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Default Extension="tiff" ContentType="image/tiff"/>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8"/>
  </p:notesMasterIdLst>
  <p:handoutMasterIdLst>
    <p:handoutMasterId r:id="rId69"/>
  </p:handoutMasterIdLst>
  <p:sldIdLst>
    <p:sldId id="259" r:id="rId2"/>
    <p:sldId id="314" r:id="rId3"/>
    <p:sldId id="446" r:id="rId4"/>
    <p:sldId id="315" r:id="rId5"/>
    <p:sldId id="521" r:id="rId6"/>
    <p:sldId id="606" r:id="rId7"/>
    <p:sldId id="575" r:id="rId8"/>
    <p:sldId id="493" r:id="rId9"/>
    <p:sldId id="571" r:id="rId10"/>
    <p:sldId id="573" r:id="rId11"/>
    <p:sldId id="604" r:id="rId12"/>
    <p:sldId id="574" r:id="rId13"/>
    <p:sldId id="599" r:id="rId14"/>
    <p:sldId id="576" r:id="rId15"/>
    <p:sldId id="600" r:id="rId16"/>
    <p:sldId id="601" r:id="rId17"/>
    <p:sldId id="602" r:id="rId18"/>
    <p:sldId id="603" r:id="rId19"/>
    <p:sldId id="535" r:id="rId20"/>
    <p:sldId id="596" r:id="rId21"/>
    <p:sldId id="618" r:id="rId22"/>
    <p:sldId id="505" r:id="rId23"/>
    <p:sldId id="578" r:id="rId24"/>
    <p:sldId id="613" r:id="rId25"/>
    <p:sldId id="527" r:id="rId26"/>
    <p:sldId id="614" r:id="rId27"/>
    <p:sldId id="579" r:id="rId28"/>
    <p:sldId id="580" r:id="rId29"/>
    <p:sldId id="617" r:id="rId30"/>
    <p:sldId id="610" r:id="rId31"/>
    <p:sldId id="586" r:id="rId32"/>
    <p:sldId id="595" r:id="rId33"/>
    <p:sldId id="587" r:id="rId34"/>
    <p:sldId id="588" r:id="rId35"/>
    <p:sldId id="589" r:id="rId36"/>
    <p:sldId id="590" r:id="rId37"/>
    <p:sldId id="591" r:id="rId38"/>
    <p:sldId id="592" r:id="rId39"/>
    <p:sldId id="593" r:id="rId40"/>
    <p:sldId id="594" r:id="rId41"/>
    <p:sldId id="607" r:id="rId42"/>
    <p:sldId id="428" r:id="rId43"/>
    <p:sldId id="608" r:id="rId44"/>
    <p:sldId id="528" r:id="rId45"/>
    <p:sldId id="436" r:id="rId46"/>
    <p:sldId id="429" r:id="rId47"/>
    <p:sldId id="609" r:id="rId48"/>
    <p:sldId id="532" r:id="rId49"/>
    <p:sldId id="623" r:id="rId50"/>
    <p:sldId id="619" r:id="rId51"/>
    <p:sldId id="620" r:id="rId52"/>
    <p:sldId id="621" r:id="rId53"/>
    <p:sldId id="622" r:id="rId54"/>
    <p:sldId id="611" r:id="rId55"/>
    <p:sldId id="569" r:id="rId56"/>
    <p:sldId id="434" r:id="rId57"/>
    <p:sldId id="437" r:id="rId58"/>
    <p:sldId id="438" r:id="rId59"/>
    <p:sldId id="612" r:id="rId60"/>
    <p:sldId id="581" r:id="rId61"/>
    <p:sldId id="582" r:id="rId62"/>
    <p:sldId id="583" r:id="rId63"/>
    <p:sldId id="584" r:id="rId64"/>
    <p:sldId id="585" r:id="rId65"/>
    <p:sldId id="616" r:id="rId66"/>
    <p:sldId id="520" r:id="rId67"/>
  </p:sldIdLst>
  <p:sldSz cx="9144000" cy="6858000" type="screen4x3"/>
  <p:notesSz cx="7099300" cy="10234613"/>
  <p:custDataLst>
    <p:tags r:id="rId70"/>
  </p:custDataLst>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0F0F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4158" autoAdjust="0"/>
    <p:restoredTop sz="94660" autoAdjust="0"/>
  </p:normalViewPr>
  <p:slideViewPr>
    <p:cSldViewPr>
      <p:cViewPr>
        <p:scale>
          <a:sx n="100" d="100"/>
          <a:sy n="100" d="100"/>
        </p:scale>
        <p:origin x="-996" y="-72"/>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notesViewPr>
    <p:cSldViewPr>
      <p:cViewPr varScale="1">
        <p:scale>
          <a:sx n="74" d="100"/>
          <a:sy n="74" d="100"/>
        </p:scale>
        <p:origin x="-2514" y="-102"/>
      </p:cViewPr>
      <p:guideLst>
        <p:guide orient="horz" pos="3224"/>
        <p:guide pos="2236"/>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9.emf"/><Relationship Id="rId1" Type="http://schemas.openxmlformats.org/officeDocument/2006/relationships/image" Target="../media/image13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1731"/>
          </a:xfrm>
          <a:prstGeom prst="rect">
            <a:avLst/>
          </a:prstGeom>
        </p:spPr>
        <p:txBody>
          <a:bodyPr vert="horz" lIns="99048" tIns="49524" rIns="99048" bIns="49524" rtlCol="0"/>
          <a:lstStyle>
            <a:lvl1pPr algn="l" fontAlgn="auto">
              <a:spcBef>
                <a:spcPts val="0"/>
              </a:spcBef>
              <a:spcAft>
                <a:spcPts val="0"/>
              </a:spcAft>
              <a:defRPr sz="1300" dirty="0">
                <a:latin typeface="+mn-lt"/>
              </a:defRPr>
            </a:lvl1pPr>
          </a:lstStyle>
          <a:p>
            <a:pPr>
              <a:defRPr/>
            </a:pPr>
            <a:endParaRPr lang="de-DE"/>
          </a:p>
        </p:txBody>
      </p:sp>
      <p:sp>
        <p:nvSpPr>
          <p:cNvPr id="3" name="Datumsplatzhalter 2"/>
          <p:cNvSpPr>
            <a:spLocks noGrp="1"/>
          </p:cNvSpPr>
          <p:nvPr>
            <p:ph type="dt" sz="quarter" idx="1"/>
          </p:nvPr>
        </p:nvSpPr>
        <p:spPr>
          <a:xfrm>
            <a:off x="4021294" y="0"/>
            <a:ext cx="3076363" cy="511731"/>
          </a:xfrm>
          <a:prstGeom prst="rect">
            <a:avLst/>
          </a:prstGeom>
        </p:spPr>
        <p:txBody>
          <a:bodyPr vert="horz" lIns="99048" tIns="49524" rIns="99048" bIns="49524" rtlCol="0"/>
          <a:lstStyle>
            <a:lvl1pPr algn="r" fontAlgn="auto">
              <a:spcBef>
                <a:spcPts val="0"/>
              </a:spcBef>
              <a:spcAft>
                <a:spcPts val="0"/>
              </a:spcAft>
              <a:defRPr sz="1300" smtClean="0">
                <a:latin typeface="+mn-lt"/>
              </a:defRPr>
            </a:lvl1pPr>
          </a:lstStyle>
          <a:p>
            <a:pPr>
              <a:defRPr/>
            </a:pPr>
            <a:fld id="{96658EED-E594-4F42-B787-53E4156804FD}" type="datetimeFigureOut">
              <a:rPr lang="de-DE"/>
              <a:pPr>
                <a:defRPr/>
              </a:pPr>
              <a:t>11.06.2016</a:t>
            </a:fld>
            <a:endParaRPr lang="de-DE" dirty="0"/>
          </a:p>
        </p:txBody>
      </p:sp>
      <p:sp>
        <p:nvSpPr>
          <p:cNvPr id="4" name="Fußzeilenplatzhalter 3"/>
          <p:cNvSpPr>
            <a:spLocks noGrp="1"/>
          </p:cNvSpPr>
          <p:nvPr>
            <p:ph type="ftr" sz="quarter" idx="2"/>
          </p:nvPr>
        </p:nvSpPr>
        <p:spPr>
          <a:xfrm>
            <a:off x="0" y="9721106"/>
            <a:ext cx="3076363" cy="511731"/>
          </a:xfrm>
          <a:prstGeom prst="rect">
            <a:avLst/>
          </a:prstGeom>
        </p:spPr>
        <p:txBody>
          <a:bodyPr vert="horz" lIns="99048" tIns="49524" rIns="99048" bIns="49524" rtlCol="0" anchor="b"/>
          <a:lstStyle>
            <a:lvl1pPr algn="l" fontAlgn="auto">
              <a:spcBef>
                <a:spcPts val="0"/>
              </a:spcBef>
              <a:spcAft>
                <a:spcPts val="0"/>
              </a:spcAft>
              <a:defRPr sz="1300" dirty="0">
                <a:latin typeface="+mn-lt"/>
              </a:defRPr>
            </a:lvl1pPr>
          </a:lstStyle>
          <a:p>
            <a:pPr>
              <a:defRPr/>
            </a:pPr>
            <a:endParaRPr lang="de-DE"/>
          </a:p>
        </p:txBody>
      </p:sp>
      <p:sp>
        <p:nvSpPr>
          <p:cNvPr id="5" name="Foliennummernplatzhalter 4"/>
          <p:cNvSpPr>
            <a:spLocks noGrp="1"/>
          </p:cNvSpPr>
          <p:nvPr>
            <p:ph type="sldNum" sz="quarter" idx="3"/>
          </p:nvPr>
        </p:nvSpPr>
        <p:spPr>
          <a:xfrm>
            <a:off x="4021294" y="9721106"/>
            <a:ext cx="3076363" cy="511731"/>
          </a:xfrm>
          <a:prstGeom prst="rect">
            <a:avLst/>
          </a:prstGeom>
        </p:spPr>
        <p:txBody>
          <a:bodyPr vert="horz" lIns="99048" tIns="49524" rIns="99048" bIns="49524" rtlCol="0" anchor="b"/>
          <a:lstStyle>
            <a:lvl1pPr algn="r" fontAlgn="auto">
              <a:spcBef>
                <a:spcPts val="0"/>
              </a:spcBef>
              <a:spcAft>
                <a:spcPts val="0"/>
              </a:spcAft>
              <a:defRPr sz="1300" smtClean="0">
                <a:latin typeface="+mn-lt"/>
              </a:defRPr>
            </a:lvl1pPr>
          </a:lstStyle>
          <a:p>
            <a:pPr>
              <a:defRPr/>
            </a:pPr>
            <a:fld id="{F2DE2519-FC08-4840-ACA3-E8E94A71BC05}" type="slidenum">
              <a:rPr lang="de-DE"/>
              <a:pPr>
                <a:defRPr/>
              </a:pPr>
              <a:t>‹Nr.›</a:t>
            </a:fld>
            <a:endParaRPr lang="de-DE" dirty="0"/>
          </a:p>
        </p:txBody>
      </p:sp>
    </p:spTree>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pPr lvl="0"/>
            <a:endParaRPr lang="de-DE" noProof="0" dirty="0"/>
          </a:p>
        </p:txBody>
      </p:sp>
      <p:sp>
        <p:nvSpPr>
          <p:cNvPr id="5" name="Notizenplatzhalter 4"/>
          <p:cNvSpPr>
            <a:spLocks noGrp="1"/>
          </p:cNvSpPr>
          <p:nvPr>
            <p:ph type="body" sz="quarter" idx="3"/>
          </p:nvPr>
        </p:nvSpPr>
        <p:spPr>
          <a:xfrm>
            <a:off x="709930" y="4861441"/>
            <a:ext cx="5679440" cy="4605576"/>
          </a:xfrm>
          <a:prstGeom prst="rect">
            <a:avLst/>
          </a:prstGeom>
        </p:spPr>
        <p:txBody>
          <a:bodyPr vert="horz" lIns="99048" tIns="49524" rIns="99048" bIns="49524" rtlCol="0">
            <a:normAutofit/>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endParaRPr lang="de-DE" noProof="0"/>
          </a:p>
        </p:txBody>
      </p:sp>
      <p:sp>
        <p:nvSpPr>
          <p:cNvPr id="6" name="Fußzeilenplatzhalt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fontAlgn="auto">
              <a:spcBef>
                <a:spcPts val="0"/>
              </a:spcBef>
              <a:spcAft>
                <a:spcPts val="0"/>
              </a:spcAft>
              <a:defRPr sz="1300" dirty="0">
                <a:latin typeface="+mn-lt"/>
              </a:defRPr>
            </a:lvl1pPr>
          </a:lstStyle>
          <a:p>
            <a:pPr>
              <a:defRPr/>
            </a:pPr>
            <a:endParaRPr lang="de-DE" dirty="0"/>
          </a:p>
        </p:txBody>
      </p:sp>
    </p:spTree>
  </p:cSld>
  <p:clrMap bg1="lt1" tx1="dk1" bg2="lt2" tx2="dk2" accent1="accent1" accent2="accent2" accent3="accent3" accent4="accent4" accent5="accent5" accent6="accent6" hlink="hlink" folHlink="folHlink"/>
  <p:hf hdr="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latin typeface="Times New Roman" charset="0"/>
              </a:rPr>
              <a:t>Die Firma wurde im Jahr 1990 gegründet und 2002 in die Papp-Firmengruppe eingegliedert.</a:t>
            </a:r>
          </a:p>
          <a:p>
            <a:r>
              <a:rPr lang="de-DE" dirty="0" smtClean="0">
                <a:latin typeface="Times New Roman" charset="0"/>
              </a:rPr>
              <a:t>Anfang diesen Jahres entschloss man sich – die quasi hauseigenen </a:t>
            </a:r>
            <a:r>
              <a:rPr lang="de-DE" dirty="0" err="1" smtClean="0">
                <a:latin typeface="Times New Roman" charset="0"/>
              </a:rPr>
              <a:t>Konkurenz</a:t>
            </a:r>
            <a:r>
              <a:rPr lang="de-DE" dirty="0" smtClean="0">
                <a:latin typeface="Times New Roman" charset="0"/>
              </a:rPr>
              <a:t> -  den Bereich </a:t>
            </a:r>
            <a:r>
              <a:rPr lang="de-DE" dirty="0" err="1" smtClean="0">
                <a:latin typeface="Times New Roman" charset="0"/>
              </a:rPr>
              <a:t>Pamec</a:t>
            </a:r>
            <a:r>
              <a:rPr lang="de-DE" dirty="0" smtClean="0">
                <a:latin typeface="Times New Roman" charset="0"/>
              </a:rPr>
              <a:t>-Engineering in die Firma </a:t>
            </a:r>
            <a:r>
              <a:rPr lang="de-DE" dirty="0" err="1" smtClean="0">
                <a:latin typeface="Times New Roman" charset="0"/>
              </a:rPr>
              <a:t>Systec</a:t>
            </a:r>
            <a:r>
              <a:rPr lang="de-DE" dirty="0" smtClean="0">
                <a:latin typeface="Times New Roman" charset="0"/>
              </a:rPr>
              <a:t> einzugliedern. </a:t>
            </a:r>
          </a:p>
          <a:p>
            <a:endParaRPr lang="de-DE" dirty="0"/>
          </a:p>
        </p:txBody>
      </p:sp>
      <p:sp>
        <p:nvSpPr>
          <p:cNvPr id="4" name="Datumsplatzhalter 3"/>
          <p:cNvSpPr>
            <a:spLocks noGrp="1"/>
          </p:cNvSpPr>
          <p:nvPr>
            <p:ph type="dt" idx="10"/>
          </p:nvPr>
        </p:nvSpPr>
        <p:spPr>
          <a:xfrm>
            <a:off x="4021294" y="0"/>
            <a:ext cx="3076363" cy="511731"/>
          </a:xfrm>
          <a:prstGeom prst="rect">
            <a:avLst/>
          </a:prstGeom>
        </p:spPr>
        <p:txBody>
          <a:bodyPr lIns="99048" tIns="49524" rIns="99048" bIns="49524"/>
          <a:lstStyle/>
          <a:p>
            <a:pPr>
              <a:defRPr/>
            </a:pPr>
            <a:fld id="{EA337A73-DD24-434A-A540-88FA008AB674}" type="datetimeFigureOut">
              <a:rPr lang="de-DE" smtClean="0"/>
              <a:pPr>
                <a:defRPr/>
              </a:pPr>
              <a:t>11.06.2016</a:t>
            </a:fld>
            <a:endParaRPr lang="de-DE" dirty="0"/>
          </a:p>
        </p:txBody>
      </p:sp>
      <p:sp>
        <p:nvSpPr>
          <p:cNvPr id="5" name="Fußzeilenplatzhalter 4"/>
          <p:cNvSpPr>
            <a:spLocks noGrp="1"/>
          </p:cNvSpPr>
          <p:nvPr>
            <p:ph type="ftr" sz="quarter" idx="11"/>
          </p:nvPr>
        </p:nvSpPr>
        <p:spPr/>
        <p:txBody>
          <a:bodyPr/>
          <a:lstStyle/>
          <a:p>
            <a:pPr>
              <a:defRPr/>
            </a:pPr>
            <a:endParaRPr lang="de-DE"/>
          </a:p>
        </p:txBody>
      </p:sp>
      <p:sp>
        <p:nvSpPr>
          <p:cNvPr id="6" name="Foliennummernplatzhalter 5"/>
          <p:cNvSpPr>
            <a:spLocks noGrp="1"/>
          </p:cNvSpPr>
          <p:nvPr>
            <p:ph type="sldNum" sz="quarter" idx="12"/>
          </p:nvPr>
        </p:nvSpPr>
        <p:spPr>
          <a:xfrm>
            <a:off x="4021294" y="9721106"/>
            <a:ext cx="3076363" cy="511731"/>
          </a:xfrm>
          <a:prstGeom prst="rect">
            <a:avLst/>
          </a:prstGeom>
        </p:spPr>
        <p:txBody>
          <a:bodyPr lIns="99048" tIns="49524" rIns="99048" bIns="49524"/>
          <a:lstStyle/>
          <a:p>
            <a:pPr>
              <a:defRPr/>
            </a:pPr>
            <a:fld id="{01317812-962E-447C-92FA-B436F5A73DF3}" type="slidenum">
              <a:rPr lang="de-DE" smtClean="0"/>
              <a:pPr>
                <a:defRPr/>
              </a:pPr>
              <a:t>2</a:t>
            </a:fld>
            <a:endParaRPr lang="de-DE" dirty="0"/>
          </a:p>
        </p:txBody>
      </p:sp>
    </p:spTree>
    <p:extLst>
      <p:ext uri="{BB962C8B-B14F-4D97-AF65-F5344CB8AC3E}">
        <p14:creationId xmlns:p14="http://schemas.microsoft.com/office/powerpoint/2010/main" xmlns="" val="841319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6</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xfrm>
            <a:off x="4021294" y="9721107"/>
            <a:ext cx="3076363" cy="511731"/>
          </a:xfrm>
          <a:prstGeom prst="rect">
            <a:avLst/>
          </a:prstGeom>
          <a:noFill/>
        </p:spPr>
        <p:txBody>
          <a:bodyPr lIns="99036" tIns="49517" rIns="99036" bIns="49517"/>
          <a:lstStyle/>
          <a:p>
            <a:fld id="{4B49CDDF-2183-4FF3-B2F0-B34E953F4600}" type="slidenum">
              <a:rPr lang="en-US" smtClean="0"/>
              <a:pPr/>
              <a:t>10</a:t>
            </a:fld>
            <a:endParaRPr lang="en-US" smtClean="0"/>
          </a:p>
        </p:txBody>
      </p:sp>
      <p:sp>
        <p:nvSpPr>
          <p:cNvPr id="180227" name="Rectangle 7"/>
          <p:cNvSpPr txBox="1">
            <a:spLocks noGrp="1" noChangeArrowheads="1"/>
          </p:cNvSpPr>
          <p:nvPr/>
        </p:nvSpPr>
        <p:spPr bwMode="auto">
          <a:xfrm>
            <a:off x="4022937" y="9722882"/>
            <a:ext cx="3076363" cy="511731"/>
          </a:xfrm>
          <a:prstGeom prst="rect">
            <a:avLst/>
          </a:prstGeom>
          <a:noFill/>
          <a:ln w="9525">
            <a:noFill/>
            <a:miter lim="800000"/>
            <a:headEnd/>
            <a:tailEnd/>
          </a:ln>
        </p:spPr>
        <p:txBody>
          <a:bodyPr lIns="99036" tIns="49517" rIns="99036" bIns="49517" anchor="b"/>
          <a:lstStyle/>
          <a:p>
            <a:pPr algn="r"/>
            <a:fld id="{92255F23-3DD1-4807-A9E3-336536F4BF5B}" type="slidenum">
              <a:rPr lang="en-US" sz="1300">
                <a:latin typeface="Times" pitchFamily="18" charset="0"/>
              </a:rPr>
              <a:pPr algn="r"/>
              <a:t>10</a:t>
            </a:fld>
            <a:endParaRPr lang="en-US" sz="1300" dirty="0">
              <a:latin typeface="Times" pitchFamily="18" charset="0"/>
            </a:endParaRPr>
          </a:p>
        </p:txBody>
      </p:sp>
      <p:sp>
        <p:nvSpPr>
          <p:cNvPr id="180228" name="Rectangle 2"/>
          <p:cNvSpPr>
            <a:spLocks noGrp="1" noRot="1" noChangeAspect="1" noChangeArrowheads="1" noTextEdit="1"/>
          </p:cNvSpPr>
          <p:nvPr>
            <p:ph type="sldImg"/>
          </p:nvPr>
        </p:nvSpPr>
        <p:spPr>
          <a:xfrm>
            <a:off x="936625" y="500063"/>
            <a:ext cx="5227638" cy="3921125"/>
          </a:xfrm>
          <a:ln/>
        </p:spPr>
      </p:sp>
      <p:sp>
        <p:nvSpPr>
          <p:cNvPr id="180229" name="Rectangle 3"/>
          <p:cNvSpPr>
            <a:spLocks noGrp="1" noChangeArrowheads="1"/>
          </p:cNvSpPr>
          <p:nvPr>
            <p:ph type="body" idx="1"/>
          </p:nvPr>
        </p:nvSpPr>
        <p:spPr>
          <a:xfrm>
            <a:off x="555457" y="4594916"/>
            <a:ext cx="5988391" cy="5065779"/>
          </a:xfrm>
          <a:prstGeom prst="rect">
            <a:avLst/>
          </a:prstGeom>
          <a:noFill/>
          <a:ln/>
        </p:spPr>
        <p:txBody>
          <a:bodyPr lIns="99036" tIns="49517" rIns="99036" bIns="49517"/>
          <a:lstStyle/>
          <a:p>
            <a:pPr eaLnBrk="1" hangingPunct="1"/>
            <a:r>
              <a:rPr lang="de-DE" altLang="ko-KR" dirty="0" smtClean="0">
                <a:ea typeface="Gulim" pitchFamily="34" charset="-127"/>
              </a:rPr>
              <a:t>Einfacher Vergleich von </a:t>
            </a:r>
            <a:r>
              <a:rPr lang="de-DE" altLang="ko-KR" dirty="0" err="1" smtClean="0">
                <a:ea typeface="Gulim" pitchFamily="34" charset="-127"/>
              </a:rPr>
              <a:t>LabVIEW</a:t>
            </a:r>
            <a:r>
              <a:rPr lang="de-DE" altLang="ko-KR" dirty="0" smtClean="0">
                <a:ea typeface="Gulim" pitchFamily="34" charset="-127"/>
              </a:rPr>
              <a:t> mit einer textbasierten Programmiersprache anhand von Datenerfassung in einer Schleife. Der </a:t>
            </a:r>
            <a:r>
              <a:rPr lang="de-DE" altLang="ko-KR" dirty="0" err="1" smtClean="0">
                <a:ea typeface="Gulim" pitchFamily="34" charset="-127"/>
              </a:rPr>
              <a:t>LabVIEW</a:t>
            </a:r>
            <a:r>
              <a:rPr lang="de-DE" altLang="ko-KR" dirty="0" smtClean="0">
                <a:ea typeface="Gulim" pitchFamily="34" charset="-127"/>
              </a:rPr>
              <a:t> Code umfasst auch die Darstellung der Messdaten in der Benutzerschnittstelle. Das Beispiel in C ist vergleichsweise </a:t>
            </a:r>
            <a:r>
              <a:rPr lang="de-DE" altLang="ko-KR" dirty="0" smtClean="0">
                <a:latin typeface="Times New Roman" pitchFamily="18" charset="0"/>
                <a:ea typeface="Gulim" pitchFamily="34" charset="-127"/>
              </a:rPr>
              <a:t>ü</a:t>
            </a:r>
            <a:r>
              <a:rPr lang="de-DE" altLang="ko-KR" dirty="0" smtClean="0">
                <a:ea typeface="Gulim" pitchFamily="34" charset="-127"/>
              </a:rPr>
              <a:t>bersichtlich. In diesem Zustand der Implementierung ist die Wahl der Programmiersprache eine Frage der Vorliebe.</a:t>
            </a:r>
          </a:p>
          <a:p>
            <a:pPr eaLnBrk="1" hangingPunct="1"/>
            <a:r>
              <a:rPr lang="de-DE" altLang="ko-KR" dirty="0" smtClean="0">
                <a:ea typeface="Gulim" pitchFamily="34" charset="-127"/>
              </a:rPr>
              <a:t>Bei h</a:t>
            </a:r>
            <a:r>
              <a:rPr lang="de-DE" altLang="ko-KR" dirty="0" smtClean="0">
                <a:latin typeface="Times New Roman" pitchFamily="18" charset="0"/>
                <a:ea typeface="Gulim" pitchFamily="34" charset="-127"/>
              </a:rPr>
              <a:t>ö</a:t>
            </a:r>
            <a:r>
              <a:rPr lang="de-DE" altLang="ko-KR" dirty="0" smtClean="0">
                <a:ea typeface="Gulim" pitchFamily="34" charset="-127"/>
              </a:rPr>
              <a:t>herer Komplexit</a:t>
            </a:r>
            <a:r>
              <a:rPr lang="de-DE" altLang="ko-KR" dirty="0" smtClean="0">
                <a:latin typeface="Times New Roman" pitchFamily="18" charset="0"/>
                <a:ea typeface="Gulim" pitchFamily="34" charset="-127"/>
              </a:rPr>
              <a:t>ä</a:t>
            </a:r>
            <a:r>
              <a:rPr lang="de-DE" altLang="ko-KR" dirty="0" smtClean="0">
                <a:ea typeface="Gulim" pitchFamily="34" charset="-127"/>
              </a:rPr>
              <a:t>t profitiert die Produktivit</a:t>
            </a:r>
            <a:r>
              <a:rPr lang="de-DE" altLang="ko-KR" dirty="0" smtClean="0">
                <a:latin typeface="Times New Roman" pitchFamily="18" charset="0"/>
                <a:ea typeface="Gulim" pitchFamily="34" charset="-127"/>
              </a:rPr>
              <a:t>ä</a:t>
            </a:r>
            <a:r>
              <a:rPr lang="de-DE" altLang="ko-KR" dirty="0" smtClean="0">
                <a:ea typeface="Gulim" pitchFamily="34" charset="-127"/>
              </a:rPr>
              <a:t>t von der Abstraktion in </a:t>
            </a:r>
            <a:r>
              <a:rPr lang="de-DE" altLang="ko-KR" dirty="0" err="1" smtClean="0">
                <a:ea typeface="Gulim" pitchFamily="34" charset="-127"/>
              </a:rPr>
              <a:t>LabVIEW</a:t>
            </a:r>
            <a:r>
              <a:rPr lang="de-DE" altLang="ko-KR" dirty="0" smtClean="0">
                <a:ea typeface="Gulim" pitchFamily="34" charset="-127"/>
              </a:rPr>
              <a:t>. Das Hinzuf</a:t>
            </a:r>
            <a:r>
              <a:rPr lang="de-DE" altLang="ko-KR" dirty="0" smtClean="0">
                <a:latin typeface="Times New Roman" pitchFamily="18" charset="0"/>
                <a:ea typeface="Gulim" pitchFamily="34" charset="-127"/>
              </a:rPr>
              <a:t>ü</a:t>
            </a:r>
            <a:r>
              <a:rPr lang="de-DE" altLang="ko-KR" dirty="0" smtClean="0">
                <a:ea typeface="Gulim" pitchFamily="34" charset="-127"/>
              </a:rPr>
              <a:t>gen einer zweiten Schleife mit Datenerfassung soll eine parallel laufende Erfassungsoperation realisieren. Hier ist die grafische Programmierung der textbasierten deutlich </a:t>
            </a:r>
            <a:r>
              <a:rPr lang="de-DE" altLang="ko-KR" dirty="0" smtClean="0">
                <a:latin typeface="Times New Roman" pitchFamily="18" charset="0"/>
                <a:ea typeface="Gulim" pitchFamily="34" charset="-127"/>
              </a:rPr>
              <a:t>ü</a:t>
            </a:r>
            <a:r>
              <a:rPr lang="de-DE" altLang="ko-KR" dirty="0" smtClean="0">
                <a:ea typeface="Gulim" pitchFamily="34" charset="-127"/>
              </a:rPr>
              <a:t>berlegen, da die zweite Schleife automatisch in einem weiteren Thread realisiert wird.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smtClean="0"/>
              <a:t>For over 26 years, LabVIEW has made engineers more productive by ensuring that they can take full advantage of hardware products, and that they are able to use them with all of the analysis and UI capabilities necessary for any measurement or control system. LabVIEW allows users to develop their application IP, build their user interface, and manage all of your hardware from a single location.</a:t>
            </a:r>
            <a:endParaRPr lang="en-US" b="1" dirty="0" smtClean="0"/>
          </a:p>
          <a:p>
            <a:endParaRPr lang="en-US" dirty="0" smtClean="0"/>
          </a:p>
          <a:p>
            <a:r>
              <a:rPr lang="en-US" baseline="0" dirty="0" smtClean="0"/>
              <a:t>LabVIEW increases productivity by abstracting low-level complexity and integrating all of the technology engineers and scientists need into a single, unified development environment, unlike any other text-based alternative.</a:t>
            </a:r>
          </a:p>
          <a:p>
            <a:endParaRPr lang="en-US" baseline="0" dirty="0" smtClean="0"/>
          </a:p>
          <a:p>
            <a:r>
              <a:rPr lang="en-US" b="0" baseline="0" dirty="0" smtClean="0"/>
              <a:t>E</a:t>
            </a:r>
            <a:r>
              <a:rPr lang="en-US" baseline="0" dirty="0" smtClean="0"/>
              <a:t>ach new version of LabVIEW is designed with features to further enhance and accelerate productivity.</a:t>
            </a:r>
          </a:p>
          <a:p>
            <a:endParaRPr lang="en-US" baseline="0" dirty="0" smtClean="0"/>
          </a:p>
          <a:p>
            <a:pPr marL="171450" indent="-171450">
              <a:buFont typeface="Arial" panose="020B0604020202020204" pitchFamily="34" charset="0"/>
              <a:buChar char="•"/>
            </a:pPr>
            <a:r>
              <a:rPr lang="en-US" baseline="0" dirty="0" smtClean="0"/>
              <a:t>High level description of LabVIEW.  </a:t>
            </a:r>
          </a:p>
          <a:p>
            <a:pPr marL="171450" indent="-171450">
              <a:buFont typeface="Arial" panose="020B0604020202020204" pitchFamily="34" charset="0"/>
              <a:buChar char="•"/>
            </a:pPr>
            <a:r>
              <a:rPr lang="en-US" baseline="0" dirty="0" smtClean="0"/>
              <a:t>Just call out the basics here, no need to go into deep detail.  This will happen on the next slides.</a:t>
            </a:r>
            <a:endParaRPr lang="en-US" dirty="0"/>
          </a:p>
        </p:txBody>
      </p:sp>
      <p:sp>
        <p:nvSpPr>
          <p:cNvPr id="4" name="Slide Number Placeholder 3"/>
          <p:cNvSpPr>
            <a:spLocks noGrp="1"/>
          </p:cNvSpPr>
          <p:nvPr>
            <p:ph type="sldNum" sz="quarter" idx="10"/>
          </p:nvPr>
        </p:nvSpPr>
        <p:spPr>
          <a:xfrm>
            <a:off x="4021088" y="9721868"/>
            <a:ext cx="3076672" cy="511054"/>
          </a:xfrm>
          <a:prstGeom prst="rect">
            <a:avLst/>
          </a:prstGeom>
        </p:spPr>
        <p:txBody>
          <a:bodyPr/>
          <a:lstStyle/>
          <a:p>
            <a:fld id="{D1FF450F-FF89-4D6E-8199-3E97047488A3}"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xmlns="" val="615986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709930" y="4859667"/>
            <a:ext cx="5679440" cy="4607352"/>
          </a:xfrm>
          <a:prstGeom prst="rect">
            <a:avLst/>
          </a:prstGeom>
        </p:spPr>
        <p:txBody>
          <a:bodyPr lIns="99948" tIns="49973" rIns="99948" bIns="49973">
            <a:normAutofit/>
          </a:bodyPr>
          <a:lstStyle/>
          <a:p>
            <a:pPr algn="just"/>
            <a:r>
              <a:rPr lang="de-DE" dirty="0" smtClean="0"/>
              <a:t>Mit all seinen Möglichkeiten hat sich </a:t>
            </a:r>
            <a:r>
              <a:rPr lang="de-DE" dirty="0" err="1" smtClean="0"/>
              <a:t>LabVIEW</a:t>
            </a:r>
            <a:r>
              <a:rPr lang="de-DE" dirty="0" smtClean="0"/>
              <a:t> über die Jahre hinweg zu einem universellen Engineering-Werkzeug entwickelt, welches jedem Anwender die Möglichkeit bietet das von ihm bevorzugte </a:t>
            </a:r>
            <a:r>
              <a:rPr lang="de-DE" dirty="0" err="1" smtClean="0"/>
              <a:t>Verarbeiutungsmodell</a:t>
            </a:r>
            <a:r>
              <a:rPr lang="de-DE" baseline="0" dirty="0" smtClean="0"/>
              <a:t> zu wählen.</a:t>
            </a:r>
            <a:r>
              <a:rPr lang="de-DE" dirty="0" smtClean="0"/>
              <a:t> Für National Instruments ist </a:t>
            </a:r>
            <a:r>
              <a:rPr lang="de-DE" dirty="0" err="1" smtClean="0"/>
              <a:t>LabVIEW</a:t>
            </a:r>
            <a:r>
              <a:rPr lang="de-DE" dirty="0" smtClean="0"/>
              <a:t> die wichtigste Entwicklung, da es sich hier um den Kern des Konzepts der virtuellen Instrumente handelt. Es beruht auf der Idee, dass </a:t>
            </a:r>
            <a:r>
              <a:rPr lang="de-DE" dirty="0" err="1" smtClean="0"/>
              <a:t>LabVIEW</a:t>
            </a:r>
            <a:r>
              <a:rPr lang="de-DE" dirty="0" smtClean="0"/>
              <a:t> als Entwicklungs- und Engineering-Plattform überall eingesetzt werden kann – sei es auf einer Workstation oder einem PC, auf industriellen PCs, einem Embedded-Controller, auf verteilten I/O-Geräten wie FieldPoint oder auf vernetzten oder schnurlosen Geräten. Verfügbar sind ferner Module für </a:t>
            </a:r>
            <a:r>
              <a:rPr lang="de-DE" dirty="0" err="1" smtClean="0"/>
              <a:t>LabVIEW</a:t>
            </a:r>
            <a:r>
              <a:rPr lang="de-DE" dirty="0" smtClean="0"/>
              <a:t>, welche die Portierung von </a:t>
            </a:r>
            <a:r>
              <a:rPr lang="de-DE" dirty="0" err="1" smtClean="0"/>
              <a:t>LabVIEW</a:t>
            </a:r>
            <a:r>
              <a:rPr lang="de-DE" dirty="0" smtClean="0"/>
              <a:t>-Anwendungen auf Echtzeitsysteme, Handheld-Pocket-PC, </a:t>
            </a:r>
            <a:r>
              <a:rPr lang="de-DE" dirty="0" err="1" smtClean="0"/>
              <a:t>Touchpanel</a:t>
            </a:r>
            <a:r>
              <a:rPr lang="de-DE" dirty="0" smtClean="0"/>
              <a:t> PCs,  auf Mikroprozessoren und FPGAs ermöglichen.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3706" y="768273"/>
            <a:ext cx="6211888" cy="3837980"/>
          </a:xfrm>
        </p:spPr>
      </p:sp>
      <p:sp>
        <p:nvSpPr>
          <p:cNvPr id="3" name="Notes Placeholder 2"/>
          <p:cNvSpPr>
            <a:spLocks noGrp="1"/>
          </p:cNvSpPr>
          <p:nvPr>
            <p:ph type="body" idx="1"/>
          </p:nvPr>
        </p:nvSpPr>
        <p:spPr/>
        <p:txBody>
          <a:bodyPr/>
          <a:lstStyle/>
          <a:p>
            <a:r>
              <a:rPr lang="en-US" dirty="0" smtClean="0"/>
              <a:t>The</a:t>
            </a:r>
            <a:r>
              <a:rPr lang="en-US" baseline="0" dirty="0" smtClean="0"/>
              <a:t> two primary application areas in which engineers use our products are test and measurement, and embedded monitoring and control. This platform can be used throughout the entire product design lifecycle, from design through production and deployment.</a:t>
            </a:r>
            <a:endParaRPr lang="en-US" dirty="0"/>
          </a:p>
        </p:txBody>
      </p:sp>
      <p:sp>
        <p:nvSpPr>
          <p:cNvPr id="4" name="Slide Number Placeholder 3"/>
          <p:cNvSpPr>
            <a:spLocks noGrp="1"/>
          </p:cNvSpPr>
          <p:nvPr>
            <p:ph type="sldNum" sz="quarter" idx="10"/>
          </p:nvPr>
        </p:nvSpPr>
        <p:spPr>
          <a:xfrm>
            <a:off x="4021088" y="9721868"/>
            <a:ext cx="3076672" cy="511054"/>
          </a:xfrm>
          <a:prstGeom prst="rect">
            <a:avLst/>
          </a:prstGeom>
        </p:spPr>
        <p:txBody>
          <a:bodyPr/>
          <a:lstStyle/>
          <a:p>
            <a:fld id="{29B424A6-7593-2C46-9CCA-8596FB18DBBE}" type="slidenum">
              <a:rPr lang="en-US" smtClean="0"/>
              <a:pPr/>
              <a:t>13</a:t>
            </a:fld>
            <a:endParaRPr lang="en-US"/>
          </a:p>
        </p:txBody>
      </p:sp>
    </p:spTree>
    <p:extLst>
      <p:ext uri="{BB962C8B-B14F-4D97-AF65-F5344CB8AC3E}">
        <p14:creationId xmlns:p14="http://schemas.microsoft.com/office/powerpoint/2010/main" xmlns="" val="300930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14</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Increasing device complexity and technology convergence are driving test systems to become more flexible, while cost pressures are demanding longer system lifetimes. A software-defined, modular architecture is the only way to accomplish these objectives. Modular instrumentation uses shared components, high-speed buses, and open, user-defined software to meet the needs of automated test equipment (ATE) today and in the future.</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CLICK TO PROGRESS SLIDE: Here is a great example of how Analog</a:t>
            </a:r>
            <a:r>
              <a:rPr lang="en-US" baseline="0" dirty="0" smtClean="0"/>
              <a:t> Devices greatly reduced their footprint and costs by leveraging PXI. As you can see, these are not small improvements; they are orders of magnitudes (i.e., more than 10X improvement).</a:t>
            </a:r>
          </a:p>
        </p:txBody>
      </p:sp>
      <p:sp>
        <p:nvSpPr>
          <p:cNvPr id="4" name="Slide Number Placeholder 3"/>
          <p:cNvSpPr>
            <a:spLocks noGrp="1"/>
          </p:cNvSpPr>
          <p:nvPr>
            <p:ph type="sldNum" sz="quarter" idx="10"/>
          </p:nvPr>
        </p:nvSpPr>
        <p:spPr>
          <a:xfrm>
            <a:off x="4021088" y="9721868"/>
            <a:ext cx="3076672" cy="511054"/>
          </a:xfrm>
          <a:prstGeom prst="rect">
            <a:avLst/>
          </a:prstGeom>
        </p:spPr>
        <p:txBody>
          <a:bodyPr/>
          <a:lstStyle/>
          <a:p>
            <a:fld id="{29B424A6-7593-2C46-9CCA-8596FB18DBBE}" type="slidenum">
              <a:rPr lang="en-US" smtClean="0"/>
              <a:pPr/>
              <a:t>15</a:t>
            </a:fld>
            <a:endParaRPr lang="en-US"/>
          </a:p>
        </p:txBody>
      </p:sp>
    </p:spTree>
    <p:extLst>
      <p:ext uri="{BB962C8B-B14F-4D97-AF65-F5344CB8AC3E}">
        <p14:creationId xmlns:p14="http://schemas.microsoft.com/office/powerpoint/2010/main" xmlns="" val="1492006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Our PXI modular instrument platform</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combines mainstream PC software and PCI hardware with advanced instrumentation capabilities. We continue to expand our PXI product offerings with new modules, which address a wide variety of measurement and automation applications. We offer a variety of modular instrument devices used in general purpose test and communication test applications. These devices include digitizers, digital </a:t>
            </a:r>
            <a:r>
              <a:rPr lang="en-US" sz="1200" kern="1200" dirty="0" err="1" smtClean="0">
                <a:solidFill>
                  <a:schemeClr val="tx1"/>
                </a:solidFill>
                <a:effectLst/>
                <a:latin typeface="+mn-lt"/>
                <a:ea typeface="+mn-ea"/>
                <a:cs typeface="+mn-cs"/>
              </a:rPr>
              <a:t>multimeters</a:t>
            </a:r>
            <a:r>
              <a:rPr lang="en-US" sz="1200" kern="1200" dirty="0" smtClean="0">
                <a:solidFill>
                  <a:schemeClr val="tx1"/>
                </a:solidFill>
                <a:effectLst/>
                <a:latin typeface="+mn-lt"/>
                <a:ea typeface="+mn-ea"/>
                <a:cs typeface="+mn-cs"/>
              </a:rPr>
              <a:t>, signal generators, RF analyzers/generators, power supplies, source measurement units and switch modules that users can configure through software to meet their specific measurement requirements.</a:t>
            </a:r>
            <a:endParaRPr lang="en-US" dirty="0"/>
          </a:p>
        </p:txBody>
      </p:sp>
      <p:sp>
        <p:nvSpPr>
          <p:cNvPr id="4" name="Slide Number Placeholder 3"/>
          <p:cNvSpPr>
            <a:spLocks noGrp="1"/>
          </p:cNvSpPr>
          <p:nvPr>
            <p:ph type="sldNum" sz="quarter" idx="10"/>
          </p:nvPr>
        </p:nvSpPr>
        <p:spPr>
          <a:xfrm>
            <a:off x="4021088" y="9721868"/>
            <a:ext cx="3076672" cy="511054"/>
          </a:xfrm>
          <a:prstGeom prst="rect">
            <a:avLst/>
          </a:prstGeom>
        </p:spPr>
        <p:txBody>
          <a:bodyPr/>
          <a:lstStyle/>
          <a:p>
            <a:fld id="{29B424A6-7593-2C46-9CCA-8596FB18DBBE}" type="slidenum">
              <a:rPr lang="en-US" smtClean="0"/>
              <a:pPr/>
              <a:t>16</a:t>
            </a:fld>
            <a:endParaRPr lang="en-US"/>
          </a:p>
        </p:txBody>
      </p:sp>
    </p:spTree>
    <p:extLst>
      <p:ext uri="{BB962C8B-B14F-4D97-AF65-F5344CB8AC3E}">
        <p14:creationId xmlns:p14="http://schemas.microsoft.com/office/powerpoint/2010/main" xmlns="" val="210844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indent="0">
              <a:buFont typeface="Arial" panose="020B0604020202020204" pitchFamily="34" charset="0"/>
              <a:buNone/>
            </a:pPr>
            <a:r>
              <a:rPr lang="en-US" sz="1200" kern="1200" dirty="0" smtClean="0">
                <a:solidFill>
                  <a:schemeClr val="tx1"/>
                </a:solidFill>
                <a:effectLst/>
                <a:latin typeface="+mn-lt"/>
                <a:ea typeface="+mn-ea"/>
                <a:cs typeface="+mn-cs"/>
              </a:rPr>
              <a:t>When developing more complex systems, rather than </a:t>
            </a:r>
            <a:r>
              <a:rPr lang="en-US" sz="1200" dirty="0" smtClean="0"/>
              <a:t>selecting discrete components and performing traditional, from scratch custom circuit design</a:t>
            </a:r>
            <a:r>
              <a:rPr lang="en-US" sz="1200" kern="1200" dirty="0" smtClean="0">
                <a:solidFill>
                  <a:schemeClr val="tx1"/>
                </a:solidFill>
                <a:effectLst/>
                <a:latin typeface="+mn-lt"/>
                <a:ea typeface="+mn-ea"/>
                <a:cs typeface="+mn-cs"/>
              </a:rPr>
              <a:t>, or integrating very disparate tool chains, </a:t>
            </a:r>
            <a:r>
              <a:rPr lang="en-US" sz="1200" b="1" dirty="0" smtClean="0"/>
              <a:t>go up one level of integration </a:t>
            </a:r>
            <a:r>
              <a:rPr lang="en-US" sz="1200" dirty="0" smtClean="0"/>
              <a:t>and </a:t>
            </a:r>
            <a:r>
              <a:rPr lang="en-US" sz="1200" b="1" dirty="0" smtClean="0"/>
              <a:t>outsource </a:t>
            </a:r>
            <a:r>
              <a:rPr lang="en-US" sz="1200" b="1" u="none" dirty="0" smtClean="0"/>
              <a:t>the </a:t>
            </a:r>
            <a:r>
              <a:rPr lang="en-US" sz="1200" b="1" u="none" dirty="0" smtClean="0">
                <a:solidFill>
                  <a:srgbClr val="FF0000"/>
                </a:solidFill>
              </a:rPr>
              <a:t>low level engineering </a:t>
            </a:r>
            <a:r>
              <a:rPr lang="en-US" sz="1200" u="none" dirty="0" smtClean="0">
                <a:solidFill>
                  <a:srgbClr val="FF0000"/>
                </a:solidFill>
              </a:rPr>
              <a:t>work </a:t>
            </a:r>
            <a:r>
              <a:rPr lang="en-US" sz="1200" dirty="0" smtClean="0"/>
              <a:t>to NI engineers, who provide embedded control and I/O subsystems that are designed and </a:t>
            </a:r>
            <a:r>
              <a:rPr lang="en-US" sz="1200" b="1" i="1" dirty="0" smtClean="0"/>
              <a:t>proven</a:t>
            </a:r>
            <a:r>
              <a:rPr lang="en-US" sz="1200" b="1" dirty="0" smtClean="0"/>
              <a:t> by industry </a:t>
            </a:r>
            <a:r>
              <a:rPr lang="en-US" sz="1200" dirty="0" smtClean="0"/>
              <a:t>for operation in </a:t>
            </a:r>
            <a:r>
              <a:rPr lang="en-US" sz="1200" u="none" dirty="0" smtClean="0"/>
              <a:t>heavy industrial operating environments </a:t>
            </a:r>
            <a:r>
              <a:rPr lang="en-US" sz="1200" dirty="0" smtClean="0"/>
              <a:t>with completely </a:t>
            </a:r>
            <a:r>
              <a:rPr lang="en-US" sz="1200" b="1" dirty="0" smtClean="0"/>
              <a:t>integrated software development tools, drivers and libraries.</a:t>
            </a:r>
            <a:r>
              <a:rPr lang="en-US" sz="1200" b="1" baseline="0" dirty="0" smtClean="0"/>
              <a:t> </a:t>
            </a:r>
            <a:r>
              <a:rPr lang="en-US" sz="1200" kern="1200" dirty="0" smtClean="0">
                <a:solidFill>
                  <a:schemeClr val="tx1"/>
                </a:solidFill>
                <a:effectLst/>
                <a:latin typeface="+mn-lt"/>
                <a:ea typeface="+mn-ea"/>
                <a:cs typeface="+mn-cs"/>
              </a:rPr>
              <a:t>Whether you’re designing a test system, a control system, or one that needs to do both, you have an integrated software and hardware approach to get to finished systems faster. </a:t>
            </a:r>
            <a:r>
              <a:rPr lang="en-US" sz="1200" dirty="0" smtClean="0"/>
              <a:t>The high-level programming tools enable</a:t>
            </a:r>
            <a:r>
              <a:rPr lang="en-US" sz="1200" baseline="0" dirty="0" smtClean="0"/>
              <a:t> the</a:t>
            </a:r>
            <a:r>
              <a:rPr lang="en-US" sz="1200" dirty="0" smtClean="0"/>
              <a:t> use of reconfigurable, all-programmable FPGA and </a:t>
            </a:r>
            <a:r>
              <a:rPr lang="en-US" sz="1200" dirty="0" err="1" smtClean="0"/>
              <a:t>SoC</a:t>
            </a:r>
            <a:r>
              <a:rPr lang="en-US" sz="1200" dirty="0" smtClean="0"/>
              <a:t> technology for </a:t>
            </a:r>
            <a:r>
              <a:rPr lang="en-US" sz="1200" b="1" dirty="0" smtClean="0"/>
              <a:t>low-level and high performance customization,</a:t>
            </a:r>
            <a:r>
              <a:rPr lang="en-US" sz="1200" b="1" baseline="0" dirty="0" smtClean="0"/>
              <a:t> </a:t>
            </a:r>
            <a:r>
              <a:rPr lang="en-US" sz="1200" b="0" baseline="0" dirty="0" smtClean="0"/>
              <a:t>and t</a:t>
            </a:r>
            <a:r>
              <a:rPr lang="en-US" sz="1200" dirty="0" smtClean="0"/>
              <a:t>he NI reconfigurable, modular and extensible embedded platforms are designed to </a:t>
            </a:r>
            <a:r>
              <a:rPr lang="en-US" sz="1200" b="1" dirty="0" smtClean="0"/>
              <a:t>integrate with custom board designs.</a:t>
            </a:r>
            <a:r>
              <a:rPr lang="en-US" sz="1200" b="1" baseline="0" dirty="0" smtClean="0"/>
              <a:t> </a:t>
            </a:r>
            <a:r>
              <a:rPr lang="en-US" sz="1200" kern="1200" dirty="0" smtClean="0">
                <a:solidFill>
                  <a:schemeClr val="tx1"/>
                </a:solidFill>
                <a:effectLst/>
                <a:latin typeface="+mn-lt"/>
                <a:ea typeface="+mn-ea"/>
                <a:cs typeface="+mn-cs"/>
              </a:rPr>
              <a:t>Because of this, the NI platform enables design teams to focus a majority of their engineering expenses on </a:t>
            </a:r>
            <a:r>
              <a:rPr lang="en-US" sz="1200" b="1" kern="1200" dirty="0" smtClean="0">
                <a:solidFill>
                  <a:schemeClr val="tx1"/>
                </a:solidFill>
                <a:effectLst/>
                <a:latin typeface="+mn-lt"/>
                <a:ea typeface="+mn-ea"/>
                <a:cs typeface="+mn-cs"/>
              </a:rPr>
              <a:t>delivering features that their end customers truly value</a:t>
            </a:r>
            <a:r>
              <a:rPr lang="en-US" sz="1200" kern="1200" dirty="0" smtClean="0">
                <a:solidFill>
                  <a:schemeClr val="tx1"/>
                </a:solidFill>
                <a:effectLst/>
                <a:latin typeface="+mn-lt"/>
                <a:ea typeface="+mn-ea"/>
                <a:cs typeface="+mn-cs"/>
              </a:rPr>
              <a:t>, instead of validating and revving board designs.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a:t>
            </a:r>
          </a:p>
          <a:p>
            <a:pPr marL="0" lvl="0" indent="0">
              <a:buFont typeface="Arial" charset="0"/>
              <a:buNone/>
            </a:pPr>
            <a:r>
              <a:rPr lang="en-US" sz="1200" kern="1200" dirty="0" smtClean="0">
                <a:solidFill>
                  <a:schemeClr val="tx1"/>
                </a:solidFill>
                <a:effectLst/>
                <a:latin typeface="+mn-lt"/>
                <a:ea typeface="+mn-ea"/>
                <a:cs typeface="+mn-cs"/>
              </a:rPr>
              <a:t>By making NI an extension of your development team, you’re able to </a:t>
            </a:r>
            <a:r>
              <a:rPr lang="en-US" sz="1200" b="1" u="none" kern="1200" dirty="0" smtClean="0">
                <a:solidFill>
                  <a:schemeClr val="tx1"/>
                </a:solidFill>
                <a:effectLst/>
                <a:latin typeface="+mn-lt"/>
                <a:ea typeface="+mn-ea"/>
                <a:cs typeface="+mn-cs"/>
              </a:rPr>
              <a:t>utilize the very latest embedded technologies</a:t>
            </a:r>
            <a:r>
              <a:rPr lang="en-US" sz="1200" kern="1200" dirty="0" smtClean="0">
                <a:solidFill>
                  <a:schemeClr val="tx1"/>
                </a:solidFill>
                <a:effectLst/>
                <a:latin typeface="+mn-lt"/>
                <a:ea typeface="+mn-ea"/>
                <a:cs typeface="+mn-cs"/>
              </a:rPr>
              <a:t>, like </a:t>
            </a:r>
            <a:r>
              <a:rPr lang="en-US" sz="1200" b="1" kern="1200" dirty="0" smtClean="0">
                <a:solidFill>
                  <a:schemeClr val="tx1"/>
                </a:solidFill>
                <a:effectLst/>
                <a:latin typeface="+mn-lt"/>
                <a:ea typeface="+mn-ea"/>
                <a:cs typeface="+mn-cs"/>
              </a:rPr>
              <a:t>Xilinx</a:t>
            </a:r>
            <a:r>
              <a:rPr lang="en-US" sz="1200" kern="1200" dirty="0" smtClean="0">
                <a:solidFill>
                  <a:schemeClr val="tx1"/>
                </a:solidFill>
                <a:effectLst/>
                <a:latin typeface="+mn-lt"/>
                <a:ea typeface="+mn-ea"/>
                <a:cs typeface="+mn-cs"/>
              </a:rPr>
              <a:t> Reconfigurable System on a Chip (RSOC) devices with </a:t>
            </a:r>
            <a:r>
              <a:rPr lang="en-US" sz="1200" b="1" kern="1200" dirty="0" smtClean="0">
                <a:solidFill>
                  <a:schemeClr val="tx1"/>
                </a:solidFill>
                <a:effectLst/>
                <a:latin typeface="+mn-lt"/>
                <a:ea typeface="+mn-ea"/>
                <a:cs typeface="+mn-cs"/>
              </a:rPr>
              <a:t>ARM</a:t>
            </a:r>
            <a:r>
              <a:rPr lang="en-US" sz="1200" kern="1200" dirty="0" smtClean="0">
                <a:solidFill>
                  <a:schemeClr val="tx1"/>
                </a:solidFill>
                <a:effectLst/>
                <a:latin typeface="+mn-lt"/>
                <a:ea typeface="+mn-ea"/>
                <a:cs typeface="+mn-cs"/>
              </a:rPr>
              <a:t> microprocessors or extremely high performance </a:t>
            </a:r>
            <a:r>
              <a:rPr lang="en-US" sz="1200" b="1" kern="1200" dirty="0" smtClean="0">
                <a:solidFill>
                  <a:schemeClr val="tx1"/>
                </a:solidFill>
                <a:effectLst/>
                <a:latin typeface="+mn-lt"/>
                <a:ea typeface="+mn-ea"/>
                <a:cs typeface="+mn-cs"/>
              </a:rPr>
              <a:t>Intel Atom </a:t>
            </a:r>
            <a:r>
              <a:rPr lang="en-US" sz="1200" kern="1200" dirty="0" smtClean="0">
                <a:solidFill>
                  <a:schemeClr val="tx1"/>
                </a:solidFill>
                <a:effectLst/>
                <a:latin typeface="+mn-lt"/>
                <a:ea typeface="+mn-ea"/>
                <a:cs typeface="+mn-cs"/>
              </a:rPr>
              <a:t>microprocessors alongside Xilinx FPGAs.</a:t>
            </a:r>
            <a:r>
              <a:rPr lang="en-US" sz="1200" kern="1200" baseline="0" dirty="0" smtClean="0">
                <a:solidFill>
                  <a:schemeClr val="tx1"/>
                </a:solidFill>
                <a:effectLst/>
                <a:latin typeface="+mn-lt"/>
                <a:ea typeface="+mn-ea"/>
                <a:cs typeface="+mn-cs"/>
              </a:rPr>
              <a:t> You’ll also be able to </a:t>
            </a:r>
            <a:r>
              <a:rPr lang="en-US" sz="1200" kern="1200" dirty="0" smtClean="0">
                <a:solidFill>
                  <a:schemeClr val="tx1"/>
                </a:solidFill>
                <a:effectLst/>
                <a:latin typeface="+mn-lt"/>
                <a:ea typeface="+mn-ea"/>
                <a:cs typeface="+mn-cs"/>
              </a:rPr>
              <a:t>leverage a </a:t>
            </a:r>
            <a:r>
              <a:rPr lang="en-US" sz="1200" b="1" kern="1200" dirty="0" err="1" smtClean="0">
                <a:solidFill>
                  <a:schemeClr val="tx1"/>
                </a:solidFill>
                <a:effectLst/>
                <a:latin typeface="+mn-lt"/>
                <a:ea typeface="+mn-ea"/>
                <a:cs typeface="+mn-cs"/>
              </a:rPr>
              <a:t>prevalidated</a:t>
            </a:r>
            <a:r>
              <a:rPr lang="en-US" sz="1200" b="1" kern="1200" dirty="0" smtClean="0">
                <a:solidFill>
                  <a:schemeClr val="tx1"/>
                </a:solidFill>
                <a:effectLst/>
                <a:latin typeface="+mn-lt"/>
                <a:ea typeface="+mn-ea"/>
                <a:cs typeface="+mn-cs"/>
              </a:rPr>
              <a:t> RTOS based on Linux</a:t>
            </a:r>
            <a:r>
              <a:rPr lang="en-US" sz="1200" kern="1200" dirty="0" smtClean="0">
                <a:solidFill>
                  <a:schemeClr val="tx1"/>
                </a:solidFill>
                <a:effectLst/>
                <a:latin typeface="+mn-lt"/>
                <a:ea typeface="+mn-ea"/>
                <a:cs typeface="+mn-cs"/>
              </a:rPr>
              <a:t>, with built in kernel support for Security Enhanced </a:t>
            </a:r>
            <a:r>
              <a:rPr lang="en-US" sz="1200" b="1" kern="1200" dirty="0" err="1" smtClean="0">
                <a:solidFill>
                  <a:schemeClr val="tx1"/>
                </a:solidFill>
                <a:effectLst/>
                <a:latin typeface="+mn-lt"/>
                <a:ea typeface="+mn-ea"/>
                <a:cs typeface="+mn-cs"/>
              </a:rPr>
              <a:t>SELinux</a:t>
            </a:r>
            <a:r>
              <a:rPr lang="en-US" sz="1200" b="0" kern="1200" dirty="0" smtClean="0">
                <a:solidFill>
                  <a:schemeClr val="tx1"/>
                </a:solidFill>
                <a:effectLst/>
                <a:latin typeface="+mn-lt"/>
                <a:ea typeface="+mn-ea"/>
                <a:cs typeface="+mn-cs"/>
              </a:rPr>
              <a:t>,</a:t>
            </a:r>
            <a:r>
              <a:rPr lang="en-US" sz="1200" b="0" kern="1200" baseline="0" dirty="0" smtClean="0">
                <a:solidFill>
                  <a:schemeClr val="tx1"/>
                </a:solidFill>
                <a:effectLst/>
                <a:latin typeface="+mn-lt"/>
                <a:ea typeface="+mn-ea"/>
                <a:cs typeface="+mn-cs"/>
              </a:rPr>
              <a:t> and p</a:t>
            </a:r>
            <a:r>
              <a:rPr lang="en-US" sz="1200" kern="1200" dirty="0" smtClean="0">
                <a:solidFill>
                  <a:schemeClr val="tx1"/>
                </a:solidFill>
                <a:effectLst/>
                <a:latin typeface="+mn-lt"/>
                <a:ea typeface="+mn-ea"/>
                <a:cs typeface="+mn-cs"/>
              </a:rPr>
              <a:t>rogram the processor with </a:t>
            </a:r>
            <a:r>
              <a:rPr lang="en-US" sz="1200" b="1" kern="1200" dirty="0" smtClean="0">
                <a:solidFill>
                  <a:schemeClr val="tx1"/>
                </a:solidFill>
                <a:effectLst/>
                <a:latin typeface="+mn-lt"/>
                <a:ea typeface="+mn-ea"/>
                <a:cs typeface="+mn-cs"/>
              </a:rPr>
              <a:t>LabVIEW or C/C++ </a:t>
            </a:r>
            <a:r>
              <a:rPr lang="en-US" sz="1200" kern="1200" dirty="0" smtClean="0">
                <a:solidFill>
                  <a:schemeClr val="tx1"/>
                </a:solidFill>
                <a:effectLst/>
                <a:latin typeface="+mn-lt"/>
                <a:ea typeface="+mn-ea"/>
                <a:cs typeface="+mn-cs"/>
              </a:rPr>
              <a:t>with native support for </a:t>
            </a:r>
            <a:r>
              <a:rPr lang="en-US" sz="1200" b="1" kern="1200" dirty="0" smtClean="0">
                <a:solidFill>
                  <a:schemeClr val="tx1"/>
                </a:solidFill>
                <a:effectLst/>
                <a:latin typeface="+mn-lt"/>
                <a:ea typeface="+mn-ea"/>
                <a:cs typeface="+mn-cs"/>
              </a:rPr>
              <a:t>Eclipse</a:t>
            </a:r>
            <a:r>
              <a:rPr lang="en-US" sz="1200" kern="1200" dirty="0" smtClean="0">
                <a:solidFill>
                  <a:schemeClr val="tx1"/>
                </a:solidFill>
                <a:effectLst/>
                <a:latin typeface="+mn-lt"/>
                <a:ea typeface="+mn-ea"/>
                <a:cs typeface="+mn-cs"/>
              </a:rPr>
              <a:t> (or any other Linux-compatible development tools, i.e., Perl, Python, etc.).</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CLICK TO PROGESS SLIDE: Based on data from Wilson Research Group (2012 National Instruments/UBM Survey of Embedded Markets, January – April 2012), using NI’s platform for embedded design saves you, on average, 114 months and $950,000 per project. It also allows you to complete three more projects per year.</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Disclaimers:</a:t>
            </a:r>
          </a:p>
          <a:p>
            <a:pPr marL="171450" lvl="0" indent="-171450">
              <a:buFont typeface="Arial" charset="0"/>
              <a:buChar char="•"/>
            </a:pPr>
            <a:r>
              <a:rPr lang="en-US" sz="1200" kern="1200" dirty="0" smtClean="0">
                <a:solidFill>
                  <a:schemeClr val="tx1"/>
                </a:solidFill>
                <a:effectLst/>
                <a:latin typeface="+mn-lt"/>
                <a:ea typeface="+mn-ea"/>
                <a:cs typeface="+mn-cs"/>
              </a:rPr>
              <a:t>$950K Less to Complete a Project:</a:t>
            </a:r>
          </a:p>
          <a:p>
            <a:pPr marL="628650" lvl="1" indent="-171450">
              <a:buFont typeface="Arial" charset="0"/>
              <a:buChar char="•"/>
            </a:pPr>
            <a:r>
              <a:rPr lang="en-US" sz="1200" kern="1200" dirty="0" smtClean="0">
                <a:solidFill>
                  <a:schemeClr val="tx1"/>
                </a:solidFill>
                <a:effectLst/>
                <a:latin typeface="+mn-lt"/>
                <a:ea typeface="+mn-ea"/>
                <a:cs typeface="+mn-cs"/>
              </a:rPr>
              <a:t>Assumes $100K per engineer fully burdened cost/year and a $1M/year R&amp;D budget</a:t>
            </a:r>
          </a:p>
          <a:p>
            <a:pPr marL="628650" lvl="1" indent="-171450">
              <a:buFont typeface="Arial" charset="0"/>
              <a:buChar char="•"/>
            </a:pPr>
            <a:r>
              <a:rPr lang="en-US" sz="1200" kern="1200" dirty="0" smtClean="0">
                <a:solidFill>
                  <a:schemeClr val="tx1"/>
                </a:solidFill>
                <a:effectLst/>
                <a:latin typeface="+mn-lt"/>
                <a:ea typeface="+mn-ea"/>
                <a:cs typeface="+mn-cs"/>
              </a:rPr>
              <a:t>Does not include additional costs such as high-end EDA tools required for high layer count, high speed custom PCB design, level of design and validation for high EMC, wide temperature, high shock/vibration, long lifetime field deployment, etc.</a:t>
            </a:r>
          </a:p>
          <a:p>
            <a:pPr marL="171450" lvl="0" indent="-171450">
              <a:buFont typeface="Arial" charset="0"/>
              <a:buChar char="•"/>
            </a:pPr>
            <a:r>
              <a:rPr lang="en-US" sz="1200" kern="1200" dirty="0" smtClean="0">
                <a:solidFill>
                  <a:schemeClr val="tx1"/>
                </a:solidFill>
                <a:effectLst/>
                <a:latin typeface="+mn-lt"/>
                <a:ea typeface="+mn-ea"/>
                <a:cs typeface="+mn-cs"/>
              </a:rPr>
              <a:t>The UBM/</a:t>
            </a:r>
            <a:r>
              <a:rPr lang="en-US" sz="1200" kern="1200" dirty="0" err="1" smtClean="0">
                <a:solidFill>
                  <a:schemeClr val="tx1"/>
                </a:solidFill>
                <a:effectLst/>
                <a:latin typeface="+mn-lt"/>
                <a:ea typeface="+mn-ea"/>
                <a:cs typeface="+mn-cs"/>
              </a:rPr>
              <a:t>EETimes</a:t>
            </a:r>
            <a:r>
              <a:rPr lang="en-US" sz="1200" kern="1200" dirty="0" smtClean="0">
                <a:solidFill>
                  <a:schemeClr val="tx1"/>
                </a:solidFill>
                <a:effectLst/>
                <a:latin typeface="+mn-lt"/>
                <a:ea typeface="+mn-ea"/>
                <a:cs typeface="+mn-cs"/>
              </a:rPr>
              <a:t> study included 1,648 responses from embedded engineers from Americas, Europe and Asia (margin of error +/- 2.0%). </a:t>
            </a:r>
          </a:p>
          <a:p>
            <a:pPr marL="171450" lvl="0" indent="-171450">
              <a:buFont typeface="Arial" charset="0"/>
              <a:buChar char="•"/>
            </a:pPr>
            <a:r>
              <a:rPr lang="en-US" sz="1200" kern="1200" dirty="0" smtClean="0">
                <a:solidFill>
                  <a:schemeClr val="tx1"/>
                </a:solidFill>
                <a:effectLst/>
                <a:latin typeface="+mn-lt"/>
                <a:ea typeface="+mn-ea"/>
                <a:cs typeface="+mn-cs"/>
              </a:rPr>
              <a:t>The Wilson Research study included 443 responses from NI embedded design customers from Americas, Europe and Asia (margin of error +/- 3.9%).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Additional data point:</a:t>
            </a:r>
          </a:p>
          <a:p>
            <a:pPr marL="171450" lvl="0" indent="-171450">
              <a:buFont typeface="Arial" charset="0"/>
              <a:buChar char="•"/>
            </a:pPr>
            <a:r>
              <a:rPr lang="en-US" sz="1200" kern="1200" dirty="0" smtClean="0">
                <a:solidFill>
                  <a:schemeClr val="tx1"/>
                </a:solidFill>
                <a:effectLst/>
                <a:latin typeface="+mn-lt"/>
                <a:ea typeface="+mn-ea"/>
                <a:cs typeface="+mn-cs"/>
              </a:rPr>
              <a:t>Achieve 74X higher performance per dollar than with conventional monolithic DSPs by graphically programming the programmable logic fabric using </a:t>
            </a:r>
            <a:r>
              <a:rPr lang="en-US" sz="1200" b="1" kern="1200" dirty="0" smtClean="0">
                <a:solidFill>
                  <a:schemeClr val="tx1"/>
                </a:solidFill>
                <a:effectLst/>
                <a:latin typeface="+mn-lt"/>
                <a:ea typeface="+mn-ea"/>
                <a:cs typeface="+mn-cs"/>
              </a:rPr>
              <a:t>LabVIEW FPGA with no knowledge of Verilog </a:t>
            </a:r>
            <a:r>
              <a:rPr lang="en-US" sz="1200" kern="1200" dirty="0" smtClean="0">
                <a:solidFill>
                  <a:schemeClr val="tx1"/>
                </a:solidFill>
                <a:effectLst/>
                <a:latin typeface="+mn-lt"/>
                <a:ea typeface="+mn-ea"/>
                <a:cs typeface="+mn-cs"/>
              </a:rPr>
              <a:t>or VHDL.</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sz="1200" dirty="0"/>
          </a:p>
        </p:txBody>
      </p:sp>
      <p:sp>
        <p:nvSpPr>
          <p:cNvPr id="4" name="Slide Number Placeholder 3"/>
          <p:cNvSpPr>
            <a:spLocks noGrp="1"/>
          </p:cNvSpPr>
          <p:nvPr>
            <p:ph type="sldNum" sz="quarter" idx="10"/>
          </p:nvPr>
        </p:nvSpPr>
        <p:spPr>
          <a:xfrm>
            <a:off x="4021088" y="9721868"/>
            <a:ext cx="3076672" cy="511054"/>
          </a:xfrm>
          <a:prstGeom prst="rect">
            <a:avLst/>
          </a:prstGeom>
        </p:spPr>
        <p:txBody>
          <a:bodyPr/>
          <a:lstStyle/>
          <a:p>
            <a:fld id="{29B424A6-7593-2C46-9CCA-8596FB18DBBE}" type="slidenum">
              <a:rPr lang="en-US" smtClean="0"/>
              <a:pPr/>
              <a:t>17</a:t>
            </a:fld>
            <a:endParaRPr lang="en-US"/>
          </a:p>
        </p:txBody>
      </p:sp>
    </p:spTree>
    <p:extLst>
      <p:ext uri="{BB962C8B-B14F-4D97-AF65-F5344CB8AC3E}">
        <p14:creationId xmlns:p14="http://schemas.microsoft.com/office/powerpoint/2010/main" xmlns="" val="1299241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National Instruments’ comprehensive, integrated hardware and software platform empowers your team and allows you to focus on the engineering tasks that matter most. NI offers a wide variety of board-level controllers</a:t>
            </a:r>
            <a:r>
              <a:rPr lang="en-US" sz="1200" b="0" i="0" kern="1200" baseline="0" dirty="0" smtClean="0">
                <a:solidFill>
                  <a:schemeClr val="tx1"/>
                </a:solidFill>
                <a:effectLst/>
                <a:latin typeface="+mn-lt"/>
                <a:ea typeface="+mn-ea"/>
                <a:cs typeface="+mn-cs"/>
              </a:rPr>
              <a:t>, re-configurable PXI and PC-based devices, and expansion I/O, all based on the LabVIEW RIO Architecture.</a:t>
            </a:r>
            <a:endParaRPr lang="en-US" dirty="0"/>
          </a:p>
        </p:txBody>
      </p:sp>
      <p:sp>
        <p:nvSpPr>
          <p:cNvPr id="4" name="Slide Number Placeholder 3"/>
          <p:cNvSpPr>
            <a:spLocks noGrp="1"/>
          </p:cNvSpPr>
          <p:nvPr>
            <p:ph type="sldNum" sz="quarter" idx="10"/>
          </p:nvPr>
        </p:nvSpPr>
        <p:spPr>
          <a:xfrm>
            <a:off x="4021088" y="9721868"/>
            <a:ext cx="3076672" cy="511054"/>
          </a:xfrm>
          <a:prstGeom prst="rect">
            <a:avLst/>
          </a:prstGeom>
        </p:spPr>
        <p:txBody>
          <a:bodyPr/>
          <a:lstStyle/>
          <a:p>
            <a:fld id="{29B424A6-7593-2C46-9CCA-8596FB18DBBE}" type="slidenum">
              <a:rPr lang="en-US" smtClean="0"/>
              <a:pPr/>
              <a:t>18</a:t>
            </a:fld>
            <a:endParaRPr lang="en-US"/>
          </a:p>
        </p:txBody>
      </p:sp>
    </p:spTree>
    <p:extLst>
      <p:ext uri="{BB962C8B-B14F-4D97-AF65-F5344CB8AC3E}">
        <p14:creationId xmlns:p14="http://schemas.microsoft.com/office/powerpoint/2010/main" xmlns="" val="1741949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21</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27</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30</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000" dirty="0">
              <a:latin typeface="Trebuchet MS" pitchFamily="34" charset="0"/>
            </a:endParaRPr>
          </a:p>
        </p:txBody>
      </p:sp>
      <p:sp>
        <p:nvSpPr>
          <p:cNvPr id="30724" name="Slide Number Placeholder 3"/>
          <p:cNvSpPr>
            <a:spLocks noGrp="1"/>
          </p:cNvSpPr>
          <p:nvPr>
            <p:ph type="sldNum" sz="quarter" idx="5"/>
          </p:nvPr>
        </p:nvSpPr>
        <p:spPr>
          <a:xfrm>
            <a:off x="4020506" y="9720673"/>
            <a:ext cx="3077137" cy="512303"/>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4768" tIns="47384" rIns="94768" bIns="47384"/>
          <a:lstStyle>
            <a:lvl1pPr defTabSz="947595" eaLnBrk="0" hangingPunct="0">
              <a:defRPr>
                <a:solidFill>
                  <a:schemeClr val="tx1"/>
                </a:solidFill>
                <a:latin typeface="Arial" pitchFamily="34" charset="0"/>
              </a:defRPr>
            </a:lvl1pPr>
            <a:lvl2pPr marL="760676" indent="-292567" defTabSz="947595" eaLnBrk="0" hangingPunct="0">
              <a:defRPr>
                <a:solidFill>
                  <a:schemeClr val="tx1"/>
                </a:solidFill>
                <a:latin typeface="Arial" pitchFamily="34" charset="0"/>
              </a:defRPr>
            </a:lvl2pPr>
            <a:lvl3pPr marL="1170272" indent="-234054" defTabSz="947595" eaLnBrk="0" hangingPunct="0">
              <a:defRPr>
                <a:solidFill>
                  <a:schemeClr val="tx1"/>
                </a:solidFill>
                <a:latin typeface="Arial" pitchFamily="34" charset="0"/>
              </a:defRPr>
            </a:lvl3pPr>
            <a:lvl4pPr marL="1638381" indent="-234054" defTabSz="947595" eaLnBrk="0" hangingPunct="0">
              <a:defRPr>
                <a:solidFill>
                  <a:schemeClr val="tx1"/>
                </a:solidFill>
                <a:latin typeface="Arial" pitchFamily="34" charset="0"/>
              </a:defRPr>
            </a:lvl4pPr>
            <a:lvl5pPr marL="2106488" indent="-234054" defTabSz="947595" eaLnBrk="0" hangingPunct="0">
              <a:defRPr>
                <a:solidFill>
                  <a:schemeClr val="tx1"/>
                </a:solidFill>
                <a:latin typeface="Arial" pitchFamily="34" charset="0"/>
              </a:defRPr>
            </a:lvl5pPr>
            <a:lvl6pPr marL="2574597" indent="-234054" defTabSz="947595" eaLnBrk="0" fontAlgn="base" hangingPunct="0">
              <a:spcBef>
                <a:spcPct val="0"/>
              </a:spcBef>
              <a:spcAft>
                <a:spcPct val="0"/>
              </a:spcAft>
              <a:defRPr>
                <a:solidFill>
                  <a:schemeClr val="tx1"/>
                </a:solidFill>
                <a:latin typeface="Arial" pitchFamily="34" charset="0"/>
              </a:defRPr>
            </a:lvl6pPr>
            <a:lvl7pPr marL="3042706" indent="-234054" defTabSz="947595" eaLnBrk="0" fontAlgn="base" hangingPunct="0">
              <a:spcBef>
                <a:spcPct val="0"/>
              </a:spcBef>
              <a:spcAft>
                <a:spcPct val="0"/>
              </a:spcAft>
              <a:defRPr>
                <a:solidFill>
                  <a:schemeClr val="tx1"/>
                </a:solidFill>
                <a:latin typeface="Arial" pitchFamily="34" charset="0"/>
              </a:defRPr>
            </a:lvl7pPr>
            <a:lvl8pPr marL="3510814" indent="-234054" defTabSz="947595" eaLnBrk="0" fontAlgn="base" hangingPunct="0">
              <a:spcBef>
                <a:spcPct val="0"/>
              </a:spcBef>
              <a:spcAft>
                <a:spcPct val="0"/>
              </a:spcAft>
              <a:defRPr>
                <a:solidFill>
                  <a:schemeClr val="tx1"/>
                </a:solidFill>
                <a:latin typeface="Arial" pitchFamily="34" charset="0"/>
              </a:defRPr>
            </a:lvl8pPr>
            <a:lvl9pPr marL="3978923" indent="-234054" defTabSz="947595" eaLnBrk="0" fontAlgn="base" hangingPunct="0">
              <a:spcBef>
                <a:spcPct val="0"/>
              </a:spcBef>
              <a:spcAft>
                <a:spcPct val="0"/>
              </a:spcAft>
              <a:defRPr>
                <a:solidFill>
                  <a:schemeClr val="tx1"/>
                </a:solidFill>
                <a:latin typeface="Arial" pitchFamily="34" charset="0"/>
              </a:defRPr>
            </a:lvl9pPr>
          </a:lstStyle>
          <a:p>
            <a:pPr eaLnBrk="1" hangingPunct="1"/>
            <a:fld id="{0F2EBFDE-7889-405A-B9A9-4D667CA63CD8}" type="slidenum">
              <a:rPr lang="da-DK" smtClean="0"/>
              <a:pPr eaLnBrk="1" hangingPunct="1"/>
              <a:t>33</a:t>
            </a:fld>
            <a:endParaRPr lang="da-DK"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000" dirty="0">
              <a:latin typeface="Trebuchet MS" pitchFamily="34" charset="0"/>
            </a:endParaRPr>
          </a:p>
        </p:txBody>
      </p:sp>
      <p:sp>
        <p:nvSpPr>
          <p:cNvPr id="30724" name="Slide Number Placeholder 3"/>
          <p:cNvSpPr>
            <a:spLocks noGrp="1"/>
          </p:cNvSpPr>
          <p:nvPr>
            <p:ph type="sldNum" sz="quarter" idx="5"/>
          </p:nvPr>
        </p:nvSpPr>
        <p:spPr>
          <a:xfrm>
            <a:off x="4020506" y="9720673"/>
            <a:ext cx="3077137" cy="512303"/>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4768" tIns="47384" rIns="94768" bIns="47384"/>
          <a:lstStyle>
            <a:lvl1pPr defTabSz="947595" eaLnBrk="0" hangingPunct="0">
              <a:defRPr>
                <a:solidFill>
                  <a:schemeClr val="tx1"/>
                </a:solidFill>
                <a:latin typeface="Arial" pitchFamily="34" charset="0"/>
              </a:defRPr>
            </a:lvl1pPr>
            <a:lvl2pPr marL="760676" indent="-292567" defTabSz="947595" eaLnBrk="0" hangingPunct="0">
              <a:defRPr>
                <a:solidFill>
                  <a:schemeClr val="tx1"/>
                </a:solidFill>
                <a:latin typeface="Arial" pitchFamily="34" charset="0"/>
              </a:defRPr>
            </a:lvl2pPr>
            <a:lvl3pPr marL="1170272" indent="-234054" defTabSz="947595" eaLnBrk="0" hangingPunct="0">
              <a:defRPr>
                <a:solidFill>
                  <a:schemeClr val="tx1"/>
                </a:solidFill>
                <a:latin typeface="Arial" pitchFamily="34" charset="0"/>
              </a:defRPr>
            </a:lvl3pPr>
            <a:lvl4pPr marL="1638381" indent="-234054" defTabSz="947595" eaLnBrk="0" hangingPunct="0">
              <a:defRPr>
                <a:solidFill>
                  <a:schemeClr val="tx1"/>
                </a:solidFill>
                <a:latin typeface="Arial" pitchFamily="34" charset="0"/>
              </a:defRPr>
            </a:lvl4pPr>
            <a:lvl5pPr marL="2106488" indent="-234054" defTabSz="947595" eaLnBrk="0" hangingPunct="0">
              <a:defRPr>
                <a:solidFill>
                  <a:schemeClr val="tx1"/>
                </a:solidFill>
                <a:latin typeface="Arial" pitchFamily="34" charset="0"/>
              </a:defRPr>
            </a:lvl5pPr>
            <a:lvl6pPr marL="2574597" indent="-234054" defTabSz="947595" eaLnBrk="0" fontAlgn="base" hangingPunct="0">
              <a:spcBef>
                <a:spcPct val="0"/>
              </a:spcBef>
              <a:spcAft>
                <a:spcPct val="0"/>
              </a:spcAft>
              <a:defRPr>
                <a:solidFill>
                  <a:schemeClr val="tx1"/>
                </a:solidFill>
                <a:latin typeface="Arial" pitchFamily="34" charset="0"/>
              </a:defRPr>
            </a:lvl6pPr>
            <a:lvl7pPr marL="3042706" indent="-234054" defTabSz="947595" eaLnBrk="0" fontAlgn="base" hangingPunct="0">
              <a:spcBef>
                <a:spcPct val="0"/>
              </a:spcBef>
              <a:spcAft>
                <a:spcPct val="0"/>
              </a:spcAft>
              <a:defRPr>
                <a:solidFill>
                  <a:schemeClr val="tx1"/>
                </a:solidFill>
                <a:latin typeface="Arial" pitchFamily="34" charset="0"/>
              </a:defRPr>
            </a:lvl7pPr>
            <a:lvl8pPr marL="3510814" indent="-234054" defTabSz="947595" eaLnBrk="0" fontAlgn="base" hangingPunct="0">
              <a:spcBef>
                <a:spcPct val="0"/>
              </a:spcBef>
              <a:spcAft>
                <a:spcPct val="0"/>
              </a:spcAft>
              <a:defRPr>
                <a:solidFill>
                  <a:schemeClr val="tx1"/>
                </a:solidFill>
                <a:latin typeface="Arial" pitchFamily="34" charset="0"/>
              </a:defRPr>
            </a:lvl8pPr>
            <a:lvl9pPr marL="3978923" indent="-234054" defTabSz="947595" eaLnBrk="0" fontAlgn="base" hangingPunct="0">
              <a:spcBef>
                <a:spcPct val="0"/>
              </a:spcBef>
              <a:spcAft>
                <a:spcPct val="0"/>
              </a:spcAft>
              <a:defRPr>
                <a:solidFill>
                  <a:schemeClr val="tx1"/>
                </a:solidFill>
                <a:latin typeface="Arial" pitchFamily="34" charset="0"/>
              </a:defRPr>
            </a:lvl9pPr>
          </a:lstStyle>
          <a:p>
            <a:pPr eaLnBrk="1" hangingPunct="1"/>
            <a:fld id="{0F2EBFDE-7889-405A-B9A9-4D667CA63CD8}" type="slidenum">
              <a:rPr lang="da-DK" smtClean="0"/>
              <a:pPr eaLnBrk="1" hangingPunct="1"/>
              <a:t>34</a:t>
            </a:fld>
            <a:endParaRPr lang="da-DK"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000" dirty="0">
              <a:latin typeface="Trebuchet MS" pitchFamily="34" charset="0"/>
            </a:endParaRPr>
          </a:p>
        </p:txBody>
      </p:sp>
      <p:sp>
        <p:nvSpPr>
          <p:cNvPr id="30724" name="Slide Number Placeholder 3"/>
          <p:cNvSpPr>
            <a:spLocks noGrp="1"/>
          </p:cNvSpPr>
          <p:nvPr>
            <p:ph type="sldNum" sz="quarter" idx="5"/>
          </p:nvPr>
        </p:nvSpPr>
        <p:spPr>
          <a:xfrm>
            <a:off x="4020506" y="9720673"/>
            <a:ext cx="3077137" cy="512303"/>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4768" tIns="47384" rIns="94768" bIns="47384"/>
          <a:lstStyle>
            <a:lvl1pPr defTabSz="947595" eaLnBrk="0" hangingPunct="0">
              <a:defRPr>
                <a:solidFill>
                  <a:schemeClr val="tx1"/>
                </a:solidFill>
                <a:latin typeface="Arial" pitchFamily="34" charset="0"/>
              </a:defRPr>
            </a:lvl1pPr>
            <a:lvl2pPr marL="760676" indent="-292567" defTabSz="947595" eaLnBrk="0" hangingPunct="0">
              <a:defRPr>
                <a:solidFill>
                  <a:schemeClr val="tx1"/>
                </a:solidFill>
                <a:latin typeface="Arial" pitchFamily="34" charset="0"/>
              </a:defRPr>
            </a:lvl2pPr>
            <a:lvl3pPr marL="1170272" indent="-234054" defTabSz="947595" eaLnBrk="0" hangingPunct="0">
              <a:defRPr>
                <a:solidFill>
                  <a:schemeClr val="tx1"/>
                </a:solidFill>
                <a:latin typeface="Arial" pitchFamily="34" charset="0"/>
              </a:defRPr>
            </a:lvl3pPr>
            <a:lvl4pPr marL="1638381" indent="-234054" defTabSz="947595" eaLnBrk="0" hangingPunct="0">
              <a:defRPr>
                <a:solidFill>
                  <a:schemeClr val="tx1"/>
                </a:solidFill>
                <a:latin typeface="Arial" pitchFamily="34" charset="0"/>
              </a:defRPr>
            </a:lvl4pPr>
            <a:lvl5pPr marL="2106488" indent="-234054" defTabSz="947595" eaLnBrk="0" hangingPunct="0">
              <a:defRPr>
                <a:solidFill>
                  <a:schemeClr val="tx1"/>
                </a:solidFill>
                <a:latin typeface="Arial" pitchFamily="34" charset="0"/>
              </a:defRPr>
            </a:lvl5pPr>
            <a:lvl6pPr marL="2574597" indent="-234054" defTabSz="947595" eaLnBrk="0" fontAlgn="base" hangingPunct="0">
              <a:spcBef>
                <a:spcPct val="0"/>
              </a:spcBef>
              <a:spcAft>
                <a:spcPct val="0"/>
              </a:spcAft>
              <a:defRPr>
                <a:solidFill>
                  <a:schemeClr val="tx1"/>
                </a:solidFill>
                <a:latin typeface="Arial" pitchFamily="34" charset="0"/>
              </a:defRPr>
            </a:lvl6pPr>
            <a:lvl7pPr marL="3042706" indent="-234054" defTabSz="947595" eaLnBrk="0" fontAlgn="base" hangingPunct="0">
              <a:spcBef>
                <a:spcPct val="0"/>
              </a:spcBef>
              <a:spcAft>
                <a:spcPct val="0"/>
              </a:spcAft>
              <a:defRPr>
                <a:solidFill>
                  <a:schemeClr val="tx1"/>
                </a:solidFill>
                <a:latin typeface="Arial" pitchFamily="34" charset="0"/>
              </a:defRPr>
            </a:lvl7pPr>
            <a:lvl8pPr marL="3510814" indent="-234054" defTabSz="947595" eaLnBrk="0" fontAlgn="base" hangingPunct="0">
              <a:spcBef>
                <a:spcPct val="0"/>
              </a:spcBef>
              <a:spcAft>
                <a:spcPct val="0"/>
              </a:spcAft>
              <a:defRPr>
                <a:solidFill>
                  <a:schemeClr val="tx1"/>
                </a:solidFill>
                <a:latin typeface="Arial" pitchFamily="34" charset="0"/>
              </a:defRPr>
            </a:lvl8pPr>
            <a:lvl9pPr marL="3978923" indent="-234054" defTabSz="947595" eaLnBrk="0" fontAlgn="base" hangingPunct="0">
              <a:spcBef>
                <a:spcPct val="0"/>
              </a:spcBef>
              <a:spcAft>
                <a:spcPct val="0"/>
              </a:spcAft>
              <a:defRPr>
                <a:solidFill>
                  <a:schemeClr val="tx1"/>
                </a:solidFill>
                <a:latin typeface="Arial" pitchFamily="34" charset="0"/>
              </a:defRPr>
            </a:lvl9pPr>
          </a:lstStyle>
          <a:p>
            <a:pPr eaLnBrk="1" hangingPunct="1"/>
            <a:fld id="{0F2EBFDE-7889-405A-B9A9-4D667CA63CD8}" type="slidenum">
              <a:rPr lang="da-DK" smtClean="0"/>
              <a:pPr eaLnBrk="1" hangingPunct="1"/>
              <a:t>35</a:t>
            </a:fld>
            <a:endParaRPr lang="da-DK"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000" dirty="0">
              <a:latin typeface="Trebuchet MS" pitchFamily="34" charset="0"/>
            </a:endParaRPr>
          </a:p>
        </p:txBody>
      </p:sp>
      <p:sp>
        <p:nvSpPr>
          <p:cNvPr id="30724" name="Slide Number Placeholder 3"/>
          <p:cNvSpPr>
            <a:spLocks noGrp="1"/>
          </p:cNvSpPr>
          <p:nvPr>
            <p:ph type="sldNum" sz="quarter" idx="5"/>
          </p:nvPr>
        </p:nvSpPr>
        <p:spPr>
          <a:xfrm>
            <a:off x="4020506" y="9720673"/>
            <a:ext cx="3077137" cy="512303"/>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4768" tIns="47384" rIns="94768" bIns="47384"/>
          <a:lstStyle>
            <a:lvl1pPr defTabSz="947595" eaLnBrk="0" hangingPunct="0">
              <a:defRPr>
                <a:solidFill>
                  <a:schemeClr val="tx1"/>
                </a:solidFill>
                <a:latin typeface="Arial" pitchFamily="34" charset="0"/>
              </a:defRPr>
            </a:lvl1pPr>
            <a:lvl2pPr marL="760676" indent="-292567" defTabSz="947595" eaLnBrk="0" hangingPunct="0">
              <a:defRPr>
                <a:solidFill>
                  <a:schemeClr val="tx1"/>
                </a:solidFill>
                <a:latin typeface="Arial" pitchFamily="34" charset="0"/>
              </a:defRPr>
            </a:lvl2pPr>
            <a:lvl3pPr marL="1170272" indent="-234054" defTabSz="947595" eaLnBrk="0" hangingPunct="0">
              <a:defRPr>
                <a:solidFill>
                  <a:schemeClr val="tx1"/>
                </a:solidFill>
                <a:latin typeface="Arial" pitchFamily="34" charset="0"/>
              </a:defRPr>
            </a:lvl3pPr>
            <a:lvl4pPr marL="1638381" indent="-234054" defTabSz="947595" eaLnBrk="0" hangingPunct="0">
              <a:defRPr>
                <a:solidFill>
                  <a:schemeClr val="tx1"/>
                </a:solidFill>
                <a:latin typeface="Arial" pitchFamily="34" charset="0"/>
              </a:defRPr>
            </a:lvl4pPr>
            <a:lvl5pPr marL="2106488" indent="-234054" defTabSz="947595" eaLnBrk="0" hangingPunct="0">
              <a:defRPr>
                <a:solidFill>
                  <a:schemeClr val="tx1"/>
                </a:solidFill>
                <a:latin typeface="Arial" pitchFamily="34" charset="0"/>
              </a:defRPr>
            </a:lvl5pPr>
            <a:lvl6pPr marL="2574597" indent="-234054" defTabSz="947595" eaLnBrk="0" fontAlgn="base" hangingPunct="0">
              <a:spcBef>
                <a:spcPct val="0"/>
              </a:spcBef>
              <a:spcAft>
                <a:spcPct val="0"/>
              </a:spcAft>
              <a:defRPr>
                <a:solidFill>
                  <a:schemeClr val="tx1"/>
                </a:solidFill>
                <a:latin typeface="Arial" pitchFamily="34" charset="0"/>
              </a:defRPr>
            </a:lvl6pPr>
            <a:lvl7pPr marL="3042706" indent="-234054" defTabSz="947595" eaLnBrk="0" fontAlgn="base" hangingPunct="0">
              <a:spcBef>
                <a:spcPct val="0"/>
              </a:spcBef>
              <a:spcAft>
                <a:spcPct val="0"/>
              </a:spcAft>
              <a:defRPr>
                <a:solidFill>
                  <a:schemeClr val="tx1"/>
                </a:solidFill>
                <a:latin typeface="Arial" pitchFamily="34" charset="0"/>
              </a:defRPr>
            </a:lvl7pPr>
            <a:lvl8pPr marL="3510814" indent="-234054" defTabSz="947595" eaLnBrk="0" fontAlgn="base" hangingPunct="0">
              <a:spcBef>
                <a:spcPct val="0"/>
              </a:spcBef>
              <a:spcAft>
                <a:spcPct val="0"/>
              </a:spcAft>
              <a:defRPr>
                <a:solidFill>
                  <a:schemeClr val="tx1"/>
                </a:solidFill>
                <a:latin typeface="Arial" pitchFamily="34" charset="0"/>
              </a:defRPr>
            </a:lvl8pPr>
            <a:lvl9pPr marL="3978923" indent="-234054" defTabSz="947595" eaLnBrk="0" fontAlgn="base" hangingPunct="0">
              <a:spcBef>
                <a:spcPct val="0"/>
              </a:spcBef>
              <a:spcAft>
                <a:spcPct val="0"/>
              </a:spcAft>
              <a:defRPr>
                <a:solidFill>
                  <a:schemeClr val="tx1"/>
                </a:solidFill>
                <a:latin typeface="Arial" pitchFamily="34" charset="0"/>
              </a:defRPr>
            </a:lvl9pPr>
          </a:lstStyle>
          <a:p>
            <a:pPr eaLnBrk="1" hangingPunct="1"/>
            <a:fld id="{0F2EBFDE-7889-405A-B9A9-4D667CA63CD8}" type="slidenum">
              <a:rPr lang="da-DK" smtClean="0"/>
              <a:pPr eaLnBrk="1" hangingPunct="1"/>
              <a:t>36</a:t>
            </a:fld>
            <a:endParaRPr lang="da-DK"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41</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43</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47</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49</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54</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59</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4021138" y="9721850"/>
            <a:ext cx="3076575" cy="511175"/>
          </a:xfrm>
          <a:prstGeom prst="rect">
            <a:avLst/>
          </a:prstGeom>
          <a:noFill/>
        </p:spPr>
        <p:txBody>
          <a:bodyPr/>
          <a:lstStyle/>
          <a:p>
            <a:fld id="{915B0C8F-0272-445D-834A-7815E64B3DB1}" type="slidenum">
              <a:rPr lang="en-GB" smtClean="0"/>
              <a:pPr/>
              <a:t>65</a:t>
            </a:fld>
            <a:endParaRPr lang="en-GB" smtClean="0"/>
          </a:p>
        </p:txBody>
      </p:sp>
      <p:sp>
        <p:nvSpPr>
          <p:cNvPr id="73731" name="Rectangle 2"/>
          <p:cNvSpPr>
            <a:spLocks noGrp="1" noRot="1" noChangeAspect="1" noChangeArrowheads="1" noTextEdit="1"/>
          </p:cNvSpPr>
          <p:nvPr>
            <p:ph type="sldImg"/>
          </p:nvPr>
        </p:nvSpPr>
        <p:spPr>
          <a:xfrm>
            <a:off x="965200" y="747713"/>
            <a:ext cx="5199063" cy="3898900"/>
          </a:xfrm>
          <a:ln w="12700" cap="flat"/>
        </p:spPr>
      </p:sp>
      <p:sp>
        <p:nvSpPr>
          <p:cNvPr id="73732" name="Rectangle 3"/>
          <p:cNvSpPr>
            <a:spLocks noGrp="1" noChangeArrowheads="1"/>
          </p:cNvSpPr>
          <p:nvPr>
            <p:ph type="body" idx="1"/>
          </p:nvPr>
        </p:nvSpPr>
        <p:spPr>
          <a:xfrm>
            <a:off x="949325" y="4897438"/>
            <a:ext cx="5229225" cy="4564062"/>
          </a:xfrm>
          <a:noFill/>
          <a:ln/>
        </p:spPr>
        <p:txBody>
          <a:bodyPr lIns="95411" tIns="47707" rIns="95411" bIns="47707"/>
          <a:lstStyle/>
          <a:p>
            <a:pPr eaLnBrk="1" hangingPunct="1"/>
            <a:r>
              <a:rPr lang="de-DE" smtClean="0">
                <a:latin typeface="Arial" charset="0"/>
              </a:rPr>
              <a:t>Durch die Leistungsfähigkeit von LabVIEW lassen sich die Branchen, in denen LabVIEW eingesetzt wird, in einem Wort zusammenfassen: everywhere oder überall.</a:t>
            </a:r>
          </a:p>
          <a:p>
            <a:pPr eaLnBrk="1" hangingPunct="1"/>
            <a:endParaRPr lang="de-DE"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halt Ein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000100" y="99989"/>
            <a:ext cx="8086724" cy="368280"/>
          </a:xfrm>
          <a:prstGeom prst="rect">
            <a:avLst/>
          </a:prstGeom>
        </p:spPr>
        <p:txBody>
          <a:bodyPr/>
          <a:lstStyle>
            <a:lvl1pPr algn="r">
              <a:defRPr sz="2000">
                <a:solidFill>
                  <a:schemeClr val="tx1">
                    <a:lumMod val="50000"/>
                    <a:lumOff val="50000"/>
                  </a:schemeClr>
                </a:solidFill>
              </a:defRPr>
            </a:lvl1pPr>
          </a:lstStyle>
          <a:p>
            <a:pPr lvl="0"/>
            <a:r>
              <a:rPr lang="de-DE" dirty="0" smtClean="0"/>
              <a:t>Haupttitel oder Kapiteltitel</a:t>
            </a:r>
            <a:endParaRPr lang="de-DE" dirty="0"/>
          </a:p>
        </p:txBody>
      </p:sp>
      <p:sp>
        <p:nvSpPr>
          <p:cNvPr id="18" name="Textplatzhalter 17"/>
          <p:cNvSpPr>
            <a:spLocks noGrp="1"/>
          </p:cNvSpPr>
          <p:nvPr>
            <p:ph type="body" sz="quarter" idx="13"/>
          </p:nvPr>
        </p:nvSpPr>
        <p:spPr>
          <a:xfrm>
            <a:off x="1000100" y="1643050"/>
            <a:ext cx="8001056" cy="4071966"/>
          </a:xfrm>
          <a:prstGeom prst="rect">
            <a:avLst/>
          </a:prstGeom>
        </p:spPr>
        <p:txBody>
          <a:bodyPr/>
          <a:lstStyle>
            <a:lvl1pPr marL="0" indent="0">
              <a:buNone/>
              <a:defRPr sz="2500" b="1">
                <a:solidFill>
                  <a:schemeClr val="tx1">
                    <a:lumMod val="75000"/>
                    <a:lumOff val="25000"/>
                  </a:schemeClr>
                </a:solidFill>
              </a:defRPr>
            </a:lvl1pPr>
            <a:lvl2pPr>
              <a:buFontTx/>
              <a:buBlip>
                <a:blip r:embed="rId2"/>
              </a:buBlip>
              <a:defRPr sz="2200" b="1">
                <a:solidFill>
                  <a:schemeClr val="tx1">
                    <a:lumMod val="75000"/>
                    <a:lumOff val="25000"/>
                  </a:schemeClr>
                </a:solidFill>
              </a:defRPr>
            </a:lvl2pPr>
            <a:lvl3pPr>
              <a:buNone/>
              <a:defRPr sz="2200">
                <a:solidFill>
                  <a:schemeClr val="tx1">
                    <a:lumMod val="65000"/>
                    <a:lumOff val="35000"/>
                  </a:schemeClr>
                </a:solidFill>
              </a:defRPr>
            </a:lvl3pPr>
            <a:lvl4pPr>
              <a:buClr>
                <a:srgbClr val="C00000"/>
              </a:buClr>
              <a:buFont typeface="Wingdings" pitchFamily="2" charset="2"/>
              <a:buChar char="§"/>
              <a:defRPr sz="1800">
                <a:solidFill>
                  <a:schemeClr val="tx1">
                    <a:lumMod val="65000"/>
                    <a:lumOff val="35000"/>
                  </a:schemeClr>
                </a:solidFill>
              </a:defRPr>
            </a:lvl4pPr>
            <a:lvl5pPr>
              <a:buClr>
                <a:srgbClr val="FFC000"/>
              </a:buClr>
              <a:buFontTx/>
              <a:buNone/>
              <a:defRPr sz="1800">
                <a:solidFill>
                  <a:schemeClr val="tx1">
                    <a:lumMod val="65000"/>
                    <a:lumOff val="35000"/>
                  </a:schemeClr>
                </a:solidFil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alt Zwei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1000100" y="99989"/>
            <a:ext cx="8086724" cy="368280"/>
          </a:xfrm>
          <a:prstGeom prst="rect">
            <a:avLst/>
          </a:prstGeom>
        </p:spPr>
        <p:txBody>
          <a:bodyPr/>
          <a:lstStyle>
            <a:lvl1pPr algn="r">
              <a:defRPr sz="2000">
                <a:solidFill>
                  <a:schemeClr val="tx1">
                    <a:lumMod val="50000"/>
                    <a:lumOff val="50000"/>
                  </a:schemeClr>
                </a:solidFill>
              </a:defRPr>
            </a:lvl1pPr>
          </a:lstStyle>
          <a:p>
            <a:pPr lvl="0"/>
            <a:r>
              <a:rPr lang="de-DE" dirty="0" smtClean="0"/>
              <a:t>Haupttitel oder Kapiteltitel</a:t>
            </a:r>
            <a:endParaRPr lang="de-DE" dirty="0"/>
          </a:p>
        </p:txBody>
      </p:sp>
      <p:sp>
        <p:nvSpPr>
          <p:cNvPr id="8" name="Textplatzhalter 17"/>
          <p:cNvSpPr>
            <a:spLocks noGrp="1"/>
          </p:cNvSpPr>
          <p:nvPr>
            <p:ph type="body" sz="quarter" idx="13"/>
          </p:nvPr>
        </p:nvSpPr>
        <p:spPr>
          <a:xfrm>
            <a:off x="1000100" y="1571612"/>
            <a:ext cx="3929090" cy="4143404"/>
          </a:xfrm>
          <a:prstGeom prst="rect">
            <a:avLst/>
          </a:prstGeom>
        </p:spPr>
        <p:txBody>
          <a:bodyPr/>
          <a:lstStyle>
            <a:lvl1pPr marL="0" indent="0">
              <a:buNone/>
              <a:defRPr sz="2500" b="1">
                <a:solidFill>
                  <a:schemeClr val="tx1">
                    <a:lumMod val="75000"/>
                    <a:lumOff val="25000"/>
                  </a:schemeClr>
                </a:solidFill>
              </a:defRPr>
            </a:lvl1pPr>
            <a:lvl2pPr>
              <a:buFontTx/>
              <a:buBlip>
                <a:blip r:embed="rId2"/>
              </a:buBlip>
              <a:defRPr sz="2200" b="1">
                <a:solidFill>
                  <a:schemeClr val="tx1">
                    <a:lumMod val="75000"/>
                    <a:lumOff val="25000"/>
                  </a:schemeClr>
                </a:solidFill>
              </a:defRPr>
            </a:lvl2pPr>
            <a:lvl3pPr>
              <a:buNone/>
              <a:defRPr sz="2200">
                <a:solidFill>
                  <a:schemeClr val="tx1">
                    <a:lumMod val="65000"/>
                    <a:lumOff val="35000"/>
                  </a:schemeClr>
                </a:solidFill>
              </a:defRPr>
            </a:lvl3pPr>
            <a:lvl4pPr>
              <a:buClr>
                <a:srgbClr val="C00000"/>
              </a:buClr>
              <a:buFont typeface="Wingdings" pitchFamily="2" charset="2"/>
              <a:buChar char="§"/>
              <a:defRPr sz="1800">
                <a:solidFill>
                  <a:schemeClr val="tx1">
                    <a:lumMod val="65000"/>
                    <a:lumOff val="35000"/>
                  </a:schemeClr>
                </a:solidFill>
              </a:defRPr>
            </a:lvl4pPr>
            <a:lvl5pPr>
              <a:buClr>
                <a:srgbClr val="FFC000"/>
              </a:buClr>
              <a:buFontTx/>
              <a:buNone/>
              <a:defRPr sz="1800">
                <a:solidFill>
                  <a:schemeClr val="tx1">
                    <a:lumMod val="65000"/>
                    <a:lumOff val="35000"/>
                  </a:schemeClr>
                </a:solidFil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0" name="Textplatzhalter 17"/>
          <p:cNvSpPr>
            <a:spLocks noGrp="1"/>
          </p:cNvSpPr>
          <p:nvPr>
            <p:ph type="body" sz="quarter" idx="14"/>
          </p:nvPr>
        </p:nvSpPr>
        <p:spPr>
          <a:xfrm>
            <a:off x="5072066" y="1571612"/>
            <a:ext cx="3929090" cy="4143404"/>
          </a:xfrm>
          <a:prstGeom prst="rect">
            <a:avLst/>
          </a:prstGeom>
        </p:spPr>
        <p:txBody>
          <a:bodyPr/>
          <a:lstStyle>
            <a:lvl1pPr marL="0" indent="0">
              <a:buNone/>
              <a:defRPr sz="2500" b="1">
                <a:solidFill>
                  <a:schemeClr val="tx1">
                    <a:lumMod val="75000"/>
                    <a:lumOff val="25000"/>
                  </a:schemeClr>
                </a:solidFill>
              </a:defRPr>
            </a:lvl1pPr>
            <a:lvl2pPr>
              <a:buFontTx/>
              <a:buBlip>
                <a:blip r:embed="rId2"/>
              </a:buBlip>
              <a:defRPr sz="2200" b="1">
                <a:solidFill>
                  <a:schemeClr val="tx1">
                    <a:lumMod val="75000"/>
                    <a:lumOff val="25000"/>
                  </a:schemeClr>
                </a:solidFill>
              </a:defRPr>
            </a:lvl2pPr>
            <a:lvl3pPr>
              <a:buNone/>
              <a:defRPr sz="2200">
                <a:solidFill>
                  <a:schemeClr val="tx1">
                    <a:lumMod val="65000"/>
                    <a:lumOff val="35000"/>
                  </a:schemeClr>
                </a:solidFill>
              </a:defRPr>
            </a:lvl3pPr>
            <a:lvl4pPr>
              <a:buClr>
                <a:srgbClr val="C00000"/>
              </a:buClr>
              <a:buFont typeface="Wingdings" pitchFamily="2" charset="2"/>
              <a:buChar char="§"/>
              <a:defRPr sz="1800">
                <a:solidFill>
                  <a:schemeClr val="tx1">
                    <a:lumMod val="65000"/>
                    <a:lumOff val="35000"/>
                  </a:schemeClr>
                </a:solidFill>
              </a:defRPr>
            </a:lvl4pPr>
            <a:lvl5pPr>
              <a:buClr>
                <a:srgbClr val="FFC000"/>
              </a:buClr>
              <a:buFontTx/>
              <a:buNone/>
              <a:defRPr sz="1800">
                <a:solidFill>
                  <a:schemeClr val="tx1">
                    <a:lumMod val="65000"/>
                    <a:lumOff val="35000"/>
                  </a:schemeClr>
                </a:solidFill>
              </a:defRPr>
            </a:lvl5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ere Seite">
    <p:spTree>
      <p:nvGrpSpPr>
        <p:cNvPr id="1" name=""/>
        <p:cNvGrpSpPr/>
        <p:nvPr/>
      </p:nvGrpSpPr>
      <p:grpSpPr>
        <a:xfrm>
          <a:off x="0" y="0"/>
          <a:ext cx="0" cy="0"/>
          <a:chOff x="0" y="0"/>
          <a:chExt cx="0" cy="0"/>
        </a:xfrm>
      </p:grpSpPr>
      <p:sp>
        <p:nvSpPr>
          <p:cNvPr id="6" name="Rectangle 26"/>
          <p:cNvSpPr>
            <a:spLocks noChangeArrowheads="1"/>
          </p:cNvSpPr>
          <p:nvPr/>
        </p:nvSpPr>
        <p:spPr bwMode="auto">
          <a:xfrm>
            <a:off x="90488" y="184150"/>
            <a:ext cx="792162" cy="215900"/>
          </a:xfrm>
          <a:prstGeom prst="rect">
            <a:avLst/>
          </a:prstGeom>
          <a:noFill/>
          <a:ln w="9525">
            <a:noFill/>
            <a:miter lim="800000"/>
            <a:headEnd/>
            <a:tailEnd/>
          </a:ln>
          <a:effectLst/>
        </p:spPr>
        <p:txBody>
          <a:bodyPr/>
          <a:lstStyle/>
          <a:p>
            <a:pPr fontAlgn="auto">
              <a:spcBef>
                <a:spcPts val="0"/>
              </a:spcBef>
              <a:spcAft>
                <a:spcPts val="0"/>
              </a:spcAft>
              <a:defRPr/>
            </a:pPr>
            <a:r>
              <a:rPr lang="de-DE" sz="800" dirty="0">
                <a:solidFill>
                  <a:schemeClr val="bg1">
                    <a:lumMod val="65000"/>
                  </a:schemeClr>
                </a:solidFill>
                <a:latin typeface="+mn-lt"/>
              </a:rPr>
              <a:t>Seite</a:t>
            </a:r>
            <a:r>
              <a:rPr lang="de-DE" sz="800" dirty="0">
                <a:latin typeface="+mn-lt"/>
              </a:rPr>
              <a:t> </a:t>
            </a:r>
            <a:fld id="{8359ADB4-4991-4051-962E-04C21A5D640C}" type="slidenum">
              <a:rPr lang="de-DE" sz="800">
                <a:solidFill>
                  <a:schemeClr val="bg1">
                    <a:lumMod val="65000"/>
                  </a:schemeClr>
                </a:solidFill>
                <a:latin typeface="+mn-lt"/>
              </a:rPr>
              <a:pPr fontAlgn="auto">
                <a:spcBef>
                  <a:spcPts val="0"/>
                </a:spcBef>
                <a:spcAft>
                  <a:spcPts val="0"/>
                </a:spcAft>
                <a:defRPr/>
              </a:pPr>
              <a:t>‹Nr.›</a:t>
            </a:fld>
            <a:endParaRPr lang="de-DE" sz="800" dirty="0">
              <a:solidFill>
                <a:schemeClr val="bg1">
                  <a:lumMod val="65000"/>
                </a:schemeClr>
              </a:solidFill>
              <a:latin typeface="+mn-lt"/>
            </a:endParaRPr>
          </a:p>
        </p:txBody>
      </p:sp>
      <p:sp>
        <p:nvSpPr>
          <p:cNvPr id="3" name="Titel 1"/>
          <p:cNvSpPr>
            <a:spLocks noGrp="1"/>
          </p:cNvSpPr>
          <p:nvPr>
            <p:ph type="title" hasCustomPrompt="1"/>
          </p:nvPr>
        </p:nvSpPr>
        <p:spPr>
          <a:xfrm>
            <a:off x="1000100" y="99989"/>
            <a:ext cx="8086724" cy="368280"/>
          </a:xfrm>
          <a:prstGeom prst="rect">
            <a:avLst/>
          </a:prstGeom>
        </p:spPr>
        <p:txBody>
          <a:bodyPr/>
          <a:lstStyle>
            <a:lvl1pPr algn="r">
              <a:defRPr sz="2000">
                <a:solidFill>
                  <a:schemeClr val="tx1">
                    <a:lumMod val="50000"/>
                    <a:lumOff val="50000"/>
                  </a:schemeClr>
                </a:solidFill>
              </a:defRPr>
            </a:lvl1pPr>
          </a:lstStyle>
          <a:p>
            <a:pPr lvl="0"/>
            <a:r>
              <a:rPr lang="de-DE" dirty="0" smtClean="0"/>
              <a:t>Haupttitel oder Kapiteltitel</a:t>
            </a:r>
            <a:endParaRPr lang="de-DE"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el">
    <p:spTree>
      <p:nvGrpSpPr>
        <p:cNvPr id="1" name=""/>
        <p:cNvGrpSpPr/>
        <p:nvPr/>
      </p:nvGrpSpPr>
      <p:grpSpPr>
        <a:xfrm>
          <a:off x="0" y="0"/>
          <a:ext cx="0" cy="0"/>
          <a:chOff x="0" y="0"/>
          <a:chExt cx="0" cy="0"/>
        </a:xfrm>
      </p:grpSpPr>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12" name="Titel 11"/>
          <p:cNvSpPr>
            <a:spLocks noGrp="1"/>
          </p:cNvSpPr>
          <p:nvPr>
            <p:ph type="title"/>
          </p:nvPr>
        </p:nvSpPr>
        <p:spPr>
          <a:xfrm>
            <a:off x="457200" y="274638"/>
            <a:ext cx="8229600" cy="1143000"/>
          </a:xfrm>
          <a:prstGeom prst="rect">
            <a:avLst/>
          </a:prstGeom>
        </p:spPr>
        <p:txBody>
          <a:bodyPr/>
          <a:lstStyle>
            <a:lvl1pPr>
              <a:defRPr/>
            </a:lvl1pPr>
          </a:lstStyle>
          <a:p>
            <a:r>
              <a:rPr lang="de-DE" smtClean="0"/>
              <a:t>Titelmasterformat durch Klicken bearbeiten</a:t>
            </a:r>
            <a:endParaRPr lang="de-DE" dirty="0"/>
          </a:p>
        </p:txBody>
      </p:sp>
      <p:sp>
        <p:nvSpPr>
          <p:cNvPr id="14" name="Inhaltsplatzhalter 13"/>
          <p:cNvSpPr>
            <a:spLocks noGrp="1"/>
          </p:cNvSpPr>
          <p:nvPr>
            <p:ph sz="quarter" idx="10"/>
          </p:nvPr>
        </p:nvSpPr>
        <p:spPr>
          <a:xfrm>
            <a:off x="428596" y="1412776"/>
            <a:ext cx="8715404" cy="4824536"/>
          </a:xfrm>
          <a:prstGeom prst="rect">
            <a:avLst/>
          </a:prstGeom>
        </p:spPr>
        <p:txBody>
          <a:bodyPr>
            <a:noAutofit/>
          </a:body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Leere Seite">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Leere Seite">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4_Leere Seit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Leer">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xfrm>
            <a:off x="838200" y="6629400"/>
            <a:ext cx="1905000" cy="228600"/>
          </a:xfrm>
          <a:prstGeom prst="rect">
            <a:avLst/>
          </a:prstGeom>
          <a:ln/>
        </p:spPr>
        <p:txBody>
          <a:bodyPr/>
          <a:lstStyle>
            <a:lvl1pPr>
              <a:defRPr/>
            </a:lvl1pPr>
          </a:lstStyle>
          <a:p>
            <a:pPr>
              <a:defRPr/>
            </a:pPr>
            <a:endParaRPr lang="en-US" altLang="en-US"/>
          </a:p>
        </p:txBody>
      </p:sp>
      <p:sp>
        <p:nvSpPr>
          <p:cNvPr id="3" name="Rectangle 7"/>
          <p:cNvSpPr>
            <a:spLocks noGrp="1" noChangeArrowheads="1"/>
          </p:cNvSpPr>
          <p:nvPr>
            <p:ph type="sldNum" sz="quarter" idx="11"/>
          </p:nvPr>
        </p:nvSpPr>
        <p:spPr>
          <a:xfrm>
            <a:off x="0" y="6629400"/>
            <a:ext cx="685800" cy="228600"/>
          </a:xfrm>
          <a:prstGeom prst="rect">
            <a:avLst/>
          </a:prstGeom>
          <a:ln/>
        </p:spPr>
        <p:txBody>
          <a:bodyPr/>
          <a:lstStyle>
            <a:lvl1pPr>
              <a:defRPr/>
            </a:lvl1pPr>
          </a:lstStyle>
          <a:p>
            <a:pPr>
              <a:defRPr/>
            </a:pPr>
            <a:fld id="{E7C84381-04D0-460C-9131-97797FC16002}" type="slidenum">
              <a:rPr lang="en-US" altLang="en-US"/>
              <a:pPr>
                <a:defRPr/>
              </a:pPr>
              <a:t>‹Nr.›</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eldias">
    <p:spTree>
      <p:nvGrpSpPr>
        <p:cNvPr id="1" name=""/>
        <p:cNvGrpSpPr/>
        <p:nvPr/>
      </p:nvGrpSpPr>
      <p:grpSpPr>
        <a:xfrm>
          <a:off x="0" y="0"/>
          <a:ext cx="0" cy="0"/>
          <a:chOff x="0" y="0"/>
          <a:chExt cx="0" cy="0"/>
        </a:xfrm>
      </p:grpSpPr>
      <p:sp>
        <p:nvSpPr>
          <p:cNvPr id="6" name="Pladsholder til diasnummer 5"/>
          <p:cNvSpPr>
            <a:spLocks noGrp="1"/>
          </p:cNvSpPr>
          <p:nvPr>
            <p:ph type="sldNum" sz="quarter" idx="12"/>
          </p:nvPr>
        </p:nvSpPr>
        <p:spPr>
          <a:xfrm>
            <a:off x="7956376" y="6309320"/>
            <a:ext cx="730424" cy="365125"/>
          </a:xfrm>
          <a:prstGeom prst="rect">
            <a:avLst/>
          </a:prstGeom>
        </p:spPr>
        <p:txBody>
          <a:bodyPr/>
          <a:lstStyle/>
          <a:p>
            <a:fld id="{222DD5FB-7A7B-4984-B465-4FD1CA3B47E8}" type="slidenum">
              <a:rPr lang="da-DK" smtClean="0"/>
              <a:pPr/>
              <a:t>‹Nr.›</a:t>
            </a:fld>
            <a:endParaRPr lang="da-DK"/>
          </a:p>
        </p:txBody>
      </p:sp>
      <p:sp>
        <p:nvSpPr>
          <p:cNvPr id="11" name="Titel 1"/>
          <p:cNvSpPr>
            <a:spLocks noGrp="1"/>
          </p:cNvSpPr>
          <p:nvPr>
            <p:ph type="title" hasCustomPrompt="1"/>
          </p:nvPr>
        </p:nvSpPr>
        <p:spPr>
          <a:xfrm>
            <a:off x="457200" y="260648"/>
            <a:ext cx="6131024" cy="466063"/>
          </a:xfrm>
          <a:prstGeom prst="rect">
            <a:avLst/>
          </a:prstGeom>
        </p:spPr>
        <p:txBody>
          <a:bodyPr/>
          <a:lstStyle>
            <a:lvl1pPr algn="l">
              <a:defRPr sz="2000">
                <a:solidFill>
                  <a:schemeClr val="tx1">
                    <a:lumMod val="75000"/>
                    <a:lumOff val="25000"/>
                  </a:schemeClr>
                </a:solidFill>
                <a:effectLst/>
                <a:latin typeface="Trebuchet MS" pitchFamily="34" charset="0"/>
              </a:defRPr>
            </a:lvl1pPr>
          </a:lstStyle>
          <a:p>
            <a:r>
              <a:rPr lang="en-US" noProof="0" dirty="0" smtClean="0"/>
              <a:t>LOREM IPSUM DOLAR SIT</a:t>
            </a:r>
            <a:endParaRPr lang="en-US" noProof="0" dirty="0"/>
          </a:p>
        </p:txBody>
      </p:sp>
      <p:sp>
        <p:nvSpPr>
          <p:cNvPr id="3" name="Pladsholder til tekst 2"/>
          <p:cNvSpPr>
            <a:spLocks noGrp="1"/>
          </p:cNvSpPr>
          <p:nvPr>
            <p:ph type="body" sz="quarter" idx="13" hasCustomPrompt="1"/>
          </p:nvPr>
        </p:nvSpPr>
        <p:spPr>
          <a:xfrm>
            <a:off x="457201" y="726711"/>
            <a:ext cx="6130925" cy="287867"/>
          </a:xfrm>
          <a:prstGeom prst="rect">
            <a:avLst/>
          </a:prstGeom>
        </p:spPr>
        <p:txBody>
          <a:bodyPr/>
          <a:lstStyle>
            <a:lvl1pPr marL="0" indent="0">
              <a:buNone/>
              <a:defRPr sz="1400" i="1">
                <a:solidFill>
                  <a:schemeClr val="tx1">
                    <a:lumMod val="65000"/>
                    <a:lumOff val="35000"/>
                  </a:schemeClr>
                </a:solidFill>
                <a:effectLst/>
                <a:latin typeface="Georgia" pitchFamily="18" charset="0"/>
              </a:defRPr>
            </a:lvl1pPr>
          </a:lstStyle>
          <a:p>
            <a:pPr lvl="0"/>
            <a:r>
              <a:rPr lang="en-US" noProof="0" dirty="0" smtClean="0"/>
              <a:t>Sub headline </a:t>
            </a:r>
            <a:r>
              <a:rPr lang="en-US" noProof="0" dirty="0" err="1" smtClean="0"/>
              <a:t>lorem</a:t>
            </a:r>
            <a:r>
              <a:rPr lang="en-US" noProof="0" dirty="0" smtClean="0"/>
              <a:t> </a:t>
            </a:r>
            <a:r>
              <a:rPr lang="en-US" noProof="0" dirty="0" err="1" smtClean="0"/>
              <a:t>ipsum</a:t>
            </a:r>
            <a:endParaRPr lang="en-US" noProof="0" dirty="0"/>
          </a:p>
        </p:txBody>
      </p:sp>
      <p:sp>
        <p:nvSpPr>
          <p:cNvPr id="7" name="Pladsholder til tekst 6"/>
          <p:cNvSpPr>
            <a:spLocks noGrp="1"/>
          </p:cNvSpPr>
          <p:nvPr>
            <p:ph type="body" sz="quarter" idx="14" hasCustomPrompt="1"/>
          </p:nvPr>
        </p:nvSpPr>
        <p:spPr>
          <a:xfrm>
            <a:off x="468313" y="1508787"/>
            <a:ext cx="3599631" cy="287867"/>
          </a:xfrm>
          <a:prstGeom prst="rect">
            <a:avLst/>
          </a:prstGeom>
        </p:spPr>
        <p:txBody>
          <a:bodyPr/>
          <a:lstStyle>
            <a:lvl1pPr marL="0" indent="0">
              <a:buNone/>
              <a:defRPr sz="1400">
                <a:solidFill>
                  <a:schemeClr val="tx1">
                    <a:lumMod val="65000"/>
                    <a:lumOff val="35000"/>
                  </a:schemeClr>
                </a:solidFill>
                <a:latin typeface="Trebuchet MS" pitchFamily="34" charset="0"/>
              </a:defRPr>
            </a:lvl1pPr>
          </a:lstStyle>
          <a:p>
            <a:pPr lvl="0"/>
            <a:r>
              <a:rPr lang="en-US" noProof="0" smtClean="0"/>
              <a:t>HEADLINE LOREM IPSUM</a:t>
            </a:r>
            <a:endParaRPr lang="en-US" noProof="0"/>
          </a:p>
        </p:txBody>
      </p:sp>
      <p:sp>
        <p:nvSpPr>
          <p:cNvPr id="16" name="Pladsholder til tekst 6"/>
          <p:cNvSpPr>
            <a:spLocks noGrp="1"/>
          </p:cNvSpPr>
          <p:nvPr>
            <p:ph type="body" sz="quarter" idx="16" hasCustomPrompt="1"/>
          </p:nvPr>
        </p:nvSpPr>
        <p:spPr>
          <a:xfrm>
            <a:off x="4572000" y="1509481"/>
            <a:ext cx="3600400" cy="287867"/>
          </a:xfrm>
          <a:prstGeom prst="rect">
            <a:avLst/>
          </a:prstGeom>
        </p:spPr>
        <p:txBody>
          <a:bodyPr/>
          <a:lstStyle>
            <a:lvl1pPr marL="0" indent="0">
              <a:buNone/>
              <a:defRPr sz="1400">
                <a:solidFill>
                  <a:schemeClr val="tx1">
                    <a:lumMod val="65000"/>
                    <a:lumOff val="35000"/>
                  </a:schemeClr>
                </a:solidFill>
                <a:latin typeface="Trebuchet MS" pitchFamily="34" charset="0"/>
              </a:defRPr>
            </a:lvl1pPr>
          </a:lstStyle>
          <a:p>
            <a:pPr lvl="0"/>
            <a:r>
              <a:rPr lang="en-US" noProof="0" smtClean="0"/>
              <a:t>HEADLINE LOREM IPSUM</a:t>
            </a:r>
            <a:endParaRPr lang="en-US" noProof="0"/>
          </a:p>
        </p:txBody>
      </p:sp>
      <p:sp>
        <p:nvSpPr>
          <p:cNvPr id="5" name="Text Placeholder 4"/>
          <p:cNvSpPr>
            <a:spLocks noGrp="1"/>
          </p:cNvSpPr>
          <p:nvPr>
            <p:ph type="body" sz="quarter" idx="17"/>
          </p:nvPr>
        </p:nvSpPr>
        <p:spPr>
          <a:xfrm>
            <a:off x="468313" y="2084918"/>
            <a:ext cx="3610023" cy="3263900"/>
          </a:xfrm>
          <a:prstGeom prst="rect">
            <a:avLst/>
          </a:prstGeom>
        </p:spPr>
        <p:txBody>
          <a:bodyPr/>
          <a:lstStyle>
            <a:lvl1pPr>
              <a:defRPr sz="1400">
                <a:latin typeface="Trebuchet MS" pitchFamily="34" charset="0"/>
              </a:defRPr>
            </a:lvl1pPr>
            <a:lvl2pPr>
              <a:defRPr sz="1400">
                <a:latin typeface="Trebuchet MS" pitchFamily="34" charset="0"/>
              </a:defRPr>
            </a:lvl2pPr>
            <a:lvl3pPr>
              <a:defRPr sz="1400">
                <a:latin typeface="Trebuchet MS" pitchFamily="34" charset="0"/>
              </a:defRPr>
            </a:lvl3pPr>
            <a:lvl4pPr>
              <a:defRPr sz="1400">
                <a:latin typeface="Trebuchet MS" pitchFamily="34" charset="0"/>
              </a:defRPr>
            </a:lvl4pPr>
            <a:lvl5pPr>
              <a:defRPr sz="1400">
                <a:latin typeface="Trebuchet MS" pitchFamily="34" charset="0"/>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
        <p:nvSpPr>
          <p:cNvPr id="12" name="Text Placeholder 4"/>
          <p:cNvSpPr>
            <a:spLocks noGrp="1"/>
          </p:cNvSpPr>
          <p:nvPr>
            <p:ph type="body" sz="quarter" idx="18"/>
          </p:nvPr>
        </p:nvSpPr>
        <p:spPr>
          <a:xfrm>
            <a:off x="4572000" y="2085314"/>
            <a:ext cx="3600400" cy="3263900"/>
          </a:xfrm>
          <a:prstGeom prst="rect">
            <a:avLst/>
          </a:prstGeom>
        </p:spPr>
        <p:txBody>
          <a:bodyPr/>
          <a:lstStyle>
            <a:lvl1pPr>
              <a:defRPr sz="1400">
                <a:latin typeface="Trebuchet MS" pitchFamily="34" charset="0"/>
              </a:defRPr>
            </a:lvl1pPr>
            <a:lvl2pPr>
              <a:defRPr sz="1400">
                <a:latin typeface="Trebuchet MS" pitchFamily="34" charset="0"/>
              </a:defRPr>
            </a:lvl2pPr>
            <a:lvl3pPr>
              <a:defRPr sz="1400">
                <a:latin typeface="Trebuchet MS" pitchFamily="34" charset="0"/>
              </a:defRPr>
            </a:lvl3pPr>
            <a:lvl4pPr>
              <a:defRPr sz="1400">
                <a:latin typeface="Trebuchet MS" pitchFamily="34" charset="0"/>
              </a:defRPr>
            </a:lvl4pPr>
            <a:lvl5pPr>
              <a:defRPr sz="1400">
                <a:latin typeface="Trebuchet MS" pitchFamily="34" charset="0"/>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86092243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Titeldias">
    <p:spTree>
      <p:nvGrpSpPr>
        <p:cNvPr id="1" name=""/>
        <p:cNvGrpSpPr/>
        <p:nvPr/>
      </p:nvGrpSpPr>
      <p:grpSpPr>
        <a:xfrm>
          <a:off x="0" y="0"/>
          <a:ext cx="0" cy="0"/>
          <a:chOff x="0" y="0"/>
          <a:chExt cx="0" cy="0"/>
        </a:xfrm>
      </p:grpSpPr>
      <p:sp>
        <p:nvSpPr>
          <p:cNvPr id="6" name="Pladsholder til diasnummer 5"/>
          <p:cNvSpPr>
            <a:spLocks noGrp="1"/>
          </p:cNvSpPr>
          <p:nvPr>
            <p:ph type="sldNum" sz="quarter" idx="12"/>
          </p:nvPr>
        </p:nvSpPr>
        <p:spPr>
          <a:xfrm>
            <a:off x="7956376" y="6309320"/>
            <a:ext cx="730424" cy="365125"/>
          </a:xfrm>
          <a:prstGeom prst="rect">
            <a:avLst/>
          </a:prstGeom>
        </p:spPr>
        <p:txBody>
          <a:bodyPr/>
          <a:lstStyle/>
          <a:p>
            <a:fld id="{222DD5FB-7A7B-4984-B465-4FD1CA3B47E8}" type="slidenum">
              <a:rPr lang="da-DK" smtClean="0"/>
              <a:pPr/>
              <a:t>‹Nr.›</a:t>
            </a:fld>
            <a:endParaRPr lang="da-DK"/>
          </a:p>
        </p:txBody>
      </p:sp>
      <p:sp>
        <p:nvSpPr>
          <p:cNvPr id="11" name="Titel 1"/>
          <p:cNvSpPr>
            <a:spLocks noGrp="1"/>
          </p:cNvSpPr>
          <p:nvPr>
            <p:ph type="title" hasCustomPrompt="1"/>
          </p:nvPr>
        </p:nvSpPr>
        <p:spPr>
          <a:xfrm>
            <a:off x="457200" y="260648"/>
            <a:ext cx="6131024" cy="466063"/>
          </a:xfrm>
          <a:prstGeom prst="rect">
            <a:avLst/>
          </a:prstGeom>
        </p:spPr>
        <p:txBody>
          <a:bodyPr/>
          <a:lstStyle>
            <a:lvl1pPr algn="l">
              <a:defRPr sz="2000">
                <a:solidFill>
                  <a:schemeClr val="tx1">
                    <a:lumMod val="75000"/>
                    <a:lumOff val="25000"/>
                  </a:schemeClr>
                </a:solidFill>
                <a:effectLst/>
                <a:latin typeface="Trebuchet MS" pitchFamily="34" charset="0"/>
              </a:defRPr>
            </a:lvl1pPr>
          </a:lstStyle>
          <a:p>
            <a:r>
              <a:rPr lang="en-US" noProof="0" smtClean="0"/>
              <a:t>LOREM IPSUM DOLAR SIT</a:t>
            </a:r>
            <a:endParaRPr lang="en-US" noProof="0"/>
          </a:p>
        </p:txBody>
      </p:sp>
      <p:sp>
        <p:nvSpPr>
          <p:cNvPr id="8" name="Pladsholder til tekst 6"/>
          <p:cNvSpPr>
            <a:spLocks noGrp="1"/>
          </p:cNvSpPr>
          <p:nvPr>
            <p:ph type="body" sz="quarter" idx="14" hasCustomPrompt="1"/>
          </p:nvPr>
        </p:nvSpPr>
        <p:spPr>
          <a:xfrm>
            <a:off x="468314" y="1508787"/>
            <a:ext cx="8136135" cy="287867"/>
          </a:xfrm>
          <a:prstGeom prst="rect">
            <a:avLst/>
          </a:prstGeom>
        </p:spPr>
        <p:txBody>
          <a:bodyPr/>
          <a:lstStyle>
            <a:lvl1pPr marL="0" indent="0">
              <a:buNone/>
              <a:defRPr sz="1400">
                <a:solidFill>
                  <a:schemeClr val="tx1">
                    <a:lumMod val="65000"/>
                    <a:lumOff val="35000"/>
                  </a:schemeClr>
                </a:solidFill>
                <a:latin typeface="Trebuchet MS" pitchFamily="34" charset="0"/>
              </a:defRPr>
            </a:lvl1pPr>
          </a:lstStyle>
          <a:p>
            <a:pPr lvl="0"/>
            <a:r>
              <a:rPr lang="en-US" noProof="0" smtClean="0"/>
              <a:t>HEADLINE LOREM IPSUM</a:t>
            </a:r>
            <a:endParaRPr lang="en-US" noProof="0"/>
          </a:p>
        </p:txBody>
      </p:sp>
      <p:sp>
        <p:nvSpPr>
          <p:cNvPr id="10" name="Text Placeholder 4"/>
          <p:cNvSpPr>
            <a:spLocks noGrp="1"/>
          </p:cNvSpPr>
          <p:nvPr>
            <p:ph type="body" sz="quarter" idx="17"/>
          </p:nvPr>
        </p:nvSpPr>
        <p:spPr>
          <a:xfrm>
            <a:off x="468314" y="2084918"/>
            <a:ext cx="8136135" cy="3263900"/>
          </a:xfrm>
          <a:prstGeom prst="rect">
            <a:avLst/>
          </a:prstGeom>
        </p:spPr>
        <p:txBody>
          <a:bodyPr/>
          <a:lstStyle>
            <a:lvl1pPr>
              <a:defRPr sz="1400">
                <a:latin typeface="Trebuchet MS" pitchFamily="34" charset="0"/>
              </a:defRPr>
            </a:lvl1pPr>
            <a:lvl2pPr>
              <a:defRPr sz="1400">
                <a:latin typeface="Trebuchet MS" pitchFamily="34" charset="0"/>
              </a:defRPr>
            </a:lvl2pPr>
            <a:lvl3pPr>
              <a:defRPr sz="1400">
                <a:latin typeface="Trebuchet MS" pitchFamily="34" charset="0"/>
              </a:defRPr>
            </a:lvl3pPr>
            <a:lvl4pPr>
              <a:defRPr sz="1400">
                <a:latin typeface="Trebuchet MS" pitchFamily="34" charset="0"/>
              </a:defRPr>
            </a:lvl4pPr>
            <a:lvl5pPr>
              <a:defRPr sz="1400">
                <a:latin typeface="Trebuchet MS" pitchFamily="34" charset="0"/>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a:p>
        </p:txBody>
      </p:sp>
    </p:spTree>
    <p:extLst>
      <p:ext uri="{BB962C8B-B14F-4D97-AF65-F5344CB8AC3E}">
        <p14:creationId xmlns="" xmlns:p14="http://schemas.microsoft.com/office/powerpoint/2010/main" val="1697252275"/>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External 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3937" y="142830"/>
            <a:ext cx="8170003" cy="964092"/>
          </a:xfrm>
          <a:prstGeom prst="rect">
            <a:avLst/>
          </a:prstGeom>
        </p:spPr>
        <p:txBody>
          <a:bodyPr/>
          <a:lstStyle/>
          <a:p>
            <a:r>
              <a:rPr lang="en-US" dirty="0" smtClean="0"/>
              <a:t>Master title style</a:t>
            </a:r>
            <a:endParaRPr lang="en-US" dirty="0"/>
          </a:p>
        </p:txBody>
      </p:sp>
      <p:sp>
        <p:nvSpPr>
          <p:cNvPr id="3" name="Content Placeholder 2"/>
          <p:cNvSpPr>
            <a:spLocks noGrp="1"/>
          </p:cNvSpPr>
          <p:nvPr>
            <p:ph idx="1" hasCustomPrompt="1"/>
          </p:nvPr>
        </p:nvSpPr>
        <p:spPr>
          <a:xfrm>
            <a:off x="478334" y="1121384"/>
            <a:ext cx="8165605" cy="4949008"/>
          </a:xfrm>
          <a:prstGeom prst="rect">
            <a:avLst/>
          </a:prstGeom>
        </p:spPr>
        <p:txBody>
          <a:bodyPr/>
          <a:lstStyle>
            <a:lvl1pPr>
              <a:defRPr b="0" i="0">
                <a:latin typeface="+mn-lt"/>
                <a:cs typeface="Univers LT Std 45 Light"/>
              </a:defRPr>
            </a:lvl1pPr>
            <a:lvl2pPr>
              <a:defRPr b="0" i="0">
                <a:latin typeface="+mn-lt"/>
                <a:cs typeface="Univers LT Std 45 Light"/>
              </a:defRPr>
            </a:lvl2pPr>
            <a:lvl3pPr>
              <a:defRPr b="0" i="0">
                <a:latin typeface="+mn-lt"/>
                <a:cs typeface="Univers LT Std 45 Light"/>
              </a:defRPr>
            </a:lvl3pPr>
            <a:lvl4pPr>
              <a:defRPr sz="1400" b="0" i="0">
                <a:latin typeface="+mn-lt"/>
                <a:cs typeface="Univers LT Std 45 Light"/>
              </a:defRPr>
            </a:lvl4pPr>
            <a:lvl5pPr>
              <a:defRPr sz="1400">
                <a:latin typeface="+mn-lt"/>
              </a:defRPr>
            </a:lvl5pPr>
          </a:lstStyle>
          <a:p>
            <a:pPr lvl="0"/>
            <a:r>
              <a:rPr lang="en-US" dirty="0" smtClean="0"/>
              <a:t>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xmlns="" val="135915800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074" name="Grafik 7" descr="Slinedots_1024x768.jpg"/>
          <p:cNvPicPr>
            <a:picLocks noChangeAspect="1"/>
          </p:cNvPicPr>
          <p:nvPr/>
        </p:nvPicPr>
        <p:blipFill>
          <a:blip r:embed="rId14" cstate="print"/>
          <a:srcRect/>
          <a:stretch>
            <a:fillRect/>
          </a:stretch>
        </p:blipFill>
        <p:spPr bwMode="auto">
          <a:xfrm>
            <a:off x="0" y="0"/>
            <a:ext cx="9144000" cy="6858000"/>
          </a:xfrm>
          <a:prstGeom prst="rect">
            <a:avLst/>
          </a:prstGeom>
          <a:noFill/>
          <a:ln w="9525">
            <a:noFill/>
            <a:miter lim="800000"/>
            <a:headEnd/>
            <a:tailEnd/>
          </a:ln>
        </p:spPr>
      </p:pic>
      <p:sp>
        <p:nvSpPr>
          <p:cNvPr id="9" name="Rechteck 8"/>
          <p:cNvSpPr/>
          <p:nvPr/>
        </p:nvSpPr>
        <p:spPr>
          <a:xfrm>
            <a:off x="0" y="6072188"/>
            <a:ext cx="6929438" cy="785812"/>
          </a:xfrm>
          <a:prstGeom prst="rect">
            <a:avLst/>
          </a:prstGeom>
          <a:solidFill>
            <a:srgbClr val="F0F0F0"/>
          </a:solidFill>
          <a:ln>
            <a:noFill/>
          </a:ln>
          <a:effectLst>
            <a:outerShdw blurRad="127000" dist="63500" dir="19800000" algn="ctr" rotWithShape="0">
              <a:schemeClr val="bg1">
                <a:lumMod val="8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sp>
        <p:nvSpPr>
          <p:cNvPr id="13" name="Rechteck 12"/>
          <p:cNvSpPr/>
          <p:nvPr/>
        </p:nvSpPr>
        <p:spPr>
          <a:xfrm>
            <a:off x="0" y="0"/>
            <a:ext cx="9144000" cy="571500"/>
          </a:xfrm>
          <a:prstGeom prst="rect">
            <a:avLst/>
          </a:prstGeom>
          <a:solidFill>
            <a:srgbClr val="F0F0F0"/>
          </a:solidFill>
          <a:ln>
            <a:noFill/>
          </a:ln>
          <a:effectLst>
            <a:outerShdw blurRad="279400" dist="50800" dir="5400000" algn="ctr" rotWithShape="0">
              <a:srgbClr val="000000">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dirty="0"/>
          </a:p>
        </p:txBody>
      </p:sp>
      <p:pic>
        <p:nvPicPr>
          <p:cNvPr id="36865" name="Picture 1"/>
          <p:cNvPicPr>
            <a:picLocks noChangeAspect="1" noChangeArrowheads="1"/>
          </p:cNvPicPr>
          <p:nvPr userDrawn="1"/>
        </p:nvPicPr>
        <p:blipFill>
          <a:blip r:embed="rId15" cstate="print"/>
          <a:srcRect/>
          <a:stretch>
            <a:fillRect/>
          </a:stretch>
        </p:blipFill>
        <p:spPr bwMode="auto">
          <a:xfrm>
            <a:off x="7020272" y="6039013"/>
            <a:ext cx="2052761" cy="70235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75" r:id="rId4"/>
    <p:sldLayoutId id="2147483678" r:id="rId5"/>
    <p:sldLayoutId id="2147483681" r:id="rId6"/>
    <p:sldLayoutId id="2147483682" r:id="rId7"/>
    <p:sldLayoutId id="2147483684" r:id="rId8"/>
    <p:sldLayoutId id="2147483685" r:id="rId9"/>
    <p:sldLayoutId id="2147483686" r:id="rId10"/>
    <p:sldLayoutId id="2147483687" r:id="rId11"/>
    <p:sldLayoutId id="2147483688" r:id="rId12"/>
  </p:sldLayoutIdLst>
  <p:transition/>
  <p:hf hdr="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hpichlik@papp-gruppe.de"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3.png"/><Relationship Id="rId7" Type="http://schemas.openxmlformats.org/officeDocument/2006/relationships/hyperlink" Target="http://www.bhtc.com/" TargetMode="External"/><Relationship Id="rId12"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5.gif"/><Relationship Id="rId11" Type="http://schemas.openxmlformats.org/officeDocument/2006/relationships/image" Target="../media/image19.png"/><Relationship Id="rId5" Type="http://schemas.openxmlformats.org/officeDocument/2006/relationships/hyperlink" Target="http://www.iis.fraunhofer.de/" TargetMode="External"/><Relationship Id="rId10" Type="http://schemas.openxmlformats.org/officeDocument/2006/relationships/image" Target="../media/image18.jpeg"/><Relationship Id="rId4" Type="http://schemas.openxmlformats.org/officeDocument/2006/relationships/image" Target="../media/image14.png"/><Relationship Id="rId9" Type="http://schemas.openxmlformats.org/officeDocument/2006/relationships/image" Target="../media/image17.png"/><Relationship Id="rId1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jpeg"/><Relationship Id="rId7"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jpeg"/><Relationship Id="rId18" Type="http://schemas.openxmlformats.org/officeDocument/2006/relationships/image" Target="../media/image54.gif"/><Relationship Id="rId26" Type="http://schemas.openxmlformats.org/officeDocument/2006/relationships/image" Target="../media/image60.jpeg"/><Relationship Id="rId3" Type="http://schemas.openxmlformats.org/officeDocument/2006/relationships/notesSlide" Target="../notesSlides/notesSlide5.xml"/><Relationship Id="rId21" Type="http://schemas.openxmlformats.org/officeDocument/2006/relationships/oleObject" Target="../embeddings/oleObject1.bin"/><Relationship Id="rId34" Type="http://schemas.openxmlformats.org/officeDocument/2006/relationships/image" Target="../media/image67.jpeg"/><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3.png"/><Relationship Id="rId25" Type="http://schemas.openxmlformats.org/officeDocument/2006/relationships/image" Target="../media/image59.jpeg"/><Relationship Id="rId33" Type="http://schemas.openxmlformats.org/officeDocument/2006/relationships/image" Target="../media/image66.jpeg"/><Relationship Id="rId2" Type="http://schemas.openxmlformats.org/officeDocument/2006/relationships/slideLayout" Target="../slideLayouts/slideLayout9.xml"/><Relationship Id="rId16" Type="http://schemas.openxmlformats.org/officeDocument/2006/relationships/hyperlink" Target="http://de.wikipedia.org/wiki/Bild:Tux.svg" TargetMode="External"/><Relationship Id="rId20" Type="http://schemas.openxmlformats.org/officeDocument/2006/relationships/image" Target="../media/image55.jpeg"/><Relationship Id="rId29" Type="http://schemas.openxmlformats.org/officeDocument/2006/relationships/image" Target="../media/image62.jpeg"/><Relationship Id="rId1" Type="http://schemas.openxmlformats.org/officeDocument/2006/relationships/vmlDrawing" Target="../drawings/vmlDrawing1.vml"/><Relationship Id="rId6" Type="http://schemas.openxmlformats.org/officeDocument/2006/relationships/image" Target="../media/image43.png"/><Relationship Id="rId11" Type="http://schemas.openxmlformats.org/officeDocument/2006/relationships/image" Target="../media/image48.png"/><Relationship Id="rId24" Type="http://schemas.openxmlformats.org/officeDocument/2006/relationships/image" Target="../media/image58.gif"/><Relationship Id="rId32" Type="http://schemas.openxmlformats.org/officeDocument/2006/relationships/image" Target="../media/image65.png"/><Relationship Id="rId5" Type="http://schemas.openxmlformats.org/officeDocument/2006/relationships/image" Target="../media/image42.png"/><Relationship Id="rId15" Type="http://schemas.openxmlformats.org/officeDocument/2006/relationships/image" Target="../media/image52.png"/><Relationship Id="rId23" Type="http://schemas.openxmlformats.org/officeDocument/2006/relationships/image" Target="../media/image57.png"/><Relationship Id="rId28" Type="http://schemas.openxmlformats.org/officeDocument/2006/relationships/hyperlink" Target="http://sine.ni.com/nips/cds/view/p/lang/en/nid/13861" TargetMode="External"/><Relationship Id="rId10" Type="http://schemas.openxmlformats.org/officeDocument/2006/relationships/image" Target="../media/image47.jpeg"/><Relationship Id="rId19" Type="http://schemas.openxmlformats.org/officeDocument/2006/relationships/hyperlink" Target="http://images.google.de/imgres?imgurl=http://technology.beloblog.com/archives/apple%20logo.jpg&amp;imgrefurl=http://technology.beloblog.com/archives/apple/&amp;h=226&amp;w=187&amp;sz=5&amp;tbnid=Rt0nYiu4DzNENM:&amp;tbnh=108&amp;tbnw=89&amp;prev=/images?q=apple+logo&amp;um=1&amp;start=2&amp;sa=X&amp;oi=images&amp;ct=image&amp;cd=2" TargetMode="External"/><Relationship Id="rId31" Type="http://schemas.openxmlformats.org/officeDocument/2006/relationships/image" Target="../media/image64.jpe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 Id="rId22" Type="http://schemas.openxmlformats.org/officeDocument/2006/relationships/image" Target="../media/image56.png"/><Relationship Id="rId27" Type="http://schemas.openxmlformats.org/officeDocument/2006/relationships/image" Target="../media/image61.png"/><Relationship Id="rId30" Type="http://schemas.openxmlformats.org/officeDocument/2006/relationships/image" Target="../media/image63.png"/></Relationships>
</file>

<file path=ppt/slides/_rels/slide13.xml.rels><?xml version="1.0" encoding="UTF-8" standalone="yes"?>
<Relationships xmlns="http://schemas.openxmlformats.org/package/2006/relationships"><Relationship Id="rId3" Type="http://schemas.openxmlformats.org/officeDocument/2006/relationships/image" Target="../media/image68.emf"/><Relationship Id="rId7" Type="http://schemas.openxmlformats.org/officeDocument/2006/relationships/image" Target="../media/image72.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1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image" Target="../media/image83.emf"/><Relationship Id="rId3" Type="http://schemas.openxmlformats.org/officeDocument/2006/relationships/image" Target="../media/image78.png"/><Relationship Id="rId7" Type="http://schemas.openxmlformats.org/officeDocument/2006/relationships/image" Target="../media/image82.emf"/><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81.jpeg"/><Relationship Id="rId11" Type="http://schemas.openxmlformats.org/officeDocument/2006/relationships/image" Target="../media/image86.emf"/><Relationship Id="rId5" Type="http://schemas.openxmlformats.org/officeDocument/2006/relationships/image" Target="../media/image80.jpeg"/><Relationship Id="rId10" Type="http://schemas.openxmlformats.org/officeDocument/2006/relationships/image" Target="../media/image85.emf"/><Relationship Id="rId4" Type="http://schemas.openxmlformats.org/officeDocument/2006/relationships/image" Target="../media/image79.png"/><Relationship Id="rId9" Type="http://schemas.openxmlformats.org/officeDocument/2006/relationships/image" Target="../media/image84.png"/></Relationships>
</file>

<file path=ppt/slides/_rels/slide18.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7.png"/><Relationship Id="rId3" Type="http://schemas.openxmlformats.org/officeDocument/2006/relationships/image" Target="../media/image87.jpeg"/><Relationship Id="rId7" Type="http://schemas.openxmlformats.org/officeDocument/2006/relationships/image" Target="../media/image91.png"/><Relationship Id="rId12" Type="http://schemas.openxmlformats.org/officeDocument/2006/relationships/image" Target="../media/image96.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tiff"/></Relationships>
</file>

<file path=ppt/slides/_rels/slide19.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Werbevideo%20DHM.mp4" TargetMode="External"/><Relationship Id="rId2" Type="http://schemas.openxmlformats.org/officeDocument/2006/relationships/image" Target="../media/image98.png"/><Relationship Id="rId1" Type="http://schemas.openxmlformats.org/officeDocument/2006/relationships/slideLayout" Target="../slideLayouts/slideLayout5.xml"/><Relationship Id="rId4" Type="http://schemas.openxmlformats.org/officeDocument/2006/relationships/image" Target="../media/image102.jpeg"/></Relationships>
</file>

<file path=ppt/slides/_rels/slide24.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98.png"/><Relationship Id="rId1" Type="http://schemas.openxmlformats.org/officeDocument/2006/relationships/slideLayout" Target="../slideLayouts/slideLayout5.xml"/><Relationship Id="rId4" Type="http://schemas.openxmlformats.org/officeDocument/2006/relationships/image" Target="../media/image105.png"/></Relationships>
</file>

<file path=ppt/slides/_rels/slide2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98.png"/><Relationship Id="rId1" Type="http://schemas.openxmlformats.org/officeDocument/2006/relationships/slideLayout" Target="../slideLayouts/slideLayout5.xml"/><Relationship Id="rId4" Type="http://schemas.openxmlformats.org/officeDocument/2006/relationships/image" Target="../media/image10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5.xml"/><Relationship Id="rId4" Type="http://schemas.openxmlformats.org/officeDocument/2006/relationships/image" Target="../media/image110.jpeg"/></Relationships>
</file>

<file path=ppt/slides/_rels/slide29.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16.png"/></Relationships>
</file>

<file path=ppt/slides/_rels/slide3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7.png"/></Relationships>
</file>

<file path=ppt/slides/_rels/slide3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115.png"/></Relationships>
</file>

<file path=ppt/slides/_rels/slide3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98.png"/><Relationship Id="rId1" Type="http://schemas.openxmlformats.org/officeDocument/2006/relationships/slideLayout" Target="../slideLayouts/slideLayout5.xml"/><Relationship Id="rId4" Type="http://schemas.openxmlformats.org/officeDocument/2006/relationships/image" Target="../media/image129.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98.png"/><Relationship Id="rId1" Type="http://schemas.openxmlformats.org/officeDocument/2006/relationships/slideLayout" Target="../slideLayouts/slideLayout5.xml"/><Relationship Id="rId5" Type="http://schemas.openxmlformats.org/officeDocument/2006/relationships/image" Target="../media/image132.png"/><Relationship Id="rId4" Type="http://schemas.openxmlformats.org/officeDocument/2006/relationships/image" Target="../media/image131.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image" Target="../media/image135.jpe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5.xml"/><Relationship Id="rId1" Type="http://schemas.openxmlformats.org/officeDocument/2006/relationships/vmlDrawing" Target="../drawings/vmlDrawing2.v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Layout" Target="../slideLayouts/slideLayout5.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5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47.jpe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hyperlink" Target="http://www.systec-gmbh.com/"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251520" y="404664"/>
            <a:ext cx="7848872" cy="3662541"/>
          </a:xfrm>
          <a:prstGeom prst="rect">
            <a:avLst/>
          </a:prstGeom>
        </p:spPr>
        <p:txBody>
          <a:bodyPr wrap="square">
            <a:spAutoFit/>
          </a:bodyPr>
          <a:lstStyle/>
          <a:p>
            <a:r>
              <a:rPr lang="de-DE" sz="3200" b="1" dirty="0" err="1" smtClean="0">
                <a:solidFill>
                  <a:srgbClr val="0070C0"/>
                </a:solidFill>
                <a:latin typeface="+mn-lt"/>
              </a:rPr>
              <a:t>CyberFLEX</a:t>
            </a:r>
            <a:endParaRPr lang="de-DE" sz="3200" b="1" dirty="0" smtClean="0">
              <a:solidFill>
                <a:srgbClr val="0070C0"/>
              </a:solidFill>
              <a:latin typeface="+mn-lt"/>
            </a:endParaRPr>
          </a:p>
          <a:p>
            <a:endParaRPr lang="it-IT" sz="3200" b="1" dirty="0" smtClean="0">
              <a:solidFill>
                <a:srgbClr val="0070C0"/>
              </a:solidFill>
              <a:latin typeface="+mn-lt"/>
            </a:endParaRPr>
          </a:p>
          <a:p>
            <a:r>
              <a:rPr lang="it-IT" sz="3200" dirty="0" smtClean="0">
                <a:solidFill>
                  <a:srgbClr val="0070C0"/>
                </a:solidFill>
                <a:latin typeface="+mn-lt"/>
              </a:rPr>
              <a:t>Robot </a:t>
            </a:r>
            <a:r>
              <a:rPr lang="it-IT" sz="3200" dirty="0" err="1" smtClean="0">
                <a:solidFill>
                  <a:srgbClr val="0070C0"/>
                </a:solidFill>
                <a:latin typeface="+mn-lt"/>
              </a:rPr>
              <a:t>based</a:t>
            </a:r>
            <a:r>
              <a:rPr lang="it-IT" sz="3200" dirty="0" smtClean="0">
                <a:solidFill>
                  <a:srgbClr val="0070C0"/>
                </a:solidFill>
                <a:latin typeface="+mn-lt"/>
              </a:rPr>
              <a:t> </a:t>
            </a:r>
            <a:r>
              <a:rPr lang="it-IT" sz="3200" dirty="0" err="1" smtClean="0">
                <a:solidFill>
                  <a:srgbClr val="0070C0"/>
                </a:solidFill>
                <a:latin typeface="+mn-lt"/>
              </a:rPr>
              <a:t>product</a:t>
            </a:r>
            <a:r>
              <a:rPr lang="it-IT" sz="3200" dirty="0" smtClean="0">
                <a:solidFill>
                  <a:srgbClr val="0070C0"/>
                </a:solidFill>
                <a:latin typeface="+mn-lt"/>
              </a:rPr>
              <a:t> </a:t>
            </a:r>
            <a:r>
              <a:rPr lang="it-IT" sz="3200" dirty="0" err="1" smtClean="0">
                <a:solidFill>
                  <a:srgbClr val="0070C0"/>
                </a:solidFill>
                <a:latin typeface="+mn-lt"/>
              </a:rPr>
              <a:t>flexible</a:t>
            </a:r>
            <a:r>
              <a:rPr lang="it-IT" sz="3200" dirty="0" smtClean="0">
                <a:solidFill>
                  <a:srgbClr val="0070C0"/>
                </a:solidFill>
                <a:latin typeface="+mn-lt"/>
              </a:rPr>
              <a:t> Cyber </a:t>
            </a:r>
            <a:r>
              <a:rPr lang="it-IT" sz="3200" dirty="0" err="1" smtClean="0">
                <a:solidFill>
                  <a:srgbClr val="0070C0"/>
                </a:solidFill>
                <a:latin typeface="+mn-lt"/>
              </a:rPr>
              <a:t>Physical</a:t>
            </a:r>
            <a:r>
              <a:rPr lang="it-IT" sz="3200" dirty="0" smtClean="0">
                <a:solidFill>
                  <a:srgbClr val="0070C0"/>
                </a:solidFill>
                <a:latin typeface="+mn-lt"/>
              </a:rPr>
              <a:t> EOL test </a:t>
            </a:r>
            <a:r>
              <a:rPr lang="it-IT" sz="3200" dirty="0" err="1" smtClean="0">
                <a:solidFill>
                  <a:srgbClr val="0070C0"/>
                </a:solidFill>
                <a:latin typeface="+mn-lt"/>
              </a:rPr>
              <a:t>systems</a:t>
            </a:r>
            <a:r>
              <a:rPr lang="it-IT" sz="3200" dirty="0" smtClean="0">
                <a:solidFill>
                  <a:srgbClr val="0070C0"/>
                </a:solidFill>
                <a:latin typeface="+mn-lt"/>
              </a:rPr>
              <a:t>        </a:t>
            </a:r>
            <a:endParaRPr lang="de-DE" sz="3200" dirty="0" smtClean="0">
              <a:solidFill>
                <a:srgbClr val="0070C0"/>
              </a:solidFill>
              <a:latin typeface="+mn-lt"/>
            </a:endParaRPr>
          </a:p>
          <a:p>
            <a:endParaRPr lang="de-DE" sz="2000" dirty="0" smtClean="0">
              <a:solidFill>
                <a:srgbClr val="0070C0"/>
              </a:solidFill>
              <a:latin typeface="+mn-lt"/>
            </a:endParaRPr>
          </a:p>
          <a:p>
            <a:r>
              <a:rPr lang="en-US" sz="2000" dirty="0" smtClean="0">
                <a:solidFill>
                  <a:srgbClr val="0070C0"/>
                </a:solidFill>
                <a:latin typeface="+mn-lt"/>
              </a:rPr>
              <a:t>Automation and Robotics 2016 </a:t>
            </a:r>
            <a:r>
              <a:rPr lang="en-US" sz="2000" dirty="0" smtClean="0">
                <a:solidFill>
                  <a:srgbClr val="0070C0"/>
                </a:solidFill>
                <a:latin typeface="+mn-lt"/>
              </a:rPr>
              <a:t>       </a:t>
            </a:r>
            <a:r>
              <a:rPr lang="de-DE" sz="2000" dirty="0" smtClean="0">
                <a:solidFill>
                  <a:srgbClr val="0070C0"/>
                </a:solidFill>
                <a:latin typeface="+mn-lt"/>
              </a:rPr>
              <a:t>Philadelphia  13</a:t>
            </a:r>
            <a:r>
              <a:rPr lang="de-DE" sz="2000" baseline="30000" dirty="0" smtClean="0">
                <a:solidFill>
                  <a:srgbClr val="0070C0"/>
                </a:solidFill>
                <a:latin typeface="+mn-lt"/>
              </a:rPr>
              <a:t>th</a:t>
            </a:r>
            <a:r>
              <a:rPr lang="de-DE" sz="2000" dirty="0" smtClean="0">
                <a:solidFill>
                  <a:srgbClr val="0070C0"/>
                </a:solidFill>
                <a:latin typeface="+mn-lt"/>
              </a:rPr>
              <a:t> </a:t>
            </a:r>
            <a:r>
              <a:rPr lang="de-DE" sz="2000" dirty="0" err="1" smtClean="0">
                <a:solidFill>
                  <a:srgbClr val="0070C0"/>
                </a:solidFill>
                <a:latin typeface="+mn-lt"/>
              </a:rPr>
              <a:t>of</a:t>
            </a:r>
            <a:r>
              <a:rPr lang="de-DE" sz="2000" dirty="0" smtClean="0">
                <a:solidFill>
                  <a:srgbClr val="0070C0"/>
                </a:solidFill>
                <a:latin typeface="+mn-lt"/>
              </a:rPr>
              <a:t> June 2016</a:t>
            </a:r>
            <a:endParaRPr lang="de-DE" sz="2000" dirty="0" smtClean="0">
              <a:solidFill>
                <a:srgbClr val="0070C0"/>
              </a:solidFill>
              <a:latin typeface="+mn-lt"/>
            </a:endParaRPr>
          </a:p>
          <a:p>
            <a:r>
              <a:rPr lang="de-DE" sz="3200" dirty="0" smtClean="0">
                <a:solidFill>
                  <a:srgbClr val="0070C0"/>
                </a:solidFill>
                <a:latin typeface="+mn-lt"/>
              </a:rPr>
              <a:t/>
            </a:r>
            <a:br>
              <a:rPr lang="de-DE" sz="3200" dirty="0" smtClean="0">
                <a:solidFill>
                  <a:srgbClr val="0070C0"/>
                </a:solidFill>
                <a:latin typeface="+mn-lt"/>
              </a:rPr>
            </a:br>
            <a:endParaRPr lang="de-DE" sz="3200" dirty="0">
              <a:solidFill>
                <a:srgbClr val="0070C0"/>
              </a:solidFill>
              <a:latin typeface="+mn-lt"/>
            </a:endParaRPr>
          </a:p>
        </p:txBody>
      </p:sp>
      <p:sp>
        <p:nvSpPr>
          <p:cNvPr id="3" name="Rechteck 2"/>
          <p:cNvSpPr/>
          <p:nvPr/>
        </p:nvSpPr>
        <p:spPr>
          <a:xfrm>
            <a:off x="179512" y="2636912"/>
            <a:ext cx="8712968" cy="2831544"/>
          </a:xfrm>
          <a:prstGeom prst="rect">
            <a:avLst/>
          </a:prstGeom>
        </p:spPr>
        <p:txBody>
          <a:bodyPr wrap="square">
            <a:spAutoFit/>
          </a:bodyPr>
          <a:lstStyle/>
          <a:p>
            <a:pPr eaLnBrk="1" hangingPunct="1"/>
            <a:endParaRPr lang="de-DE" dirty="0" smtClean="0"/>
          </a:p>
          <a:p>
            <a:pPr eaLnBrk="1" hangingPunct="1"/>
            <a:endParaRPr lang="de-DE" dirty="0" smtClean="0"/>
          </a:p>
          <a:p>
            <a:r>
              <a:rPr lang="de-DE" b="1" dirty="0" smtClean="0">
                <a:latin typeface="+mn-lt"/>
              </a:rPr>
              <a:t>Herbert Pichlik </a:t>
            </a:r>
            <a:endParaRPr lang="de-DE" dirty="0" smtClean="0">
              <a:latin typeface="+mn-lt"/>
            </a:endParaRPr>
          </a:p>
          <a:p>
            <a:pPr>
              <a:buFont typeface="Arial" pitchFamily="34" charset="0"/>
              <a:buChar char="•"/>
            </a:pPr>
            <a:r>
              <a:rPr lang="de-DE" sz="900" i="1" dirty="0" smtClean="0">
                <a:latin typeface="+mn-lt"/>
              </a:rPr>
              <a:t> CTO</a:t>
            </a:r>
            <a:endParaRPr lang="de-DE" sz="900" dirty="0" smtClean="0">
              <a:latin typeface="+mn-lt"/>
            </a:endParaRPr>
          </a:p>
          <a:p>
            <a:pPr>
              <a:buFont typeface="Arial" pitchFamily="34" charset="0"/>
              <a:buChar char="•"/>
            </a:pPr>
            <a:r>
              <a:rPr lang="de-DE" sz="900" i="1" dirty="0" smtClean="0">
                <a:latin typeface="+mn-lt"/>
              </a:rPr>
              <a:t> </a:t>
            </a:r>
            <a:r>
              <a:rPr lang="de-DE" sz="900" i="1" dirty="0" err="1" smtClean="0">
                <a:latin typeface="+mn-lt"/>
              </a:rPr>
              <a:t>Lecturer</a:t>
            </a:r>
            <a:r>
              <a:rPr lang="de-DE" sz="900" i="1" dirty="0" smtClean="0">
                <a:latin typeface="+mn-lt"/>
              </a:rPr>
              <a:t> </a:t>
            </a:r>
            <a:r>
              <a:rPr lang="de-DE" sz="900" i="1" dirty="0" err="1" smtClean="0">
                <a:latin typeface="+mn-lt"/>
              </a:rPr>
              <a:t>at</a:t>
            </a:r>
            <a:r>
              <a:rPr lang="de-DE" sz="900" i="1" dirty="0" smtClean="0">
                <a:latin typeface="+mn-lt"/>
              </a:rPr>
              <a:t> </a:t>
            </a:r>
            <a:r>
              <a:rPr lang="de-DE" sz="900" i="1" dirty="0" err="1" smtClean="0">
                <a:latin typeface="+mn-lt"/>
              </a:rPr>
              <a:t>the</a:t>
            </a:r>
            <a:r>
              <a:rPr lang="de-DE" sz="900" i="1" dirty="0" smtClean="0">
                <a:latin typeface="+mn-lt"/>
              </a:rPr>
              <a:t> University  </a:t>
            </a:r>
            <a:r>
              <a:rPr lang="de-DE" sz="900" i="1" dirty="0" err="1" smtClean="0">
                <a:latin typeface="+mn-lt"/>
              </a:rPr>
              <a:t>of</a:t>
            </a:r>
            <a:r>
              <a:rPr lang="de-DE" sz="900" i="1" dirty="0" smtClean="0">
                <a:latin typeface="+mn-lt"/>
              </a:rPr>
              <a:t> Applied </a:t>
            </a:r>
            <a:r>
              <a:rPr lang="de-DE" sz="900" i="1" dirty="0" err="1" smtClean="0">
                <a:latin typeface="+mn-lt"/>
              </a:rPr>
              <a:t>Sciences</a:t>
            </a:r>
            <a:r>
              <a:rPr lang="de-DE" sz="900" i="1" dirty="0" smtClean="0">
                <a:latin typeface="+mn-lt"/>
              </a:rPr>
              <a:t> Georg-Simon Ohm in </a:t>
            </a:r>
            <a:r>
              <a:rPr lang="de-DE" sz="900" i="1" dirty="0" err="1" smtClean="0">
                <a:latin typeface="+mn-lt"/>
              </a:rPr>
              <a:t>Nuremberg</a:t>
            </a:r>
            <a:endParaRPr lang="de-DE" sz="900" dirty="0" smtClean="0">
              <a:latin typeface="+mn-lt"/>
            </a:endParaRPr>
          </a:p>
          <a:p>
            <a:pPr>
              <a:buFont typeface="Arial" pitchFamily="34" charset="0"/>
              <a:buChar char="•"/>
            </a:pPr>
            <a:r>
              <a:rPr lang="de-DE" sz="900" i="1" dirty="0" smtClean="0">
                <a:latin typeface="+mn-lt"/>
              </a:rPr>
              <a:t> </a:t>
            </a:r>
            <a:r>
              <a:rPr lang="de-DE" sz="900" i="1" dirty="0" err="1" smtClean="0">
                <a:latin typeface="+mn-lt"/>
              </a:rPr>
              <a:t>President</a:t>
            </a:r>
            <a:r>
              <a:rPr lang="de-DE" sz="900" i="1" dirty="0" smtClean="0">
                <a:latin typeface="+mn-lt"/>
              </a:rPr>
              <a:t> </a:t>
            </a:r>
            <a:r>
              <a:rPr lang="de-DE" sz="900" i="1" dirty="0" err="1" smtClean="0">
                <a:latin typeface="+mn-lt"/>
              </a:rPr>
              <a:t>of</a:t>
            </a:r>
            <a:r>
              <a:rPr lang="de-DE" sz="900" i="1" dirty="0" smtClean="0">
                <a:latin typeface="+mn-lt"/>
              </a:rPr>
              <a:t> </a:t>
            </a:r>
            <a:r>
              <a:rPr lang="de-DE" sz="900" i="1" dirty="0" err="1" smtClean="0">
                <a:latin typeface="+mn-lt"/>
              </a:rPr>
              <a:t>the</a:t>
            </a:r>
            <a:r>
              <a:rPr lang="de-DE" sz="900" i="1" dirty="0" smtClean="0">
                <a:latin typeface="+mn-lt"/>
              </a:rPr>
              <a:t> </a:t>
            </a:r>
            <a:r>
              <a:rPr lang="de-DE" sz="900" i="1" dirty="0" err="1" smtClean="0">
                <a:latin typeface="+mn-lt"/>
              </a:rPr>
              <a:t>LabVIEW</a:t>
            </a:r>
            <a:r>
              <a:rPr lang="de-DE" sz="900" i="1" dirty="0" smtClean="0">
                <a:latin typeface="+mn-lt"/>
              </a:rPr>
              <a:t> Usergroup Central Europe e.V.</a:t>
            </a:r>
            <a:endParaRPr lang="de-DE" sz="900" dirty="0" smtClean="0">
              <a:latin typeface="+mn-lt"/>
            </a:endParaRPr>
          </a:p>
          <a:p>
            <a:endParaRPr lang="de-DE" sz="900" dirty="0" smtClean="0">
              <a:latin typeface="+mn-lt"/>
            </a:endParaRPr>
          </a:p>
          <a:p>
            <a:r>
              <a:rPr lang="de-DE" dirty="0" smtClean="0">
                <a:latin typeface="+mn-lt"/>
              </a:rPr>
              <a:t> </a:t>
            </a:r>
          </a:p>
          <a:p>
            <a:r>
              <a:rPr lang="de-DE" sz="1400" b="1" dirty="0" smtClean="0">
                <a:latin typeface="+mn-lt"/>
              </a:rPr>
              <a:t>SYSTEC GmbH      </a:t>
            </a:r>
            <a:r>
              <a:rPr lang="de-DE" sz="1400" dirty="0" smtClean="0">
                <a:latin typeface="+mn-lt"/>
              </a:rPr>
              <a:t>Schreiberhauer Str. 5          90475 </a:t>
            </a:r>
            <a:r>
              <a:rPr lang="de-DE" sz="1400" dirty="0" err="1" smtClean="0">
                <a:latin typeface="+mn-lt"/>
              </a:rPr>
              <a:t>Nuremberg</a:t>
            </a:r>
            <a:r>
              <a:rPr lang="de-DE" sz="1400" dirty="0" smtClean="0">
                <a:latin typeface="+mn-lt"/>
              </a:rPr>
              <a:t>		www.systec-gmbh.com	</a:t>
            </a:r>
          </a:p>
          <a:p>
            <a:r>
              <a:rPr lang="de-DE" sz="1400" dirty="0" smtClean="0">
                <a:latin typeface="+mn-lt"/>
              </a:rPr>
              <a:t> </a:t>
            </a:r>
          </a:p>
          <a:p>
            <a:r>
              <a:rPr lang="de-DE" sz="1400" dirty="0" smtClean="0">
                <a:latin typeface="+mn-lt"/>
              </a:rPr>
              <a:t>Phone:     +49 (0)911 998955-631   	FAX:     +49 (0)911 998955-633	Mobile:   +49 (0)175 242 18 20</a:t>
            </a:r>
          </a:p>
          <a:p>
            <a:r>
              <a:rPr lang="de-DE" sz="1400" dirty="0" smtClean="0">
                <a:latin typeface="+mn-lt"/>
              </a:rPr>
              <a:t> </a:t>
            </a:r>
          </a:p>
          <a:p>
            <a:r>
              <a:rPr lang="de-DE" sz="1400" dirty="0" smtClean="0">
                <a:latin typeface="+mn-lt"/>
              </a:rPr>
              <a:t>Email:  </a:t>
            </a:r>
            <a:r>
              <a:rPr lang="de-DE" sz="1400" dirty="0" smtClean="0">
                <a:latin typeface="+mn-lt"/>
                <a:hlinkClick r:id="rId2"/>
              </a:rPr>
              <a:t>hpichlik@papp-gruppe.de</a:t>
            </a:r>
            <a:r>
              <a:rPr lang="de-DE" sz="1400" dirty="0" smtClean="0">
                <a:latin typeface="+mn-lt"/>
              </a:rPr>
              <a:t>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395536" y="0"/>
            <a:ext cx="2531663" cy="584776"/>
          </a:xfrm>
          <a:prstGeom prst="rect">
            <a:avLst/>
          </a:prstGeom>
        </p:spPr>
        <p:txBody>
          <a:bodyPr wrap="none" rtlCol="0">
            <a:spAutoFit/>
          </a:bodyPr>
          <a:lstStyle/>
          <a:p>
            <a:pPr marR="0" algn="l" defTabSz="914400" rtl="0" eaLnBrk="1" fontAlgn="auto" latinLnBrk="0" hangingPunct="1">
              <a:lnSpc>
                <a:spcPct val="100000"/>
              </a:lnSpc>
              <a:spcBef>
                <a:spcPct val="20000"/>
              </a:spcBef>
              <a:spcAft>
                <a:spcPts val="0"/>
              </a:spcAft>
              <a:buClrTx/>
              <a:buSzTx/>
              <a:tabLst/>
            </a:pPr>
            <a:r>
              <a:rPr kumimoji="0" lang="de-DE" sz="3200" b="0" i="0" u="none" strike="noStrike" kern="1200" cap="none" spc="0" normalizeH="0" baseline="0" noProof="0" dirty="0" smtClean="0">
                <a:ln>
                  <a:noFill/>
                </a:ln>
                <a:solidFill>
                  <a:schemeClr val="tx1"/>
                </a:solidFill>
                <a:effectLst/>
                <a:uLnTx/>
                <a:uFillTx/>
                <a:latin typeface="+mn-lt"/>
                <a:ea typeface="+mn-ea"/>
                <a:cs typeface="+mn-cs"/>
              </a:rPr>
              <a:t>SYSTEC</a:t>
            </a:r>
            <a:r>
              <a:rPr kumimoji="0" lang="de-DE" sz="3200" b="0" i="0" u="none" strike="noStrike" kern="1200" cap="none" spc="0" normalizeH="0" noProof="0" dirty="0" smtClean="0">
                <a:ln>
                  <a:noFill/>
                </a:ln>
                <a:solidFill>
                  <a:schemeClr val="tx1"/>
                </a:solidFill>
                <a:effectLst/>
                <a:uLnTx/>
                <a:uFillTx/>
                <a:latin typeface="+mn-lt"/>
                <a:ea typeface="+mn-ea"/>
                <a:cs typeface="+mn-cs"/>
              </a:rPr>
              <a:t> GmbH</a:t>
            </a:r>
            <a:endParaRPr kumimoji="0" lang="de-DE"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3" name="Rechteck 2"/>
          <p:cNvSpPr/>
          <p:nvPr/>
        </p:nvSpPr>
        <p:spPr>
          <a:xfrm>
            <a:off x="323528" y="980728"/>
            <a:ext cx="4283968" cy="3170099"/>
          </a:xfrm>
          <a:prstGeom prst="rect">
            <a:avLst/>
          </a:prstGeom>
        </p:spPr>
        <p:txBody>
          <a:bodyPr wrap="square">
            <a:spAutoFit/>
          </a:bodyPr>
          <a:lstStyle/>
          <a:p>
            <a:pPr>
              <a:buClr>
                <a:schemeClr val="bg1"/>
              </a:buClr>
              <a:buSzPct val="25000"/>
              <a:buFont typeface="Wingdings" charset="0"/>
              <a:buChar char=" "/>
            </a:pPr>
            <a:endParaRPr lang="de-DE" sz="2000" dirty="0"/>
          </a:p>
          <a:p>
            <a:pPr marL="285750" lvl="1" indent="-285750">
              <a:spcBef>
                <a:spcPct val="50000"/>
              </a:spcBef>
              <a:buClr>
                <a:schemeClr val="accent1"/>
              </a:buClr>
              <a:buSzPct val="120000"/>
              <a:buFont typeface="Wingdings" charset="2"/>
              <a:buChar char="§"/>
            </a:pPr>
            <a:r>
              <a:rPr lang="de-DE" dirty="0" err="1" smtClean="0">
                <a:latin typeface="+mn-lt"/>
                <a:ea typeface="ＭＳ Ｐゴシック" charset="0"/>
              </a:rPr>
              <a:t>Founded</a:t>
            </a:r>
            <a:r>
              <a:rPr lang="de-DE" dirty="0" smtClean="0">
                <a:latin typeface="+mn-lt"/>
                <a:ea typeface="ＭＳ Ｐゴシック" charset="0"/>
              </a:rPr>
              <a:t> 1990 </a:t>
            </a:r>
            <a:r>
              <a:rPr lang="de-DE" dirty="0">
                <a:latin typeface="+mn-lt"/>
                <a:ea typeface="ＭＳ Ｐゴシック" charset="0"/>
              </a:rPr>
              <a:t>in </a:t>
            </a:r>
            <a:r>
              <a:rPr lang="de-DE" dirty="0" err="1" smtClean="0">
                <a:latin typeface="+mn-lt"/>
                <a:ea typeface="ＭＳ Ｐゴシック" charset="0"/>
              </a:rPr>
              <a:t>Nuremberg</a:t>
            </a:r>
            <a:endParaRPr lang="de-DE" dirty="0">
              <a:latin typeface="+mn-lt"/>
              <a:ea typeface="ＭＳ Ｐゴシック" charset="0"/>
            </a:endParaRPr>
          </a:p>
          <a:p>
            <a:pPr marL="285750" lvl="1" indent="-285750">
              <a:spcBef>
                <a:spcPct val="50000"/>
              </a:spcBef>
              <a:buClr>
                <a:schemeClr val="accent1"/>
              </a:buClr>
              <a:buSzPct val="120000"/>
              <a:buFont typeface="Wingdings" charset="2"/>
              <a:buChar char="§"/>
            </a:pPr>
            <a:r>
              <a:rPr lang="de-DE" dirty="0" smtClean="0">
                <a:latin typeface="+mn-lt"/>
                <a:ea typeface="ＭＳ Ｐゴシック" charset="0"/>
              </a:rPr>
              <a:t>Part </a:t>
            </a:r>
            <a:r>
              <a:rPr lang="de-DE" dirty="0" err="1" smtClean="0">
                <a:latin typeface="+mn-lt"/>
                <a:ea typeface="ＭＳ Ｐゴシック" charset="0"/>
              </a:rPr>
              <a:t>of</a:t>
            </a:r>
            <a:r>
              <a:rPr lang="de-DE" dirty="0" smtClean="0">
                <a:latin typeface="+mn-lt"/>
                <a:ea typeface="ＭＳ Ｐゴシック" charset="0"/>
              </a:rPr>
              <a:t> </a:t>
            </a:r>
            <a:r>
              <a:rPr lang="de-DE" dirty="0" err="1" smtClean="0">
                <a:latin typeface="+mn-lt"/>
                <a:ea typeface="ＭＳ Ｐゴシック" charset="0"/>
              </a:rPr>
              <a:t>the</a:t>
            </a:r>
            <a:r>
              <a:rPr lang="de-DE" dirty="0" smtClean="0">
                <a:latin typeface="+mn-lt"/>
                <a:ea typeface="ＭＳ Ｐゴシック" charset="0"/>
              </a:rPr>
              <a:t> Papp Group</a:t>
            </a:r>
          </a:p>
          <a:p>
            <a:pPr marL="285750" lvl="1" indent="-285750">
              <a:spcBef>
                <a:spcPct val="50000"/>
              </a:spcBef>
              <a:buClr>
                <a:schemeClr val="accent1"/>
              </a:buClr>
              <a:buSzPct val="120000"/>
              <a:buFont typeface="Wingdings" charset="2"/>
              <a:buChar char="§"/>
            </a:pPr>
            <a:r>
              <a:rPr lang="de-DE" dirty="0" smtClean="0">
                <a:latin typeface="+mn-lt"/>
                <a:ea typeface="ＭＳ Ｐゴシック" charset="0"/>
              </a:rPr>
              <a:t>CEO Peter Endres</a:t>
            </a:r>
          </a:p>
          <a:p>
            <a:pPr marL="285750" lvl="1" indent="-285750">
              <a:spcBef>
                <a:spcPct val="50000"/>
              </a:spcBef>
              <a:buClr>
                <a:schemeClr val="accent1"/>
              </a:buClr>
              <a:buSzPct val="120000"/>
              <a:buFont typeface="Wingdings" charset="2"/>
              <a:buChar char="§"/>
            </a:pPr>
            <a:r>
              <a:rPr lang="de-DE" dirty="0" smtClean="0">
                <a:latin typeface="+mn-lt"/>
                <a:ea typeface="ＭＳ Ｐゴシック" charset="0"/>
              </a:rPr>
              <a:t>CTO Herbert Pichlik</a:t>
            </a:r>
          </a:p>
          <a:p>
            <a:pPr marL="285750" lvl="1" indent="-285750">
              <a:spcBef>
                <a:spcPct val="50000"/>
              </a:spcBef>
              <a:buClr>
                <a:schemeClr val="accent1"/>
              </a:buClr>
              <a:buSzPct val="120000"/>
              <a:buFont typeface="Wingdings" charset="2"/>
              <a:buChar char="§"/>
            </a:pPr>
            <a:endParaRPr lang="de-DE" dirty="0" smtClean="0">
              <a:ea typeface="ＭＳ Ｐゴシック" charset="0"/>
            </a:endParaRPr>
          </a:p>
          <a:p>
            <a:pPr marL="285750" lvl="1" indent="-285750">
              <a:spcBef>
                <a:spcPct val="50000"/>
              </a:spcBef>
              <a:buClr>
                <a:schemeClr val="accent1"/>
              </a:buClr>
              <a:buSzPct val="120000"/>
            </a:pPr>
            <a:endParaRPr lang="de-DE" dirty="0">
              <a:ea typeface="ＭＳ Ｐゴシック" charset="0"/>
            </a:endParaRPr>
          </a:p>
          <a:p>
            <a:pPr marL="285750" indent="-285750">
              <a:buClr>
                <a:schemeClr val="bg1"/>
              </a:buClr>
              <a:buSzPct val="25000"/>
              <a:buFont typeface="Wingdings" charset="2"/>
              <a:buChar char="§"/>
            </a:pPr>
            <a:endParaRPr lang="de-DE" dirty="0"/>
          </a:p>
        </p:txBody>
      </p:sp>
      <p:pic>
        <p:nvPicPr>
          <p:cNvPr id="6" name="Picture 7" descr="Bild 2 Gebäude"/>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29200" y="0"/>
            <a:ext cx="4114800" cy="3290888"/>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10" descr="DSC_618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0" y="3998913"/>
            <a:ext cx="4267200" cy="2859087"/>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xmlns="" val="2506250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childTnLst>
                                </p:cTn>
                              </p:par>
                            </p:childTnLst>
                          </p:cTn>
                        </p:par>
                        <p:par>
                          <p:cTn id="9" fill="hold">
                            <p:stCondLst>
                              <p:cond delay="1000"/>
                            </p:stCondLst>
                            <p:childTnLst>
                              <p:par>
                                <p:cTn id="10" presetID="23" presetClass="entr" presetSubtype="16" fill="hold" nodeType="afterEffect">
                                  <p:stCondLst>
                                    <p:cond delay="75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0" y="0"/>
            <a:ext cx="4032448" cy="850106"/>
          </a:xfrm>
        </p:spPr>
        <p:txBody>
          <a:bodyPr>
            <a:normAutofit fontScale="90000"/>
          </a:bodyPr>
          <a:lstStyle/>
          <a:p>
            <a:pPr eaLnBrk="1" hangingPunct="1"/>
            <a:r>
              <a:rPr lang="de-DE" dirty="0" err="1" smtClean="0"/>
              <a:t>Markets</a:t>
            </a:r>
            <a:r>
              <a:rPr lang="de-DE" sz="3200" dirty="0" smtClean="0"/>
              <a:t/>
            </a:r>
            <a:br>
              <a:rPr lang="de-DE" sz="3200" dirty="0" smtClean="0"/>
            </a:br>
            <a:r>
              <a:rPr lang="de-DE" sz="3200" dirty="0" smtClean="0"/>
              <a:t/>
            </a:r>
            <a:br>
              <a:rPr lang="de-DE" sz="3200" dirty="0" smtClean="0"/>
            </a:br>
            <a:endParaRPr lang="de-DE" sz="3200" dirty="0" smtClean="0"/>
          </a:p>
        </p:txBody>
      </p:sp>
      <p:sp>
        <p:nvSpPr>
          <p:cNvPr id="4" name="Rechteck 3"/>
          <p:cNvSpPr/>
          <p:nvPr/>
        </p:nvSpPr>
        <p:spPr>
          <a:xfrm>
            <a:off x="1763688" y="332656"/>
            <a:ext cx="4968552" cy="646331"/>
          </a:xfrm>
          <a:prstGeom prst="rect">
            <a:avLst/>
          </a:prstGeom>
        </p:spPr>
        <p:txBody>
          <a:bodyPr wrap="square">
            <a:spAutoFit/>
          </a:bodyPr>
          <a:lstStyle/>
          <a:p>
            <a:r>
              <a:rPr lang="de-DE" dirty="0" smtClean="0"/>
              <a:t/>
            </a:r>
            <a:br>
              <a:rPr lang="de-DE" dirty="0" smtClean="0"/>
            </a:br>
            <a:endParaRPr lang="de-DE" dirty="0"/>
          </a:p>
        </p:txBody>
      </p:sp>
      <p:pic>
        <p:nvPicPr>
          <p:cNvPr id="122882" name="Picture 2"/>
          <p:cNvPicPr>
            <a:picLocks noChangeAspect="1" noChangeArrowheads="1"/>
          </p:cNvPicPr>
          <p:nvPr/>
        </p:nvPicPr>
        <p:blipFill>
          <a:blip r:embed="rId2" cstate="print"/>
          <a:srcRect/>
          <a:stretch>
            <a:fillRect/>
          </a:stretch>
        </p:blipFill>
        <p:spPr bwMode="auto">
          <a:xfrm>
            <a:off x="683568" y="764704"/>
            <a:ext cx="2123728" cy="1456271"/>
          </a:xfrm>
          <a:prstGeom prst="rect">
            <a:avLst/>
          </a:prstGeom>
          <a:noFill/>
          <a:ln w="9525">
            <a:noFill/>
            <a:miter lim="800000"/>
            <a:headEnd/>
            <a:tailEnd/>
          </a:ln>
        </p:spPr>
      </p:pic>
      <p:pic>
        <p:nvPicPr>
          <p:cNvPr id="122884" name="Picture 4"/>
          <p:cNvPicPr>
            <a:picLocks noChangeAspect="1" noChangeArrowheads="1"/>
          </p:cNvPicPr>
          <p:nvPr/>
        </p:nvPicPr>
        <p:blipFill>
          <a:blip r:embed="rId3" cstate="print"/>
          <a:srcRect/>
          <a:stretch>
            <a:fillRect/>
          </a:stretch>
        </p:blipFill>
        <p:spPr bwMode="auto">
          <a:xfrm>
            <a:off x="5940152" y="260648"/>
            <a:ext cx="2543874" cy="1837949"/>
          </a:xfrm>
          <a:prstGeom prst="rect">
            <a:avLst/>
          </a:prstGeom>
          <a:noFill/>
          <a:ln w="9525">
            <a:noFill/>
            <a:miter lim="800000"/>
            <a:headEnd/>
            <a:tailEnd/>
          </a:ln>
        </p:spPr>
      </p:pic>
      <p:pic>
        <p:nvPicPr>
          <p:cNvPr id="122885" name="Picture 5"/>
          <p:cNvPicPr>
            <a:picLocks noChangeAspect="1" noChangeArrowheads="1"/>
          </p:cNvPicPr>
          <p:nvPr/>
        </p:nvPicPr>
        <p:blipFill>
          <a:blip r:embed="rId4" cstate="print"/>
          <a:srcRect/>
          <a:stretch>
            <a:fillRect/>
          </a:stretch>
        </p:blipFill>
        <p:spPr bwMode="auto">
          <a:xfrm>
            <a:off x="6732240" y="2996952"/>
            <a:ext cx="2411760" cy="2411760"/>
          </a:xfrm>
          <a:prstGeom prst="rect">
            <a:avLst/>
          </a:prstGeom>
          <a:noFill/>
          <a:ln w="9525">
            <a:noFill/>
            <a:miter lim="800000"/>
            <a:headEnd/>
            <a:tailEnd/>
          </a:ln>
        </p:spPr>
      </p:pic>
      <p:pic>
        <p:nvPicPr>
          <p:cNvPr id="122886" name="Picture 6"/>
          <p:cNvPicPr>
            <a:picLocks noChangeAspect="1" noChangeArrowheads="1"/>
          </p:cNvPicPr>
          <p:nvPr/>
        </p:nvPicPr>
        <p:blipFill>
          <a:blip r:embed="rId5" cstate="print"/>
          <a:srcRect/>
          <a:stretch>
            <a:fillRect/>
          </a:stretch>
        </p:blipFill>
        <p:spPr bwMode="auto">
          <a:xfrm>
            <a:off x="3707904" y="4077072"/>
            <a:ext cx="2420888" cy="2420888"/>
          </a:xfrm>
          <a:prstGeom prst="rect">
            <a:avLst/>
          </a:prstGeom>
          <a:noFill/>
          <a:ln w="9525">
            <a:noFill/>
            <a:miter lim="800000"/>
            <a:headEnd/>
            <a:tailEnd/>
          </a:ln>
        </p:spPr>
      </p:pic>
      <p:pic>
        <p:nvPicPr>
          <p:cNvPr id="122887" name="Picture 7"/>
          <p:cNvPicPr>
            <a:picLocks noChangeAspect="1" noChangeArrowheads="1"/>
          </p:cNvPicPr>
          <p:nvPr/>
        </p:nvPicPr>
        <p:blipFill>
          <a:blip r:embed="rId6" cstate="print"/>
          <a:srcRect/>
          <a:stretch>
            <a:fillRect/>
          </a:stretch>
        </p:blipFill>
        <p:spPr bwMode="auto">
          <a:xfrm>
            <a:off x="3419872" y="1844824"/>
            <a:ext cx="1951388" cy="1465709"/>
          </a:xfrm>
          <a:prstGeom prst="rect">
            <a:avLst/>
          </a:prstGeom>
          <a:noFill/>
          <a:ln w="9525">
            <a:noFill/>
            <a:miter lim="800000"/>
            <a:headEnd/>
            <a:tailEnd/>
          </a:ln>
        </p:spPr>
      </p:pic>
      <p:pic>
        <p:nvPicPr>
          <p:cNvPr id="10" name="Picture 2" descr="Porsche 911 Club Coupe"/>
          <p:cNvPicPr>
            <a:picLocks noChangeAspect="1" noChangeArrowheads="1"/>
          </p:cNvPicPr>
          <p:nvPr/>
        </p:nvPicPr>
        <p:blipFill>
          <a:blip r:embed="rId7" cstate="print"/>
          <a:srcRect/>
          <a:stretch>
            <a:fillRect/>
          </a:stretch>
        </p:blipFill>
        <p:spPr bwMode="auto">
          <a:xfrm>
            <a:off x="0" y="2492896"/>
            <a:ext cx="2699792" cy="1568451"/>
          </a:xfrm>
          <a:prstGeom prst="rect">
            <a:avLst/>
          </a:prstGeom>
          <a:noFill/>
        </p:spPr>
      </p:pic>
      <p:pic>
        <p:nvPicPr>
          <p:cNvPr id="238594" name="Picture 2" descr="mercedes-benz"/>
          <p:cNvPicPr>
            <a:picLocks noChangeAspect="1" noChangeArrowheads="1"/>
          </p:cNvPicPr>
          <p:nvPr/>
        </p:nvPicPr>
        <p:blipFill>
          <a:blip r:embed="rId8" cstate="print"/>
          <a:srcRect/>
          <a:stretch>
            <a:fillRect/>
          </a:stretch>
        </p:blipFill>
        <p:spPr bwMode="auto">
          <a:xfrm>
            <a:off x="179512" y="4365104"/>
            <a:ext cx="2771800" cy="1692647"/>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1916832"/>
            <a:ext cx="2304256" cy="767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95536" y="3429000"/>
            <a:ext cx="2592287" cy="672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feld 8"/>
          <p:cNvSpPr txBox="1"/>
          <p:nvPr/>
        </p:nvSpPr>
        <p:spPr>
          <a:xfrm>
            <a:off x="107504" y="260648"/>
            <a:ext cx="1581074" cy="584775"/>
          </a:xfrm>
          <a:prstGeom prst="rect">
            <a:avLst/>
          </a:prstGeom>
        </p:spPr>
        <p:txBody>
          <a:bodyPr wrap="none" rtlCol="0">
            <a:spAutoFit/>
          </a:bodyPr>
          <a:lstStyle/>
          <a:p>
            <a:pPr marR="0" algn="l" defTabSz="914400" rtl="0" eaLnBrk="1" fontAlgn="auto" latinLnBrk="0" hangingPunct="1">
              <a:lnSpc>
                <a:spcPct val="100000"/>
              </a:lnSpc>
              <a:spcBef>
                <a:spcPct val="20000"/>
              </a:spcBef>
              <a:spcAft>
                <a:spcPts val="0"/>
              </a:spcAft>
              <a:buClrTx/>
              <a:buSzTx/>
              <a:tabLst/>
            </a:pPr>
            <a:r>
              <a:rPr kumimoji="0" lang="de-DE" sz="3200" b="0" i="0" u="none" strike="noStrike" kern="1200" cap="none" spc="0" normalizeH="0" baseline="0" noProof="0" dirty="0" smtClean="0">
                <a:ln>
                  <a:noFill/>
                </a:ln>
                <a:solidFill>
                  <a:schemeClr val="tx1"/>
                </a:solidFill>
                <a:effectLst/>
                <a:uLnTx/>
                <a:uFillTx/>
                <a:latin typeface="+mn-lt"/>
                <a:ea typeface="+mn-ea"/>
                <a:cs typeface="+mn-cs"/>
              </a:rPr>
              <a:t>Partners</a:t>
            </a:r>
          </a:p>
        </p:txBody>
      </p:sp>
      <p:pic>
        <p:nvPicPr>
          <p:cNvPr id="126978" name="Picture 2" descr="Fraunhofer-Institut für Integrierte Schaltungen IIS">
            <a:hlinkClick r:id="rId5"/>
          </p:cNvPr>
          <p:cNvPicPr>
            <a:picLocks noChangeAspect="1" noChangeArrowheads="1"/>
          </p:cNvPicPr>
          <p:nvPr/>
        </p:nvPicPr>
        <p:blipFill>
          <a:blip r:embed="rId6" cstate="print"/>
          <a:srcRect/>
          <a:stretch>
            <a:fillRect/>
          </a:stretch>
        </p:blipFill>
        <p:spPr bwMode="auto">
          <a:xfrm>
            <a:off x="1619672" y="908720"/>
            <a:ext cx="2335961" cy="639317"/>
          </a:xfrm>
          <a:prstGeom prst="rect">
            <a:avLst/>
          </a:prstGeom>
          <a:noFill/>
        </p:spPr>
      </p:pic>
      <p:pic>
        <p:nvPicPr>
          <p:cNvPr id="126984" name="Picture 8" descr="Startseite">
            <a:hlinkClick r:id="rId7" tooltip="Zur Startseite"/>
          </p:cNvPr>
          <p:cNvPicPr>
            <a:picLocks noChangeAspect="1" noChangeArrowheads="1"/>
          </p:cNvPicPr>
          <p:nvPr/>
        </p:nvPicPr>
        <p:blipFill>
          <a:blip r:embed="rId8" cstate="print"/>
          <a:srcRect/>
          <a:stretch>
            <a:fillRect/>
          </a:stretch>
        </p:blipFill>
        <p:spPr bwMode="auto">
          <a:xfrm>
            <a:off x="6876256" y="836712"/>
            <a:ext cx="1296144" cy="566211"/>
          </a:xfrm>
          <a:prstGeom prst="rect">
            <a:avLst/>
          </a:prstGeom>
          <a:noFill/>
        </p:spPr>
      </p:pic>
      <p:pic>
        <p:nvPicPr>
          <p:cNvPr id="15" name="Picture 14" descr="BOCOL"/>
          <p:cNvPicPr>
            <a:picLocks noChangeArrowheads="1"/>
          </p:cNvPicPr>
          <p:nvPr>
            <p:custDataLst>
              <p:tags r:id="rId1"/>
            </p:custDataLst>
          </p:nvPr>
        </p:nvPicPr>
        <p:blipFill>
          <a:blip r:embed="rId9" cstate="print"/>
          <a:srcRect/>
          <a:stretch>
            <a:fillRect/>
          </a:stretch>
        </p:blipFill>
        <p:spPr bwMode="auto">
          <a:xfrm>
            <a:off x="6084168" y="4293096"/>
            <a:ext cx="2592288" cy="648072"/>
          </a:xfrm>
          <a:prstGeom prst="rect">
            <a:avLst/>
          </a:prstGeom>
          <a:noFill/>
          <a:ln w="0">
            <a:noFill/>
            <a:miter lim="800000"/>
            <a:headEnd/>
            <a:tailEnd/>
          </a:ln>
          <a:effectLst/>
        </p:spPr>
      </p:pic>
      <p:pic>
        <p:nvPicPr>
          <p:cNvPr id="126990" name="Picture 14" descr="http://www.zf.com/media/media/img_1/corporate/press/media_service/images_zfservices/company_6/logos_1/services_company_logo_zf_friedrichshafen_ag_zf.jpg"/>
          <p:cNvPicPr>
            <a:picLocks noChangeAspect="1" noChangeArrowheads="1"/>
          </p:cNvPicPr>
          <p:nvPr/>
        </p:nvPicPr>
        <p:blipFill>
          <a:blip r:embed="rId10" cstate="print"/>
          <a:srcRect/>
          <a:stretch>
            <a:fillRect/>
          </a:stretch>
        </p:blipFill>
        <p:spPr bwMode="auto">
          <a:xfrm>
            <a:off x="683568" y="4725144"/>
            <a:ext cx="864096" cy="865213"/>
          </a:xfrm>
          <a:prstGeom prst="rect">
            <a:avLst/>
          </a:prstGeom>
          <a:noFill/>
        </p:spPr>
      </p:pic>
      <p:pic>
        <p:nvPicPr>
          <p:cNvPr id="16" name="Picture 9" descr="JAI_logo_positive_transparent.gif"/>
          <p:cNvPicPr>
            <a:picLocks noChangeAspect="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300192" y="1988840"/>
            <a:ext cx="2267744" cy="965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7570" name="Picture 2" descr="Datei:Porsche logo.png"/>
          <p:cNvPicPr>
            <a:picLocks noChangeAspect="1" noChangeArrowheads="1"/>
          </p:cNvPicPr>
          <p:nvPr/>
        </p:nvPicPr>
        <p:blipFill>
          <a:blip r:embed="rId12" cstate="print"/>
          <a:srcRect/>
          <a:stretch>
            <a:fillRect/>
          </a:stretch>
        </p:blipFill>
        <p:spPr bwMode="auto">
          <a:xfrm>
            <a:off x="3059832" y="4581128"/>
            <a:ext cx="2016224" cy="1045916"/>
          </a:xfrm>
          <a:prstGeom prst="rect">
            <a:avLst/>
          </a:prstGeom>
          <a:noFill/>
        </p:spPr>
      </p:pic>
      <p:pic>
        <p:nvPicPr>
          <p:cNvPr id="237572" name="Picture 4" descr="http://vignette4.wikia.nocookie.net/logopedia/images/b/b8/Audi_logo.png/revision/latest?cb=20100630211410"/>
          <p:cNvPicPr>
            <a:picLocks noChangeAspect="1" noChangeArrowheads="1"/>
          </p:cNvPicPr>
          <p:nvPr/>
        </p:nvPicPr>
        <p:blipFill>
          <a:blip r:embed="rId13" cstate="print"/>
          <a:srcRect/>
          <a:stretch>
            <a:fillRect/>
          </a:stretch>
        </p:blipFill>
        <p:spPr bwMode="auto">
          <a:xfrm>
            <a:off x="3995936" y="1772816"/>
            <a:ext cx="1944216" cy="1215135"/>
          </a:xfrm>
          <a:prstGeom prst="rect">
            <a:avLst/>
          </a:prstGeom>
          <a:noFill/>
        </p:spPr>
      </p:pic>
      <p:pic>
        <p:nvPicPr>
          <p:cNvPr id="237574" name="Picture 6" descr="File:Mercedes benz silverlogo.png"/>
          <p:cNvPicPr>
            <a:picLocks noChangeAspect="1" noChangeArrowheads="1"/>
          </p:cNvPicPr>
          <p:nvPr/>
        </p:nvPicPr>
        <p:blipFill>
          <a:blip r:embed="rId14" cstate="print"/>
          <a:srcRect/>
          <a:stretch>
            <a:fillRect/>
          </a:stretch>
        </p:blipFill>
        <p:spPr bwMode="auto">
          <a:xfrm>
            <a:off x="3563888" y="3212976"/>
            <a:ext cx="1872208" cy="1113500"/>
          </a:xfrm>
          <a:prstGeom prst="rect">
            <a:avLst/>
          </a:prstGeom>
          <a:noFill/>
        </p:spPr>
      </p:pic>
    </p:spTree>
    <p:extLst>
      <p:ext uri="{BB962C8B-B14F-4D97-AF65-F5344CB8AC3E}">
        <p14:creationId xmlns:p14="http://schemas.microsoft.com/office/powerpoint/2010/main" xmlns="" val="253779350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395536" y="0"/>
            <a:ext cx="8229600" cy="706090"/>
          </a:xfrm>
        </p:spPr>
        <p:txBody>
          <a:bodyPr/>
          <a:lstStyle/>
          <a:p>
            <a:pPr algn="l" eaLnBrk="1" hangingPunct="1"/>
            <a:r>
              <a:rPr lang="de-DE" sz="3200" dirty="0" smtClean="0"/>
              <a:t>SYSTEC </a:t>
            </a:r>
            <a:r>
              <a:rPr lang="de-DE" sz="3200" dirty="0" err="1" smtClean="0"/>
              <a:t>at</a:t>
            </a:r>
            <a:r>
              <a:rPr lang="de-DE" sz="3200" dirty="0" smtClean="0"/>
              <a:t> a </a:t>
            </a:r>
            <a:r>
              <a:rPr lang="de-DE" sz="3200" dirty="0" err="1" smtClean="0"/>
              <a:t>glance</a:t>
            </a:r>
            <a:endParaRPr lang="de-DE" sz="3200" dirty="0" smtClean="0"/>
          </a:p>
        </p:txBody>
      </p:sp>
      <p:sp>
        <p:nvSpPr>
          <p:cNvPr id="6147" name="Inhaltsplatzhalter 2"/>
          <p:cNvSpPr>
            <a:spLocks noGrp="1"/>
          </p:cNvSpPr>
          <p:nvPr>
            <p:ph sz="quarter" idx="10"/>
          </p:nvPr>
        </p:nvSpPr>
        <p:spPr>
          <a:xfrm>
            <a:off x="107504" y="836712"/>
            <a:ext cx="8715404" cy="5040560"/>
          </a:xfrm>
        </p:spPr>
        <p:txBody>
          <a:bodyPr/>
          <a:lstStyle/>
          <a:p>
            <a:pPr lvl="0"/>
            <a:r>
              <a:rPr lang="de-DE" sz="2000" dirty="0" smtClean="0"/>
              <a:t>Laboratories: </a:t>
            </a:r>
            <a:r>
              <a:rPr lang="de-DE" sz="2000" dirty="0" err="1" smtClean="0"/>
              <a:t>Haptics</a:t>
            </a:r>
            <a:r>
              <a:rPr lang="de-DE" sz="2000" dirty="0" smtClean="0"/>
              <a:t>, Image </a:t>
            </a:r>
            <a:r>
              <a:rPr lang="de-DE" sz="2000" dirty="0" err="1" smtClean="0"/>
              <a:t>Acquisition</a:t>
            </a:r>
            <a:r>
              <a:rPr lang="de-DE" sz="2000" dirty="0" smtClean="0"/>
              <a:t>,  </a:t>
            </a:r>
            <a:r>
              <a:rPr lang="de-DE" sz="2000" dirty="0" err="1" smtClean="0"/>
              <a:t>Lighting</a:t>
            </a:r>
            <a:r>
              <a:rPr lang="de-DE" sz="2000" dirty="0" smtClean="0"/>
              <a:t>, </a:t>
            </a:r>
            <a:r>
              <a:rPr lang="de-DE" sz="2000" dirty="0" err="1" smtClean="0"/>
              <a:t>Robotics</a:t>
            </a:r>
            <a:r>
              <a:rPr lang="de-DE" sz="2000" dirty="0" smtClean="0"/>
              <a:t>, Motion, Electronics </a:t>
            </a:r>
          </a:p>
          <a:p>
            <a:pPr lvl="0"/>
            <a:r>
              <a:rPr lang="de-DE" sz="2000" dirty="0" smtClean="0"/>
              <a:t>National Instruments Alliance Partner, Mitsubishi Automation Center</a:t>
            </a:r>
          </a:p>
          <a:p>
            <a:pPr lvl="0"/>
            <a:r>
              <a:rPr lang="de-DE" sz="2000" dirty="0" smtClean="0"/>
              <a:t>ISO 9001 </a:t>
            </a:r>
            <a:r>
              <a:rPr lang="de-DE" sz="2000" dirty="0" err="1" smtClean="0"/>
              <a:t>certified</a:t>
            </a:r>
            <a:endParaRPr lang="de-DE" sz="2000" dirty="0" smtClean="0"/>
          </a:p>
          <a:p>
            <a:pPr lvl="0"/>
            <a:r>
              <a:rPr lang="de-DE" sz="2000" dirty="0" err="1" smtClean="0"/>
              <a:t>Leading</a:t>
            </a:r>
            <a:r>
              <a:rPr lang="de-DE" sz="2000" dirty="0" smtClean="0"/>
              <a:t> </a:t>
            </a:r>
            <a:r>
              <a:rPr lang="de-DE" sz="2000" dirty="0" err="1" smtClean="0"/>
              <a:t>edge</a:t>
            </a:r>
            <a:r>
              <a:rPr lang="de-DE" sz="2000" dirty="0" smtClean="0"/>
              <a:t> </a:t>
            </a:r>
            <a:r>
              <a:rPr lang="de-DE" sz="2000" dirty="0" err="1" smtClean="0"/>
              <a:t>technologies</a:t>
            </a:r>
            <a:r>
              <a:rPr lang="de-DE" sz="2000" dirty="0" smtClean="0"/>
              <a:t> in </a:t>
            </a:r>
            <a:r>
              <a:rPr lang="de-DE" sz="2000" dirty="0" err="1" smtClean="0"/>
              <a:t>haptics</a:t>
            </a:r>
            <a:r>
              <a:rPr lang="de-DE" sz="2000" dirty="0" smtClean="0"/>
              <a:t> </a:t>
            </a:r>
            <a:r>
              <a:rPr lang="de-DE" sz="2000" dirty="0" err="1" smtClean="0"/>
              <a:t>test</a:t>
            </a:r>
            <a:r>
              <a:rPr lang="de-DE" sz="2000" dirty="0" smtClean="0"/>
              <a:t>, </a:t>
            </a:r>
            <a:r>
              <a:rPr lang="de-DE" sz="2000" dirty="0" err="1" smtClean="0"/>
              <a:t>image</a:t>
            </a:r>
            <a:r>
              <a:rPr lang="de-DE" sz="2000" dirty="0" smtClean="0"/>
              <a:t> </a:t>
            </a:r>
            <a:r>
              <a:rPr lang="de-DE" sz="2000" dirty="0" err="1" smtClean="0"/>
              <a:t>acquisition</a:t>
            </a:r>
            <a:r>
              <a:rPr lang="de-DE" sz="2000" dirty="0" smtClean="0"/>
              <a:t>, </a:t>
            </a:r>
            <a:r>
              <a:rPr lang="de-DE" sz="2000" dirty="0" err="1" smtClean="0"/>
              <a:t>robotics</a:t>
            </a:r>
            <a:r>
              <a:rPr lang="de-DE" sz="2000" dirty="0" smtClean="0"/>
              <a:t>, </a:t>
            </a:r>
            <a:r>
              <a:rPr lang="de-DE" sz="2000" dirty="0" err="1" smtClean="0"/>
              <a:t>motion</a:t>
            </a:r>
            <a:r>
              <a:rPr lang="de-DE" sz="2000" dirty="0" smtClean="0"/>
              <a:t>, </a:t>
            </a:r>
            <a:r>
              <a:rPr lang="de-DE" sz="2000" dirty="0" err="1" smtClean="0"/>
              <a:t>software</a:t>
            </a:r>
            <a:r>
              <a:rPr lang="de-DE" sz="2000" dirty="0" smtClean="0"/>
              <a:t> </a:t>
            </a:r>
            <a:r>
              <a:rPr lang="de-DE" sz="2000" dirty="0" err="1" smtClean="0"/>
              <a:t>engineering</a:t>
            </a:r>
            <a:r>
              <a:rPr lang="de-DE" sz="2000" dirty="0" smtClean="0"/>
              <a:t>, </a:t>
            </a:r>
            <a:r>
              <a:rPr lang="de-DE" sz="2000" dirty="0" err="1" smtClean="0"/>
              <a:t>realtime</a:t>
            </a:r>
            <a:r>
              <a:rPr lang="de-DE" sz="2000" dirty="0" smtClean="0"/>
              <a:t>, FPGA, </a:t>
            </a:r>
            <a:r>
              <a:rPr lang="de-DE" sz="2000" dirty="0" err="1" smtClean="0"/>
              <a:t>lighting</a:t>
            </a:r>
            <a:r>
              <a:rPr lang="de-DE" sz="2000" dirty="0" smtClean="0"/>
              <a:t> ans </a:t>
            </a:r>
            <a:r>
              <a:rPr lang="de-DE" sz="2000" dirty="0" err="1" smtClean="0"/>
              <a:t>image</a:t>
            </a:r>
            <a:r>
              <a:rPr lang="de-DE" sz="2000" dirty="0" smtClean="0"/>
              <a:t> </a:t>
            </a:r>
            <a:r>
              <a:rPr lang="de-DE" sz="2000" dirty="0" err="1" smtClean="0"/>
              <a:t>acquisition</a:t>
            </a:r>
            <a:endParaRPr lang="de-DE" sz="2000" dirty="0" smtClean="0"/>
          </a:p>
          <a:p>
            <a:pPr lvl="0"/>
            <a:r>
              <a:rPr lang="de-DE" sz="2000" dirty="0" err="1" smtClean="0"/>
              <a:t>Torque</a:t>
            </a:r>
            <a:r>
              <a:rPr lang="de-DE" sz="2000" dirty="0" smtClean="0"/>
              <a:t> </a:t>
            </a:r>
            <a:r>
              <a:rPr lang="de-DE" sz="2000" dirty="0" err="1" smtClean="0"/>
              <a:t>measurement</a:t>
            </a:r>
            <a:r>
              <a:rPr lang="de-DE" sz="2000" dirty="0" smtClean="0"/>
              <a:t> </a:t>
            </a:r>
            <a:r>
              <a:rPr lang="de-DE" sz="2000" dirty="0" err="1" smtClean="0"/>
              <a:t>systems</a:t>
            </a:r>
            <a:endParaRPr lang="de-DE" sz="2000" dirty="0" smtClean="0"/>
          </a:p>
          <a:p>
            <a:pPr lvl="0"/>
            <a:r>
              <a:rPr lang="de-DE" sz="2000" dirty="0" smtClean="0"/>
              <a:t>High Performance Test </a:t>
            </a:r>
            <a:r>
              <a:rPr lang="de-DE" sz="2000" dirty="0" err="1" smtClean="0"/>
              <a:t>and</a:t>
            </a:r>
            <a:r>
              <a:rPr lang="de-DE" sz="2000" dirty="0" smtClean="0"/>
              <a:t> Automation Framework</a:t>
            </a:r>
          </a:p>
          <a:p>
            <a:pPr lvl="0"/>
            <a:r>
              <a:rPr lang="de-DE" sz="2000" dirty="0" err="1" smtClean="0"/>
              <a:t>Torque</a:t>
            </a:r>
            <a:r>
              <a:rPr lang="de-DE" sz="2000" dirty="0" smtClean="0"/>
              <a:t> Measurement  </a:t>
            </a:r>
            <a:r>
              <a:rPr lang="de-DE" sz="2000" dirty="0" err="1" smtClean="0"/>
              <a:t>and</a:t>
            </a:r>
            <a:r>
              <a:rPr lang="de-DE" sz="2000" dirty="0" smtClean="0"/>
              <a:t> </a:t>
            </a:r>
            <a:r>
              <a:rPr lang="de-DE" sz="2000" dirty="0" err="1" smtClean="0"/>
              <a:t>key</a:t>
            </a:r>
            <a:r>
              <a:rPr lang="de-DE" sz="2000" dirty="0" smtClean="0"/>
              <a:t> </a:t>
            </a:r>
            <a:r>
              <a:rPr lang="de-DE" sz="2000" dirty="0" err="1" smtClean="0"/>
              <a:t>haptics</a:t>
            </a:r>
            <a:r>
              <a:rPr lang="de-DE" sz="2000" dirty="0" smtClean="0"/>
              <a:t> Transfer Standards</a:t>
            </a:r>
          </a:p>
          <a:p>
            <a:pPr eaLnBrk="1" hangingPunct="1"/>
            <a:r>
              <a:rPr lang="de-DE" sz="2000" dirty="0" err="1" smtClean="0"/>
              <a:t>About</a:t>
            </a:r>
            <a:r>
              <a:rPr lang="de-DE" sz="2000" dirty="0" smtClean="0"/>
              <a:t> 120 </a:t>
            </a:r>
            <a:r>
              <a:rPr lang="de-DE" sz="2000" dirty="0" err="1" smtClean="0"/>
              <a:t>customers</a:t>
            </a:r>
            <a:r>
              <a:rPr lang="de-DE" sz="2000" dirty="0" smtClean="0"/>
              <a:t> </a:t>
            </a:r>
            <a:r>
              <a:rPr lang="de-DE" sz="2000" dirty="0" err="1" smtClean="0"/>
              <a:t>and</a:t>
            </a:r>
            <a:r>
              <a:rPr lang="de-DE" sz="2000" dirty="0" smtClean="0"/>
              <a:t> </a:t>
            </a:r>
            <a:r>
              <a:rPr lang="de-DE" sz="2000" dirty="0" err="1" smtClean="0"/>
              <a:t>more</a:t>
            </a:r>
            <a:r>
              <a:rPr lang="de-DE" sz="2000" dirty="0" smtClean="0"/>
              <a:t> </a:t>
            </a:r>
            <a:r>
              <a:rPr lang="de-DE" sz="2000" dirty="0" err="1" smtClean="0"/>
              <a:t>than</a:t>
            </a:r>
            <a:r>
              <a:rPr lang="de-DE" sz="2000" dirty="0" smtClean="0"/>
              <a:t> 1300 </a:t>
            </a:r>
            <a:r>
              <a:rPr lang="de-DE" sz="2000" dirty="0" err="1" smtClean="0"/>
              <a:t>solutions</a:t>
            </a:r>
            <a:r>
              <a:rPr lang="de-DE" sz="2000" dirty="0" smtClean="0"/>
              <a:t> </a:t>
            </a:r>
            <a:r>
              <a:rPr lang="de-DE" sz="2000" dirty="0" err="1" smtClean="0"/>
              <a:t>worldwide</a:t>
            </a:r>
            <a:endParaRPr lang="de-DE" sz="2000" dirty="0" smtClean="0"/>
          </a:p>
          <a:p>
            <a:pPr eaLnBrk="1" hangingPunct="1"/>
            <a:endParaRPr lang="de-DE" sz="1600" dirty="0" smtClean="0"/>
          </a:p>
          <a:p>
            <a:pPr eaLnBrk="1" hangingPunct="1"/>
            <a:endParaRPr lang="de-DE" sz="2000" dirty="0" smtClean="0"/>
          </a:p>
          <a:p>
            <a:pPr eaLnBrk="1" hangingPunct="1"/>
            <a:endParaRPr lang="de-DE" dirty="0" smtClean="0"/>
          </a:p>
        </p:txBody>
      </p:sp>
    </p:spTree>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3293209"/>
          </a:xfrm>
          <a:prstGeom prst="rect">
            <a:avLst/>
          </a:prstGeom>
          <a:noFill/>
          <a:ln w="9525">
            <a:noFill/>
            <a:miter lim="800000"/>
            <a:headEnd/>
            <a:tailEnd/>
          </a:ln>
          <a:effectLst/>
        </p:spPr>
        <p:txBody>
          <a:bodyPr wrap="square">
            <a:spAutoFit/>
          </a:bodyPr>
          <a:lstStyle/>
          <a:p>
            <a:pPr eaLnBrk="0" hangingPunct="0">
              <a:defRPr/>
            </a:pP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Software</a:t>
            </a:r>
          </a:p>
          <a:p>
            <a:pPr eaLnBrk="0" hangingPunct="0">
              <a:defRPr/>
            </a:pP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Toolchain</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Platforms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Tools</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Allication</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Frameworks</a:t>
            </a: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467544" y="116632"/>
            <a:ext cx="8229600" cy="850106"/>
          </a:xfrm>
        </p:spPr>
        <p:txBody>
          <a:bodyPr>
            <a:normAutofit/>
          </a:bodyPr>
          <a:lstStyle/>
          <a:p>
            <a:pPr algn="l" eaLnBrk="1" hangingPunct="1"/>
            <a:r>
              <a:rPr lang="de-DE" sz="3200" dirty="0" smtClean="0"/>
              <a:t>SYSTEC Software Solutions</a:t>
            </a:r>
          </a:p>
        </p:txBody>
      </p:sp>
      <p:sp>
        <p:nvSpPr>
          <p:cNvPr id="62465" name="Rectangle 1"/>
          <p:cNvSpPr>
            <a:spLocks noChangeArrowheads="1"/>
          </p:cNvSpPr>
          <p:nvPr/>
        </p:nvSpPr>
        <p:spPr bwMode="auto">
          <a:xfrm>
            <a:off x="611560" y="1072480"/>
            <a:ext cx="2829877" cy="378565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DE" sz="2000" b="0" i="0" u="none" strike="noStrike" cap="none" normalizeH="0" baseline="0" dirty="0" err="1" smtClean="0">
                <a:ln>
                  <a:noFill/>
                </a:ln>
                <a:solidFill>
                  <a:schemeClr val="tx1"/>
                </a:solidFill>
                <a:effectLst/>
                <a:latin typeface="+mn-lt"/>
                <a:ea typeface="Times New Roman" pitchFamily="18" charset="0"/>
                <a:cs typeface="Calibri" pitchFamily="34" charset="0"/>
              </a:rPr>
              <a:t>Testsequencer</a:t>
            </a:r>
            <a:endParaRPr kumimoji="0" lang="de-DE" sz="2000" b="0" i="0" u="none" strike="noStrike" cap="none" normalizeH="0" baseline="0" dirty="0" smtClean="0">
              <a:ln>
                <a:noFill/>
              </a:ln>
              <a:solidFill>
                <a:schemeClr val="tx1"/>
              </a:solidFill>
              <a:effectLst/>
              <a:latin typeface="+mn-lt"/>
              <a:ea typeface="Times New Roman" pitchFamily="18" charset="0"/>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Application</a:t>
            </a:r>
            <a:r>
              <a:rPr lang="de-DE" sz="2000" dirty="0" smtClean="0">
                <a:latin typeface="+mn-lt"/>
                <a:cs typeface="Arial" pitchFamily="34" charset="0"/>
              </a:rPr>
              <a:t> Frameworks</a:t>
            </a:r>
          </a:p>
          <a:p>
            <a:pPr marL="0" marR="0" lvl="0" indent="0" algn="l" defTabSz="914400" rtl="0" eaLnBrk="0" fontAlgn="base" latinLnBrk="0" hangingPunct="0">
              <a:lnSpc>
                <a:spcPct val="100000"/>
              </a:lnSpc>
              <a:spcBef>
                <a:spcPct val="0"/>
              </a:spcBef>
              <a:spcAft>
                <a:spcPct val="0"/>
              </a:spcAft>
              <a:buClrTx/>
              <a:buSzTx/>
              <a:buFontTx/>
              <a:buChar char="•"/>
              <a:tabLst/>
            </a:pPr>
            <a:r>
              <a:rPr lang="en-GB" sz="2000" dirty="0" smtClean="0">
                <a:latin typeface="+mn-lt"/>
                <a:cs typeface="Arial" pitchFamily="34" charset="0"/>
              </a:rPr>
              <a:t>MES + ERP Integration</a:t>
            </a:r>
          </a:p>
          <a:p>
            <a:pPr marL="0" marR="0" lvl="0" indent="0" algn="l" defTabSz="914400" rtl="0" eaLnBrk="0" fontAlgn="base" latinLnBrk="0" hangingPunct="0">
              <a:lnSpc>
                <a:spcPct val="100000"/>
              </a:lnSpc>
              <a:spcBef>
                <a:spcPct val="0"/>
              </a:spcBef>
              <a:spcAft>
                <a:spcPct val="0"/>
              </a:spcAft>
              <a:buClrTx/>
              <a:buSzTx/>
              <a:buFontTx/>
              <a:buChar char="•"/>
              <a:tabLst/>
            </a:pPr>
            <a:r>
              <a:rPr lang="en-GB" sz="2000" dirty="0" smtClean="0">
                <a:latin typeface="+mn-lt"/>
                <a:cs typeface="Arial" pitchFamily="34" charset="0"/>
              </a:rPr>
              <a:t>SAP, </a:t>
            </a:r>
            <a:r>
              <a:rPr lang="en-GB" sz="2000" dirty="0" err="1" smtClean="0">
                <a:latin typeface="+mn-lt"/>
                <a:cs typeface="Arial" pitchFamily="34" charset="0"/>
              </a:rPr>
              <a:t>Qstats</a:t>
            </a:r>
            <a:r>
              <a:rPr lang="en-GB" sz="2000" dirty="0" smtClean="0">
                <a:latin typeface="+mn-lt"/>
                <a:cs typeface="Arial" pitchFamily="34" charset="0"/>
              </a:rPr>
              <a:t>, QDAS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000" b="0" i="0" u="none" strike="noStrike" cap="none" normalizeH="0" baseline="0" dirty="0" smtClean="0">
                <a:ln>
                  <a:noFill/>
                </a:ln>
                <a:solidFill>
                  <a:schemeClr val="tx1"/>
                </a:solidFill>
                <a:effectLst/>
                <a:latin typeface="+mn-lt"/>
                <a:cs typeface="Arial" pitchFamily="34" charset="0"/>
              </a:rPr>
              <a:t>CUDA-based</a:t>
            </a:r>
            <a:r>
              <a:rPr kumimoji="0" lang="en-GB" sz="2000" b="0" i="0" u="none" strike="noStrike" cap="none" normalizeH="0" dirty="0" smtClean="0">
                <a:ln>
                  <a:noFill/>
                </a:ln>
                <a:solidFill>
                  <a:schemeClr val="tx1"/>
                </a:solidFill>
                <a:effectLst/>
                <a:latin typeface="+mn-lt"/>
                <a:cs typeface="Arial" pitchFamily="34" charset="0"/>
              </a:rPr>
              <a:t> algorithms</a:t>
            </a:r>
          </a:p>
          <a:p>
            <a:pPr marL="0" marR="0" lvl="0" indent="0" algn="l" defTabSz="914400" rtl="0" eaLnBrk="0" fontAlgn="base" latinLnBrk="0" hangingPunct="0">
              <a:lnSpc>
                <a:spcPct val="100000"/>
              </a:lnSpc>
              <a:spcBef>
                <a:spcPct val="0"/>
              </a:spcBef>
              <a:spcAft>
                <a:spcPct val="0"/>
              </a:spcAft>
              <a:buClrTx/>
              <a:buSzTx/>
              <a:buFontTx/>
              <a:buChar char="•"/>
              <a:tabLst/>
            </a:pPr>
            <a:r>
              <a:rPr lang="en-GB" sz="2000" baseline="0" dirty="0" smtClean="0">
                <a:latin typeface="+mn-lt"/>
                <a:cs typeface="Arial" pitchFamily="34" charset="0"/>
              </a:rPr>
              <a:t>Image Acquisition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000" b="0" i="0" u="none" strike="noStrike" cap="none" normalizeH="0" dirty="0" smtClean="0">
                <a:ln>
                  <a:noFill/>
                </a:ln>
                <a:solidFill>
                  <a:schemeClr val="tx1"/>
                </a:solidFill>
                <a:effectLst/>
                <a:latin typeface="+mn-lt"/>
                <a:cs typeface="Arial" pitchFamily="34" charset="0"/>
              </a:rPr>
              <a:t>Motion </a:t>
            </a:r>
          </a:p>
          <a:p>
            <a:pPr marL="0" marR="0" lvl="0" indent="0" algn="l" defTabSz="914400" rtl="0" eaLnBrk="0" fontAlgn="base" latinLnBrk="0" hangingPunct="0">
              <a:lnSpc>
                <a:spcPct val="100000"/>
              </a:lnSpc>
              <a:spcBef>
                <a:spcPct val="0"/>
              </a:spcBef>
              <a:spcAft>
                <a:spcPct val="0"/>
              </a:spcAft>
              <a:buClrTx/>
              <a:buSzTx/>
              <a:buFontTx/>
              <a:buChar char="•"/>
              <a:tabLst/>
            </a:pPr>
            <a:r>
              <a:rPr lang="en-GB" sz="2000" baseline="0" dirty="0" err="1" smtClean="0">
                <a:latin typeface="+mn-lt"/>
                <a:cs typeface="Arial" pitchFamily="34" charset="0"/>
              </a:rPr>
              <a:t>Haptics</a:t>
            </a:r>
            <a:endParaRPr lang="en-GB" sz="2000" baseline="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000" b="0" i="0" u="none" strike="noStrike" cap="none" normalizeH="0" dirty="0" smtClean="0">
                <a:ln>
                  <a:noFill/>
                </a:ln>
                <a:solidFill>
                  <a:schemeClr val="tx1"/>
                </a:solidFill>
                <a:effectLst/>
                <a:latin typeface="+mn-lt"/>
                <a:cs typeface="Arial" pitchFamily="34" charset="0"/>
              </a:rPr>
              <a:t>Robotics</a:t>
            </a:r>
          </a:p>
          <a:p>
            <a:pPr marL="0" marR="0" lvl="0" indent="0" algn="l" defTabSz="914400" rtl="0" eaLnBrk="0" fontAlgn="base" latinLnBrk="0" hangingPunct="0">
              <a:lnSpc>
                <a:spcPct val="100000"/>
              </a:lnSpc>
              <a:spcBef>
                <a:spcPct val="0"/>
              </a:spcBef>
              <a:spcAft>
                <a:spcPct val="0"/>
              </a:spcAft>
              <a:buClrTx/>
              <a:buSzTx/>
              <a:buFontTx/>
              <a:buChar char="•"/>
              <a:tabLst/>
            </a:pPr>
            <a:r>
              <a:rPr lang="en-GB" sz="2000" baseline="0" dirty="0" smtClean="0">
                <a:latin typeface="+mn-lt"/>
                <a:cs typeface="Arial" pitchFamily="34" charset="0"/>
              </a:rPr>
              <a:t>Microcontrollers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sz="2000" b="0" i="0" u="none" strike="noStrike" cap="none" normalizeH="0" dirty="0" smtClean="0">
                <a:ln>
                  <a:noFill/>
                </a:ln>
                <a:solidFill>
                  <a:schemeClr val="tx1"/>
                </a:solidFill>
                <a:effectLst/>
                <a:latin typeface="+mn-lt"/>
                <a:cs typeface="Arial" pitchFamily="34" charset="0"/>
              </a:rPr>
              <a:t>FPGA </a:t>
            </a:r>
          </a:p>
          <a:p>
            <a:pPr marL="0" marR="0" lvl="0" indent="0" algn="l" defTabSz="914400" rtl="0" eaLnBrk="0" fontAlgn="base" latinLnBrk="0" hangingPunct="0">
              <a:lnSpc>
                <a:spcPct val="100000"/>
              </a:lnSpc>
              <a:spcBef>
                <a:spcPct val="0"/>
              </a:spcBef>
              <a:spcAft>
                <a:spcPct val="0"/>
              </a:spcAft>
              <a:buClrTx/>
              <a:buSzTx/>
              <a:buFontTx/>
              <a:buChar char="•"/>
              <a:tabLst/>
            </a:pPr>
            <a:r>
              <a:rPr lang="en-GB" sz="2000" baseline="0" dirty="0" err="1" smtClean="0">
                <a:latin typeface="+mn-lt"/>
                <a:cs typeface="Arial" pitchFamily="34" charset="0"/>
              </a:rPr>
              <a:t>Realtime</a:t>
            </a:r>
            <a:endParaRPr lang="en-GB" sz="2000" baseline="0" dirty="0" smtClean="0">
              <a:latin typeface="+mn-lt"/>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467544" y="116632"/>
            <a:ext cx="8229600" cy="850106"/>
          </a:xfrm>
        </p:spPr>
        <p:txBody>
          <a:bodyPr>
            <a:normAutofit/>
          </a:bodyPr>
          <a:lstStyle/>
          <a:p>
            <a:pPr eaLnBrk="1" hangingPunct="1"/>
            <a:r>
              <a:rPr lang="de-DE" sz="3200" dirty="0" smtClean="0"/>
              <a:t>SYSTEC    Test- </a:t>
            </a:r>
            <a:r>
              <a:rPr lang="de-DE" sz="3200" dirty="0" err="1" smtClean="0"/>
              <a:t>and</a:t>
            </a:r>
            <a:r>
              <a:rPr lang="de-DE" sz="3200" dirty="0" smtClean="0"/>
              <a:t> Automation Framework 2015</a:t>
            </a:r>
          </a:p>
        </p:txBody>
      </p:sp>
      <p:pic>
        <p:nvPicPr>
          <p:cNvPr id="12290" name="Picture 2" descr="D:\Projekte\Vorträge\BilderVortrag\SoftwareOverView_VersionSYSTEC.png"/>
          <p:cNvPicPr>
            <a:picLocks noChangeAspect="1" noChangeArrowheads="1"/>
          </p:cNvPicPr>
          <p:nvPr/>
        </p:nvPicPr>
        <p:blipFill>
          <a:blip r:embed="rId2" cstate="print"/>
          <a:srcRect/>
          <a:stretch>
            <a:fillRect/>
          </a:stretch>
        </p:blipFill>
        <p:spPr bwMode="auto">
          <a:xfrm>
            <a:off x="1226559" y="764704"/>
            <a:ext cx="6513793" cy="5184576"/>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0" y="0"/>
            <a:ext cx="7730386" cy="584775"/>
          </a:xfrm>
          <a:prstGeom prst="rect">
            <a:avLst/>
          </a:prstGeom>
        </p:spPr>
        <p:txBody>
          <a:bodyPr wrap="none" rtlCol="0">
            <a:spAutoFit/>
          </a:bodyPr>
          <a:lstStyle/>
          <a:p>
            <a:pPr marR="0" algn="l" defTabSz="914400" rtl="0" eaLnBrk="1" fontAlgn="auto" latinLnBrk="0" hangingPunct="1">
              <a:lnSpc>
                <a:spcPct val="100000"/>
              </a:lnSpc>
              <a:spcBef>
                <a:spcPct val="20000"/>
              </a:spcBef>
              <a:spcAft>
                <a:spcPts val="0"/>
              </a:spcAft>
              <a:buClrTx/>
              <a:buSzTx/>
              <a:tabLst/>
            </a:pPr>
            <a:r>
              <a:rPr kumimoji="0" lang="de-DE" sz="3200" b="0" i="0" u="none" strike="noStrike" kern="1200" cap="none" spc="0" normalizeH="0" baseline="0" noProof="0" dirty="0" err="1" smtClean="0">
                <a:ln>
                  <a:noFill/>
                </a:ln>
                <a:solidFill>
                  <a:schemeClr val="tx1"/>
                </a:solidFill>
                <a:effectLst/>
                <a:uLnTx/>
                <a:uFillTx/>
                <a:latin typeface="+mn-lt"/>
                <a:ea typeface="+mn-ea"/>
                <a:cs typeface="+mn-cs"/>
              </a:rPr>
              <a:t>LabVIEW</a:t>
            </a:r>
            <a:r>
              <a:rPr kumimoji="0" lang="de-DE" sz="3200" b="0" i="0" u="none" strike="noStrike" kern="1200" cap="none" spc="0" normalizeH="0" baseline="0" noProof="0" dirty="0" smtClean="0">
                <a:ln>
                  <a:noFill/>
                </a:ln>
                <a:solidFill>
                  <a:schemeClr val="tx1"/>
                </a:solidFill>
                <a:effectLst/>
                <a:uLnTx/>
                <a:uFillTx/>
                <a:latin typeface="+mn-lt"/>
                <a:ea typeface="+mn-ea"/>
                <a:cs typeface="+mn-cs"/>
              </a:rPr>
              <a:t> 2015    Windows 10/</a:t>
            </a:r>
            <a:r>
              <a:rPr kumimoji="0" lang="de-DE" sz="3200" b="0" i="0" u="none" strike="noStrike" kern="1200" cap="none" spc="0" normalizeH="0" baseline="0" noProof="0" dirty="0" err="1" smtClean="0">
                <a:ln>
                  <a:noFill/>
                </a:ln>
                <a:solidFill>
                  <a:schemeClr val="tx1"/>
                </a:solidFill>
                <a:effectLst/>
                <a:uLnTx/>
                <a:uFillTx/>
                <a:latin typeface="+mn-lt"/>
                <a:ea typeface="+mn-ea"/>
                <a:cs typeface="+mn-cs"/>
              </a:rPr>
              <a:t>Realtime</a:t>
            </a:r>
            <a:r>
              <a:rPr kumimoji="0" lang="de-DE" sz="3200" b="0" i="0" u="none" strike="noStrike" kern="1200" cap="none" spc="0" normalizeH="0" baseline="0" noProof="0" dirty="0" smtClean="0">
                <a:ln>
                  <a:noFill/>
                </a:ln>
                <a:solidFill>
                  <a:schemeClr val="tx1"/>
                </a:solidFill>
                <a:effectLst/>
                <a:uLnTx/>
                <a:uFillTx/>
                <a:latin typeface="+mn-lt"/>
                <a:ea typeface="+mn-ea"/>
                <a:cs typeface="+mn-cs"/>
              </a:rPr>
              <a:t>/FPGA</a:t>
            </a:r>
          </a:p>
        </p:txBody>
      </p:sp>
      <p:pic>
        <p:nvPicPr>
          <p:cNvPr id="62466" name="Objekt 1"/>
          <p:cNvPicPr>
            <a:picLocks noChangeArrowheads="1"/>
          </p:cNvPicPr>
          <p:nvPr/>
        </p:nvPicPr>
        <p:blipFill>
          <a:blip r:embed="rId2" cstate="print"/>
          <a:srcRect l="-1875" t="-682" b="-893"/>
          <a:stretch>
            <a:fillRect/>
          </a:stretch>
        </p:blipFill>
        <p:spPr bwMode="auto">
          <a:xfrm>
            <a:off x="395536" y="1052736"/>
            <a:ext cx="5308600" cy="2743200"/>
          </a:xfrm>
          <a:prstGeom prst="rect">
            <a:avLst/>
          </a:prstGeom>
          <a:noFill/>
          <a:ln w="9525">
            <a:noFill/>
            <a:miter lim="800000"/>
            <a:headEnd/>
            <a:tailEnd/>
          </a:ln>
        </p:spPr>
      </p:pic>
      <p:pic>
        <p:nvPicPr>
          <p:cNvPr id="62467" name="fancy_img" descr="integratehardware_large"/>
          <p:cNvPicPr>
            <a:picLocks noChangeAspect="1" noChangeArrowheads="1"/>
          </p:cNvPicPr>
          <p:nvPr/>
        </p:nvPicPr>
        <p:blipFill>
          <a:blip r:embed="rId3" cstate="print"/>
          <a:srcRect/>
          <a:stretch>
            <a:fillRect/>
          </a:stretch>
        </p:blipFill>
        <p:spPr bwMode="auto">
          <a:xfrm>
            <a:off x="4725516" y="3356992"/>
            <a:ext cx="4418484" cy="2557605"/>
          </a:xfrm>
          <a:prstGeom prst="rect">
            <a:avLst/>
          </a:prstGeom>
          <a:noFill/>
          <a:ln w="9525">
            <a:noFill/>
            <a:miter lim="800000"/>
            <a:headEnd/>
            <a:tailEnd/>
          </a:ln>
        </p:spPr>
      </p:pic>
    </p:spTree>
    <p:extLst>
      <p:ext uri="{BB962C8B-B14F-4D97-AF65-F5344CB8AC3E}">
        <p14:creationId xmlns:p14="http://schemas.microsoft.com/office/powerpoint/2010/main" xmlns="" val="3938453580"/>
      </p:ext>
    </p:extLst>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3" cstate="print"/>
          <a:srcRect/>
          <a:stretch>
            <a:fillRect/>
          </a:stretch>
        </p:blipFill>
        <p:spPr bwMode="auto">
          <a:xfrm>
            <a:off x="1046285" y="1884384"/>
            <a:ext cx="3055327" cy="1895475"/>
          </a:xfrm>
          <a:prstGeom prst="rect">
            <a:avLst/>
          </a:prstGeom>
          <a:noFill/>
          <a:ln w="9525">
            <a:noFill/>
            <a:miter lim="800000"/>
            <a:headEnd/>
            <a:tailEnd/>
          </a:ln>
        </p:spPr>
      </p:pic>
      <p:pic>
        <p:nvPicPr>
          <p:cNvPr id="1184771" name="Picture 3"/>
          <p:cNvPicPr>
            <a:picLocks noChangeAspect="1" noChangeArrowheads="1"/>
          </p:cNvPicPr>
          <p:nvPr/>
        </p:nvPicPr>
        <p:blipFill>
          <a:blip r:embed="rId3" cstate="print"/>
          <a:srcRect/>
          <a:stretch>
            <a:fillRect/>
          </a:stretch>
        </p:blipFill>
        <p:spPr bwMode="auto">
          <a:xfrm>
            <a:off x="1028700" y="4032271"/>
            <a:ext cx="3067050" cy="1914525"/>
          </a:xfrm>
          <a:prstGeom prst="rect">
            <a:avLst/>
          </a:prstGeom>
          <a:noFill/>
          <a:ln w="9525">
            <a:noFill/>
            <a:miter lim="800000"/>
            <a:headEnd/>
            <a:tailEnd/>
          </a:ln>
        </p:spPr>
      </p:pic>
      <p:grpSp>
        <p:nvGrpSpPr>
          <p:cNvPr id="2" name="Group 4"/>
          <p:cNvGrpSpPr>
            <a:grpSpLocks/>
          </p:cNvGrpSpPr>
          <p:nvPr/>
        </p:nvGrpSpPr>
        <p:grpSpPr bwMode="auto">
          <a:xfrm>
            <a:off x="4876800" y="1752621"/>
            <a:ext cx="3248758" cy="4054475"/>
            <a:chOff x="1096" y="282"/>
            <a:chExt cx="3560" cy="4341"/>
          </a:xfrm>
        </p:grpSpPr>
        <p:pic>
          <p:nvPicPr>
            <p:cNvPr id="39976" name="Picture 5"/>
            <p:cNvPicPr>
              <a:picLocks noChangeAspect="1" noChangeArrowheads="1"/>
            </p:cNvPicPr>
            <p:nvPr/>
          </p:nvPicPr>
          <p:blipFill>
            <a:blip r:embed="rId4" cstate="print"/>
            <a:srcRect/>
            <a:stretch>
              <a:fillRect/>
            </a:stretch>
          </p:blipFill>
          <p:spPr bwMode="auto">
            <a:xfrm>
              <a:off x="1104" y="282"/>
              <a:ext cx="3552" cy="3756"/>
            </a:xfrm>
            <a:prstGeom prst="rect">
              <a:avLst/>
            </a:prstGeom>
            <a:noFill/>
            <a:ln w="9525" algn="ctr">
              <a:noFill/>
              <a:miter lim="800000"/>
              <a:headEnd/>
              <a:tailEnd/>
            </a:ln>
          </p:spPr>
        </p:pic>
        <p:pic>
          <p:nvPicPr>
            <p:cNvPr id="39977" name="Picture 6"/>
            <p:cNvPicPr>
              <a:picLocks noChangeAspect="1" noChangeArrowheads="1"/>
            </p:cNvPicPr>
            <p:nvPr/>
          </p:nvPicPr>
          <p:blipFill>
            <a:blip r:embed="rId5" cstate="print"/>
            <a:srcRect/>
            <a:stretch>
              <a:fillRect/>
            </a:stretch>
          </p:blipFill>
          <p:spPr bwMode="auto">
            <a:xfrm>
              <a:off x="1096" y="4017"/>
              <a:ext cx="3330" cy="606"/>
            </a:xfrm>
            <a:prstGeom prst="rect">
              <a:avLst/>
            </a:prstGeom>
            <a:noFill/>
            <a:ln w="9525" algn="ctr">
              <a:noFill/>
              <a:miter lim="800000"/>
              <a:headEnd/>
              <a:tailEnd/>
            </a:ln>
          </p:spPr>
        </p:pic>
      </p:grpSp>
      <p:sp>
        <p:nvSpPr>
          <p:cNvPr id="39941" name="Rectangle 7"/>
          <p:cNvSpPr>
            <a:spLocks noGrp="1" noChangeArrowheads="1"/>
          </p:cNvSpPr>
          <p:nvPr>
            <p:ph type="title"/>
          </p:nvPr>
        </p:nvSpPr>
        <p:spPr/>
        <p:txBody>
          <a:bodyPr/>
          <a:lstStyle/>
          <a:p>
            <a:r>
              <a:rPr lang="en-US" sz="2800" dirty="0" err="1" smtClean="0"/>
              <a:t>LabVIEW</a:t>
            </a:r>
            <a:r>
              <a:rPr lang="en-US" sz="2800" dirty="0" smtClean="0"/>
              <a:t> Dealing with complexity</a:t>
            </a:r>
          </a:p>
        </p:txBody>
      </p:sp>
      <p:sp>
        <p:nvSpPr>
          <p:cNvPr id="39942" name="Text Box 8"/>
          <p:cNvSpPr txBox="1">
            <a:spLocks noChangeArrowheads="1"/>
          </p:cNvSpPr>
          <p:nvPr/>
        </p:nvSpPr>
        <p:spPr bwMode="auto">
          <a:xfrm>
            <a:off x="5011615" y="3919559"/>
            <a:ext cx="184731" cy="369332"/>
          </a:xfrm>
          <a:prstGeom prst="rect">
            <a:avLst/>
          </a:prstGeom>
          <a:noFill/>
          <a:ln w="9525">
            <a:noFill/>
            <a:miter lim="800000"/>
            <a:headEnd/>
            <a:tailEnd/>
          </a:ln>
        </p:spPr>
        <p:txBody>
          <a:bodyPr wrap="none">
            <a:spAutoFit/>
          </a:bodyPr>
          <a:lstStyle/>
          <a:p>
            <a:pPr algn="l" eaLnBrk="1" hangingPunct="1"/>
            <a:endParaRPr lang="de-DE" sz="1800" b="0">
              <a:latin typeface="Arial" pitchFamily="34" charset="0"/>
            </a:endParaRPr>
          </a:p>
        </p:txBody>
      </p:sp>
      <p:sp>
        <p:nvSpPr>
          <p:cNvPr id="39945" name="Text Box 11"/>
          <p:cNvSpPr txBox="1">
            <a:spLocks noChangeArrowheads="1"/>
          </p:cNvSpPr>
          <p:nvPr/>
        </p:nvSpPr>
        <p:spPr bwMode="auto">
          <a:xfrm>
            <a:off x="5023339" y="5829320"/>
            <a:ext cx="4082562" cy="457200"/>
          </a:xfrm>
          <a:prstGeom prst="rect">
            <a:avLst/>
          </a:prstGeom>
          <a:noFill/>
          <a:ln w="9525">
            <a:noFill/>
            <a:miter lim="800000"/>
            <a:headEnd/>
            <a:tailEnd/>
          </a:ln>
        </p:spPr>
        <p:txBody>
          <a:bodyPr>
            <a:spAutoFit/>
          </a:bodyPr>
          <a:lstStyle/>
          <a:p>
            <a:pPr algn="r" eaLnBrk="1" hangingPunct="1"/>
            <a:r>
              <a:rPr lang="en-US" sz="1200" b="0" i="1">
                <a:latin typeface="Arial" pitchFamily="34" charset="0"/>
              </a:rPr>
              <a:t>* ohne Code für die Benutzerschnittstelle</a:t>
            </a:r>
          </a:p>
          <a:p>
            <a:pPr algn="r" eaLnBrk="1" hangingPunct="1"/>
            <a:r>
              <a:rPr lang="en-US" sz="1200" b="0" i="1">
                <a:latin typeface="Arial" pitchFamily="34" charset="0"/>
              </a:rPr>
              <a:t>	</a:t>
            </a:r>
          </a:p>
        </p:txBody>
      </p:sp>
      <p:grpSp>
        <p:nvGrpSpPr>
          <p:cNvPr id="3" name="Group 12"/>
          <p:cNvGrpSpPr>
            <a:grpSpLocks/>
          </p:cNvGrpSpPr>
          <p:nvPr/>
        </p:nvGrpSpPr>
        <p:grpSpPr bwMode="auto">
          <a:xfrm>
            <a:off x="382466" y="1782784"/>
            <a:ext cx="4327280" cy="4276725"/>
            <a:chOff x="2903" y="742"/>
            <a:chExt cx="2725" cy="2723"/>
          </a:xfrm>
        </p:grpSpPr>
        <p:sp>
          <p:nvSpPr>
            <p:cNvPr id="39972" name="Rectangle 13"/>
            <p:cNvSpPr>
              <a:spLocks noChangeArrowheads="1"/>
            </p:cNvSpPr>
            <p:nvPr/>
          </p:nvSpPr>
          <p:spPr bwMode="auto">
            <a:xfrm>
              <a:off x="2903" y="749"/>
              <a:ext cx="2405" cy="2716"/>
            </a:xfrm>
            <a:prstGeom prst="rect">
              <a:avLst/>
            </a:prstGeom>
            <a:solidFill>
              <a:schemeClr val="bg1"/>
            </a:solidFill>
            <a:ln w="9525" algn="ctr">
              <a:noFill/>
              <a:miter lim="800000"/>
              <a:headEnd/>
              <a:tailEnd/>
            </a:ln>
          </p:spPr>
          <p:txBody>
            <a:bodyPr wrap="none" anchor="ctr"/>
            <a:lstStyle/>
            <a:p>
              <a:pPr algn="l"/>
              <a:endParaRPr lang="de-DE"/>
            </a:p>
          </p:txBody>
        </p:sp>
        <p:grpSp>
          <p:nvGrpSpPr>
            <p:cNvPr id="4" name="Group 14"/>
            <p:cNvGrpSpPr>
              <a:grpSpLocks/>
            </p:cNvGrpSpPr>
            <p:nvPr/>
          </p:nvGrpSpPr>
          <p:grpSpPr bwMode="auto">
            <a:xfrm>
              <a:off x="2911" y="742"/>
              <a:ext cx="2717" cy="2668"/>
              <a:chOff x="233" y="997"/>
              <a:chExt cx="2717" cy="2668"/>
            </a:xfrm>
          </p:grpSpPr>
          <p:pic>
            <p:nvPicPr>
              <p:cNvPr id="39974" name="Picture 15"/>
              <p:cNvPicPr>
                <a:picLocks noChangeAspect="1" noChangeArrowheads="1"/>
              </p:cNvPicPr>
              <p:nvPr/>
            </p:nvPicPr>
            <p:blipFill>
              <a:blip r:embed="rId6" cstate="print"/>
              <a:srcRect/>
              <a:stretch>
                <a:fillRect/>
              </a:stretch>
            </p:blipFill>
            <p:spPr bwMode="auto">
              <a:xfrm>
                <a:off x="233" y="997"/>
                <a:ext cx="2712" cy="1290"/>
              </a:xfrm>
              <a:prstGeom prst="rect">
                <a:avLst/>
              </a:prstGeom>
              <a:solidFill>
                <a:schemeClr val="bg1"/>
              </a:solidFill>
              <a:ln w="9525">
                <a:noFill/>
                <a:miter lim="800000"/>
                <a:headEnd/>
                <a:tailEnd/>
              </a:ln>
            </p:spPr>
          </p:pic>
          <p:pic>
            <p:nvPicPr>
              <p:cNvPr id="39975" name="Picture 16"/>
              <p:cNvPicPr>
                <a:picLocks noChangeAspect="1" noChangeArrowheads="1"/>
              </p:cNvPicPr>
              <p:nvPr/>
            </p:nvPicPr>
            <p:blipFill>
              <a:blip r:embed="rId6" cstate="print"/>
              <a:srcRect/>
              <a:stretch>
                <a:fillRect/>
              </a:stretch>
            </p:blipFill>
            <p:spPr bwMode="auto">
              <a:xfrm>
                <a:off x="238" y="2375"/>
                <a:ext cx="2712" cy="1290"/>
              </a:xfrm>
              <a:prstGeom prst="rect">
                <a:avLst/>
              </a:prstGeom>
              <a:solidFill>
                <a:schemeClr val="bg1"/>
              </a:solidFill>
              <a:ln w="9525">
                <a:noFill/>
                <a:miter lim="800000"/>
                <a:headEnd/>
                <a:tailEnd/>
              </a:ln>
            </p:spPr>
          </p:pic>
        </p:grpSp>
      </p:grpSp>
      <p:sp>
        <p:nvSpPr>
          <p:cNvPr id="39947" name="Rectangle 17"/>
          <p:cNvSpPr>
            <a:spLocks noChangeArrowheads="1"/>
          </p:cNvSpPr>
          <p:nvPr/>
        </p:nvSpPr>
        <p:spPr bwMode="auto">
          <a:xfrm>
            <a:off x="413239" y="1203345"/>
            <a:ext cx="4234962" cy="381000"/>
          </a:xfrm>
          <a:prstGeom prst="rect">
            <a:avLst/>
          </a:prstGeom>
          <a:solidFill>
            <a:srgbClr val="00529B"/>
          </a:solidFill>
          <a:ln w="57150" algn="ctr">
            <a:noFill/>
            <a:miter lim="800000"/>
            <a:headEnd/>
            <a:tailEnd/>
          </a:ln>
        </p:spPr>
        <p:txBody>
          <a:bodyPr wrap="none" anchor="ctr"/>
          <a:lstStyle/>
          <a:p>
            <a:pPr algn="ctr"/>
            <a:r>
              <a:rPr lang="en-US" sz="2000" dirty="0" err="1">
                <a:solidFill>
                  <a:schemeClr val="bg1"/>
                </a:solidFill>
              </a:rPr>
              <a:t>LabVIEW</a:t>
            </a:r>
            <a:endParaRPr lang="en-US" sz="2000" dirty="0">
              <a:solidFill>
                <a:schemeClr val="bg1"/>
              </a:solidFill>
            </a:endParaRPr>
          </a:p>
        </p:txBody>
      </p:sp>
      <p:sp>
        <p:nvSpPr>
          <p:cNvPr id="39948" name="Rectangle 18"/>
          <p:cNvSpPr>
            <a:spLocks noChangeArrowheads="1"/>
          </p:cNvSpPr>
          <p:nvPr/>
        </p:nvSpPr>
        <p:spPr bwMode="auto">
          <a:xfrm>
            <a:off x="4800600" y="1203345"/>
            <a:ext cx="4114800" cy="381000"/>
          </a:xfrm>
          <a:prstGeom prst="rect">
            <a:avLst/>
          </a:prstGeom>
          <a:solidFill>
            <a:srgbClr val="00529B"/>
          </a:solidFill>
          <a:ln w="57150" algn="ctr">
            <a:noFill/>
            <a:miter lim="800000"/>
            <a:headEnd/>
            <a:tailEnd/>
          </a:ln>
        </p:spPr>
        <p:txBody>
          <a:bodyPr wrap="none" anchor="ctr"/>
          <a:lstStyle/>
          <a:p>
            <a:pPr algn="ctr"/>
            <a:r>
              <a:rPr lang="en-US" sz="2000" dirty="0">
                <a:solidFill>
                  <a:schemeClr val="bg1"/>
                </a:solidFill>
              </a:rPr>
              <a:t>C*</a:t>
            </a:r>
          </a:p>
        </p:txBody>
      </p:sp>
      <p:grpSp>
        <p:nvGrpSpPr>
          <p:cNvPr id="5" name="Group 19"/>
          <p:cNvGrpSpPr>
            <a:grpSpLocks/>
          </p:cNvGrpSpPr>
          <p:nvPr/>
        </p:nvGrpSpPr>
        <p:grpSpPr bwMode="auto">
          <a:xfrm>
            <a:off x="4834304" y="1736745"/>
            <a:ext cx="3546231" cy="3086100"/>
            <a:chOff x="3045" y="960"/>
            <a:chExt cx="2233" cy="1944"/>
          </a:xfrm>
        </p:grpSpPr>
        <p:grpSp>
          <p:nvGrpSpPr>
            <p:cNvPr id="6" name="Group 20"/>
            <p:cNvGrpSpPr>
              <a:grpSpLocks/>
            </p:cNvGrpSpPr>
            <p:nvPr/>
          </p:nvGrpSpPr>
          <p:grpSpPr bwMode="auto">
            <a:xfrm>
              <a:off x="3045" y="960"/>
              <a:ext cx="1776" cy="1458"/>
              <a:chOff x="336" y="510"/>
              <a:chExt cx="1776" cy="1458"/>
            </a:xfrm>
          </p:grpSpPr>
          <p:sp>
            <p:nvSpPr>
              <p:cNvPr id="39970" name="Rectangle 21"/>
              <p:cNvSpPr>
                <a:spLocks noChangeArrowheads="1"/>
              </p:cNvSpPr>
              <p:nvPr/>
            </p:nvSpPr>
            <p:spPr bwMode="auto">
              <a:xfrm>
                <a:off x="336" y="510"/>
                <a:ext cx="1776" cy="1458"/>
              </a:xfrm>
              <a:prstGeom prst="rect">
                <a:avLst/>
              </a:prstGeom>
              <a:solidFill>
                <a:srgbClr val="00529B"/>
              </a:solidFill>
              <a:ln w="57150" algn="ctr">
                <a:noFill/>
                <a:miter lim="800000"/>
                <a:headEnd/>
                <a:tailEnd/>
              </a:ln>
            </p:spPr>
            <p:txBody>
              <a:bodyPr wrap="none" anchor="ctr"/>
              <a:lstStyle/>
              <a:p>
                <a:pPr algn="l"/>
                <a:endParaRPr lang="de-DE"/>
              </a:p>
            </p:txBody>
          </p:sp>
          <p:pic>
            <p:nvPicPr>
              <p:cNvPr id="39971" name="Picture 22" descr="Multithread 1"/>
              <p:cNvPicPr>
                <a:picLocks noChangeAspect="1" noChangeArrowheads="1"/>
              </p:cNvPicPr>
              <p:nvPr/>
            </p:nvPicPr>
            <p:blipFill>
              <a:blip r:embed="rId7" cstate="print"/>
              <a:srcRect/>
              <a:stretch>
                <a:fillRect/>
              </a:stretch>
            </p:blipFill>
            <p:spPr bwMode="auto">
              <a:xfrm>
                <a:off x="366" y="534"/>
                <a:ext cx="1721" cy="1404"/>
              </a:xfrm>
              <a:prstGeom prst="rect">
                <a:avLst/>
              </a:prstGeom>
              <a:noFill/>
              <a:ln w="9525">
                <a:noFill/>
                <a:miter lim="800000"/>
                <a:headEnd/>
                <a:tailEnd/>
              </a:ln>
            </p:spPr>
          </p:pic>
        </p:grpSp>
        <p:grpSp>
          <p:nvGrpSpPr>
            <p:cNvPr id="7" name="Group 23"/>
            <p:cNvGrpSpPr>
              <a:grpSpLocks/>
            </p:cNvGrpSpPr>
            <p:nvPr/>
          </p:nvGrpSpPr>
          <p:grpSpPr bwMode="auto">
            <a:xfrm>
              <a:off x="3274" y="1203"/>
              <a:ext cx="1776" cy="1458"/>
              <a:chOff x="480" y="1902"/>
              <a:chExt cx="1776" cy="1458"/>
            </a:xfrm>
          </p:grpSpPr>
          <p:sp>
            <p:nvSpPr>
              <p:cNvPr id="39968" name="Rectangle 24"/>
              <p:cNvSpPr>
                <a:spLocks noChangeArrowheads="1"/>
              </p:cNvSpPr>
              <p:nvPr/>
            </p:nvSpPr>
            <p:spPr bwMode="auto">
              <a:xfrm>
                <a:off x="480" y="1902"/>
                <a:ext cx="1776" cy="1458"/>
              </a:xfrm>
              <a:prstGeom prst="rect">
                <a:avLst/>
              </a:prstGeom>
              <a:solidFill>
                <a:srgbClr val="00529B"/>
              </a:solidFill>
              <a:ln w="57150" algn="ctr">
                <a:noFill/>
                <a:miter lim="800000"/>
                <a:headEnd/>
                <a:tailEnd/>
              </a:ln>
            </p:spPr>
            <p:txBody>
              <a:bodyPr wrap="none" anchor="ctr"/>
              <a:lstStyle/>
              <a:p>
                <a:pPr algn="l"/>
                <a:endParaRPr lang="de-DE"/>
              </a:p>
            </p:txBody>
          </p:sp>
          <p:pic>
            <p:nvPicPr>
              <p:cNvPr id="39969" name="Picture 25" descr="Multithread 2"/>
              <p:cNvPicPr>
                <a:picLocks noChangeAspect="1" noChangeArrowheads="1"/>
              </p:cNvPicPr>
              <p:nvPr/>
            </p:nvPicPr>
            <p:blipFill>
              <a:blip r:embed="rId8" cstate="print"/>
              <a:srcRect/>
              <a:stretch>
                <a:fillRect/>
              </a:stretch>
            </p:blipFill>
            <p:spPr bwMode="auto">
              <a:xfrm>
                <a:off x="510" y="1926"/>
                <a:ext cx="1714" cy="1410"/>
              </a:xfrm>
              <a:prstGeom prst="rect">
                <a:avLst/>
              </a:prstGeom>
              <a:noFill/>
              <a:ln w="9525">
                <a:noFill/>
                <a:miter lim="800000"/>
                <a:headEnd/>
                <a:tailEnd/>
              </a:ln>
            </p:spPr>
          </p:pic>
        </p:grpSp>
        <p:grpSp>
          <p:nvGrpSpPr>
            <p:cNvPr id="8" name="Group 26"/>
            <p:cNvGrpSpPr>
              <a:grpSpLocks/>
            </p:cNvGrpSpPr>
            <p:nvPr/>
          </p:nvGrpSpPr>
          <p:grpSpPr bwMode="auto">
            <a:xfrm>
              <a:off x="3502" y="1446"/>
              <a:ext cx="1776" cy="1458"/>
              <a:chOff x="480" y="1902"/>
              <a:chExt cx="1776" cy="1458"/>
            </a:xfrm>
          </p:grpSpPr>
          <p:sp>
            <p:nvSpPr>
              <p:cNvPr id="39966" name="Rectangle 27"/>
              <p:cNvSpPr>
                <a:spLocks noChangeArrowheads="1"/>
              </p:cNvSpPr>
              <p:nvPr/>
            </p:nvSpPr>
            <p:spPr bwMode="auto">
              <a:xfrm>
                <a:off x="480" y="1902"/>
                <a:ext cx="1776" cy="1458"/>
              </a:xfrm>
              <a:prstGeom prst="rect">
                <a:avLst/>
              </a:prstGeom>
              <a:solidFill>
                <a:srgbClr val="00529B"/>
              </a:solidFill>
              <a:ln w="57150" algn="ctr">
                <a:noFill/>
                <a:miter lim="800000"/>
                <a:headEnd/>
                <a:tailEnd/>
              </a:ln>
            </p:spPr>
            <p:txBody>
              <a:bodyPr wrap="none" anchor="ctr"/>
              <a:lstStyle/>
              <a:p>
                <a:pPr algn="l"/>
                <a:endParaRPr lang="de-DE"/>
              </a:p>
            </p:txBody>
          </p:sp>
          <p:pic>
            <p:nvPicPr>
              <p:cNvPr id="39967" name="Picture 28" descr="Multithread 2"/>
              <p:cNvPicPr>
                <a:picLocks noChangeAspect="1" noChangeArrowheads="1"/>
              </p:cNvPicPr>
              <p:nvPr/>
            </p:nvPicPr>
            <p:blipFill>
              <a:blip r:embed="rId8" cstate="print"/>
              <a:srcRect/>
              <a:stretch>
                <a:fillRect/>
              </a:stretch>
            </p:blipFill>
            <p:spPr bwMode="auto">
              <a:xfrm>
                <a:off x="510" y="1926"/>
                <a:ext cx="1714" cy="1410"/>
              </a:xfrm>
              <a:prstGeom prst="rect">
                <a:avLst/>
              </a:prstGeom>
              <a:noFill/>
              <a:ln w="9525">
                <a:noFill/>
                <a:miter lim="800000"/>
                <a:headEnd/>
                <a:tailEnd/>
              </a:ln>
            </p:spPr>
          </p:pic>
        </p:grpSp>
      </p:grpSp>
      <p:grpSp>
        <p:nvGrpSpPr>
          <p:cNvPr id="9" name="Group 29"/>
          <p:cNvGrpSpPr>
            <a:grpSpLocks/>
          </p:cNvGrpSpPr>
          <p:nvPr/>
        </p:nvGrpSpPr>
        <p:grpSpPr bwMode="auto">
          <a:xfrm>
            <a:off x="5904035" y="2886095"/>
            <a:ext cx="3181350" cy="2700338"/>
            <a:chOff x="3719" y="1684"/>
            <a:chExt cx="2004" cy="1701"/>
          </a:xfrm>
        </p:grpSpPr>
        <p:grpSp>
          <p:nvGrpSpPr>
            <p:cNvPr id="10" name="Group 30"/>
            <p:cNvGrpSpPr>
              <a:grpSpLocks/>
            </p:cNvGrpSpPr>
            <p:nvPr/>
          </p:nvGrpSpPr>
          <p:grpSpPr bwMode="auto">
            <a:xfrm>
              <a:off x="3719" y="1684"/>
              <a:ext cx="1776" cy="1458"/>
              <a:chOff x="816" y="894"/>
              <a:chExt cx="1776" cy="1458"/>
            </a:xfrm>
          </p:grpSpPr>
          <p:grpSp>
            <p:nvGrpSpPr>
              <p:cNvPr id="11" name="Group 31"/>
              <p:cNvGrpSpPr>
                <a:grpSpLocks/>
              </p:cNvGrpSpPr>
              <p:nvPr/>
            </p:nvGrpSpPr>
            <p:grpSpPr bwMode="auto">
              <a:xfrm>
                <a:off x="816" y="894"/>
                <a:ext cx="1776" cy="1458"/>
                <a:chOff x="480" y="624"/>
                <a:chExt cx="1776" cy="1458"/>
              </a:xfrm>
            </p:grpSpPr>
            <p:sp>
              <p:nvSpPr>
                <p:cNvPr id="39960" name="Rectangle 32"/>
                <p:cNvSpPr>
                  <a:spLocks noChangeArrowheads="1"/>
                </p:cNvSpPr>
                <p:nvPr/>
              </p:nvSpPr>
              <p:spPr bwMode="auto">
                <a:xfrm>
                  <a:off x="480" y="624"/>
                  <a:ext cx="1776" cy="1458"/>
                </a:xfrm>
                <a:prstGeom prst="rect">
                  <a:avLst/>
                </a:prstGeom>
                <a:solidFill>
                  <a:srgbClr val="00529B"/>
                </a:solidFill>
                <a:ln w="57150" algn="ctr">
                  <a:noFill/>
                  <a:miter lim="800000"/>
                  <a:headEnd/>
                  <a:tailEnd/>
                </a:ln>
              </p:spPr>
              <p:txBody>
                <a:bodyPr wrap="none" anchor="ctr"/>
                <a:lstStyle/>
                <a:p>
                  <a:pPr algn="l"/>
                  <a:endParaRPr lang="de-DE"/>
                </a:p>
              </p:txBody>
            </p:sp>
            <p:sp>
              <p:nvSpPr>
                <p:cNvPr id="39961" name="Rectangle 33"/>
                <p:cNvSpPr>
                  <a:spLocks noChangeArrowheads="1"/>
                </p:cNvSpPr>
                <p:nvPr/>
              </p:nvSpPr>
              <p:spPr bwMode="auto">
                <a:xfrm>
                  <a:off x="510" y="654"/>
                  <a:ext cx="1692" cy="1392"/>
                </a:xfrm>
                <a:prstGeom prst="rect">
                  <a:avLst/>
                </a:prstGeom>
                <a:solidFill>
                  <a:schemeClr val="bg1"/>
                </a:solidFill>
                <a:ln w="57150" algn="ctr">
                  <a:noFill/>
                  <a:miter lim="800000"/>
                  <a:headEnd/>
                  <a:tailEnd/>
                </a:ln>
              </p:spPr>
              <p:txBody>
                <a:bodyPr wrap="none" anchor="ctr"/>
                <a:lstStyle/>
                <a:p>
                  <a:pPr algn="l"/>
                  <a:endParaRPr lang="de-DE"/>
                </a:p>
              </p:txBody>
            </p:sp>
            <p:sp>
              <p:nvSpPr>
                <p:cNvPr id="39962" name="Rectangle 34"/>
                <p:cNvSpPr>
                  <a:spLocks noChangeArrowheads="1"/>
                </p:cNvSpPr>
                <p:nvPr/>
              </p:nvSpPr>
              <p:spPr bwMode="auto">
                <a:xfrm>
                  <a:off x="960" y="654"/>
                  <a:ext cx="1266" cy="1392"/>
                </a:xfrm>
                <a:prstGeom prst="rect">
                  <a:avLst/>
                </a:prstGeom>
                <a:solidFill>
                  <a:schemeClr val="bg1"/>
                </a:solidFill>
                <a:ln w="57150" algn="ctr">
                  <a:noFill/>
                  <a:miter lim="800000"/>
                  <a:headEnd/>
                  <a:tailEnd/>
                </a:ln>
              </p:spPr>
              <p:txBody>
                <a:bodyPr wrap="none" anchor="ctr"/>
                <a:lstStyle/>
                <a:p>
                  <a:pPr algn="l"/>
                  <a:endParaRPr lang="de-DE"/>
                </a:p>
              </p:txBody>
            </p:sp>
          </p:grpSp>
          <p:pic>
            <p:nvPicPr>
              <p:cNvPr id="39959" name="Picture 35" descr="Multithread 4"/>
              <p:cNvPicPr>
                <a:picLocks noChangeAspect="1" noChangeArrowheads="1"/>
              </p:cNvPicPr>
              <p:nvPr/>
            </p:nvPicPr>
            <p:blipFill>
              <a:blip r:embed="rId9" cstate="print"/>
              <a:srcRect/>
              <a:stretch>
                <a:fillRect/>
              </a:stretch>
            </p:blipFill>
            <p:spPr bwMode="auto">
              <a:xfrm>
                <a:off x="846" y="930"/>
                <a:ext cx="1619" cy="1374"/>
              </a:xfrm>
              <a:prstGeom prst="rect">
                <a:avLst/>
              </a:prstGeom>
              <a:noFill/>
              <a:ln w="9525">
                <a:noFill/>
                <a:miter lim="800000"/>
                <a:headEnd/>
                <a:tailEnd/>
              </a:ln>
            </p:spPr>
          </p:pic>
        </p:grpSp>
        <p:grpSp>
          <p:nvGrpSpPr>
            <p:cNvPr id="12" name="Group 36"/>
            <p:cNvGrpSpPr>
              <a:grpSpLocks/>
            </p:cNvGrpSpPr>
            <p:nvPr/>
          </p:nvGrpSpPr>
          <p:grpSpPr bwMode="auto">
            <a:xfrm>
              <a:off x="3947" y="1927"/>
              <a:ext cx="1776" cy="1458"/>
              <a:chOff x="1104" y="1152"/>
              <a:chExt cx="1776" cy="1458"/>
            </a:xfrm>
          </p:grpSpPr>
          <p:grpSp>
            <p:nvGrpSpPr>
              <p:cNvPr id="13" name="Group 37"/>
              <p:cNvGrpSpPr>
                <a:grpSpLocks/>
              </p:cNvGrpSpPr>
              <p:nvPr/>
            </p:nvGrpSpPr>
            <p:grpSpPr bwMode="auto">
              <a:xfrm>
                <a:off x="1104" y="1152"/>
                <a:ext cx="1776" cy="1458"/>
                <a:chOff x="480" y="624"/>
                <a:chExt cx="1776" cy="1458"/>
              </a:xfrm>
            </p:grpSpPr>
            <p:sp>
              <p:nvSpPr>
                <p:cNvPr id="39955" name="Rectangle 38"/>
                <p:cNvSpPr>
                  <a:spLocks noChangeArrowheads="1"/>
                </p:cNvSpPr>
                <p:nvPr/>
              </p:nvSpPr>
              <p:spPr bwMode="auto">
                <a:xfrm>
                  <a:off x="480" y="624"/>
                  <a:ext cx="1776" cy="1458"/>
                </a:xfrm>
                <a:prstGeom prst="rect">
                  <a:avLst/>
                </a:prstGeom>
                <a:solidFill>
                  <a:srgbClr val="00529B"/>
                </a:solidFill>
                <a:ln w="57150" algn="ctr">
                  <a:noFill/>
                  <a:miter lim="800000"/>
                  <a:headEnd/>
                  <a:tailEnd/>
                </a:ln>
              </p:spPr>
              <p:txBody>
                <a:bodyPr wrap="none" anchor="ctr"/>
                <a:lstStyle/>
                <a:p>
                  <a:pPr algn="l"/>
                  <a:endParaRPr lang="de-DE"/>
                </a:p>
              </p:txBody>
            </p:sp>
            <p:sp>
              <p:nvSpPr>
                <p:cNvPr id="39956" name="Rectangle 39"/>
                <p:cNvSpPr>
                  <a:spLocks noChangeArrowheads="1"/>
                </p:cNvSpPr>
                <p:nvPr/>
              </p:nvSpPr>
              <p:spPr bwMode="auto">
                <a:xfrm>
                  <a:off x="510" y="654"/>
                  <a:ext cx="1692" cy="1392"/>
                </a:xfrm>
                <a:prstGeom prst="rect">
                  <a:avLst/>
                </a:prstGeom>
                <a:solidFill>
                  <a:schemeClr val="bg1"/>
                </a:solidFill>
                <a:ln w="57150" algn="ctr">
                  <a:noFill/>
                  <a:miter lim="800000"/>
                  <a:headEnd/>
                  <a:tailEnd/>
                </a:ln>
              </p:spPr>
              <p:txBody>
                <a:bodyPr wrap="none" anchor="ctr"/>
                <a:lstStyle/>
                <a:p>
                  <a:pPr algn="l"/>
                  <a:endParaRPr lang="de-DE"/>
                </a:p>
              </p:txBody>
            </p:sp>
            <p:sp>
              <p:nvSpPr>
                <p:cNvPr id="39957" name="Rectangle 40"/>
                <p:cNvSpPr>
                  <a:spLocks noChangeArrowheads="1"/>
                </p:cNvSpPr>
                <p:nvPr/>
              </p:nvSpPr>
              <p:spPr bwMode="auto">
                <a:xfrm>
                  <a:off x="960" y="654"/>
                  <a:ext cx="1266" cy="1392"/>
                </a:xfrm>
                <a:prstGeom prst="rect">
                  <a:avLst/>
                </a:prstGeom>
                <a:solidFill>
                  <a:schemeClr val="bg1"/>
                </a:solidFill>
                <a:ln w="57150" algn="ctr">
                  <a:noFill/>
                  <a:miter lim="800000"/>
                  <a:headEnd/>
                  <a:tailEnd/>
                </a:ln>
              </p:spPr>
              <p:txBody>
                <a:bodyPr wrap="none" anchor="ctr"/>
                <a:lstStyle/>
                <a:p>
                  <a:pPr algn="l"/>
                  <a:endParaRPr lang="de-DE"/>
                </a:p>
              </p:txBody>
            </p:sp>
          </p:grpSp>
          <p:pic>
            <p:nvPicPr>
              <p:cNvPr id="39954" name="Picture 41" descr="Multithread 5"/>
              <p:cNvPicPr>
                <a:picLocks noChangeAspect="1" noChangeArrowheads="1"/>
              </p:cNvPicPr>
              <p:nvPr/>
            </p:nvPicPr>
            <p:blipFill>
              <a:blip r:embed="rId10" cstate="print"/>
              <a:srcRect/>
              <a:stretch>
                <a:fillRect/>
              </a:stretch>
            </p:blipFill>
            <p:spPr bwMode="auto">
              <a:xfrm>
                <a:off x="1132" y="1185"/>
                <a:ext cx="1646" cy="1359"/>
              </a:xfrm>
              <a:prstGeom prst="rect">
                <a:avLst/>
              </a:prstGeom>
              <a:noFill/>
              <a:ln w="9525">
                <a:noFill/>
                <a:miter lim="800000"/>
                <a:headEnd/>
                <a:tailEnd/>
              </a:ln>
            </p:spPr>
          </p:pic>
        </p:gr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84771"/>
                                        </p:tgtEl>
                                        <p:attrNameLst>
                                          <p:attrName>style.visibility</p:attrName>
                                        </p:attrNameLst>
                                      </p:cBhvr>
                                      <p:to>
                                        <p:strVal val="visible"/>
                                      </p:to>
                                    </p:set>
                                    <p:animEffect transition="in" filter="fade">
                                      <p:cBhvr>
                                        <p:cTn id="7" dur="500"/>
                                        <p:tgtEl>
                                          <p:spTgt spid="118477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1925612" y="1475311"/>
            <a:ext cx="5292558" cy="3856364"/>
            <a:chOff x="1925612" y="1475311"/>
            <a:chExt cx="5292558" cy="3856364"/>
          </a:xfrm>
        </p:grpSpPr>
        <p:grpSp>
          <p:nvGrpSpPr>
            <p:cNvPr id="5" name="Group 1"/>
            <p:cNvGrpSpPr/>
            <p:nvPr/>
          </p:nvGrpSpPr>
          <p:grpSpPr>
            <a:xfrm>
              <a:off x="1925612" y="1475311"/>
              <a:ext cx="5292558" cy="3856364"/>
              <a:chOff x="1887621" y="1401437"/>
              <a:chExt cx="5292558" cy="3856364"/>
            </a:xfrm>
          </p:grpSpPr>
          <p:pic>
            <p:nvPicPr>
              <p:cNvPr id="4" name="Picture 2" descr="http://www.freelandcomputer.com/images/P/457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bwMode="auto">
              <a:xfrm>
                <a:off x="1887621" y="1401437"/>
                <a:ext cx="5292558" cy="3856364"/>
              </a:xfrm>
              <a:prstGeom prst="rect">
                <a:avLst/>
              </a:prstGeom>
              <a:noFill/>
              <a:ln>
                <a:noFill/>
              </a:ln>
              <a:extLst>
                <a:ext uri="{909E8E84-426E-40DD-AFC4-6F175D3DCCD1}">
                  <a14:hiddenFill xmlns:a14="http://schemas.microsoft.com/office/drawing/2010/main" xmlns="">
                    <a:solidFill>
                      <a:srgbClr val="FFFFFF"/>
                    </a:solidFill>
                  </a14:hiddenFill>
                </a:ext>
              </a:extLst>
            </p:spPr>
          </p:pic>
          <p:pic>
            <p:nvPicPr>
              <p:cNvPr id="2052" name="Picture 4" descr="C:\Users\ekerry\AppData\Local\Temp\SNAGHTML1bb01dbe.PNG"/>
              <p:cNvPicPr>
                <a:picLocks noChangeAspect="1" noChangeArrowheads="1"/>
              </p:cNvPicPr>
              <p:nvPr/>
            </p:nvPicPr>
            <p:blipFill rotWithShape="1">
              <a:blip r:embed="rId4" cstate="print">
                <a:extLst>
                  <a:ext uri="{28A0092B-C50C-407E-A947-70E740481C1C}">
                    <a14:useLocalDpi xmlns:a14="http://schemas.microsoft.com/office/drawing/2010/main" xmlns=""/>
                  </a:ext>
                </a:extLst>
              </a:blip>
              <a:srcRect l="-2256"/>
              <a:stretch/>
            </p:blipFill>
            <p:spPr bwMode="auto">
              <a:xfrm>
                <a:off x="3443291" y="1670966"/>
                <a:ext cx="3386559" cy="2650099"/>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C:\Users\ekerry\AppData\Local\Temp\SNAGHTML1b92c6e7.PNG"/>
              <p:cNvPicPr>
                <a:picLocks noChangeAspect="1" noChangeArrowheads="1"/>
              </p:cNvPicPr>
              <p:nvPr/>
            </p:nvPicPr>
            <p:blipFill>
              <a:blip r:embed="rId5" cstate="print">
                <a:extLst>
                  <a:ext uri="{28A0092B-C50C-407E-A947-70E740481C1C}">
                    <a14:useLocalDpi xmlns:a14="http://schemas.microsoft.com/office/drawing/2010/main" xmlns=""/>
                  </a:ext>
                </a:extLst>
              </a:blip>
              <a:srcRect/>
              <a:stretch>
                <a:fillRect/>
              </a:stretch>
            </p:blipFill>
            <p:spPr bwMode="auto">
              <a:xfrm>
                <a:off x="2238381" y="1670966"/>
                <a:ext cx="1288528" cy="1479178"/>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xmlns=""/>
                  </a:ext>
                </a:extLst>
              </a:blip>
              <a:srcRect/>
              <a:stretch>
                <a:fillRect/>
              </a:stretch>
            </p:blipFill>
            <p:spPr bwMode="auto">
              <a:xfrm>
                <a:off x="3299671" y="1973873"/>
                <a:ext cx="1647130" cy="1266460"/>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2" name="Picture 2" descr="C:\Users\ekerry\Work\Content\LabVIEW Launch Materials\2012\Images\Instantaneous Measurement Front Panel.png"/>
              <p:cNvPicPr>
                <a:picLocks noChangeAspect="1" noChangeArrowheads="1"/>
              </p:cNvPicPr>
              <p:nvPr/>
            </p:nvPicPr>
            <p:blipFill>
              <a:blip r:embed="rId7" cstate="print">
                <a:extLst>
                  <a:ext uri="{28A0092B-C50C-407E-A947-70E740481C1C}">
                    <a14:useLocalDpi xmlns:a14="http://schemas.microsoft.com/office/drawing/2010/main" xmlns=""/>
                  </a:ext>
                </a:extLst>
              </a:blip>
              <a:srcRect/>
              <a:stretch>
                <a:fillRect/>
              </a:stretch>
            </p:blipFill>
            <p:spPr bwMode="auto">
              <a:xfrm>
                <a:off x="2236594" y="2578810"/>
                <a:ext cx="2297306" cy="1742858"/>
              </a:xfrm>
              <a:prstGeom prst="rect">
                <a:avLst/>
              </a:prstGeom>
              <a:noFill/>
              <a:effectLst>
                <a:outerShdw blurRad="50800" dist="38100" dir="18900000" algn="b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grpSp>
        <p:sp>
          <p:nvSpPr>
            <p:cNvPr id="43" name="Rectangle 42"/>
            <p:cNvSpPr/>
            <p:nvPr/>
          </p:nvSpPr>
          <p:spPr>
            <a:xfrm>
              <a:off x="4343400" y="4395542"/>
              <a:ext cx="457200" cy="100258"/>
            </a:xfrm>
            <a:prstGeom prst="rect">
              <a:avLst/>
            </a:prstGeom>
            <a:solidFill>
              <a:schemeClr val="tx1"/>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grpSp>
      <p:sp>
        <p:nvSpPr>
          <p:cNvPr id="9" name="TextBox 8"/>
          <p:cNvSpPr txBox="1"/>
          <p:nvPr/>
        </p:nvSpPr>
        <p:spPr>
          <a:xfrm>
            <a:off x="91060" y="1425714"/>
            <a:ext cx="1828800" cy="707886"/>
          </a:xfrm>
          <a:prstGeom prst="rect">
            <a:avLst/>
          </a:prstGeom>
          <a:noFill/>
        </p:spPr>
        <p:txBody>
          <a:bodyPr wrap="square" rtlCol="0">
            <a:spAutoFit/>
          </a:bodyPr>
          <a:lstStyle/>
          <a:p>
            <a:pPr algn="r"/>
            <a:r>
              <a:rPr lang="en-US" sz="1000" b="1" dirty="0">
                <a:solidFill>
                  <a:prstClr val="black"/>
                </a:solidFill>
              </a:rPr>
              <a:t>Project Explorer</a:t>
            </a:r>
          </a:p>
          <a:p>
            <a:pPr algn="r"/>
            <a:r>
              <a:rPr lang="en-US" sz="1000" dirty="0">
                <a:solidFill>
                  <a:prstClr val="black"/>
                </a:solidFill>
              </a:rPr>
              <a:t>Manage and organize all system resources, including I/O and deployment targets</a:t>
            </a:r>
          </a:p>
        </p:txBody>
      </p:sp>
      <p:sp>
        <p:nvSpPr>
          <p:cNvPr id="18" name="TextBox 17"/>
          <p:cNvSpPr txBox="1"/>
          <p:nvPr/>
        </p:nvSpPr>
        <p:spPr>
          <a:xfrm>
            <a:off x="91060" y="3940314"/>
            <a:ext cx="1828800" cy="707886"/>
          </a:xfrm>
          <a:prstGeom prst="rect">
            <a:avLst/>
          </a:prstGeom>
          <a:noFill/>
        </p:spPr>
        <p:txBody>
          <a:bodyPr wrap="square" rtlCol="0">
            <a:spAutoFit/>
          </a:bodyPr>
          <a:lstStyle/>
          <a:p>
            <a:pPr algn="r"/>
            <a:r>
              <a:rPr lang="en-US" sz="1000" b="1" dirty="0">
                <a:solidFill>
                  <a:prstClr val="black"/>
                </a:solidFill>
              </a:rPr>
              <a:t>Front Panel</a:t>
            </a:r>
          </a:p>
          <a:p>
            <a:pPr algn="r"/>
            <a:r>
              <a:rPr lang="en-US" sz="1000" dirty="0">
                <a:solidFill>
                  <a:prstClr val="black"/>
                </a:solidFill>
              </a:rPr>
              <a:t>Create event-driven user interfaces to control systems and display measurements</a:t>
            </a:r>
          </a:p>
        </p:txBody>
      </p:sp>
      <p:sp>
        <p:nvSpPr>
          <p:cNvPr id="39" name="TextBox 38"/>
          <p:cNvSpPr txBox="1"/>
          <p:nvPr/>
        </p:nvSpPr>
        <p:spPr>
          <a:xfrm>
            <a:off x="7180179" y="3102114"/>
            <a:ext cx="1846384" cy="707886"/>
          </a:xfrm>
          <a:prstGeom prst="rect">
            <a:avLst/>
          </a:prstGeom>
          <a:noFill/>
        </p:spPr>
        <p:txBody>
          <a:bodyPr wrap="square" rtlCol="0">
            <a:spAutoFit/>
          </a:bodyPr>
          <a:lstStyle/>
          <a:p>
            <a:r>
              <a:rPr lang="en-US" sz="1000" b="1" dirty="0">
                <a:solidFill>
                  <a:prstClr val="black"/>
                </a:solidFill>
              </a:rPr>
              <a:t>Block Diagram</a:t>
            </a:r>
          </a:p>
          <a:p>
            <a:r>
              <a:rPr lang="en-US" sz="1000" dirty="0">
                <a:solidFill>
                  <a:prstClr val="black"/>
                </a:solidFill>
              </a:rPr>
              <a:t>Define and customize the behavior of your system using graphical programming</a:t>
            </a:r>
          </a:p>
        </p:txBody>
      </p:sp>
      <p:sp>
        <p:nvSpPr>
          <p:cNvPr id="45" name="TextBox 44"/>
          <p:cNvSpPr txBox="1"/>
          <p:nvPr/>
        </p:nvSpPr>
        <p:spPr>
          <a:xfrm>
            <a:off x="123298" y="3102114"/>
            <a:ext cx="1796562" cy="707886"/>
          </a:xfrm>
          <a:prstGeom prst="rect">
            <a:avLst/>
          </a:prstGeom>
          <a:noFill/>
        </p:spPr>
        <p:txBody>
          <a:bodyPr wrap="square" rtlCol="0">
            <a:spAutoFit/>
          </a:bodyPr>
          <a:lstStyle/>
          <a:p>
            <a:pPr algn="r"/>
            <a:r>
              <a:rPr lang="en-US" sz="1000" b="1" dirty="0">
                <a:solidFill>
                  <a:prstClr val="black"/>
                </a:solidFill>
              </a:rPr>
              <a:t>Instant Compilation</a:t>
            </a:r>
          </a:p>
          <a:p>
            <a:pPr algn="r"/>
            <a:r>
              <a:rPr lang="en-US" sz="1000" dirty="0">
                <a:solidFill>
                  <a:prstClr val="black"/>
                </a:solidFill>
              </a:rPr>
              <a:t>See the state of your application at all times,  instantly</a:t>
            </a:r>
          </a:p>
        </p:txBody>
      </p:sp>
      <p:sp>
        <p:nvSpPr>
          <p:cNvPr id="55" name="TextBox 54"/>
          <p:cNvSpPr txBox="1"/>
          <p:nvPr/>
        </p:nvSpPr>
        <p:spPr>
          <a:xfrm>
            <a:off x="7180179" y="2263914"/>
            <a:ext cx="1846384" cy="707886"/>
          </a:xfrm>
          <a:prstGeom prst="rect">
            <a:avLst/>
          </a:prstGeom>
          <a:noFill/>
        </p:spPr>
        <p:txBody>
          <a:bodyPr wrap="square" rtlCol="0">
            <a:spAutoFit/>
          </a:bodyPr>
          <a:lstStyle/>
          <a:p>
            <a:r>
              <a:rPr lang="en-US" sz="1000" b="1" dirty="0">
                <a:solidFill>
                  <a:prstClr val="black"/>
                </a:solidFill>
              </a:rPr>
              <a:t>Parallel Programming</a:t>
            </a:r>
          </a:p>
          <a:p>
            <a:r>
              <a:rPr lang="en-US" sz="1000" dirty="0">
                <a:solidFill>
                  <a:prstClr val="black"/>
                </a:solidFill>
              </a:rPr>
              <a:t>Create independent loops that automatically execute in parallel</a:t>
            </a:r>
          </a:p>
        </p:txBody>
      </p:sp>
      <p:sp>
        <p:nvSpPr>
          <p:cNvPr id="61" name="TextBox 60"/>
          <p:cNvSpPr txBox="1"/>
          <p:nvPr/>
        </p:nvSpPr>
        <p:spPr>
          <a:xfrm>
            <a:off x="7180179" y="3940314"/>
            <a:ext cx="1846384" cy="707886"/>
          </a:xfrm>
          <a:prstGeom prst="rect">
            <a:avLst/>
          </a:prstGeom>
          <a:noFill/>
        </p:spPr>
        <p:txBody>
          <a:bodyPr wrap="square" rtlCol="0">
            <a:spAutoFit/>
          </a:bodyPr>
          <a:lstStyle/>
          <a:p>
            <a:r>
              <a:rPr lang="en-US" sz="1000" b="1" dirty="0">
                <a:solidFill>
                  <a:prstClr val="black"/>
                </a:solidFill>
              </a:rPr>
              <a:t>Analysis Libraries</a:t>
            </a:r>
          </a:p>
          <a:p>
            <a:r>
              <a:rPr lang="en-US" sz="1000" dirty="0">
                <a:solidFill>
                  <a:prstClr val="black"/>
                </a:solidFill>
              </a:rPr>
              <a:t>Use high-performance analysis libraries designed </a:t>
            </a:r>
            <a:br>
              <a:rPr lang="en-US" sz="1000" dirty="0">
                <a:solidFill>
                  <a:prstClr val="black"/>
                </a:solidFill>
              </a:rPr>
            </a:br>
            <a:r>
              <a:rPr lang="en-US" sz="1000" dirty="0">
                <a:solidFill>
                  <a:prstClr val="black"/>
                </a:solidFill>
              </a:rPr>
              <a:t>for engineering and science</a:t>
            </a:r>
          </a:p>
        </p:txBody>
      </p:sp>
      <p:sp>
        <p:nvSpPr>
          <p:cNvPr id="71" name="TextBox 70"/>
          <p:cNvSpPr txBox="1"/>
          <p:nvPr/>
        </p:nvSpPr>
        <p:spPr>
          <a:xfrm>
            <a:off x="7180179" y="1425714"/>
            <a:ext cx="1846384" cy="707886"/>
          </a:xfrm>
          <a:prstGeom prst="rect">
            <a:avLst/>
          </a:prstGeom>
          <a:noFill/>
        </p:spPr>
        <p:txBody>
          <a:bodyPr wrap="square" rtlCol="0">
            <a:spAutoFit/>
          </a:bodyPr>
          <a:lstStyle/>
          <a:p>
            <a:r>
              <a:rPr lang="en-US" sz="1000" b="1" dirty="0">
                <a:solidFill>
                  <a:prstClr val="black"/>
                </a:solidFill>
              </a:rPr>
              <a:t>Hardware Connectivity</a:t>
            </a:r>
          </a:p>
          <a:p>
            <a:r>
              <a:rPr lang="en-US" sz="1000" dirty="0">
                <a:solidFill>
                  <a:prstClr val="black"/>
                </a:solidFill>
              </a:rPr>
              <a:t>Bring real-world signals into LabVIEW from any I/O on any instrument</a:t>
            </a:r>
          </a:p>
        </p:txBody>
      </p:sp>
      <p:sp>
        <p:nvSpPr>
          <p:cNvPr id="123" name="TextBox 122"/>
          <p:cNvSpPr txBox="1"/>
          <p:nvPr/>
        </p:nvSpPr>
        <p:spPr>
          <a:xfrm>
            <a:off x="7180179" y="4778514"/>
            <a:ext cx="1846384" cy="707886"/>
          </a:xfrm>
          <a:prstGeom prst="rect">
            <a:avLst/>
          </a:prstGeom>
          <a:noFill/>
        </p:spPr>
        <p:txBody>
          <a:bodyPr wrap="square" rtlCol="0">
            <a:spAutoFit/>
          </a:bodyPr>
          <a:lstStyle/>
          <a:p>
            <a:r>
              <a:rPr lang="en-US" sz="1000" b="1" dirty="0">
                <a:solidFill>
                  <a:prstClr val="black"/>
                </a:solidFill>
              </a:rPr>
              <a:t>Timing</a:t>
            </a:r>
          </a:p>
          <a:p>
            <a:r>
              <a:rPr lang="en-US" sz="1000" dirty="0">
                <a:solidFill>
                  <a:prstClr val="black"/>
                </a:solidFill>
              </a:rPr>
              <a:t>Define explicit execution order and timing with sequential data flow</a:t>
            </a:r>
          </a:p>
        </p:txBody>
      </p:sp>
      <p:sp>
        <p:nvSpPr>
          <p:cNvPr id="151" name="TextBox 150"/>
          <p:cNvSpPr txBox="1"/>
          <p:nvPr/>
        </p:nvSpPr>
        <p:spPr>
          <a:xfrm>
            <a:off x="91060" y="2263914"/>
            <a:ext cx="1828800" cy="707886"/>
          </a:xfrm>
          <a:prstGeom prst="rect">
            <a:avLst/>
          </a:prstGeom>
          <a:noFill/>
        </p:spPr>
        <p:txBody>
          <a:bodyPr wrap="square" rtlCol="0">
            <a:spAutoFit/>
          </a:bodyPr>
          <a:lstStyle/>
          <a:p>
            <a:pPr algn="r"/>
            <a:r>
              <a:rPr lang="en-US" sz="1000" b="1" dirty="0">
                <a:solidFill>
                  <a:prstClr val="black"/>
                </a:solidFill>
              </a:rPr>
              <a:t>Deployment Targets</a:t>
            </a:r>
          </a:p>
          <a:p>
            <a:pPr algn="r"/>
            <a:r>
              <a:rPr lang="en-US" sz="1000" dirty="0">
                <a:solidFill>
                  <a:prstClr val="black"/>
                </a:solidFill>
              </a:rPr>
              <a:t>Deploy LabVIEW code to the leading desktop, real-time, and FPGA hardware targets</a:t>
            </a:r>
          </a:p>
        </p:txBody>
      </p:sp>
      <p:sp>
        <p:nvSpPr>
          <p:cNvPr id="173" name="TextBox 172"/>
          <p:cNvSpPr txBox="1"/>
          <p:nvPr/>
        </p:nvSpPr>
        <p:spPr>
          <a:xfrm>
            <a:off x="91060" y="4778514"/>
            <a:ext cx="1828800" cy="707886"/>
          </a:xfrm>
          <a:prstGeom prst="rect">
            <a:avLst/>
          </a:prstGeom>
          <a:noFill/>
        </p:spPr>
        <p:txBody>
          <a:bodyPr wrap="square" rtlCol="0">
            <a:spAutoFit/>
          </a:bodyPr>
          <a:lstStyle/>
          <a:p>
            <a:pPr algn="r"/>
            <a:r>
              <a:rPr lang="en-US" sz="1000" b="1" dirty="0">
                <a:solidFill>
                  <a:prstClr val="black"/>
                </a:solidFill>
              </a:rPr>
              <a:t>Models of Computation</a:t>
            </a:r>
          </a:p>
          <a:p>
            <a:pPr algn="r"/>
            <a:r>
              <a:rPr lang="en-US" sz="1000" dirty="0">
                <a:solidFill>
                  <a:prstClr val="black"/>
                </a:solidFill>
              </a:rPr>
              <a:t>Combine and reuse .m files, C code, and HDL with graphical code</a:t>
            </a:r>
          </a:p>
        </p:txBody>
      </p:sp>
      <p:grpSp>
        <p:nvGrpSpPr>
          <p:cNvPr id="6" name="Group 15"/>
          <p:cNvGrpSpPr/>
          <p:nvPr/>
        </p:nvGrpSpPr>
        <p:grpSpPr>
          <a:xfrm>
            <a:off x="2566189" y="242778"/>
            <a:ext cx="3935422" cy="1205022"/>
            <a:chOff x="2566189" y="242778"/>
            <a:chExt cx="3935422" cy="1205022"/>
          </a:xfrm>
        </p:grpSpPr>
        <p:pic>
          <p:nvPicPr>
            <p:cNvPr id="77" name="Picture 76"/>
            <p:cNvPicPr>
              <a:picLocks noChangeAspect="1"/>
            </p:cNvPicPr>
            <p:nvPr/>
          </p:nvPicPr>
          <p:blipFill>
            <a:blip r:embed="rId8" cstate="print">
              <a:extLst>
                <a:ext uri="{28A0092B-C50C-407E-A947-70E740481C1C}">
                  <a14:useLocalDpi xmlns:a14="http://schemas.microsoft.com/office/drawing/2010/main" xmlns=""/>
                </a:ext>
              </a:extLst>
            </a:blip>
            <a:stretch>
              <a:fillRect/>
            </a:stretch>
          </p:blipFill>
          <p:spPr>
            <a:xfrm>
              <a:off x="2566189" y="242778"/>
              <a:ext cx="3935422" cy="743358"/>
            </a:xfrm>
            <a:prstGeom prst="rect">
              <a:avLst/>
            </a:prstGeom>
          </p:spPr>
        </p:pic>
        <p:sp>
          <p:nvSpPr>
            <p:cNvPr id="130" name="TextBox 129"/>
            <p:cNvSpPr txBox="1"/>
            <p:nvPr/>
          </p:nvSpPr>
          <p:spPr>
            <a:xfrm>
              <a:off x="2743816" y="986135"/>
              <a:ext cx="3656150" cy="461665"/>
            </a:xfrm>
            <a:prstGeom prst="rect">
              <a:avLst/>
            </a:prstGeom>
            <a:noFill/>
          </p:spPr>
          <p:txBody>
            <a:bodyPr wrap="square" rtlCol="0">
              <a:spAutoFit/>
            </a:bodyPr>
            <a:lstStyle/>
            <a:p>
              <a:pPr algn="ctr"/>
              <a:r>
                <a:rPr lang="en-US" sz="2400" dirty="0">
                  <a:solidFill>
                    <a:prstClr val="black"/>
                  </a:solidFill>
                </a:rPr>
                <a:t>System Design Software</a:t>
              </a:r>
            </a:p>
          </p:txBody>
        </p:sp>
      </p:grpSp>
      <p:sp>
        <p:nvSpPr>
          <p:cNvPr id="203" name="TextBox 202"/>
          <p:cNvSpPr txBox="1"/>
          <p:nvPr/>
        </p:nvSpPr>
        <p:spPr>
          <a:xfrm>
            <a:off x="1040849" y="5508166"/>
            <a:ext cx="7062522" cy="830997"/>
          </a:xfrm>
          <a:prstGeom prst="rect">
            <a:avLst/>
          </a:prstGeom>
          <a:noFill/>
        </p:spPr>
        <p:txBody>
          <a:bodyPr wrap="square" rtlCol="0">
            <a:spAutoFit/>
          </a:bodyPr>
          <a:lstStyle/>
          <a:p>
            <a:pPr algn="ctr"/>
            <a:r>
              <a:rPr lang="en-US" sz="2000" b="1" dirty="0">
                <a:solidFill>
                  <a:prstClr val="black"/>
                </a:solidFill>
              </a:rPr>
              <a:t>Accelerates Your Success</a:t>
            </a:r>
          </a:p>
          <a:p>
            <a:pPr algn="ctr"/>
            <a:r>
              <a:rPr lang="en-US" sz="1400" dirty="0">
                <a:solidFill>
                  <a:prstClr val="black"/>
                </a:solidFill>
              </a:rPr>
              <a:t>By abstracting low-level complexity and integrating all of the tools you need to build any measurement or control system</a:t>
            </a:r>
          </a:p>
        </p:txBody>
      </p:sp>
      <p:sp>
        <p:nvSpPr>
          <p:cNvPr id="46" name="Oval 45"/>
          <p:cNvSpPr/>
          <p:nvPr/>
        </p:nvSpPr>
        <p:spPr>
          <a:xfrm>
            <a:off x="3762375" y="1915885"/>
            <a:ext cx="114300" cy="114300"/>
          </a:xfrm>
          <a:prstGeom prst="ellipse">
            <a:avLst/>
          </a:prstGeom>
          <a:solidFill>
            <a:schemeClr val="accent4">
              <a:alpha val="40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4" name="Oval 173"/>
          <p:cNvSpPr/>
          <p:nvPr/>
        </p:nvSpPr>
        <p:spPr>
          <a:xfrm>
            <a:off x="4015345" y="2380081"/>
            <a:ext cx="114300" cy="114300"/>
          </a:xfrm>
          <a:prstGeom prst="ellipse">
            <a:avLst/>
          </a:prstGeom>
          <a:solidFill>
            <a:schemeClr val="accent4">
              <a:alpha val="40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0" name="Oval 39"/>
          <p:cNvSpPr/>
          <p:nvPr/>
        </p:nvSpPr>
        <p:spPr>
          <a:xfrm>
            <a:off x="6619877" y="3397389"/>
            <a:ext cx="114300" cy="114300"/>
          </a:xfrm>
          <a:prstGeom prst="ellipse">
            <a:avLst/>
          </a:prstGeom>
          <a:solidFill>
            <a:schemeClr val="accent4">
              <a:alpha val="40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51" name="Oval 50"/>
          <p:cNvSpPr/>
          <p:nvPr/>
        </p:nvSpPr>
        <p:spPr>
          <a:xfrm>
            <a:off x="5723582" y="2949786"/>
            <a:ext cx="114300" cy="114300"/>
          </a:xfrm>
          <a:prstGeom prst="ellipse">
            <a:avLst/>
          </a:prstGeom>
          <a:solidFill>
            <a:schemeClr val="accent4">
              <a:alpha val="40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52" name="Elbow Connector 51"/>
          <p:cNvCxnSpPr>
            <a:stCxn id="55" idx="1"/>
            <a:endCxn id="51" idx="0"/>
          </p:cNvCxnSpPr>
          <p:nvPr/>
        </p:nvCxnSpPr>
        <p:spPr>
          <a:xfrm rot="10800000" flipV="1">
            <a:off x="5780733" y="2617856"/>
            <a:ext cx="1399447" cy="331929"/>
          </a:xfrm>
          <a:prstGeom prst="bentConnector2">
            <a:avLst/>
          </a:prstGeom>
          <a:ln w="15875">
            <a:solidFill>
              <a:schemeClr val="accent4"/>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58" name="Oval 57"/>
          <p:cNvSpPr/>
          <p:nvPr/>
        </p:nvSpPr>
        <p:spPr>
          <a:xfrm>
            <a:off x="5894089" y="3431302"/>
            <a:ext cx="114300" cy="114300"/>
          </a:xfrm>
          <a:prstGeom prst="ellipse">
            <a:avLst/>
          </a:prstGeom>
          <a:solidFill>
            <a:schemeClr val="accent4">
              <a:alpha val="40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59" name="Elbow Connector 58"/>
          <p:cNvCxnSpPr>
            <a:stCxn id="61" idx="1"/>
            <a:endCxn id="58" idx="4"/>
          </p:cNvCxnSpPr>
          <p:nvPr/>
        </p:nvCxnSpPr>
        <p:spPr>
          <a:xfrm rot="10800000">
            <a:off x="5951239" y="3545603"/>
            <a:ext cx="1228940" cy="748655"/>
          </a:xfrm>
          <a:prstGeom prst="bentConnector2">
            <a:avLst/>
          </a:prstGeom>
          <a:ln w="15875">
            <a:solidFill>
              <a:schemeClr val="accent4"/>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2" name="Elbow Connector 71"/>
          <p:cNvCxnSpPr>
            <a:endCxn id="75" idx="0"/>
          </p:cNvCxnSpPr>
          <p:nvPr/>
        </p:nvCxnSpPr>
        <p:spPr>
          <a:xfrm rot="10800000" flipV="1">
            <a:off x="5544366" y="1913686"/>
            <a:ext cx="1635814" cy="1631915"/>
          </a:xfrm>
          <a:prstGeom prst="bentConnector2">
            <a:avLst/>
          </a:prstGeom>
          <a:ln w="15875">
            <a:solidFill>
              <a:schemeClr val="accent4"/>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75" name="Oval 74"/>
          <p:cNvSpPr/>
          <p:nvPr/>
        </p:nvSpPr>
        <p:spPr>
          <a:xfrm>
            <a:off x="5487216" y="3545602"/>
            <a:ext cx="114300" cy="114300"/>
          </a:xfrm>
          <a:prstGeom prst="ellipse">
            <a:avLst/>
          </a:prstGeom>
          <a:solidFill>
            <a:schemeClr val="accent4">
              <a:alpha val="40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4" name="Oval 123"/>
          <p:cNvSpPr/>
          <p:nvPr/>
        </p:nvSpPr>
        <p:spPr>
          <a:xfrm>
            <a:off x="5059648" y="3459706"/>
            <a:ext cx="114300" cy="114300"/>
          </a:xfrm>
          <a:prstGeom prst="ellipse">
            <a:avLst/>
          </a:prstGeom>
          <a:solidFill>
            <a:schemeClr val="accent4">
              <a:alpha val="40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25" name="Elbow Connector 124"/>
          <p:cNvCxnSpPr>
            <a:stCxn id="123" idx="1"/>
            <a:endCxn id="124" idx="4"/>
          </p:cNvCxnSpPr>
          <p:nvPr/>
        </p:nvCxnSpPr>
        <p:spPr>
          <a:xfrm rot="10800000">
            <a:off x="5116799" y="3574007"/>
            <a:ext cx="2063381" cy="1558451"/>
          </a:xfrm>
          <a:prstGeom prst="bentConnector2">
            <a:avLst/>
          </a:prstGeom>
          <a:ln w="15875">
            <a:solidFill>
              <a:schemeClr val="accent4"/>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41" name="Elbow Connector 40"/>
          <p:cNvCxnSpPr>
            <a:stCxn id="39" idx="1"/>
            <a:endCxn id="40" idx="6"/>
          </p:cNvCxnSpPr>
          <p:nvPr/>
        </p:nvCxnSpPr>
        <p:spPr>
          <a:xfrm rot="10800000">
            <a:off x="6734177" y="3454539"/>
            <a:ext cx="446002" cy="1518"/>
          </a:xfrm>
          <a:prstGeom prst="bentConnector3">
            <a:avLst>
              <a:gd name="adj1" fmla="val 50000"/>
            </a:avLst>
          </a:prstGeom>
          <a:ln w="15875">
            <a:solidFill>
              <a:schemeClr val="accent4"/>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7" name="Elbow Connector 6"/>
          <p:cNvCxnSpPr>
            <a:stCxn id="9" idx="3"/>
            <a:endCxn id="3" idx="2"/>
          </p:cNvCxnSpPr>
          <p:nvPr/>
        </p:nvCxnSpPr>
        <p:spPr>
          <a:xfrm>
            <a:off x="1919860" y="1779657"/>
            <a:ext cx="824176" cy="680"/>
          </a:xfrm>
          <a:prstGeom prst="bentConnector3">
            <a:avLst>
              <a:gd name="adj1" fmla="val 50000"/>
            </a:avLst>
          </a:prstGeom>
          <a:ln w="15875">
            <a:solidFill>
              <a:schemeClr val="accent4"/>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3" name="Oval 2"/>
          <p:cNvSpPr/>
          <p:nvPr/>
        </p:nvSpPr>
        <p:spPr>
          <a:xfrm>
            <a:off x="2744036" y="1723187"/>
            <a:ext cx="114300" cy="114300"/>
          </a:xfrm>
          <a:prstGeom prst="ellipse">
            <a:avLst/>
          </a:prstGeom>
          <a:solidFill>
            <a:schemeClr val="accent4">
              <a:alpha val="40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75" name="Elbow Connector 174"/>
          <p:cNvCxnSpPr>
            <a:stCxn id="173" idx="3"/>
            <a:endCxn id="174" idx="4"/>
          </p:cNvCxnSpPr>
          <p:nvPr/>
        </p:nvCxnSpPr>
        <p:spPr>
          <a:xfrm flipV="1">
            <a:off x="1919860" y="2494381"/>
            <a:ext cx="2152635" cy="2638076"/>
          </a:xfrm>
          <a:prstGeom prst="bentConnector2">
            <a:avLst/>
          </a:prstGeom>
          <a:ln w="15875">
            <a:solidFill>
              <a:schemeClr val="accent4"/>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58" name="Elbow Connector 157"/>
          <p:cNvCxnSpPr>
            <a:stCxn id="151" idx="3"/>
            <a:endCxn id="157" idx="2"/>
          </p:cNvCxnSpPr>
          <p:nvPr/>
        </p:nvCxnSpPr>
        <p:spPr>
          <a:xfrm flipV="1">
            <a:off x="1919860" y="2613874"/>
            <a:ext cx="755186" cy="3983"/>
          </a:xfrm>
          <a:prstGeom prst="bentConnector3">
            <a:avLst>
              <a:gd name="adj1" fmla="val 50000"/>
            </a:avLst>
          </a:prstGeom>
          <a:ln w="15875">
            <a:solidFill>
              <a:schemeClr val="accent4"/>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21" name="Elbow Connector 20"/>
          <p:cNvCxnSpPr>
            <a:stCxn id="18" idx="3"/>
            <a:endCxn id="20" idx="4"/>
          </p:cNvCxnSpPr>
          <p:nvPr/>
        </p:nvCxnSpPr>
        <p:spPr>
          <a:xfrm flipV="1">
            <a:off x="1919860" y="3643238"/>
            <a:ext cx="1737740" cy="651019"/>
          </a:xfrm>
          <a:prstGeom prst="bentConnector2">
            <a:avLst/>
          </a:prstGeom>
          <a:ln w="15875">
            <a:solidFill>
              <a:schemeClr val="accent4"/>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83" name="Elbow Connector 182"/>
          <p:cNvCxnSpPr>
            <a:stCxn id="45" idx="3"/>
            <a:endCxn id="46" idx="2"/>
          </p:cNvCxnSpPr>
          <p:nvPr/>
        </p:nvCxnSpPr>
        <p:spPr>
          <a:xfrm flipV="1">
            <a:off x="1919860" y="1973035"/>
            <a:ext cx="1842515" cy="1483022"/>
          </a:xfrm>
          <a:prstGeom prst="bentConnector3">
            <a:avLst>
              <a:gd name="adj1" fmla="val 75848"/>
            </a:avLst>
          </a:prstGeom>
          <a:ln w="15875">
            <a:solidFill>
              <a:schemeClr val="accent4"/>
            </a:solidFill>
          </a:ln>
          <a:effectLst>
            <a:outerShdw blurRad="63500" sx="102000" sy="102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57" name="Oval 156"/>
          <p:cNvSpPr/>
          <p:nvPr/>
        </p:nvSpPr>
        <p:spPr>
          <a:xfrm>
            <a:off x="2675046" y="2556724"/>
            <a:ext cx="114300" cy="114300"/>
          </a:xfrm>
          <a:prstGeom prst="ellipse">
            <a:avLst/>
          </a:prstGeom>
          <a:solidFill>
            <a:schemeClr val="accent4">
              <a:alpha val="40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Oval 19"/>
          <p:cNvSpPr/>
          <p:nvPr/>
        </p:nvSpPr>
        <p:spPr>
          <a:xfrm>
            <a:off x="3600450" y="3528938"/>
            <a:ext cx="114300" cy="114300"/>
          </a:xfrm>
          <a:prstGeom prst="ellipse">
            <a:avLst/>
          </a:prstGeom>
          <a:solidFill>
            <a:schemeClr val="accent4">
              <a:alpha val="40000"/>
            </a:schemeClr>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47" name="Freeform 46"/>
          <p:cNvSpPr/>
          <p:nvPr/>
        </p:nvSpPr>
        <p:spPr>
          <a:xfrm>
            <a:off x="7512594" y="105508"/>
            <a:ext cx="1513969" cy="228600"/>
          </a:xfrm>
          <a:custGeom>
            <a:avLst/>
            <a:gdLst>
              <a:gd name="connsiteX0" fmla="*/ 0 w 2106461"/>
              <a:gd name="connsiteY0" fmla="*/ 37441 h 224640"/>
              <a:gd name="connsiteX1" fmla="*/ 37441 w 2106461"/>
              <a:gd name="connsiteY1" fmla="*/ 0 h 224640"/>
              <a:gd name="connsiteX2" fmla="*/ 2069020 w 2106461"/>
              <a:gd name="connsiteY2" fmla="*/ 0 h 224640"/>
              <a:gd name="connsiteX3" fmla="*/ 2106461 w 2106461"/>
              <a:gd name="connsiteY3" fmla="*/ 37441 h 224640"/>
              <a:gd name="connsiteX4" fmla="*/ 2106461 w 2106461"/>
              <a:gd name="connsiteY4" fmla="*/ 187199 h 224640"/>
              <a:gd name="connsiteX5" fmla="*/ 2069020 w 2106461"/>
              <a:gd name="connsiteY5" fmla="*/ 224640 h 224640"/>
              <a:gd name="connsiteX6" fmla="*/ 37441 w 2106461"/>
              <a:gd name="connsiteY6" fmla="*/ 224640 h 224640"/>
              <a:gd name="connsiteX7" fmla="*/ 0 w 2106461"/>
              <a:gd name="connsiteY7" fmla="*/ 187199 h 224640"/>
              <a:gd name="connsiteX8" fmla="*/ 0 w 2106461"/>
              <a:gd name="connsiteY8" fmla="*/ 37441 h 22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6461" h="224640">
                <a:moveTo>
                  <a:pt x="0" y="37441"/>
                </a:moveTo>
                <a:cubicBezTo>
                  <a:pt x="0" y="16763"/>
                  <a:pt x="16763" y="0"/>
                  <a:pt x="37441" y="0"/>
                </a:cubicBezTo>
                <a:lnTo>
                  <a:pt x="2069020" y="0"/>
                </a:lnTo>
                <a:cubicBezTo>
                  <a:pt x="2089698" y="0"/>
                  <a:pt x="2106461" y="16763"/>
                  <a:pt x="2106461" y="37441"/>
                </a:cubicBezTo>
                <a:lnTo>
                  <a:pt x="2106461" y="187199"/>
                </a:lnTo>
                <a:cubicBezTo>
                  <a:pt x="2106461" y="207877"/>
                  <a:pt x="2089698" y="224640"/>
                  <a:pt x="2069020" y="224640"/>
                </a:cubicBezTo>
                <a:lnTo>
                  <a:pt x="37441" y="224640"/>
                </a:lnTo>
                <a:cubicBezTo>
                  <a:pt x="16763" y="224640"/>
                  <a:pt x="0" y="207877"/>
                  <a:pt x="0" y="187199"/>
                </a:cubicBezTo>
                <a:lnTo>
                  <a:pt x="0" y="37441"/>
                </a:lnTo>
                <a:close/>
              </a:path>
            </a:pathLst>
          </a:custGeom>
          <a:solidFill>
            <a:schemeClr val="accent1"/>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1446" tIns="41446" rIns="41446" bIns="41446" numCol="1" spcCol="1270" anchor="ctr" anchorCtr="0">
            <a:noAutofit/>
          </a:bodyPr>
          <a:lstStyle/>
          <a:p>
            <a:pPr lvl="0" algn="ctr" defTabSz="355600">
              <a:lnSpc>
                <a:spcPct val="90000"/>
              </a:lnSpc>
              <a:spcBef>
                <a:spcPct val="0"/>
              </a:spcBef>
              <a:spcAft>
                <a:spcPct val="35000"/>
              </a:spcAft>
            </a:pPr>
            <a:r>
              <a:rPr lang="en-US" sz="800" kern="1200" dirty="0" smtClean="0"/>
              <a:t>High-Level Software</a:t>
            </a:r>
            <a:endParaRPr lang="en-US" sz="800" kern="1200" dirty="0"/>
          </a:p>
        </p:txBody>
      </p:sp>
      <p:sp>
        <p:nvSpPr>
          <p:cNvPr id="48" name="Freeform 47"/>
          <p:cNvSpPr/>
          <p:nvPr/>
        </p:nvSpPr>
        <p:spPr>
          <a:xfrm>
            <a:off x="7512594" y="358704"/>
            <a:ext cx="1513969" cy="228600"/>
          </a:xfrm>
          <a:custGeom>
            <a:avLst/>
            <a:gdLst>
              <a:gd name="connsiteX0" fmla="*/ 0 w 2106461"/>
              <a:gd name="connsiteY0" fmla="*/ 37441 h 224640"/>
              <a:gd name="connsiteX1" fmla="*/ 37441 w 2106461"/>
              <a:gd name="connsiteY1" fmla="*/ 0 h 224640"/>
              <a:gd name="connsiteX2" fmla="*/ 2069020 w 2106461"/>
              <a:gd name="connsiteY2" fmla="*/ 0 h 224640"/>
              <a:gd name="connsiteX3" fmla="*/ 2106461 w 2106461"/>
              <a:gd name="connsiteY3" fmla="*/ 37441 h 224640"/>
              <a:gd name="connsiteX4" fmla="*/ 2106461 w 2106461"/>
              <a:gd name="connsiteY4" fmla="*/ 187199 h 224640"/>
              <a:gd name="connsiteX5" fmla="*/ 2069020 w 2106461"/>
              <a:gd name="connsiteY5" fmla="*/ 224640 h 224640"/>
              <a:gd name="connsiteX6" fmla="*/ 37441 w 2106461"/>
              <a:gd name="connsiteY6" fmla="*/ 224640 h 224640"/>
              <a:gd name="connsiteX7" fmla="*/ 0 w 2106461"/>
              <a:gd name="connsiteY7" fmla="*/ 187199 h 224640"/>
              <a:gd name="connsiteX8" fmla="*/ 0 w 2106461"/>
              <a:gd name="connsiteY8" fmla="*/ 37441 h 22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6461" h="224640">
                <a:moveTo>
                  <a:pt x="0" y="37441"/>
                </a:moveTo>
                <a:cubicBezTo>
                  <a:pt x="0" y="16763"/>
                  <a:pt x="16763" y="0"/>
                  <a:pt x="37441" y="0"/>
                </a:cubicBezTo>
                <a:lnTo>
                  <a:pt x="2069020" y="0"/>
                </a:lnTo>
                <a:cubicBezTo>
                  <a:pt x="2089698" y="0"/>
                  <a:pt x="2106461" y="16763"/>
                  <a:pt x="2106461" y="37441"/>
                </a:cubicBezTo>
                <a:lnTo>
                  <a:pt x="2106461" y="187199"/>
                </a:lnTo>
                <a:cubicBezTo>
                  <a:pt x="2106461" y="207877"/>
                  <a:pt x="2089698" y="224640"/>
                  <a:pt x="2069020" y="224640"/>
                </a:cubicBezTo>
                <a:lnTo>
                  <a:pt x="37441" y="224640"/>
                </a:lnTo>
                <a:cubicBezTo>
                  <a:pt x="16763" y="224640"/>
                  <a:pt x="0" y="207877"/>
                  <a:pt x="0" y="187199"/>
                </a:cubicBezTo>
                <a:lnTo>
                  <a:pt x="0" y="37441"/>
                </a:lnTo>
                <a:close/>
              </a:path>
            </a:pathLst>
          </a:custGeom>
          <a:solidFill>
            <a:schemeClr val="accent1">
              <a:alpha val="20000"/>
            </a:schemeClr>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1446" tIns="41446" rIns="41446" bIns="41446" numCol="1" spcCol="1270" anchor="ctr" anchorCtr="0">
            <a:noAutofit/>
          </a:bodyPr>
          <a:lstStyle/>
          <a:p>
            <a:pPr lvl="0" algn="ctr" defTabSz="355600">
              <a:lnSpc>
                <a:spcPct val="90000"/>
              </a:lnSpc>
              <a:spcBef>
                <a:spcPct val="0"/>
              </a:spcBef>
              <a:spcAft>
                <a:spcPct val="35000"/>
              </a:spcAft>
            </a:pPr>
            <a:r>
              <a:rPr lang="en-US" sz="800" kern="1200" dirty="0" smtClean="0"/>
              <a:t>Flexible Hardware</a:t>
            </a:r>
            <a:endParaRPr lang="en-US" sz="800" kern="1200" dirty="0"/>
          </a:p>
        </p:txBody>
      </p:sp>
      <p:sp>
        <p:nvSpPr>
          <p:cNvPr id="49" name="Freeform 48"/>
          <p:cNvSpPr/>
          <p:nvPr/>
        </p:nvSpPr>
        <p:spPr>
          <a:xfrm>
            <a:off x="7512594" y="617904"/>
            <a:ext cx="1513969" cy="228600"/>
          </a:xfrm>
          <a:custGeom>
            <a:avLst/>
            <a:gdLst>
              <a:gd name="connsiteX0" fmla="*/ 0 w 2106461"/>
              <a:gd name="connsiteY0" fmla="*/ 37441 h 224640"/>
              <a:gd name="connsiteX1" fmla="*/ 37441 w 2106461"/>
              <a:gd name="connsiteY1" fmla="*/ 0 h 224640"/>
              <a:gd name="connsiteX2" fmla="*/ 2069020 w 2106461"/>
              <a:gd name="connsiteY2" fmla="*/ 0 h 224640"/>
              <a:gd name="connsiteX3" fmla="*/ 2106461 w 2106461"/>
              <a:gd name="connsiteY3" fmla="*/ 37441 h 224640"/>
              <a:gd name="connsiteX4" fmla="*/ 2106461 w 2106461"/>
              <a:gd name="connsiteY4" fmla="*/ 187199 h 224640"/>
              <a:gd name="connsiteX5" fmla="*/ 2069020 w 2106461"/>
              <a:gd name="connsiteY5" fmla="*/ 224640 h 224640"/>
              <a:gd name="connsiteX6" fmla="*/ 37441 w 2106461"/>
              <a:gd name="connsiteY6" fmla="*/ 224640 h 224640"/>
              <a:gd name="connsiteX7" fmla="*/ 0 w 2106461"/>
              <a:gd name="connsiteY7" fmla="*/ 187199 h 224640"/>
              <a:gd name="connsiteX8" fmla="*/ 0 w 2106461"/>
              <a:gd name="connsiteY8" fmla="*/ 37441 h 224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06461" h="224640">
                <a:moveTo>
                  <a:pt x="0" y="37441"/>
                </a:moveTo>
                <a:cubicBezTo>
                  <a:pt x="0" y="16763"/>
                  <a:pt x="16763" y="0"/>
                  <a:pt x="37441" y="0"/>
                </a:cubicBezTo>
                <a:lnTo>
                  <a:pt x="2069020" y="0"/>
                </a:lnTo>
                <a:cubicBezTo>
                  <a:pt x="2089698" y="0"/>
                  <a:pt x="2106461" y="16763"/>
                  <a:pt x="2106461" y="37441"/>
                </a:cubicBezTo>
                <a:lnTo>
                  <a:pt x="2106461" y="187199"/>
                </a:lnTo>
                <a:cubicBezTo>
                  <a:pt x="2106461" y="207877"/>
                  <a:pt x="2089698" y="224640"/>
                  <a:pt x="2069020" y="224640"/>
                </a:cubicBezTo>
                <a:lnTo>
                  <a:pt x="37441" y="224640"/>
                </a:lnTo>
                <a:cubicBezTo>
                  <a:pt x="16763" y="224640"/>
                  <a:pt x="0" y="207877"/>
                  <a:pt x="0" y="187199"/>
                </a:cubicBezTo>
                <a:lnTo>
                  <a:pt x="0" y="37441"/>
                </a:lnTo>
                <a:close/>
              </a:path>
            </a:pathLst>
          </a:custGeom>
          <a:solidFill>
            <a:schemeClr val="accent1">
              <a:alpha val="20000"/>
            </a:schemeClr>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1446" tIns="41446" rIns="41446" bIns="41446" numCol="1" spcCol="1270" anchor="ctr" anchorCtr="0">
            <a:noAutofit/>
          </a:bodyPr>
          <a:lstStyle/>
          <a:p>
            <a:pPr lvl="0" algn="ctr" defTabSz="355600">
              <a:lnSpc>
                <a:spcPct val="90000"/>
              </a:lnSpc>
              <a:spcBef>
                <a:spcPct val="0"/>
              </a:spcBef>
              <a:spcAft>
                <a:spcPct val="35000"/>
              </a:spcAft>
            </a:pPr>
            <a:r>
              <a:rPr lang="en-US" sz="800" kern="1200" dirty="0" smtClean="0"/>
              <a:t>Integrated Hardware and Software Platform</a:t>
            </a:r>
            <a:endParaRPr lang="en-US" sz="800" kern="1200" dirty="0"/>
          </a:p>
        </p:txBody>
      </p:sp>
    </p:spTree>
    <p:extLst>
      <p:ext uri="{BB962C8B-B14F-4D97-AF65-F5344CB8AC3E}">
        <p14:creationId xmlns:p14="http://schemas.microsoft.com/office/powerpoint/2010/main" xmlns="" val="24785284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37"/>
          <p:cNvSpPr/>
          <p:nvPr/>
        </p:nvSpPr>
        <p:spPr bwMode="auto">
          <a:xfrm>
            <a:off x="357159" y="3426230"/>
            <a:ext cx="8501122" cy="1371507"/>
          </a:xfrm>
          <a:prstGeom prst="roundRect">
            <a:avLst/>
          </a:prstGeom>
          <a:solidFill>
            <a:schemeClr val="bg1"/>
          </a:solidFill>
          <a:ln>
            <a:solidFill>
              <a:schemeClr val="bg2"/>
            </a:solidFill>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eaLnBrk="0" hangingPunct="0">
              <a:defRPr/>
            </a:pPr>
            <a:endParaRPr lang="en-US" sz="1400">
              <a:solidFill>
                <a:schemeClr val="tx1"/>
              </a:solidFill>
              <a:latin typeface="Arial" charset="0"/>
              <a:cs typeface="Arial" charset="0"/>
            </a:endParaRPr>
          </a:p>
        </p:txBody>
      </p:sp>
      <p:sp>
        <p:nvSpPr>
          <p:cNvPr id="116748" name="AutoShape 12"/>
          <p:cNvSpPr>
            <a:spLocks noChangeArrowheads="1"/>
          </p:cNvSpPr>
          <p:nvPr/>
        </p:nvSpPr>
        <p:spPr bwMode="auto">
          <a:xfrm>
            <a:off x="214282" y="69178"/>
            <a:ext cx="8715436" cy="1856854"/>
          </a:xfrm>
          <a:prstGeom prst="roundRect">
            <a:avLst>
              <a:gd name="adj" fmla="val 16667"/>
            </a:avLst>
          </a:prstGeom>
          <a:solidFill>
            <a:schemeClr val="bg1"/>
          </a:solidFill>
          <a:ln w="25400">
            <a:solidFill>
              <a:schemeClr val="bg2"/>
            </a:solidFill>
            <a:beve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ctr" eaLnBrk="0" hangingPunct="0">
              <a:defRPr/>
            </a:pPr>
            <a:endParaRPr lang="en-US" sz="1400">
              <a:latin typeface="Arial" pitchFamily="34" charset="0"/>
              <a:cs typeface="Arial" pitchFamily="34" charset="0"/>
            </a:endParaRPr>
          </a:p>
        </p:txBody>
      </p:sp>
      <p:grpSp>
        <p:nvGrpSpPr>
          <p:cNvPr id="3" name="Gruppieren 43"/>
          <p:cNvGrpSpPr>
            <a:grpSpLocks/>
          </p:cNvGrpSpPr>
          <p:nvPr/>
        </p:nvGrpSpPr>
        <p:grpSpPr bwMode="auto">
          <a:xfrm>
            <a:off x="500034" y="3560176"/>
            <a:ext cx="5286413" cy="923462"/>
            <a:chOff x="1304261" y="4876800"/>
            <a:chExt cx="5966640" cy="1045975"/>
          </a:xfrm>
        </p:grpSpPr>
        <p:pic>
          <p:nvPicPr>
            <p:cNvPr id="200735" name="Picture 39"/>
            <p:cNvPicPr>
              <a:picLocks noChangeAspect="1" noChangeArrowheads="1"/>
            </p:cNvPicPr>
            <p:nvPr/>
          </p:nvPicPr>
          <p:blipFill>
            <a:blip r:embed="rId4" cstate="print">
              <a:clrChange>
                <a:clrFrom>
                  <a:srgbClr val="FFBB00"/>
                </a:clrFrom>
                <a:clrTo>
                  <a:srgbClr val="FFBB00">
                    <a:alpha val="0"/>
                  </a:srgbClr>
                </a:clrTo>
              </a:clrChange>
            </a:blip>
            <a:srcRect/>
            <a:stretch>
              <a:fillRect/>
            </a:stretch>
          </p:blipFill>
          <p:spPr bwMode="auto">
            <a:xfrm>
              <a:off x="2792634" y="5200462"/>
              <a:ext cx="608014" cy="722313"/>
            </a:xfrm>
            <a:prstGeom prst="rect">
              <a:avLst/>
            </a:prstGeom>
            <a:noFill/>
            <a:ln w="9525" algn="ctr">
              <a:noFill/>
              <a:miter lim="800000"/>
              <a:headEnd/>
              <a:tailEnd/>
            </a:ln>
          </p:spPr>
        </p:pic>
        <p:pic>
          <p:nvPicPr>
            <p:cNvPr id="200736" name="Picture 38"/>
            <p:cNvPicPr>
              <a:picLocks noChangeAspect="1" noChangeArrowheads="1"/>
            </p:cNvPicPr>
            <p:nvPr/>
          </p:nvPicPr>
          <p:blipFill>
            <a:blip r:embed="rId5" cstate="print">
              <a:clrChange>
                <a:clrFrom>
                  <a:srgbClr val="FFBB00"/>
                </a:clrFrom>
                <a:clrTo>
                  <a:srgbClr val="FFBB00">
                    <a:alpha val="0"/>
                  </a:srgbClr>
                </a:clrTo>
              </a:clrChange>
            </a:blip>
            <a:srcRect/>
            <a:stretch>
              <a:fillRect/>
            </a:stretch>
          </p:blipFill>
          <p:spPr bwMode="auto">
            <a:xfrm>
              <a:off x="4041112" y="5235578"/>
              <a:ext cx="730250" cy="652464"/>
            </a:xfrm>
            <a:prstGeom prst="rect">
              <a:avLst/>
            </a:prstGeom>
            <a:noFill/>
            <a:ln w="9525" algn="ctr">
              <a:noFill/>
              <a:miter lim="800000"/>
              <a:headEnd/>
              <a:tailEnd/>
            </a:ln>
          </p:spPr>
        </p:pic>
        <p:pic>
          <p:nvPicPr>
            <p:cNvPr id="200737" name="Picture 45" descr="C:\Documents and Settings\mneal\Local Settings\Temp\notes6030C8\embedded_icon.gif"/>
            <p:cNvPicPr>
              <a:picLocks noChangeAspect="1" noChangeArrowheads="1"/>
            </p:cNvPicPr>
            <p:nvPr/>
          </p:nvPicPr>
          <p:blipFill>
            <a:blip r:embed="rId6" cstate="print">
              <a:clrChange>
                <a:clrFrom>
                  <a:srgbClr val="FFBB00"/>
                </a:clrFrom>
                <a:clrTo>
                  <a:srgbClr val="FFBB00">
                    <a:alpha val="0"/>
                  </a:srgbClr>
                </a:clrTo>
              </a:clrChange>
            </a:blip>
            <a:srcRect/>
            <a:stretch>
              <a:fillRect/>
            </a:stretch>
          </p:blipFill>
          <p:spPr bwMode="auto">
            <a:xfrm>
              <a:off x="5289589" y="5295903"/>
              <a:ext cx="852488" cy="574676"/>
            </a:xfrm>
            <a:prstGeom prst="rect">
              <a:avLst/>
            </a:prstGeom>
            <a:noFill/>
            <a:ln w="9525">
              <a:noFill/>
              <a:miter lim="800000"/>
              <a:headEnd/>
              <a:tailEnd/>
            </a:ln>
          </p:spPr>
        </p:pic>
        <p:sp>
          <p:nvSpPr>
            <p:cNvPr id="200738" name="TextBox 39"/>
            <p:cNvSpPr txBox="1">
              <a:spLocks noChangeArrowheads="1"/>
            </p:cNvSpPr>
            <p:nvPr/>
          </p:nvSpPr>
          <p:spPr bwMode="auto">
            <a:xfrm>
              <a:off x="2513715" y="4900579"/>
              <a:ext cx="1371601" cy="304343"/>
            </a:xfrm>
            <a:prstGeom prst="rect">
              <a:avLst/>
            </a:prstGeom>
            <a:noFill/>
            <a:ln w="9525">
              <a:noFill/>
              <a:miter lim="800000"/>
              <a:headEnd/>
              <a:tailEnd/>
            </a:ln>
          </p:spPr>
          <p:txBody>
            <a:bodyPr>
              <a:spAutoFit/>
            </a:bodyPr>
            <a:lstStyle/>
            <a:p>
              <a:pPr algn="ctr" eaLnBrk="0" hangingPunct="0"/>
              <a:r>
                <a:rPr lang="en-US" sz="1400" dirty="0">
                  <a:latin typeface="Arial" charset="0"/>
                  <a:cs typeface="Arial" charset="0"/>
                </a:rPr>
                <a:t>Real-Time</a:t>
              </a:r>
            </a:p>
          </p:txBody>
        </p:sp>
        <p:sp>
          <p:nvSpPr>
            <p:cNvPr id="200739" name="TextBox 40"/>
            <p:cNvSpPr txBox="1">
              <a:spLocks noChangeArrowheads="1"/>
            </p:cNvSpPr>
            <p:nvPr/>
          </p:nvSpPr>
          <p:spPr bwMode="auto">
            <a:xfrm>
              <a:off x="3723169" y="4876802"/>
              <a:ext cx="1371601" cy="304343"/>
            </a:xfrm>
            <a:prstGeom prst="rect">
              <a:avLst/>
            </a:prstGeom>
            <a:noFill/>
            <a:ln w="9525">
              <a:noFill/>
              <a:miter lim="800000"/>
              <a:headEnd/>
              <a:tailEnd/>
            </a:ln>
          </p:spPr>
          <p:txBody>
            <a:bodyPr>
              <a:spAutoFit/>
            </a:bodyPr>
            <a:lstStyle/>
            <a:p>
              <a:pPr algn="ctr" eaLnBrk="0" hangingPunct="0"/>
              <a:r>
                <a:rPr lang="en-US" sz="1400" dirty="0">
                  <a:latin typeface="Arial" charset="0"/>
                  <a:cs typeface="Arial" charset="0"/>
                </a:rPr>
                <a:t>FPGA</a:t>
              </a:r>
            </a:p>
          </p:txBody>
        </p:sp>
        <p:sp>
          <p:nvSpPr>
            <p:cNvPr id="200740" name="TextBox 41"/>
            <p:cNvSpPr txBox="1">
              <a:spLocks noChangeArrowheads="1"/>
            </p:cNvSpPr>
            <p:nvPr/>
          </p:nvSpPr>
          <p:spPr bwMode="auto">
            <a:xfrm>
              <a:off x="4932623" y="4878390"/>
              <a:ext cx="2338278" cy="348609"/>
            </a:xfrm>
            <a:prstGeom prst="rect">
              <a:avLst/>
            </a:prstGeom>
            <a:noFill/>
            <a:ln w="9525">
              <a:noFill/>
              <a:miter lim="800000"/>
              <a:headEnd/>
              <a:tailEnd/>
            </a:ln>
          </p:spPr>
          <p:txBody>
            <a:bodyPr wrap="square">
              <a:spAutoFit/>
            </a:bodyPr>
            <a:lstStyle/>
            <a:p>
              <a:pPr algn="ctr" eaLnBrk="0" hangingPunct="0"/>
              <a:r>
                <a:rPr lang="en-US" sz="1400" dirty="0" err="1" smtClean="0">
                  <a:latin typeface="Arial" charset="0"/>
                  <a:cs typeface="Arial" charset="0"/>
                </a:rPr>
                <a:t>Microprozessor</a:t>
              </a:r>
              <a:r>
                <a:rPr lang="en-US" sz="1400" dirty="0" smtClean="0">
                  <a:latin typeface="Arial" charset="0"/>
                  <a:cs typeface="Arial" charset="0"/>
                </a:rPr>
                <a:t>/DSP</a:t>
              </a:r>
              <a:endParaRPr lang="en-US" sz="1400" dirty="0">
                <a:latin typeface="Arial" charset="0"/>
                <a:cs typeface="Arial" charset="0"/>
              </a:endParaRPr>
            </a:p>
          </p:txBody>
        </p:sp>
        <p:sp>
          <p:nvSpPr>
            <p:cNvPr id="200741" name="TextBox 43"/>
            <p:cNvSpPr txBox="1">
              <a:spLocks noChangeArrowheads="1"/>
            </p:cNvSpPr>
            <p:nvPr/>
          </p:nvSpPr>
          <p:spPr bwMode="auto">
            <a:xfrm>
              <a:off x="1304261" y="4876800"/>
              <a:ext cx="1371600" cy="304343"/>
            </a:xfrm>
            <a:prstGeom prst="rect">
              <a:avLst/>
            </a:prstGeom>
            <a:noFill/>
            <a:ln w="9525">
              <a:noFill/>
              <a:miter lim="800000"/>
              <a:headEnd/>
              <a:tailEnd/>
            </a:ln>
          </p:spPr>
          <p:txBody>
            <a:bodyPr>
              <a:spAutoFit/>
            </a:bodyPr>
            <a:lstStyle/>
            <a:p>
              <a:pPr algn="ctr" eaLnBrk="0" hangingPunct="0"/>
              <a:r>
                <a:rPr lang="en-US" sz="1400" dirty="0">
                  <a:latin typeface="Arial" charset="0"/>
                  <a:cs typeface="Arial" charset="0"/>
                </a:rPr>
                <a:t>Desktop</a:t>
              </a:r>
            </a:p>
          </p:txBody>
        </p:sp>
      </p:grpSp>
      <p:sp>
        <p:nvSpPr>
          <p:cNvPr id="200712" name="TextBox 28"/>
          <p:cNvSpPr txBox="1">
            <a:spLocks noChangeArrowheads="1"/>
          </p:cNvSpPr>
          <p:nvPr/>
        </p:nvSpPr>
        <p:spPr bwMode="auto">
          <a:xfrm>
            <a:off x="257175" y="200418"/>
            <a:ext cx="1371600" cy="274638"/>
          </a:xfrm>
          <a:prstGeom prst="rect">
            <a:avLst/>
          </a:prstGeom>
          <a:noFill/>
          <a:ln w="9525">
            <a:noFill/>
            <a:miter lim="800000"/>
            <a:headEnd/>
            <a:tailEnd/>
          </a:ln>
        </p:spPr>
        <p:txBody>
          <a:bodyPr>
            <a:spAutoFit/>
          </a:bodyPr>
          <a:lstStyle/>
          <a:p>
            <a:pPr algn="ctr" eaLnBrk="0" hangingPunct="0"/>
            <a:r>
              <a:rPr lang="de-DE" sz="1200" dirty="0" err="1" smtClean="0">
                <a:latin typeface="Arial" charset="0"/>
                <a:cs typeface="Arial" charset="0"/>
              </a:rPr>
              <a:t>Dataflow</a:t>
            </a:r>
            <a:endParaRPr lang="de-DE" sz="1200" dirty="0">
              <a:latin typeface="Arial" charset="0"/>
              <a:cs typeface="Arial" charset="0"/>
            </a:endParaRPr>
          </a:p>
        </p:txBody>
      </p:sp>
      <p:sp>
        <p:nvSpPr>
          <p:cNvPr id="200713" name="TextBox 31"/>
          <p:cNvSpPr txBox="1">
            <a:spLocks noChangeArrowheads="1"/>
          </p:cNvSpPr>
          <p:nvPr/>
        </p:nvSpPr>
        <p:spPr bwMode="auto">
          <a:xfrm>
            <a:off x="1897063" y="91158"/>
            <a:ext cx="1857375" cy="457200"/>
          </a:xfrm>
          <a:prstGeom prst="rect">
            <a:avLst/>
          </a:prstGeom>
          <a:noFill/>
          <a:ln w="9525">
            <a:noFill/>
            <a:miter lim="800000"/>
            <a:headEnd/>
            <a:tailEnd/>
          </a:ln>
        </p:spPr>
        <p:txBody>
          <a:bodyPr>
            <a:spAutoFit/>
          </a:bodyPr>
          <a:lstStyle/>
          <a:p>
            <a:pPr algn="ctr" eaLnBrk="0" hangingPunct="0"/>
            <a:r>
              <a:rPr lang="en-US" sz="1200" dirty="0" smtClean="0">
                <a:latin typeface="Arial" charset="0"/>
                <a:cs typeface="Arial" charset="0"/>
              </a:rPr>
              <a:t>Text based Programming/OOP</a:t>
            </a:r>
            <a:endParaRPr lang="en-US" sz="1200" dirty="0">
              <a:latin typeface="Arial" charset="0"/>
              <a:cs typeface="Arial" charset="0"/>
            </a:endParaRPr>
          </a:p>
        </p:txBody>
      </p:sp>
      <p:sp>
        <p:nvSpPr>
          <p:cNvPr id="200714" name="TextBox 32"/>
          <p:cNvSpPr txBox="1">
            <a:spLocks noChangeArrowheads="1"/>
          </p:cNvSpPr>
          <p:nvPr/>
        </p:nvSpPr>
        <p:spPr bwMode="auto">
          <a:xfrm>
            <a:off x="3838575" y="91161"/>
            <a:ext cx="1768475" cy="261610"/>
          </a:xfrm>
          <a:prstGeom prst="rect">
            <a:avLst/>
          </a:prstGeom>
          <a:noFill/>
          <a:ln w="9525">
            <a:noFill/>
            <a:miter lim="800000"/>
            <a:headEnd/>
            <a:tailEnd/>
          </a:ln>
        </p:spPr>
        <p:txBody>
          <a:bodyPr>
            <a:spAutoFit/>
          </a:bodyPr>
          <a:lstStyle/>
          <a:p>
            <a:pPr algn="ctr" eaLnBrk="0" hangingPunct="0"/>
            <a:r>
              <a:rPr lang="en-US" sz="1100" dirty="0" err="1" smtClean="0">
                <a:latin typeface="Arial" charset="0"/>
                <a:cs typeface="Arial" charset="0"/>
              </a:rPr>
              <a:t>Textbased</a:t>
            </a:r>
            <a:r>
              <a:rPr lang="en-US" sz="1100" dirty="0" smtClean="0">
                <a:latin typeface="Arial" charset="0"/>
                <a:cs typeface="Arial" charset="0"/>
              </a:rPr>
              <a:t> Mathematics</a:t>
            </a:r>
            <a:endParaRPr lang="en-US" sz="1100" dirty="0">
              <a:latin typeface="Arial" charset="0"/>
              <a:cs typeface="Arial" charset="0"/>
            </a:endParaRPr>
          </a:p>
        </p:txBody>
      </p:sp>
      <p:sp>
        <p:nvSpPr>
          <p:cNvPr id="200715" name="TextBox 33"/>
          <p:cNvSpPr txBox="1">
            <a:spLocks noChangeArrowheads="1"/>
          </p:cNvSpPr>
          <p:nvPr/>
        </p:nvSpPr>
        <p:spPr bwMode="auto">
          <a:xfrm>
            <a:off x="5819775" y="211531"/>
            <a:ext cx="1371600" cy="274637"/>
          </a:xfrm>
          <a:prstGeom prst="rect">
            <a:avLst/>
          </a:prstGeom>
          <a:noFill/>
          <a:ln w="9525">
            <a:noFill/>
            <a:miter lim="800000"/>
            <a:headEnd/>
            <a:tailEnd/>
          </a:ln>
        </p:spPr>
        <p:txBody>
          <a:bodyPr>
            <a:spAutoFit/>
          </a:bodyPr>
          <a:lstStyle/>
          <a:p>
            <a:pPr algn="ctr" eaLnBrk="0" hangingPunct="0"/>
            <a:r>
              <a:rPr lang="en-US" sz="1200">
                <a:latin typeface="Arial" charset="0"/>
                <a:cs typeface="Arial" charset="0"/>
              </a:rPr>
              <a:t>Simulation</a:t>
            </a:r>
          </a:p>
        </p:txBody>
      </p:sp>
      <p:sp>
        <p:nvSpPr>
          <p:cNvPr id="200716" name="TextBox 34"/>
          <p:cNvSpPr txBox="1">
            <a:spLocks noChangeArrowheads="1"/>
          </p:cNvSpPr>
          <p:nvPr/>
        </p:nvSpPr>
        <p:spPr bwMode="auto">
          <a:xfrm>
            <a:off x="7496175" y="211531"/>
            <a:ext cx="1371600" cy="274637"/>
          </a:xfrm>
          <a:prstGeom prst="rect">
            <a:avLst/>
          </a:prstGeom>
          <a:noFill/>
          <a:ln w="9525">
            <a:noFill/>
            <a:miter lim="800000"/>
            <a:headEnd/>
            <a:tailEnd/>
          </a:ln>
        </p:spPr>
        <p:txBody>
          <a:bodyPr>
            <a:spAutoFit/>
          </a:bodyPr>
          <a:lstStyle/>
          <a:p>
            <a:pPr algn="ctr" eaLnBrk="0" hangingPunct="0"/>
            <a:r>
              <a:rPr lang="en-US" sz="1200" dirty="0" smtClean="0">
                <a:latin typeface="Arial" charset="0"/>
                <a:cs typeface="Arial" charset="0"/>
              </a:rPr>
              <a:t>State Charts</a:t>
            </a:r>
            <a:endParaRPr lang="en-US" sz="1200" dirty="0">
              <a:latin typeface="Arial" charset="0"/>
              <a:cs typeface="Arial" charset="0"/>
            </a:endParaRPr>
          </a:p>
        </p:txBody>
      </p:sp>
      <p:pic>
        <p:nvPicPr>
          <p:cNvPr id="200717" name="Picture 21" descr="lv"/>
          <p:cNvPicPr>
            <a:picLocks noChangeAspect="1" noChangeArrowheads="1"/>
          </p:cNvPicPr>
          <p:nvPr/>
        </p:nvPicPr>
        <p:blipFill>
          <a:blip r:embed="rId7" cstate="print"/>
          <a:srcRect l="662" t="873" r="662" b="873"/>
          <a:stretch>
            <a:fillRect/>
          </a:stretch>
        </p:blipFill>
        <p:spPr bwMode="auto">
          <a:xfrm>
            <a:off x="5715008" y="591224"/>
            <a:ext cx="1516624" cy="1145894"/>
          </a:xfrm>
          <a:prstGeom prst="rect">
            <a:avLst/>
          </a:prstGeom>
          <a:noFill/>
          <a:ln w="31750" cap="rnd">
            <a:solidFill>
              <a:srgbClr val="0067AC"/>
            </a:solidFill>
            <a:round/>
            <a:headEnd/>
            <a:tailEnd/>
          </a:ln>
        </p:spPr>
      </p:pic>
      <p:pic>
        <p:nvPicPr>
          <p:cNvPr id="200718" name="Picture 12"/>
          <p:cNvPicPr>
            <a:picLocks noChangeAspect="1" noChangeArrowheads="1"/>
          </p:cNvPicPr>
          <p:nvPr/>
        </p:nvPicPr>
        <p:blipFill>
          <a:blip r:embed="rId8" cstate="print"/>
          <a:srcRect l="19727" t="19225" r="10860" b="26398"/>
          <a:stretch>
            <a:fillRect/>
          </a:stretch>
        </p:blipFill>
        <p:spPr bwMode="auto">
          <a:xfrm>
            <a:off x="7500958" y="608963"/>
            <a:ext cx="1316016" cy="1126568"/>
          </a:xfrm>
          <a:prstGeom prst="rect">
            <a:avLst/>
          </a:prstGeom>
          <a:noFill/>
          <a:ln w="31750" cap="rnd">
            <a:solidFill>
              <a:srgbClr val="336699"/>
            </a:solidFill>
            <a:round/>
            <a:headEnd/>
            <a:tailEnd/>
          </a:ln>
        </p:spPr>
      </p:pic>
      <p:pic>
        <p:nvPicPr>
          <p:cNvPr id="200719" name="Picture 4"/>
          <p:cNvPicPr>
            <a:picLocks noChangeAspect="1" noChangeArrowheads="1"/>
          </p:cNvPicPr>
          <p:nvPr/>
        </p:nvPicPr>
        <p:blipFill>
          <a:blip r:embed="rId9" cstate="print"/>
          <a:srcRect/>
          <a:stretch>
            <a:fillRect/>
          </a:stretch>
        </p:blipFill>
        <p:spPr bwMode="auto">
          <a:xfrm>
            <a:off x="3857620" y="581444"/>
            <a:ext cx="1631954" cy="1201712"/>
          </a:xfrm>
          <a:prstGeom prst="rect">
            <a:avLst/>
          </a:prstGeom>
          <a:noFill/>
          <a:ln w="31750" cap="rnd" algn="ctr">
            <a:solidFill>
              <a:srgbClr val="0067AC"/>
            </a:solidFill>
            <a:round/>
            <a:headEnd/>
            <a:tailEnd/>
          </a:ln>
        </p:spPr>
      </p:pic>
      <p:pic>
        <p:nvPicPr>
          <p:cNvPr id="34818" name="Picture 2" descr="http://quark.natinst.com:9000/qwaf/rootserver/assets/509927?role=preview"/>
          <p:cNvPicPr>
            <a:picLocks noChangeAspect="1" noChangeArrowheads="1"/>
          </p:cNvPicPr>
          <p:nvPr/>
        </p:nvPicPr>
        <p:blipFill>
          <a:blip r:embed="rId10" cstate="print"/>
          <a:srcRect/>
          <a:stretch>
            <a:fillRect/>
          </a:stretch>
        </p:blipFill>
        <p:spPr bwMode="auto">
          <a:xfrm>
            <a:off x="357157" y="591224"/>
            <a:ext cx="1439807" cy="1157937"/>
          </a:xfrm>
          <a:prstGeom prst="rect">
            <a:avLst/>
          </a:prstGeom>
          <a:solidFill>
            <a:srgbClr val="FFFFFF">
              <a:shade val="85000"/>
            </a:srgbClr>
          </a:solidFill>
          <a:ln w="38100" cap="sq">
            <a:solidFill>
              <a:srgbClr val="0070C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 name="Group 35"/>
          <p:cNvGrpSpPr>
            <a:grpSpLocks/>
          </p:cNvGrpSpPr>
          <p:nvPr/>
        </p:nvGrpSpPr>
        <p:grpSpPr bwMode="auto">
          <a:xfrm>
            <a:off x="2143109" y="734100"/>
            <a:ext cx="1285883" cy="968093"/>
            <a:chOff x="3591760" y="2156092"/>
            <a:chExt cx="2779674" cy="2155245"/>
          </a:xfrm>
        </p:grpSpPr>
        <p:pic>
          <p:nvPicPr>
            <p:cNvPr id="200732" name="Picture 2"/>
            <p:cNvPicPr>
              <a:picLocks noChangeAspect="1" noChangeArrowheads="1"/>
            </p:cNvPicPr>
            <p:nvPr/>
          </p:nvPicPr>
          <p:blipFill>
            <a:blip r:embed="rId11" cstate="print"/>
            <a:srcRect/>
            <a:stretch>
              <a:fillRect/>
            </a:stretch>
          </p:blipFill>
          <p:spPr bwMode="auto">
            <a:xfrm>
              <a:off x="6047583" y="3061820"/>
              <a:ext cx="323851" cy="352425"/>
            </a:xfrm>
            <a:prstGeom prst="rect">
              <a:avLst/>
            </a:prstGeom>
            <a:noFill/>
            <a:ln w="9525">
              <a:noFill/>
              <a:miter lim="800000"/>
              <a:headEnd/>
              <a:tailEnd/>
            </a:ln>
          </p:spPr>
        </p:pic>
        <p:sp>
          <p:nvSpPr>
            <p:cNvPr id="200733" name="Isosceles Triangle 38"/>
            <p:cNvSpPr>
              <a:spLocks noChangeArrowheads="1"/>
            </p:cNvSpPr>
            <p:nvPr/>
          </p:nvSpPr>
          <p:spPr bwMode="auto">
            <a:xfrm rot="5400000">
              <a:off x="4852413" y="2830116"/>
              <a:ext cx="1905895" cy="732234"/>
            </a:xfrm>
            <a:prstGeom prst="triangle">
              <a:avLst>
                <a:gd name="adj" fmla="val 50000"/>
              </a:avLst>
            </a:prstGeom>
            <a:solidFill>
              <a:srgbClr val="D9D9D9">
                <a:alpha val="47058"/>
              </a:srgbClr>
            </a:solidFill>
            <a:ln w="9525" algn="ctr">
              <a:noFill/>
              <a:round/>
              <a:headEnd/>
              <a:tailEnd/>
            </a:ln>
          </p:spPr>
          <p:txBody>
            <a:bodyPr wrap="none" anchor="ctr"/>
            <a:lstStyle/>
            <a:p>
              <a:pPr algn="ctr" eaLnBrk="0" hangingPunct="0"/>
              <a:endParaRPr lang="de-DE" sz="1400">
                <a:latin typeface="Arial" charset="0"/>
                <a:cs typeface="Arial" charset="0"/>
              </a:endParaRPr>
            </a:p>
          </p:txBody>
        </p:sp>
        <p:pic>
          <p:nvPicPr>
            <p:cNvPr id="200734" name="Picture 3"/>
            <p:cNvPicPr>
              <a:picLocks noChangeAspect="1" noChangeArrowheads="1"/>
            </p:cNvPicPr>
            <p:nvPr/>
          </p:nvPicPr>
          <p:blipFill>
            <a:blip r:embed="rId12" cstate="print"/>
            <a:srcRect/>
            <a:stretch>
              <a:fillRect/>
            </a:stretch>
          </p:blipFill>
          <p:spPr bwMode="auto">
            <a:xfrm>
              <a:off x="3591760" y="2156092"/>
              <a:ext cx="1824236" cy="2155245"/>
            </a:xfrm>
            <a:prstGeom prst="rect">
              <a:avLst/>
            </a:prstGeom>
            <a:noFill/>
            <a:ln w="9525">
              <a:solidFill>
                <a:schemeClr val="tx2"/>
              </a:solidFill>
              <a:miter lim="800000"/>
              <a:headEnd/>
              <a:tailEnd/>
            </a:ln>
          </p:spPr>
        </p:pic>
      </p:grpSp>
      <p:sp>
        <p:nvSpPr>
          <p:cNvPr id="200725" name="AutoShape 21"/>
          <p:cNvSpPr>
            <a:spLocks noChangeArrowheads="1"/>
          </p:cNvSpPr>
          <p:nvPr/>
        </p:nvSpPr>
        <p:spPr bwMode="auto">
          <a:xfrm rot="10800000" flipV="1">
            <a:off x="1000100" y="2898891"/>
            <a:ext cx="7536587" cy="527339"/>
          </a:xfrm>
          <a:prstGeom prst="triangle">
            <a:avLst>
              <a:gd name="adj" fmla="val 50000"/>
            </a:avLst>
          </a:prstGeom>
          <a:gradFill rotWithShape="1">
            <a:gsLst>
              <a:gs pos="0">
                <a:srgbClr val="0067AC">
                  <a:alpha val="39998"/>
                </a:srgbClr>
              </a:gs>
              <a:gs pos="100000">
                <a:schemeClr val="bg1"/>
              </a:gs>
            </a:gsLst>
            <a:lin ang="16200000" scaled="1"/>
          </a:gradFill>
          <a:ln w="9525" algn="ctr">
            <a:noFill/>
            <a:miter lim="800000"/>
            <a:headEnd/>
            <a:tailEnd/>
          </a:ln>
        </p:spPr>
        <p:txBody>
          <a:bodyPr wrap="none" anchor="ctr"/>
          <a:lstStyle/>
          <a:p>
            <a:pPr algn="ctr" eaLnBrk="0" hangingPunct="0"/>
            <a:endParaRPr lang="de-DE" sz="1400">
              <a:latin typeface="Arial" charset="0"/>
              <a:cs typeface="Arial" charset="0"/>
            </a:endParaRPr>
          </a:p>
        </p:txBody>
      </p:sp>
      <p:sp>
        <p:nvSpPr>
          <p:cNvPr id="47" name="Oval 46"/>
          <p:cNvSpPr/>
          <p:nvPr/>
        </p:nvSpPr>
        <p:spPr bwMode="auto">
          <a:xfrm>
            <a:off x="2956714" y="2145312"/>
            <a:ext cx="3623359" cy="1175397"/>
          </a:xfrm>
          <a:prstGeom prst="ellipse">
            <a:avLst/>
          </a:prstGeom>
          <a:solidFill>
            <a:schemeClr val="bg1"/>
          </a:solidFill>
          <a:ln w="9525" cap="flat" cmpd="sng" algn="ctr">
            <a:solidFill>
              <a:schemeClr val="tx1"/>
            </a:solidFill>
            <a:prstDash val="solid"/>
            <a:round/>
            <a:headEnd type="none" w="med" len="med"/>
            <a:tailEnd type="none" w="med" len="med"/>
          </a:ln>
          <a:effectLst>
            <a:softEdge rad="317500"/>
          </a:effectLst>
        </p:spPr>
        <p:txBody>
          <a:bodyPr wrap="none" anchor="ctr"/>
          <a:lstStyle/>
          <a:p>
            <a:pPr algn="ctr" eaLnBrk="0" hangingPunct="0">
              <a:defRPr/>
            </a:pPr>
            <a:endParaRPr lang="en-US" sz="1400">
              <a:latin typeface="Arial" charset="0"/>
              <a:cs typeface="Arial" charset="0"/>
            </a:endParaRPr>
          </a:p>
        </p:txBody>
      </p:sp>
      <p:sp>
        <p:nvSpPr>
          <p:cNvPr id="200729" name="AutoShape 21"/>
          <p:cNvSpPr>
            <a:spLocks noChangeArrowheads="1"/>
          </p:cNvSpPr>
          <p:nvPr/>
        </p:nvSpPr>
        <p:spPr bwMode="auto">
          <a:xfrm flipV="1">
            <a:off x="1013688" y="1926032"/>
            <a:ext cx="7536587" cy="527340"/>
          </a:xfrm>
          <a:prstGeom prst="triangle">
            <a:avLst>
              <a:gd name="adj" fmla="val 50000"/>
            </a:avLst>
          </a:prstGeom>
          <a:gradFill rotWithShape="1">
            <a:gsLst>
              <a:gs pos="0">
                <a:srgbClr val="0067AC">
                  <a:alpha val="39998"/>
                </a:srgbClr>
              </a:gs>
              <a:gs pos="100000">
                <a:schemeClr val="bg1"/>
              </a:gs>
            </a:gsLst>
            <a:lin ang="16200000" scaled="1"/>
          </a:gradFill>
          <a:ln w="9525" algn="ctr">
            <a:noFill/>
            <a:miter lim="800000"/>
            <a:headEnd/>
            <a:tailEnd/>
          </a:ln>
        </p:spPr>
        <p:txBody>
          <a:bodyPr rot="10800000" wrap="none" anchor="ctr"/>
          <a:lstStyle/>
          <a:p>
            <a:pPr algn="ctr" eaLnBrk="0" hangingPunct="0"/>
            <a:endParaRPr lang="de-DE" sz="1400">
              <a:latin typeface="Arial" charset="0"/>
              <a:cs typeface="Arial" charset="0"/>
            </a:endParaRPr>
          </a:p>
        </p:txBody>
      </p:sp>
      <p:pic>
        <p:nvPicPr>
          <p:cNvPr id="200730" name="Picture 35" descr="LabVIEW_Logo_Horizontal_4c.jpg"/>
          <p:cNvPicPr>
            <a:picLocks noChangeAspect="1"/>
          </p:cNvPicPr>
          <p:nvPr/>
        </p:nvPicPr>
        <p:blipFill>
          <a:blip r:embed="rId13" cstate="print"/>
          <a:srcRect/>
          <a:stretch>
            <a:fillRect/>
          </a:stretch>
        </p:blipFill>
        <p:spPr bwMode="auto">
          <a:xfrm>
            <a:off x="3214678" y="2240522"/>
            <a:ext cx="3591854" cy="618630"/>
          </a:xfrm>
          <a:prstGeom prst="rect">
            <a:avLst/>
          </a:prstGeom>
          <a:noFill/>
          <a:ln w="9525">
            <a:noFill/>
            <a:miter lim="800000"/>
            <a:headEnd/>
            <a:tailEnd/>
          </a:ln>
        </p:spPr>
      </p:pic>
      <p:sp>
        <p:nvSpPr>
          <p:cNvPr id="200723" name="Rectangle 44"/>
          <p:cNvSpPr>
            <a:spLocks noChangeArrowheads="1"/>
          </p:cNvSpPr>
          <p:nvPr/>
        </p:nvSpPr>
        <p:spPr bwMode="auto">
          <a:xfrm>
            <a:off x="2000232" y="591223"/>
            <a:ext cx="1500198" cy="1176057"/>
          </a:xfrm>
          <a:prstGeom prst="rect">
            <a:avLst/>
          </a:prstGeom>
          <a:noFill/>
          <a:ln w="38100" algn="ctr">
            <a:solidFill>
              <a:srgbClr val="0060A8"/>
            </a:solidFill>
            <a:round/>
            <a:headEnd/>
            <a:tailEnd/>
          </a:ln>
        </p:spPr>
        <p:txBody>
          <a:bodyPr wrap="none" anchor="ctr"/>
          <a:lstStyle/>
          <a:p>
            <a:pPr algn="ctr" eaLnBrk="0" hangingPunct="0"/>
            <a:endParaRPr lang="de-DE" sz="1400">
              <a:latin typeface="Arial" charset="0"/>
              <a:cs typeface="Arial" charset="0"/>
            </a:endParaRPr>
          </a:p>
        </p:txBody>
      </p:sp>
      <p:grpSp>
        <p:nvGrpSpPr>
          <p:cNvPr id="5" name="Group 24"/>
          <p:cNvGrpSpPr>
            <a:grpSpLocks/>
          </p:cNvGrpSpPr>
          <p:nvPr/>
        </p:nvGrpSpPr>
        <p:grpSpPr bwMode="auto">
          <a:xfrm>
            <a:off x="7000892" y="3560178"/>
            <a:ext cx="642942" cy="1137238"/>
            <a:chOff x="3390" y="2630"/>
            <a:chExt cx="487" cy="819"/>
          </a:xfrm>
        </p:grpSpPr>
        <p:pic>
          <p:nvPicPr>
            <p:cNvPr id="35" name="Picture 7"/>
            <p:cNvPicPr>
              <a:picLocks noChangeAspect="1" noChangeArrowheads="1"/>
            </p:cNvPicPr>
            <p:nvPr/>
          </p:nvPicPr>
          <p:blipFill>
            <a:blip r:embed="rId14" cstate="print">
              <a:clrChange>
                <a:clrFrom>
                  <a:srgbClr val="00FF00"/>
                </a:clrFrom>
                <a:clrTo>
                  <a:srgbClr val="00FF00">
                    <a:alpha val="0"/>
                  </a:srgbClr>
                </a:clrTo>
              </a:clrChange>
            </a:blip>
            <a:srcRect/>
            <a:stretch>
              <a:fillRect/>
            </a:stretch>
          </p:blipFill>
          <p:spPr bwMode="auto">
            <a:xfrm>
              <a:off x="3390" y="2784"/>
              <a:ext cx="487" cy="665"/>
            </a:xfrm>
            <a:prstGeom prst="rect">
              <a:avLst/>
            </a:prstGeom>
            <a:noFill/>
            <a:ln w="9525">
              <a:noFill/>
              <a:miter lim="800000"/>
              <a:headEnd/>
              <a:tailEnd/>
            </a:ln>
          </p:spPr>
        </p:pic>
        <p:sp>
          <p:nvSpPr>
            <p:cNvPr id="36" name="TextBox 29"/>
            <p:cNvSpPr txBox="1">
              <a:spLocks noChangeArrowheads="1"/>
            </p:cNvSpPr>
            <p:nvPr/>
          </p:nvSpPr>
          <p:spPr bwMode="auto">
            <a:xfrm>
              <a:off x="3416" y="2630"/>
              <a:ext cx="374" cy="222"/>
            </a:xfrm>
            <a:prstGeom prst="rect">
              <a:avLst/>
            </a:prstGeom>
            <a:noFill/>
            <a:ln w="9525">
              <a:noFill/>
              <a:miter lim="800000"/>
              <a:headEnd/>
              <a:tailEnd/>
            </a:ln>
          </p:spPr>
          <p:txBody>
            <a:bodyPr wrap="none">
              <a:spAutoFit/>
            </a:bodyPr>
            <a:lstStyle/>
            <a:p>
              <a:pPr algn="ctr" eaLnBrk="0" hangingPunct="0"/>
              <a:r>
                <a:rPr lang="de-DE" sz="1400" dirty="0"/>
                <a:t>PDA</a:t>
              </a:r>
            </a:p>
          </p:txBody>
        </p:sp>
      </p:grpSp>
      <p:grpSp>
        <p:nvGrpSpPr>
          <p:cNvPr id="6" name="Group 23"/>
          <p:cNvGrpSpPr>
            <a:grpSpLocks/>
          </p:cNvGrpSpPr>
          <p:nvPr/>
        </p:nvGrpSpPr>
        <p:grpSpPr bwMode="auto">
          <a:xfrm>
            <a:off x="7544914" y="3560109"/>
            <a:ext cx="1484595" cy="952305"/>
            <a:chOff x="2140" y="2897"/>
            <a:chExt cx="967" cy="743"/>
          </a:xfrm>
        </p:grpSpPr>
        <p:pic>
          <p:nvPicPr>
            <p:cNvPr id="38" name="Picture 15"/>
            <p:cNvPicPr>
              <a:picLocks noChangeAspect="1" noChangeArrowheads="1"/>
            </p:cNvPicPr>
            <p:nvPr/>
          </p:nvPicPr>
          <p:blipFill>
            <a:blip r:embed="rId15" cstate="print">
              <a:clrChange>
                <a:clrFrom>
                  <a:srgbClr val="00FF00"/>
                </a:clrFrom>
                <a:clrTo>
                  <a:srgbClr val="00FF00">
                    <a:alpha val="0"/>
                  </a:srgbClr>
                </a:clrTo>
              </a:clrChange>
            </a:blip>
            <a:srcRect/>
            <a:stretch>
              <a:fillRect/>
            </a:stretch>
          </p:blipFill>
          <p:spPr bwMode="auto">
            <a:xfrm>
              <a:off x="2344" y="3120"/>
              <a:ext cx="624" cy="520"/>
            </a:xfrm>
            <a:prstGeom prst="rect">
              <a:avLst/>
            </a:prstGeom>
            <a:noFill/>
            <a:ln w="9525">
              <a:noFill/>
              <a:miter lim="800000"/>
              <a:headEnd/>
              <a:tailEnd/>
            </a:ln>
          </p:spPr>
        </p:pic>
        <p:sp>
          <p:nvSpPr>
            <p:cNvPr id="39" name="TextBox 28"/>
            <p:cNvSpPr txBox="1">
              <a:spLocks noChangeArrowheads="1"/>
            </p:cNvSpPr>
            <p:nvPr/>
          </p:nvSpPr>
          <p:spPr bwMode="auto">
            <a:xfrm>
              <a:off x="2140" y="2897"/>
              <a:ext cx="967" cy="240"/>
            </a:xfrm>
            <a:prstGeom prst="rect">
              <a:avLst/>
            </a:prstGeom>
            <a:noFill/>
            <a:ln w="9525">
              <a:noFill/>
              <a:miter lim="800000"/>
              <a:headEnd/>
              <a:tailEnd/>
            </a:ln>
          </p:spPr>
          <p:txBody>
            <a:bodyPr wrap="none">
              <a:spAutoFit/>
            </a:bodyPr>
            <a:lstStyle/>
            <a:p>
              <a:pPr algn="ctr" eaLnBrk="0" hangingPunct="0"/>
              <a:r>
                <a:rPr lang="de-DE" sz="1400" dirty="0" err="1">
                  <a:latin typeface="Arial" pitchFamily="34" charset="0"/>
                  <a:cs typeface="Arial" pitchFamily="34" charset="0"/>
                </a:rPr>
                <a:t>Touchpanel</a:t>
              </a:r>
              <a:endParaRPr lang="de-DE" sz="1400" dirty="0">
                <a:latin typeface="Arial" pitchFamily="34" charset="0"/>
                <a:cs typeface="Arial" pitchFamily="34" charset="0"/>
              </a:endParaRPr>
            </a:p>
          </p:txBody>
        </p:sp>
      </p:grpSp>
      <p:pic>
        <p:nvPicPr>
          <p:cNvPr id="40" name="Picture 14" descr="Tux">
            <a:hlinkClick r:id="rId16" tooltip="Tux"/>
          </p:cNvPr>
          <p:cNvPicPr>
            <a:picLocks noChangeAspect="1" noChangeArrowheads="1"/>
          </p:cNvPicPr>
          <p:nvPr/>
        </p:nvPicPr>
        <p:blipFill>
          <a:blip r:embed="rId17" cstate="print"/>
          <a:srcRect/>
          <a:stretch>
            <a:fillRect/>
          </a:stretch>
        </p:blipFill>
        <p:spPr bwMode="auto">
          <a:xfrm>
            <a:off x="575516" y="4060244"/>
            <a:ext cx="424584" cy="500066"/>
          </a:xfrm>
          <a:prstGeom prst="rect">
            <a:avLst/>
          </a:prstGeom>
          <a:noFill/>
        </p:spPr>
      </p:pic>
      <p:pic>
        <p:nvPicPr>
          <p:cNvPr id="41" name="Picture 18" descr="Windows Vista"/>
          <p:cNvPicPr>
            <a:picLocks noChangeAspect="1" noChangeArrowheads="1"/>
          </p:cNvPicPr>
          <p:nvPr/>
        </p:nvPicPr>
        <p:blipFill>
          <a:blip r:embed="rId18" cstate="print"/>
          <a:srcRect r="78313"/>
          <a:stretch>
            <a:fillRect/>
          </a:stretch>
        </p:blipFill>
        <p:spPr bwMode="auto">
          <a:xfrm>
            <a:off x="921610" y="3874957"/>
            <a:ext cx="303274" cy="303273"/>
          </a:xfrm>
          <a:prstGeom prst="rect">
            <a:avLst/>
          </a:prstGeom>
          <a:noFill/>
        </p:spPr>
      </p:pic>
      <p:pic>
        <p:nvPicPr>
          <p:cNvPr id="42" name="Picture 22" descr="http://technology.beloblog.com/archives/apple/">
            <a:hlinkClick r:id="rId19"/>
          </p:cNvPr>
          <p:cNvPicPr>
            <a:picLocks noChangeAspect="1" noChangeArrowheads="1"/>
          </p:cNvPicPr>
          <p:nvPr/>
        </p:nvPicPr>
        <p:blipFill>
          <a:blip r:embed="rId20" cstate="print">
            <a:clrChange>
              <a:clrFrom>
                <a:srgbClr val="FEFEFE"/>
              </a:clrFrom>
              <a:clrTo>
                <a:srgbClr val="FEFEFE">
                  <a:alpha val="0"/>
                </a:srgbClr>
              </a:clrTo>
            </a:clrChange>
          </a:blip>
          <a:srcRect/>
          <a:stretch>
            <a:fillRect/>
          </a:stretch>
        </p:blipFill>
        <p:spPr bwMode="auto">
          <a:xfrm>
            <a:off x="1071538" y="4131682"/>
            <a:ext cx="305853" cy="371148"/>
          </a:xfrm>
          <a:prstGeom prst="rect">
            <a:avLst/>
          </a:prstGeom>
          <a:noFill/>
        </p:spPr>
      </p:pic>
      <p:graphicFrame>
        <p:nvGraphicFramePr>
          <p:cNvPr id="48" name="Object 16"/>
          <p:cNvGraphicFramePr>
            <a:graphicFrameLocks noChangeAspect="1"/>
          </p:cNvGraphicFramePr>
          <p:nvPr/>
        </p:nvGraphicFramePr>
        <p:xfrm>
          <a:off x="3000364" y="5069304"/>
          <a:ext cx="839013" cy="465270"/>
        </p:xfrm>
        <a:graphic>
          <a:graphicData uri="http://schemas.openxmlformats.org/presentationml/2006/ole">
            <p:oleObj spid="_x0000_s231426" name="Bitmap Image" r:id="rId21" imgW="5121084" imgH="3215238" progId="PBrush">
              <p:embed/>
            </p:oleObj>
          </a:graphicData>
        </a:graphic>
      </p:graphicFrame>
      <p:pic>
        <p:nvPicPr>
          <p:cNvPr id="50" name="Picture 4" descr="http://zone.ni.com/cms/images/devzone/tut/host%20to%20target.png"/>
          <p:cNvPicPr>
            <a:picLocks noChangeAspect="1" noChangeArrowheads="1"/>
          </p:cNvPicPr>
          <p:nvPr/>
        </p:nvPicPr>
        <p:blipFill>
          <a:blip r:embed="rId22" cstate="print"/>
          <a:srcRect l="59860" b="39086"/>
          <a:stretch>
            <a:fillRect/>
          </a:stretch>
        </p:blipFill>
        <p:spPr bwMode="auto">
          <a:xfrm>
            <a:off x="1214414" y="4997866"/>
            <a:ext cx="847974" cy="595080"/>
          </a:xfrm>
          <a:prstGeom prst="rect">
            <a:avLst/>
          </a:prstGeom>
          <a:noFill/>
        </p:spPr>
      </p:pic>
      <p:pic>
        <p:nvPicPr>
          <p:cNvPr id="51" name="Picture 6" descr="http://zone.ni.com/cms/images/devzone/tut/desktop%20pc%20collage%20v3.png"/>
          <p:cNvPicPr>
            <a:picLocks noChangeAspect="1" noChangeArrowheads="1"/>
          </p:cNvPicPr>
          <p:nvPr/>
        </p:nvPicPr>
        <p:blipFill>
          <a:blip r:embed="rId23" cstate="print"/>
          <a:srcRect l="65892" t="14706" r="5814" b="50980"/>
          <a:stretch>
            <a:fillRect/>
          </a:stretch>
        </p:blipFill>
        <p:spPr bwMode="auto">
          <a:xfrm>
            <a:off x="4714876" y="5069304"/>
            <a:ext cx="928694" cy="445275"/>
          </a:xfrm>
          <a:prstGeom prst="rect">
            <a:avLst/>
          </a:prstGeom>
          <a:noFill/>
        </p:spPr>
      </p:pic>
      <p:pic>
        <p:nvPicPr>
          <p:cNvPr id="53" name="Picture 8" descr="http://www.ni.com/images/highlights/us/ni-1742_145x110.gif"/>
          <p:cNvPicPr>
            <a:picLocks noChangeAspect="1" noChangeArrowheads="1"/>
          </p:cNvPicPr>
          <p:nvPr/>
        </p:nvPicPr>
        <p:blipFill>
          <a:blip r:embed="rId24" cstate="print"/>
          <a:srcRect l="15515" t="6818" r="17243" b="11363"/>
          <a:stretch>
            <a:fillRect/>
          </a:stretch>
        </p:blipFill>
        <p:spPr bwMode="auto">
          <a:xfrm>
            <a:off x="6357950" y="5140742"/>
            <a:ext cx="395394" cy="364979"/>
          </a:xfrm>
          <a:prstGeom prst="rect">
            <a:avLst/>
          </a:prstGeom>
          <a:noFill/>
        </p:spPr>
      </p:pic>
      <p:pic>
        <p:nvPicPr>
          <p:cNvPr id="54" name="Picture 10" descr="Fujitsu Siemens Pocket LOOX N520"/>
          <p:cNvPicPr>
            <a:picLocks noChangeAspect="1" noChangeArrowheads="1"/>
          </p:cNvPicPr>
          <p:nvPr/>
        </p:nvPicPr>
        <p:blipFill>
          <a:blip r:embed="rId25" cstate="print"/>
          <a:srcRect/>
          <a:stretch>
            <a:fillRect/>
          </a:stretch>
        </p:blipFill>
        <p:spPr bwMode="auto">
          <a:xfrm>
            <a:off x="7072330" y="4997866"/>
            <a:ext cx="643491" cy="643491"/>
          </a:xfrm>
          <a:prstGeom prst="rect">
            <a:avLst/>
          </a:prstGeom>
          <a:noFill/>
        </p:spPr>
      </p:pic>
      <p:pic>
        <p:nvPicPr>
          <p:cNvPr id="55" name="Picture 12" descr="NI TPC-2106/T"/>
          <p:cNvPicPr>
            <a:picLocks noChangeAspect="1" noChangeArrowheads="1"/>
          </p:cNvPicPr>
          <p:nvPr/>
        </p:nvPicPr>
        <p:blipFill>
          <a:blip r:embed="rId26" cstate="print">
            <a:clrChange>
              <a:clrFrom>
                <a:srgbClr val="FFFFFF"/>
              </a:clrFrom>
              <a:clrTo>
                <a:srgbClr val="FFFFFF">
                  <a:alpha val="0"/>
                </a:srgbClr>
              </a:clrTo>
            </a:clrChange>
          </a:blip>
          <a:srcRect/>
          <a:stretch>
            <a:fillRect/>
          </a:stretch>
        </p:blipFill>
        <p:spPr bwMode="auto">
          <a:xfrm>
            <a:off x="8001024" y="4997866"/>
            <a:ext cx="904868" cy="660554"/>
          </a:xfrm>
          <a:prstGeom prst="rect">
            <a:avLst/>
          </a:prstGeom>
          <a:noFill/>
        </p:spPr>
      </p:pic>
      <p:pic>
        <p:nvPicPr>
          <p:cNvPr id="56" name="Picture 23"/>
          <p:cNvPicPr>
            <a:picLocks noChangeAspect="1" noChangeArrowheads="1"/>
          </p:cNvPicPr>
          <p:nvPr/>
        </p:nvPicPr>
        <p:blipFill>
          <a:blip r:embed="rId27" cstate="print"/>
          <a:srcRect l="1695" t="6764" r="1695" b="8342"/>
          <a:stretch>
            <a:fillRect/>
          </a:stretch>
        </p:blipFill>
        <p:spPr bwMode="auto">
          <a:xfrm>
            <a:off x="2171789" y="5069304"/>
            <a:ext cx="757137" cy="459596"/>
          </a:xfrm>
          <a:prstGeom prst="rect">
            <a:avLst/>
          </a:prstGeom>
          <a:noFill/>
          <a:ln w="9525">
            <a:noFill/>
            <a:miter lim="800000"/>
            <a:headEnd/>
            <a:tailEnd/>
          </a:ln>
          <a:effectLst/>
        </p:spPr>
      </p:pic>
      <p:pic>
        <p:nvPicPr>
          <p:cNvPr id="57" name="Picture 25" descr="http://sine.ni.com/images/products/us/040430_pci7831r_t.jpg">
            <a:hlinkClick r:id="rId28"/>
          </p:cNvPr>
          <p:cNvPicPr>
            <a:picLocks noChangeAspect="1" noChangeArrowheads="1"/>
          </p:cNvPicPr>
          <p:nvPr/>
        </p:nvPicPr>
        <p:blipFill>
          <a:blip r:embed="rId29" cstate="print"/>
          <a:srcRect/>
          <a:stretch>
            <a:fillRect/>
          </a:stretch>
        </p:blipFill>
        <p:spPr bwMode="auto">
          <a:xfrm>
            <a:off x="3929058" y="5069304"/>
            <a:ext cx="740307" cy="538405"/>
          </a:xfrm>
          <a:prstGeom prst="rect">
            <a:avLst/>
          </a:prstGeom>
          <a:noFill/>
        </p:spPr>
      </p:pic>
      <p:pic>
        <p:nvPicPr>
          <p:cNvPr id="58" name="Picture 29"/>
          <p:cNvPicPr>
            <a:picLocks noChangeAspect="1" noChangeArrowheads="1"/>
          </p:cNvPicPr>
          <p:nvPr/>
        </p:nvPicPr>
        <p:blipFill>
          <a:blip r:embed="rId30" cstate="print"/>
          <a:srcRect l="4127" t="2768" r="5089" b="4183"/>
          <a:stretch>
            <a:fillRect/>
          </a:stretch>
        </p:blipFill>
        <p:spPr bwMode="auto">
          <a:xfrm>
            <a:off x="0" y="5069304"/>
            <a:ext cx="605710" cy="591944"/>
          </a:xfrm>
          <a:prstGeom prst="rect">
            <a:avLst/>
          </a:prstGeom>
          <a:noFill/>
          <a:ln w="9525">
            <a:noFill/>
            <a:miter lim="800000"/>
            <a:headEnd/>
            <a:tailEnd/>
          </a:ln>
          <a:effectLst/>
        </p:spPr>
      </p:pic>
      <p:pic>
        <p:nvPicPr>
          <p:cNvPr id="60" name="Picture 6" descr="NI1455_angle"/>
          <p:cNvPicPr>
            <a:picLocks noChangeAspect="1" noChangeArrowheads="1"/>
          </p:cNvPicPr>
          <p:nvPr/>
        </p:nvPicPr>
        <p:blipFill>
          <a:blip r:embed="rId31" cstate="print">
            <a:lum bright="30000"/>
          </a:blip>
          <a:srcRect/>
          <a:stretch>
            <a:fillRect/>
          </a:stretch>
        </p:blipFill>
        <p:spPr bwMode="auto">
          <a:xfrm>
            <a:off x="5828583" y="4997866"/>
            <a:ext cx="457929" cy="603987"/>
          </a:xfrm>
          <a:prstGeom prst="rect">
            <a:avLst/>
          </a:prstGeom>
          <a:noFill/>
        </p:spPr>
      </p:pic>
      <p:pic>
        <p:nvPicPr>
          <p:cNvPr id="62" name="Picture 10"/>
          <p:cNvPicPr>
            <a:picLocks noChangeAspect="1" noChangeArrowheads="1"/>
          </p:cNvPicPr>
          <p:nvPr/>
        </p:nvPicPr>
        <p:blipFill>
          <a:blip r:embed="rId32" cstate="print">
            <a:clrChange>
              <a:clrFrom>
                <a:srgbClr val="FFFFFF"/>
              </a:clrFrom>
              <a:clrTo>
                <a:srgbClr val="FFFFFF">
                  <a:alpha val="0"/>
                </a:srgbClr>
              </a:clrTo>
            </a:clrChange>
          </a:blip>
          <a:srcRect/>
          <a:stretch>
            <a:fillRect/>
          </a:stretch>
        </p:blipFill>
        <p:spPr bwMode="auto">
          <a:xfrm>
            <a:off x="571472" y="5140742"/>
            <a:ext cx="762520" cy="404228"/>
          </a:xfrm>
          <a:prstGeom prst="rect">
            <a:avLst/>
          </a:prstGeom>
          <a:noFill/>
          <a:ln w="9525" algn="ctr">
            <a:noFill/>
            <a:miter lim="800000"/>
            <a:headEnd/>
            <a:tailEnd/>
          </a:ln>
        </p:spPr>
      </p:pic>
      <p:pic>
        <p:nvPicPr>
          <p:cNvPr id="64" name="Grafik 63" descr="LV Blackfin.jpg"/>
          <p:cNvPicPr>
            <a:picLocks noChangeAspect="1"/>
          </p:cNvPicPr>
          <p:nvPr/>
        </p:nvPicPr>
        <p:blipFill>
          <a:blip r:embed="rId33" cstate="print"/>
          <a:stretch>
            <a:fillRect/>
          </a:stretch>
        </p:blipFill>
        <p:spPr>
          <a:xfrm>
            <a:off x="4844994" y="3889472"/>
            <a:ext cx="798576" cy="658368"/>
          </a:xfrm>
          <a:prstGeom prst="rect">
            <a:avLst/>
          </a:prstGeom>
        </p:spPr>
      </p:pic>
      <p:pic>
        <p:nvPicPr>
          <p:cNvPr id="65" name="Grafik 64" descr="Startbildschirm.jpg"/>
          <p:cNvPicPr>
            <a:picLocks noChangeAspect="1"/>
          </p:cNvPicPr>
          <p:nvPr/>
        </p:nvPicPr>
        <p:blipFill>
          <a:blip r:embed="rId34" cstate="print"/>
          <a:srcRect l="58744" t="73835" r="31541" b="10275"/>
          <a:stretch>
            <a:fillRect/>
          </a:stretch>
        </p:blipFill>
        <p:spPr>
          <a:xfrm>
            <a:off x="6000760" y="3917368"/>
            <a:ext cx="571504" cy="571504"/>
          </a:xfrm>
          <a:prstGeom prst="rect">
            <a:avLst/>
          </a:prstGeom>
        </p:spPr>
      </p:pic>
      <p:sp>
        <p:nvSpPr>
          <p:cNvPr id="66" name="Textfeld 65"/>
          <p:cNvSpPr txBox="1"/>
          <p:nvPr/>
        </p:nvSpPr>
        <p:spPr>
          <a:xfrm>
            <a:off x="5929322" y="3566049"/>
            <a:ext cx="1000132" cy="307777"/>
          </a:xfrm>
          <a:prstGeom prst="rect">
            <a:avLst/>
          </a:prstGeom>
          <a:noFill/>
        </p:spPr>
        <p:txBody>
          <a:bodyPr wrap="square" rtlCol="0">
            <a:spAutoFit/>
          </a:bodyPr>
          <a:lstStyle/>
          <a:p>
            <a:r>
              <a:rPr lang="de-DE" sz="1400" dirty="0" smtClean="0">
                <a:latin typeface="Arial" pitchFamily="34" charset="0"/>
                <a:cs typeface="Arial" pitchFamily="34" charset="0"/>
              </a:rPr>
              <a:t>Vision</a:t>
            </a:r>
            <a:endParaRPr lang="de-DE" sz="1400" dirty="0">
              <a:latin typeface="Arial" pitchFamily="34" charset="0"/>
              <a:cs typeface="Arial" pitchFamily="34" charset="0"/>
            </a:endParaRP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tle 1"/>
          <p:cNvSpPr>
            <a:spLocks noGrp="1"/>
          </p:cNvSpPr>
          <p:nvPr>
            <p:ph type="title"/>
          </p:nvPr>
        </p:nvSpPr>
        <p:spPr>
          <a:xfrm>
            <a:off x="426899" y="154587"/>
            <a:ext cx="8223978" cy="964092"/>
          </a:xfrm>
        </p:spPr>
        <p:txBody>
          <a:bodyPr lIns="0" tIns="0" rIns="0" bIns="0">
            <a:normAutofit/>
          </a:bodyPr>
          <a:lstStyle/>
          <a:p>
            <a:r>
              <a:rPr lang="en-US" spc="-38" dirty="0" smtClean="0"/>
              <a:t>Key Application </a:t>
            </a:r>
            <a:r>
              <a:rPr lang="en-US" spc="-38" dirty="0"/>
              <a:t>Areas</a:t>
            </a:r>
            <a:endParaRPr lang="en-US" dirty="0"/>
          </a:p>
        </p:txBody>
      </p:sp>
      <p:sp>
        <p:nvSpPr>
          <p:cNvPr id="32" name="Rectangle 12"/>
          <p:cNvSpPr>
            <a:spLocks noChangeArrowheads="1"/>
          </p:cNvSpPr>
          <p:nvPr/>
        </p:nvSpPr>
        <p:spPr bwMode="auto">
          <a:xfrm>
            <a:off x="4735933" y="1205379"/>
            <a:ext cx="3914328" cy="369332"/>
          </a:xfrm>
          <a:prstGeom prst="rect">
            <a:avLst/>
          </a:prstGeom>
          <a:noFill/>
          <a:ln w="9525">
            <a:noFill/>
            <a:miter lim="800000"/>
            <a:headEnd/>
            <a:tailEnd/>
          </a:ln>
        </p:spPr>
        <p:txBody>
          <a:bodyPr wrap="square">
            <a:spAutoFit/>
          </a:bodyPr>
          <a:lstStyle/>
          <a:p>
            <a:pPr algn="ctr"/>
            <a:r>
              <a:rPr lang="en-US" dirty="0" smtClean="0">
                <a:solidFill>
                  <a:schemeClr val="bg2">
                    <a:lumMod val="25000"/>
                  </a:schemeClr>
                </a:solidFill>
                <a:latin typeface="+mn-lt"/>
              </a:rPr>
              <a:t>Embedded Monitoring and Control</a:t>
            </a:r>
            <a:endParaRPr lang="en-US" dirty="0">
              <a:solidFill>
                <a:schemeClr val="bg2">
                  <a:lumMod val="25000"/>
                </a:schemeClr>
              </a:solidFill>
              <a:latin typeface="+mn-lt"/>
            </a:endParaRPr>
          </a:p>
        </p:txBody>
      </p:sp>
      <p:sp>
        <p:nvSpPr>
          <p:cNvPr id="33" name="Rectangle 12"/>
          <p:cNvSpPr>
            <a:spLocks noChangeArrowheads="1"/>
          </p:cNvSpPr>
          <p:nvPr/>
        </p:nvSpPr>
        <p:spPr bwMode="auto">
          <a:xfrm>
            <a:off x="595746" y="1205379"/>
            <a:ext cx="3902418" cy="369332"/>
          </a:xfrm>
          <a:prstGeom prst="rect">
            <a:avLst/>
          </a:prstGeom>
          <a:noFill/>
          <a:ln w="9525">
            <a:noFill/>
            <a:miter lim="800000"/>
            <a:headEnd/>
            <a:tailEnd/>
          </a:ln>
        </p:spPr>
        <p:txBody>
          <a:bodyPr wrap="square">
            <a:spAutoFit/>
          </a:bodyPr>
          <a:lstStyle/>
          <a:p>
            <a:pPr algn="ctr"/>
            <a:r>
              <a:rPr lang="en-US" dirty="0" smtClean="0">
                <a:solidFill>
                  <a:schemeClr val="bg2">
                    <a:lumMod val="25000"/>
                  </a:schemeClr>
                </a:solidFill>
                <a:latin typeface="+mn-lt"/>
              </a:rPr>
              <a:t>Test and Measurement</a:t>
            </a:r>
            <a:endParaRPr lang="en-US" dirty="0">
              <a:solidFill>
                <a:schemeClr val="bg2">
                  <a:lumMod val="25000"/>
                </a:schemeClr>
              </a:solidFill>
              <a:latin typeface="+mn-lt"/>
            </a:endParaRPr>
          </a:p>
        </p:txBody>
      </p:sp>
      <p:grpSp>
        <p:nvGrpSpPr>
          <p:cNvPr id="2" name="Group 8"/>
          <p:cNvGrpSpPr/>
          <p:nvPr/>
        </p:nvGrpSpPr>
        <p:grpSpPr>
          <a:xfrm>
            <a:off x="4846569" y="1913935"/>
            <a:ext cx="3692679" cy="2757260"/>
            <a:chOff x="4846568" y="1435451"/>
            <a:chExt cx="3692679" cy="2067945"/>
          </a:xfrm>
        </p:grpSpPr>
        <p:sp>
          <p:nvSpPr>
            <p:cNvPr id="10" name="Freeform 9"/>
            <p:cNvSpPr/>
            <p:nvPr/>
          </p:nvSpPr>
          <p:spPr>
            <a:xfrm>
              <a:off x="4846568" y="1435451"/>
              <a:ext cx="3692679" cy="516986"/>
            </a:xfrm>
            <a:custGeom>
              <a:avLst/>
              <a:gdLst>
                <a:gd name="connsiteX0" fmla="*/ 0 w 3692679"/>
                <a:gd name="connsiteY0" fmla="*/ 0 h 516986"/>
                <a:gd name="connsiteX1" fmla="*/ 3692679 w 3692679"/>
                <a:gd name="connsiteY1" fmla="*/ 0 h 516986"/>
                <a:gd name="connsiteX2" fmla="*/ 3692679 w 3692679"/>
                <a:gd name="connsiteY2" fmla="*/ 516986 h 516986"/>
                <a:gd name="connsiteX3" fmla="*/ 0 w 3692679"/>
                <a:gd name="connsiteY3" fmla="*/ 516986 h 516986"/>
                <a:gd name="connsiteX4" fmla="*/ 0 w 3692679"/>
                <a:gd name="connsiteY4" fmla="*/ 0 h 516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2679" h="516986">
                  <a:moveTo>
                    <a:pt x="0" y="0"/>
                  </a:moveTo>
                  <a:lnTo>
                    <a:pt x="3692679" y="0"/>
                  </a:lnTo>
                  <a:lnTo>
                    <a:pt x="3692679" y="516986"/>
                  </a:lnTo>
                  <a:lnTo>
                    <a:pt x="0" y="516986"/>
                  </a:lnTo>
                  <a:lnTo>
                    <a:pt x="0" y="0"/>
                  </a:lnTo>
                  <a:close/>
                </a:path>
              </a:pathLst>
            </a:custGeom>
            <a:solidFill>
              <a:srgbClr val="0A60A3"/>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900" kern="1200" dirty="0" smtClean="0"/>
                <a:t>Design</a:t>
              </a:r>
              <a:endParaRPr lang="en-US" sz="1900" kern="1200" dirty="0"/>
            </a:p>
          </p:txBody>
        </p:sp>
        <p:sp>
          <p:nvSpPr>
            <p:cNvPr id="11" name="Freeform 10"/>
            <p:cNvSpPr/>
            <p:nvPr/>
          </p:nvSpPr>
          <p:spPr>
            <a:xfrm>
              <a:off x="6576585" y="1984749"/>
              <a:ext cx="232643" cy="193869"/>
            </a:xfrm>
            <a:custGeom>
              <a:avLst/>
              <a:gdLst>
                <a:gd name="connsiteX0" fmla="*/ 0 w 193869"/>
                <a:gd name="connsiteY0" fmla="*/ 46529 h 232643"/>
                <a:gd name="connsiteX1" fmla="*/ 96935 w 193869"/>
                <a:gd name="connsiteY1" fmla="*/ 46529 h 232643"/>
                <a:gd name="connsiteX2" fmla="*/ 96935 w 193869"/>
                <a:gd name="connsiteY2" fmla="*/ 0 h 232643"/>
                <a:gd name="connsiteX3" fmla="*/ 193869 w 193869"/>
                <a:gd name="connsiteY3" fmla="*/ 116322 h 232643"/>
                <a:gd name="connsiteX4" fmla="*/ 96935 w 193869"/>
                <a:gd name="connsiteY4" fmla="*/ 232643 h 232643"/>
                <a:gd name="connsiteX5" fmla="*/ 96935 w 193869"/>
                <a:gd name="connsiteY5" fmla="*/ 186114 h 232643"/>
                <a:gd name="connsiteX6" fmla="*/ 0 w 193869"/>
                <a:gd name="connsiteY6" fmla="*/ 186114 h 232643"/>
                <a:gd name="connsiteX7" fmla="*/ 0 w 193869"/>
                <a:gd name="connsiteY7" fmla="*/ 46529 h 23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869" h="232643">
                  <a:moveTo>
                    <a:pt x="155095" y="0"/>
                  </a:moveTo>
                  <a:lnTo>
                    <a:pt x="155095" y="116322"/>
                  </a:lnTo>
                  <a:lnTo>
                    <a:pt x="193869" y="116322"/>
                  </a:lnTo>
                  <a:lnTo>
                    <a:pt x="96934" y="232643"/>
                  </a:lnTo>
                  <a:lnTo>
                    <a:pt x="0" y="116322"/>
                  </a:lnTo>
                  <a:lnTo>
                    <a:pt x="38774" y="116322"/>
                  </a:lnTo>
                  <a:lnTo>
                    <a:pt x="38774" y="0"/>
                  </a:lnTo>
                  <a:lnTo>
                    <a:pt x="155095" y="0"/>
                  </a:lnTo>
                  <a:close/>
                </a:path>
              </a:pathLst>
            </a:custGeom>
            <a:solidFill>
              <a:schemeClr val="tx1">
                <a:lumMod val="50000"/>
                <a:lumOff val="50000"/>
              </a:schemeClr>
            </a:solidFill>
            <a:effectLst/>
          </p:spPr>
          <p:style>
            <a:lnRef idx="0">
              <a:schemeClr val="accent1">
                <a:tint val="60000"/>
                <a:hueOff val="0"/>
                <a:satOff val="0"/>
                <a:lumOff val="0"/>
                <a:alphaOff val="0"/>
              </a:schemeClr>
            </a:lnRef>
            <a:fillRef idx="3">
              <a:scrgbClr r="0" g="0" b="0"/>
            </a:fillRef>
            <a:effectRef idx="2">
              <a:scrgbClr r="0" g="0" b="0"/>
            </a:effectRef>
            <a:fontRef idx="minor">
              <a:schemeClr val="lt1"/>
            </a:fontRef>
          </p:style>
          <p:txBody>
            <a:bodyPr spcFirstLastPara="0" vert="horz" wrap="square" lIns="46530" tIns="0" rIns="46528" bIns="58161" numCol="1" spcCol="1270" anchor="ctr" anchorCtr="0">
              <a:noAutofit/>
            </a:bodyPr>
            <a:lstStyle/>
            <a:p>
              <a:pPr lvl="0" algn="ctr" defTabSz="400050">
                <a:lnSpc>
                  <a:spcPct val="90000"/>
                </a:lnSpc>
                <a:spcBef>
                  <a:spcPct val="0"/>
                </a:spcBef>
                <a:spcAft>
                  <a:spcPct val="35000"/>
                </a:spcAft>
              </a:pPr>
              <a:endParaRPr lang="en-US" sz="900" kern="1200"/>
            </a:p>
          </p:txBody>
        </p:sp>
        <p:sp>
          <p:nvSpPr>
            <p:cNvPr id="12" name="Freeform 11"/>
            <p:cNvSpPr/>
            <p:nvPr/>
          </p:nvSpPr>
          <p:spPr>
            <a:xfrm>
              <a:off x="4846568" y="2210930"/>
              <a:ext cx="3692679" cy="516986"/>
            </a:xfrm>
            <a:custGeom>
              <a:avLst/>
              <a:gdLst>
                <a:gd name="connsiteX0" fmla="*/ 0 w 3692679"/>
                <a:gd name="connsiteY0" fmla="*/ 0 h 516986"/>
                <a:gd name="connsiteX1" fmla="*/ 3692679 w 3692679"/>
                <a:gd name="connsiteY1" fmla="*/ 0 h 516986"/>
                <a:gd name="connsiteX2" fmla="*/ 3692679 w 3692679"/>
                <a:gd name="connsiteY2" fmla="*/ 516986 h 516986"/>
                <a:gd name="connsiteX3" fmla="*/ 0 w 3692679"/>
                <a:gd name="connsiteY3" fmla="*/ 516986 h 516986"/>
                <a:gd name="connsiteX4" fmla="*/ 0 w 3692679"/>
                <a:gd name="connsiteY4" fmla="*/ 0 h 516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2679" h="516986">
                  <a:moveTo>
                    <a:pt x="0" y="0"/>
                  </a:moveTo>
                  <a:lnTo>
                    <a:pt x="3692679" y="0"/>
                  </a:lnTo>
                  <a:lnTo>
                    <a:pt x="3692679" y="516986"/>
                  </a:lnTo>
                  <a:lnTo>
                    <a:pt x="0" y="516986"/>
                  </a:lnTo>
                  <a:lnTo>
                    <a:pt x="0" y="0"/>
                  </a:lnTo>
                  <a:close/>
                </a:path>
              </a:pathLst>
            </a:custGeom>
            <a:solidFill>
              <a:srgbClr val="0A60A3"/>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900" kern="1200" dirty="0" smtClean="0"/>
                <a:t>Prototype</a:t>
              </a:r>
              <a:endParaRPr lang="en-US" sz="1900" kern="1200" dirty="0"/>
            </a:p>
          </p:txBody>
        </p:sp>
        <p:sp>
          <p:nvSpPr>
            <p:cNvPr id="13" name="Freeform 12"/>
            <p:cNvSpPr/>
            <p:nvPr/>
          </p:nvSpPr>
          <p:spPr>
            <a:xfrm>
              <a:off x="6576585" y="2760228"/>
              <a:ext cx="232644" cy="193869"/>
            </a:xfrm>
            <a:custGeom>
              <a:avLst/>
              <a:gdLst>
                <a:gd name="connsiteX0" fmla="*/ 0 w 193869"/>
                <a:gd name="connsiteY0" fmla="*/ 46529 h 232643"/>
                <a:gd name="connsiteX1" fmla="*/ 96935 w 193869"/>
                <a:gd name="connsiteY1" fmla="*/ 46529 h 232643"/>
                <a:gd name="connsiteX2" fmla="*/ 96935 w 193869"/>
                <a:gd name="connsiteY2" fmla="*/ 0 h 232643"/>
                <a:gd name="connsiteX3" fmla="*/ 193869 w 193869"/>
                <a:gd name="connsiteY3" fmla="*/ 116322 h 232643"/>
                <a:gd name="connsiteX4" fmla="*/ 96935 w 193869"/>
                <a:gd name="connsiteY4" fmla="*/ 232643 h 232643"/>
                <a:gd name="connsiteX5" fmla="*/ 96935 w 193869"/>
                <a:gd name="connsiteY5" fmla="*/ 186114 h 232643"/>
                <a:gd name="connsiteX6" fmla="*/ 0 w 193869"/>
                <a:gd name="connsiteY6" fmla="*/ 186114 h 232643"/>
                <a:gd name="connsiteX7" fmla="*/ 0 w 193869"/>
                <a:gd name="connsiteY7" fmla="*/ 46529 h 23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869" h="232643">
                  <a:moveTo>
                    <a:pt x="155095" y="0"/>
                  </a:moveTo>
                  <a:lnTo>
                    <a:pt x="155095" y="116322"/>
                  </a:lnTo>
                  <a:lnTo>
                    <a:pt x="193869" y="116322"/>
                  </a:lnTo>
                  <a:lnTo>
                    <a:pt x="96934" y="232643"/>
                  </a:lnTo>
                  <a:lnTo>
                    <a:pt x="0" y="116322"/>
                  </a:lnTo>
                  <a:lnTo>
                    <a:pt x="38774" y="116322"/>
                  </a:lnTo>
                  <a:lnTo>
                    <a:pt x="38774" y="0"/>
                  </a:lnTo>
                  <a:lnTo>
                    <a:pt x="155095" y="0"/>
                  </a:lnTo>
                  <a:close/>
                </a:path>
              </a:pathLst>
            </a:custGeom>
            <a:solidFill>
              <a:schemeClr val="tx1">
                <a:lumMod val="50000"/>
                <a:lumOff val="50000"/>
              </a:schemeClr>
            </a:solidFill>
            <a:effectLst/>
          </p:spPr>
          <p:style>
            <a:lnRef idx="0">
              <a:schemeClr val="accent1">
                <a:tint val="60000"/>
                <a:hueOff val="0"/>
                <a:satOff val="0"/>
                <a:lumOff val="0"/>
                <a:alphaOff val="0"/>
              </a:schemeClr>
            </a:lnRef>
            <a:fillRef idx="3">
              <a:scrgbClr r="0" g="0" b="0"/>
            </a:fillRef>
            <a:effectRef idx="2">
              <a:scrgbClr r="0" g="0" b="0"/>
            </a:effectRef>
            <a:fontRef idx="minor">
              <a:schemeClr val="lt1"/>
            </a:fontRef>
          </p:style>
          <p:txBody>
            <a:bodyPr spcFirstLastPara="0" vert="horz" wrap="square" lIns="46530" tIns="0" rIns="46529" bIns="58161" numCol="1" spcCol="1270" anchor="ctr" anchorCtr="0">
              <a:noAutofit/>
            </a:bodyPr>
            <a:lstStyle/>
            <a:p>
              <a:pPr lvl="0" algn="ctr" defTabSz="400050">
                <a:lnSpc>
                  <a:spcPct val="90000"/>
                </a:lnSpc>
                <a:spcBef>
                  <a:spcPct val="0"/>
                </a:spcBef>
                <a:spcAft>
                  <a:spcPct val="35000"/>
                </a:spcAft>
              </a:pPr>
              <a:endParaRPr lang="en-US" sz="900" kern="1200"/>
            </a:p>
          </p:txBody>
        </p:sp>
        <p:sp>
          <p:nvSpPr>
            <p:cNvPr id="14" name="Freeform 13"/>
            <p:cNvSpPr/>
            <p:nvPr/>
          </p:nvSpPr>
          <p:spPr>
            <a:xfrm>
              <a:off x="4846568" y="2986410"/>
              <a:ext cx="3692679" cy="516986"/>
            </a:xfrm>
            <a:custGeom>
              <a:avLst/>
              <a:gdLst>
                <a:gd name="connsiteX0" fmla="*/ 0 w 3692679"/>
                <a:gd name="connsiteY0" fmla="*/ 0 h 516986"/>
                <a:gd name="connsiteX1" fmla="*/ 3692679 w 3692679"/>
                <a:gd name="connsiteY1" fmla="*/ 0 h 516986"/>
                <a:gd name="connsiteX2" fmla="*/ 3692679 w 3692679"/>
                <a:gd name="connsiteY2" fmla="*/ 516986 h 516986"/>
                <a:gd name="connsiteX3" fmla="*/ 0 w 3692679"/>
                <a:gd name="connsiteY3" fmla="*/ 516986 h 516986"/>
                <a:gd name="connsiteX4" fmla="*/ 0 w 3692679"/>
                <a:gd name="connsiteY4" fmla="*/ 0 h 516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2679" h="516986">
                  <a:moveTo>
                    <a:pt x="0" y="0"/>
                  </a:moveTo>
                  <a:lnTo>
                    <a:pt x="3692679" y="0"/>
                  </a:lnTo>
                  <a:lnTo>
                    <a:pt x="3692679" y="516986"/>
                  </a:lnTo>
                  <a:lnTo>
                    <a:pt x="0" y="516986"/>
                  </a:lnTo>
                  <a:lnTo>
                    <a:pt x="0" y="0"/>
                  </a:lnTo>
                  <a:close/>
                </a:path>
              </a:pathLst>
            </a:custGeom>
            <a:solidFill>
              <a:srgbClr val="0A60A3"/>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900" kern="1200" dirty="0" smtClean="0"/>
                <a:t>Deploy</a:t>
              </a:r>
              <a:endParaRPr lang="en-US" sz="1900" kern="1200" dirty="0"/>
            </a:p>
          </p:txBody>
        </p:sp>
      </p:grpSp>
      <p:grpSp>
        <p:nvGrpSpPr>
          <p:cNvPr id="3" name="Group 2"/>
          <p:cNvGrpSpPr/>
          <p:nvPr/>
        </p:nvGrpSpPr>
        <p:grpSpPr>
          <a:xfrm>
            <a:off x="810017" y="1913935"/>
            <a:ext cx="3504871" cy="2757260"/>
            <a:chOff x="810016" y="1435451"/>
            <a:chExt cx="3504871" cy="2067945"/>
          </a:xfrm>
        </p:grpSpPr>
        <p:sp>
          <p:nvSpPr>
            <p:cNvPr id="4" name="Freeform 3"/>
            <p:cNvSpPr/>
            <p:nvPr/>
          </p:nvSpPr>
          <p:spPr>
            <a:xfrm>
              <a:off x="810016" y="1435451"/>
              <a:ext cx="3504871" cy="516986"/>
            </a:xfrm>
            <a:custGeom>
              <a:avLst/>
              <a:gdLst>
                <a:gd name="connsiteX0" fmla="*/ 0 w 3504871"/>
                <a:gd name="connsiteY0" fmla="*/ 0 h 516986"/>
                <a:gd name="connsiteX1" fmla="*/ 3504871 w 3504871"/>
                <a:gd name="connsiteY1" fmla="*/ 0 h 516986"/>
                <a:gd name="connsiteX2" fmla="*/ 3504871 w 3504871"/>
                <a:gd name="connsiteY2" fmla="*/ 516986 h 516986"/>
                <a:gd name="connsiteX3" fmla="*/ 0 w 3504871"/>
                <a:gd name="connsiteY3" fmla="*/ 516986 h 516986"/>
                <a:gd name="connsiteX4" fmla="*/ 0 w 3504871"/>
                <a:gd name="connsiteY4" fmla="*/ 0 h 516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4871" h="516986">
                  <a:moveTo>
                    <a:pt x="0" y="0"/>
                  </a:moveTo>
                  <a:lnTo>
                    <a:pt x="3504871" y="0"/>
                  </a:lnTo>
                  <a:lnTo>
                    <a:pt x="3504871" y="516986"/>
                  </a:lnTo>
                  <a:lnTo>
                    <a:pt x="0" y="516986"/>
                  </a:lnTo>
                  <a:lnTo>
                    <a:pt x="0" y="0"/>
                  </a:lnTo>
                  <a:close/>
                </a:path>
              </a:pathLst>
            </a:custGeom>
            <a:solidFill>
              <a:srgbClr val="0A60A3"/>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solidFill>
                    <a:schemeClr val="bg1"/>
                  </a:solidFill>
                  <a:latin typeface="+mn-lt"/>
                </a:rPr>
                <a:t>Design</a:t>
              </a:r>
              <a:endParaRPr lang="en-US" sz="1900" kern="1200" dirty="0"/>
            </a:p>
          </p:txBody>
        </p:sp>
        <p:sp>
          <p:nvSpPr>
            <p:cNvPr id="5" name="Freeform 4"/>
            <p:cNvSpPr/>
            <p:nvPr/>
          </p:nvSpPr>
          <p:spPr>
            <a:xfrm>
              <a:off x="2446129" y="1984749"/>
              <a:ext cx="232643" cy="193869"/>
            </a:xfrm>
            <a:custGeom>
              <a:avLst/>
              <a:gdLst>
                <a:gd name="connsiteX0" fmla="*/ 0 w 193869"/>
                <a:gd name="connsiteY0" fmla="*/ 46529 h 232643"/>
                <a:gd name="connsiteX1" fmla="*/ 96935 w 193869"/>
                <a:gd name="connsiteY1" fmla="*/ 46529 h 232643"/>
                <a:gd name="connsiteX2" fmla="*/ 96935 w 193869"/>
                <a:gd name="connsiteY2" fmla="*/ 0 h 232643"/>
                <a:gd name="connsiteX3" fmla="*/ 193869 w 193869"/>
                <a:gd name="connsiteY3" fmla="*/ 116322 h 232643"/>
                <a:gd name="connsiteX4" fmla="*/ 96935 w 193869"/>
                <a:gd name="connsiteY4" fmla="*/ 232643 h 232643"/>
                <a:gd name="connsiteX5" fmla="*/ 96935 w 193869"/>
                <a:gd name="connsiteY5" fmla="*/ 186114 h 232643"/>
                <a:gd name="connsiteX6" fmla="*/ 0 w 193869"/>
                <a:gd name="connsiteY6" fmla="*/ 186114 h 232643"/>
                <a:gd name="connsiteX7" fmla="*/ 0 w 193869"/>
                <a:gd name="connsiteY7" fmla="*/ 46529 h 23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869" h="232643">
                  <a:moveTo>
                    <a:pt x="155095" y="0"/>
                  </a:moveTo>
                  <a:lnTo>
                    <a:pt x="155095" y="116322"/>
                  </a:lnTo>
                  <a:lnTo>
                    <a:pt x="193869" y="116322"/>
                  </a:lnTo>
                  <a:lnTo>
                    <a:pt x="96934" y="232643"/>
                  </a:lnTo>
                  <a:lnTo>
                    <a:pt x="0" y="116322"/>
                  </a:lnTo>
                  <a:lnTo>
                    <a:pt x="38774" y="116322"/>
                  </a:lnTo>
                  <a:lnTo>
                    <a:pt x="38774" y="0"/>
                  </a:lnTo>
                  <a:lnTo>
                    <a:pt x="155095" y="0"/>
                  </a:lnTo>
                  <a:close/>
                </a:path>
              </a:pathLst>
            </a:custGeom>
            <a:solidFill>
              <a:schemeClr val="tx1">
                <a:lumMod val="50000"/>
                <a:lumOff val="50000"/>
              </a:schemeClr>
            </a:solidFill>
            <a:effectLst/>
          </p:spPr>
          <p:style>
            <a:lnRef idx="0">
              <a:schemeClr val="accent1">
                <a:tint val="60000"/>
                <a:hueOff val="0"/>
                <a:satOff val="0"/>
                <a:lumOff val="0"/>
                <a:alphaOff val="0"/>
              </a:schemeClr>
            </a:lnRef>
            <a:fillRef idx="3">
              <a:scrgbClr r="0" g="0" b="0"/>
            </a:fillRef>
            <a:effectRef idx="2">
              <a:scrgbClr r="0" g="0" b="0"/>
            </a:effectRef>
            <a:fontRef idx="minor">
              <a:schemeClr val="lt1"/>
            </a:fontRef>
          </p:style>
          <p:txBody>
            <a:bodyPr spcFirstLastPara="0" vert="horz" wrap="square" lIns="46530" tIns="0" rIns="46528" bIns="58161" numCol="1" spcCol="1270" anchor="ctr" anchorCtr="0">
              <a:noAutofit/>
            </a:bodyPr>
            <a:lstStyle/>
            <a:p>
              <a:pPr lvl="0" algn="ctr" defTabSz="400050">
                <a:lnSpc>
                  <a:spcPct val="90000"/>
                </a:lnSpc>
                <a:spcBef>
                  <a:spcPct val="0"/>
                </a:spcBef>
                <a:spcAft>
                  <a:spcPct val="35000"/>
                </a:spcAft>
              </a:pPr>
              <a:endParaRPr lang="en-US" sz="900" kern="1200"/>
            </a:p>
          </p:txBody>
        </p:sp>
        <p:sp>
          <p:nvSpPr>
            <p:cNvPr id="6" name="Freeform 5"/>
            <p:cNvSpPr/>
            <p:nvPr/>
          </p:nvSpPr>
          <p:spPr>
            <a:xfrm>
              <a:off x="810016" y="2210930"/>
              <a:ext cx="3504871" cy="516986"/>
            </a:xfrm>
            <a:custGeom>
              <a:avLst/>
              <a:gdLst>
                <a:gd name="connsiteX0" fmla="*/ 0 w 3504871"/>
                <a:gd name="connsiteY0" fmla="*/ 0 h 516986"/>
                <a:gd name="connsiteX1" fmla="*/ 3504871 w 3504871"/>
                <a:gd name="connsiteY1" fmla="*/ 0 h 516986"/>
                <a:gd name="connsiteX2" fmla="*/ 3504871 w 3504871"/>
                <a:gd name="connsiteY2" fmla="*/ 516986 h 516986"/>
                <a:gd name="connsiteX3" fmla="*/ 0 w 3504871"/>
                <a:gd name="connsiteY3" fmla="*/ 516986 h 516986"/>
                <a:gd name="connsiteX4" fmla="*/ 0 w 3504871"/>
                <a:gd name="connsiteY4" fmla="*/ 0 h 516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4871" h="516986">
                  <a:moveTo>
                    <a:pt x="0" y="0"/>
                  </a:moveTo>
                  <a:lnTo>
                    <a:pt x="3504871" y="0"/>
                  </a:lnTo>
                  <a:lnTo>
                    <a:pt x="3504871" y="516986"/>
                  </a:lnTo>
                  <a:lnTo>
                    <a:pt x="0" y="516986"/>
                  </a:lnTo>
                  <a:lnTo>
                    <a:pt x="0" y="0"/>
                  </a:lnTo>
                  <a:close/>
                </a:path>
              </a:pathLst>
            </a:custGeom>
            <a:solidFill>
              <a:srgbClr val="0A60A3"/>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900" kern="1200" dirty="0" smtClean="0">
                  <a:solidFill>
                    <a:schemeClr val="bg1"/>
                  </a:solidFill>
                </a:rPr>
                <a:t>Validation &amp; Verification</a:t>
              </a:r>
              <a:endParaRPr lang="en-US" sz="1900" kern="1200" dirty="0"/>
            </a:p>
          </p:txBody>
        </p:sp>
        <p:sp>
          <p:nvSpPr>
            <p:cNvPr id="7" name="Freeform 6"/>
            <p:cNvSpPr/>
            <p:nvPr/>
          </p:nvSpPr>
          <p:spPr>
            <a:xfrm>
              <a:off x="2446129" y="2760228"/>
              <a:ext cx="232643" cy="193869"/>
            </a:xfrm>
            <a:custGeom>
              <a:avLst/>
              <a:gdLst>
                <a:gd name="connsiteX0" fmla="*/ 0 w 193869"/>
                <a:gd name="connsiteY0" fmla="*/ 46529 h 232643"/>
                <a:gd name="connsiteX1" fmla="*/ 96935 w 193869"/>
                <a:gd name="connsiteY1" fmla="*/ 46529 h 232643"/>
                <a:gd name="connsiteX2" fmla="*/ 96935 w 193869"/>
                <a:gd name="connsiteY2" fmla="*/ 0 h 232643"/>
                <a:gd name="connsiteX3" fmla="*/ 193869 w 193869"/>
                <a:gd name="connsiteY3" fmla="*/ 116322 h 232643"/>
                <a:gd name="connsiteX4" fmla="*/ 96935 w 193869"/>
                <a:gd name="connsiteY4" fmla="*/ 232643 h 232643"/>
                <a:gd name="connsiteX5" fmla="*/ 96935 w 193869"/>
                <a:gd name="connsiteY5" fmla="*/ 186114 h 232643"/>
                <a:gd name="connsiteX6" fmla="*/ 0 w 193869"/>
                <a:gd name="connsiteY6" fmla="*/ 186114 h 232643"/>
                <a:gd name="connsiteX7" fmla="*/ 0 w 193869"/>
                <a:gd name="connsiteY7" fmla="*/ 46529 h 232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3869" h="232643">
                  <a:moveTo>
                    <a:pt x="155095" y="0"/>
                  </a:moveTo>
                  <a:lnTo>
                    <a:pt x="155095" y="116322"/>
                  </a:lnTo>
                  <a:lnTo>
                    <a:pt x="193869" y="116322"/>
                  </a:lnTo>
                  <a:lnTo>
                    <a:pt x="96934" y="232643"/>
                  </a:lnTo>
                  <a:lnTo>
                    <a:pt x="0" y="116322"/>
                  </a:lnTo>
                  <a:lnTo>
                    <a:pt x="38774" y="116322"/>
                  </a:lnTo>
                  <a:lnTo>
                    <a:pt x="38774" y="0"/>
                  </a:lnTo>
                  <a:lnTo>
                    <a:pt x="155095" y="0"/>
                  </a:lnTo>
                  <a:close/>
                </a:path>
              </a:pathLst>
            </a:custGeom>
            <a:solidFill>
              <a:schemeClr val="tx1">
                <a:lumMod val="50000"/>
                <a:lumOff val="50000"/>
              </a:schemeClr>
            </a:solidFill>
            <a:effectLst/>
          </p:spPr>
          <p:style>
            <a:lnRef idx="0">
              <a:schemeClr val="accent1">
                <a:tint val="60000"/>
                <a:hueOff val="0"/>
                <a:satOff val="0"/>
                <a:lumOff val="0"/>
                <a:alphaOff val="0"/>
              </a:schemeClr>
            </a:lnRef>
            <a:fillRef idx="3">
              <a:scrgbClr r="0" g="0" b="0"/>
            </a:fillRef>
            <a:effectRef idx="2">
              <a:scrgbClr r="0" g="0" b="0"/>
            </a:effectRef>
            <a:fontRef idx="minor">
              <a:schemeClr val="lt1"/>
            </a:fontRef>
          </p:style>
          <p:txBody>
            <a:bodyPr spcFirstLastPara="0" vert="horz" wrap="square" lIns="46530" tIns="0" rIns="46528" bIns="58161" numCol="1" spcCol="1270" anchor="ctr" anchorCtr="0">
              <a:noAutofit/>
            </a:bodyPr>
            <a:lstStyle/>
            <a:p>
              <a:pPr lvl="0" algn="ctr" defTabSz="400050">
                <a:lnSpc>
                  <a:spcPct val="90000"/>
                </a:lnSpc>
                <a:spcBef>
                  <a:spcPct val="0"/>
                </a:spcBef>
                <a:spcAft>
                  <a:spcPct val="35000"/>
                </a:spcAft>
              </a:pPr>
              <a:endParaRPr lang="en-US" sz="900" kern="1200"/>
            </a:p>
          </p:txBody>
        </p:sp>
        <p:sp>
          <p:nvSpPr>
            <p:cNvPr id="8" name="Freeform 7"/>
            <p:cNvSpPr/>
            <p:nvPr/>
          </p:nvSpPr>
          <p:spPr>
            <a:xfrm>
              <a:off x="810016" y="2986410"/>
              <a:ext cx="3504871" cy="516986"/>
            </a:xfrm>
            <a:custGeom>
              <a:avLst/>
              <a:gdLst>
                <a:gd name="connsiteX0" fmla="*/ 0 w 3504871"/>
                <a:gd name="connsiteY0" fmla="*/ 0 h 516986"/>
                <a:gd name="connsiteX1" fmla="*/ 3504871 w 3504871"/>
                <a:gd name="connsiteY1" fmla="*/ 0 h 516986"/>
                <a:gd name="connsiteX2" fmla="*/ 3504871 w 3504871"/>
                <a:gd name="connsiteY2" fmla="*/ 516986 h 516986"/>
                <a:gd name="connsiteX3" fmla="*/ 0 w 3504871"/>
                <a:gd name="connsiteY3" fmla="*/ 516986 h 516986"/>
                <a:gd name="connsiteX4" fmla="*/ 0 w 3504871"/>
                <a:gd name="connsiteY4" fmla="*/ 0 h 516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4871" h="516986">
                  <a:moveTo>
                    <a:pt x="0" y="0"/>
                  </a:moveTo>
                  <a:lnTo>
                    <a:pt x="3504871" y="0"/>
                  </a:lnTo>
                  <a:lnTo>
                    <a:pt x="3504871" y="516986"/>
                  </a:lnTo>
                  <a:lnTo>
                    <a:pt x="0" y="516986"/>
                  </a:lnTo>
                  <a:lnTo>
                    <a:pt x="0" y="0"/>
                  </a:lnTo>
                  <a:close/>
                </a:path>
              </a:pathLst>
            </a:custGeom>
            <a:solidFill>
              <a:srgbClr val="0A60A3"/>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rPr>
                <a:t>Production</a:t>
              </a:r>
              <a:endParaRPr lang="en-US" sz="1800" kern="1200" dirty="0"/>
            </a:p>
          </p:txBody>
        </p:sp>
      </p:grpSp>
      <p:sp>
        <p:nvSpPr>
          <p:cNvPr id="36" name="Line 29"/>
          <p:cNvSpPr>
            <a:spLocks noChangeShapeType="1"/>
          </p:cNvSpPr>
          <p:nvPr/>
        </p:nvSpPr>
        <p:spPr bwMode="auto">
          <a:xfrm rot="16140000" flipH="1">
            <a:off x="4643585" y="1536825"/>
            <a:ext cx="125413" cy="7889172"/>
          </a:xfrm>
          <a:prstGeom prst="line">
            <a:avLst/>
          </a:prstGeom>
          <a:noFill/>
          <a:ln w="57150">
            <a:solidFill>
              <a:srgbClr val="B3B3B3"/>
            </a:solidFill>
            <a:round/>
            <a:headEnd type="triangle" w="med" len="med"/>
            <a:tailEnd type="triangle" w="med" len="med"/>
          </a:ln>
        </p:spPr>
        <p:txBody>
          <a:bodyPr wrap="none" anchor="ctr"/>
          <a:lstStyle/>
          <a:p>
            <a:endParaRPr lang="en-US" dirty="0">
              <a:latin typeface="+mn-lt"/>
            </a:endParaRPr>
          </a:p>
        </p:txBody>
      </p:sp>
      <p:pic>
        <p:nvPicPr>
          <p:cNvPr id="38" name="Picture 37"/>
          <p:cNvPicPr>
            <a:picLocks noChangeAspect="1"/>
          </p:cNvPicPr>
          <p:nvPr/>
        </p:nvPicPr>
        <p:blipFill rotWithShape="1">
          <a:blip r:embed="rId3" cstate="print">
            <a:extLst>
              <a:ext uri="{28A0092B-C50C-407E-A947-70E740481C1C}">
                <a14:useLocalDpi xmlns:a14="http://schemas.microsoft.com/office/drawing/2010/main" xmlns="" val="0"/>
              </a:ext>
            </a:extLst>
          </a:blip>
          <a:srcRect l="-6680" t="-26062" r="-4930" b="-25637"/>
          <a:stretch/>
        </p:blipFill>
        <p:spPr>
          <a:xfrm>
            <a:off x="3762796" y="5146535"/>
            <a:ext cx="1764064" cy="604205"/>
          </a:xfrm>
          <a:prstGeom prst="rect">
            <a:avLst/>
          </a:prstGeom>
          <a:solidFill>
            <a:schemeClr val="bg1"/>
          </a:solidFill>
        </p:spPr>
      </p:pic>
      <p:pic>
        <p:nvPicPr>
          <p:cNvPr id="39" name="Picture 3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55418" y="4944157"/>
            <a:ext cx="1192106" cy="1076959"/>
          </a:xfrm>
          <a:prstGeom prst="rect">
            <a:avLst/>
          </a:prstGeom>
        </p:spPr>
      </p:pic>
      <p:pic>
        <p:nvPicPr>
          <p:cNvPr id="40" name="Picture 3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179928" y="4922717"/>
            <a:ext cx="1394964" cy="1147883"/>
          </a:xfrm>
          <a:prstGeom prst="rect">
            <a:avLst/>
          </a:prstGeom>
        </p:spPr>
      </p:pic>
      <p:pic>
        <p:nvPicPr>
          <p:cNvPr id="41" name="Picture 4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998270" y="5027559"/>
            <a:ext cx="952952" cy="839843"/>
          </a:xfrm>
          <a:prstGeom prst="roundRect">
            <a:avLst/>
          </a:prstGeom>
        </p:spPr>
      </p:pic>
      <p:pic>
        <p:nvPicPr>
          <p:cNvPr id="42" name="Picture 41"/>
          <p:cNvPicPr>
            <a:picLocks noChangeAspect="1"/>
          </p:cNvPicPr>
          <p:nvPr/>
        </p:nvPicPr>
        <p:blipFill rotWithShape="1">
          <a:blip r:embed="rId7" cstate="print">
            <a:extLst>
              <a:ext uri="{28A0092B-C50C-407E-A947-70E740481C1C}">
                <a14:useLocalDpi xmlns:a14="http://schemas.microsoft.com/office/drawing/2010/main" xmlns="" val="0"/>
              </a:ext>
            </a:extLst>
          </a:blip>
          <a:srcRect l="11407" t="22866" r="11837" b="24843"/>
          <a:stretch/>
        </p:blipFill>
        <p:spPr>
          <a:xfrm>
            <a:off x="5923837" y="5207804"/>
            <a:ext cx="879450" cy="507541"/>
          </a:xfrm>
          <a:prstGeom prst="rect">
            <a:avLst/>
          </a:prstGeom>
        </p:spPr>
      </p:pic>
    </p:spTree>
    <p:extLst>
      <p:ext uri="{BB962C8B-B14F-4D97-AF65-F5344CB8AC3E}">
        <p14:creationId xmlns:p14="http://schemas.microsoft.com/office/powerpoint/2010/main" xmlns="" val="119635808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4832092"/>
          </a:xfrm>
          <a:prstGeom prst="rect">
            <a:avLst/>
          </a:prstGeom>
          <a:noFill/>
          <a:ln w="9525">
            <a:noFill/>
            <a:miter lim="800000"/>
            <a:headEnd/>
            <a:tailEnd/>
          </a:ln>
          <a:effectLst/>
        </p:spPr>
        <p:txBody>
          <a:bodyPr wrap="square">
            <a:spAutoFit/>
          </a:bodyPr>
          <a:lstStyle/>
          <a:p>
            <a:pPr eaLnBrk="0" hangingPunct="0">
              <a:defRPr/>
            </a:pP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Hardware</a:t>
            </a:r>
          </a:p>
          <a:p>
            <a:pPr eaLnBrk="0" hangingPunct="0">
              <a:defRPr/>
            </a:pP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SYSTEC Multifunktion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Testrack</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PC Technology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PCIe</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a:t>
            </a: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NI   PXI</a:t>
            </a: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NI   RIO+FPGA</a:t>
            </a: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Adapter</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Complete</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Solutions</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Cameras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Measurement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systems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Power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Supplies</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Electronic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Loads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xmlns="" val="784960157"/>
              </p:ext>
            </p:extLst>
          </p:nvPr>
        </p:nvGraphicFramePr>
        <p:xfrm>
          <a:off x="5037721" y="2369453"/>
          <a:ext cx="3853542" cy="2828736"/>
        </p:xfrm>
        <a:graphic>
          <a:graphicData uri="http://schemas.openxmlformats.org/drawingml/2006/table">
            <a:tbl>
              <a:tblPr bandRow="1">
                <a:tableStyleId>{5C22544A-7EE6-4342-B048-85BDC9FD1C3A}</a:tableStyleId>
              </a:tblPr>
              <a:tblGrid>
                <a:gridCol w="797283"/>
                <a:gridCol w="1109135"/>
                <a:gridCol w="1007165"/>
                <a:gridCol w="939959"/>
              </a:tblGrid>
              <a:tr h="536512">
                <a:tc>
                  <a:txBody>
                    <a:bodyPr/>
                    <a:lstStyle/>
                    <a:p>
                      <a:endParaRPr lang="en-US" sz="1600" dirty="0"/>
                    </a:p>
                  </a:txBody>
                  <a:tcPr marT="60960" marB="60960">
                    <a:lnL w="12700" cap="flat" cmpd="sng" algn="ctr">
                      <a:solidFill>
                        <a:schemeClr val="bg1">
                          <a:lumMod val="50000"/>
                        </a:schemeClr>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u="none" dirty="0" smtClean="0">
                          <a:solidFill>
                            <a:schemeClr val="tx1">
                              <a:lumMod val="50000"/>
                              <a:lumOff val="50000"/>
                            </a:schemeClr>
                          </a:solidFill>
                        </a:rPr>
                        <a:t>Previous ATE</a:t>
                      </a:r>
                      <a:endParaRPr lang="en-US" sz="1600" u="none" dirty="0">
                        <a:solidFill>
                          <a:schemeClr val="tx1">
                            <a:lumMod val="50000"/>
                            <a:lumOff val="50000"/>
                          </a:schemeClr>
                        </a:solidFill>
                      </a:endParaRPr>
                    </a:p>
                  </a:txBody>
                  <a:tcPr marT="60960" marB="6096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u="none" dirty="0" smtClean="0">
                          <a:solidFill>
                            <a:srgbClr val="0A60A3"/>
                          </a:solidFill>
                        </a:rPr>
                        <a:t>PXI System</a:t>
                      </a:r>
                      <a:endParaRPr lang="en-US" sz="1600" u="none" dirty="0">
                        <a:solidFill>
                          <a:srgbClr val="0A60A3"/>
                        </a:solidFill>
                      </a:endParaRPr>
                    </a:p>
                  </a:txBody>
                  <a:tcPr marT="60960" marB="6096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u="none" dirty="0" smtClean="0">
                          <a:solidFill>
                            <a:schemeClr val="tx1"/>
                          </a:solidFill>
                        </a:rPr>
                        <a:t>Reduction</a:t>
                      </a:r>
                      <a:endParaRPr lang="en-US" sz="1600" u="none" dirty="0">
                        <a:solidFill>
                          <a:schemeClr val="tx1"/>
                        </a:solidFill>
                      </a:endParaRPr>
                    </a:p>
                  </a:txBody>
                  <a:tcPr marT="60960" marB="60960" anchor="b">
                    <a:lnL w="635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536512">
                <a:tc>
                  <a:txBody>
                    <a:bodyPr/>
                    <a:lstStyle/>
                    <a:p>
                      <a:pPr algn="r"/>
                      <a:r>
                        <a:rPr lang="en-US" sz="1600" dirty="0" smtClean="0"/>
                        <a:t>Cost</a:t>
                      </a:r>
                    </a:p>
                  </a:txBody>
                  <a:tcPr marT="60960" marB="60960">
                    <a:lnL w="12700" cap="flat" cmpd="sng" algn="ctr">
                      <a:solidFill>
                        <a:schemeClr val="bg1">
                          <a:lumMod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chemeClr val="tx1">
                              <a:lumMod val="50000"/>
                              <a:lumOff val="50000"/>
                            </a:schemeClr>
                          </a:solidFill>
                        </a:rPr>
                        <a:t>$450k</a:t>
                      </a:r>
                      <a:endParaRPr lang="en-US" sz="1900" dirty="0">
                        <a:solidFill>
                          <a:schemeClr val="tx1">
                            <a:lumMod val="50000"/>
                            <a:lumOff val="50000"/>
                          </a:schemeClr>
                        </a:solidFill>
                      </a:endParaRPr>
                    </a:p>
                  </a:txBody>
                  <a:tcPr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rgbClr val="0A60A3"/>
                          </a:solidFill>
                        </a:rPr>
                        <a:t>$40k</a:t>
                      </a:r>
                      <a:endParaRPr lang="en-US" sz="1900" dirty="0">
                        <a:solidFill>
                          <a:srgbClr val="0A60A3"/>
                        </a:solidFill>
                      </a:endParaRPr>
                    </a:p>
                  </a:txBody>
                  <a:tcPr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chemeClr val="tx1"/>
                          </a:solidFill>
                          <a:latin typeface="Univers Com 55 Roman" charset="0"/>
                        </a:rPr>
                        <a:t>11X</a:t>
                      </a:r>
                      <a:endParaRPr lang="en-US" sz="1900" dirty="0">
                        <a:solidFill>
                          <a:schemeClr val="tx1"/>
                        </a:solidFill>
                        <a:latin typeface="Univers Com 55 Roman" charset="0"/>
                      </a:endParaRPr>
                    </a:p>
                  </a:txBody>
                  <a:tcPr marT="60960" marB="60960">
                    <a:lnL w="635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536512">
                <a:tc>
                  <a:txBody>
                    <a:bodyPr/>
                    <a:lstStyle/>
                    <a:p>
                      <a:pPr algn="r"/>
                      <a:r>
                        <a:rPr lang="en-US" sz="1600" dirty="0" smtClean="0"/>
                        <a:t>Footprint</a:t>
                      </a:r>
                      <a:endParaRPr lang="en-US" sz="1600" dirty="0"/>
                    </a:p>
                  </a:txBody>
                  <a:tcPr marT="60960" marB="60960">
                    <a:lnL w="12700" cap="flat" cmpd="sng" algn="ctr">
                      <a:solidFill>
                        <a:schemeClr val="bg1">
                          <a:lumMod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174" rtl="0" eaLnBrk="1" fontAlgn="auto" latinLnBrk="0" hangingPunct="1">
                        <a:lnSpc>
                          <a:spcPct val="100000"/>
                        </a:lnSpc>
                        <a:spcBef>
                          <a:spcPts val="0"/>
                        </a:spcBef>
                        <a:spcAft>
                          <a:spcPts val="0"/>
                        </a:spcAft>
                        <a:buClrTx/>
                        <a:buSzTx/>
                        <a:buFontTx/>
                        <a:buNone/>
                        <a:tabLst/>
                        <a:defRPr/>
                      </a:pPr>
                      <a:r>
                        <a:rPr lang="en-US" sz="1900" dirty="0" smtClean="0">
                          <a:solidFill>
                            <a:schemeClr val="tx1">
                              <a:lumMod val="50000"/>
                              <a:lumOff val="50000"/>
                            </a:schemeClr>
                          </a:solidFill>
                        </a:rPr>
                        <a:t>277 ft</a:t>
                      </a:r>
                      <a:r>
                        <a:rPr lang="en-US" sz="1900" baseline="30000" dirty="0" smtClean="0">
                          <a:solidFill>
                            <a:schemeClr val="tx1">
                              <a:lumMod val="50000"/>
                              <a:lumOff val="50000"/>
                            </a:schemeClr>
                          </a:solidFill>
                        </a:rPr>
                        <a:t>3</a:t>
                      </a:r>
                      <a:endParaRPr lang="en-US" sz="1900" dirty="0" smtClean="0">
                        <a:solidFill>
                          <a:schemeClr val="tx1">
                            <a:lumMod val="50000"/>
                            <a:lumOff val="50000"/>
                          </a:schemeClr>
                        </a:solidFill>
                      </a:endParaRPr>
                    </a:p>
                  </a:txBody>
                  <a:tcPr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rgbClr val="0A60A3"/>
                          </a:solidFill>
                        </a:rPr>
                        <a:t>1.75 ft</a:t>
                      </a:r>
                      <a:r>
                        <a:rPr lang="en-US" sz="1900" baseline="30000" dirty="0" smtClean="0">
                          <a:solidFill>
                            <a:srgbClr val="0A60A3"/>
                          </a:solidFill>
                        </a:rPr>
                        <a:t>3</a:t>
                      </a:r>
                      <a:endParaRPr lang="en-US" sz="1900" dirty="0">
                        <a:solidFill>
                          <a:srgbClr val="0A60A3"/>
                        </a:solidFill>
                      </a:endParaRPr>
                    </a:p>
                  </a:txBody>
                  <a:tcPr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chemeClr val="tx1"/>
                          </a:solidFill>
                          <a:latin typeface="Univers Com 55 Roman" charset="0"/>
                        </a:rPr>
                        <a:t>158X</a:t>
                      </a:r>
                      <a:endParaRPr lang="en-US" sz="1900" dirty="0">
                        <a:solidFill>
                          <a:schemeClr val="tx1"/>
                        </a:solidFill>
                        <a:latin typeface="Univers Com 55 Roman" charset="0"/>
                      </a:endParaRPr>
                    </a:p>
                  </a:txBody>
                  <a:tcPr marT="60960" marB="60960">
                    <a:lnL w="635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536512">
                <a:tc>
                  <a:txBody>
                    <a:bodyPr/>
                    <a:lstStyle/>
                    <a:p>
                      <a:pPr algn="r"/>
                      <a:r>
                        <a:rPr lang="en-US" sz="1600" dirty="0" smtClean="0"/>
                        <a:t>Weight</a:t>
                      </a:r>
                      <a:endParaRPr lang="en-US" sz="1600" dirty="0"/>
                    </a:p>
                  </a:txBody>
                  <a:tcPr marT="60960" marB="60960">
                    <a:lnL w="12700" cap="flat" cmpd="sng" algn="ctr">
                      <a:solidFill>
                        <a:schemeClr val="bg1">
                          <a:lumMod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chemeClr val="tx1">
                              <a:lumMod val="50000"/>
                              <a:lumOff val="50000"/>
                            </a:schemeClr>
                          </a:solidFill>
                        </a:rPr>
                        <a:t>4000 lbs.</a:t>
                      </a:r>
                      <a:endParaRPr lang="en-US" sz="1900" dirty="0">
                        <a:solidFill>
                          <a:schemeClr val="tx1">
                            <a:lumMod val="50000"/>
                            <a:lumOff val="50000"/>
                          </a:schemeClr>
                        </a:solidFill>
                      </a:endParaRPr>
                    </a:p>
                  </a:txBody>
                  <a:tcPr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rgbClr val="0A60A3"/>
                          </a:solidFill>
                        </a:rPr>
                        <a:t>60 lbs.</a:t>
                      </a:r>
                      <a:endParaRPr lang="en-US" sz="1900" dirty="0">
                        <a:solidFill>
                          <a:srgbClr val="0A60A3"/>
                        </a:solidFill>
                      </a:endParaRPr>
                    </a:p>
                  </a:txBody>
                  <a:tcPr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chemeClr val="tx1"/>
                          </a:solidFill>
                          <a:latin typeface="Univers Com 55 Roman" charset="0"/>
                        </a:rPr>
                        <a:t>66X</a:t>
                      </a:r>
                      <a:endParaRPr lang="en-US" sz="1900" dirty="0">
                        <a:solidFill>
                          <a:schemeClr val="tx1"/>
                        </a:solidFill>
                        <a:latin typeface="Univers Com 55 Roman" charset="0"/>
                      </a:endParaRPr>
                    </a:p>
                  </a:txBody>
                  <a:tcPr marT="60960" marB="60960">
                    <a:lnL w="635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r>
              <a:tr h="536512">
                <a:tc>
                  <a:txBody>
                    <a:bodyPr/>
                    <a:lstStyle/>
                    <a:p>
                      <a:pPr algn="r"/>
                      <a:r>
                        <a:rPr lang="en-US" sz="1600" dirty="0" smtClean="0"/>
                        <a:t>Energy</a:t>
                      </a:r>
                      <a:endParaRPr lang="en-US" sz="1600" dirty="0"/>
                    </a:p>
                  </a:txBody>
                  <a:tcPr marT="60960" marB="60960">
                    <a:lnL w="12700" cap="flat" cmpd="sng" algn="ctr">
                      <a:solidFill>
                        <a:schemeClr val="bg1">
                          <a:lumMod val="50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chemeClr val="tx1">
                              <a:lumMod val="50000"/>
                              <a:lumOff val="50000"/>
                            </a:schemeClr>
                          </a:solidFill>
                        </a:rPr>
                        <a:t>10 kW</a:t>
                      </a:r>
                      <a:endParaRPr lang="en-US" sz="1900" dirty="0">
                        <a:solidFill>
                          <a:schemeClr val="tx1">
                            <a:lumMod val="50000"/>
                            <a:lumOff val="50000"/>
                          </a:schemeClr>
                        </a:solidFill>
                      </a:endParaRPr>
                    </a:p>
                  </a:txBody>
                  <a:tcPr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rgbClr val="0A60A3"/>
                          </a:solidFill>
                        </a:rPr>
                        <a:t>0.6 kW</a:t>
                      </a:r>
                      <a:endParaRPr lang="en-US" sz="1900" dirty="0">
                        <a:solidFill>
                          <a:srgbClr val="0A60A3"/>
                        </a:solidFill>
                      </a:endParaRPr>
                    </a:p>
                  </a:txBody>
                  <a:tcPr marT="60960" marB="60960">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900" dirty="0" smtClean="0">
                          <a:solidFill>
                            <a:schemeClr val="tx1"/>
                          </a:solidFill>
                          <a:latin typeface="Univers Com 55 Roman" charset="0"/>
                        </a:rPr>
                        <a:t>16X</a:t>
                      </a:r>
                      <a:endParaRPr lang="en-US" sz="1900" dirty="0">
                        <a:solidFill>
                          <a:schemeClr val="tx1"/>
                        </a:solidFill>
                        <a:latin typeface="Univers Com 55 Roman" charset="0"/>
                      </a:endParaRPr>
                    </a:p>
                  </a:txBody>
                  <a:tcPr marT="60960" marB="60960">
                    <a:lnL w="6350" cap="flat" cmpd="sng" algn="ctr">
                      <a:no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2" name="Title 1"/>
          <p:cNvSpPr>
            <a:spLocks noGrp="1"/>
          </p:cNvSpPr>
          <p:nvPr>
            <p:ph type="title"/>
          </p:nvPr>
        </p:nvSpPr>
        <p:spPr/>
        <p:txBody>
          <a:bodyPr/>
          <a:lstStyle/>
          <a:p>
            <a:r>
              <a:rPr lang="en-GB" dirty="0"/>
              <a:t>NI’s Platform-Based Approach to Automated Test</a:t>
            </a:r>
            <a:endParaRPr lang="en-US" dirty="0"/>
          </a:p>
        </p:txBody>
      </p:sp>
      <p:sp>
        <p:nvSpPr>
          <p:cNvPr id="49" name="Rectangle 5"/>
          <p:cNvSpPr>
            <a:spLocks/>
          </p:cNvSpPr>
          <p:nvPr/>
        </p:nvSpPr>
        <p:spPr bwMode="auto">
          <a:xfrm>
            <a:off x="4327957" y="3381215"/>
            <a:ext cx="657948" cy="250935"/>
          </a:xfrm>
          <a:prstGeom prst="rect">
            <a:avLst/>
          </a:prstGeom>
          <a:noFill/>
          <a:ln w="12700" cap="flat">
            <a:noFill/>
            <a:miter lim="800000"/>
            <a:headEnd type="none" w="med" len="med"/>
            <a:tailEnd type="none" w="med" len="med"/>
          </a:ln>
        </p:spPr>
        <p:txBody>
          <a:bodyPr lIns="0" tIns="0" rIns="0" bIns="0" anchor="b"/>
          <a:lstStyle/>
          <a:p>
            <a:pPr algn="ctr"/>
            <a:r>
              <a:rPr lang="en-US" sz="1400" dirty="0">
                <a:solidFill>
                  <a:srgbClr val="000000"/>
                </a:solidFill>
                <a:latin typeface="Univers Com 55"/>
                <a:ea typeface="Arial"/>
                <a:cs typeface="Arial"/>
              </a:rPr>
              <a:t>VS.</a:t>
            </a:r>
          </a:p>
        </p:txBody>
      </p:sp>
      <p:grpSp>
        <p:nvGrpSpPr>
          <p:cNvPr id="3" name="Group 7"/>
          <p:cNvGrpSpPr/>
          <p:nvPr/>
        </p:nvGrpSpPr>
        <p:grpSpPr>
          <a:xfrm>
            <a:off x="5296671" y="1301903"/>
            <a:ext cx="3398356" cy="4770484"/>
            <a:chOff x="5296671" y="796934"/>
            <a:chExt cx="3398356" cy="3577863"/>
          </a:xfrm>
        </p:grpSpPr>
        <p:sp>
          <p:nvSpPr>
            <p:cNvPr id="36" name="Rectangle 5"/>
            <p:cNvSpPr>
              <a:spLocks/>
            </p:cNvSpPr>
            <p:nvPr/>
          </p:nvSpPr>
          <p:spPr bwMode="auto">
            <a:xfrm>
              <a:off x="5299103" y="796934"/>
              <a:ext cx="3395924" cy="305756"/>
            </a:xfrm>
            <a:prstGeom prst="rect">
              <a:avLst/>
            </a:prstGeom>
            <a:noFill/>
            <a:ln w="12700" cap="flat">
              <a:noFill/>
              <a:miter lim="800000"/>
              <a:headEnd type="none" w="med" len="med"/>
              <a:tailEnd type="none" w="med" len="med"/>
            </a:ln>
          </p:spPr>
          <p:txBody>
            <a:bodyPr lIns="0" tIns="0" rIns="0" bIns="0" anchor="b"/>
            <a:lstStyle/>
            <a:p>
              <a:pPr algn="ctr"/>
              <a:r>
                <a:rPr lang="en-US" dirty="0" smtClean="0">
                  <a:solidFill>
                    <a:srgbClr val="3C3C3B"/>
                  </a:solidFill>
                  <a:ea typeface="Arial"/>
                  <a:cs typeface="Arial"/>
                </a:rPr>
                <a:t>PXI Modular Instruments</a:t>
              </a:r>
              <a:endParaRPr lang="en-US" dirty="0">
                <a:solidFill>
                  <a:srgbClr val="3C3C3B"/>
                </a:solidFill>
                <a:ea typeface="Arial"/>
                <a:cs typeface="Arial"/>
              </a:endParaRPr>
            </a:p>
          </p:txBody>
        </p:sp>
        <p:grpSp>
          <p:nvGrpSpPr>
            <p:cNvPr id="4" name="Group 47"/>
            <p:cNvGrpSpPr/>
            <p:nvPr/>
          </p:nvGrpSpPr>
          <p:grpSpPr>
            <a:xfrm>
              <a:off x="5296671" y="1413113"/>
              <a:ext cx="3091041" cy="2961684"/>
              <a:chOff x="1664659" y="2584322"/>
              <a:chExt cx="1871266" cy="1792963"/>
            </a:xfrm>
          </p:grpSpPr>
          <p:pic>
            <p:nvPicPr>
              <p:cNvPr id="50" name="Content Placeholder 3"/>
              <p:cNvPicPr>
                <a:picLocks noChangeAspect="1"/>
              </p:cNvPicPr>
              <p:nvPr/>
            </p:nvPicPr>
            <p:blipFill>
              <a:blip r:embed="rId3" cstate="print">
                <a:extLst>
                  <a:ext uri="{28A0092B-C50C-407E-A947-70E740481C1C}">
                    <a14:useLocalDpi xmlns:a14="http://schemas.microsoft.com/office/drawing/2010/main" xmlns=""/>
                  </a:ext>
                </a:extLst>
              </a:blip>
              <a:stretch>
                <a:fillRect/>
              </a:stretch>
            </p:blipFill>
            <p:spPr>
              <a:xfrm>
                <a:off x="1664659" y="3380832"/>
                <a:ext cx="1871266" cy="996453"/>
              </a:xfrm>
              <a:prstGeom prst="rect">
                <a:avLst/>
              </a:prstGeom>
            </p:spPr>
          </p:pic>
          <p:pic>
            <p:nvPicPr>
              <p:cNvPr id="51" name="Picture 50"/>
              <p:cNvPicPr>
                <a:picLocks noChangeAspect="1"/>
              </p:cNvPicPr>
              <p:nvPr/>
            </p:nvPicPr>
            <p:blipFill>
              <a:blip r:embed="rId4" cstate="print">
                <a:extLst>
                  <a:ext uri="{28A0092B-C50C-407E-A947-70E740481C1C}">
                    <a14:useLocalDpi xmlns:a14="http://schemas.microsoft.com/office/drawing/2010/main" xmlns=""/>
                  </a:ext>
                </a:extLst>
              </a:blip>
              <a:stretch>
                <a:fillRect/>
              </a:stretch>
            </p:blipFill>
            <p:spPr>
              <a:xfrm>
                <a:off x="1949414" y="2584322"/>
                <a:ext cx="1328193" cy="1074419"/>
              </a:xfrm>
              <a:prstGeom prst="rect">
                <a:avLst/>
              </a:prstGeom>
            </p:spPr>
          </p:pic>
        </p:grpSp>
      </p:grpSp>
      <p:grpSp>
        <p:nvGrpSpPr>
          <p:cNvPr id="5" name="Group 8"/>
          <p:cNvGrpSpPr/>
          <p:nvPr/>
        </p:nvGrpSpPr>
        <p:grpSpPr>
          <a:xfrm>
            <a:off x="667059" y="1296615"/>
            <a:ext cx="3395925" cy="4347068"/>
            <a:chOff x="667058" y="972461"/>
            <a:chExt cx="3395925" cy="3260301"/>
          </a:xfrm>
        </p:grpSpPr>
        <p:sp>
          <p:nvSpPr>
            <p:cNvPr id="23" name="Rectangle 5"/>
            <p:cNvSpPr>
              <a:spLocks/>
            </p:cNvSpPr>
            <p:nvPr/>
          </p:nvSpPr>
          <p:spPr bwMode="auto">
            <a:xfrm>
              <a:off x="667058" y="972461"/>
              <a:ext cx="3395925" cy="305756"/>
            </a:xfrm>
            <a:prstGeom prst="rect">
              <a:avLst/>
            </a:prstGeom>
            <a:noFill/>
            <a:ln w="12700" cap="flat">
              <a:noFill/>
              <a:miter lim="800000"/>
              <a:headEnd type="none" w="med" len="med"/>
              <a:tailEnd type="none" w="med" len="med"/>
            </a:ln>
          </p:spPr>
          <p:txBody>
            <a:bodyPr lIns="0" tIns="0" rIns="0" bIns="0" anchor="b"/>
            <a:lstStyle/>
            <a:p>
              <a:pPr algn="ctr"/>
              <a:r>
                <a:rPr lang="en-US" dirty="0" smtClean="0">
                  <a:solidFill>
                    <a:srgbClr val="3C3C3B"/>
                  </a:solidFill>
                  <a:ea typeface="Arial"/>
                  <a:cs typeface="Arial"/>
                </a:rPr>
                <a:t>Traditional Instruments</a:t>
              </a:r>
              <a:endParaRPr lang="en-US" dirty="0">
                <a:solidFill>
                  <a:srgbClr val="3C3C3B"/>
                </a:solidFill>
                <a:ea typeface="Arial"/>
                <a:cs typeface="Arial"/>
              </a:endParaRPr>
            </a:p>
          </p:txBody>
        </p:sp>
        <p:pic>
          <p:nvPicPr>
            <p:cNvPr id="52" name="Picture 51"/>
            <p:cNvPicPr>
              <a:picLocks noChangeAspect="1"/>
            </p:cNvPicPr>
            <p:nvPr/>
          </p:nvPicPr>
          <p:blipFill>
            <a:blip r:embed="rId5" cstate="print">
              <a:extLst>
                <a:ext uri="{28A0092B-C50C-407E-A947-70E740481C1C}">
                  <a14:useLocalDpi xmlns:a14="http://schemas.microsoft.com/office/drawing/2010/main" xmlns=""/>
                </a:ext>
              </a:extLst>
            </a:blip>
            <a:stretch>
              <a:fillRect/>
            </a:stretch>
          </p:blipFill>
          <p:spPr>
            <a:xfrm>
              <a:off x="1303472" y="1428750"/>
              <a:ext cx="2123098" cy="2804012"/>
            </a:xfrm>
            <a:prstGeom prst="rect">
              <a:avLst/>
            </a:prstGeom>
          </p:spPr>
        </p:pic>
      </p:grpSp>
      <p:pic>
        <p:nvPicPr>
          <p:cNvPr id="12" name="Picture 11"/>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6558505" y="1904559"/>
            <a:ext cx="893166" cy="340960"/>
          </a:xfrm>
          <a:prstGeom prst="rect">
            <a:avLst/>
          </a:prstGeom>
        </p:spPr>
      </p:pic>
    </p:spTree>
    <p:extLst>
      <p:ext uri="{BB962C8B-B14F-4D97-AF65-F5344CB8AC3E}">
        <p14:creationId xmlns:p14="http://schemas.microsoft.com/office/powerpoint/2010/main" xmlns="" val="158344513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75000" y="75000"/>
                                    </p:animScale>
                                  </p:childTnLst>
                                </p:cTn>
                              </p:par>
                              <p:par>
                                <p:cTn id="7" presetID="6" presetClass="emph" presetSubtype="0" fill="hold" grpId="0" nodeType="withEffect">
                                  <p:stCondLst>
                                    <p:cond delay="0"/>
                                  </p:stCondLst>
                                  <p:childTnLst>
                                    <p:animScale>
                                      <p:cBhvr>
                                        <p:cTn id="8" dur="2000" fill="hold"/>
                                        <p:tgtEl>
                                          <p:spTgt spid="49"/>
                                        </p:tgtEl>
                                      </p:cBhvr>
                                      <p:by x="75000" y="75000"/>
                                    </p:animScale>
                                  </p:childTnLst>
                                </p:cTn>
                              </p:par>
                              <p:par>
                                <p:cTn id="9" presetID="6" presetClass="emph" presetSubtype="0" fill="hold" nodeType="withEffect">
                                  <p:stCondLst>
                                    <p:cond delay="0"/>
                                  </p:stCondLst>
                                  <p:childTnLst>
                                    <p:animScale>
                                      <p:cBhvr>
                                        <p:cTn id="10" dur="2000" fill="hold"/>
                                        <p:tgtEl>
                                          <p:spTgt spid="3"/>
                                        </p:tgtEl>
                                      </p:cBhvr>
                                      <p:by x="75000" y="75000"/>
                                    </p:animScale>
                                  </p:childTnLst>
                                </p:cTn>
                              </p:par>
                              <p:par>
                                <p:cTn id="11" presetID="0" presetClass="path" presetSubtype="0" accel="50000" decel="50000" fill="hold" nodeType="withEffect">
                                  <p:stCondLst>
                                    <p:cond delay="0"/>
                                  </p:stCondLst>
                                  <p:childTnLst>
                                    <p:animMotion origin="layout" path="M -0.00035 -0.00062 L -0.10139 -0.00062 " pathEditMode="fixed" rAng="0" ptsTypes="AA">
                                      <p:cBhvr>
                                        <p:cTn id="12" dur="2000" fill="hold"/>
                                        <p:tgtEl>
                                          <p:spTgt spid="5"/>
                                        </p:tgtEl>
                                        <p:attrNameLst>
                                          <p:attrName>ppt_x</p:attrName>
                                          <p:attrName>ppt_y</p:attrName>
                                        </p:attrNameLst>
                                      </p:cBhvr>
                                      <p:rCtr x="-5052" y="0"/>
                                    </p:animMotion>
                                  </p:childTnLst>
                                </p:cTn>
                              </p:par>
                              <p:par>
                                <p:cTn id="13" presetID="0" presetClass="path" presetSubtype="0" accel="50000" decel="50000" fill="hold" grpId="1" nodeType="withEffect">
                                  <p:stCondLst>
                                    <p:cond delay="0"/>
                                  </p:stCondLst>
                                  <p:childTnLst>
                                    <p:animMotion origin="layout" path="M 0.00087 -1.11111E-6 L -0.25104 -1.11111E-6 " pathEditMode="relative" rAng="0" ptsTypes="AA">
                                      <p:cBhvr>
                                        <p:cTn id="14" dur="2000" fill="hold"/>
                                        <p:tgtEl>
                                          <p:spTgt spid="49"/>
                                        </p:tgtEl>
                                        <p:attrNameLst>
                                          <p:attrName>ppt_x</p:attrName>
                                          <p:attrName>ppt_y</p:attrName>
                                        </p:attrNameLst>
                                      </p:cBhvr>
                                      <p:rCtr x="-12205" y="0"/>
                                    </p:animMotion>
                                  </p:childTnLst>
                                </p:cTn>
                              </p:par>
                              <p:par>
                                <p:cTn id="15" presetID="0" presetClass="path" presetSubtype="0" accel="50000" decel="50000" fill="hold" nodeType="withEffect">
                                  <p:stCondLst>
                                    <p:cond delay="0"/>
                                  </p:stCondLst>
                                  <p:childTnLst>
                                    <p:animMotion origin="layout" path="M -1.66667E-6 4.19753E-6 L -0.34149 0.00061 " pathEditMode="relative" rAng="0" ptsTypes="AA">
                                      <p:cBhvr>
                                        <p:cTn id="16" dur="2000" fill="hold"/>
                                        <p:tgtEl>
                                          <p:spTgt spid="3"/>
                                        </p:tgtEl>
                                        <p:attrNameLst>
                                          <p:attrName>ppt_x</p:attrName>
                                          <p:attrName>ppt_y</p:attrName>
                                        </p:attrNameLst>
                                      </p:cBhvr>
                                      <p:rCtr x="-17083" y="31"/>
                                    </p:animMotion>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9"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Industry Leading NI PXI Platform</a:t>
            </a:r>
          </a:p>
        </p:txBody>
      </p:sp>
      <p:pic>
        <p:nvPicPr>
          <p:cNvPr id="38" name="Picture 37"/>
          <p:cNvPicPr>
            <a:picLocks noChangeAspect="1"/>
          </p:cNvPicPr>
          <p:nvPr/>
        </p:nvPicPr>
        <p:blipFill rotWithShape="1">
          <a:blip r:embed="rId3" cstate="print">
            <a:extLst>
              <a:ext uri="{28A0092B-C50C-407E-A947-70E740481C1C}">
                <a14:useLocalDpi xmlns:a14="http://schemas.microsoft.com/office/drawing/2010/main" xmlns="" val="0"/>
              </a:ext>
            </a:extLst>
          </a:blip>
          <a:srcRect l="10119" t="15487" r="10326" b="18205"/>
          <a:stretch/>
        </p:blipFill>
        <p:spPr>
          <a:xfrm>
            <a:off x="1860462" y="2146068"/>
            <a:ext cx="5213540" cy="3085259"/>
          </a:xfrm>
          <a:prstGeom prst="rect">
            <a:avLst/>
          </a:prstGeom>
        </p:spPr>
      </p:pic>
      <p:sp>
        <p:nvSpPr>
          <p:cNvPr id="40" name="TextBox 39"/>
          <p:cNvSpPr txBox="1"/>
          <p:nvPr/>
        </p:nvSpPr>
        <p:spPr>
          <a:xfrm>
            <a:off x="6095704" y="5176265"/>
            <a:ext cx="1300356" cy="461665"/>
          </a:xfrm>
          <a:prstGeom prst="rect">
            <a:avLst/>
          </a:prstGeom>
          <a:noFill/>
        </p:spPr>
        <p:txBody>
          <a:bodyPr wrap="none" rtlCol="0">
            <a:spAutoFit/>
          </a:bodyPr>
          <a:lstStyle/>
          <a:p>
            <a:pPr algn="ctr"/>
            <a:r>
              <a:rPr lang="en-US" sz="1200" dirty="0" smtClean="0">
                <a:solidFill>
                  <a:schemeClr val="bg2">
                    <a:lumMod val="25000"/>
                  </a:schemeClr>
                </a:solidFill>
              </a:rPr>
              <a:t>Multi-Computing</a:t>
            </a:r>
            <a:br>
              <a:rPr lang="en-US" sz="1200" dirty="0" smtClean="0">
                <a:solidFill>
                  <a:schemeClr val="bg2">
                    <a:lumMod val="25000"/>
                  </a:schemeClr>
                </a:solidFill>
              </a:rPr>
            </a:br>
            <a:r>
              <a:rPr lang="en-US" sz="1200" dirty="0" smtClean="0">
                <a:solidFill>
                  <a:schemeClr val="bg2">
                    <a:lumMod val="25000"/>
                  </a:schemeClr>
                </a:solidFill>
              </a:rPr>
              <a:t>Module</a:t>
            </a:r>
            <a:endParaRPr lang="en-US" sz="1200" dirty="0">
              <a:solidFill>
                <a:schemeClr val="bg2">
                  <a:lumMod val="25000"/>
                </a:schemeClr>
              </a:solidFill>
            </a:endParaRPr>
          </a:p>
        </p:txBody>
      </p:sp>
      <p:cxnSp>
        <p:nvCxnSpPr>
          <p:cNvPr id="41" name="Straight Connector 40"/>
          <p:cNvCxnSpPr>
            <a:stCxn id="40" idx="0"/>
          </p:cNvCxnSpPr>
          <p:nvPr/>
        </p:nvCxnSpPr>
        <p:spPr>
          <a:xfrm flipH="1" flipV="1">
            <a:off x="6745881" y="4357988"/>
            <a:ext cx="1" cy="818277"/>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815141" y="1473084"/>
            <a:ext cx="925254" cy="461665"/>
          </a:xfrm>
          <a:prstGeom prst="rect">
            <a:avLst/>
          </a:prstGeom>
          <a:noFill/>
        </p:spPr>
        <p:txBody>
          <a:bodyPr wrap="none" rtlCol="0">
            <a:spAutoFit/>
          </a:bodyPr>
          <a:lstStyle/>
          <a:p>
            <a:pPr algn="ctr"/>
            <a:r>
              <a:rPr lang="en-US" sz="1200" dirty="0" smtClean="0">
                <a:solidFill>
                  <a:schemeClr val="bg2">
                    <a:lumMod val="25000"/>
                  </a:schemeClr>
                </a:solidFill>
              </a:rPr>
              <a:t>Data</a:t>
            </a:r>
            <a:br>
              <a:rPr lang="en-US" sz="1200" dirty="0" smtClean="0">
                <a:solidFill>
                  <a:schemeClr val="bg2">
                    <a:lumMod val="25000"/>
                  </a:schemeClr>
                </a:solidFill>
              </a:rPr>
            </a:br>
            <a:r>
              <a:rPr lang="en-US" sz="1200" dirty="0" smtClean="0">
                <a:solidFill>
                  <a:schemeClr val="bg2">
                    <a:lumMod val="25000"/>
                  </a:schemeClr>
                </a:solidFill>
              </a:rPr>
              <a:t>Acquisition</a:t>
            </a:r>
            <a:endParaRPr lang="en-US" sz="1200" dirty="0">
              <a:solidFill>
                <a:schemeClr val="bg2">
                  <a:lumMod val="25000"/>
                </a:schemeClr>
              </a:solidFill>
            </a:endParaRPr>
          </a:p>
        </p:txBody>
      </p:sp>
      <p:sp>
        <p:nvSpPr>
          <p:cNvPr id="44" name="TextBox 43"/>
          <p:cNvSpPr txBox="1"/>
          <p:nvPr/>
        </p:nvSpPr>
        <p:spPr>
          <a:xfrm>
            <a:off x="4311298" y="906277"/>
            <a:ext cx="1613647" cy="461665"/>
          </a:xfrm>
          <a:prstGeom prst="rect">
            <a:avLst/>
          </a:prstGeom>
          <a:noFill/>
        </p:spPr>
        <p:txBody>
          <a:bodyPr wrap="none" rtlCol="0">
            <a:spAutoFit/>
          </a:bodyPr>
          <a:lstStyle/>
          <a:p>
            <a:pPr algn="ctr"/>
            <a:r>
              <a:rPr lang="en-US" sz="1200" dirty="0">
                <a:solidFill>
                  <a:schemeClr val="bg2">
                    <a:lumMod val="25000"/>
                  </a:schemeClr>
                </a:solidFill>
              </a:rPr>
              <a:t>Arbitrary </a:t>
            </a:r>
            <a:r>
              <a:rPr lang="en-US" sz="1200" dirty="0" smtClean="0">
                <a:solidFill>
                  <a:schemeClr val="bg2">
                    <a:lumMod val="25000"/>
                  </a:schemeClr>
                </a:solidFill>
              </a:rPr>
              <a:t/>
            </a:r>
            <a:br>
              <a:rPr lang="en-US" sz="1200" dirty="0" smtClean="0">
                <a:solidFill>
                  <a:schemeClr val="bg2">
                    <a:lumMod val="25000"/>
                  </a:schemeClr>
                </a:solidFill>
              </a:rPr>
            </a:br>
            <a:r>
              <a:rPr lang="en-US" sz="1200" dirty="0" smtClean="0">
                <a:solidFill>
                  <a:schemeClr val="bg2">
                    <a:lumMod val="25000"/>
                  </a:schemeClr>
                </a:solidFill>
              </a:rPr>
              <a:t>Waveform</a:t>
            </a:r>
            <a:r>
              <a:rPr lang="en-US" sz="1200" dirty="0">
                <a:solidFill>
                  <a:schemeClr val="bg2">
                    <a:lumMod val="25000"/>
                  </a:schemeClr>
                </a:solidFill>
              </a:rPr>
              <a:t> </a:t>
            </a:r>
            <a:r>
              <a:rPr lang="en-US" sz="1200" dirty="0" smtClean="0">
                <a:solidFill>
                  <a:schemeClr val="bg2">
                    <a:lumMod val="25000"/>
                  </a:schemeClr>
                </a:solidFill>
              </a:rPr>
              <a:t>Generator</a:t>
            </a:r>
            <a:endParaRPr lang="en-US" sz="1200" dirty="0">
              <a:solidFill>
                <a:schemeClr val="bg2">
                  <a:lumMod val="25000"/>
                </a:schemeClr>
              </a:solidFill>
            </a:endParaRPr>
          </a:p>
        </p:txBody>
      </p:sp>
      <p:sp>
        <p:nvSpPr>
          <p:cNvPr id="46" name="TextBox 45"/>
          <p:cNvSpPr txBox="1"/>
          <p:nvPr/>
        </p:nvSpPr>
        <p:spPr>
          <a:xfrm>
            <a:off x="3999430" y="1529068"/>
            <a:ext cx="992579" cy="461665"/>
          </a:xfrm>
          <a:prstGeom prst="rect">
            <a:avLst/>
          </a:prstGeom>
          <a:noFill/>
        </p:spPr>
        <p:txBody>
          <a:bodyPr wrap="none" rtlCol="0">
            <a:spAutoFit/>
          </a:bodyPr>
          <a:lstStyle>
            <a:defPPr>
              <a:defRPr lang="en-US"/>
            </a:defPPr>
            <a:lvl1pPr algn="ctr">
              <a:defRPr sz="1300">
                <a:solidFill>
                  <a:schemeClr val="bg2">
                    <a:lumMod val="25000"/>
                  </a:schemeClr>
                </a:solidFill>
              </a:defRPr>
            </a:lvl1pPr>
          </a:lstStyle>
          <a:p>
            <a:r>
              <a:rPr lang="en-US" sz="1200" dirty="0"/>
              <a:t>High-</a:t>
            </a:r>
            <a:r>
              <a:rPr lang="en-US" sz="1200" dirty="0" smtClean="0"/>
              <a:t>Speed</a:t>
            </a:r>
            <a:br>
              <a:rPr lang="en-US" sz="1200" dirty="0" smtClean="0"/>
            </a:br>
            <a:r>
              <a:rPr lang="en-US" sz="1200" dirty="0" smtClean="0"/>
              <a:t>Serial</a:t>
            </a:r>
            <a:endParaRPr lang="en-US" sz="1200" dirty="0"/>
          </a:p>
        </p:txBody>
      </p:sp>
      <p:sp>
        <p:nvSpPr>
          <p:cNvPr id="48" name="TextBox 47"/>
          <p:cNvSpPr txBox="1"/>
          <p:nvPr/>
        </p:nvSpPr>
        <p:spPr>
          <a:xfrm>
            <a:off x="3769606" y="1109630"/>
            <a:ext cx="526106" cy="276999"/>
          </a:xfrm>
          <a:prstGeom prst="rect">
            <a:avLst/>
          </a:prstGeom>
          <a:noFill/>
        </p:spPr>
        <p:txBody>
          <a:bodyPr wrap="none" rtlCol="0">
            <a:spAutoFit/>
          </a:bodyPr>
          <a:lstStyle>
            <a:defPPr>
              <a:defRPr lang="en-US"/>
            </a:defPPr>
            <a:lvl1pPr algn="ctr">
              <a:defRPr sz="1300">
                <a:solidFill>
                  <a:schemeClr val="bg2">
                    <a:lumMod val="25000"/>
                  </a:schemeClr>
                </a:solidFill>
              </a:defRPr>
            </a:lvl1pPr>
          </a:lstStyle>
          <a:p>
            <a:r>
              <a:rPr lang="en-US" sz="1200" dirty="0" smtClean="0"/>
              <a:t>SMU</a:t>
            </a:r>
            <a:endParaRPr lang="en-US" sz="1200" dirty="0"/>
          </a:p>
        </p:txBody>
      </p:sp>
      <p:sp>
        <p:nvSpPr>
          <p:cNvPr id="50" name="TextBox 49"/>
          <p:cNvSpPr txBox="1"/>
          <p:nvPr/>
        </p:nvSpPr>
        <p:spPr>
          <a:xfrm>
            <a:off x="3011784" y="1794535"/>
            <a:ext cx="1053494" cy="276999"/>
          </a:xfrm>
          <a:prstGeom prst="rect">
            <a:avLst/>
          </a:prstGeom>
          <a:noFill/>
        </p:spPr>
        <p:txBody>
          <a:bodyPr wrap="none" rtlCol="0" anchor="ctr">
            <a:spAutoFit/>
          </a:bodyPr>
          <a:lstStyle>
            <a:defPPr>
              <a:defRPr lang="en-US"/>
            </a:defPPr>
            <a:lvl1pPr algn="ctr">
              <a:defRPr sz="1300">
                <a:solidFill>
                  <a:schemeClr val="bg2">
                    <a:lumMod val="25000"/>
                  </a:schemeClr>
                </a:solidFill>
              </a:defRPr>
            </a:lvl1pPr>
          </a:lstStyle>
          <a:p>
            <a:r>
              <a:rPr lang="en-US" sz="1200" dirty="0"/>
              <a:t>Oscilloscope</a:t>
            </a:r>
          </a:p>
        </p:txBody>
      </p:sp>
      <p:sp>
        <p:nvSpPr>
          <p:cNvPr id="52" name="TextBox 51"/>
          <p:cNvSpPr txBox="1"/>
          <p:nvPr/>
        </p:nvSpPr>
        <p:spPr>
          <a:xfrm>
            <a:off x="2327185" y="1098551"/>
            <a:ext cx="1021433" cy="276999"/>
          </a:xfrm>
          <a:prstGeom prst="rect">
            <a:avLst/>
          </a:prstGeom>
          <a:noFill/>
        </p:spPr>
        <p:txBody>
          <a:bodyPr wrap="none" rtlCol="0">
            <a:spAutoFit/>
          </a:bodyPr>
          <a:lstStyle>
            <a:defPPr>
              <a:defRPr lang="en-US"/>
            </a:defPPr>
            <a:lvl1pPr algn="ctr">
              <a:defRPr sz="1300">
                <a:solidFill>
                  <a:schemeClr val="bg2">
                    <a:lumMod val="25000"/>
                  </a:schemeClr>
                </a:solidFill>
              </a:defRPr>
            </a:lvl1pPr>
          </a:lstStyle>
          <a:p>
            <a:r>
              <a:rPr lang="en-US" sz="1200" dirty="0"/>
              <a:t>PXI </a:t>
            </a:r>
            <a:r>
              <a:rPr lang="en-US" sz="1200" dirty="0" smtClean="0"/>
              <a:t>Chassis</a:t>
            </a:r>
            <a:endParaRPr lang="en-US" sz="1200" dirty="0"/>
          </a:p>
        </p:txBody>
      </p:sp>
      <p:cxnSp>
        <p:nvCxnSpPr>
          <p:cNvPr id="43" name="Straight Connector 42"/>
          <p:cNvCxnSpPr/>
          <p:nvPr/>
        </p:nvCxnSpPr>
        <p:spPr>
          <a:xfrm>
            <a:off x="6277766" y="2140155"/>
            <a:ext cx="0" cy="844143"/>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H="1">
            <a:off x="4495719" y="2140155"/>
            <a:ext cx="1" cy="844143"/>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3538529" y="2141376"/>
            <a:ext cx="0" cy="884909"/>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a:stCxn id="44" idx="2"/>
          </p:cNvCxnSpPr>
          <p:nvPr/>
        </p:nvCxnSpPr>
        <p:spPr>
          <a:xfrm flipH="1">
            <a:off x="5118121" y="1367942"/>
            <a:ext cx="1" cy="1460361"/>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a:stCxn id="48" idx="2"/>
          </p:cNvCxnSpPr>
          <p:nvPr/>
        </p:nvCxnSpPr>
        <p:spPr>
          <a:xfrm flipH="1">
            <a:off x="4032658" y="1386629"/>
            <a:ext cx="1" cy="1387729"/>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a:stCxn id="52" idx="2"/>
          </p:cNvCxnSpPr>
          <p:nvPr/>
        </p:nvCxnSpPr>
        <p:spPr>
          <a:xfrm flipH="1">
            <a:off x="2837899" y="1375550"/>
            <a:ext cx="3" cy="1398807"/>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flipV="1">
            <a:off x="4706212" y="4357987"/>
            <a:ext cx="0" cy="818279"/>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flipV="1">
            <a:off x="3804181" y="4357987"/>
            <a:ext cx="0" cy="818279"/>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a:stCxn id="88" idx="0"/>
          </p:cNvCxnSpPr>
          <p:nvPr/>
        </p:nvCxnSpPr>
        <p:spPr>
          <a:xfrm flipH="1" flipV="1">
            <a:off x="5601512" y="4304049"/>
            <a:ext cx="4" cy="1437607"/>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82" name="Straight Connector 81"/>
          <p:cNvCxnSpPr>
            <a:stCxn id="90" idx="0"/>
          </p:cNvCxnSpPr>
          <p:nvPr/>
        </p:nvCxnSpPr>
        <p:spPr>
          <a:xfrm flipH="1" flipV="1">
            <a:off x="4235003" y="4358001"/>
            <a:ext cx="1" cy="1451069"/>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84" name="Straight Connector 83"/>
          <p:cNvCxnSpPr>
            <a:stCxn id="92" idx="0"/>
          </p:cNvCxnSpPr>
          <p:nvPr/>
        </p:nvCxnSpPr>
        <p:spPr>
          <a:xfrm flipH="1" flipV="1">
            <a:off x="3332971" y="4357999"/>
            <a:ext cx="1" cy="1451071"/>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V="1">
            <a:off x="2875223" y="4357987"/>
            <a:ext cx="0" cy="818279"/>
          </a:xfrm>
          <a:prstGeom prst="line">
            <a:avLst/>
          </a:prstGeom>
          <a:ln w="19050" cmpd="sng">
            <a:solidFill>
              <a:schemeClr val="accent1"/>
            </a:solidFill>
            <a:headEnd type="oval"/>
            <a:tailEnd type="none"/>
          </a:ln>
          <a:effectLst/>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4910108" y="5741656"/>
            <a:ext cx="1382815" cy="461665"/>
          </a:xfrm>
          <a:prstGeom prst="rect">
            <a:avLst/>
          </a:prstGeom>
          <a:noFill/>
        </p:spPr>
        <p:txBody>
          <a:bodyPr wrap="none" rtlCol="0">
            <a:spAutoFit/>
          </a:bodyPr>
          <a:lstStyle>
            <a:defPPr>
              <a:defRPr lang="en-US"/>
            </a:defPPr>
            <a:lvl1pPr algn="ctr">
              <a:defRPr sz="1200">
                <a:solidFill>
                  <a:schemeClr val="bg2">
                    <a:lumMod val="25000"/>
                  </a:schemeClr>
                </a:solidFill>
              </a:defRPr>
            </a:lvl1pPr>
          </a:lstStyle>
          <a:p>
            <a:r>
              <a:rPr lang="en-US" dirty="0"/>
              <a:t>Vector Signal</a:t>
            </a:r>
            <a:br>
              <a:rPr lang="en-US" dirty="0"/>
            </a:br>
            <a:r>
              <a:rPr lang="en-US" dirty="0"/>
              <a:t>Transceiver (SDI)</a:t>
            </a:r>
          </a:p>
        </p:txBody>
      </p:sp>
      <p:sp>
        <p:nvSpPr>
          <p:cNvPr id="89" name="TextBox 88"/>
          <p:cNvSpPr txBox="1"/>
          <p:nvPr/>
        </p:nvSpPr>
        <p:spPr>
          <a:xfrm>
            <a:off x="4195496" y="5176266"/>
            <a:ext cx="1021433" cy="276999"/>
          </a:xfrm>
          <a:prstGeom prst="rect">
            <a:avLst/>
          </a:prstGeom>
          <a:noFill/>
        </p:spPr>
        <p:txBody>
          <a:bodyPr wrap="none" rtlCol="0">
            <a:spAutoFit/>
          </a:bodyPr>
          <a:lstStyle>
            <a:defPPr>
              <a:defRPr lang="en-US"/>
            </a:defPPr>
            <a:lvl1pPr algn="ctr">
              <a:defRPr sz="1200">
                <a:solidFill>
                  <a:schemeClr val="bg2">
                    <a:lumMod val="25000"/>
                  </a:schemeClr>
                </a:solidFill>
              </a:defRPr>
            </a:lvl1pPr>
          </a:lstStyle>
          <a:p>
            <a:r>
              <a:rPr lang="en-US" dirty="0"/>
              <a:t>Switch/MUX</a:t>
            </a:r>
          </a:p>
        </p:txBody>
      </p:sp>
      <p:sp>
        <p:nvSpPr>
          <p:cNvPr id="90" name="TextBox 89"/>
          <p:cNvSpPr txBox="1"/>
          <p:nvPr/>
        </p:nvSpPr>
        <p:spPr>
          <a:xfrm>
            <a:off x="3959127" y="5809070"/>
            <a:ext cx="551753" cy="276999"/>
          </a:xfrm>
          <a:prstGeom prst="rect">
            <a:avLst/>
          </a:prstGeom>
          <a:noFill/>
        </p:spPr>
        <p:txBody>
          <a:bodyPr wrap="none" rtlCol="0">
            <a:spAutoFit/>
          </a:bodyPr>
          <a:lstStyle>
            <a:defPPr>
              <a:defRPr lang="en-US"/>
            </a:defPPr>
            <a:lvl1pPr algn="ctr">
              <a:defRPr sz="1200">
                <a:solidFill>
                  <a:schemeClr val="bg2">
                    <a:lumMod val="25000"/>
                  </a:schemeClr>
                </a:solidFill>
              </a:defRPr>
            </a:lvl1pPr>
          </a:lstStyle>
          <a:p>
            <a:r>
              <a:rPr lang="en-US" dirty="0"/>
              <a:t>DMM</a:t>
            </a:r>
          </a:p>
        </p:txBody>
      </p:sp>
      <p:sp>
        <p:nvSpPr>
          <p:cNvPr id="91" name="TextBox 90"/>
          <p:cNvSpPr txBox="1"/>
          <p:nvPr/>
        </p:nvSpPr>
        <p:spPr>
          <a:xfrm>
            <a:off x="3435333" y="5176266"/>
            <a:ext cx="737702" cy="276999"/>
          </a:xfrm>
          <a:prstGeom prst="rect">
            <a:avLst/>
          </a:prstGeom>
          <a:noFill/>
        </p:spPr>
        <p:txBody>
          <a:bodyPr wrap="none" rtlCol="0">
            <a:spAutoFit/>
          </a:bodyPr>
          <a:lstStyle>
            <a:defPPr>
              <a:defRPr lang="en-US"/>
            </a:defPPr>
            <a:lvl1pPr algn="ctr">
              <a:defRPr sz="1200">
                <a:solidFill>
                  <a:schemeClr val="bg2">
                    <a:lumMod val="25000"/>
                  </a:schemeClr>
                </a:solidFill>
              </a:defRPr>
            </a:lvl1pPr>
          </a:lstStyle>
          <a:p>
            <a:r>
              <a:rPr lang="en-US" dirty="0"/>
              <a:t>Digitizer</a:t>
            </a:r>
          </a:p>
        </p:txBody>
      </p:sp>
      <p:sp>
        <p:nvSpPr>
          <p:cNvPr id="92" name="TextBox 91"/>
          <p:cNvSpPr txBox="1"/>
          <p:nvPr/>
        </p:nvSpPr>
        <p:spPr>
          <a:xfrm>
            <a:off x="2903206" y="5809070"/>
            <a:ext cx="859531" cy="276999"/>
          </a:xfrm>
          <a:prstGeom prst="rect">
            <a:avLst/>
          </a:prstGeom>
          <a:noFill/>
        </p:spPr>
        <p:txBody>
          <a:bodyPr wrap="none" rtlCol="0">
            <a:spAutoFit/>
          </a:bodyPr>
          <a:lstStyle>
            <a:defPPr>
              <a:defRPr lang="en-US"/>
            </a:defPPr>
            <a:lvl1pPr algn="ctr">
              <a:defRPr sz="1200">
                <a:solidFill>
                  <a:schemeClr val="bg2">
                    <a:lumMod val="25000"/>
                  </a:schemeClr>
                </a:solidFill>
              </a:defRPr>
            </a:lvl1pPr>
          </a:lstStyle>
          <a:p>
            <a:r>
              <a:rPr lang="en-US" dirty="0"/>
              <a:t>Digital I/O</a:t>
            </a:r>
          </a:p>
        </p:txBody>
      </p:sp>
      <p:sp>
        <p:nvSpPr>
          <p:cNvPr id="93" name="TextBox 92"/>
          <p:cNvSpPr txBox="1"/>
          <p:nvPr/>
        </p:nvSpPr>
        <p:spPr>
          <a:xfrm>
            <a:off x="2412596" y="5176265"/>
            <a:ext cx="925254" cy="461665"/>
          </a:xfrm>
          <a:prstGeom prst="rect">
            <a:avLst/>
          </a:prstGeom>
          <a:noFill/>
        </p:spPr>
        <p:txBody>
          <a:bodyPr wrap="none" rtlCol="0">
            <a:spAutoFit/>
          </a:bodyPr>
          <a:lstStyle>
            <a:defPPr>
              <a:defRPr lang="en-US"/>
            </a:defPPr>
            <a:lvl1pPr algn="ctr">
              <a:defRPr sz="1200">
                <a:solidFill>
                  <a:schemeClr val="bg2">
                    <a:lumMod val="25000"/>
                  </a:schemeClr>
                </a:solidFill>
              </a:defRPr>
            </a:lvl1pPr>
          </a:lstStyle>
          <a:p>
            <a:r>
              <a:rPr lang="en-US" dirty="0"/>
              <a:t>Embedded</a:t>
            </a:r>
            <a:br>
              <a:rPr lang="en-US" dirty="0"/>
            </a:br>
            <a:r>
              <a:rPr lang="en-US" dirty="0"/>
              <a:t>Controller</a:t>
            </a:r>
          </a:p>
        </p:txBody>
      </p:sp>
    </p:spTree>
    <p:extLst>
      <p:ext uri="{BB962C8B-B14F-4D97-AF65-F5344CB8AC3E}">
        <p14:creationId xmlns:p14="http://schemas.microsoft.com/office/powerpoint/2010/main" xmlns="" val="2080441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par>
                                <p:cTn id="11" presetID="22" presetClass="entr" presetSubtype="4"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down)">
                                      <p:cBhvr>
                                        <p:cTn id="13" dur="500"/>
                                        <p:tgtEl>
                                          <p:spTgt spid="5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500"/>
                                        <p:tgtEl>
                                          <p:spTgt spid="50"/>
                                        </p:tgtEl>
                                      </p:cBhvr>
                                    </p:animEffect>
                                  </p:childTnLst>
                                </p:cTn>
                              </p:par>
                              <p:par>
                                <p:cTn id="17" presetID="22" presetClass="entr" presetSubtype="4"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down)">
                                      <p:cBhvr>
                                        <p:cTn id="19" dur="500"/>
                                        <p:tgtEl>
                                          <p:spTgt spid="4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22" presetClass="entr" presetSubtype="4"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down)">
                                      <p:cBhvr>
                                        <p:cTn id="25" dur="500"/>
                                        <p:tgtEl>
                                          <p:spTgt spid="4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500"/>
                                        <p:tgtEl>
                                          <p:spTgt spid="46"/>
                                        </p:tgtEl>
                                      </p:cBhvr>
                                    </p:animEffect>
                                  </p:childTnLst>
                                </p:cTn>
                              </p:par>
                              <p:par>
                                <p:cTn id="29" presetID="22" presetClass="entr" presetSubtype="4" fill="hold" nodeType="with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22" presetClass="entr" presetSubtype="4" fill="hold"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wipe(down)">
                                      <p:cBhvr>
                                        <p:cTn id="37" dur="500"/>
                                        <p:tgtEl>
                                          <p:spTgt spid="4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22" presetClass="entr" presetSubtype="1" fill="hold" nodeType="with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ipe(up)">
                                      <p:cBhvr>
                                        <p:cTn id="43" dur="500"/>
                                        <p:tgtEl>
                                          <p:spTgt spid="85"/>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500"/>
                                        <p:tgtEl>
                                          <p:spTgt spid="93"/>
                                        </p:tgtEl>
                                      </p:cBhvr>
                                    </p:animEffect>
                                  </p:childTnLst>
                                </p:cTn>
                              </p:par>
                              <p:par>
                                <p:cTn id="47" presetID="22" presetClass="entr" presetSubtype="1" fill="hold"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up)">
                                      <p:cBhvr>
                                        <p:cTn id="49" dur="500"/>
                                        <p:tgtEl>
                                          <p:spTgt spid="8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92"/>
                                        </p:tgtEl>
                                        <p:attrNameLst>
                                          <p:attrName>style.visibility</p:attrName>
                                        </p:attrNameLst>
                                      </p:cBhvr>
                                      <p:to>
                                        <p:strVal val="visible"/>
                                      </p:to>
                                    </p:set>
                                    <p:animEffect transition="in" filter="fade">
                                      <p:cBhvr>
                                        <p:cTn id="52" dur="500"/>
                                        <p:tgtEl>
                                          <p:spTgt spid="92"/>
                                        </p:tgtEl>
                                      </p:cBhvr>
                                    </p:animEffect>
                                  </p:childTnLst>
                                </p:cTn>
                              </p:par>
                              <p:par>
                                <p:cTn id="53" presetID="22" presetClass="entr" presetSubtype="1" fill="hold" nodeType="with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up)">
                                      <p:cBhvr>
                                        <p:cTn id="55" dur="500"/>
                                        <p:tgtEl>
                                          <p:spTgt spid="8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fade">
                                      <p:cBhvr>
                                        <p:cTn id="58" dur="500"/>
                                        <p:tgtEl>
                                          <p:spTgt spid="91"/>
                                        </p:tgtEl>
                                      </p:cBhvr>
                                    </p:animEffect>
                                  </p:childTnLst>
                                </p:cTn>
                              </p:par>
                              <p:par>
                                <p:cTn id="59" presetID="22" presetClass="entr" presetSubtype="1" fill="hold" nodeType="with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wipe(up)">
                                      <p:cBhvr>
                                        <p:cTn id="61" dur="500"/>
                                        <p:tgtEl>
                                          <p:spTgt spid="8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0"/>
                                        </p:tgtEl>
                                        <p:attrNameLst>
                                          <p:attrName>style.visibility</p:attrName>
                                        </p:attrNameLst>
                                      </p:cBhvr>
                                      <p:to>
                                        <p:strVal val="visible"/>
                                      </p:to>
                                    </p:set>
                                    <p:animEffect transition="in" filter="fade">
                                      <p:cBhvr>
                                        <p:cTn id="64" dur="500"/>
                                        <p:tgtEl>
                                          <p:spTgt spid="90"/>
                                        </p:tgtEl>
                                      </p:cBhvr>
                                    </p:animEffect>
                                  </p:childTnLst>
                                </p:cTn>
                              </p:par>
                              <p:par>
                                <p:cTn id="65" presetID="22" presetClass="entr" presetSubtype="1" fill="hold" nodeType="withEffect">
                                  <p:stCondLst>
                                    <p:cond delay="0"/>
                                  </p:stCondLst>
                                  <p:childTnLst>
                                    <p:set>
                                      <p:cBhvr>
                                        <p:cTn id="66" dur="1" fill="hold">
                                          <p:stCondLst>
                                            <p:cond delay="0"/>
                                          </p:stCondLst>
                                        </p:cTn>
                                        <p:tgtEl>
                                          <p:spTgt spid="81"/>
                                        </p:tgtEl>
                                        <p:attrNameLst>
                                          <p:attrName>style.visibility</p:attrName>
                                        </p:attrNameLst>
                                      </p:cBhvr>
                                      <p:to>
                                        <p:strVal val="visible"/>
                                      </p:to>
                                    </p:set>
                                    <p:animEffect transition="in" filter="wipe(up)">
                                      <p:cBhvr>
                                        <p:cTn id="67" dur="500"/>
                                        <p:tgtEl>
                                          <p:spTgt spid="8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9"/>
                                        </p:tgtEl>
                                        <p:attrNameLst>
                                          <p:attrName>style.visibility</p:attrName>
                                        </p:attrNameLst>
                                      </p:cBhvr>
                                      <p:to>
                                        <p:strVal val="visible"/>
                                      </p:to>
                                    </p:set>
                                    <p:animEffect transition="in" filter="fade">
                                      <p:cBhvr>
                                        <p:cTn id="70" dur="500"/>
                                        <p:tgtEl>
                                          <p:spTgt spid="89"/>
                                        </p:tgtEl>
                                      </p:cBhvr>
                                    </p:animEffect>
                                  </p:childTnLst>
                                </p:cTn>
                              </p:par>
                              <p:par>
                                <p:cTn id="71" presetID="22" presetClass="entr" presetSubtype="1" fill="hold" nodeType="with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wipe(up)">
                                      <p:cBhvr>
                                        <p:cTn id="73" dur="500"/>
                                        <p:tgtEl>
                                          <p:spTgt spid="8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8"/>
                                        </p:tgtEl>
                                        <p:attrNameLst>
                                          <p:attrName>style.visibility</p:attrName>
                                        </p:attrNameLst>
                                      </p:cBhvr>
                                      <p:to>
                                        <p:strVal val="visible"/>
                                      </p:to>
                                    </p:set>
                                    <p:animEffect transition="in" filter="fade">
                                      <p:cBhvr>
                                        <p:cTn id="76" dur="500"/>
                                        <p:tgtEl>
                                          <p:spTgt spid="88"/>
                                        </p:tgtEl>
                                      </p:cBhvr>
                                    </p:animEffect>
                                  </p:childTnLst>
                                </p:cTn>
                              </p:par>
                              <p:par>
                                <p:cTn id="77" presetID="22" presetClass="entr" presetSubtype="1"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up)">
                                      <p:cBhvr>
                                        <p:cTn id="79" dur="500"/>
                                        <p:tgtEl>
                                          <p:spTgt spid="4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fade">
                                      <p:cBhvr>
                                        <p:cTn id="8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4" grpId="0"/>
      <p:bldP spid="46" grpId="0"/>
      <p:bldP spid="48" grpId="0"/>
      <p:bldP spid="50" grpId="0"/>
      <p:bldP spid="52" grpId="0"/>
      <p:bldP spid="88" grpId="0"/>
      <p:bldP spid="89" grpId="0"/>
      <p:bldP spid="90" grpId="0"/>
      <p:bldP spid="91" grpId="0"/>
      <p:bldP spid="92" grpId="0"/>
      <p:bldP spid="9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42900" y="158044"/>
            <a:ext cx="8801100" cy="948877"/>
          </a:xfrm>
        </p:spPr>
        <p:txBody>
          <a:bodyPr>
            <a:noAutofit/>
          </a:bodyPr>
          <a:lstStyle/>
          <a:p>
            <a:r>
              <a:rPr lang="en-GB" spc="-80" dirty="0"/>
              <a:t>NI’s Platform-Based </a:t>
            </a:r>
            <a:r>
              <a:rPr lang="en-GB" spc="-80" dirty="0" smtClean="0"/>
              <a:t>Approach to Embedded Design</a:t>
            </a:r>
            <a:endParaRPr lang="en-US" spc="-50" dirty="0">
              <a:latin typeface="Univers Com 45 Light" pitchFamily="34" charset="0"/>
            </a:endParaRPr>
          </a:p>
        </p:txBody>
      </p:sp>
      <p:grpSp>
        <p:nvGrpSpPr>
          <p:cNvPr id="2" name="Group 1"/>
          <p:cNvGrpSpPr/>
          <p:nvPr/>
        </p:nvGrpSpPr>
        <p:grpSpPr>
          <a:xfrm>
            <a:off x="667059" y="1289663"/>
            <a:ext cx="3395925" cy="4215396"/>
            <a:chOff x="601132" y="902670"/>
            <a:chExt cx="3526367" cy="3282986"/>
          </a:xfrm>
        </p:grpSpPr>
        <p:sp>
          <p:nvSpPr>
            <p:cNvPr id="9" name="Rectangle 5"/>
            <p:cNvSpPr>
              <a:spLocks/>
            </p:cNvSpPr>
            <p:nvPr/>
          </p:nvSpPr>
          <p:spPr bwMode="auto">
            <a:xfrm>
              <a:off x="601132" y="902670"/>
              <a:ext cx="3526367" cy="317500"/>
            </a:xfrm>
            <a:prstGeom prst="rect">
              <a:avLst/>
            </a:prstGeom>
            <a:noFill/>
            <a:ln w="12700" cap="flat">
              <a:noFill/>
              <a:miter lim="800000"/>
              <a:headEnd type="none" w="med" len="med"/>
              <a:tailEnd type="none" w="med" len="med"/>
            </a:ln>
          </p:spPr>
          <p:txBody>
            <a:bodyPr lIns="0" tIns="0" rIns="0" bIns="0" anchor="b"/>
            <a:lstStyle/>
            <a:p>
              <a:pPr algn="ctr"/>
              <a:r>
                <a:rPr lang="en-US" dirty="0" smtClean="0">
                  <a:solidFill>
                    <a:srgbClr val="3C3C3B"/>
                  </a:solidFill>
                  <a:ea typeface="Arial"/>
                  <a:cs typeface="Arial"/>
                </a:rPr>
                <a:t>Individual Components</a:t>
              </a:r>
              <a:endParaRPr lang="en-US" dirty="0">
                <a:solidFill>
                  <a:srgbClr val="3C3C3B"/>
                </a:solidFill>
                <a:ea typeface="Arial"/>
                <a:cs typeface="Arial"/>
              </a:endParaRPr>
            </a:p>
          </p:txBody>
        </p:sp>
        <p:sp>
          <p:nvSpPr>
            <p:cNvPr id="16" name="Rectangle 15"/>
            <p:cNvSpPr/>
            <p:nvPr/>
          </p:nvSpPr>
          <p:spPr>
            <a:xfrm>
              <a:off x="952578" y="1400222"/>
              <a:ext cx="1415010" cy="599244"/>
            </a:xfrm>
            <a:prstGeom prst="rect">
              <a:avLst/>
            </a:prstGeom>
            <a:solidFill>
              <a:schemeClr val="accent1"/>
            </a:solidFill>
            <a:ln w="12700" cmpd="sng">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bg1"/>
                  </a:solidFill>
                </a:rPr>
                <a:t>Application Software</a:t>
              </a:r>
            </a:p>
          </p:txBody>
        </p:sp>
        <p:sp>
          <p:nvSpPr>
            <p:cNvPr id="17" name="Rectangle 16"/>
            <p:cNvSpPr/>
            <p:nvPr/>
          </p:nvSpPr>
          <p:spPr>
            <a:xfrm>
              <a:off x="951423" y="2128952"/>
              <a:ext cx="1417320" cy="599244"/>
            </a:xfrm>
            <a:prstGeom prst="rect">
              <a:avLst/>
            </a:prstGeom>
            <a:solidFill>
              <a:schemeClr val="accent5">
                <a:lumMod val="75000"/>
              </a:schemeClr>
            </a:solidFill>
            <a:ln w="12700" cmpd="sng">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bg1"/>
                  </a:solidFill>
                </a:rPr>
                <a:t>Driver API</a:t>
              </a:r>
            </a:p>
          </p:txBody>
        </p:sp>
        <p:sp>
          <p:nvSpPr>
            <p:cNvPr id="18" name="Rectangle 17"/>
            <p:cNvSpPr/>
            <p:nvPr/>
          </p:nvSpPr>
          <p:spPr>
            <a:xfrm>
              <a:off x="951423" y="2857682"/>
              <a:ext cx="1417320" cy="599244"/>
            </a:xfrm>
            <a:prstGeom prst="rect">
              <a:avLst/>
            </a:prstGeom>
            <a:solidFill>
              <a:srgbClr val="4DA0CD"/>
            </a:solidFill>
            <a:ln w="12700" cmpd="sng">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a:solidFill>
                    <a:schemeClr val="bg1"/>
                  </a:solidFill>
                </a:rPr>
                <a:t>Device Drivers</a:t>
              </a:r>
            </a:p>
          </p:txBody>
        </p:sp>
        <p:sp>
          <p:nvSpPr>
            <p:cNvPr id="19" name="Rectangle 18"/>
            <p:cNvSpPr/>
            <p:nvPr/>
          </p:nvSpPr>
          <p:spPr>
            <a:xfrm>
              <a:off x="951423" y="3586412"/>
              <a:ext cx="1417320" cy="599244"/>
            </a:xfrm>
            <a:prstGeom prst="rect">
              <a:avLst/>
            </a:prstGeom>
            <a:solidFill>
              <a:srgbClr val="75B1CF"/>
            </a:solidFill>
            <a:ln w="12700" cmpd="sng">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00" dirty="0" smtClean="0">
                  <a:solidFill>
                    <a:schemeClr val="bg1"/>
                  </a:solidFill>
                </a:rPr>
                <a:t>Board Support Package (BSP)</a:t>
              </a:r>
              <a:endParaRPr lang="en-US" sz="1300" dirty="0">
                <a:solidFill>
                  <a:schemeClr val="bg1"/>
                </a:solidFill>
              </a:endParaRPr>
            </a:p>
          </p:txBody>
        </p:sp>
        <p:pic>
          <p:nvPicPr>
            <p:cNvPr id="20" name="Picture 15"/>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2647470" y="1412580"/>
              <a:ext cx="1186482" cy="803644"/>
            </a:xfrm>
            <a:prstGeom prst="roundRect">
              <a:avLst>
                <a:gd name="adj" fmla="val 0"/>
              </a:avLst>
            </a:prstGeom>
          </p:spPr>
        </p:pic>
        <p:pic>
          <p:nvPicPr>
            <p:cNvPr id="21"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2629089" y="3369607"/>
              <a:ext cx="1223244" cy="813456"/>
            </a:xfrm>
            <a:prstGeom prst="roundRect">
              <a:avLst>
                <a:gd name="adj" fmla="val 0"/>
              </a:avLst>
            </a:prstGeom>
          </p:spPr>
        </p:pic>
        <p:pic>
          <p:nvPicPr>
            <p:cNvPr id="22" name="Picture 21" descr="power%20supply.jpg"/>
            <p:cNvPicPr>
              <a:picLocks noChangeAspect="1"/>
            </p:cNvPicPr>
            <p:nvPr/>
          </p:nvPicPr>
          <p:blipFill rotWithShape="1">
            <a:blip r:embed="rId5" cstate="screen">
              <a:extLst>
                <a:ext uri="{28A0092B-C50C-407E-A947-70E740481C1C}">
                  <a14:useLocalDpi xmlns:a14="http://schemas.microsoft.com/office/drawing/2010/main" xmlns=""/>
                </a:ext>
              </a:extLst>
            </a:blip>
            <a:srcRect l="5999" t="1069" r="7223" b="895"/>
            <a:stretch/>
          </p:blipFill>
          <p:spPr>
            <a:xfrm>
              <a:off x="2639450" y="2369579"/>
              <a:ext cx="1202522" cy="846674"/>
            </a:xfrm>
            <a:prstGeom prst="roundRect">
              <a:avLst>
                <a:gd name="adj" fmla="val 0"/>
              </a:avLst>
            </a:prstGeom>
            <a:ln w="6350" cmpd="sng">
              <a:solidFill>
                <a:schemeClr val="bg2">
                  <a:lumMod val="50000"/>
                </a:schemeClr>
              </a:solidFill>
            </a:ln>
          </p:spPr>
        </p:pic>
      </p:grpSp>
      <p:sp>
        <p:nvSpPr>
          <p:cNvPr id="13" name="Rectangle 5"/>
          <p:cNvSpPr>
            <a:spLocks/>
          </p:cNvSpPr>
          <p:nvPr/>
        </p:nvSpPr>
        <p:spPr bwMode="auto">
          <a:xfrm>
            <a:off x="4794516" y="1289664"/>
            <a:ext cx="4109068" cy="407675"/>
          </a:xfrm>
          <a:prstGeom prst="rect">
            <a:avLst/>
          </a:prstGeom>
          <a:noFill/>
          <a:ln w="12700" cap="flat">
            <a:noFill/>
            <a:miter lim="800000"/>
            <a:headEnd type="none" w="med" len="med"/>
            <a:tailEnd type="none" w="med" len="med"/>
          </a:ln>
        </p:spPr>
        <p:txBody>
          <a:bodyPr lIns="0" tIns="0" rIns="0" bIns="0" anchor="b"/>
          <a:lstStyle/>
          <a:p>
            <a:pPr algn="ctr"/>
            <a:r>
              <a:rPr lang="en-US" smtClean="0">
                <a:solidFill>
                  <a:srgbClr val="3C3C3B"/>
                </a:solidFill>
                <a:ea typeface="Arial"/>
                <a:cs typeface="Arial"/>
              </a:rPr>
              <a:t>Customizable </a:t>
            </a:r>
            <a:r>
              <a:rPr lang="en-US">
                <a:solidFill>
                  <a:srgbClr val="3C3C3B"/>
                </a:solidFill>
                <a:ea typeface="Arial"/>
                <a:cs typeface="Arial"/>
              </a:rPr>
              <a:t>Off-The-Shelf </a:t>
            </a:r>
            <a:r>
              <a:rPr lang="en-US" smtClean="0">
                <a:solidFill>
                  <a:srgbClr val="3C3C3B"/>
                </a:solidFill>
                <a:ea typeface="Arial"/>
                <a:cs typeface="Arial"/>
              </a:rPr>
              <a:t>Platform</a:t>
            </a:r>
            <a:endParaRPr lang="en-US" dirty="0">
              <a:solidFill>
                <a:srgbClr val="3C3C3B"/>
              </a:solidFill>
              <a:ea typeface="Arial"/>
              <a:cs typeface="Arial"/>
            </a:endParaRPr>
          </a:p>
        </p:txBody>
      </p:sp>
      <p:sp>
        <p:nvSpPr>
          <p:cNvPr id="26" name="Rectangle 25"/>
          <p:cNvSpPr/>
          <p:nvPr/>
        </p:nvSpPr>
        <p:spPr>
          <a:xfrm>
            <a:off x="449410" y="2574164"/>
            <a:ext cx="3831221" cy="1569660"/>
          </a:xfrm>
          <a:prstGeom prst="rect">
            <a:avLst/>
          </a:prstGeom>
          <a:ln w="12700">
            <a:solidFill>
              <a:schemeClr val="bg1">
                <a:lumMod val="50000"/>
              </a:schemeClr>
            </a:solidFill>
          </a:ln>
        </p:spPr>
        <p:txBody>
          <a:bodyPr wrap="square">
            <a:spAutoFit/>
          </a:bodyPr>
          <a:lstStyle/>
          <a:p>
            <a:pPr algn="ctr">
              <a:lnSpc>
                <a:spcPct val="150000"/>
              </a:lnSpc>
            </a:pPr>
            <a:r>
              <a:rPr lang="en-US" sz="1600" dirty="0">
                <a:solidFill>
                  <a:schemeClr val="bg2">
                    <a:lumMod val="25000"/>
                  </a:schemeClr>
                </a:solidFill>
              </a:rPr>
              <a:t>Get a 4X </a:t>
            </a:r>
            <a:r>
              <a:rPr lang="en-US" sz="1600" dirty="0" smtClean="0">
                <a:solidFill>
                  <a:schemeClr val="bg2">
                    <a:lumMod val="25000"/>
                  </a:schemeClr>
                </a:solidFill>
              </a:rPr>
              <a:t>Advantage</a:t>
            </a:r>
            <a:endParaRPr lang="en-US" sz="1600" dirty="0">
              <a:solidFill>
                <a:schemeClr val="bg2">
                  <a:lumMod val="25000"/>
                </a:schemeClr>
              </a:solidFill>
            </a:endParaRPr>
          </a:p>
          <a:p>
            <a:pPr algn="ctr">
              <a:lnSpc>
                <a:spcPct val="150000"/>
              </a:lnSpc>
            </a:pPr>
            <a:r>
              <a:rPr lang="en-US" sz="1600" dirty="0">
                <a:solidFill>
                  <a:schemeClr val="tx2"/>
                </a:solidFill>
              </a:rPr>
              <a:t>114 Months </a:t>
            </a:r>
            <a:r>
              <a:rPr lang="en-US" sz="1600" dirty="0" smtClean="0">
                <a:solidFill>
                  <a:schemeClr val="tx2"/>
                </a:solidFill>
              </a:rPr>
              <a:t>LESS to </a:t>
            </a:r>
            <a:r>
              <a:rPr lang="en-US" sz="1600" dirty="0">
                <a:solidFill>
                  <a:schemeClr val="tx2"/>
                </a:solidFill>
              </a:rPr>
              <a:t>Complete a </a:t>
            </a:r>
            <a:r>
              <a:rPr lang="en-US" sz="1600" dirty="0" smtClean="0">
                <a:solidFill>
                  <a:schemeClr val="tx2"/>
                </a:solidFill>
              </a:rPr>
              <a:t>Project</a:t>
            </a:r>
          </a:p>
          <a:p>
            <a:pPr algn="ctr">
              <a:lnSpc>
                <a:spcPct val="150000"/>
              </a:lnSpc>
            </a:pPr>
            <a:r>
              <a:rPr lang="en-US" sz="1600" dirty="0">
                <a:solidFill>
                  <a:schemeClr val="tx2"/>
                </a:solidFill>
              </a:rPr>
              <a:t>$</a:t>
            </a:r>
            <a:r>
              <a:rPr lang="en-US" sz="1600" dirty="0" smtClean="0">
                <a:solidFill>
                  <a:schemeClr val="tx2"/>
                </a:solidFill>
              </a:rPr>
              <a:t>950K LESS to Complete a Project</a:t>
            </a:r>
          </a:p>
          <a:p>
            <a:pPr algn="ctr">
              <a:lnSpc>
                <a:spcPct val="150000"/>
              </a:lnSpc>
            </a:pPr>
            <a:r>
              <a:rPr lang="en-US" sz="1600" dirty="0">
                <a:solidFill>
                  <a:schemeClr val="tx2"/>
                </a:solidFill>
              </a:rPr>
              <a:t>3 MORE </a:t>
            </a:r>
            <a:r>
              <a:rPr lang="en-US" sz="1600" dirty="0" smtClean="0">
                <a:solidFill>
                  <a:schemeClr val="tx2"/>
                </a:solidFill>
              </a:rPr>
              <a:t>Projects Per Year</a:t>
            </a:r>
            <a:endParaRPr lang="en-US" sz="1600" dirty="0">
              <a:solidFill>
                <a:schemeClr val="tx2"/>
              </a:solidFill>
            </a:endParaRPr>
          </a:p>
        </p:txBody>
      </p:sp>
      <p:pic>
        <p:nvPicPr>
          <p:cNvPr id="25" name="Picture 24"/>
          <p:cNvPicPr>
            <a:picLocks noChangeAspect="1"/>
          </p:cNvPicPr>
          <p:nvPr/>
        </p:nvPicPr>
        <p:blipFill rotWithShape="1">
          <a:blip r:embed="rId6" cstate="print">
            <a:extLst>
              <a:ext uri="{28A0092B-C50C-407E-A947-70E740481C1C}">
                <a14:useLocalDpi xmlns:a14="http://schemas.microsoft.com/office/drawing/2010/main" xmlns=""/>
              </a:ext>
            </a:extLst>
          </a:blip>
          <a:srcRect/>
          <a:stretch/>
        </p:blipFill>
        <p:spPr>
          <a:xfrm>
            <a:off x="4769709" y="1971983"/>
            <a:ext cx="4158682" cy="2777819"/>
          </a:xfrm>
          <a:prstGeom prst="rect">
            <a:avLst/>
          </a:prstGeom>
        </p:spPr>
      </p:pic>
      <p:sp>
        <p:nvSpPr>
          <p:cNvPr id="23" name="Rectangle 5"/>
          <p:cNvSpPr>
            <a:spLocks/>
          </p:cNvSpPr>
          <p:nvPr/>
        </p:nvSpPr>
        <p:spPr bwMode="auto">
          <a:xfrm>
            <a:off x="4085502" y="3369670"/>
            <a:ext cx="657948" cy="250935"/>
          </a:xfrm>
          <a:prstGeom prst="rect">
            <a:avLst/>
          </a:prstGeom>
          <a:noFill/>
          <a:ln w="12700" cap="flat">
            <a:noFill/>
            <a:miter lim="800000"/>
            <a:headEnd type="none" w="med" len="med"/>
            <a:tailEnd type="none" w="med" len="med"/>
          </a:ln>
        </p:spPr>
        <p:txBody>
          <a:bodyPr lIns="0" tIns="0" rIns="0" bIns="0" anchor="b"/>
          <a:lstStyle/>
          <a:p>
            <a:pPr algn="ctr"/>
            <a:r>
              <a:rPr lang="en-US" sz="1400" dirty="0">
                <a:solidFill>
                  <a:srgbClr val="000000"/>
                </a:solidFill>
                <a:latin typeface="Univers Com 55"/>
                <a:ea typeface="Arial"/>
                <a:cs typeface="Arial"/>
              </a:rPr>
              <a:t>VS.</a:t>
            </a:r>
          </a:p>
        </p:txBody>
      </p:sp>
      <p:grpSp>
        <p:nvGrpSpPr>
          <p:cNvPr id="3" name="Group 23"/>
          <p:cNvGrpSpPr/>
          <p:nvPr/>
        </p:nvGrpSpPr>
        <p:grpSpPr>
          <a:xfrm>
            <a:off x="5059718" y="4860967"/>
            <a:ext cx="3578667" cy="522515"/>
            <a:chOff x="5530769" y="3815658"/>
            <a:chExt cx="3578667" cy="391886"/>
          </a:xfrm>
        </p:grpSpPr>
        <p:pic>
          <p:nvPicPr>
            <p:cNvPr id="31" name="Picture 3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5530769" y="3824281"/>
              <a:ext cx="316286" cy="373055"/>
            </a:xfrm>
            <a:prstGeom prst="rect">
              <a:avLst/>
            </a:prstGeom>
          </p:spPr>
        </p:pic>
        <p:pic>
          <p:nvPicPr>
            <p:cNvPr id="32" name="Picture 3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5997540" y="3928928"/>
              <a:ext cx="551944" cy="163762"/>
            </a:xfrm>
            <a:prstGeom prst="rect">
              <a:avLst/>
            </a:prstGeom>
          </p:spPr>
        </p:pic>
        <p:pic>
          <p:nvPicPr>
            <p:cNvPr id="33" name="Picture 32"/>
            <p:cNvPicPr>
              <a:picLocks noChangeAspect="1"/>
            </p:cNvPicPr>
            <p:nvPr/>
          </p:nvPicPr>
          <p:blipFill rotWithShape="1">
            <a:blip r:embed="rId9" cstate="print">
              <a:extLst>
                <a:ext uri="{28A0092B-C50C-407E-A947-70E740481C1C}">
                  <a14:useLocalDpi xmlns:a14="http://schemas.microsoft.com/office/drawing/2010/main" xmlns="" val="0"/>
                </a:ext>
              </a:extLst>
            </a:blip>
            <a:srcRect t="26056" b="26761"/>
            <a:stretch/>
          </p:blipFill>
          <p:spPr>
            <a:xfrm>
              <a:off x="7527740" y="3901130"/>
              <a:ext cx="873072" cy="219358"/>
            </a:xfrm>
            <a:prstGeom prst="rect">
              <a:avLst/>
            </a:prstGeom>
            <a:ln>
              <a:noFill/>
            </a:ln>
          </p:spPr>
        </p:pic>
        <p:pic>
          <p:nvPicPr>
            <p:cNvPr id="34" name="Picture 33"/>
            <p:cNvPicPr>
              <a:picLocks noChangeAspect="1"/>
            </p:cNvPicPr>
            <p:nvPr/>
          </p:nvPicPr>
          <p:blipFill rotWithShape="1">
            <a:blip r:embed="rId10" cstate="print">
              <a:extLst>
                <a:ext uri="{28A0092B-C50C-407E-A947-70E740481C1C}">
                  <a14:useLocalDpi xmlns:a14="http://schemas.microsoft.com/office/drawing/2010/main" xmlns="" val="0"/>
                </a:ext>
              </a:extLst>
            </a:blip>
            <a:srcRect b="29523"/>
            <a:stretch/>
          </p:blipFill>
          <p:spPr>
            <a:xfrm>
              <a:off x="6699969" y="3938552"/>
              <a:ext cx="677286" cy="144512"/>
            </a:xfrm>
            <a:prstGeom prst="rect">
              <a:avLst/>
            </a:prstGeom>
          </p:spPr>
        </p:pic>
        <p:pic>
          <p:nvPicPr>
            <p:cNvPr id="35" name="Picture 34"/>
            <p:cNvPicPr>
              <a:picLocks noChangeAspect="1"/>
            </p:cNvPicPr>
            <p:nvPr/>
          </p:nvPicPr>
          <p:blipFill rotWithShape="1">
            <a:blip r:embed="rId11" cstate="print">
              <a:extLst>
                <a:ext uri="{28A0092B-C50C-407E-A947-70E740481C1C}">
                  <a14:useLocalDpi xmlns:a14="http://schemas.microsoft.com/office/drawing/2010/main" xmlns="" val="0"/>
                </a:ext>
              </a:extLst>
            </a:blip>
            <a:srcRect l="9921" t="14007" r="12368" b="13714"/>
            <a:stretch/>
          </p:blipFill>
          <p:spPr>
            <a:xfrm>
              <a:off x="8551296" y="3815658"/>
              <a:ext cx="558140" cy="391886"/>
            </a:xfrm>
            <a:prstGeom prst="rect">
              <a:avLst/>
            </a:prstGeom>
            <a:ln>
              <a:noFill/>
            </a:ln>
          </p:spPr>
        </p:pic>
      </p:grpSp>
    </p:spTree>
    <p:extLst>
      <p:ext uri="{BB962C8B-B14F-4D97-AF65-F5344CB8AC3E}">
        <p14:creationId xmlns:p14="http://schemas.microsoft.com/office/powerpoint/2010/main" xmlns="" val="55014079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3"/>
                                        </p:tgtEl>
                                      </p:cBhvr>
                                    </p:animEffect>
                                    <p:set>
                                      <p:cBhvr>
                                        <p:cTn id="7" dur="1" fill="hold">
                                          <p:stCondLst>
                                            <p:cond delay="499"/>
                                          </p:stCondLst>
                                        </p:cTn>
                                        <p:tgtEl>
                                          <p:spTgt spid="23"/>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Embedded Hardware Options</a:t>
            </a:r>
          </a:p>
        </p:txBody>
      </p:sp>
      <p:grpSp>
        <p:nvGrpSpPr>
          <p:cNvPr id="3" name="Group 91"/>
          <p:cNvGrpSpPr/>
          <p:nvPr/>
        </p:nvGrpSpPr>
        <p:grpSpPr>
          <a:xfrm>
            <a:off x="457201" y="3451686"/>
            <a:ext cx="8240610" cy="1865376"/>
            <a:chOff x="457201" y="2588763"/>
            <a:chExt cx="8240610" cy="1399032"/>
          </a:xfrm>
        </p:grpSpPr>
        <p:sp>
          <p:nvSpPr>
            <p:cNvPr id="69" name="TextBox 68"/>
            <p:cNvSpPr txBox="1"/>
            <p:nvPr/>
          </p:nvSpPr>
          <p:spPr>
            <a:xfrm>
              <a:off x="457201" y="3688993"/>
              <a:ext cx="2056096" cy="219291"/>
            </a:xfrm>
            <a:prstGeom prst="rect">
              <a:avLst/>
            </a:prstGeom>
            <a:noFill/>
            <a:ln>
              <a:noFill/>
            </a:ln>
          </p:spPr>
          <p:txBody>
            <a:bodyPr wrap="square" rtlCol="0">
              <a:spAutoFit/>
            </a:bodyPr>
            <a:lstStyle/>
            <a:p>
              <a:pPr algn="ctr" defTabSz="914400"/>
              <a:r>
                <a:rPr lang="en-US" sz="1300" dirty="0">
                  <a:solidFill>
                    <a:schemeClr val="bg2">
                      <a:lumMod val="25000"/>
                    </a:schemeClr>
                  </a:solidFill>
                </a:rPr>
                <a:t>MXI-Express RIO</a:t>
              </a:r>
            </a:p>
          </p:txBody>
        </p:sp>
        <p:sp>
          <p:nvSpPr>
            <p:cNvPr id="78" name="TextBox 77"/>
            <p:cNvSpPr txBox="1"/>
            <p:nvPr/>
          </p:nvSpPr>
          <p:spPr>
            <a:xfrm>
              <a:off x="2514610" y="3688993"/>
              <a:ext cx="2056096" cy="219291"/>
            </a:xfrm>
            <a:prstGeom prst="rect">
              <a:avLst/>
            </a:prstGeom>
            <a:noFill/>
            <a:ln>
              <a:noFill/>
            </a:ln>
          </p:spPr>
          <p:txBody>
            <a:bodyPr wrap="square" rtlCol="0">
              <a:spAutoFit/>
            </a:bodyPr>
            <a:lstStyle/>
            <a:p>
              <a:pPr algn="ctr" defTabSz="914400"/>
              <a:r>
                <a:rPr lang="en-US" sz="1300" dirty="0">
                  <a:solidFill>
                    <a:schemeClr val="bg2">
                      <a:lumMod val="25000"/>
                    </a:schemeClr>
                  </a:solidFill>
                </a:rPr>
                <a:t>Ethernet RIO</a:t>
              </a:r>
            </a:p>
          </p:txBody>
        </p:sp>
        <p:sp>
          <p:nvSpPr>
            <p:cNvPr id="79" name="TextBox 78"/>
            <p:cNvSpPr txBox="1"/>
            <p:nvPr/>
          </p:nvSpPr>
          <p:spPr>
            <a:xfrm>
              <a:off x="4572019" y="3688993"/>
              <a:ext cx="2056096" cy="219291"/>
            </a:xfrm>
            <a:prstGeom prst="rect">
              <a:avLst/>
            </a:prstGeom>
            <a:noFill/>
            <a:ln>
              <a:noFill/>
            </a:ln>
          </p:spPr>
          <p:txBody>
            <a:bodyPr wrap="square" rtlCol="0">
              <a:spAutoFit/>
            </a:bodyPr>
            <a:lstStyle/>
            <a:p>
              <a:pPr algn="ctr" defTabSz="914400"/>
              <a:r>
                <a:rPr lang="en-US" sz="1300" dirty="0" err="1">
                  <a:solidFill>
                    <a:schemeClr val="bg2">
                      <a:lumMod val="25000"/>
                    </a:schemeClr>
                  </a:solidFill>
                </a:rPr>
                <a:t>EtherCAT</a:t>
              </a:r>
              <a:r>
                <a:rPr lang="en-US" sz="1300" dirty="0">
                  <a:solidFill>
                    <a:schemeClr val="bg2">
                      <a:lumMod val="25000"/>
                    </a:schemeClr>
                  </a:solidFill>
                </a:rPr>
                <a:t> RIO</a:t>
              </a:r>
            </a:p>
          </p:txBody>
        </p:sp>
        <p:sp>
          <p:nvSpPr>
            <p:cNvPr id="80" name="TextBox 79"/>
            <p:cNvSpPr txBox="1"/>
            <p:nvPr/>
          </p:nvSpPr>
          <p:spPr>
            <a:xfrm>
              <a:off x="6629428" y="3688993"/>
              <a:ext cx="2056096" cy="219291"/>
            </a:xfrm>
            <a:prstGeom prst="rect">
              <a:avLst/>
            </a:prstGeom>
            <a:noFill/>
            <a:ln>
              <a:noFill/>
            </a:ln>
          </p:spPr>
          <p:txBody>
            <a:bodyPr wrap="square" rtlCol="0">
              <a:spAutoFit/>
            </a:bodyPr>
            <a:lstStyle/>
            <a:p>
              <a:pPr algn="ctr" defTabSz="914400"/>
              <a:r>
                <a:rPr lang="en-US" sz="1300" dirty="0">
                  <a:solidFill>
                    <a:schemeClr val="bg2">
                      <a:lumMod val="25000"/>
                    </a:schemeClr>
                  </a:solidFill>
                </a:rPr>
                <a:t>Wireless</a:t>
              </a:r>
            </a:p>
          </p:txBody>
        </p:sp>
        <p:sp>
          <p:nvSpPr>
            <p:cNvPr id="54" name="Rounded Rectangle 57"/>
            <p:cNvSpPr>
              <a:spLocks noChangeArrowheads="1"/>
            </p:cNvSpPr>
            <p:nvPr/>
          </p:nvSpPr>
          <p:spPr bwMode="auto">
            <a:xfrm rot="10800000">
              <a:off x="460854" y="2588763"/>
              <a:ext cx="8225946" cy="1399032"/>
            </a:xfrm>
            <a:prstGeom prst="round2SameRect">
              <a:avLst>
                <a:gd name="adj1" fmla="val 0"/>
                <a:gd name="adj2" fmla="val 0"/>
              </a:avLst>
            </a:prstGeom>
            <a:noFill/>
            <a:ln>
              <a:solidFill>
                <a:srgbClr val="0A60A3"/>
              </a:solidFill>
            </a:ln>
          </p:spPr>
          <p:txBody>
            <a:bodyPr wrap="square" rtlCol="0">
              <a:noAutofit/>
            </a:bodyPr>
            <a:lstStyle/>
            <a:p>
              <a:endParaRPr lang="en-US" dirty="0">
                <a:solidFill>
                  <a:schemeClr val="tx1"/>
                </a:solidFill>
              </a:endParaRPr>
            </a:p>
          </p:txBody>
        </p:sp>
        <p:sp>
          <p:nvSpPr>
            <p:cNvPr id="56" name="Rectangle 12"/>
            <p:cNvSpPr>
              <a:spLocks noChangeArrowheads="1"/>
            </p:cNvSpPr>
            <p:nvPr/>
          </p:nvSpPr>
          <p:spPr bwMode="auto">
            <a:xfrm>
              <a:off x="459388" y="2624726"/>
              <a:ext cx="8238423" cy="230833"/>
            </a:xfrm>
            <a:prstGeom prst="rect">
              <a:avLst/>
            </a:prstGeom>
            <a:noFill/>
            <a:ln w="9525">
              <a:noFill/>
              <a:miter lim="800000"/>
              <a:headEnd/>
              <a:tailEnd/>
            </a:ln>
          </p:spPr>
          <p:txBody>
            <a:bodyPr wrap="square" anchor="ctr">
              <a:spAutoFit/>
            </a:bodyPr>
            <a:lstStyle/>
            <a:p>
              <a:pPr algn="ctr">
                <a:spcBef>
                  <a:spcPts val="1800"/>
                </a:spcBef>
                <a:buClr>
                  <a:schemeClr val="bg1">
                    <a:lumMod val="50000"/>
                  </a:schemeClr>
                </a:buClr>
                <a:buSzPct val="70000"/>
              </a:pPr>
              <a:r>
                <a:rPr lang="en-US" sz="1400" dirty="0">
                  <a:solidFill>
                    <a:schemeClr val="tx2"/>
                  </a:solidFill>
                </a:rPr>
                <a:t>Expansion I/O</a:t>
              </a:r>
            </a:p>
          </p:txBody>
        </p:sp>
        <p:cxnSp>
          <p:nvCxnSpPr>
            <p:cNvPr id="65" name="Straight Connector 64"/>
            <p:cNvCxnSpPr/>
            <p:nvPr/>
          </p:nvCxnSpPr>
          <p:spPr>
            <a:xfrm flipH="1">
              <a:off x="2520761" y="2994355"/>
              <a:ext cx="1" cy="895230"/>
            </a:xfrm>
            <a:prstGeom prst="line">
              <a:avLst/>
            </a:prstGeom>
            <a:ln w="9525"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H="1">
              <a:off x="4576440" y="2994355"/>
              <a:ext cx="1" cy="895230"/>
            </a:xfrm>
            <a:prstGeom prst="line">
              <a:avLst/>
            </a:prstGeom>
            <a:ln w="9525"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H="1">
              <a:off x="6632119" y="2994355"/>
              <a:ext cx="1" cy="895230"/>
            </a:xfrm>
            <a:prstGeom prst="line">
              <a:avLst/>
            </a:prstGeom>
            <a:ln w="9525"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pic>
          <p:nvPicPr>
            <p:cNvPr id="81" name="Picture 3"/>
            <p:cNvPicPr>
              <a:picLocks noChangeAspect="1" noChangeArrowheads="1"/>
            </p:cNvPicPr>
            <p:nvPr/>
          </p:nvPicPr>
          <p:blipFill rotWithShape="1">
            <a:blip r:embed="rId3" cstate="print">
              <a:extLst>
                <a:ext uri="{28A0092B-C50C-407E-A947-70E740481C1C}">
                  <a14:useLocalDpi xmlns:a14="http://schemas.microsoft.com/office/drawing/2010/main" xmlns=""/>
                </a:ext>
              </a:extLst>
            </a:blip>
            <a:srcRect/>
            <a:stretch/>
          </p:blipFill>
          <p:spPr bwMode="auto">
            <a:xfrm>
              <a:off x="705561" y="3107000"/>
              <a:ext cx="1560678" cy="412047"/>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Lst>
          </p:spPr>
        </p:pic>
        <p:pic>
          <p:nvPicPr>
            <p:cNvPr id="82" name="Picture 4"/>
            <p:cNvPicPr>
              <a:picLocks noChangeAspect="1" noChangeArrowheads="1"/>
            </p:cNvPicPr>
            <p:nvPr/>
          </p:nvPicPr>
          <p:blipFill>
            <a:blip r:embed="rId4" cstate="print">
              <a:extLst>
                <a:ext uri="{28A0092B-C50C-407E-A947-70E740481C1C}">
                  <a14:useLocalDpi xmlns:a14="http://schemas.microsoft.com/office/drawing/2010/main" xmlns=""/>
                </a:ext>
              </a:extLst>
            </a:blip>
            <a:srcRect/>
            <a:stretch>
              <a:fillRect/>
            </a:stretch>
          </p:blipFill>
          <p:spPr bwMode="auto">
            <a:xfrm>
              <a:off x="2974861" y="3086302"/>
              <a:ext cx="1124178" cy="443881"/>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Lst>
          </p:spPr>
        </p:pic>
        <p:pic>
          <p:nvPicPr>
            <p:cNvPr id="83" name="Picture 5"/>
            <p:cNvPicPr>
              <a:picLocks noChangeAspect="1" noChangeArrowheads="1"/>
            </p:cNvPicPr>
            <p:nvPr/>
          </p:nvPicPr>
          <p:blipFill>
            <a:blip r:embed="rId5" cstate="print">
              <a:extLst>
                <a:ext uri="{28A0092B-C50C-407E-A947-70E740481C1C}">
                  <a14:useLocalDpi xmlns:a14="http://schemas.microsoft.com/office/drawing/2010/main" xmlns=""/>
                </a:ext>
              </a:extLst>
            </a:blip>
            <a:srcRect/>
            <a:stretch>
              <a:fillRect/>
            </a:stretch>
          </p:blipFill>
          <p:spPr bwMode="auto">
            <a:xfrm>
              <a:off x="5015321" y="3077540"/>
              <a:ext cx="1161233" cy="486805"/>
            </a:xfrm>
            <a:prstGeom prst="rect">
              <a:avLst/>
            </a:prstGeom>
            <a:solidFill>
              <a:schemeClr val="bg1"/>
            </a:solidFill>
            <a:ln>
              <a:noFill/>
            </a:ln>
            <a:effectLst/>
            <a:extLst>
              <a:ext uri="{91240B29-F687-4f45-9708-019B960494DF}">
                <a14:hiddenLine xmlns="" xmlns:a14="http://schemas.microsoft.com/office/drawing/2010/main" w="9525">
                  <a:solidFill>
                    <a:schemeClr val="tx1"/>
                  </a:solidFill>
                  <a:miter lim="800000"/>
                  <a:headEnd/>
                  <a:tailEnd/>
                </a14:hiddenLine>
              </a:ext>
            </a:extLst>
          </p:spPr>
        </p:pic>
        <p:pic>
          <p:nvPicPr>
            <p:cNvPr id="84" name="Picture 83"/>
            <p:cNvPicPr>
              <a:picLocks noChangeAspect="1"/>
            </p:cNvPicPr>
            <p:nvPr/>
          </p:nvPicPr>
          <p:blipFill rotWithShape="1">
            <a:blip r:embed="rId6" cstate="print">
              <a:extLst>
                <a:ext uri="{28A0092B-C50C-407E-A947-70E740481C1C}">
                  <a14:useLocalDpi xmlns:a14="http://schemas.microsoft.com/office/drawing/2010/main" xmlns=""/>
                </a:ext>
              </a:extLst>
            </a:blip>
            <a:srcRect/>
            <a:stretch/>
          </p:blipFill>
          <p:spPr>
            <a:xfrm>
              <a:off x="7042778" y="2968046"/>
              <a:ext cx="1227469" cy="777449"/>
            </a:xfrm>
            <a:prstGeom prst="rect">
              <a:avLst/>
            </a:prstGeom>
            <a:solidFill>
              <a:schemeClr val="bg1"/>
            </a:solidFill>
            <a:ln>
              <a:noFill/>
            </a:ln>
            <a:effectLst/>
          </p:spPr>
        </p:pic>
      </p:grpSp>
      <p:grpSp>
        <p:nvGrpSpPr>
          <p:cNvPr id="4" name="Group 92"/>
          <p:cNvGrpSpPr/>
          <p:nvPr/>
        </p:nvGrpSpPr>
        <p:grpSpPr>
          <a:xfrm>
            <a:off x="5350578" y="1338193"/>
            <a:ext cx="3336222" cy="1865376"/>
            <a:chOff x="5350578" y="1003644"/>
            <a:chExt cx="3336222" cy="1399032"/>
          </a:xfrm>
        </p:grpSpPr>
        <p:sp>
          <p:nvSpPr>
            <p:cNvPr id="64" name="TextBox 63"/>
            <p:cNvSpPr txBox="1"/>
            <p:nvPr/>
          </p:nvSpPr>
          <p:spPr>
            <a:xfrm>
              <a:off x="5350578" y="2116967"/>
              <a:ext cx="3336222" cy="219291"/>
            </a:xfrm>
            <a:prstGeom prst="rect">
              <a:avLst/>
            </a:prstGeom>
            <a:noFill/>
            <a:ln>
              <a:noFill/>
            </a:ln>
          </p:spPr>
          <p:txBody>
            <a:bodyPr wrap="square" rtlCol="0">
              <a:spAutoFit/>
            </a:bodyPr>
            <a:lstStyle/>
            <a:p>
              <a:pPr algn="ctr" defTabSz="914400"/>
              <a:r>
                <a:rPr lang="en-US" sz="1300" dirty="0">
                  <a:solidFill>
                    <a:schemeClr val="bg2">
                      <a:lumMod val="25000"/>
                    </a:schemeClr>
                  </a:solidFill>
                </a:rPr>
                <a:t>R Series and </a:t>
              </a:r>
              <a:r>
                <a:rPr lang="en-US" sz="1300" dirty="0" err="1">
                  <a:solidFill>
                    <a:schemeClr val="bg2">
                      <a:lumMod val="25000"/>
                    </a:schemeClr>
                  </a:solidFill>
                </a:rPr>
                <a:t>FlexRIO</a:t>
              </a:r>
              <a:endParaRPr lang="en-US" sz="1300" dirty="0">
                <a:solidFill>
                  <a:schemeClr val="bg2">
                    <a:lumMod val="25000"/>
                  </a:schemeClr>
                </a:solidFill>
              </a:endParaRPr>
            </a:p>
          </p:txBody>
        </p:sp>
        <p:sp>
          <p:nvSpPr>
            <p:cNvPr id="57" name="Rounded Rectangle 57"/>
            <p:cNvSpPr>
              <a:spLocks noChangeArrowheads="1"/>
            </p:cNvSpPr>
            <p:nvPr/>
          </p:nvSpPr>
          <p:spPr bwMode="auto">
            <a:xfrm rot="10800000">
              <a:off x="5355185" y="1003644"/>
              <a:ext cx="3325906" cy="1399032"/>
            </a:xfrm>
            <a:prstGeom prst="round2SameRect">
              <a:avLst>
                <a:gd name="adj1" fmla="val 0"/>
                <a:gd name="adj2" fmla="val 0"/>
              </a:avLst>
            </a:prstGeom>
            <a:noFill/>
            <a:ln>
              <a:solidFill>
                <a:srgbClr val="0A60A3"/>
              </a:solidFill>
            </a:ln>
          </p:spPr>
          <p:txBody>
            <a:bodyPr wrap="square" rtlCol="0">
              <a:noAutofit/>
            </a:bodyPr>
            <a:lstStyle/>
            <a:p>
              <a:endParaRPr lang="en-US" dirty="0">
                <a:solidFill>
                  <a:schemeClr val="tx1"/>
                </a:solidFill>
              </a:endParaRPr>
            </a:p>
          </p:txBody>
        </p:sp>
        <p:sp>
          <p:nvSpPr>
            <p:cNvPr id="59" name="Rectangle 12"/>
            <p:cNvSpPr>
              <a:spLocks noChangeArrowheads="1"/>
            </p:cNvSpPr>
            <p:nvPr/>
          </p:nvSpPr>
          <p:spPr bwMode="auto">
            <a:xfrm>
              <a:off x="5355849" y="1039608"/>
              <a:ext cx="3330951" cy="230833"/>
            </a:xfrm>
            <a:prstGeom prst="rect">
              <a:avLst/>
            </a:prstGeom>
            <a:noFill/>
            <a:ln w="9525">
              <a:noFill/>
              <a:miter lim="800000"/>
              <a:headEnd/>
              <a:tailEnd/>
            </a:ln>
          </p:spPr>
          <p:txBody>
            <a:bodyPr wrap="square" anchor="ctr">
              <a:spAutoFit/>
            </a:bodyPr>
            <a:lstStyle/>
            <a:p>
              <a:pPr algn="ctr">
                <a:spcBef>
                  <a:spcPts val="1800"/>
                </a:spcBef>
                <a:buClr>
                  <a:schemeClr val="bg1">
                    <a:lumMod val="50000"/>
                  </a:schemeClr>
                </a:buClr>
                <a:buSzPct val="70000"/>
              </a:pPr>
              <a:r>
                <a:rPr lang="en-US" sz="1400" dirty="0" smtClean="0">
                  <a:solidFill>
                    <a:schemeClr val="tx2"/>
                  </a:solidFill>
                </a:rPr>
                <a:t>PXI and PC-based Devices</a:t>
              </a:r>
              <a:endParaRPr lang="en-US" sz="1400" dirty="0">
                <a:solidFill>
                  <a:schemeClr val="tx2"/>
                </a:solidFill>
              </a:endParaRPr>
            </a:p>
          </p:txBody>
        </p:sp>
        <p:pic>
          <p:nvPicPr>
            <p:cNvPr id="85" name="Picture 84"/>
            <p:cNvPicPr>
              <a:picLocks noChangeAspect="1"/>
            </p:cNvPicPr>
            <p:nvPr/>
          </p:nvPicPr>
          <p:blipFill>
            <a:blip r:embed="rId7" cstate="print">
              <a:extLst>
                <a:ext uri="{28A0092B-C50C-407E-A947-70E740481C1C}">
                  <a14:useLocalDpi xmlns:a14="http://schemas.microsoft.com/office/drawing/2010/main" xmlns=""/>
                </a:ext>
              </a:extLst>
            </a:blip>
            <a:stretch>
              <a:fillRect/>
            </a:stretch>
          </p:blipFill>
          <p:spPr>
            <a:xfrm>
              <a:off x="5445650" y="1353666"/>
              <a:ext cx="1211723" cy="832050"/>
            </a:xfrm>
            <a:prstGeom prst="rect">
              <a:avLst/>
            </a:prstGeom>
            <a:noFill/>
            <a:ln>
              <a:noFill/>
            </a:ln>
          </p:spPr>
        </p:pic>
        <p:pic>
          <p:nvPicPr>
            <p:cNvPr id="86" name="Picture 85"/>
            <p:cNvPicPr>
              <a:picLocks noChangeAspect="1"/>
            </p:cNvPicPr>
            <p:nvPr/>
          </p:nvPicPr>
          <p:blipFill rotWithShape="1">
            <a:blip r:embed="rId8" cstate="print">
              <a:extLst>
                <a:ext uri="{28A0092B-C50C-407E-A947-70E740481C1C}">
                  <a14:useLocalDpi xmlns:a14="http://schemas.microsoft.com/office/drawing/2010/main" xmlns=""/>
                </a:ext>
              </a:extLst>
            </a:blip>
            <a:srcRect/>
            <a:stretch/>
          </p:blipFill>
          <p:spPr>
            <a:xfrm>
              <a:off x="6709553" y="1432435"/>
              <a:ext cx="745258" cy="674513"/>
            </a:xfrm>
            <a:prstGeom prst="rect">
              <a:avLst/>
            </a:prstGeom>
          </p:spPr>
        </p:pic>
        <p:pic>
          <p:nvPicPr>
            <p:cNvPr id="87" name="Picture 86" descr="03201218_5761.tif"/>
            <p:cNvPicPr>
              <a:picLocks noChangeAspect="1"/>
            </p:cNvPicPr>
            <p:nvPr/>
          </p:nvPicPr>
          <p:blipFill>
            <a:blip r:embed="rId9" cstate="print">
              <a:extLst>
                <a:ext uri="{28A0092B-C50C-407E-A947-70E740481C1C}">
                  <a14:useLocalDpi xmlns:a14="http://schemas.microsoft.com/office/drawing/2010/main" xmlns=""/>
                </a:ext>
              </a:extLst>
            </a:blip>
            <a:stretch>
              <a:fillRect/>
            </a:stretch>
          </p:blipFill>
          <p:spPr>
            <a:xfrm>
              <a:off x="7560275" y="1362445"/>
              <a:ext cx="974273" cy="814492"/>
            </a:xfrm>
            <a:prstGeom prst="rect">
              <a:avLst/>
            </a:prstGeom>
          </p:spPr>
        </p:pic>
      </p:grpSp>
      <p:grpSp>
        <p:nvGrpSpPr>
          <p:cNvPr id="5" name="Group 93"/>
          <p:cNvGrpSpPr/>
          <p:nvPr/>
        </p:nvGrpSpPr>
        <p:grpSpPr>
          <a:xfrm>
            <a:off x="457201" y="1337553"/>
            <a:ext cx="4739787" cy="1866017"/>
            <a:chOff x="457200" y="1003164"/>
            <a:chExt cx="4739787" cy="1399513"/>
          </a:xfrm>
        </p:grpSpPr>
        <p:sp>
          <p:nvSpPr>
            <p:cNvPr id="22" name="TextBox 21"/>
            <p:cNvSpPr txBox="1"/>
            <p:nvPr/>
          </p:nvSpPr>
          <p:spPr>
            <a:xfrm>
              <a:off x="457200" y="2116967"/>
              <a:ext cx="2366927" cy="219291"/>
            </a:xfrm>
            <a:prstGeom prst="rect">
              <a:avLst/>
            </a:prstGeom>
            <a:noFill/>
            <a:ln>
              <a:noFill/>
            </a:ln>
          </p:spPr>
          <p:txBody>
            <a:bodyPr wrap="square" rtlCol="0">
              <a:spAutoFit/>
            </a:bodyPr>
            <a:lstStyle/>
            <a:p>
              <a:pPr algn="ctr" defTabSz="914400"/>
              <a:r>
                <a:rPr lang="en-US" sz="1300" dirty="0" smtClean="0">
                  <a:solidFill>
                    <a:schemeClr val="bg2">
                      <a:lumMod val="25000"/>
                    </a:schemeClr>
                  </a:solidFill>
                </a:rPr>
                <a:t>Single-Board RIO</a:t>
              </a:r>
              <a:endParaRPr lang="en-US" sz="1300" dirty="0">
                <a:solidFill>
                  <a:schemeClr val="bg2">
                    <a:lumMod val="25000"/>
                  </a:schemeClr>
                </a:solidFill>
              </a:endParaRPr>
            </a:p>
          </p:txBody>
        </p:sp>
        <p:sp>
          <p:nvSpPr>
            <p:cNvPr id="62" name="TextBox 61"/>
            <p:cNvSpPr txBox="1"/>
            <p:nvPr/>
          </p:nvSpPr>
          <p:spPr>
            <a:xfrm>
              <a:off x="2828401" y="2116967"/>
              <a:ext cx="2366927" cy="219291"/>
            </a:xfrm>
            <a:prstGeom prst="rect">
              <a:avLst/>
            </a:prstGeom>
            <a:noFill/>
            <a:ln>
              <a:noFill/>
            </a:ln>
          </p:spPr>
          <p:txBody>
            <a:bodyPr wrap="square" rtlCol="0">
              <a:spAutoFit/>
            </a:bodyPr>
            <a:lstStyle/>
            <a:p>
              <a:pPr algn="ctr" defTabSz="914400"/>
              <a:r>
                <a:rPr lang="en-US" sz="1300" dirty="0">
                  <a:solidFill>
                    <a:schemeClr val="bg2">
                      <a:lumMod val="25000"/>
                    </a:schemeClr>
                  </a:solidFill>
                </a:rPr>
                <a:t>CompactRIO</a:t>
              </a:r>
            </a:p>
          </p:txBody>
        </p:sp>
        <p:sp>
          <p:nvSpPr>
            <p:cNvPr id="51" name="Rounded Rectangle 57"/>
            <p:cNvSpPr>
              <a:spLocks noChangeArrowheads="1"/>
            </p:cNvSpPr>
            <p:nvPr/>
          </p:nvSpPr>
          <p:spPr bwMode="auto">
            <a:xfrm rot="10800000">
              <a:off x="460854" y="1003164"/>
              <a:ext cx="4730424" cy="1399513"/>
            </a:xfrm>
            <a:prstGeom prst="round2SameRect">
              <a:avLst>
                <a:gd name="adj1" fmla="val 0"/>
                <a:gd name="adj2" fmla="val 0"/>
              </a:avLst>
            </a:prstGeom>
            <a:noFill/>
            <a:ln>
              <a:solidFill>
                <a:srgbClr val="0A60A3"/>
              </a:solidFill>
            </a:ln>
          </p:spPr>
          <p:txBody>
            <a:bodyPr wrap="square" rtlCol="0">
              <a:noAutofit/>
            </a:bodyPr>
            <a:lstStyle/>
            <a:p>
              <a:endParaRPr lang="en-US" dirty="0">
                <a:solidFill>
                  <a:schemeClr val="tx1"/>
                </a:solidFill>
              </a:endParaRPr>
            </a:p>
          </p:txBody>
        </p:sp>
        <p:sp>
          <p:nvSpPr>
            <p:cNvPr id="53" name="Rectangle 12"/>
            <p:cNvSpPr>
              <a:spLocks noChangeArrowheads="1"/>
            </p:cNvSpPr>
            <p:nvPr/>
          </p:nvSpPr>
          <p:spPr bwMode="auto">
            <a:xfrm>
              <a:off x="459388" y="1039608"/>
              <a:ext cx="4737599" cy="230833"/>
            </a:xfrm>
            <a:prstGeom prst="rect">
              <a:avLst/>
            </a:prstGeom>
            <a:noFill/>
            <a:ln w="9525">
              <a:noFill/>
              <a:miter lim="800000"/>
              <a:headEnd/>
              <a:tailEnd/>
            </a:ln>
          </p:spPr>
          <p:txBody>
            <a:bodyPr wrap="square" anchor="ctr">
              <a:spAutoFit/>
            </a:bodyPr>
            <a:lstStyle/>
            <a:p>
              <a:pPr algn="ctr">
                <a:spcBef>
                  <a:spcPts val="1800"/>
                </a:spcBef>
                <a:buClr>
                  <a:schemeClr val="bg1">
                    <a:lumMod val="50000"/>
                  </a:schemeClr>
                </a:buClr>
                <a:buSzPct val="70000"/>
              </a:pPr>
              <a:r>
                <a:rPr lang="en-US" sz="1400" dirty="0">
                  <a:solidFill>
                    <a:schemeClr val="tx2"/>
                  </a:solidFill>
                </a:rPr>
                <a:t>Board-Level and Packaged Controllers</a:t>
              </a:r>
            </a:p>
          </p:txBody>
        </p:sp>
        <p:cxnSp>
          <p:nvCxnSpPr>
            <p:cNvPr id="61" name="Straight Connector 60"/>
            <p:cNvCxnSpPr>
              <a:endCxn id="51" idx="3"/>
            </p:cNvCxnSpPr>
            <p:nvPr/>
          </p:nvCxnSpPr>
          <p:spPr>
            <a:xfrm flipH="1">
              <a:off x="2826066" y="1413448"/>
              <a:ext cx="2" cy="895230"/>
            </a:xfrm>
            <a:prstGeom prst="line">
              <a:avLst/>
            </a:prstGeom>
            <a:ln w="9525"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pic>
          <p:nvPicPr>
            <p:cNvPr id="88" name="Picture 87"/>
            <p:cNvPicPr>
              <a:picLocks noChangeAspect="1"/>
            </p:cNvPicPr>
            <p:nvPr/>
          </p:nvPicPr>
          <p:blipFill>
            <a:blip r:embed="rId10" cstate="print">
              <a:extLst>
                <a:ext uri="{28A0092B-C50C-407E-A947-70E740481C1C}">
                  <a14:useLocalDpi xmlns:a14="http://schemas.microsoft.com/office/drawing/2010/main" xmlns=""/>
                </a:ext>
              </a:extLst>
            </a:blip>
            <a:stretch>
              <a:fillRect/>
            </a:stretch>
          </p:blipFill>
          <p:spPr>
            <a:xfrm>
              <a:off x="3691719" y="1571732"/>
              <a:ext cx="1420776" cy="395918"/>
            </a:xfrm>
            <a:prstGeom prst="rect">
              <a:avLst/>
            </a:prstGeom>
            <a:noFill/>
            <a:ln>
              <a:noFill/>
            </a:ln>
            <a:effectLst/>
          </p:spPr>
        </p:pic>
        <p:pic>
          <p:nvPicPr>
            <p:cNvPr id="89" name="Picture 88"/>
            <p:cNvPicPr>
              <a:picLocks noChangeAspect="1"/>
            </p:cNvPicPr>
            <p:nvPr/>
          </p:nvPicPr>
          <p:blipFill>
            <a:blip r:embed="rId11" cstate="print">
              <a:extLst>
                <a:ext uri="{28A0092B-C50C-407E-A947-70E740481C1C}">
                  <a14:useLocalDpi xmlns:a14="http://schemas.microsoft.com/office/drawing/2010/main" xmlns=""/>
                </a:ext>
              </a:extLst>
            </a:blip>
            <a:stretch>
              <a:fillRect/>
            </a:stretch>
          </p:blipFill>
          <p:spPr>
            <a:xfrm>
              <a:off x="2934746" y="1493466"/>
              <a:ext cx="867723" cy="552450"/>
            </a:xfrm>
            <a:prstGeom prst="rect">
              <a:avLst/>
            </a:prstGeom>
            <a:noFill/>
            <a:ln>
              <a:noFill/>
            </a:ln>
            <a:effectLst>
              <a:outerShdw blurRad="25400" dist="12700" dir="2700000" algn="tl" rotWithShape="0">
                <a:srgbClr val="000000">
                  <a:alpha val="55000"/>
                </a:srgbClr>
              </a:outerShdw>
            </a:effectLst>
          </p:spPr>
        </p:pic>
        <p:pic>
          <p:nvPicPr>
            <p:cNvPr id="90" name="Picture 89"/>
            <p:cNvPicPr>
              <a:picLocks noChangeAspect="1"/>
            </p:cNvPicPr>
            <p:nvPr/>
          </p:nvPicPr>
          <p:blipFill>
            <a:blip r:embed="rId12" cstate="print">
              <a:extLst>
                <a:ext uri="{28A0092B-C50C-407E-A947-70E740481C1C}">
                  <a14:useLocalDpi xmlns:a14="http://schemas.microsoft.com/office/drawing/2010/main" xmlns=""/>
                </a:ext>
              </a:extLst>
            </a:blip>
            <a:stretch>
              <a:fillRect/>
            </a:stretch>
          </p:blipFill>
          <p:spPr>
            <a:xfrm>
              <a:off x="1816814" y="1440260"/>
              <a:ext cx="803051" cy="658863"/>
            </a:xfrm>
            <a:prstGeom prst="rect">
              <a:avLst/>
            </a:prstGeom>
            <a:noFill/>
            <a:ln>
              <a:noFill/>
            </a:ln>
            <a:effectLst/>
          </p:spPr>
        </p:pic>
        <p:pic>
          <p:nvPicPr>
            <p:cNvPr id="91" name="Picture 90" descr="06101410 copy.png"/>
            <p:cNvPicPr>
              <a:picLocks noChangeAspect="1"/>
            </p:cNvPicPr>
            <p:nvPr/>
          </p:nvPicPr>
          <p:blipFill rotWithShape="1">
            <a:blip r:embed="rId13" cstate="print">
              <a:extLst>
                <a:ext uri="{28A0092B-C50C-407E-A947-70E740481C1C}">
                  <a14:useLocalDpi xmlns:a14="http://schemas.microsoft.com/office/drawing/2010/main" xmlns=""/>
                </a:ext>
              </a:extLst>
            </a:blip>
            <a:srcRect/>
            <a:stretch/>
          </p:blipFill>
          <p:spPr>
            <a:xfrm>
              <a:off x="692712" y="1552095"/>
              <a:ext cx="909738" cy="435193"/>
            </a:xfrm>
            <a:prstGeom prst="rect">
              <a:avLst/>
            </a:prstGeom>
          </p:spPr>
        </p:pic>
      </p:grpSp>
    </p:spTree>
    <p:extLst>
      <p:ext uri="{BB962C8B-B14F-4D97-AF65-F5344CB8AC3E}">
        <p14:creationId xmlns:p14="http://schemas.microsoft.com/office/powerpoint/2010/main" xmlns="" val="27472638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smtClean="0"/>
              <a:t>SYSTEC IO Systems</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206849" name="Picture 1" descr="C:\Users\hpich\Desktop\Jai-Barcelona\SYSTEC0066.tif"/>
          <p:cNvPicPr>
            <a:picLocks noChangeAspect="1" noChangeArrowheads="1"/>
          </p:cNvPicPr>
          <p:nvPr/>
        </p:nvPicPr>
        <p:blipFill>
          <a:blip r:embed="rId3" cstate="print"/>
          <a:srcRect/>
          <a:stretch>
            <a:fillRect/>
          </a:stretch>
        </p:blipFill>
        <p:spPr bwMode="auto">
          <a:xfrm>
            <a:off x="179512" y="764704"/>
            <a:ext cx="6552728" cy="4676199"/>
          </a:xfrm>
          <a:prstGeom prst="rect">
            <a:avLst/>
          </a:prstGeom>
          <a:noFill/>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107504" y="116632"/>
            <a:ext cx="8589640" cy="850106"/>
          </a:xfrm>
        </p:spPr>
        <p:txBody>
          <a:bodyPr>
            <a:normAutofit/>
          </a:bodyPr>
          <a:lstStyle/>
          <a:p>
            <a:pPr lvl="0" algn="l" eaLnBrk="0" hangingPunct="0"/>
            <a:r>
              <a:rPr lang="de-DE" sz="3200" dirty="0" smtClean="0">
                <a:cs typeface="Arial" pitchFamily="34" charset="0"/>
              </a:rPr>
              <a:t>SYSTEC AOI-Workstation </a:t>
            </a:r>
          </a:p>
        </p:txBody>
      </p:sp>
      <p:sp>
        <p:nvSpPr>
          <p:cNvPr id="62465" name="Rectangle 1"/>
          <p:cNvSpPr>
            <a:spLocks noChangeArrowheads="1"/>
          </p:cNvSpPr>
          <p:nvPr/>
        </p:nvSpPr>
        <p:spPr bwMode="auto">
          <a:xfrm>
            <a:off x="323528" y="1065512"/>
            <a:ext cx="446449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19“ Professional Workstation</a:t>
            </a: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High End </a:t>
            </a:r>
            <a:r>
              <a:rPr lang="de-DE" sz="2000" dirty="0" err="1" smtClean="0">
                <a:latin typeface="+mn-lt"/>
                <a:cs typeface="Arial" pitchFamily="34" charset="0"/>
              </a:rPr>
              <a:t>Cuda</a:t>
            </a:r>
            <a:r>
              <a:rPr lang="de-DE" sz="2000" dirty="0" smtClean="0">
                <a:latin typeface="+mn-lt"/>
                <a:cs typeface="Arial" pitchFamily="34" charset="0"/>
              </a:rPr>
              <a:t> Graphics</a:t>
            </a: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Intel XEON </a:t>
            </a:r>
            <a:r>
              <a:rPr lang="de-DE" sz="2000" dirty="0" err="1" smtClean="0">
                <a:latin typeface="+mn-lt"/>
                <a:cs typeface="Arial" pitchFamily="34" charset="0"/>
              </a:rPr>
              <a:t>Architecture</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Server </a:t>
            </a:r>
            <a:r>
              <a:rPr lang="de-DE" sz="2000" dirty="0" err="1" smtClean="0">
                <a:latin typeface="+mn-lt"/>
                <a:cs typeface="Arial" pitchFamily="34" charset="0"/>
              </a:rPr>
              <a:t>Industry</a:t>
            </a:r>
            <a:r>
              <a:rPr lang="de-DE" sz="2000" dirty="0" smtClean="0">
                <a:latin typeface="+mn-lt"/>
                <a:cs typeface="Arial" pitchFamily="34" charset="0"/>
              </a:rPr>
              <a:t> Mainboards</a:t>
            </a: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DDR4 Memory</a:t>
            </a: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10GE Interface</a:t>
            </a: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GB" sz="2000" b="0" i="0" u="none" strike="noStrike" cap="none" normalizeH="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sz="2000" b="0" i="0" u="none" strike="noStrike" cap="none" normalizeH="0" baseline="0" dirty="0" smtClean="0">
              <a:ln>
                <a:noFill/>
              </a:ln>
              <a:solidFill>
                <a:schemeClr val="tx1"/>
              </a:solidFill>
              <a:effectLst/>
              <a:latin typeface="+mn-lt"/>
              <a:cs typeface="Arial" pitchFamily="34" charset="0"/>
            </a:endParaRPr>
          </a:p>
        </p:txBody>
      </p:sp>
      <p:pic>
        <p:nvPicPr>
          <p:cNvPr id="7" name="Grafik 6"/>
          <p:cNvPicPr/>
          <p:nvPr/>
        </p:nvPicPr>
        <p:blipFill>
          <a:blip r:embed="rId2" cstate="print"/>
          <a:srcRect/>
          <a:stretch>
            <a:fillRect/>
          </a:stretch>
        </p:blipFill>
        <p:spPr bwMode="auto">
          <a:xfrm>
            <a:off x="4572000" y="836712"/>
            <a:ext cx="3929763" cy="2570190"/>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4893647"/>
          </a:xfrm>
          <a:prstGeom prst="rect">
            <a:avLst/>
          </a:prstGeom>
          <a:noFill/>
          <a:ln w="9525">
            <a:noFill/>
            <a:miter lim="800000"/>
            <a:headEnd/>
            <a:tailEnd/>
          </a:ln>
          <a:effectLst/>
        </p:spPr>
        <p:txBody>
          <a:bodyPr wrap="square">
            <a:spAutoFit/>
          </a:bodyPr>
          <a:lstStyle/>
          <a:p>
            <a:pPr eaLnBrk="0" hangingPunct="0">
              <a:defRPr/>
            </a:pPr>
            <a:r>
              <a:rPr lang="de-DE" sz="4400" b="1" dirty="0" err="1" smtClean="0">
                <a:solidFill>
                  <a:schemeClr val="accent6">
                    <a:lumMod val="75000"/>
                  </a:schemeClr>
                </a:solidFill>
                <a:effectLst>
                  <a:outerShdw blurRad="38100" dist="38100" dir="2700000" algn="tl">
                    <a:srgbClr val="C0C0C0"/>
                  </a:outerShdw>
                </a:effectLst>
                <a:latin typeface="Arial Rounded MT Bold" pitchFamily="34" charset="0"/>
              </a:rPr>
              <a:t>Haptics</a:t>
            </a: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 Technologies and Standards</a:t>
            </a:r>
          </a:p>
          <a:p>
            <a:pPr eaLnBrk="0" hangingPunct="0">
              <a:defRPr/>
            </a:pP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Keyhaptics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Balcony</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Key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Haptics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Rotary</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Haptics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Force Sense</a:t>
            </a: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Force Feedback</a:t>
            </a:r>
          </a:p>
          <a:p>
            <a:pPr eaLnBrk="0" hangingPunct="0">
              <a:buFont typeface="Arial" pitchFamily="34" charset="0"/>
              <a:buChar char="•"/>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457200" y="58614"/>
            <a:ext cx="8229600" cy="634082"/>
          </a:xfrm>
        </p:spPr>
        <p:txBody>
          <a:bodyPr/>
          <a:lstStyle/>
          <a:p>
            <a:pPr eaLnBrk="1" hangingPunct="1"/>
            <a:r>
              <a:rPr lang="de-DE" sz="3200" dirty="0" err="1" smtClean="0"/>
              <a:t>Torque</a:t>
            </a:r>
            <a:r>
              <a:rPr lang="de-DE" sz="3200" dirty="0" smtClean="0"/>
              <a:t> Measurement </a:t>
            </a:r>
            <a:r>
              <a:rPr lang="de-DE" sz="3200" dirty="0" err="1" smtClean="0"/>
              <a:t>Analysistool</a:t>
            </a:r>
            <a:endParaRPr lang="de-DE" sz="3200" dirty="0" smtClean="0"/>
          </a:p>
        </p:txBody>
      </p:sp>
      <p:pic>
        <p:nvPicPr>
          <p:cNvPr id="1026" name="Picture 2" descr="D:\Projekte\Vorträge\Bilder Version V1.01\Drehhaptik.Version.V1.01.Bild1.png"/>
          <p:cNvPicPr>
            <a:picLocks noChangeAspect="1" noChangeArrowheads="1"/>
          </p:cNvPicPr>
          <p:nvPr/>
        </p:nvPicPr>
        <p:blipFill>
          <a:blip r:embed="rId2" cstate="print"/>
          <a:srcRect/>
          <a:stretch>
            <a:fillRect/>
          </a:stretch>
        </p:blipFill>
        <p:spPr bwMode="auto">
          <a:xfrm>
            <a:off x="1331640" y="692696"/>
            <a:ext cx="6480720" cy="5215437"/>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err="1" smtClean="0"/>
              <a:t>Torque</a:t>
            </a:r>
            <a:r>
              <a:rPr lang="de-DE" sz="2400" dirty="0" smtClean="0"/>
              <a:t> </a:t>
            </a:r>
            <a:r>
              <a:rPr lang="de-DE" sz="2400" dirty="0" err="1" smtClean="0"/>
              <a:t>Haptics</a:t>
            </a:r>
            <a:r>
              <a:rPr lang="de-DE" sz="2400" dirty="0" smtClean="0"/>
              <a:t> </a:t>
            </a:r>
            <a:r>
              <a:rPr lang="de-DE" sz="2400" dirty="0" err="1" smtClean="0"/>
              <a:t>Measurent</a:t>
            </a:r>
            <a:r>
              <a:rPr lang="de-DE" sz="2400" dirty="0" smtClean="0"/>
              <a:t> System</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241666" name="Picture 2" descr="C:\Users\Admin\Desktop\AUDI-2015\DHM mit Gehäuse.JPG">
            <a:hlinkClick r:id="rId3" action="ppaction://hlinkfile"/>
          </p:cNvPr>
          <p:cNvPicPr>
            <a:picLocks noChangeAspect="1" noChangeArrowheads="1"/>
          </p:cNvPicPr>
          <p:nvPr/>
        </p:nvPicPr>
        <p:blipFill>
          <a:blip r:embed="rId4" cstate="print"/>
          <a:srcRect/>
          <a:stretch>
            <a:fillRect/>
          </a:stretch>
        </p:blipFill>
        <p:spPr bwMode="auto">
          <a:xfrm>
            <a:off x="827584" y="692696"/>
            <a:ext cx="7128792" cy="5346594"/>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err="1" smtClean="0"/>
              <a:t>Torque</a:t>
            </a:r>
            <a:r>
              <a:rPr lang="de-DE" sz="2400" dirty="0" smtClean="0"/>
              <a:t> </a:t>
            </a:r>
            <a:r>
              <a:rPr lang="de-DE" sz="2400" dirty="0" err="1" smtClean="0"/>
              <a:t>Haptics</a:t>
            </a:r>
            <a:r>
              <a:rPr lang="de-DE" sz="2400" dirty="0" smtClean="0"/>
              <a:t> </a:t>
            </a:r>
            <a:r>
              <a:rPr lang="de-DE" sz="2400" dirty="0" err="1" smtClean="0"/>
              <a:t>Measurent</a:t>
            </a:r>
            <a:r>
              <a:rPr lang="de-DE" sz="2400" dirty="0" smtClean="0"/>
              <a:t> System</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208897" name="Picture 1" descr="C:\Users\Admin\Desktop\AUDI-2015\DHM ohne Gehäuse.JPG"/>
          <p:cNvPicPr>
            <a:picLocks noChangeAspect="1" noChangeArrowheads="1"/>
          </p:cNvPicPr>
          <p:nvPr/>
        </p:nvPicPr>
        <p:blipFill>
          <a:blip r:embed="rId3" cstate="print"/>
          <a:srcRect/>
          <a:stretch>
            <a:fillRect/>
          </a:stretch>
        </p:blipFill>
        <p:spPr bwMode="auto">
          <a:xfrm>
            <a:off x="971600" y="692696"/>
            <a:ext cx="7056784" cy="5292588"/>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err="1" smtClean="0"/>
              <a:t>Rotary</a:t>
            </a:r>
            <a:r>
              <a:rPr lang="de-DE" sz="2400" dirty="0" smtClean="0"/>
              <a:t> </a:t>
            </a:r>
            <a:r>
              <a:rPr lang="de-DE" sz="2400" dirty="0" err="1" smtClean="0"/>
              <a:t>Haptic</a:t>
            </a:r>
            <a:r>
              <a:rPr lang="de-DE" sz="2400" dirty="0" smtClean="0"/>
              <a:t> Module + Transfer Standard</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6" name="Grafik 5"/>
          <p:cNvPicPr/>
          <p:nvPr/>
        </p:nvPicPr>
        <p:blipFill>
          <a:blip r:embed="rId3" cstate="print"/>
          <a:srcRect/>
          <a:stretch>
            <a:fillRect/>
          </a:stretch>
        </p:blipFill>
        <p:spPr bwMode="auto">
          <a:xfrm>
            <a:off x="4139952" y="1700808"/>
            <a:ext cx="4343003" cy="2987536"/>
          </a:xfrm>
          <a:prstGeom prst="rect">
            <a:avLst/>
          </a:prstGeom>
          <a:noFill/>
          <a:ln w="9525">
            <a:noFill/>
            <a:miter lim="800000"/>
            <a:headEnd/>
            <a:tailEnd/>
          </a:ln>
        </p:spPr>
      </p:pic>
      <p:pic>
        <p:nvPicPr>
          <p:cNvPr id="5" name="Picture 2" descr="C:\Users\hpich\Desktop\Bilder für Vortrag\DHM 3 ohne Gehaeuse.png"/>
          <p:cNvPicPr>
            <a:picLocks noChangeAspect="1" noChangeArrowheads="1"/>
          </p:cNvPicPr>
          <p:nvPr/>
        </p:nvPicPr>
        <p:blipFill>
          <a:blip r:embed="rId4" cstate="print"/>
          <a:srcRect/>
          <a:stretch>
            <a:fillRect/>
          </a:stretch>
        </p:blipFill>
        <p:spPr bwMode="auto">
          <a:xfrm>
            <a:off x="-1260649" y="908720"/>
            <a:ext cx="7392821" cy="5544616"/>
          </a:xfrm>
          <a:prstGeom prst="rect">
            <a:avLst/>
          </a:prstGeom>
          <a:noFill/>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err="1" smtClean="0"/>
              <a:t>Combined</a:t>
            </a:r>
            <a:r>
              <a:rPr lang="de-DE" sz="2400" dirty="0" smtClean="0"/>
              <a:t> </a:t>
            </a:r>
            <a:r>
              <a:rPr lang="de-DE" sz="2400" dirty="0" err="1" smtClean="0"/>
              <a:t>Keyhaptics</a:t>
            </a:r>
            <a:r>
              <a:rPr lang="de-DE" sz="2400" dirty="0" smtClean="0"/>
              <a:t> and Force Feedback Module </a:t>
            </a:r>
            <a:br>
              <a:rPr lang="de-DE" sz="2400" dirty="0" smtClean="0"/>
            </a:br>
            <a:r>
              <a:rPr lang="de-DE" sz="2400" dirty="0" smtClean="0"/>
              <a:t>and Force Feedback   Transfer Standard</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321538" name="Picture 2" descr="C:\Users\hpich\Desktop\Bilder für Vortrag\FFM ohne Hintergrund.png"/>
          <p:cNvPicPr>
            <a:picLocks noChangeAspect="1" noChangeArrowheads="1"/>
          </p:cNvPicPr>
          <p:nvPr/>
        </p:nvPicPr>
        <p:blipFill>
          <a:blip r:embed="rId3" cstate="print"/>
          <a:srcRect/>
          <a:stretch>
            <a:fillRect/>
          </a:stretch>
        </p:blipFill>
        <p:spPr bwMode="auto">
          <a:xfrm>
            <a:off x="-540568" y="620688"/>
            <a:ext cx="5373216" cy="5373216"/>
          </a:xfrm>
          <a:prstGeom prst="rect">
            <a:avLst/>
          </a:prstGeom>
          <a:noFill/>
        </p:spPr>
      </p:pic>
      <p:pic>
        <p:nvPicPr>
          <p:cNvPr id="321539" name="Picture 3" descr="C:\Users\hpich\Desktop\Bilder für Vortrag\VS ohne Hintergrund.png"/>
          <p:cNvPicPr>
            <a:picLocks noChangeAspect="1" noChangeArrowheads="1"/>
          </p:cNvPicPr>
          <p:nvPr/>
        </p:nvPicPr>
        <p:blipFill>
          <a:blip r:embed="rId4" cstate="print"/>
          <a:srcRect/>
          <a:stretch>
            <a:fillRect/>
          </a:stretch>
        </p:blipFill>
        <p:spPr bwMode="auto">
          <a:xfrm>
            <a:off x="4427984" y="1484784"/>
            <a:ext cx="3934198" cy="3038758"/>
          </a:xfrm>
          <a:prstGeom prst="rect">
            <a:avLst/>
          </a:prstGeom>
          <a:noFill/>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5139869"/>
          </a:xfrm>
          <a:prstGeom prst="rect">
            <a:avLst/>
          </a:prstGeom>
          <a:noFill/>
          <a:ln w="9525">
            <a:noFill/>
            <a:miter lim="800000"/>
            <a:headEnd/>
            <a:tailEnd/>
          </a:ln>
          <a:effectLst/>
        </p:spPr>
        <p:txBody>
          <a:bodyPr wrap="square">
            <a:spAutoFit/>
          </a:bodyPr>
          <a:lstStyle/>
          <a:p>
            <a:pPr eaLnBrk="0" hangingPunct="0">
              <a:defRPr/>
            </a:pPr>
            <a:r>
              <a:rPr lang="de-DE" sz="4400" b="1" dirty="0" err="1" smtClean="0">
                <a:solidFill>
                  <a:schemeClr val="accent6">
                    <a:lumMod val="75000"/>
                  </a:schemeClr>
                </a:solidFill>
                <a:effectLst>
                  <a:outerShdw blurRad="38100" dist="38100" dir="2700000" algn="tl">
                    <a:srgbClr val="C0C0C0"/>
                  </a:outerShdw>
                </a:effectLst>
                <a:latin typeface="Arial Rounded MT Bold" pitchFamily="34" charset="0"/>
              </a:rPr>
              <a:t>Lighting</a:t>
            </a: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 Image </a:t>
            </a:r>
            <a:r>
              <a:rPr lang="de-DE" sz="4400" b="1" dirty="0" err="1" smtClean="0">
                <a:solidFill>
                  <a:schemeClr val="accent6">
                    <a:lumMod val="75000"/>
                  </a:schemeClr>
                </a:solidFill>
                <a:effectLst>
                  <a:outerShdw blurRad="38100" dist="38100" dir="2700000" algn="tl">
                    <a:srgbClr val="C0C0C0"/>
                  </a:outerShdw>
                </a:effectLst>
                <a:latin typeface="Arial Rounded MT Bold" pitchFamily="34" charset="0"/>
              </a:rPr>
              <a:t>Acquisition</a:t>
            </a: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Luminance</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Dominant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Wavelength</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Cromticity</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coordinates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Flicker</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Shapematching</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Patternmatching</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Homogeneity</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Pixelmeasurements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Black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Mura</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a:t>
            </a: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White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Mura</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107504" y="116632"/>
            <a:ext cx="8589640" cy="850106"/>
          </a:xfrm>
        </p:spPr>
        <p:txBody>
          <a:bodyPr>
            <a:normAutofit/>
          </a:bodyPr>
          <a:lstStyle/>
          <a:p>
            <a:pPr algn="l" eaLnBrk="1" hangingPunct="1"/>
            <a:r>
              <a:rPr lang="de-DE" sz="3200" dirty="0" smtClean="0"/>
              <a:t>Laboratory</a:t>
            </a:r>
          </a:p>
        </p:txBody>
      </p:sp>
      <p:sp>
        <p:nvSpPr>
          <p:cNvPr id="62465" name="Rectangle 1"/>
          <p:cNvSpPr>
            <a:spLocks noChangeArrowheads="1"/>
          </p:cNvSpPr>
          <p:nvPr/>
        </p:nvSpPr>
        <p:spPr bwMode="auto">
          <a:xfrm>
            <a:off x="0" y="682824"/>
            <a:ext cx="8263801" cy="286232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CS2000 </a:t>
            </a:r>
            <a:r>
              <a:rPr kumimoji="0" lang="de-DE" sz="2000" b="0" i="0" u="none" strike="noStrike" cap="none" normalizeH="0" dirty="0" err="1" smtClean="0">
                <a:ln>
                  <a:noFill/>
                </a:ln>
                <a:solidFill>
                  <a:schemeClr val="tx1"/>
                </a:solidFill>
                <a:effectLst/>
                <a:latin typeface="+mn-lt"/>
                <a:ea typeface="Times New Roman" pitchFamily="18" charset="0"/>
                <a:cs typeface="Calibri" pitchFamily="34" charset="0"/>
              </a:rPr>
              <a:t>Spectroradiometer</a:t>
            </a:r>
            <a:endParaRPr kumimoji="0" lang="de-DE" sz="2000" b="0" i="0" u="none" strike="noStrike" cap="none" normalizeH="0" dirty="0" smtClean="0">
              <a:ln>
                <a:noFill/>
              </a:ln>
              <a:solidFill>
                <a:schemeClr val="tx1"/>
              </a:solidFill>
              <a:effectLst/>
              <a:latin typeface="+mn-lt"/>
              <a:ea typeface="Times New Roman" pitchFamily="18" charset="0"/>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Ulbricht </a:t>
            </a:r>
            <a:r>
              <a:rPr kumimoji="0" lang="de-DE" sz="2000" b="0" i="0" u="none" strike="noStrike" cap="none" normalizeH="0" dirty="0" err="1" smtClean="0">
                <a:ln>
                  <a:noFill/>
                </a:ln>
                <a:solidFill>
                  <a:schemeClr val="tx1"/>
                </a:solidFill>
                <a:effectLst/>
                <a:latin typeface="+mn-lt"/>
                <a:ea typeface="Times New Roman" pitchFamily="18" charset="0"/>
                <a:cs typeface="Calibri" pitchFamily="34" charset="0"/>
              </a:rPr>
              <a:t>Sphere</a:t>
            </a: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 </a:t>
            </a:r>
            <a:r>
              <a:rPr kumimoji="0" lang="de-DE" sz="2000" b="0" i="0" u="none" strike="noStrike" cap="none" normalizeH="0" dirty="0" err="1" smtClean="0">
                <a:ln>
                  <a:noFill/>
                </a:ln>
                <a:solidFill>
                  <a:schemeClr val="tx1"/>
                </a:solidFill>
                <a:effectLst/>
                <a:latin typeface="+mn-lt"/>
                <a:ea typeface="Times New Roman" pitchFamily="18" charset="0"/>
                <a:cs typeface="Calibri" pitchFamily="34" charset="0"/>
              </a:rPr>
              <a:t>with</a:t>
            </a: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 </a:t>
            </a:r>
            <a:r>
              <a:rPr kumimoji="0" lang="de-DE" sz="2000" b="0" i="0" u="none" strike="noStrike" cap="none" normalizeH="0" dirty="0" err="1" smtClean="0">
                <a:ln>
                  <a:noFill/>
                </a:ln>
                <a:solidFill>
                  <a:schemeClr val="tx1"/>
                </a:solidFill>
                <a:effectLst/>
                <a:latin typeface="+mn-lt"/>
                <a:ea typeface="Times New Roman" pitchFamily="18" charset="0"/>
                <a:cs typeface="Calibri" pitchFamily="34" charset="0"/>
              </a:rPr>
              <a:t>satellite</a:t>
            </a: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 </a:t>
            </a:r>
            <a:r>
              <a:rPr kumimoji="0" lang="de-DE" sz="2000" b="0" i="0" u="none" strike="noStrike" cap="none" normalizeH="0" dirty="0" err="1" smtClean="0">
                <a:ln>
                  <a:noFill/>
                </a:ln>
                <a:solidFill>
                  <a:schemeClr val="tx1"/>
                </a:solidFill>
                <a:effectLst/>
                <a:latin typeface="+mn-lt"/>
                <a:ea typeface="Times New Roman" pitchFamily="18" charset="0"/>
                <a:cs typeface="Calibri" pitchFamily="34" charset="0"/>
              </a:rPr>
              <a:t>sphere</a:t>
            </a:r>
            <a:endParaRPr lang="de-DE" sz="2000" dirty="0" smtClean="0">
              <a:latin typeface="+mn-lt"/>
              <a:ea typeface="Times New Roman" pitchFamily="18" charset="0"/>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Robot </a:t>
            </a:r>
            <a:r>
              <a:rPr kumimoji="0" lang="de-DE" sz="2000" b="0" i="0" u="none" strike="noStrike" cap="none" normalizeH="0" dirty="0" err="1" smtClean="0">
                <a:ln>
                  <a:noFill/>
                </a:ln>
                <a:solidFill>
                  <a:schemeClr val="tx1"/>
                </a:solidFill>
                <a:effectLst/>
                <a:latin typeface="+mn-lt"/>
                <a:ea typeface="Times New Roman" pitchFamily="18" charset="0"/>
                <a:cs typeface="Calibri" pitchFamily="34" charset="0"/>
              </a:rPr>
              <a:t>based</a:t>
            </a: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  </a:t>
            </a:r>
            <a:r>
              <a:rPr kumimoji="0" lang="de-DE" sz="2000" b="0" i="0" u="none" strike="noStrike" cap="none" normalizeH="0" dirty="0" err="1" smtClean="0">
                <a:ln>
                  <a:noFill/>
                </a:ln>
                <a:solidFill>
                  <a:schemeClr val="tx1"/>
                </a:solidFill>
                <a:effectLst/>
                <a:latin typeface="+mn-lt"/>
                <a:ea typeface="Times New Roman" pitchFamily="18" charset="0"/>
                <a:cs typeface="Calibri" pitchFamily="34" charset="0"/>
              </a:rPr>
              <a:t>laboratory</a:t>
            </a: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 „in a </a:t>
            </a:r>
            <a:r>
              <a:rPr kumimoji="0" lang="de-DE" sz="2000" b="0" i="0" u="none" strike="noStrike" cap="none" normalizeH="0" dirty="0" err="1" smtClean="0">
                <a:ln>
                  <a:noFill/>
                </a:ln>
                <a:solidFill>
                  <a:schemeClr val="tx1"/>
                </a:solidFill>
                <a:effectLst/>
                <a:latin typeface="+mn-lt"/>
                <a:ea typeface="Times New Roman" pitchFamily="18" charset="0"/>
                <a:cs typeface="Calibri" pitchFamily="34" charset="0"/>
              </a:rPr>
              <a:t>nutshell</a:t>
            </a: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 SYSTEC Light  Standard (TFT)</a:t>
            </a: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Jai</a:t>
            </a:r>
            <a:r>
              <a:rPr lang="de-DE" sz="2000" dirty="0" smtClean="0">
                <a:latin typeface="+mn-lt"/>
                <a:cs typeface="Arial" pitchFamily="34" charset="0"/>
              </a:rPr>
              <a:t> AT-200 GE 3CCD </a:t>
            </a:r>
            <a:r>
              <a:rPr lang="de-DE" sz="2000" dirty="0" err="1" smtClean="0">
                <a:latin typeface="+mn-lt"/>
                <a:cs typeface="Arial" pitchFamily="34" charset="0"/>
              </a:rPr>
              <a:t>Cameras</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de-DE" sz="2000" b="0" i="0" u="none" strike="noStrike" cap="none" normalizeH="0" baseline="0" dirty="0" err="1" smtClean="0">
                <a:ln>
                  <a:noFill/>
                </a:ln>
                <a:solidFill>
                  <a:schemeClr val="tx1"/>
                </a:solidFill>
                <a:effectLst/>
                <a:latin typeface="+mn-lt"/>
                <a:cs typeface="Arial" pitchFamily="34" charset="0"/>
              </a:rPr>
              <a:t>Softwarealgorithms</a:t>
            </a:r>
            <a:r>
              <a:rPr kumimoji="0" lang="de-DE" sz="2000" b="0" i="0" u="none" strike="noStrike" cap="none" normalizeH="0" dirty="0" smtClean="0">
                <a:ln>
                  <a:noFill/>
                </a:ln>
                <a:solidFill>
                  <a:schemeClr val="tx1"/>
                </a:solidFill>
                <a:effectLst/>
                <a:latin typeface="+mn-lt"/>
                <a:cs typeface="Arial" pitchFamily="34" charset="0"/>
              </a:rPr>
              <a:t> </a:t>
            </a:r>
            <a:r>
              <a:rPr kumimoji="0" lang="de-DE" sz="2000" b="0" i="0" u="none" strike="noStrike" cap="none" normalizeH="0" dirty="0" err="1" smtClean="0">
                <a:ln>
                  <a:noFill/>
                </a:ln>
                <a:solidFill>
                  <a:schemeClr val="tx1"/>
                </a:solidFill>
                <a:effectLst/>
                <a:latin typeface="+mn-lt"/>
                <a:cs typeface="Arial" pitchFamily="34" charset="0"/>
              </a:rPr>
              <a:t>based</a:t>
            </a:r>
            <a:r>
              <a:rPr kumimoji="0" lang="de-DE" sz="2000" b="0" i="0" u="none" strike="noStrike" cap="none" normalizeH="0" dirty="0" smtClean="0">
                <a:ln>
                  <a:noFill/>
                </a:ln>
                <a:solidFill>
                  <a:schemeClr val="tx1"/>
                </a:solidFill>
                <a:effectLst/>
                <a:latin typeface="+mn-lt"/>
                <a:cs typeface="Arial" pitchFamily="34" charset="0"/>
              </a:rPr>
              <a:t> on CUDA-Technologies </a:t>
            </a:r>
            <a:r>
              <a:rPr kumimoji="0" lang="de-DE" sz="2000" b="0" i="0" u="none" strike="noStrike" cap="none" normalizeH="0" dirty="0" err="1" smtClean="0">
                <a:ln>
                  <a:noFill/>
                </a:ln>
                <a:solidFill>
                  <a:schemeClr val="tx1"/>
                </a:solidFill>
                <a:effectLst/>
                <a:latin typeface="+mn-lt"/>
                <a:cs typeface="Arial" pitchFamily="34" charset="0"/>
              </a:rPr>
              <a:t>from</a:t>
            </a:r>
            <a:r>
              <a:rPr kumimoji="0" lang="de-DE" sz="2000" b="0" i="0" u="none" strike="noStrike" cap="none" normalizeH="0" dirty="0" smtClean="0">
                <a:ln>
                  <a:noFill/>
                </a:ln>
                <a:solidFill>
                  <a:schemeClr val="tx1"/>
                </a:solidFill>
                <a:effectLst/>
                <a:latin typeface="+mn-lt"/>
                <a:cs typeface="Arial" pitchFamily="34" charset="0"/>
              </a:rPr>
              <a:t> </a:t>
            </a:r>
            <a:r>
              <a:rPr kumimoji="0" lang="de-DE" sz="2000" b="0" i="0" u="none" strike="noStrike" cap="none" normalizeH="0" dirty="0" err="1" smtClean="0">
                <a:ln>
                  <a:noFill/>
                </a:ln>
                <a:solidFill>
                  <a:schemeClr val="tx1"/>
                </a:solidFill>
                <a:effectLst/>
                <a:latin typeface="+mn-lt"/>
                <a:cs typeface="Arial" pitchFamily="34" charset="0"/>
              </a:rPr>
              <a:t>Nvidia</a:t>
            </a:r>
            <a:r>
              <a:rPr kumimoji="0" lang="de-DE" sz="2000" b="0" i="0" u="none" strike="noStrike" cap="none" normalizeH="0" dirty="0" smtClean="0">
                <a:ln>
                  <a:noFill/>
                </a:ln>
                <a:solidFill>
                  <a:schemeClr val="tx1"/>
                </a:solidFill>
                <a:effectLst/>
                <a:latin typeface="+mn-lt"/>
                <a:cs typeface="Arial" pitchFamily="34" charset="0"/>
              </a:rPr>
              <a:t> (&gt; 5 </a:t>
            </a:r>
            <a:r>
              <a:rPr kumimoji="0" lang="de-DE" sz="2000" b="0" i="0" u="none" strike="noStrike" cap="none" normalizeH="0" dirty="0" err="1" smtClean="0">
                <a:ln>
                  <a:noFill/>
                </a:ln>
                <a:solidFill>
                  <a:schemeClr val="tx1"/>
                </a:solidFill>
                <a:effectLst/>
                <a:latin typeface="+mn-lt"/>
                <a:cs typeface="Arial" pitchFamily="34" charset="0"/>
              </a:rPr>
              <a:t>Tflops</a:t>
            </a:r>
            <a:r>
              <a:rPr kumimoji="0" lang="de-DE" sz="2000" b="0" i="0" u="none" strike="noStrike" cap="none" normalizeH="0" dirty="0" smtClean="0">
                <a:ln>
                  <a:noFill/>
                </a:ln>
                <a:solidFill>
                  <a:schemeClr val="tx1"/>
                </a:solidFill>
                <a:effectLst/>
                <a:latin typeface="+mn-lt"/>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Future: FPGA </a:t>
            </a:r>
            <a:r>
              <a:rPr lang="de-DE" sz="2000" dirty="0" err="1" smtClean="0">
                <a:latin typeface="+mn-lt"/>
                <a:cs typeface="Arial" pitchFamily="34" charset="0"/>
              </a:rPr>
              <a:t>based</a:t>
            </a:r>
            <a:r>
              <a:rPr lang="de-DE" sz="2000" dirty="0" smtClean="0">
                <a:latin typeface="+mn-lt"/>
                <a:cs typeface="Arial" pitchFamily="34" charset="0"/>
              </a:rPr>
              <a:t> </a:t>
            </a:r>
            <a:r>
              <a:rPr lang="de-DE" sz="2000" dirty="0" err="1" smtClean="0">
                <a:latin typeface="+mn-lt"/>
                <a:cs typeface="Arial" pitchFamily="34" charset="0"/>
              </a:rPr>
              <a:t>algorithms</a:t>
            </a:r>
            <a:r>
              <a:rPr lang="de-DE" sz="2000" dirty="0" smtClean="0">
                <a:latin typeface="+mn-lt"/>
                <a:cs typeface="Arial" pitchFamily="34" charset="0"/>
              </a:rPr>
              <a:t> </a:t>
            </a:r>
          </a:p>
          <a:p>
            <a:pPr marL="0" marR="0" lvl="0" indent="0" algn="l" defTabSz="914400" rtl="0" eaLnBrk="0" fontAlgn="base" latinLnBrk="0" hangingPunct="0">
              <a:lnSpc>
                <a:spcPct val="100000"/>
              </a:lnSpc>
              <a:spcBef>
                <a:spcPct val="0"/>
              </a:spcBef>
              <a:spcAft>
                <a:spcPct val="0"/>
              </a:spcAft>
              <a:buClrTx/>
              <a:buSzTx/>
              <a:tabLst/>
            </a:pPr>
            <a:endParaRPr kumimoji="0" lang="en-GB" sz="2000" b="0" i="0" u="none" strike="noStrike" cap="none" normalizeH="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sz="2000" b="0" i="0" u="none" strike="noStrike" cap="none" normalizeH="0" baseline="0" dirty="0" smtClean="0">
              <a:ln>
                <a:noFill/>
              </a:ln>
              <a:solidFill>
                <a:schemeClr val="tx1"/>
              </a:solidFill>
              <a:effectLst/>
              <a:latin typeface="+mn-lt"/>
              <a:cs typeface="Arial" pitchFamily="34" charset="0"/>
            </a:endParaRPr>
          </a:p>
        </p:txBody>
      </p:sp>
      <p:pic>
        <p:nvPicPr>
          <p:cNvPr id="217089" name="Picture 1"/>
          <p:cNvPicPr>
            <a:picLocks noChangeAspect="1" noChangeArrowheads="1"/>
          </p:cNvPicPr>
          <p:nvPr/>
        </p:nvPicPr>
        <p:blipFill>
          <a:blip r:embed="rId2" cstate="print"/>
          <a:srcRect/>
          <a:stretch>
            <a:fillRect/>
          </a:stretch>
        </p:blipFill>
        <p:spPr bwMode="auto">
          <a:xfrm>
            <a:off x="4860032" y="3068960"/>
            <a:ext cx="3401864" cy="2272391"/>
          </a:xfrm>
          <a:prstGeom prst="rect">
            <a:avLst/>
          </a:prstGeom>
          <a:noFill/>
          <a:ln w="9525">
            <a:noFill/>
            <a:miter lim="800000"/>
            <a:headEnd/>
            <a:tailEnd/>
          </a:ln>
        </p:spPr>
      </p:pic>
      <p:pic>
        <p:nvPicPr>
          <p:cNvPr id="232450" name="Picture 2" descr="http://partimages.globalspec.com/36/4586/1904586_large.png"/>
          <p:cNvPicPr>
            <a:picLocks noChangeAspect="1" noChangeArrowheads="1"/>
          </p:cNvPicPr>
          <p:nvPr/>
        </p:nvPicPr>
        <p:blipFill>
          <a:blip r:embed="rId3" cstate="print"/>
          <a:srcRect/>
          <a:stretch>
            <a:fillRect/>
          </a:stretch>
        </p:blipFill>
        <p:spPr bwMode="auto">
          <a:xfrm>
            <a:off x="2483768" y="2996952"/>
            <a:ext cx="2256656" cy="2023633"/>
          </a:xfrm>
          <a:prstGeom prst="rect">
            <a:avLst/>
          </a:prstGeom>
          <a:noFill/>
        </p:spPr>
      </p:pic>
      <p:pic>
        <p:nvPicPr>
          <p:cNvPr id="217090" name="Picture 2" descr="G:\Detail 2.JPG"/>
          <p:cNvPicPr>
            <a:picLocks noChangeAspect="1" noChangeArrowheads="1"/>
          </p:cNvPicPr>
          <p:nvPr/>
        </p:nvPicPr>
        <p:blipFill>
          <a:blip r:embed="rId4" cstate="print"/>
          <a:srcRect/>
          <a:stretch>
            <a:fillRect/>
          </a:stretch>
        </p:blipFill>
        <p:spPr bwMode="auto">
          <a:xfrm>
            <a:off x="0" y="4893162"/>
            <a:ext cx="2699792" cy="1799861"/>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107504" y="116632"/>
            <a:ext cx="8589640" cy="850106"/>
          </a:xfrm>
        </p:spPr>
        <p:txBody>
          <a:bodyPr>
            <a:normAutofit/>
          </a:bodyPr>
          <a:lstStyle/>
          <a:p>
            <a:pPr algn="l" eaLnBrk="1" hangingPunct="1"/>
            <a:r>
              <a:rPr lang="de-DE" sz="3200" dirty="0" smtClean="0"/>
              <a:t>Light Measurement Standard</a:t>
            </a:r>
          </a:p>
        </p:txBody>
      </p:sp>
      <p:sp>
        <p:nvSpPr>
          <p:cNvPr id="62465" name="Rectangle 1"/>
          <p:cNvSpPr>
            <a:spLocks noChangeArrowheads="1"/>
          </p:cNvSpPr>
          <p:nvPr/>
        </p:nvSpPr>
        <p:spPr bwMode="auto">
          <a:xfrm>
            <a:off x="0" y="1298377"/>
            <a:ext cx="3044680" cy="163121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de-DE" sz="2000" b="0" i="0" u="none" strike="noStrike" cap="none" normalizeH="0" dirty="0" smtClean="0">
                <a:ln>
                  <a:noFill/>
                </a:ln>
                <a:solidFill>
                  <a:schemeClr val="tx1"/>
                </a:solidFill>
                <a:effectLst/>
                <a:latin typeface="+mn-lt"/>
                <a:ea typeface="Times New Roman" pitchFamily="18" charset="0"/>
                <a:cs typeface="Calibri" pitchFamily="34" charset="0"/>
              </a:rPr>
              <a:t>8 </a:t>
            </a:r>
            <a:r>
              <a:rPr kumimoji="0" lang="de-DE" sz="2000" b="0" i="0" u="none" strike="noStrike" cap="none" normalizeH="0" dirty="0" err="1" smtClean="0">
                <a:ln>
                  <a:noFill/>
                </a:ln>
                <a:solidFill>
                  <a:schemeClr val="tx1"/>
                </a:solidFill>
                <a:effectLst/>
                <a:latin typeface="+mn-lt"/>
                <a:ea typeface="Times New Roman" pitchFamily="18" charset="0"/>
                <a:cs typeface="Calibri" pitchFamily="34" charset="0"/>
              </a:rPr>
              <a:t>Wavelenghts</a:t>
            </a:r>
            <a:endParaRPr kumimoji="0" lang="de-DE" sz="2000" b="0" i="0" u="none" strike="noStrike" cap="none" normalizeH="0" dirty="0" smtClean="0">
              <a:ln>
                <a:noFill/>
              </a:ln>
              <a:solidFill>
                <a:schemeClr val="tx1"/>
              </a:solidFill>
              <a:effectLst/>
              <a:latin typeface="+mn-lt"/>
              <a:ea typeface="Times New Roman" pitchFamily="18" charset="0"/>
              <a:cs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Programmable </a:t>
            </a:r>
            <a:r>
              <a:rPr lang="de-DE" sz="2000" dirty="0" err="1" smtClean="0">
                <a:latin typeface="+mn-lt"/>
                <a:cs typeface="Arial" pitchFamily="34" charset="0"/>
              </a:rPr>
              <a:t>Luminance</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Plug&amp;Play</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GB" sz="2000" b="0" i="0" u="none" strike="noStrike" cap="none" normalizeH="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sz="2000" b="0" i="0" u="none" strike="noStrike" cap="none" normalizeH="0" baseline="0" dirty="0" smtClean="0">
              <a:ln>
                <a:noFill/>
              </a:ln>
              <a:solidFill>
                <a:schemeClr val="tx1"/>
              </a:solidFill>
              <a:effectLst/>
              <a:latin typeface="+mn-lt"/>
              <a:cs typeface="Arial" pitchFamily="34" charset="0"/>
            </a:endParaRPr>
          </a:p>
        </p:txBody>
      </p:sp>
      <p:pic>
        <p:nvPicPr>
          <p:cNvPr id="320514" name="Picture 2" descr="C:\Users\hpich\Desktop\Bilder für Vortrag\LDS 14 Rendergrafik mit Hintergrund.JPG"/>
          <p:cNvPicPr>
            <a:picLocks noChangeAspect="1" noChangeArrowheads="1"/>
          </p:cNvPicPr>
          <p:nvPr/>
        </p:nvPicPr>
        <p:blipFill>
          <a:blip r:embed="rId2" cstate="print"/>
          <a:srcRect/>
          <a:stretch>
            <a:fillRect/>
          </a:stretch>
        </p:blipFill>
        <p:spPr bwMode="auto">
          <a:xfrm>
            <a:off x="4108152" y="1196752"/>
            <a:ext cx="5035848" cy="4028678"/>
          </a:xfrm>
          <a:prstGeom prst="rect">
            <a:avLst/>
          </a:prstGeom>
          <a:noFill/>
        </p:spPr>
      </p:pic>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3293209"/>
          </a:xfrm>
          <a:prstGeom prst="rect">
            <a:avLst/>
          </a:prstGeom>
          <a:noFill/>
          <a:ln w="9525">
            <a:noFill/>
            <a:miter lim="800000"/>
            <a:headEnd/>
            <a:tailEnd/>
          </a:ln>
          <a:effectLst/>
        </p:spPr>
        <p:txBody>
          <a:bodyPr wrap="square">
            <a:spAutoFit/>
          </a:bodyPr>
          <a:lstStyle/>
          <a:p>
            <a:pPr eaLnBrk="0" hangingPunct="0">
              <a:defRPr/>
            </a:pPr>
            <a:r>
              <a:rPr lang="de-DE" sz="4400" b="1" dirty="0" err="1" smtClean="0">
                <a:solidFill>
                  <a:schemeClr val="accent6">
                    <a:lumMod val="75000"/>
                  </a:schemeClr>
                </a:solidFill>
                <a:effectLst>
                  <a:outerShdw blurRad="38100" dist="38100" dir="2700000" algn="tl">
                    <a:srgbClr val="C0C0C0"/>
                  </a:outerShdw>
                </a:effectLst>
                <a:latin typeface="Arial Rounded MT Bold" pitchFamily="34" charset="0"/>
              </a:rPr>
              <a:t>Camera</a:t>
            </a: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 System</a:t>
            </a:r>
          </a:p>
          <a:p>
            <a:pPr eaLnBrk="0" hangingPunct="0">
              <a:defRPr/>
            </a:pP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3 CCD / 3 CMOS</a:t>
            </a: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4 CCD / 4 CMOS</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Linescan</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a:t>
            </a: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107504" y="116632"/>
            <a:ext cx="8589640" cy="850106"/>
          </a:xfrm>
        </p:spPr>
        <p:txBody>
          <a:bodyPr>
            <a:normAutofit fontScale="90000"/>
          </a:bodyPr>
          <a:lstStyle/>
          <a:p>
            <a:pPr lvl="0" algn="l" eaLnBrk="0" hangingPunct="0"/>
            <a:r>
              <a:rPr lang="de-DE" sz="3200" dirty="0" smtClean="0">
                <a:cs typeface="Arial" pitchFamily="34" charset="0"/>
              </a:rPr>
              <a:t>SYSTEC </a:t>
            </a:r>
            <a:r>
              <a:rPr lang="de-DE" sz="3200" dirty="0" err="1" smtClean="0">
                <a:cs typeface="Arial" pitchFamily="34" charset="0"/>
              </a:rPr>
              <a:t>FlexCAM</a:t>
            </a:r>
            <a:r>
              <a:rPr lang="de-DE" sz="3200" dirty="0" smtClean="0">
                <a:cs typeface="Arial" pitchFamily="34" charset="0"/>
              </a:rPr>
              <a:t/>
            </a:r>
            <a:br>
              <a:rPr lang="de-DE" sz="3200" dirty="0" smtClean="0">
                <a:cs typeface="Arial" pitchFamily="34" charset="0"/>
              </a:rPr>
            </a:br>
            <a:r>
              <a:rPr lang="de-DE" sz="3200" dirty="0" err="1" smtClean="0">
                <a:cs typeface="Arial" pitchFamily="34" charset="0"/>
              </a:rPr>
              <a:t>Jai</a:t>
            </a:r>
            <a:r>
              <a:rPr lang="de-DE" sz="3200" dirty="0" smtClean="0">
                <a:cs typeface="Arial" pitchFamily="34" charset="0"/>
              </a:rPr>
              <a:t> AT-200 GE 3CCD </a:t>
            </a:r>
            <a:r>
              <a:rPr lang="de-DE" sz="3200" dirty="0" err="1" smtClean="0">
                <a:cs typeface="Arial" pitchFamily="34" charset="0"/>
              </a:rPr>
              <a:t>Camera</a:t>
            </a:r>
            <a:r>
              <a:rPr lang="de-DE" sz="3200" dirty="0" smtClean="0">
                <a:cs typeface="Arial" pitchFamily="34" charset="0"/>
              </a:rPr>
              <a:t> </a:t>
            </a:r>
            <a:r>
              <a:rPr lang="de-DE" sz="3200" dirty="0" err="1" smtClean="0">
                <a:cs typeface="Arial" pitchFamily="34" charset="0"/>
              </a:rPr>
              <a:t>with</a:t>
            </a:r>
            <a:r>
              <a:rPr lang="de-DE" sz="3200" dirty="0" smtClean="0">
                <a:cs typeface="Arial" pitchFamily="34" charset="0"/>
              </a:rPr>
              <a:t> </a:t>
            </a:r>
            <a:r>
              <a:rPr lang="de-DE" sz="3200" dirty="0" err="1" smtClean="0">
                <a:cs typeface="Arial" pitchFamily="34" charset="0"/>
              </a:rPr>
              <a:t>FlexLense</a:t>
            </a:r>
            <a:r>
              <a:rPr lang="de-DE" sz="3200" dirty="0" smtClean="0">
                <a:cs typeface="Arial" pitchFamily="34" charset="0"/>
              </a:rPr>
              <a:t> </a:t>
            </a:r>
          </a:p>
        </p:txBody>
      </p:sp>
      <p:sp>
        <p:nvSpPr>
          <p:cNvPr id="62465" name="Rectangle 1"/>
          <p:cNvSpPr>
            <a:spLocks noChangeArrowheads="1"/>
          </p:cNvSpPr>
          <p:nvPr/>
        </p:nvSpPr>
        <p:spPr bwMode="auto">
          <a:xfrm>
            <a:off x="107504" y="1268760"/>
            <a:ext cx="3816424" cy="532453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Ultrafast</a:t>
            </a: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Precise</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Cost</a:t>
            </a:r>
            <a:r>
              <a:rPr lang="de-DE" sz="2000" dirty="0" smtClean="0">
                <a:latin typeface="+mn-lt"/>
                <a:cs typeface="Arial" pitchFamily="34" charset="0"/>
              </a:rPr>
              <a:t> </a:t>
            </a:r>
            <a:r>
              <a:rPr lang="de-DE" sz="2000" dirty="0" err="1" smtClean="0">
                <a:latin typeface="+mn-lt"/>
                <a:cs typeface="Arial" pitchFamily="34" charset="0"/>
              </a:rPr>
              <a:t>effective</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Manufaturing</a:t>
            </a:r>
            <a:r>
              <a:rPr lang="de-DE" sz="2000" dirty="0" smtClean="0">
                <a:latin typeface="+mn-lt"/>
                <a:cs typeface="Arial" pitchFamily="34" charset="0"/>
              </a:rPr>
              <a:t> </a:t>
            </a:r>
            <a:r>
              <a:rPr lang="de-DE" sz="2000" dirty="0" err="1" smtClean="0">
                <a:latin typeface="+mn-lt"/>
                <a:cs typeface="Arial" pitchFamily="34" charset="0"/>
              </a:rPr>
              <a:t>and</a:t>
            </a:r>
            <a:r>
              <a:rPr lang="de-DE" sz="2000" dirty="0" smtClean="0">
                <a:latin typeface="+mn-lt"/>
                <a:cs typeface="Arial" pitchFamily="34" charset="0"/>
              </a:rPr>
              <a:t> </a:t>
            </a:r>
            <a:r>
              <a:rPr lang="de-DE" sz="2000" dirty="0" err="1" smtClean="0">
                <a:latin typeface="+mn-lt"/>
                <a:cs typeface="Arial" pitchFamily="34" charset="0"/>
              </a:rPr>
              <a:t>laboratory</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3CCD Technology</a:t>
            </a: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EOL </a:t>
            </a:r>
            <a:r>
              <a:rPr lang="de-DE" sz="2000" dirty="0" err="1" smtClean="0">
                <a:latin typeface="+mn-lt"/>
                <a:cs typeface="Arial" pitchFamily="34" charset="0"/>
              </a:rPr>
              <a:t>proof</a:t>
            </a:r>
            <a:r>
              <a:rPr lang="de-DE" sz="2000" dirty="0" smtClean="0">
                <a:latin typeface="+mn-lt"/>
                <a:cs typeface="Arial" pitchFamily="34" charset="0"/>
              </a:rPr>
              <a:t> </a:t>
            </a:r>
            <a:r>
              <a:rPr lang="de-DE" sz="2000" dirty="0" err="1" smtClean="0">
                <a:latin typeface="+mn-lt"/>
                <a:cs typeface="Arial" pitchFamily="34" charset="0"/>
              </a:rPr>
              <a:t>FlexLENSE</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Colour</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Luminance</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Pattern </a:t>
            </a:r>
            <a:r>
              <a:rPr lang="de-DE" sz="2000" dirty="0" err="1" smtClean="0">
                <a:latin typeface="+mn-lt"/>
                <a:cs typeface="Arial" pitchFamily="34" charset="0"/>
              </a:rPr>
              <a:t>Matching</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Shape </a:t>
            </a:r>
            <a:r>
              <a:rPr lang="de-DE" sz="2000" dirty="0" err="1" smtClean="0">
                <a:latin typeface="+mn-lt"/>
                <a:cs typeface="Arial" pitchFamily="34" charset="0"/>
              </a:rPr>
              <a:t>Matching</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GB" sz="2000" b="0" i="0" u="none" strike="noStrike" cap="none" normalizeH="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sz="2000" b="0" i="0" u="none" strike="noStrike" cap="none" normalizeH="0" baseline="0" dirty="0" smtClean="0">
              <a:ln>
                <a:noFill/>
              </a:ln>
              <a:solidFill>
                <a:schemeClr val="tx1"/>
              </a:solidFill>
              <a:effectLst/>
              <a:latin typeface="+mn-lt"/>
              <a:cs typeface="Arial" pitchFamily="34" charset="0"/>
            </a:endParaRPr>
          </a:p>
        </p:txBody>
      </p:sp>
      <p:pic>
        <p:nvPicPr>
          <p:cNvPr id="7" name="Picture 3" descr="C:\Users\Test\Downloads\12506643_10153867397557733_1816751257_n.jpg"/>
          <p:cNvPicPr>
            <a:picLocks noChangeAspect="1" noChangeArrowheads="1"/>
          </p:cNvPicPr>
          <p:nvPr/>
        </p:nvPicPr>
        <p:blipFill>
          <a:blip r:embed="rId2" cstate="print"/>
          <a:srcRect/>
          <a:stretch>
            <a:fillRect/>
          </a:stretch>
        </p:blipFill>
        <p:spPr bwMode="auto">
          <a:xfrm>
            <a:off x="3707904" y="1844824"/>
            <a:ext cx="5040560" cy="2489694"/>
          </a:xfrm>
          <a:prstGeom prst="rect">
            <a:avLst/>
          </a:prstGeom>
          <a:noFill/>
        </p:spPr>
      </p:pic>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107504" y="116632"/>
            <a:ext cx="8589640" cy="850106"/>
          </a:xfrm>
        </p:spPr>
        <p:txBody>
          <a:bodyPr>
            <a:normAutofit/>
          </a:bodyPr>
          <a:lstStyle/>
          <a:p>
            <a:pPr lvl="0" algn="l" eaLnBrk="0" hangingPunct="0"/>
            <a:r>
              <a:rPr lang="de-DE" sz="3200" dirty="0" smtClean="0">
                <a:cs typeface="Arial" pitchFamily="34" charset="0"/>
              </a:rPr>
              <a:t>SYSTEC </a:t>
            </a:r>
            <a:r>
              <a:rPr lang="de-DE" sz="3200" dirty="0" err="1" smtClean="0">
                <a:cs typeface="Arial" pitchFamily="34" charset="0"/>
              </a:rPr>
              <a:t>FlexLense</a:t>
            </a:r>
            <a:r>
              <a:rPr lang="de-DE" sz="3200" dirty="0" smtClean="0">
                <a:cs typeface="Arial" pitchFamily="34" charset="0"/>
              </a:rPr>
              <a:t> </a:t>
            </a:r>
          </a:p>
        </p:txBody>
      </p:sp>
      <p:sp>
        <p:nvSpPr>
          <p:cNvPr id="62465" name="Rectangle 1"/>
          <p:cNvSpPr>
            <a:spLocks noChangeArrowheads="1"/>
          </p:cNvSpPr>
          <p:nvPr/>
        </p:nvSpPr>
        <p:spPr bwMode="auto">
          <a:xfrm>
            <a:off x="251520" y="695600"/>
            <a:ext cx="4464496"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Robotic</a:t>
            </a:r>
            <a:r>
              <a:rPr lang="de-DE" sz="2000" dirty="0" smtClean="0">
                <a:latin typeface="+mn-lt"/>
                <a:cs typeface="Arial" pitchFamily="34" charset="0"/>
              </a:rPr>
              <a:t> </a:t>
            </a:r>
            <a:r>
              <a:rPr lang="de-DE" sz="2000" dirty="0" err="1" smtClean="0">
                <a:latin typeface="+mn-lt"/>
                <a:cs typeface="Arial" pitchFamily="34" charset="0"/>
              </a:rPr>
              <a:t>lense</a:t>
            </a:r>
            <a:r>
              <a:rPr lang="de-DE" sz="2000" dirty="0" smtClean="0">
                <a:latin typeface="+mn-lt"/>
                <a:cs typeface="Arial" pitchFamily="34" charset="0"/>
              </a:rPr>
              <a:t> </a:t>
            </a:r>
            <a:r>
              <a:rPr lang="de-DE" sz="2000" dirty="0" err="1" smtClean="0">
                <a:latin typeface="+mn-lt"/>
                <a:cs typeface="Arial" pitchFamily="34" charset="0"/>
              </a:rPr>
              <a:t>with</a:t>
            </a:r>
            <a:r>
              <a:rPr lang="de-DE" sz="2000" dirty="0" smtClean="0">
                <a:latin typeface="+mn-lt"/>
                <a:cs typeface="Arial" pitchFamily="34" charset="0"/>
              </a:rPr>
              <a:t> </a:t>
            </a:r>
            <a:r>
              <a:rPr lang="de-DE" sz="2000" dirty="0" err="1" smtClean="0">
                <a:latin typeface="+mn-lt"/>
                <a:cs typeface="Arial" pitchFamily="34" charset="0"/>
              </a:rPr>
              <a:t>unrivaled</a:t>
            </a:r>
            <a:r>
              <a:rPr lang="de-DE" sz="2000" dirty="0" smtClean="0">
                <a:latin typeface="+mn-lt"/>
                <a:cs typeface="Arial" pitchFamily="34" charset="0"/>
              </a:rPr>
              <a:t> </a:t>
            </a:r>
            <a:r>
              <a:rPr lang="de-DE" sz="2000" dirty="0" err="1" smtClean="0">
                <a:latin typeface="+mn-lt"/>
                <a:cs typeface="Arial" pitchFamily="34" charset="0"/>
              </a:rPr>
              <a:t>features</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Precise</a:t>
            </a:r>
            <a:r>
              <a:rPr lang="de-DE" sz="2000" dirty="0" smtClean="0">
                <a:latin typeface="+mn-lt"/>
                <a:cs typeface="Arial" pitchFamily="34" charset="0"/>
              </a:rPr>
              <a:t> </a:t>
            </a:r>
            <a:r>
              <a:rPr lang="de-DE" sz="2000" dirty="0" err="1" smtClean="0">
                <a:latin typeface="+mn-lt"/>
                <a:cs typeface="Arial" pitchFamily="34" charset="0"/>
              </a:rPr>
              <a:t>diaphragm</a:t>
            </a:r>
            <a:r>
              <a:rPr lang="de-DE" sz="2000" dirty="0" smtClean="0">
                <a:latin typeface="+mn-lt"/>
                <a:cs typeface="Arial" pitchFamily="34" charset="0"/>
              </a:rPr>
              <a:t> (</a:t>
            </a:r>
            <a:r>
              <a:rPr lang="de-DE" sz="2000" dirty="0" err="1" smtClean="0">
                <a:latin typeface="+mn-lt"/>
                <a:cs typeface="Arial" pitchFamily="34" charset="0"/>
              </a:rPr>
              <a:t>round</a:t>
            </a:r>
            <a:r>
              <a:rPr lang="de-DE" sz="2000" dirty="0" smtClean="0">
                <a:latin typeface="+mn-lt"/>
                <a:cs typeface="Arial" pitchFamily="34" charset="0"/>
              </a:rPr>
              <a:t>, </a:t>
            </a:r>
            <a:r>
              <a:rPr lang="de-DE" sz="2000" dirty="0" err="1" smtClean="0">
                <a:latin typeface="+mn-lt"/>
                <a:cs typeface="Arial" pitchFamily="34" charset="0"/>
              </a:rPr>
              <a:t>no</a:t>
            </a:r>
            <a:r>
              <a:rPr lang="de-DE" sz="2000" dirty="0" smtClean="0">
                <a:latin typeface="+mn-lt"/>
                <a:cs typeface="Arial" pitchFamily="34" charset="0"/>
              </a:rPr>
              <a:t> </a:t>
            </a:r>
            <a:r>
              <a:rPr lang="de-DE" sz="2000" dirty="0" err="1" smtClean="0">
                <a:latin typeface="+mn-lt"/>
                <a:cs typeface="Arial" pitchFamily="34" charset="0"/>
              </a:rPr>
              <a:t>iris</a:t>
            </a:r>
            <a:r>
              <a:rPr lang="de-DE" sz="2000" dirty="0" smtClean="0">
                <a:latin typeface="+mn-lt"/>
                <a:cs typeface="Arial"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Huge</a:t>
            </a:r>
            <a:r>
              <a:rPr lang="de-DE" sz="2000" dirty="0" smtClean="0">
                <a:latin typeface="+mn-lt"/>
                <a:cs typeface="Arial" pitchFamily="34" charset="0"/>
              </a:rPr>
              <a:t> </a:t>
            </a:r>
            <a:r>
              <a:rPr lang="de-DE" sz="2000" dirty="0" err="1" smtClean="0">
                <a:latin typeface="+mn-lt"/>
                <a:cs typeface="Arial" pitchFamily="34" charset="0"/>
              </a:rPr>
              <a:t>amount</a:t>
            </a:r>
            <a:r>
              <a:rPr lang="de-DE" sz="2000" dirty="0" smtClean="0">
                <a:latin typeface="+mn-lt"/>
                <a:cs typeface="Arial" pitchFamily="34" charset="0"/>
              </a:rPr>
              <a:t> </a:t>
            </a:r>
            <a:r>
              <a:rPr lang="de-DE" sz="2000" dirty="0" err="1" smtClean="0">
                <a:latin typeface="+mn-lt"/>
                <a:cs typeface="Arial" pitchFamily="34" charset="0"/>
              </a:rPr>
              <a:t>of</a:t>
            </a:r>
            <a:r>
              <a:rPr lang="de-DE" sz="2000" dirty="0" smtClean="0">
                <a:latin typeface="+mn-lt"/>
                <a:cs typeface="Arial" pitchFamily="34" charset="0"/>
              </a:rPr>
              <a:t> </a:t>
            </a:r>
            <a:r>
              <a:rPr lang="de-DE" sz="2000" dirty="0" err="1" smtClean="0">
                <a:latin typeface="+mn-lt"/>
                <a:cs typeface="Arial" pitchFamily="34" charset="0"/>
              </a:rPr>
              <a:t>switching</a:t>
            </a:r>
            <a:r>
              <a:rPr lang="de-DE" sz="2000" dirty="0" smtClean="0">
                <a:latin typeface="+mn-lt"/>
                <a:cs typeface="Arial" pitchFamily="34" charset="0"/>
              </a:rPr>
              <a:t> </a:t>
            </a:r>
            <a:r>
              <a:rPr lang="de-DE" sz="2000" dirty="0" err="1" smtClean="0">
                <a:latin typeface="+mn-lt"/>
                <a:cs typeface="Arial" pitchFamily="34" charset="0"/>
              </a:rPr>
              <a:t>cycles</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Excellent</a:t>
            </a:r>
            <a:r>
              <a:rPr lang="de-DE" sz="2000" dirty="0" smtClean="0">
                <a:latin typeface="+mn-lt"/>
                <a:cs typeface="Arial" pitchFamily="34" charset="0"/>
              </a:rPr>
              <a:t> </a:t>
            </a:r>
            <a:r>
              <a:rPr lang="de-DE" sz="2000" dirty="0" err="1" smtClean="0">
                <a:latin typeface="+mn-lt"/>
                <a:cs typeface="Arial" pitchFamily="34" charset="0"/>
              </a:rPr>
              <a:t>repeadability</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smtClean="0">
                <a:latin typeface="+mn-lt"/>
                <a:cs typeface="Arial" pitchFamily="34" charset="0"/>
              </a:rPr>
              <a:t>EOL </a:t>
            </a:r>
            <a:r>
              <a:rPr lang="de-DE" sz="2000" dirty="0" err="1" smtClean="0">
                <a:latin typeface="+mn-lt"/>
                <a:cs typeface="Arial" pitchFamily="34" charset="0"/>
              </a:rPr>
              <a:t>proof</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Telecentric</a:t>
            </a:r>
            <a:r>
              <a:rPr lang="de-DE" sz="2000" dirty="0" smtClean="0">
                <a:latin typeface="+mn-lt"/>
                <a:cs typeface="Arial" pitchFamily="34" charset="0"/>
              </a:rPr>
              <a:t> </a:t>
            </a:r>
            <a:r>
              <a:rPr lang="de-DE" sz="2000" dirty="0" err="1" smtClean="0">
                <a:latin typeface="+mn-lt"/>
                <a:cs typeface="Arial" pitchFamily="34" charset="0"/>
              </a:rPr>
              <a:t>implementation</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lang="de-DE" sz="2000" dirty="0" err="1" smtClean="0">
                <a:latin typeface="+mn-lt"/>
                <a:cs typeface="Arial" pitchFamily="34" charset="0"/>
              </a:rPr>
              <a:t>Calibrated</a:t>
            </a:r>
            <a:r>
              <a:rPr lang="de-DE" sz="2000" dirty="0" smtClean="0">
                <a:latin typeface="+mn-lt"/>
                <a:cs typeface="Arial" pitchFamily="34" charset="0"/>
              </a:rPr>
              <a:t> </a:t>
            </a:r>
            <a:r>
              <a:rPr lang="de-DE" sz="2000" dirty="0" err="1" smtClean="0">
                <a:latin typeface="+mn-lt"/>
                <a:cs typeface="Arial" pitchFamily="34" charset="0"/>
              </a:rPr>
              <a:t>with</a:t>
            </a:r>
            <a:r>
              <a:rPr lang="de-DE" sz="2000" dirty="0" smtClean="0">
                <a:latin typeface="+mn-lt"/>
                <a:cs typeface="Arial" pitchFamily="34" charset="0"/>
              </a:rPr>
              <a:t> AT200GE </a:t>
            </a:r>
            <a:r>
              <a:rPr lang="de-DE" sz="2000" dirty="0" err="1" smtClean="0">
                <a:latin typeface="+mn-lt"/>
                <a:cs typeface="Arial" pitchFamily="34" charset="0"/>
              </a:rPr>
              <a:t>camera</a:t>
            </a: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de-DE" sz="2000" dirty="0" smtClean="0">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GB" sz="2000" b="0" i="0" u="none" strike="noStrike" cap="none" normalizeH="0" dirty="0" smtClean="0">
              <a:ln>
                <a:noFill/>
              </a:ln>
              <a:solidFill>
                <a:schemeClr val="tx1"/>
              </a:solidFill>
              <a:effectLst/>
              <a:latin typeface="+mn-l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GB" sz="2000" b="0" i="0" u="none" strike="noStrike" cap="none" normalizeH="0" baseline="0" dirty="0" smtClean="0">
              <a:ln>
                <a:noFill/>
              </a:ln>
              <a:solidFill>
                <a:schemeClr val="tx1"/>
              </a:solidFill>
              <a:effectLst/>
              <a:latin typeface="+mn-lt"/>
              <a:cs typeface="Arial" pitchFamily="34" charset="0"/>
            </a:endParaRPr>
          </a:p>
        </p:txBody>
      </p:sp>
      <p:pic>
        <p:nvPicPr>
          <p:cNvPr id="5" name="Picture 6" descr="C:\Users\Test\Desktop\Fotos\Flexblende-Jai\Fl5.PNG"/>
          <p:cNvPicPr>
            <a:picLocks noChangeAspect="1" noChangeArrowheads="1"/>
          </p:cNvPicPr>
          <p:nvPr/>
        </p:nvPicPr>
        <p:blipFill>
          <a:blip r:embed="rId2" cstate="print"/>
          <a:srcRect/>
          <a:stretch>
            <a:fillRect/>
          </a:stretch>
        </p:blipFill>
        <p:spPr bwMode="auto">
          <a:xfrm>
            <a:off x="6084169" y="3208150"/>
            <a:ext cx="1656184" cy="2347683"/>
          </a:xfrm>
          <a:prstGeom prst="rect">
            <a:avLst/>
          </a:prstGeom>
          <a:noFill/>
        </p:spPr>
      </p:pic>
      <p:pic>
        <p:nvPicPr>
          <p:cNvPr id="6" name="Picture 4" descr="D:\Bachelorarbeit-USB\Fotos\Flexblende-Jai\Neuer Ordner\Flexblende.PNG"/>
          <p:cNvPicPr>
            <a:picLocks noChangeAspect="1" noChangeArrowheads="1"/>
          </p:cNvPicPr>
          <p:nvPr/>
        </p:nvPicPr>
        <p:blipFill>
          <a:blip r:embed="rId3" cstate="print"/>
          <a:srcRect/>
          <a:stretch>
            <a:fillRect/>
          </a:stretch>
        </p:blipFill>
        <p:spPr bwMode="auto">
          <a:xfrm>
            <a:off x="5796136" y="404664"/>
            <a:ext cx="2402138" cy="2088544"/>
          </a:xfrm>
          <a:prstGeom prst="rect">
            <a:avLst/>
          </a:prstGeom>
          <a:noFill/>
        </p:spPr>
      </p:pic>
    </p:spTree>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179512" y="188640"/>
            <a:ext cx="2143824" cy="357691"/>
          </a:xfrm>
          <a:prstGeom prst="roundRect">
            <a:avLst/>
          </a:prstGeom>
          <a:solidFill>
            <a:srgbClr val="94BB1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rebuchet MS" pitchFamily="34" charset="0"/>
            </a:endParaRPr>
          </a:p>
        </p:txBody>
      </p:sp>
      <p:sp>
        <p:nvSpPr>
          <p:cNvPr id="15" name="Text Placeholder 4"/>
          <p:cNvSpPr>
            <a:spLocks noGrp="1"/>
          </p:cNvSpPr>
          <p:nvPr>
            <p:ph type="body" sz="quarter" idx="14"/>
          </p:nvPr>
        </p:nvSpPr>
        <p:spPr>
          <a:xfrm>
            <a:off x="265955" y="188640"/>
            <a:ext cx="2505845" cy="287867"/>
          </a:xfrm>
        </p:spPr>
        <p:txBody>
          <a:bodyPr/>
          <a:lstStyle/>
          <a:p>
            <a:r>
              <a:rPr lang="da-DK" sz="1200" dirty="0" smtClean="0">
                <a:solidFill>
                  <a:schemeClr val="bg1"/>
                </a:solidFill>
              </a:rPr>
              <a:t>JAI TECHNOLOGY</a:t>
            </a:r>
            <a:endParaRPr lang="en-US" sz="1200" dirty="0">
              <a:solidFill>
                <a:schemeClr val="bg1"/>
              </a:solidFill>
            </a:endParaRPr>
          </a:p>
        </p:txBody>
      </p:sp>
      <p:sp>
        <p:nvSpPr>
          <p:cNvPr id="30" name="Rectangle 3"/>
          <p:cNvSpPr>
            <a:spLocks noGrp="1" noChangeArrowheads="1"/>
          </p:cNvSpPr>
          <p:nvPr>
            <p:ph type="body" idx="4294967295"/>
          </p:nvPr>
        </p:nvSpPr>
        <p:spPr>
          <a:xfrm>
            <a:off x="227310" y="2660915"/>
            <a:ext cx="8737178" cy="2592288"/>
          </a:xfrm>
          <a:prstGeom prst="rect">
            <a:avLst/>
          </a:prstGeom>
        </p:spPr>
        <p:txBody>
          <a:bodyPr>
            <a:normAutofit/>
          </a:bodyPr>
          <a:lstStyle/>
          <a:p>
            <a:pPr marL="0" indent="0" eaLnBrk="1" hangingPunct="1">
              <a:buNone/>
            </a:pPr>
            <a:endParaRPr lang="en-US" sz="1600" dirty="0"/>
          </a:p>
          <a:p>
            <a:pPr marL="0" indent="0" algn="ctr" eaLnBrk="1" hangingPunct="1">
              <a:buNone/>
            </a:pPr>
            <a:r>
              <a:rPr lang="en-US" sz="2400" b="1" dirty="0" smtClean="0"/>
              <a:t>1 CCD / CMOS (BAYER PATTERN)</a:t>
            </a:r>
          </a:p>
          <a:p>
            <a:pPr marL="0" indent="0" algn="ctr" eaLnBrk="1" hangingPunct="1">
              <a:buNone/>
            </a:pPr>
            <a:endParaRPr lang="en-US" sz="1600" dirty="0"/>
          </a:p>
          <a:p>
            <a:pPr marL="0" indent="0" algn="ctr" eaLnBrk="1" hangingPunct="1">
              <a:buNone/>
            </a:pPr>
            <a:r>
              <a:rPr lang="en-US" sz="1600" dirty="0" smtClean="0"/>
              <a:t>OR</a:t>
            </a:r>
          </a:p>
          <a:p>
            <a:pPr marL="0" indent="0" algn="ctr" eaLnBrk="1" hangingPunct="1">
              <a:buNone/>
            </a:pPr>
            <a:endParaRPr lang="en-US" sz="1600" dirty="0"/>
          </a:p>
          <a:p>
            <a:pPr marL="0" indent="0" algn="ctr" eaLnBrk="1" hangingPunct="1">
              <a:buNone/>
            </a:pPr>
            <a:r>
              <a:rPr lang="en-US" sz="2400" b="1" dirty="0" smtClean="0"/>
              <a:t>MULTIPLE CCD/CMOS (PRISM BASED SOLUTIONS</a:t>
            </a:r>
          </a:p>
          <a:p>
            <a:pPr marL="0" indent="0" eaLnBrk="1" hangingPunct="1">
              <a:buNone/>
            </a:pPr>
            <a:endParaRPr lang="en-US" sz="1600" kern="0" dirty="0"/>
          </a:p>
          <a:p>
            <a:pPr eaLnBrk="1" hangingPunct="1"/>
            <a:endParaRPr lang="en-US" sz="1600" dirty="0" smtClean="0"/>
          </a:p>
          <a:p>
            <a:pPr eaLnBrk="1" hangingPunct="1">
              <a:lnSpc>
                <a:spcPct val="90000"/>
              </a:lnSpc>
              <a:buFontTx/>
              <a:buNone/>
            </a:pPr>
            <a:endParaRPr lang="en-US" sz="1600" dirty="0" smtClean="0"/>
          </a:p>
        </p:txBody>
      </p:sp>
      <p:pic>
        <p:nvPicPr>
          <p:cNvPr id="6" name="Picture 9" descr="JAI_logo_positive_transparent.gif"/>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33436" y="190799"/>
            <a:ext cx="1469068" cy="833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193850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3"/>
          <p:cNvSpPr txBox="1">
            <a:spLocks/>
          </p:cNvSpPr>
          <p:nvPr/>
        </p:nvSpPr>
        <p:spPr>
          <a:xfrm>
            <a:off x="8244408" y="6353956"/>
            <a:ext cx="730424" cy="365125"/>
          </a:xfrm>
          <a:prstGeom prst="rect">
            <a:avLst/>
          </a:prstGeom>
        </p:spPr>
        <p:txBody>
          <a:bodyPr vert="horz" lIns="91440" tIns="45720" rIns="91440" bIns="45720" rtlCol="0" anchor="ctr"/>
          <a:lstStyle>
            <a:defPPr>
              <a:defRPr lang="da-DK"/>
            </a:defPPr>
            <a:lvl1pPr marL="0" algn="r" defTabSz="914400" rtl="0" eaLnBrk="1" latinLnBrk="0" hangingPunct="1">
              <a:defRPr sz="1200" kern="1200">
                <a:solidFill>
                  <a:schemeClr val="tx1">
                    <a:tint val="75000"/>
                  </a:schemeClr>
                </a:solidFill>
                <a:latin typeface="Trebuchet MS"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353209-38D2-4A26-97AC-64CCDA0CA384}" type="slidenum">
              <a:rPr lang="en-US" smtClean="0"/>
              <a:pPr/>
              <a:t>34</a:t>
            </a:fld>
            <a:endParaRPr lang="en-US" dirty="0"/>
          </a:p>
        </p:txBody>
      </p:sp>
      <p:pic>
        <p:nvPicPr>
          <p:cNvPr id="87" name="Picture 9" descr="JAI_logo_positive_transparent.gif"/>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33436" y="190799"/>
            <a:ext cx="1469068" cy="833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8" name="Rounded Rectangle 87"/>
          <p:cNvSpPr/>
          <p:nvPr/>
        </p:nvSpPr>
        <p:spPr>
          <a:xfrm>
            <a:off x="222217" y="185677"/>
            <a:ext cx="2143824" cy="357691"/>
          </a:xfrm>
          <a:prstGeom prst="roundRect">
            <a:avLst/>
          </a:prstGeom>
          <a:solidFill>
            <a:srgbClr val="94BB1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rebuchet MS" pitchFamily="34" charset="0"/>
            </a:endParaRPr>
          </a:p>
        </p:txBody>
      </p:sp>
      <p:sp>
        <p:nvSpPr>
          <p:cNvPr id="89" name="Text Placeholder 4"/>
          <p:cNvSpPr>
            <a:spLocks noGrp="1"/>
          </p:cNvSpPr>
          <p:nvPr>
            <p:ph type="body" sz="quarter" idx="14"/>
          </p:nvPr>
        </p:nvSpPr>
        <p:spPr>
          <a:xfrm>
            <a:off x="251520" y="188640"/>
            <a:ext cx="2505845" cy="287867"/>
          </a:xfrm>
        </p:spPr>
        <p:txBody>
          <a:bodyPr/>
          <a:lstStyle/>
          <a:p>
            <a:r>
              <a:rPr lang="da-DK" sz="1200" dirty="0" smtClean="0">
                <a:solidFill>
                  <a:schemeClr val="bg1"/>
                </a:solidFill>
              </a:rPr>
              <a:t>PRISM BASED TECHNOLOGY</a:t>
            </a:r>
            <a:endParaRPr lang="en-US" sz="1200" dirty="0">
              <a:solidFill>
                <a:schemeClr val="bg1"/>
              </a:solidFill>
            </a:endParaRPr>
          </a:p>
        </p:txBody>
      </p:sp>
      <p:pic>
        <p:nvPicPr>
          <p:cNvPr id="1026"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12557" t="28699" r="25961" b="14863"/>
          <a:stretch/>
        </p:blipFill>
        <p:spPr bwMode="auto">
          <a:xfrm>
            <a:off x="179512" y="764704"/>
            <a:ext cx="6693921" cy="460851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830275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3"/>
          <p:cNvSpPr txBox="1">
            <a:spLocks/>
          </p:cNvSpPr>
          <p:nvPr/>
        </p:nvSpPr>
        <p:spPr>
          <a:xfrm>
            <a:off x="8244408" y="6353956"/>
            <a:ext cx="730424" cy="365125"/>
          </a:xfrm>
          <a:prstGeom prst="rect">
            <a:avLst/>
          </a:prstGeom>
        </p:spPr>
        <p:txBody>
          <a:bodyPr vert="horz" lIns="91440" tIns="45720" rIns="91440" bIns="45720" rtlCol="0" anchor="ctr"/>
          <a:lstStyle>
            <a:defPPr>
              <a:defRPr lang="da-DK"/>
            </a:defPPr>
            <a:lvl1pPr marL="0" algn="r" defTabSz="914400" rtl="0" eaLnBrk="1" latinLnBrk="0" hangingPunct="1">
              <a:defRPr sz="1200" kern="1200">
                <a:solidFill>
                  <a:schemeClr val="tx1">
                    <a:tint val="75000"/>
                  </a:schemeClr>
                </a:solidFill>
                <a:latin typeface="Trebuchet MS"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353209-38D2-4A26-97AC-64CCDA0CA384}" type="slidenum">
              <a:rPr lang="en-US" smtClean="0"/>
              <a:pPr/>
              <a:t>35</a:t>
            </a:fld>
            <a:endParaRPr lang="en-US" dirty="0"/>
          </a:p>
        </p:txBody>
      </p:sp>
      <p:pic>
        <p:nvPicPr>
          <p:cNvPr id="87" name="Picture 9" descr="JAI_logo_positive_transparent.gif"/>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433436" y="190799"/>
            <a:ext cx="1469068" cy="833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8" name="Rounded Rectangle 87"/>
          <p:cNvSpPr/>
          <p:nvPr/>
        </p:nvSpPr>
        <p:spPr>
          <a:xfrm>
            <a:off x="179512" y="764704"/>
            <a:ext cx="2143824" cy="357691"/>
          </a:xfrm>
          <a:prstGeom prst="roundRect">
            <a:avLst/>
          </a:prstGeom>
          <a:solidFill>
            <a:srgbClr val="94BB1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rebuchet MS" pitchFamily="34" charset="0"/>
            </a:endParaRPr>
          </a:p>
        </p:txBody>
      </p:sp>
      <p:sp>
        <p:nvSpPr>
          <p:cNvPr id="89" name="Text Placeholder 4"/>
          <p:cNvSpPr>
            <a:spLocks noGrp="1"/>
          </p:cNvSpPr>
          <p:nvPr>
            <p:ph type="body" sz="quarter" idx="14"/>
          </p:nvPr>
        </p:nvSpPr>
        <p:spPr>
          <a:xfrm>
            <a:off x="179512" y="836712"/>
            <a:ext cx="2505845" cy="287867"/>
          </a:xfrm>
        </p:spPr>
        <p:txBody>
          <a:bodyPr/>
          <a:lstStyle/>
          <a:p>
            <a:r>
              <a:rPr lang="da-DK" sz="1200" dirty="0" smtClean="0">
                <a:solidFill>
                  <a:schemeClr val="bg1"/>
                </a:solidFill>
              </a:rPr>
              <a:t>PRISM BASED TECHNOLOGY</a:t>
            </a:r>
            <a:endParaRPr lang="en-US" sz="1200" dirty="0">
              <a:solidFill>
                <a:schemeClr val="bg1"/>
              </a:solidFill>
            </a:endParaRPr>
          </a:p>
        </p:txBody>
      </p:sp>
      <p:pic>
        <p:nvPicPr>
          <p:cNvPr id="2050" name="Picture 2"/>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11420" t="28379" r="27513" b="20898"/>
          <a:stretch/>
        </p:blipFill>
        <p:spPr bwMode="auto">
          <a:xfrm>
            <a:off x="107504" y="1196752"/>
            <a:ext cx="6935397" cy="432048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95891259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pPr>
              <a:defRPr/>
            </a:pPr>
            <a:fld id="{18F4364A-21E7-44A4-9491-5E895529DB62}" type="slidenum">
              <a:rPr lang="da-DK"/>
              <a:pPr>
                <a:defRPr/>
              </a:pPr>
              <a:t>36</a:t>
            </a:fld>
            <a:endParaRPr lang="da-DK" dirty="0"/>
          </a:p>
        </p:txBody>
      </p:sp>
      <p:sp>
        <p:nvSpPr>
          <p:cNvPr id="14" name="Rounded Rectangle 13"/>
          <p:cNvSpPr/>
          <p:nvPr/>
        </p:nvSpPr>
        <p:spPr>
          <a:xfrm>
            <a:off x="150209" y="113669"/>
            <a:ext cx="2503864" cy="357691"/>
          </a:xfrm>
          <a:prstGeom prst="roundRect">
            <a:avLst/>
          </a:prstGeom>
          <a:solidFill>
            <a:srgbClr val="94BB1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rebuchet MS" pitchFamily="34" charset="0"/>
            </a:endParaRPr>
          </a:p>
        </p:txBody>
      </p:sp>
      <p:sp>
        <p:nvSpPr>
          <p:cNvPr id="15" name="Text Placeholder 4"/>
          <p:cNvSpPr>
            <a:spLocks noGrp="1"/>
          </p:cNvSpPr>
          <p:nvPr>
            <p:ph type="body" sz="quarter" idx="14"/>
          </p:nvPr>
        </p:nvSpPr>
        <p:spPr>
          <a:xfrm>
            <a:off x="179512" y="116632"/>
            <a:ext cx="2505845" cy="287867"/>
          </a:xfrm>
        </p:spPr>
        <p:txBody>
          <a:bodyPr/>
          <a:lstStyle/>
          <a:p>
            <a:r>
              <a:rPr lang="da-DK" sz="1200" dirty="0" smtClean="0">
                <a:solidFill>
                  <a:schemeClr val="bg1"/>
                </a:solidFill>
              </a:rPr>
              <a:t>SINGLE IMAGER TECHNOLOGY</a:t>
            </a:r>
            <a:endParaRPr lang="en-US" sz="1200" dirty="0">
              <a:solidFill>
                <a:schemeClr val="bg1"/>
              </a:solidFill>
            </a:endParaRPr>
          </a:p>
        </p:txBody>
      </p:sp>
      <p:pic>
        <p:nvPicPr>
          <p:cNvPr id="3074"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6434" t="27392" r="24854" b="17932"/>
          <a:stretch/>
        </p:blipFill>
        <p:spPr bwMode="auto">
          <a:xfrm>
            <a:off x="251520" y="692696"/>
            <a:ext cx="6480720" cy="452637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 name="Picture 9" descr="JAI_logo_positive_transparent.gif"/>
          <p:cNvPicPr>
            <a:picLocks noChangeAspect="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433436" y="190799"/>
            <a:ext cx="1469068" cy="833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65064247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2971" t="21769" r="29007" b="14260"/>
          <a:stretch/>
        </p:blipFill>
        <p:spPr bwMode="auto">
          <a:xfrm>
            <a:off x="179512" y="1124744"/>
            <a:ext cx="4412196" cy="364840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2" name="Rounded Rectangle 21"/>
          <p:cNvSpPr/>
          <p:nvPr/>
        </p:nvSpPr>
        <p:spPr>
          <a:xfrm>
            <a:off x="179512" y="188640"/>
            <a:ext cx="2503864" cy="357691"/>
          </a:xfrm>
          <a:prstGeom prst="roundRect">
            <a:avLst/>
          </a:prstGeom>
          <a:solidFill>
            <a:srgbClr val="94BB1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rebuchet MS" pitchFamily="34" charset="0"/>
            </a:endParaRPr>
          </a:p>
        </p:txBody>
      </p:sp>
      <p:sp>
        <p:nvSpPr>
          <p:cNvPr id="24" name="Text Placeholder 4"/>
          <p:cNvSpPr>
            <a:spLocks noGrp="1"/>
          </p:cNvSpPr>
          <p:nvPr>
            <p:ph type="body" sz="quarter" idx="14"/>
          </p:nvPr>
        </p:nvSpPr>
        <p:spPr>
          <a:xfrm>
            <a:off x="208815" y="191603"/>
            <a:ext cx="2505845" cy="287867"/>
          </a:xfrm>
        </p:spPr>
        <p:txBody>
          <a:bodyPr/>
          <a:lstStyle/>
          <a:p>
            <a:r>
              <a:rPr lang="da-DK" sz="1200" dirty="0" smtClean="0">
                <a:solidFill>
                  <a:schemeClr val="bg1"/>
                </a:solidFill>
              </a:rPr>
              <a:t>SINGLE IMAGER TECHNOLOGY</a:t>
            </a:r>
            <a:endParaRPr lang="en-US" sz="1200" dirty="0">
              <a:solidFill>
                <a:schemeClr val="bg1"/>
              </a:solidFill>
            </a:endParaRPr>
          </a:p>
        </p:txBody>
      </p:sp>
      <p:pic>
        <p:nvPicPr>
          <p:cNvPr id="25" name="Picture 2"/>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2682" t="22217" r="27914" b="13254"/>
          <a:stretch/>
        </p:blipFill>
        <p:spPr bwMode="auto">
          <a:xfrm>
            <a:off x="4665890" y="1124744"/>
            <a:ext cx="4478110" cy="364840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45090255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a:off x="267936" y="1534176"/>
            <a:ext cx="2503864" cy="357691"/>
          </a:xfrm>
          <a:prstGeom prst="roundRect">
            <a:avLst/>
          </a:prstGeom>
          <a:solidFill>
            <a:srgbClr val="94BB1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rebuchet MS" pitchFamily="34" charset="0"/>
            </a:endParaRPr>
          </a:p>
        </p:txBody>
      </p:sp>
      <p:sp>
        <p:nvSpPr>
          <p:cNvPr id="24" name="Text Placeholder 4"/>
          <p:cNvSpPr>
            <a:spLocks noGrp="1"/>
          </p:cNvSpPr>
          <p:nvPr>
            <p:ph type="body" sz="quarter" idx="14"/>
          </p:nvPr>
        </p:nvSpPr>
        <p:spPr>
          <a:xfrm>
            <a:off x="297239" y="1537139"/>
            <a:ext cx="2505845" cy="287867"/>
          </a:xfrm>
        </p:spPr>
        <p:txBody>
          <a:bodyPr/>
          <a:lstStyle/>
          <a:p>
            <a:r>
              <a:rPr lang="da-DK" sz="1200" dirty="0" smtClean="0">
                <a:solidFill>
                  <a:schemeClr val="bg1"/>
                </a:solidFill>
              </a:rPr>
              <a:t>SINGLE vs. MULTI IMAGER</a:t>
            </a:r>
            <a:endParaRPr lang="en-US" sz="1200" dirty="0">
              <a:solidFill>
                <a:schemeClr val="bg1"/>
              </a:solidFill>
            </a:endParaRPr>
          </a:p>
        </p:txBody>
      </p:sp>
      <p:grpSp>
        <p:nvGrpSpPr>
          <p:cNvPr id="4" name="Group 3"/>
          <p:cNvGrpSpPr/>
          <p:nvPr/>
        </p:nvGrpSpPr>
        <p:grpSpPr>
          <a:xfrm>
            <a:off x="107504" y="2084851"/>
            <a:ext cx="6192688" cy="4608512"/>
            <a:chOff x="107504" y="1563638"/>
            <a:chExt cx="6192688" cy="3456384"/>
          </a:xfrm>
        </p:grpSpPr>
        <p:pic>
          <p:nvPicPr>
            <p:cNvPr id="5123" name="Picture 3"/>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1166" t="28544" r="27947" b="7891"/>
            <a:stretch/>
          </p:blipFill>
          <p:spPr bwMode="auto">
            <a:xfrm>
              <a:off x="107504" y="1563638"/>
              <a:ext cx="5763202" cy="338437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Rectangle 2"/>
            <p:cNvSpPr/>
            <p:nvPr/>
          </p:nvSpPr>
          <p:spPr>
            <a:xfrm>
              <a:off x="5580112" y="4587974"/>
              <a:ext cx="720080"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 xmlns:p14="http://schemas.microsoft.com/office/powerpoint/2010/main" val="13314454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a:off x="107504" y="188640"/>
            <a:ext cx="2503864" cy="357691"/>
          </a:xfrm>
          <a:prstGeom prst="roundRect">
            <a:avLst/>
          </a:prstGeom>
          <a:solidFill>
            <a:srgbClr val="94BB1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rebuchet MS" pitchFamily="34" charset="0"/>
            </a:endParaRPr>
          </a:p>
        </p:txBody>
      </p:sp>
      <p:sp>
        <p:nvSpPr>
          <p:cNvPr id="24" name="Text Placeholder 4"/>
          <p:cNvSpPr>
            <a:spLocks noGrp="1"/>
          </p:cNvSpPr>
          <p:nvPr>
            <p:ph type="body" sz="quarter" idx="14"/>
          </p:nvPr>
        </p:nvSpPr>
        <p:spPr>
          <a:xfrm>
            <a:off x="136807" y="191603"/>
            <a:ext cx="2505845" cy="287867"/>
          </a:xfrm>
        </p:spPr>
        <p:txBody>
          <a:bodyPr/>
          <a:lstStyle/>
          <a:p>
            <a:r>
              <a:rPr lang="da-DK" sz="1200" dirty="0" smtClean="0">
                <a:solidFill>
                  <a:schemeClr val="bg1"/>
                </a:solidFill>
              </a:rPr>
              <a:t>ADDITIONAL CONSIDERATIONS</a:t>
            </a:r>
            <a:endParaRPr lang="en-US" sz="1200" dirty="0">
              <a:solidFill>
                <a:schemeClr val="bg1"/>
              </a:solidFill>
            </a:endParaRPr>
          </a:p>
        </p:txBody>
      </p:sp>
      <p:pic>
        <p:nvPicPr>
          <p:cNvPr id="6146"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9174" t="21206" r="32417" b="20687"/>
          <a:stretch/>
        </p:blipFill>
        <p:spPr bwMode="auto">
          <a:xfrm>
            <a:off x="179512" y="836712"/>
            <a:ext cx="4479288" cy="403244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3" cstate="print">
            <a:extLst>
              <a:ext uri="{28A0092B-C50C-407E-A947-70E740481C1C}">
                <a14:useLocalDpi xmlns="" xmlns:a14="http://schemas.microsoft.com/office/drawing/2010/main" val="0"/>
              </a:ext>
            </a:extLst>
          </a:blip>
          <a:srcRect l="18055" t="32720" r="29968" b="15533"/>
          <a:stretch/>
        </p:blipFill>
        <p:spPr bwMode="auto">
          <a:xfrm>
            <a:off x="4514917" y="1412776"/>
            <a:ext cx="4629083" cy="345638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649025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21"/>
          <p:cNvSpPr/>
          <p:nvPr/>
        </p:nvSpPr>
        <p:spPr>
          <a:xfrm>
            <a:off x="179512" y="188640"/>
            <a:ext cx="2503864" cy="357691"/>
          </a:xfrm>
          <a:prstGeom prst="roundRect">
            <a:avLst/>
          </a:prstGeom>
          <a:solidFill>
            <a:srgbClr val="94BB1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rebuchet MS" pitchFamily="34" charset="0"/>
            </a:endParaRPr>
          </a:p>
        </p:txBody>
      </p:sp>
      <p:sp>
        <p:nvSpPr>
          <p:cNvPr id="24" name="Text Placeholder 4"/>
          <p:cNvSpPr>
            <a:spLocks noGrp="1"/>
          </p:cNvSpPr>
          <p:nvPr>
            <p:ph type="body" sz="quarter" idx="14"/>
          </p:nvPr>
        </p:nvSpPr>
        <p:spPr>
          <a:xfrm>
            <a:off x="208815" y="191603"/>
            <a:ext cx="2505845" cy="287867"/>
          </a:xfrm>
        </p:spPr>
        <p:txBody>
          <a:bodyPr/>
          <a:lstStyle/>
          <a:p>
            <a:r>
              <a:rPr lang="da-DK" sz="1200" dirty="0" smtClean="0">
                <a:solidFill>
                  <a:schemeClr val="bg1"/>
                </a:solidFill>
              </a:rPr>
              <a:t>ADDITIONAL CONSIDERATIONS</a:t>
            </a:r>
            <a:endParaRPr lang="en-US" sz="1200" dirty="0">
              <a:solidFill>
                <a:schemeClr val="bg1"/>
              </a:solidFill>
            </a:endParaRPr>
          </a:p>
        </p:txBody>
      </p:sp>
      <p:pic>
        <p:nvPicPr>
          <p:cNvPr id="7170"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2386" t="21272" r="34964" b="12960"/>
          <a:stretch/>
        </p:blipFill>
        <p:spPr bwMode="auto">
          <a:xfrm>
            <a:off x="323528" y="980728"/>
            <a:ext cx="4680520" cy="438503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00663972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4216539"/>
          </a:xfrm>
          <a:prstGeom prst="rect">
            <a:avLst/>
          </a:prstGeom>
          <a:noFill/>
          <a:ln w="9525">
            <a:noFill/>
            <a:miter lim="800000"/>
            <a:headEnd/>
            <a:tailEnd/>
          </a:ln>
          <a:effectLst/>
        </p:spPr>
        <p:txBody>
          <a:bodyPr wrap="square">
            <a:spAutoFit/>
          </a:bodyPr>
          <a:lstStyle/>
          <a:p>
            <a:pPr eaLnBrk="0" hangingPunct="0">
              <a:defRPr/>
            </a:pP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Universal Laboratory System</a:t>
            </a:r>
          </a:p>
          <a:p>
            <a:pPr eaLnBrk="0" hangingPunct="0">
              <a:defRPr/>
            </a:pP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Robot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based</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AOI</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Haptics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Communication</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Electrical</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Measurements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Simulation</a:t>
            </a: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smtClean="0"/>
              <a:t>SYSTEC Universal </a:t>
            </a:r>
            <a:r>
              <a:rPr lang="de-DE" sz="2400" dirty="0" err="1" smtClean="0"/>
              <a:t>test</a:t>
            </a:r>
            <a:r>
              <a:rPr lang="de-DE" sz="2400" dirty="0" smtClean="0"/>
              <a:t> stand (</a:t>
            </a:r>
            <a:r>
              <a:rPr lang="de-DE" sz="2400" dirty="0" err="1" smtClean="0"/>
              <a:t>customer</a:t>
            </a:r>
            <a:r>
              <a:rPr lang="de-DE" sz="2400" dirty="0" smtClean="0"/>
              <a:t>: ALPS)</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5" name="Picture 3"/>
          <p:cNvPicPr>
            <a:picLocks noChangeAspect="1" noChangeArrowheads="1"/>
          </p:cNvPicPr>
          <p:nvPr/>
        </p:nvPicPr>
        <p:blipFill>
          <a:blip r:embed="rId3" cstate="print"/>
          <a:srcRect/>
          <a:stretch>
            <a:fillRect/>
          </a:stretch>
        </p:blipFill>
        <p:spPr bwMode="auto">
          <a:xfrm>
            <a:off x="467544" y="908720"/>
            <a:ext cx="6901174" cy="475252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4216539"/>
          </a:xfrm>
          <a:prstGeom prst="rect">
            <a:avLst/>
          </a:prstGeom>
          <a:noFill/>
          <a:ln w="9525">
            <a:noFill/>
            <a:miter lim="800000"/>
            <a:headEnd/>
            <a:tailEnd/>
          </a:ln>
          <a:effectLst/>
        </p:spPr>
        <p:txBody>
          <a:bodyPr wrap="square">
            <a:spAutoFit/>
          </a:bodyPr>
          <a:lstStyle/>
          <a:p>
            <a:pPr eaLnBrk="0" hangingPunct="0">
              <a:defRPr/>
            </a:pP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EOL System</a:t>
            </a:r>
          </a:p>
          <a:p>
            <a:pPr eaLnBrk="0" hangingPunct="0">
              <a:defRPr/>
            </a:pP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Robot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based</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AOI</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Haptics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Communication</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Electrical</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Measurements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Simulation</a:t>
            </a: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a:xfrm>
            <a:off x="4211960" y="332656"/>
            <a:ext cx="4752528" cy="3240360"/>
          </a:xfrm>
        </p:spPr>
        <p:txBody>
          <a:bodyPr/>
          <a:lstStyle/>
          <a:p>
            <a:pPr eaLnBrk="1" hangingPunct="1"/>
            <a:r>
              <a:rPr lang="de-DE" sz="2400" dirty="0" smtClean="0"/>
              <a:t>Robot </a:t>
            </a:r>
            <a:r>
              <a:rPr lang="de-DE" sz="2400" dirty="0" err="1" smtClean="0"/>
              <a:t>based</a:t>
            </a:r>
            <a:r>
              <a:rPr lang="de-DE" sz="2400" dirty="0" smtClean="0"/>
              <a:t> </a:t>
            </a:r>
            <a:r>
              <a:rPr lang="de-DE" sz="2400" dirty="0" err="1" smtClean="0"/>
              <a:t>test</a:t>
            </a:r>
            <a:r>
              <a:rPr lang="de-DE" sz="2400" dirty="0" smtClean="0"/>
              <a:t> </a:t>
            </a:r>
            <a:r>
              <a:rPr lang="de-DE" sz="2400" dirty="0" err="1" smtClean="0"/>
              <a:t>cell</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5" name="Grafik 4"/>
          <p:cNvPicPr/>
          <p:nvPr/>
        </p:nvPicPr>
        <p:blipFill>
          <a:blip r:embed="rId3" cstate="print"/>
          <a:srcRect/>
          <a:stretch>
            <a:fillRect/>
          </a:stretch>
        </p:blipFill>
        <p:spPr bwMode="auto">
          <a:xfrm>
            <a:off x="0" y="0"/>
            <a:ext cx="3707904" cy="593216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3"/>
          <p:cNvSpPr>
            <a:spLocks noGrp="1" noChangeArrowheads="1"/>
          </p:cNvSpPr>
          <p:nvPr>
            <p:ph type="title"/>
          </p:nvPr>
        </p:nvSpPr>
        <p:spPr/>
        <p:txBody>
          <a:bodyPr/>
          <a:lstStyle/>
          <a:p>
            <a:pPr eaLnBrk="1" hangingPunct="1"/>
            <a:r>
              <a:rPr lang="de-DE" sz="2400" dirty="0" smtClean="0"/>
              <a:t>Universal EOL Testsystem</a:t>
            </a:r>
            <a:endParaRPr lang="en-GB" sz="2400" dirty="0" smtClean="0"/>
          </a:p>
        </p:txBody>
      </p:sp>
      <p:sp>
        <p:nvSpPr>
          <p:cNvPr id="56322" name="Rectangle 2062"/>
          <p:cNvSpPr>
            <a:spLocks noGrp="1" noChangeArrowheads="1"/>
          </p:cNvSpPr>
          <p:nvPr>
            <p:ph type="sldNum" sz="quarter" idx="4294967295"/>
          </p:nvPr>
        </p:nvSpPr>
        <p:spPr>
          <a:xfrm>
            <a:off x="7010400" y="6324600"/>
            <a:ext cx="2133600" cy="457200"/>
          </a:xfrm>
          <a:prstGeom prst="rect">
            <a:avLst/>
          </a:prstGeom>
          <a:noFill/>
        </p:spPr>
        <p:txBody>
          <a:bodyPr/>
          <a:lstStyle/>
          <a:p>
            <a:fld id="{225ABEFD-36E7-494D-A7B3-774845FA94AA}" type="slidenum">
              <a:rPr lang="en-US" smtClean="0"/>
              <a:pPr/>
              <a:t>45</a:t>
            </a:fld>
            <a:endParaRPr lang="en-US" smtClean="0"/>
          </a:p>
        </p:txBody>
      </p:sp>
      <p:sp>
        <p:nvSpPr>
          <p:cNvPr id="56323"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99330" name="Picture 2"/>
          <p:cNvPicPr>
            <a:picLocks noChangeAspect="1" noChangeArrowheads="1"/>
          </p:cNvPicPr>
          <p:nvPr/>
        </p:nvPicPr>
        <p:blipFill>
          <a:blip r:embed="rId3" cstate="print"/>
          <a:srcRect/>
          <a:stretch>
            <a:fillRect/>
          </a:stretch>
        </p:blipFill>
        <p:spPr bwMode="auto">
          <a:xfrm>
            <a:off x="1259632" y="1052736"/>
            <a:ext cx="6120680" cy="4590141"/>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a:xfrm>
            <a:off x="0" y="274638"/>
            <a:ext cx="9144000" cy="1143000"/>
          </a:xfrm>
        </p:spPr>
        <p:txBody>
          <a:bodyPr/>
          <a:lstStyle/>
          <a:p>
            <a:pPr eaLnBrk="1" hangingPunct="1"/>
            <a:r>
              <a:rPr lang="de-DE" sz="2400" dirty="0" smtClean="0"/>
              <a:t>Robot </a:t>
            </a:r>
            <a:r>
              <a:rPr lang="de-DE" sz="2400" dirty="0" err="1" smtClean="0"/>
              <a:t>based</a:t>
            </a:r>
            <a:r>
              <a:rPr lang="de-DE" sz="2400" dirty="0" smtClean="0"/>
              <a:t> </a:t>
            </a:r>
            <a:r>
              <a:rPr lang="de-DE" sz="2400" dirty="0" err="1" smtClean="0"/>
              <a:t>haptics</a:t>
            </a:r>
            <a:r>
              <a:rPr lang="de-DE" sz="2400" dirty="0" smtClean="0"/>
              <a:t> </a:t>
            </a:r>
            <a:r>
              <a:rPr lang="de-DE" sz="2400" dirty="0" err="1" smtClean="0"/>
              <a:t>testsystem</a:t>
            </a:r>
            <a:r>
              <a:rPr lang="de-DE" sz="2400" dirty="0" smtClean="0"/>
              <a:t> (EOL)</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98306" name="Picture 2" descr="triflexspanner"/>
          <p:cNvPicPr>
            <a:picLocks noChangeAspect="1" noChangeArrowheads="1"/>
          </p:cNvPicPr>
          <p:nvPr/>
        </p:nvPicPr>
        <p:blipFill>
          <a:blip r:embed="rId3" cstate="print"/>
          <a:srcRect/>
          <a:stretch>
            <a:fillRect/>
          </a:stretch>
        </p:blipFill>
        <p:spPr bwMode="auto">
          <a:xfrm>
            <a:off x="1043608" y="980728"/>
            <a:ext cx="4482960" cy="4631402"/>
          </a:xfrm>
          <a:prstGeom prst="rect">
            <a:avLst/>
          </a:prstGeom>
          <a:noFill/>
          <a:ln w="9525">
            <a:noFill/>
            <a:miter lim="800000"/>
            <a:headEnd/>
            <a:tailEnd/>
          </a:ln>
        </p:spPr>
      </p:pic>
      <p:pic>
        <p:nvPicPr>
          <p:cNvPr id="5" name="Grafik 4" descr="G:\BilderHartmut110322\IMG_0574.JPG"/>
          <p:cNvPicPr/>
          <p:nvPr/>
        </p:nvPicPr>
        <p:blipFill>
          <a:blip r:embed="rId4" cstate="print"/>
          <a:srcRect/>
          <a:stretch>
            <a:fillRect/>
          </a:stretch>
        </p:blipFill>
        <p:spPr bwMode="auto">
          <a:xfrm>
            <a:off x="5220072" y="764704"/>
            <a:ext cx="3528392" cy="4971249"/>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4216539"/>
          </a:xfrm>
          <a:prstGeom prst="rect">
            <a:avLst/>
          </a:prstGeom>
          <a:noFill/>
          <a:ln w="9525">
            <a:noFill/>
            <a:miter lim="800000"/>
            <a:headEnd/>
            <a:tailEnd/>
          </a:ln>
          <a:effectLst/>
        </p:spPr>
        <p:txBody>
          <a:bodyPr wrap="square">
            <a:spAutoFit/>
          </a:bodyPr>
          <a:lstStyle/>
          <a:p>
            <a:pPr eaLnBrk="0" hangingPunct="0">
              <a:defRPr/>
            </a:pP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EOL System (Roundtable)</a:t>
            </a:r>
          </a:p>
          <a:p>
            <a:pPr eaLnBrk="0" hangingPunct="0">
              <a:defRPr/>
            </a:pP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Robot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based</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AOI</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Haptics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Communication</a:t>
            </a:r>
          </a:p>
          <a:p>
            <a:pPr eaLnBrk="0" hangingPunct="0">
              <a:buFont typeface="Arial" pitchFamily="34" charset="0"/>
              <a:buChar char="•"/>
              <a:defRPr/>
            </a:pP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Electrical</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Measurements</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Simulation</a:t>
            </a: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smtClean="0"/>
              <a:t>Roundtable </a:t>
            </a:r>
            <a:r>
              <a:rPr lang="de-DE" sz="2400" dirty="0" err="1" smtClean="0"/>
              <a:t>solution</a:t>
            </a:r>
            <a:r>
              <a:rPr lang="de-DE" sz="2400" dirty="0" smtClean="0"/>
              <a:t> </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5" name="Grafik 4"/>
          <p:cNvPicPr/>
          <p:nvPr/>
        </p:nvPicPr>
        <p:blipFill>
          <a:blip r:embed="rId3" cstate="print"/>
          <a:srcRect/>
          <a:stretch>
            <a:fillRect/>
          </a:stretch>
        </p:blipFill>
        <p:spPr bwMode="auto">
          <a:xfrm>
            <a:off x="1403648" y="980728"/>
            <a:ext cx="2994171" cy="4915948"/>
          </a:xfrm>
          <a:prstGeom prst="rect">
            <a:avLst/>
          </a:prstGeom>
          <a:noFill/>
          <a:ln w="9525">
            <a:noFill/>
            <a:miter lim="800000"/>
            <a:headEnd/>
            <a:tailEnd/>
          </a:ln>
        </p:spPr>
      </p:pic>
      <p:pic>
        <p:nvPicPr>
          <p:cNvPr id="6" name="Grafik 5" descr="P:\TA\10500-10599\10523_BHTC_MQB\01_Angebot\Feb-2011\Autom-nio-hanndling3_bearbeitet-1.gif"/>
          <p:cNvPicPr/>
          <p:nvPr/>
        </p:nvPicPr>
        <p:blipFill>
          <a:blip r:embed="rId4" cstate="print"/>
          <a:srcRect/>
          <a:stretch>
            <a:fillRect/>
          </a:stretch>
        </p:blipFill>
        <p:spPr bwMode="auto">
          <a:xfrm>
            <a:off x="4788024" y="908720"/>
            <a:ext cx="3589565" cy="2809381"/>
          </a:xfrm>
          <a:prstGeom prst="rect">
            <a:avLst/>
          </a:prstGeom>
          <a:noFill/>
          <a:ln w="9525">
            <a:noFill/>
            <a:miter lim="800000"/>
            <a:headEnd/>
            <a:tailEnd/>
          </a:ln>
        </p:spPr>
      </p:pic>
      <p:pic>
        <p:nvPicPr>
          <p:cNvPr id="7" name="Grafik 6" descr="P:\TA\10500-10599\10523_BHTC_MQB\01_Angebot\Feb-2011\Autom-nio-hanndling2_bearbeitet-1.gif"/>
          <p:cNvPicPr/>
          <p:nvPr/>
        </p:nvPicPr>
        <p:blipFill>
          <a:blip r:embed="rId5" cstate="print"/>
          <a:srcRect/>
          <a:stretch>
            <a:fillRect/>
          </a:stretch>
        </p:blipFill>
        <p:spPr bwMode="auto">
          <a:xfrm>
            <a:off x="4572000" y="3861048"/>
            <a:ext cx="3056659" cy="207818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3293209"/>
          </a:xfrm>
          <a:prstGeom prst="rect">
            <a:avLst/>
          </a:prstGeom>
          <a:noFill/>
          <a:ln w="9525">
            <a:noFill/>
            <a:miter lim="800000"/>
            <a:headEnd/>
            <a:tailEnd/>
          </a:ln>
          <a:effectLst/>
        </p:spPr>
        <p:txBody>
          <a:bodyPr wrap="square">
            <a:spAutoFit/>
          </a:bodyPr>
          <a:lstStyle/>
          <a:p>
            <a:pPr eaLnBrk="0" hangingPunct="0">
              <a:defRPr/>
            </a:pP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EOL System Cluster</a:t>
            </a:r>
          </a:p>
          <a:p>
            <a:pPr eaLnBrk="0" hangingPunct="0">
              <a:defRPr/>
            </a:pP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2 Roundtables</a:t>
            </a: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Logistics</a:t>
            </a:r>
          </a:p>
          <a:p>
            <a:pPr eaLnBrk="0" hangingPunct="0">
              <a:buFont typeface="Arial" pitchFamily="34" charset="0"/>
              <a:buChar char="•"/>
              <a:defRPr/>
            </a:pP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Robot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based</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handling</a:t>
            </a:r>
            <a:r>
              <a:rPr lang="de-DE" sz="2000" b="1" dirty="0" smtClean="0">
                <a:solidFill>
                  <a:schemeClr val="accent6">
                    <a:lumMod val="75000"/>
                  </a:schemeClr>
                </a:solidFill>
                <a:effectLst>
                  <a:outerShdw blurRad="38100" dist="38100" dir="2700000" algn="tl">
                    <a:srgbClr val="C0C0C0"/>
                  </a:outerShdw>
                </a:effectLst>
                <a:latin typeface="Arial Rounded MT Bold" pitchFamily="34" charset="0"/>
              </a:rPr>
              <a:t> and </a:t>
            </a:r>
            <a:r>
              <a:rPr lang="de-DE" sz="2000" b="1" dirty="0" err="1" smtClean="0">
                <a:solidFill>
                  <a:schemeClr val="accent6">
                    <a:lumMod val="75000"/>
                  </a:schemeClr>
                </a:solidFill>
                <a:effectLst>
                  <a:outerShdw blurRad="38100" dist="38100" dir="2700000" algn="tl">
                    <a:srgbClr val="C0C0C0"/>
                  </a:outerShdw>
                </a:effectLst>
                <a:latin typeface="Arial Rounded MT Bold" pitchFamily="34" charset="0"/>
              </a:rPr>
              <a:t>screwing</a:t>
            </a: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title"/>
          </p:nvPr>
        </p:nvSpPr>
        <p:spPr>
          <a:xfrm>
            <a:off x="0" y="369166"/>
            <a:ext cx="9144000" cy="630942"/>
          </a:xfrm>
        </p:spPr>
        <p:txBody>
          <a:bodyPr/>
          <a:lstStyle/>
          <a:p>
            <a:pPr eaLnBrk="1" hangingPunct="1"/>
            <a:r>
              <a:rPr lang="de-DE" sz="2800" dirty="0" smtClean="0"/>
              <a:t>Test-Cluster </a:t>
            </a:r>
            <a:r>
              <a:rPr lang="de-DE" sz="2800" dirty="0" err="1" smtClean="0"/>
              <a:t>with</a:t>
            </a:r>
            <a:r>
              <a:rPr lang="de-DE" sz="2800" dirty="0" smtClean="0"/>
              <a:t> </a:t>
            </a:r>
            <a:r>
              <a:rPr lang="de-DE" sz="2800" dirty="0" err="1" smtClean="0"/>
              <a:t>two</a:t>
            </a:r>
            <a:r>
              <a:rPr lang="de-DE" sz="2800" dirty="0" smtClean="0"/>
              <a:t> Roundtables</a:t>
            </a:r>
            <a:endParaRPr lang="en-GB" sz="2800" dirty="0" smtClean="0"/>
          </a:p>
        </p:txBody>
      </p:sp>
      <p:sp>
        <p:nvSpPr>
          <p:cNvPr id="55298" name="Rectangle 2062"/>
          <p:cNvSpPr>
            <a:spLocks noGrp="1" noChangeArrowheads="1"/>
          </p:cNvSpPr>
          <p:nvPr>
            <p:ph type="sldNum" sz="quarter" idx="4294967295"/>
          </p:nvPr>
        </p:nvSpPr>
        <p:spPr>
          <a:xfrm>
            <a:off x="7010400" y="6324600"/>
            <a:ext cx="2133600" cy="457200"/>
          </a:xfrm>
          <a:prstGeom prst="rect">
            <a:avLst/>
          </a:prstGeom>
          <a:noFill/>
        </p:spPr>
        <p:txBody>
          <a:bodyPr/>
          <a:lstStyle/>
          <a:p>
            <a:fld id="{57BA46BE-A79C-4CFD-B8EC-2E190CC2E377}" type="slidenum">
              <a:rPr lang="en-US" smtClean="0"/>
              <a:pPr/>
              <a:t>50</a:t>
            </a:fld>
            <a:endParaRPr lang="en-US" smtClean="0"/>
          </a:p>
        </p:txBody>
      </p:sp>
      <p:sp>
        <p:nvSpPr>
          <p:cNvPr id="55299"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55301" name="Picture 3" descr="C:\Users\herbpich\Desktop\Bilder\p1020307.jpg"/>
          <p:cNvPicPr>
            <a:picLocks noChangeAspect="1" noChangeArrowheads="1"/>
          </p:cNvPicPr>
          <p:nvPr/>
        </p:nvPicPr>
        <p:blipFill>
          <a:blip r:embed="rId3" cstate="print"/>
          <a:srcRect/>
          <a:stretch>
            <a:fillRect/>
          </a:stretch>
        </p:blipFill>
        <p:spPr bwMode="auto">
          <a:xfrm>
            <a:off x="0" y="1284983"/>
            <a:ext cx="7429520" cy="5573018"/>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Projekte\Vorträge\BilderVortrag\1.cluster.q36-cls-a01.jpg"/>
          <p:cNvPicPr>
            <a:picLocks noChangeAspect="1" noChangeArrowheads="1"/>
          </p:cNvPicPr>
          <p:nvPr/>
        </p:nvPicPr>
        <p:blipFill>
          <a:blip r:embed="rId2" cstate="print"/>
          <a:srcRect/>
          <a:stretch>
            <a:fillRect/>
          </a:stretch>
        </p:blipFill>
        <p:spPr bwMode="auto">
          <a:xfrm>
            <a:off x="1800200" y="764704"/>
            <a:ext cx="5652120" cy="5102528"/>
          </a:xfrm>
          <a:prstGeom prst="rect">
            <a:avLst/>
          </a:prstGeom>
          <a:noFill/>
        </p:spPr>
      </p:pic>
      <p:sp>
        <p:nvSpPr>
          <p:cNvPr id="6146" name="Titel 1"/>
          <p:cNvSpPr>
            <a:spLocks noGrp="1"/>
          </p:cNvSpPr>
          <p:nvPr>
            <p:ph type="title"/>
          </p:nvPr>
        </p:nvSpPr>
        <p:spPr>
          <a:xfrm>
            <a:off x="457200" y="-27384"/>
            <a:ext cx="8229600" cy="706090"/>
          </a:xfrm>
        </p:spPr>
        <p:txBody>
          <a:bodyPr/>
          <a:lstStyle/>
          <a:p>
            <a:pPr eaLnBrk="1" hangingPunct="1"/>
            <a:r>
              <a:rPr lang="de-DE" dirty="0" smtClean="0"/>
              <a:t>Testcluster </a:t>
            </a:r>
            <a:r>
              <a:rPr lang="de-DE" dirty="0" err="1" smtClean="0"/>
              <a:t>Footprint</a:t>
            </a:r>
            <a:endParaRPr lang="de-DE" dirty="0" smtClean="0"/>
          </a:p>
        </p:txBody>
      </p:sp>
    </p:spTree>
  </p:cSld>
  <p:clrMapOvr>
    <a:masterClrMapping/>
  </p:clrMapOvr>
  <p:transition>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Projekte\Vorträge\BilderVortrag\Drehteller.jpg"/>
          <p:cNvPicPr>
            <a:picLocks noChangeAspect="1" noChangeArrowheads="1"/>
          </p:cNvPicPr>
          <p:nvPr/>
        </p:nvPicPr>
        <p:blipFill>
          <a:blip r:embed="rId2" cstate="print"/>
          <a:srcRect/>
          <a:stretch>
            <a:fillRect/>
          </a:stretch>
        </p:blipFill>
        <p:spPr bwMode="auto">
          <a:xfrm>
            <a:off x="4170894" y="1340768"/>
            <a:ext cx="4865602" cy="4392488"/>
          </a:xfrm>
          <a:prstGeom prst="rect">
            <a:avLst/>
          </a:prstGeom>
          <a:noFill/>
        </p:spPr>
      </p:pic>
      <p:pic>
        <p:nvPicPr>
          <p:cNvPr id="10242" name="Picture 2" descr="D:\Projekte\Vorträge\BilderVortrag\b2-q36-rte-a01-a4.jpg"/>
          <p:cNvPicPr>
            <a:picLocks noChangeAspect="1" noChangeArrowheads="1"/>
          </p:cNvPicPr>
          <p:nvPr/>
        </p:nvPicPr>
        <p:blipFill>
          <a:blip r:embed="rId3" cstate="print"/>
          <a:srcRect/>
          <a:stretch>
            <a:fillRect/>
          </a:stretch>
        </p:blipFill>
        <p:spPr bwMode="auto">
          <a:xfrm>
            <a:off x="1" y="1410804"/>
            <a:ext cx="4788023" cy="4322452"/>
          </a:xfrm>
          <a:prstGeom prst="rect">
            <a:avLst/>
          </a:prstGeom>
          <a:noFill/>
        </p:spPr>
      </p:pic>
      <p:sp>
        <p:nvSpPr>
          <p:cNvPr id="6" name="Titel 1"/>
          <p:cNvSpPr>
            <a:spLocks noGrp="1"/>
          </p:cNvSpPr>
          <p:nvPr>
            <p:ph type="title"/>
          </p:nvPr>
        </p:nvSpPr>
        <p:spPr>
          <a:xfrm>
            <a:off x="179512" y="116632"/>
            <a:ext cx="8686800" cy="418058"/>
          </a:xfrm>
        </p:spPr>
        <p:txBody>
          <a:bodyPr>
            <a:normAutofit fontScale="90000"/>
          </a:bodyPr>
          <a:lstStyle/>
          <a:p>
            <a:pPr eaLnBrk="1" hangingPunct="1"/>
            <a:r>
              <a:rPr lang="de-DE" sz="2800" dirty="0" err="1" smtClean="0"/>
              <a:t>RoundtableOverview</a:t>
            </a:r>
            <a:endParaRPr lang="de-DE" sz="2800" dirty="0" smtClean="0"/>
          </a:p>
        </p:txBody>
      </p:sp>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0" y="274638"/>
            <a:ext cx="8686800" cy="1143000"/>
          </a:xfrm>
        </p:spPr>
        <p:txBody>
          <a:bodyPr>
            <a:normAutofit/>
          </a:bodyPr>
          <a:lstStyle/>
          <a:p>
            <a:pPr eaLnBrk="1" hangingPunct="1"/>
            <a:r>
              <a:rPr lang="de-DE" sz="2800" dirty="0" smtClean="0"/>
              <a:t>Hardware Schematics</a:t>
            </a:r>
          </a:p>
        </p:txBody>
      </p:sp>
      <p:sp>
        <p:nvSpPr>
          <p:cNvPr id="532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graphicFrame>
        <p:nvGraphicFramePr>
          <p:cNvPr id="53249" name="Object 1"/>
          <p:cNvGraphicFramePr>
            <a:graphicFrameLocks noChangeAspect="1"/>
          </p:cNvGraphicFramePr>
          <p:nvPr/>
        </p:nvGraphicFramePr>
        <p:xfrm>
          <a:off x="179512" y="908720"/>
          <a:ext cx="8828505" cy="4464496"/>
        </p:xfrm>
        <a:graphic>
          <a:graphicData uri="http://schemas.openxmlformats.org/presentationml/2006/ole">
            <p:oleObj spid="_x0000_s327682" name="Visio" r:id="rId3" imgW="14758713" imgH="7450577" progId="Visio.Drawing.11">
              <p:embed/>
            </p:oleObj>
          </a:graphicData>
        </a:graphic>
      </p:graphicFrame>
    </p:spTree>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1692771"/>
          </a:xfrm>
          <a:prstGeom prst="rect">
            <a:avLst/>
          </a:prstGeom>
          <a:noFill/>
          <a:ln w="9525">
            <a:noFill/>
            <a:miter lim="800000"/>
            <a:headEnd/>
            <a:tailEnd/>
          </a:ln>
          <a:effectLst/>
        </p:spPr>
        <p:txBody>
          <a:bodyPr wrap="square">
            <a:spAutoFit/>
          </a:bodyPr>
          <a:lstStyle/>
          <a:p>
            <a:pPr eaLnBrk="0" hangingPunct="0">
              <a:defRPr/>
            </a:pP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Screening Systems</a:t>
            </a: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smtClean="0"/>
              <a:t>Universal </a:t>
            </a:r>
            <a:r>
              <a:rPr lang="de-DE" sz="2400" dirty="0" err="1" smtClean="0"/>
              <a:t>adapter</a:t>
            </a:r>
            <a:r>
              <a:rPr lang="de-DE" sz="2400" dirty="0" smtClean="0"/>
              <a:t> (12 </a:t>
            </a:r>
            <a:r>
              <a:rPr lang="de-DE" sz="2400" dirty="0" err="1" smtClean="0"/>
              <a:t>years</a:t>
            </a:r>
            <a:r>
              <a:rPr lang="de-DE" sz="2400" dirty="0" smtClean="0"/>
              <a:t> </a:t>
            </a:r>
            <a:r>
              <a:rPr lang="de-DE" sz="2400" dirty="0" err="1" smtClean="0"/>
              <a:t>old</a:t>
            </a:r>
            <a:r>
              <a:rPr lang="de-DE" sz="2400" dirty="0" smtClean="0"/>
              <a:t>)</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3"/>
              </a:buBlip>
            </a:pPr>
            <a:endParaRPr lang="en-GB" sz="1800"/>
          </a:p>
          <a:p>
            <a:pPr algn="r">
              <a:spcBef>
                <a:spcPct val="50000"/>
              </a:spcBef>
              <a:buClr>
                <a:schemeClr val="hlink"/>
              </a:buClr>
              <a:buSzPct val="110000"/>
              <a:buFont typeface="Wingdings" pitchFamily="2" charset="2"/>
              <a:buBlip>
                <a:blip r:embed="rId3"/>
              </a:buBlip>
            </a:pPr>
            <a:endParaRPr lang="en-GB" sz="1800"/>
          </a:p>
        </p:txBody>
      </p:sp>
      <p:graphicFrame>
        <p:nvGraphicFramePr>
          <p:cNvPr id="95234" name="Object 5"/>
          <p:cNvGraphicFramePr>
            <a:graphicFrameLocks noChangeAspect="1"/>
          </p:cNvGraphicFramePr>
          <p:nvPr/>
        </p:nvGraphicFramePr>
        <p:xfrm>
          <a:off x="107504" y="764704"/>
          <a:ext cx="6769100" cy="5194300"/>
        </p:xfrm>
        <a:graphic>
          <a:graphicData uri="http://schemas.openxmlformats.org/presentationml/2006/ole">
            <p:oleObj spid="_x0000_s190466" name="Visio" r:id="rId4" imgW="18475092" imgH="14175419" progId="Visio.Drawing.11">
              <p:embed/>
            </p:oleObj>
          </a:graphicData>
        </a:graphic>
      </p:graphicFrame>
      <p:graphicFrame>
        <p:nvGraphicFramePr>
          <p:cNvPr id="190467" name="Object 5"/>
          <p:cNvGraphicFramePr>
            <a:graphicFrameLocks noChangeAspect="1"/>
          </p:cNvGraphicFramePr>
          <p:nvPr/>
        </p:nvGraphicFramePr>
        <p:xfrm>
          <a:off x="5184081" y="908720"/>
          <a:ext cx="3959919" cy="2993169"/>
        </p:xfrm>
        <a:graphic>
          <a:graphicData uri="http://schemas.openxmlformats.org/presentationml/2006/ole">
            <p:oleObj spid="_x0000_s190467" name="Visio" r:id="rId5" imgW="18694104" imgH="14128368" progId="Visio.Drawing.11">
              <p:embed/>
            </p:oleObj>
          </a:graphicData>
        </a:graphic>
      </p:graphicFrame>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smtClean="0"/>
              <a:t>Screening </a:t>
            </a:r>
            <a:r>
              <a:rPr lang="de-DE" sz="2400" dirty="0" err="1" smtClean="0"/>
              <a:t>systems</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4" name="Picture 5"/>
          <p:cNvPicPr>
            <a:picLocks noChangeAspect="1" noChangeArrowheads="1"/>
          </p:cNvPicPr>
          <p:nvPr/>
        </p:nvPicPr>
        <p:blipFill>
          <a:blip r:embed="rId3" cstate="print"/>
          <a:srcRect/>
          <a:stretch>
            <a:fillRect/>
          </a:stretch>
        </p:blipFill>
        <p:spPr bwMode="auto">
          <a:xfrm>
            <a:off x="1" y="836712"/>
            <a:ext cx="6876256" cy="5040434"/>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smtClean="0"/>
              <a:t>Screening </a:t>
            </a:r>
            <a:r>
              <a:rPr lang="de-DE" sz="2400" dirty="0" err="1" smtClean="0"/>
              <a:t>systems</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5" name="Grafik 4"/>
          <p:cNvPicPr/>
          <p:nvPr/>
        </p:nvPicPr>
        <p:blipFill>
          <a:blip r:embed="rId3" cstate="print"/>
          <a:srcRect/>
          <a:stretch>
            <a:fillRect/>
          </a:stretch>
        </p:blipFill>
        <p:spPr bwMode="auto">
          <a:xfrm>
            <a:off x="1371282" y="1000303"/>
            <a:ext cx="6401435" cy="485739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p:txBody>
          <a:bodyPr/>
          <a:lstStyle/>
          <a:p>
            <a:pPr eaLnBrk="1" hangingPunct="1"/>
            <a:r>
              <a:rPr lang="de-DE" sz="2400" dirty="0" smtClean="0"/>
              <a:t>Screening </a:t>
            </a:r>
            <a:r>
              <a:rPr lang="de-DE" sz="2400" dirty="0" err="1" smtClean="0"/>
              <a:t>systems</a:t>
            </a:r>
            <a:endParaRPr lang="en-GB" sz="24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4" name="Grafik 3"/>
          <p:cNvPicPr/>
          <p:nvPr/>
        </p:nvPicPr>
        <p:blipFill>
          <a:blip r:embed="rId3" cstate="print"/>
          <a:srcRect/>
          <a:stretch>
            <a:fillRect/>
          </a:stretch>
        </p:blipFill>
        <p:spPr bwMode="auto">
          <a:xfrm>
            <a:off x="899592" y="764705"/>
            <a:ext cx="6303797" cy="4581586"/>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908720"/>
            <a:ext cx="8352928" cy="1692771"/>
          </a:xfrm>
          <a:prstGeom prst="rect">
            <a:avLst/>
          </a:prstGeom>
          <a:noFill/>
          <a:ln w="9525">
            <a:noFill/>
            <a:miter lim="800000"/>
            <a:headEnd/>
            <a:tailEnd/>
          </a:ln>
          <a:effectLst/>
        </p:spPr>
        <p:txBody>
          <a:bodyPr wrap="square">
            <a:spAutoFit/>
          </a:bodyPr>
          <a:lstStyle/>
          <a:p>
            <a:pPr eaLnBrk="0" hangingPunct="0">
              <a:defRPr/>
            </a:pPr>
            <a:r>
              <a:rPr lang="de-DE" sz="4400" b="1" dirty="0" err="1" smtClean="0">
                <a:solidFill>
                  <a:schemeClr val="accent6">
                    <a:lumMod val="75000"/>
                  </a:schemeClr>
                </a:solidFill>
                <a:effectLst>
                  <a:outerShdw blurRad="38100" dist="38100" dir="2700000" algn="tl">
                    <a:srgbClr val="C0C0C0"/>
                  </a:outerShdw>
                </a:effectLst>
                <a:latin typeface="Arial Rounded MT Bold" pitchFamily="34" charset="0"/>
              </a:rPr>
              <a:t>Cyberphysical</a:t>
            </a: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 Testsystem</a:t>
            </a: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a:xfrm>
            <a:off x="4788024" y="188640"/>
            <a:ext cx="2376264" cy="504056"/>
          </a:xfrm>
        </p:spPr>
        <p:txBody>
          <a:bodyPr/>
          <a:lstStyle/>
          <a:p>
            <a:pPr algn="l" eaLnBrk="1" hangingPunct="1"/>
            <a:r>
              <a:rPr lang="de-DE" sz="3200" b="1" dirty="0" err="1" smtClean="0"/>
              <a:t>CyberFLEX</a:t>
            </a:r>
            <a:r>
              <a:rPr lang="de-DE" sz="2400" dirty="0" smtClean="0"/>
              <a:t/>
            </a:r>
            <a:br>
              <a:rPr lang="de-DE" sz="2400" dirty="0" smtClean="0"/>
            </a:br>
            <a:endParaRPr lang="en-GB" sz="20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sp>
        <p:nvSpPr>
          <p:cNvPr id="6" name="Rectangle 3"/>
          <p:cNvSpPr txBox="1">
            <a:spLocks noChangeArrowheads="1"/>
          </p:cNvSpPr>
          <p:nvPr/>
        </p:nvSpPr>
        <p:spPr>
          <a:xfrm>
            <a:off x="4788024" y="908720"/>
            <a:ext cx="4690864" cy="4248472"/>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defRPr/>
            </a:pPr>
            <a:r>
              <a:rPr kumimoji="0" lang="de-DE" sz="2400" b="0" i="0" u="none" strike="noStrike" kern="1200" cap="none" spc="0" normalizeH="0" baseline="0" noProof="0" dirty="0" smtClean="0">
                <a:ln>
                  <a:noFill/>
                </a:ln>
                <a:solidFill>
                  <a:schemeClr val="tx1"/>
                </a:solidFill>
                <a:effectLst/>
                <a:uLnTx/>
                <a:uFillTx/>
                <a:latin typeface="+mj-lt"/>
                <a:ea typeface="+mj-ea"/>
                <a:cs typeface="+mj-cs"/>
              </a:rPr>
              <a:t>Virtual 6 Axis Robot</a:t>
            </a:r>
          </a:p>
          <a:p>
            <a:pPr lvl="1">
              <a:buFont typeface="Arial" pitchFamily="34" charset="0"/>
              <a:buChar char="•"/>
            </a:pPr>
            <a:r>
              <a:rPr lang="de-DE" sz="2400" dirty="0" smtClean="0">
                <a:latin typeface="+mj-lt"/>
                <a:ea typeface="+mj-ea"/>
                <a:cs typeface="+mj-cs"/>
              </a:rPr>
              <a:t>Mitsubishi </a:t>
            </a:r>
            <a:r>
              <a:rPr lang="de-DE" sz="2400" dirty="0" err="1" smtClean="0">
                <a:latin typeface="+mj-lt"/>
                <a:ea typeface="+mj-ea"/>
                <a:cs typeface="+mj-cs"/>
              </a:rPr>
              <a:t>Scara</a:t>
            </a:r>
            <a:r>
              <a:rPr lang="de-DE" sz="2400" dirty="0" smtClean="0">
                <a:latin typeface="+mj-lt"/>
                <a:ea typeface="+mj-ea"/>
                <a:cs typeface="+mj-cs"/>
              </a:rPr>
              <a:t> (6kg)</a:t>
            </a:r>
          </a:p>
          <a:p>
            <a:pPr lvl="1">
              <a:buFont typeface="Arial" pitchFamily="34" charset="0"/>
              <a:buChar char="•"/>
            </a:pPr>
            <a:r>
              <a:rPr lang="de-DE" sz="2400" dirty="0" err="1" smtClean="0">
                <a:latin typeface="+mj-lt"/>
                <a:ea typeface="+mj-ea"/>
                <a:cs typeface="+mj-cs"/>
              </a:rPr>
              <a:t>Servo</a:t>
            </a:r>
            <a:r>
              <a:rPr lang="de-DE" sz="2400" dirty="0" smtClean="0">
                <a:latin typeface="+mj-lt"/>
                <a:ea typeface="+mj-ea"/>
                <a:cs typeface="+mj-cs"/>
              </a:rPr>
              <a:t> </a:t>
            </a:r>
            <a:r>
              <a:rPr lang="de-DE" sz="2400" dirty="0" err="1" smtClean="0">
                <a:latin typeface="+mj-lt"/>
                <a:ea typeface="+mj-ea"/>
                <a:cs typeface="+mj-cs"/>
              </a:rPr>
              <a:t>based</a:t>
            </a:r>
            <a:r>
              <a:rPr lang="de-DE" sz="2400" dirty="0" smtClean="0">
                <a:latin typeface="+mj-lt"/>
                <a:ea typeface="+mj-ea"/>
                <a:cs typeface="+mj-cs"/>
              </a:rPr>
              <a:t> </a:t>
            </a:r>
            <a:r>
              <a:rPr lang="de-DE" sz="2400" dirty="0" err="1" smtClean="0">
                <a:latin typeface="+mj-lt"/>
                <a:ea typeface="+mj-ea"/>
                <a:cs typeface="+mj-cs"/>
              </a:rPr>
              <a:t>panning</a:t>
            </a:r>
            <a:r>
              <a:rPr lang="de-DE" sz="2400" dirty="0" smtClean="0">
                <a:latin typeface="+mj-lt"/>
                <a:ea typeface="+mj-ea"/>
                <a:cs typeface="+mj-cs"/>
              </a:rPr>
              <a:t> </a:t>
            </a:r>
            <a:r>
              <a:rPr lang="de-DE" sz="2400" dirty="0" err="1" smtClean="0">
                <a:latin typeface="+mj-lt"/>
                <a:ea typeface="+mj-ea"/>
                <a:cs typeface="+mj-cs"/>
              </a:rPr>
              <a:t>unit</a:t>
            </a:r>
            <a:endParaRPr lang="de-DE" sz="2400" dirty="0" smtClean="0">
              <a:latin typeface="+mj-lt"/>
              <a:ea typeface="+mj-ea"/>
              <a:cs typeface="+mj-cs"/>
            </a:endParaRPr>
          </a:p>
          <a:p>
            <a:pPr lvl="1">
              <a:buFont typeface="Arial" pitchFamily="34" charset="0"/>
              <a:buChar char="•"/>
            </a:pPr>
            <a:r>
              <a:rPr lang="de-DE" sz="2400" dirty="0" err="1" smtClean="0">
                <a:latin typeface="+mj-lt"/>
                <a:ea typeface="+mj-ea"/>
                <a:cs typeface="+mj-cs"/>
              </a:rPr>
              <a:t>Servo</a:t>
            </a:r>
            <a:r>
              <a:rPr lang="de-DE" sz="2400" dirty="0" smtClean="0">
                <a:latin typeface="+mj-lt"/>
                <a:ea typeface="+mj-ea"/>
                <a:cs typeface="+mj-cs"/>
              </a:rPr>
              <a:t> </a:t>
            </a:r>
            <a:r>
              <a:rPr lang="de-DE" sz="2400" dirty="0" err="1" smtClean="0">
                <a:latin typeface="+mj-lt"/>
                <a:ea typeface="+mj-ea"/>
                <a:cs typeface="+mj-cs"/>
              </a:rPr>
              <a:t>based</a:t>
            </a:r>
            <a:r>
              <a:rPr lang="de-DE" sz="2400" dirty="0" smtClean="0">
                <a:latin typeface="+mj-lt"/>
                <a:ea typeface="+mj-ea"/>
                <a:cs typeface="+mj-cs"/>
              </a:rPr>
              <a:t> </a:t>
            </a:r>
            <a:r>
              <a:rPr lang="de-DE" sz="2400" dirty="0" err="1" smtClean="0">
                <a:latin typeface="+mj-lt"/>
                <a:ea typeface="+mj-ea"/>
                <a:cs typeface="+mj-cs"/>
              </a:rPr>
              <a:t>turning</a:t>
            </a:r>
            <a:r>
              <a:rPr lang="de-DE" sz="2400" dirty="0" smtClean="0">
                <a:latin typeface="+mj-lt"/>
                <a:ea typeface="+mj-ea"/>
                <a:cs typeface="+mj-cs"/>
              </a:rPr>
              <a:t> </a:t>
            </a:r>
            <a:r>
              <a:rPr lang="de-DE" sz="2400" dirty="0" err="1" smtClean="0">
                <a:latin typeface="+mj-lt"/>
                <a:ea typeface="+mj-ea"/>
                <a:cs typeface="+mj-cs"/>
              </a:rPr>
              <a:t>unit</a:t>
            </a:r>
            <a:r>
              <a:rPr lang="de-DE" sz="2400" dirty="0" smtClean="0">
                <a:latin typeface="+mj-lt"/>
                <a:ea typeface="+mj-ea"/>
                <a:cs typeface="+mj-cs"/>
              </a:rPr>
              <a:t> </a:t>
            </a:r>
            <a:endParaRPr lang="en-GB" sz="2400" dirty="0" smtClean="0">
              <a:latin typeface="+mj-lt"/>
              <a:ea typeface="+mj-ea"/>
              <a:cs typeface="+mj-cs"/>
            </a:endParaRPr>
          </a:p>
          <a:p>
            <a:pPr>
              <a:buFont typeface="Arial" pitchFamily="34" charset="0"/>
              <a:buChar char="•"/>
            </a:pPr>
            <a:r>
              <a:rPr lang="en-GB" sz="2400" dirty="0" err="1" smtClean="0">
                <a:latin typeface="+mj-lt"/>
                <a:ea typeface="+mj-ea"/>
                <a:cs typeface="+mj-cs"/>
              </a:rPr>
              <a:t>Haptics</a:t>
            </a:r>
            <a:r>
              <a:rPr lang="en-GB" sz="2400" dirty="0" smtClean="0">
                <a:latin typeface="+mj-lt"/>
                <a:ea typeface="+mj-ea"/>
                <a:cs typeface="+mj-cs"/>
              </a:rPr>
              <a:t> testing units</a:t>
            </a:r>
          </a:p>
          <a:p>
            <a:pPr>
              <a:buFont typeface="Arial" pitchFamily="34" charset="0"/>
              <a:buChar char="•"/>
            </a:pPr>
            <a:r>
              <a:rPr lang="en-GB" sz="2400" dirty="0" smtClean="0">
                <a:latin typeface="+mj-lt"/>
                <a:ea typeface="+mj-ea"/>
                <a:cs typeface="+mj-cs"/>
              </a:rPr>
              <a:t>Lighting /Image Acquisition Unit</a:t>
            </a:r>
          </a:p>
          <a:p>
            <a:pPr lvl="1">
              <a:buFont typeface="Arial" pitchFamily="34" charset="0"/>
              <a:buChar char="•"/>
            </a:pPr>
            <a:r>
              <a:rPr lang="en-GB" sz="2400" dirty="0" smtClean="0">
                <a:latin typeface="+mj-lt"/>
                <a:ea typeface="+mj-ea"/>
                <a:cs typeface="+mj-cs"/>
              </a:rPr>
              <a:t>Jai AT-200 GE 3CCD Camera</a:t>
            </a:r>
          </a:p>
          <a:p>
            <a:pPr lvl="1">
              <a:buFont typeface="Arial" pitchFamily="34" charset="0"/>
              <a:buChar char="•"/>
            </a:pPr>
            <a:r>
              <a:rPr lang="en-GB" sz="2400" dirty="0" smtClean="0">
                <a:latin typeface="+mj-lt"/>
                <a:ea typeface="+mj-ea"/>
                <a:cs typeface="+mj-cs"/>
              </a:rPr>
              <a:t>SYSTEC/Sill </a:t>
            </a:r>
            <a:r>
              <a:rPr lang="en-GB" sz="2400" dirty="0" err="1" smtClean="0">
                <a:latin typeface="+mj-lt"/>
                <a:ea typeface="+mj-ea"/>
                <a:cs typeface="+mj-cs"/>
              </a:rPr>
              <a:t>FlexLense</a:t>
            </a:r>
            <a:r>
              <a:rPr lang="en-GB" sz="2400" dirty="0" smtClean="0">
                <a:latin typeface="+mj-lt"/>
                <a:ea typeface="+mj-ea"/>
                <a:cs typeface="+mj-cs"/>
              </a:rPr>
              <a:t> Subsystem</a:t>
            </a:r>
          </a:p>
          <a:p>
            <a:pPr lvl="1">
              <a:buFont typeface="Arial" pitchFamily="34" charset="0"/>
              <a:buChar char="•"/>
            </a:pPr>
            <a:r>
              <a:rPr lang="en-GB" sz="2400" dirty="0" smtClean="0">
                <a:latin typeface="+mj-lt"/>
                <a:ea typeface="+mj-ea"/>
                <a:cs typeface="+mj-cs"/>
              </a:rPr>
              <a:t>LED based lamps</a:t>
            </a:r>
          </a:p>
        </p:txBody>
      </p:sp>
      <p:pic>
        <p:nvPicPr>
          <p:cNvPr id="274433" name="Picture 1" descr="C:\Users\hpich\Desktop\Motek\A&amp;D\CyberFLEX-Totale.jpg"/>
          <p:cNvPicPr>
            <a:picLocks noChangeAspect="1" noChangeArrowheads="1"/>
          </p:cNvPicPr>
          <p:nvPr/>
        </p:nvPicPr>
        <p:blipFill>
          <a:blip r:embed="rId3" cstate="print"/>
          <a:srcRect/>
          <a:stretch>
            <a:fillRect/>
          </a:stretch>
        </p:blipFill>
        <p:spPr bwMode="auto">
          <a:xfrm>
            <a:off x="0" y="0"/>
            <a:ext cx="4629531" cy="6858000"/>
          </a:xfrm>
          <a:prstGeom prst="rect">
            <a:avLst/>
          </a:prstGeom>
          <a:noFill/>
        </p:spPr>
      </p:pic>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a:xfrm>
            <a:off x="179512" y="116632"/>
            <a:ext cx="4690864" cy="504056"/>
          </a:xfrm>
        </p:spPr>
        <p:txBody>
          <a:bodyPr/>
          <a:lstStyle/>
          <a:p>
            <a:pPr algn="l" eaLnBrk="1" hangingPunct="1"/>
            <a:r>
              <a:rPr lang="de-DE" sz="3200" b="1" dirty="0" err="1" smtClean="0"/>
              <a:t>CyberFLEX</a:t>
            </a:r>
            <a:r>
              <a:rPr lang="de-DE" sz="3200" b="1" dirty="0" smtClean="0"/>
              <a:t>   </a:t>
            </a:r>
            <a:r>
              <a:rPr lang="de-DE" sz="2400" dirty="0" smtClean="0"/>
              <a:t/>
            </a:r>
            <a:br>
              <a:rPr lang="de-DE" sz="2400" dirty="0" smtClean="0"/>
            </a:br>
            <a:endParaRPr lang="en-GB" sz="20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273409" name="Picture 1" descr="C:\Users\hpich\Desktop\Motek\A&amp;D\Drehhaptik+DUT.jpg"/>
          <p:cNvPicPr>
            <a:picLocks noChangeAspect="1" noChangeArrowheads="1"/>
          </p:cNvPicPr>
          <p:nvPr/>
        </p:nvPicPr>
        <p:blipFill>
          <a:blip r:embed="rId3" cstate="print"/>
          <a:srcRect/>
          <a:stretch>
            <a:fillRect/>
          </a:stretch>
        </p:blipFill>
        <p:spPr bwMode="auto">
          <a:xfrm>
            <a:off x="323528" y="692696"/>
            <a:ext cx="8064896" cy="5377092"/>
          </a:xfrm>
          <a:prstGeom prst="rect">
            <a:avLst/>
          </a:prstGeom>
          <a:noFill/>
        </p:spPr>
      </p:pic>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Rectangle 3"/>
          <p:cNvSpPr>
            <a:spLocks noGrp="1" noChangeArrowheads="1"/>
          </p:cNvSpPr>
          <p:nvPr>
            <p:ph type="title"/>
          </p:nvPr>
        </p:nvSpPr>
        <p:spPr>
          <a:xfrm>
            <a:off x="6156176" y="188640"/>
            <a:ext cx="2232248" cy="504056"/>
          </a:xfrm>
        </p:spPr>
        <p:txBody>
          <a:bodyPr/>
          <a:lstStyle/>
          <a:p>
            <a:pPr algn="l" eaLnBrk="1" hangingPunct="1"/>
            <a:r>
              <a:rPr lang="de-DE" sz="3200" b="1" dirty="0" err="1" smtClean="0"/>
              <a:t>CyberFLEX</a:t>
            </a:r>
            <a:r>
              <a:rPr lang="de-DE" sz="3200" b="1" dirty="0" smtClean="0"/>
              <a:t>   </a:t>
            </a:r>
            <a:r>
              <a:rPr lang="de-DE" sz="2400" dirty="0" smtClean="0"/>
              <a:t/>
            </a:r>
            <a:br>
              <a:rPr lang="de-DE" sz="2400" dirty="0" smtClean="0"/>
            </a:br>
            <a:endParaRPr lang="en-GB" sz="20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278530" name="Picture 2" descr="C:\Users\hpich\Desktop\Motek\A&amp;D\_MG_6360-SchwarzWeiß.png"/>
          <p:cNvPicPr>
            <a:picLocks noChangeAspect="1" noChangeArrowheads="1"/>
          </p:cNvPicPr>
          <p:nvPr/>
        </p:nvPicPr>
        <p:blipFill>
          <a:blip r:embed="rId3" cstate="print"/>
          <a:srcRect/>
          <a:stretch>
            <a:fillRect/>
          </a:stretch>
        </p:blipFill>
        <p:spPr bwMode="auto">
          <a:xfrm>
            <a:off x="0" y="0"/>
            <a:ext cx="4796739" cy="6858000"/>
          </a:xfrm>
          <a:prstGeom prst="rect">
            <a:avLst/>
          </a:prstGeom>
          <a:noFill/>
        </p:spPr>
      </p:pic>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2"/>
              </a:buBlip>
            </a:pPr>
            <a:endParaRPr lang="en-GB" sz="1800"/>
          </a:p>
          <a:p>
            <a:pPr algn="r">
              <a:spcBef>
                <a:spcPct val="50000"/>
              </a:spcBef>
              <a:buClr>
                <a:schemeClr val="hlink"/>
              </a:buClr>
              <a:buSzPct val="110000"/>
              <a:buFont typeface="Wingdings" pitchFamily="2" charset="2"/>
              <a:buBlip>
                <a:blip r:embed="rId2"/>
              </a:buBlip>
            </a:pPr>
            <a:endParaRPr lang="en-GB" sz="1800"/>
          </a:p>
        </p:txBody>
      </p:sp>
      <p:pic>
        <p:nvPicPr>
          <p:cNvPr id="279554" name="Picture 2" descr="C:\Users\hpich\Desktop\Motek\A&amp;D\SYSTEC-Testrack.jpg"/>
          <p:cNvPicPr>
            <a:picLocks noChangeAspect="1" noChangeArrowheads="1"/>
          </p:cNvPicPr>
          <p:nvPr/>
        </p:nvPicPr>
        <p:blipFill>
          <a:blip r:embed="rId3" cstate="print"/>
          <a:srcRect/>
          <a:stretch>
            <a:fillRect/>
          </a:stretch>
        </p:blipFill>
        <p:spPr bwMode="auto">
          <a:xfrm>
            <a:off x="35496" y="-1"/>
            <a:ext cx="8964488" cy="6012745"/>
          </a:xfrm>
          <a:prstGeom prst="rect">
            <a:avLst/>
          </a:prstGeom>
          <a:noFill/>
        </p:spPr>
      </p:pic>
      <p:sp>
        <p:nvSpPr>
          <p:cNvPr id="57348" name="Rectangle 3"/>
          <p:cNvSpPr>
            <a:spLocks noGrp="1" noChangeArrowheads="1"/>
          </p:cNvSpPr>
          <p:nvPr>
            <p:ph type="title"/>
          </p:nvPr>
        </p:nvSpPr>
        <p:spPr>
          <a:xfrm>
            <a:off x="6804248" y="764704"/>
            <a:ext cx="1944216" cy="504056"/>
          </a:xfrm>
        </p:spPr>
        <p:txBody>
          <a:bodyPr/>
          <a:lstStyle/>
          <a:p>
            <a:pPr algn="l" eaLnBrk="1" hangingPunct="1"/>
            <a:r>
              <a:rPr lang="de-DE" sz="3200" b="1" dirty="0" err="1" smtClean="0"/>
              <a:t>CyberFLEX</a:t>
            </a:r>
            <a:r>
              <a:rPr lang="de-DE" sz="3200" b="1" dirty="0" smtClean="0"/>
              <a:t>   </a:t>
            </a:r>
            <a:r>
              <a:rPr lang="de-DE" sz="2400" dirty="0" smtClean="0"/>
              <a:t/>
            </a:r>
            <a:br>
              <a:rPr lang="de-DE" sz="2400" dirty="0" smtClean="0"/>
            </a:br>
            <a:endParaRPr lang="en-GB" sz="2000" dirty="0" smtClean="0"/>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8" name="Picture 2" descr="C:\Users\hpich\Desktop\Motek\A&amp;D\Controllerbereich.jpg"/>
          <p:cNvPicPr>
            <a:picLocks noChangeAspect="1" noChangeArrowheads="1"/>
          </p:cNvPicPr>
          <p:nvPr/>
        </p:nvPicPr>
        <p:blipFill>
          <a:blip r:embed="rId2" cstate="print"/>
          <a:srcRect/>
          <a:stretch>
            <a:fillRect/>
          </a:stretch>
        </p:blipFill>
        <p:spPr bwMode="auto">
          <a:xfrm>
            <a:off x="0" y="0"/>
            <a:ext cx="8951548" cy="5949280"/>
          </a:xfrm>
          <a:prstGeom prst="rect">
            <a:avLst/>
          </a:prstGeom>
          <a:noFill/>
        </p:spPr>
      </p:pic>
      <p:sp>
        <p:nvSpPr>
          <p:cNvPr id="57348" name="Rectangle 3"/>
          <p:cNvSpPr>
            <a:spLocks noGrp="1" noChangeArrowheads="1"/>
          </p:cNvSpPr>
          <p:nvPr>
            <p:ph type="title"/>
          </p:nvPr>
        </p:nvSpPr>
        <p:spPr>
          <a:xfrm>
            <a:off x="7055768" y="0"/>
            <a:ext cx="2088232" cy="504056"/>
          </a:xfrm>
        </p:spPr>
        <p:txBody>
          <a:bodyPr/>
          <a:lstStyle/>
          <a:p>
            <a:pPr algn="l" eaLnBrk="1" hangingPunct="1"/>
            <a:r>
              <a:rPr lang="de-DE" sz="3200" b="1" dirty="0" err="1" smtClean="0"/>
              <a:t>CyberFLEX</a:t>
            </a:r>
            <a:r>
              <a:rPr lang="de-DE" sz="3200" b="1" dirty="0" smtClean="0"/>
              <a:t>   </a:t>
            </a:r>
            <a:r>
              <a:rPr lang="de-DE" sz="2400" dirty="0" smtClean="0"/>
              <a:t/>
            </a:r>
            <a:br>
              <a:rPr lang="de-DE" sz="2400" dirty="0" smtClean="0"/>
            </a:br>
            <a:endParaRPr lang="en-GB" sz="2000" dirty="0" smtClean="0"/>
          </a:p>
        </p:txBody>
      </p:sp>
      <p:sp>
        <p:nvSpPr>
          <p:cNvPr id="57347" name="Rectangle 2"/>
          <p:cNvSpPr>
            <a:spLocks noChangeArrowheads="1"/>
          </p:cNvSpPr>
          <p:nvPr/>
        </p:nvSpPr>
        <p:spPr bwMode="auto">
          <a:xfrm>
            <a:off x="2286000" y="3657600"/>
            <a:ext cx="4572000" cy="779463"/>
          </a:xfrm>
          <a:prstGeom prst="rect">
            <a:avLst/>
          </a:prstGeom>
          <a:noFill/>
          <a:ln w="9525">
            <a:noFill/>
            <a:miter lim="800000"/>
            <a:headEnd/>
            <a:tailEnd/>
          </a:ln>
        </p:spPr>
        <p:txBody>
          <a:bodyPr anchor="b">
            <a:spAutoFit/>
          </a:bodyPr>
          <a:lstStyle/>
          <a:p>
            <a:pPr algn="r">
              <a:spcBef>
                <a:spcPct val="50000"/>
              </a:spcBef>
              <a:buClr>
                <a:schemeClr val="hlink"/>
              </a:buClr>
              <a:buSzPct val="110000"/>
              <a:buFont typeface="Wingdings" pitchFamily="2" charset="2"/>
              <a:buBlip>
                <a:blip r:embed="rId3"/>
              </a:buBlip>
            </a:pPr>
            <a:endParaRPr lang="en-GB" sz="1800"/>
          </a:p>
          <a:p>
            <a:pPr algn="r">
              <a:spcBef>
                <a:spcPct val="50000"/>
              </a:spcBef>
              <a:buClr>
                <a:schemeClr val="hlink"/>
              </a:buClr>
              <a:buSzPct val="110000"/>
              <a:buFont typeface="Wingdings" pitchFamily="2" charset="2"/>
              <a:buBlip>
                <a:blip r:embed="rId3"/>
              </a:buBlip>
            </a:pPr>
            <a:endParaRPr lang="en-GB" sz="180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370" name="Text Box 2"/>
          <p:cNvSpPr txBox="1">
            <a:spLocks noChangeArrowheads="1"/>
          </p:cNvSpPr>
          <p:nvPr/>
        </p:nvSpPr>
        <p:spPr bwMode="auto">
          <a:xfrm>
            <a:off x="539552" y="332656"/>
            <a:ext cx="8352928" cy="2369880"/>
          </a:xfrm>
          <a:prstGeom prst="rect">
            <a:avLst/>
          </a:prstGeom>
          <a:noFill/>
          <a:ln w="9525">
            <a:noFill/>
            <a:miter lim="800000"/>
            <a:headEnd/>
            <a:tailEnd/>
          </a:ln>
          <a:effectLst/>
        </p:spPr>
        <p:txBody>
          <a:bodyPr wrap="square">
            <a:spAutoFit/>
          </a:bodyPr>
          <a:lstStyle/>
          <a:p>
            <a:pPr eaLnBrk="0" hangingPunct="0">
              <a:defRPr/>
            </a:pPr>
            <a:r>
              <a:rPr lang="de-DE" sz="4400" b="1" dirty="0" err="1" smtClean="0">
                <a:solidFill>
                  <a:schemeClr val="accent6">
                    <a:lumMod val="75000"/>
                  </a:schemeClr>
                </a:solidFill>
                <a:effectLst>
                  <a:outerShdw blurRad="38100" dist="38100" dir="2700000" algn="tl">
                    <a:srgbClr val="C0C0C0"/>
                  </a:outerShdw>
                </a:effectLst>
                <a:latin typeface="Arial Rounded MT Bold" pitchFamily="34" charset="0"/>
              </a:rPr>
              <a:t>Cyberphysical</a:t>
            </a:r>
            <a:r>
              <a:rPr lang="de-DE" sz="4400" b="1" dirty="0" smtClean="0">
                <a:solidFill>
                  <a:schemeClr val="accent6">
                    <a:lumMod val="75000"/>
                  </a:schemeClr>
                </a:solidFill>
                <a:effectLst>
                  <a:outerShdw blurRad="38100" dist="38100" dir="2700000" algn="tl">
                    <a:srgbClr val="C0C0C0"/>
                  </a:outerShdw>
                </a:effectLst>
                <a:latin typeface="Arial Rounded MT Bold" pitchFamily="34" charset="0"/>
              </a:rPr>
              <a:t> Testsystem Roundtable </a:t>
            </a:r>
            <a:r>
              <a:rPr lang="de-DE" sz="4400" b="1" dirty="0" err="1" smtClean="0">
                <a:solidFill>
                  <a:schemeClr val="accent6">
                    <a:lumMod val="75000"/>
                  </a:schemeClr>
                </a:solidFill>
                <a:effectLst>
                  <a:outerShdw blurRad="38100" dist="38100" dir="2700000" algn="tl">
                    <a:srgbClr val="C0C0C0"/>
                  </a:outerShdw>
                </a:effectLst>
                <a:latin typeface="Arial Rounded MT Bold" pitchFamily="34" charset="0"/>
              </a:rPr>
              <a:t>Implementation</a:t>
            </a:r>
            <a:endParaRPr lang="de-DE" sz="44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endParaRPr lang="de-DE" sz="2000" b="1" dirty="0" smtClean="0">
              <a:solidFill>
                <a:schemeClr val="accent6">
                  <a:lumMod val="75000"/>
                </a:schemeClr>
              </a:solidFill>
              <a:effectLst>
                <a:outerShdw blurRad="38100" dist="38100" dir="2700000" algn="tl">
                  <a:srgbClr val="C0C0C0"/>
                </a:outerShdw>
              </a:effectLst>
              <a:latin typeface="Arial Rounded MT Bold" pitchFamily="34" charset="0"/>
            </a:endParaRPr>
          </a:p>
          <a:p>
            <a:pPr eaLnBrk="0" hangingPunct="0">
              <a:defRPr/>
            </a:pPr>
            <a:r>
              <a:rPr lang="de-DE" sz="2000" b="1" dirty="0">
                <a:effectLst>
                  <a:outerShdw blurRad="38100" dist="38100" dir="2700000" algn="tl">
                    <a:srgbClr val="C0C0C0"/>
                  </a:outerShdw>
                </a:effectLst>
                <a:latin typeface="Arial Rounded MT Bold" pitchFamily="34" charset="0"/>
              </a:rPr>
              <a:t>		</a:t>
            </a:r>
            <a:endParaRPr lang="de-DE" sz="2000" dirty="0">
              <a:effectLst>
                <a:outerShdw blurRad="38100" dist="38100" dir="2700000" algn="tl">
                  <a:srgbClr val="C0C0C0"/>
                </a:outerShdw>
              </a:effectLst>
              <a:latin typeface="Arial Rounded MT Bold" pitchFamily="34" charset="0"/>
            </a:endParaRPr>
          </a:p>
        </p:txBody>
      </p:sp>
      <p:pic>
        <p:nvPicPr>
          <p:cNvPr id="319490" name="Picture 2" descr="C:\Users\hpich\Desktop\Bilder für Vortrag\Rundteller ohne Hintergrund.png"/>
          <p:cNvPicPr>
            <a:picLocks noChangeAspect="1" noChangeArrowheads="1"/>
          </p:cNvPicPr>
          <p:nvPr/>
        </p:nvPicPr>
        <p:blipFill>
          <a:blip r:embed="rId3" cstate="print"/>
          <a:srcRect/>
          <a:stretch>
            <a:fillRect/>
          </a:stretch>
        </p:blipFill>
        <p:spPr bwMode="auto">
          <a:xfrm>
            <a:off x="0" y="1988840"/>
            <a:ext cx="9144000" cy="4283392"/>
          </a:xfrm>
          <a:prstGeom prst="rect">
            <a:avLst/>
          </a:prstGeom>
          <a:noFill/>
        </p:spPr>
      </p:pic>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el 1"/>
          <p:cNvSpPr>
            <a:spLocks noGrp="1"/>
          </p:cNvSpPr>
          <p:nvPr>
            <p:ph type="title"/>
          </p:nvPr>
        </p:nvSpPr>
        <p:spPr>
          <a:xfrm>
            <a:off x="251520" y="188640"/>
            <a:ext cx="3106688" cy="562074"/>
          </a:xfrm>
        </p:spPr>
        <p:txBody>
          <a:bodyPr/>
          <a:lstStyle/>
          <a:p>
            <a:pPr algn="l" eaLnBrk="1" hangingPunct="1"/>
            <a:r>
              <a:rPr lang="de-DE" sz="3200" dirty="0" smtClean="0"/>
              <a:t>References</a:t>
            </a:r>
          </a:p>
        </p:txBody>
      </p:sp>
      <p:sp>
        <p:nvSpPr>
          <p:cNvPr id="6147" name="Inhaltsplatzhalter 2"/>
          <p:cNvSpPr>
            <a:spLocks noGrp="1"/>
          </p:cNvSpPr>
          <p:nvPr>
            <p:ph sz="quarter" idx="10"/>
          </p:nvPr>
        </p:nvSpPr>
        <p:spPr>
          <a:xfrm>
            <a:off x="179512" y="908720"/>
            <a:ext cx="8964488" cy="5040560"/>
          </a:xfrm>
        </p:spPr>
        <p:txBody>
          <a:bodyPr/>
          <a:lstStyle/>
          <a:p>
            <a:pPr>
              <a:buNone/>
            </a:pPr>
            <a:r>
              <a:rPr lang="de-DE" sz="1000" dirty="0" smtClean="0"/>
              <a:t>[1]	 Herbert Pichlik, Rahman Jamal; </a:t>
            </a:r>
            <a:r>
              <a:rPr lang="de-DE" sz="1000" dirty="0" err="1" smtClean="0"/>
              <a:t>LabVIEW</a:t>
            </a:r>
            <a:r>
              <a:rPr lang="de-DE" sz="1000" dirty="0" smtClean="0"/>
              <a:t>: Programmiersprache der vierten Generation / München [i.e. Haar]; London; Mexico [City]; New York; Singapur; Sidney; </a:t>
            </a:r>
            <a:r>
              <a:rPr lang="de-DE" sz="1000" dirty="0" err="1" smtClean="0"/>
              <a:t>Toronto:Prentice</a:t>
            </a:r>
            <a:r>
              <a:rPr lang="de-DE" sz="1000" dirty="0" smtClean="0"/>
              <a:t> Hall; ISBN 3-8272-9542-4; September 1997</a:t>
            </a:r>
          </a:p>
          <a:p>
            <a:pPr>
              <a:buNone/>
            </a:pPr>
            <a:r>
              <a:rPr lang="de-DE" sz="1000" dirty="0" smtClean="0"/>
              <a:t>[2]	 Herbert Pichlik, Rahman Jamal; </a:t>
            </a:r>
            <a:r>
              <a:rPr lang="de-DE" sz="1000" dirty="0" err="1" smtClean="0"/>
              <a:t>LabVIEW</a:t>
            </a:r>
            <a:r>
              <a:rPr lang="de-DE" sz="1000" dirty="0" smtClean="0"/>
              <a:t>: Das Anwenderbuch /.- </a:t>
            </a:r>
            <a:r>
              <a:rPr lang="en-US" sz="1000" dirty="0" err="1" smtClean="0"/>
              <a:t>München</a:t>
            </a:r>
            <a:r>
              <a:rPr lang="en-US" sz="1000" dirty="0" smtClean="0"/>
              <a:t> [i.e. </a:t>
            </a:r>
            <a:r>
              <a:rPr lang="en-US" sz="1000" dirty="0" err="1" smtClean="0"/>
              <a:t>Haar</a:t>
            </a:r>
            <a:r>
              <a:rPr lang="en-US" sz="1000" dirty="0" smtClean="0"/>
              <a:t>]; London; Mexico [City]; New York; </a:t>
            </a:r>
            <a:r>
              <a:rPr lang="en-US" sz="1000" dirty="0" err="1" smtClean="0"/>
              <a:t>Singapur</a:t>
            </a:r>
            <a:r>
              <a:rPr lang="en-US" sz="1000" dirty="0" smtClean="0"/>
              <a:t>; Sidney; Toronto: Prentice </a:t>
            </a:r>
            <a:r>
              <a:rPr lang="en-US" sz="1000" dirty="0" err="1" smtClean="0"/>
              <a:t>Hall;ISBN</a:t>
            </a:r>
            <a:r>
              <a:rPr lang="en-US" sz="1000" dirty="0" smtClean="0"/>
              <a:t> 3-8272-589-0;  </a:t>
            </a:r>
            <a:r>
              <a:rPr lang="en-US" sz="1000" dirty="0" err="1" smtClean="0"/>
              <a:t>Oktober</a:t>
            </a:r>
            <a:r>
              <a:rPr lang="en-US" sz="1000" dirty="0" smtClean="0"/>
              <a:t> 1999</a:t>
            </a:r>
            <a:endParaRPr lang="de-DE" sz="1000" dirty="0" smtClean="0"/>
          </a:p>
          <a:p>
            <a:pPr>
              <a:buNone/>
            </a:pPr>
            <a:r>
              <a:rPr lang="en-US" sz="1000" dirty="0" smtClean="0"/>
              <a:t>[3]	</a:t>
            </a:r>
            <a:r>
              <a:rPr lang="de-DE" sz="1000" dirty="0" smtClean="0"/>
              <a:t> Herbert Pichlik, Rahman Jamal; </a:t>
            </a:r>
            <a:r>
              <a:rPr lang="en-US" sz="1000" dirty="0" err="1" smtClean="0"/>
              <a:t>LabVIEW</a:t>
            </a:r>
            <a:r>
              <a:rPr lang="en-US" sz="1000" dirty="0" smtClean="0"/>
              <a:t> Applications and Solutions /   Upper Saddle River[NJ]; London; Mexico [City]; New York; </a:t>
            </a:r>
            <a:r>
              <a:rPr lang="en-US" sz="1000" dirty="0" err="1" smtClean="0"/>
              <a:t>Singapur</a:t>
            </a:r>
            <a:r>
              <a:rPr lang="en-US" sz="1000" dirty="0" smtClean="0"/>
              <a:t>; Sidney; Toronto: Prentice Hall;  ISBN 0-13-096423-9; September 1998</a:t>
            </a:r>
            <a:endParaRPr lang="de-DE" sz="1000" dirty="0" smtClean="0"/>
          </a:p>
          <a:p>
            <a:pPr>
              <a:buNone/>
            </a:pPr>
            <a:r>
              <a:rPr lang="en-US" sz="1000" dirty="0" smtClean="0"/>
              <a:t>[4] 	Herbert Pichlik, „</a:t>
            </a:r>
            <a:r>
              <a:rPr lang="en-US" sz="1000" dirty="0" err="1" smtClean="0"/>
              <a:t>Networkcentric</a:t>
            </a:r>
            <a:r>
              <a:rPr lang="en-US" sz="1000" dirty="0" smtClean="0"/>
              <a:t> test and measurement system“, Best application of virtual instrumentation, NI-Week 97 Proceedings, Austin TX 8/97</a:t>
            </a:r>
            <a:endParaRPr lang="de-DE" sz="1000" dirty="0" smtClean="0"/>
          </a:p>
          <a:p>
            <a:pPr>
              <a:buNone/>
            </a:pPr>
            <a:r>
              <a:rPr lang="en-US" sz="1000" dirty="0" smtClean="0"/>
              <a:t>[5]	Herbert Pichlik, Universal Test- and Automation System using an event driven object oriented </a:t>
            </a:r>
            <a:r>
              <a:rPr lang="en-US" sz="1000" dirty="0" err="1" smtClean="0"/>
              <a:t>LabVIEW</a:t>
            </a:r>
            <a:r>
              <a:rPr lang="en-US" sz="1000" dirty="0" smtClean="0"/>
              <a:t> approach (UTAS), NI-Week 2001 Proceedings, Austin TX 8/01</a:t>
            </a:r>
            <a:endParaRPr lang="de-DE" sz="1000" dirty="0" smtClean="0"/>
          </a:p>
          <a:p>
            <a:pPr>
              <a:buNone/>
            </a:pPr>
            <a:r>
              <a:rPr lang="de-DE" sz="1000" dirty="0" smtClean="0"/>
              <a:t>[6]	Herbert Pichlik, Tobias Postler, Roboter- und </a:t>
            </a:r>
            <a:r>
              <a:rPr lang="de-DE" sz="1000" dirty="0" err="1" smtClean="0"/>
              <a:t>LabVIEW</a:t>
            </a:r>
            <a:r>
              <a:rPr lang="de-DE" sz="1000" dirty="0" smtClean="0"/>
              <a:t>-basiertes Universaltestsystem für KFZ-Bedienkomponenten, Paper VIP 2010</a:t>
            </a:r>
          </a:p>
          <a:p>
            <a:pPr>
              <a:buNone/>
            </a:pPr>
            <a:r>
              <a:rPr lang="de-DE" sz="1000" dirty="0" smtClean="0"/>
              <a:t>[7]	Herbert Pichlik, Tobias Postler,  </a:t>
            </a:r>
            <a:r>
              <a:rPr lang="de-DE" sz="1000" dirty="0" err="1" smtClean="0"/>
              <a:t>LabVIEW</a:t>
            </a:r>
            <a:r>
              <a:rPr lang="de-DE" sz="1000" dirty="0" smtClean="0"/>
              <a:t>-FPGA-gesteuerte Rundtakteinheiten, Paper VIP 2010</a:t>
            </a:r>
          </a:p>
          <a:p>
            <a:pPr>
              <a:buNone/>
            </a:pPr>
            <a:r>
              <a:rPr lang="de-DE" sz="1000" dirty="0" smtClean="0"/>
              <a:t>[8]	Herbert Pichlik, Die Architektur roboterbasierter haptischer Prüfsysteme und deren Technologien; VDMA Frankfurt, 4/2008</a:t>
            </a:r>
          </a:p>
          <a:p>
            <a:pPr>
              <a:buNone/>
            </a:pPr>
            <a:r>
              <a:rPr lang="en-US" sz="1000" dirty="0" smtClean="0"/>
              <a:t>[9]	Herbert Pichlik, High Speed High Resolution Analog / Digital Converter Circuit; Patent 4.999.624  U.S. Philips Corporation, New York, N.Y., June 13, 1989</a:t>
            </a:r>
            <a:endParaRPr lang="de-DE" sz="1000" dirty="0" smtClean="0"/>
          </a:p>
          <a:p>
            <a:pPr>
              <a:buNone/>
            </a:pPr>
            <a:r>
              <a:rPr lang="en-US" sz="1000" dirty="0" smtClean="0"/>
              <a:t>[10]	Herbert Pichlik, </a:t>
            </a:r>
            <a:r>
              <a:rPr lang="en-US" sz="1000" dirty="0" err="1" smtClean="0"/>
              <a:t>Subranging</a:t>
            </a:r>
            <a:r>
              <a:rPr lang="en-US" sz="1000" dirty="0" smtClean="0"/>
              <a:t> AD-Converter;  Philips Corporation, New York 1988</a:t>
            </a:r>
            <a:endParaRPr lang="de-DE" sz="1000" dirty="0" smtClean="0"/>
          </a:p>
          <a:p>
            <a:pPr>
              <a:buNone/>
            </a:pPr>
            <a:r>
              <a:rPr lang="de-DE" sz="1000" dirty="0" smtClean="0"/>
              <a:t>[11]	Herbert Pichlik, [DE] SCHALTUNGSANORDNUNG ZUR ANALOG-DIGITAL-UMSETZUNG; Europäisches Patent; Philips </a:t>
            </a:r>
            <a:r>
              <a:rPr lang="de-DE" sz="1000" dirty="0" err="1" smtClean="0"/>
              <a:t>Kommunikations</a:t>
            </a:r>
            <a:r>
              <a:rPr lang="de-DE" sz="1000" dirty="0" smtClean="0"/>
              <a:t> Industrie AG; Nürnberg 1986</a:t>
            </a:r>
          </a:p>
          <a:p>
            <a:pPr>
              <a:buNone/>
            </a:pPr>
            <a:r>
              <a:rPr lang="en-US" sz="1000" dirty="0" smtClean="0"/>
              <a:t>[12]	Herbert Pichlik, G++ New Directions in Information Technology, NI-Week 2001 Proceedings, Austin TX 8/01</a:t>
            </a:r>
            <a:endParaRPr lang="de-DE" sz="1000" dirty="0" smtClean="0"/>
          </a:p>
          <a:p>
            <a:pPr>
              <a:buNone/>
            </a:pPr>
            <a:r>
              <a:rPr lang="en-US" sz="1000" dirty="0" smtClean="0"/>
              <a:t>[13]	Herbert Pichlik, Object Technology Toolsets for </a:t>
            </a:r>
            <a:r>
              <a:rPr lang="en-US" sz="1000" dirty="0" err="1" smtClean="0"/>
              <a:t>LabVIEW</a:t>
            </a:r>
            <a:r>
              <a:rPr lang="en-US" sz="1000" dirty="0" smtClean="0"/>
              <a:t>; August 2001</a:t>
            </a:r>
            <a:endParaRPr lang="de-DE" sz="1000" dirty="0" smtClean="0"/>
          </a:p>
          <a:p>
            <a:pPr>
              <a:buNone/>
            </a:pPr>
            <a:r>
              <a:rPr lang="de-DE" sz="1000" dirty="0" smtClean="0"/>
              <a:t>[14]	Herbert Pichlik, Zuverlässigkeitsanalyse an komplexen Baugruppen;  Philips </a:t>
            </a:r>
            <a:r>
              <a:rPr lang="de-DE" sz="1000" dirty="0" err="1" smtClean="0"/>
              <a:t>Kommunikations</a:t>
            </a:r>
            <a:r>
              <a:rPr lang="de-DE" sz="1000" dirty="0" smtClean="0"/>
              <a:t> Industrie AG; Nürnberg 1987</a:t>
            </a:r>
          </a:p>
          <a:p>
            <a:pPr>
              <a:buNone/>
            </a:pPr>
            <a:r>
              <a:rPr lang="de-DE" sz="1000" dirty="0" smtClean="0"/>
              <a:t>[15]	Herbert Pichlik, Tobias Postler, Matthias Thüringer, Reduzierung der Zykluszeiten von </a:t>
            </a:r>
            <a:r>
              <a:rPr lang="de-DE" sz="1000" dirty="0" err="1" smtClean="0"/>
              <a:t>Pincheck</a:t>
            </a:r>
            <a:r>
              <a:rPr lang="de-DE" sz="1000" dirty="0" smtClean="0"/>
              <a:t>- und Hochspannungsprüfungen für Automotive-Steckverbinder unter Verwendung modularer  NI-FPGA-Technologie, Paper VIP 2011</a:t>
            </a:r>
          </a:p>
          <a:p>
            <a:pPr>
              <a:buNone/>
            </a:pPr>
            <a:r>
              <a:rPr lang="de-DE" sz="1000" dirty="0" smtClean="0"/>
              <a:t>[16] 	Herbert Pichlik, G++ - Neue Wege in der Informationstechnologie</a:t>
            </a:r>
          </a:p>
          <a:p>
            <a:pPr>
              <a:buNone/>
            </a:pPr>
            <a:r>
              <a:rPr lang="de-DE" sz="1000" dirty="0" smtClean="0"/>
              <a:t>[17]	Toni Roos, Entwicklung und Qualifizierung eines </a:t>
            </a:r>
            <a:r>
              <a:rPr lang="de-DE" sz="1000" dirty="0" err="1" smtClean="0"/>
              <a:t>LabVIEW</a:t>
            </a:r>
            <a:r>
              <a:rPr lang="de-DE" sz="1000" dirty="0" smtClean="0"/>
              <a:t>-basierten universellen </a:t>
            </a:r>
            <a:r>
              <a:rPr lang="de-DE" sz="1000" dirty="0" err="1" smtClean="0"/>
              <a:t>Haptikprüfsystems</a:t>
            </a:r>
            <a:r>
              <a:rPr lang="de-DE" sz="1000" dirty="0" smtClean="0"/>
              <a:t>; Masterarbeit TH Nürnberg/SYSTEC, September 2013</a:t>
            </a:r>
          </a:p>
          <a:p>
            <a:pPr>
              <a:buNone/>
            </a:pPr>
            <a:r>
              <a:rPr lang="de-DE" sz="1000" dirty="0" smtClean="0"/>
              <a:t>[18]	Matthias Leininger, Entwicklung und Konstruktion eines Drehmoment-Transfernormal für Drehhaptik-Prüfstände; Bachelorarbeit Friedrich-Alexander Universität Erlangen/SYSTEC, August 2011</a:t>
            </a:r>
          </a:p>
          <a:p>
            <a:pPr>
              <a:buNone/>
            </a:pPr>
            <a:r>
              <a:rPr lang="de-DE" sz="1000" dirty="0" smtClean="0"/>
              <a:t>[19]	Matthias Leininger, Eine universelle Plattform für </a:t>
            </a:r>
            <a:r>
              <a:rPr lang="de-DE" sz="1000" dirty="0" err="1" smtClean="0"/>
              <a:t>Haptikprüfsysteme</a:t>
            </a:r>
            <a:r>
              <a:rPr lang="de-DE" sz="1000" dirty="0" smtClean="0"/>
              <a:t>; Masterarbeit Technische Universität München/SYSTEC, Juli 2014</a:t>
            </a:r>
          </a:p>
          <a:p>
            <a:pPr>
              <a:buNone/>
            </a:pPr>
            <a:endParaRPr lang="de-DE" sz="1000" dirty="0" smtClean="0"/>
          </a:p>
          <a:p>
            <a:pPr>
              <a:buNone/>
            </a:pPr>
            <a:endParaRPr lang="de-DE" sz="1000" dirty="0" smtClean="0">
              <a:hlinkClick r:id="rId2"/>
            </a:endParaRPr>
          </a:p>
          <a:p>
            <a:pPr>
              <a:buNone/>
            </a:pPr>
            <a:r>
              <a:rPr lang="de-DE" sz="1800" dirty="0" smtClean="0">
                <a:hlinkClick r:id="rId2"/>
              </a:rPr>
              <a:t>www.systec-gmbh.com</a:t>
            </a:r>
            <a:endParaRPr lang="de-DE" sz="1800" dirty="0" smtClean="0"/>
          </a:p>
          <a:p>
            <a:pPr>
              <a:buNone/>
            </a:pPr>
            <a:endParaRPr lang="de-DE" sz="1000" dirty="0" smtClean="0"/>
          </a:p>
          <a:p>
            <a:pPr eaLnBrk="1" hangingPunct="1"/>
            <a:endParaRPr lang="de-DE" sz="800" dirty="0" smtClean="0"/>
          </a:p>
        </p:txBody>
      </p:sp>
    </p:spTree>
  </p:cSld>
  <p:clrMapOvr>
    <a:masterClrMapping/>
  </p:clrMapOvr>
  <p:transition>
    <p:fade thruBlk="1"/>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Folie 1&quot;/&gt;&lt;property id=&quot;20307&quot; value=&quot;259&quot;/&gt;&lt;/object&gt;&lt;object type=&quot;3&quot; unique_id=&quot;10005&quot;&gt;&lt;property id=&quot;20148&quot; value=&quot;5&quot;/&gt;&lt;property id=&quot;20300&quot; value=&quot;Folie 2&quot;/&gt;&lt;property id=&quot;20307&quot; value=&quot;266&quot;/&gt;&lt;/object&gt;&lt;object type=&quot;3&quot; unique_id=&quot;10006&quot;&gt;&lt;property id=&quot;20148&quot; value=&quot;5&quot;/&gt;&lt;property id=&quot;20300&quot; value=&quot;Folie 3&quot;/&gt;&lt;property id=&quot;20307&quot; value=&quot;260&quot;/&gt;&lt;/object&gt;&lt;object type=&quot;3&quot; unique_id=&quot;10007&quot;&gt;&lt;property id=&quot;20148&quot; value=&quot;5&quot;/&gt;&lt;property id=&quot;20300&quot; value=&quot;Folie 4 - &amp;quot;Redaktion&amp;quot;&quot;/&gt;&lt;property id=&quot;20307&quot; value=&quot;257&quot;/&gt;&lt;/object&gt;&lt;object type=&quot;3&quot; unique_id=&quot;10008&quot;&gt;&lt;property id=&quot;20148&quot; value=&quot;5&quot;/&gt;&lt;property id=&quot;20300&quot; value=&quot;Folie 5 - &amp;quot;Redaktionelle Arbeiten&amp;#x0D;&amp;#x0A;&amp;quot;&quot;/&gt;&lt;property id=&quot;20307&quot; value=&quot;291&quot;/&gt;&lt;/object&gt;&lt;object type=&quot;3&quot; unique_id=&quot;10009&quot;&gt;&lt;property id=&quot;20148&quot; value=&quot;5&quot;/&gt;&lt;property id=&quot;20300&quot; value=&quot;Folie 6 - &amp;quot;Redaktionelle Arbeiten&amp;#x0D;&amp;#x0A;&amp;quot;&quot;/&gt;&lt;property id=&quot;20307&quot; value=&quot;292&quot;/&gt;&lt;/object&gt;&lt;object type=&quot;3&quot; unique_id=&quot;10010&quot;&gt;&lt;property id=&quot;20148&quot; value=&quot;5&quot;/&gt;&lt;property id=&quot;20300&quot; value=&quot;Folie 7 - &amp;quot;Redaktionelle Arbeiten&amp;#x0D;&amp;#x0A;&amp;quot;&quot;/&gt;&lt;property id=&quot;20307&quot; value=&quot;293&quot;/&gt;&lt;/object&gt;&lt;object type=&quot;3&quot; unique_id=&quot;10011&quot;&gt;&lt;property id=&quot;20148&quot; value=&quot;5&quot;/&gt;&lt;property id=&quot;20300&quot; value=&quot;Folie 8 - &amp;quot;Redaktionelle Arbeiten&amp;#x0D;&amp;#x0A;&amp;quot;&quot;/&gt;&lt;property id=&quot;20307&quot; value=&quot;294&quot;/&gt;&lt;/object&gt;&lt;object type=&quot;3&quot; unique_id=&quot;10012&quot;&gt;&lt;property id=&quot;20148&quot; value=&quot;5&quot;/&gt;&lt;property id=&quot;20300&quot; value=&quot;Folie 9 - &amp;quot;Redaktionelle Arbeiten&amp;#x0D;&amp;#x0A;&amp;quot;&quot;/&gt;&lt;property id=&quot;20307&quot; value=&quot;295&quot;/&gt;&lt;/object&gt;&lt;object type=&quot;3&quot; unique_id=&quot;10013&quot;&gt;&lt;property id=&quot;20148&quot; value=&quot;5&quot;/&gt;&lt;property id=&quot;20300&quot; value=&quot;Folie 10 - &amp;quot;Redaktionelle Arbeiten&amp;#x0D;&amp;#x0A;&amp;quot;&quot;/&gt;&lt;property id=&quot;20307&quot; value=&quot;296&quot;/&gt;&lt;/object&gt;&lt;object type=&quot;3&quot; unique_id=&quot;10014&quot;&gt;&lt;property id=&quot;20148&quot; value=&quot;5&quot;/&gt;&lt;property id=&quot;20300&quot; value=&quot;Folie 11 - &amp;quot;Redaktionelle Arbeiten&amp;#x0D;&amp;#x0A;&amp;quot;&quot;/&gt;&lt;property id=&quot;20307&quot; value=&quot;297&quot;/&gt;&lt;/object&gt;&lt;object type=&quot;3&quot; unique_id=&quot;10015&quot;&gt;&lt;property id=&quot;20148&quot; value=&quot;5&quot;/&gt;&lt;property id=&quot;20300&quot; value=&quot;Folie 12&quot;/&gt;&lt;property id=&quot;20307&quot; value=&quot;267&quot;/&gt;&lt;/object&gt;&lt;object type=&quot;3&quot; unique_id=&quot;10016&quot;&gt;&lt;property id=&quot;20148&quot; value=&quot;5&quot;/&gt;&lt;property id=&quot;20300&quot; value=&quot;Folie 13 - &amp;quot;3D-Visualisierung&amp;quot;&quot;/&gt;&lt;property id=&quot;20307&quot; value=&quot;268&quot;/&gt;&lt;/object&gt;&lt;object type=&quot;3&quot; unique_id=&quot;10017&quot;&gt;&lt;property id=&quot;20148&quot; value=&quot;5&quot;/&gt;&lt;property id=&quot;20300&quot; value=&quot;Folie 14 - &amp;quot;3D-Visualisierung – CAD-Illustrationen&amp;quot;&quot;/&gt;&lt;property id=&quot;20307&quot; value=&quot;279&quot;/&gt;&lt;/object&gt;&lt;object type=&quot;3&quot; unique_id=&quot;10018&quot;&gt;&lt;property id=&quot;20148&quot; value=&quot;5&quot;/&gt;&lt;property id=&quot;20300&quot; value=&quot;Folie 15 - &amp;quot;3D-Visualisierung – Technische Illustrationen&amp;quot;&quot;/&gt;&lt;property id=&quot;20307&quot; value=&quot;280&quot;/&gt;&lt;/object&gt;&lt;object type=&quot;3&quot; unique_id=&quot;10019&quot;&gt;&lt;property id=&quot;20148&quot; value=&quot;5&quot;/&gt;&lt;property id=&quot;20300&quot; value=&quot;Folie 16 - &amp;quot;3D-Visualisierung – Technische Illustrationen&amp;quot;&quot;/&gt;&lt;property id=&quot;20307&quot; value=&quot;281&quot;/&gt;&lt;/object&gt;&lt;object type=&quot;3&quot; unique_id=&quot;10020&quot;&gt;&lt;property id=&quot;20148&quot; value=&quot;5&quot;/&gt;&lt;property id=&quot;20300&quot; value=&quot;Folie 17 - &amp;quot;3D-Visualisierung – Technische Illustrationen&amp;quot;&quot;/&gt;&lt;property id=&quot;20307&quot; value=&quot;282&quot;/&gt;&lt;/object&gt;&lt;object type=&quot;3&quot; unique_id=&quot;10021&quot;&gt;&lt;property id=&quot;20148&quot; value=&quot;5&quot;/&gt;&lt;property id=&quot;20300&quot; value=&quot;Folie 18 - &amp;quot;3D-Visualisierung – 3D-Bilder&amp;quot;&quot;/&gt;&lt;property id=&quot;20307&quot; value=&quot;283&quot;/&gt;&lt;/object&gt;&lt;object type=&quot;3&quot; unique_id=&quot;10022&quot;&gt;&lt;property id=&quot;20148&quot; value=&quot;5&quot;/&gt;&lt;property id=&quot;20300&quot; value=&quot;Folie 19 - &amp;quot;3D-Visualisierung – Fotorealistische 3D-Grafiken&amp;quot;&quot;/&gt;&lt;property id=&quot;20307&quot; value=&quot;284&quot;/&gt;&lt;/object&gt;&lt;object type=&quot;3&quot; unique_id=&quot;10023&quot;&gt;&lt;property id=&quot;20148&quot; value=&quot;5&quot;/&gt;&lt;property id=&quot;20300&quot; value=&quot;Folie 20&quot;/&gt;&lt;property id=&quot;20307&quot; value=&quot;269&quot;/&gt;&lt;/object&gt;&lt;object type=&quot;3&quot; unique_id=&quot;10024&quot;&gt;&lt;property id=&quot;20148&quot; value=&quot;5&quot;/&gt;&lt;property id=&quot;20300&quot; value=&quot;Folie 21 - &amp;quot;3D-PDF&amp;quot;&quot;/&gt;&lt;property id=&quot;20307&quot; value=&quot;270&quot;/&gt;&lt;/object&gt;&lt;object type=&quot;3&quot; unique_id=&quot;10025&quot;&gt;&lt;property id=&quot;20148&quot; value=&quot;5&quot;/&gt;&lt;property id=&quot;20300&quot; value=&quot;Folie 22 - &amp;quot;3D-PDF – VIEW&amp;quot;&quot;/&gt;&lt;property id=&quot;20307&quot; value=&quot;285&quot;/&gt;&lt;/object&gt;&lt;object type=&quot;3&quot; unique_id=&quot;10026&quot;&gt;&lt;property id=&quot;20148&quot; value=&quot;5&quot;/&gt;&lt;property id=&quot;20300&quot; value=&quot;Folie 23 - &amp;quot;3D-PDF – ANIMATIONEN&amp;quot;&quot;/&gt;&lt;property id=&quot;20307&quot; value=&quot;286&quot;/&gt;&lt;/object&gt;&lt;object type=&quot;3&quot; unique_id=&quot;10027&quot;&gt;&lt;property id=&quot;20148&quot; value=&quot;5&quot;/&gt;&lt;property id=&quot;20300&quot; value=&quot;Folie 24&quot;/&gt;&lt;property id=&quot;20307&quot; value=&quot;271&quot;/&gt;&lt;/object&gt;&lt;object type=&quot;3&quot; unique_id=&quot;10028&quot;&gt;&lt;property id=&quot;20148&quot; value=&quot;5&quot;/&gt;&lt;property id=&quot;20300&quot; value=&quot;Folie 25 - &amp;quot;eLearning&amp;quot;&quot;/&gt;&lt;property id=&quot;20307&quot; value=&quot;272&quot;/&gt;&lt;/object&gt;&lt;object type=&quot;3&quot; unique_id=&quot;10029&quot;&gt;&lt;property id=&quot;20148&quot; value=&quot;5&quot;/&gt;&lt;property id=&quot;20300&quot; value=&quot;Folie 26 - &amp;quot;eLearning – Interaktives Schulungsmaterial&amp;quot;&quot;/&gt;&lt;property id=&quot;20307&quot; value=&quot;287&quot;/&gt;&lt;/object&gt;&lt;object type=&quot;3&quot; unique_id=&quot;10030&quot;&gt;&lt;property id=&quot;20148&quot; value=&quot;5&quot;/&gt;&lt;property id=&quot;20300&quot; value=&quot;Folie 27 - &amp;quot;eLearning – Software-Demonstration&amp;quot;&quot;/&gt;&lt;property id=&quot;20307&quot; value=&quot;288&quot;/&gt;&lt;/object&gt;&lt;object type=&quot;3&quot; unique_id=&quot;10031&quot;&gt;&lt;property id=&quot;20148&quot; value=&quot;5&quot;/&gt;&lt;property id=&quot;20300&quot; value=&quot;Folie 28&quot;/&gt;&lt;property id=&quot;20307&quot; value=&quot;273&quot;/&gt;&lt;/object&gt;&lt;object type=&quot;3&quot; unique_id=&quot;10032&quot;&gt;&lt;property id=&quot;20148&quot; value=&quot;5&quot;/&gt;&lt;property id=&quot;20300&quot; value=&quot;Folie 29 - &amp;quot;Dokumentendesign&amp;quot;&quot;/&gt;&lt;property id=&quot;20307&quot; value=&quot;274&quot;/&gt;&lt;/object&gt;&lt;object type=&quot;3&quot; unique_id=&quot;10033&quot;&gt;&lt;property id=&quot;20148&quot; value=&quot;5&quot;/&gt;&lt;property id=&quot;20300&quot; value=&quot;Folie 30&quot;/&gt;&lt;property id=&quot;20307&quot; value=&quot;275&quot;/&gt;&lt;/object&gt;&lt;object type=&quot;3&quot; unique_id=&quot;10034&quot;&gt;&lt;property id=&quot;20148&quot; value=&quot;5&quot;/&gt;&lt;property id=&quot;20300&quot; value=&quot;Folie 31 - &amp;quot;Onlinehilfe&amp;quot;&quot;/&gt;&lt;property id=&quot;20307&quot; value=&quot;276&quot;/&gt;&lt;/object&gt;&lt;object type=&quot;3&quot; unique_id=&quot;10035&quot;&gt;&lt;property id=&quot;20148&quot; value=&quot;5&quot;/&gt;&lt;property id=&quot;20300&quot; value=&quot;Folie 32 - &amp;quot;Onlinehilfe – Online-Dokumentation&amp;quot;&quot;/&gt;&lt;property id=&quot;20307&quot; value=&quot;289&quot;/&gt;&lt;/object&gt;&lt;object type=&quot;3&quot; unique_id=&quot;10036&quot;&gt;&lt;property id=&quot;20148&quot; value=&quot;5&quot;/&gt;&lt;property id=&quot;20300&quot; value=&quot;Folie 33&quot;/&gt;&lt;property id=&quot;20307&quot; value=&quot;277&quot;/&gt;&lt;/object&gt;&lt;object type=&quot;3&quot; unique_id=&quot;10037&quot;&gt;&lt;property id=&quot;20148&quot; value=&quot;5&quot;/&gt;&lt;property id=&quot;20300&quot; value=&quot;Folie 34 - &amp;quot;Outputs / Publikationsmedien&amp;quot;&quot;/&gt;&lt;property id=&quot;20307&quot; value=&quot;278&quot;/&gt;&lt;/object&gt;&lt;object type=&quot;3&quot; unique_id=&quot;10038&quot;&gt;&lt;property id=&quot;20148&quot; value=&quot;5&quot;/&gt;&lt;property id=&quot;20300&quot; value=&quot;Folie 35&quot;/&gt;&lt;property id=&quot;20307&quot; value=&quot;26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COLORS" val="-2;-2;-2;-2;-2;-2"/>
  <p:tag name="COLORSETCLASSNAME" val="ColorSet1"/>
  <p:tag name="MLI" val="1"/>
  <p:tag name="SHAPESETGROUPCLASSNAME" val="ShapeSetGroup1"/>
  <p:tag name="SHAPESETCLASSNAME" val="TitleSlide"/>
  <p:tag name="COLORSETGROUPCLASSNAME" val="ColorSetGroup1"/>
  <p:tag name="FONTSETGROUPCLASSNAME" val="FontSetGroup1"/>
  <p:tag name="SHAPECLASSNAME" val="BoschBitmap"/>
  <p:tag name="SHAPECLASSFILE" val="BOCOL.png"/>
  <p:tag name="SHAPECLASSPROTECTIONTYPE" val="15"/>
</p:tagLst>
</file>

<file path=ppt/theme/theme1.xml><?xml version="1.0" encoding="utf-8"?>
<a:theme xmlns:a="http://schemas.openxmlformats.org/drawingml/2006/main" name="Inhalt  SYSTEC">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a:lstStyle>
        <a:def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defRPr kumimoji="0" sz="3200" b="0" i="0" u="none" strike="noStrike" kern="1200" cap="none" spc="0" normalizeH="0" baseline="0" noProof="0" dirty="0" smtClean="0">
            <a:ln>
              <a:noFill/>
            </a:ln>
            <a:solidFill>
              <a:schemeClr val="tx1"/>
            </a:solidFill>
            <a:effectLst/>
            <a:uLnTx/>
            <a:uFillTx/>
            <a:latin typeface="+mn-lt"/>
            <a:ea typeface="+mn-ea"/>
            <a:cs typeface="+mn-cs"/>
          </a:defRPr>
        </a:defPPr>
      </a:lstStyle>
    </a:txDef>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CI_Vorlage_V1</Template>
  <TotalTime>0</TotalTime>
  <Words>2162</Words>
  <Application>Microsoft Office PowerPoint</Application>
  <PresentationFormat>Bildschirmpräsentation (4:3)</PresentationFormat>
  <Paragraphs>477</Paragraphs>
  <Slides>66</Slides>
  <Notes>25</Notes>
  <HiddenSlides>0</HiddenSlides>
  <MMClips>0</MMClips>
  <ScaleCrop>false</ScaleCrop>
  <HeadingPairs>
    <vt:vector size="6" baseType="variant">
      <vt:variant>
        <vt:lpstr>Design</vt:lpstr>
      </vt:variant>
      <vt:variant>
        <vt:i4>1</vt:i4>
      </vt:variant>
      <vt:variant>
        <vt:lpstr>Eingebettete OLE-Server</vt:lpstr>
      </vt:variant>
      <vt:variant>
        <vt:i4>2</vt:i4>
      </vt:variant>
      <vt:variant>
        <vt:lpstr>Folientitel</vt:lpstr>
      </vt:variant>
      <vt:variant>
        <vt:i4>66</vt:i4>
      </vt:variant>
    </vt:vector>
  </HeadingPairs>
  <TitlesOfParts>
    <vt:vector size="69" baseType="lpstr">
      <vt:lpstr>Inhalt  SYSTEC</vt:lpstr>
      <vt:lpstr>Bitmap Image</vt:lpstr>
      <vt:lpstr>Visio</vt:lpstr>
      <vt:lpstr>Folie 1</vt:lpstr>
      <vt:lpstr>Folie 2</vt:lpstr>
      <vt:lpstr>Markets  </vt:lpstr>
      <vt:lpstr>Folie 4</vt:lpstr>
      <vt:lpstr>SYSTEC at a glance</vt:lpstr>
      <vt:lpstr>Folie 6</vt:lpstr>
      <vt:lpstr>SYSTEC Software Solutions</vt:lpstr>
      <vt:lpstr>SYSTEC    Test- and Automation Framework 2015</vt:lpstr>
      <vt:lpstr>Folie 9</vt:lpstr>
      <vt:lpstr>LabVIEW Dealing with complexity</vt:lpstr>
      <vt:lpstr>Folie 11</vt:lpstr>
      <vt:lpstr>Folie 12</vt:lpstr>
      <vt:lpstr>Key Application Areas</vt:lpstr>
      <vt:lpstr>Folie 14</vt:lpstr>
      <vt:lpstr>NI’s Platform-Based Approach to Automated Test</vt:lpstr>
      <vt:lpstr>Industry Leading NI PXI Platform</vt:lpstr>
      <vt:lpstr>NI’s Platform-Based Approach to Embedded Design</vt:lpstr>
      <vt:lpstr>Embedded Hardware Options</vt:lpstr>
      <vt:lpstr>SYSTEC IO Systems</vt:lpstr>
      <vt:lpstr>SYSTEC AOI-Workstation </vt:lpstr>
      <vt:lpstr>Folie 21</vt:lpstr>
      <vt:lpstr>Torque Measurement Analysistool</vt:lpstr>
      <vt:lpstr>Torque Haptics Measurent System</vt:lpstr>
      <vt:lpstr>Torque Haptics Measurent System</vt:lpstr>
      <vt:lpstr>Rotary Haptic Module + Transfer Standard</vt:lpstr>
      <vt:lpstr>Combined Keyhaptics and Force Feedback Module  and Force Feedback   Transfer Standard</vt:lpstr>
      <vt:lpstr>Folie 27</vt:lpstr>
      <vt:lpstr>Laboratory</vt:lpstr>
      <vt:lpstr>Light Measurement Standard</vt:lpstr>
      <vt:lpstr>Folie 30</vt:lpstr>
      <vt:lpstr>SYSTEC FlexCAM Jai AT-200 GE 3CCD Camera with FlexLense </vt:lpstr>
      <vt:lpstr>SYSTEC FlexLense </vt:lpstr>
      <vt:lpstr>Folie 33</vt:lpstr>
      <vt:lpstr>Folie 34</vt:lpstr>
      <vt:lpstr>Folie 35</vt:lpstr>
      <vt:lpstr>Folie 36</vt:lpstr>
      <vt:lpstr>Folie 37</vt:lpstr>
      <vt:lpstr>Folie 38</vt:lpstr>
      <vt:lpstr>Folie 39</vt:lpstr>
      <vt:lpstr>Folie 40</vt:lpstr>
      <vt:lpstr>Folie 41</vt:lpstr>
      <vt:lpstr>SYSTEC Universal test stand (customer: ALPS)</vt:lpstr>
      <vt:lpstr>Folie 43</vt:lpstr>
      <vt:lpstr>Robot based test cell</vt:lpstr>
      <vt:lpstr>Universal EOL Testsystem</vt:lpstr>
      <vt:lpstr>Robot based haptics testsystem (EOL)</vt:lpstr>
      <vt:lpstr>Folie 47</vt:lpstr>
      <vt:lpstr>Roundtable solution </vt:lpstr>
      <vt:lpstr>Folie 49</vt:lpstr>
      <vt:lpstr>Test-Cluster with two Roundtables</vt:lpstr>
      <vt:lpstr>Testcluster Footprint</vt:lpstr>
      <vt:lpstr>RoundtableOverview</vt:lpstr>
      <vt:lpstr>Hardware Schematics</vt:lpstr>
      <vt:lpstr>Folie 54</vt:lpstr>
      <vt:lpstr>Universal adapter (12 years old)</vt:lpstr>
      <vt:lpstr>Screening systems</vt:lpstr>
      <vt:lpstr>Screening systems</vt:lpstr>
      <vt:lpstr>Screening systems</vt:lpstr>
      <vt:lpstr>Folie 59</vt:lpstr>
      <vt:lpstr>CyberFLEX </vt:lpstr>
      <vt:lpstr>CyberFLEX    </vt:lpstr>
      <vt:lpstr>CyberFLEX    </vt:lpstr>
      <vt:lpstr>CyberFLEX    </vt:lpstr>
      <vt:lpstr>CyberFLEX    </vt:lpstr>
      <vt:lpstr>Folie 65</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Pichlik Herbert</dc:creator>
  <cp:lastModifiedBy>systec</cp:lastModifiedBy>
  <cp:revision>344</cp:revision>
  <dcterms:created xsi:type="dcterms:W3CDTF">2010-12-07T10:54:16Z</dcterms:created>
  <dcterms:modified xsi:type="dcterms:W3CDTF">2016-06-11T15:52:30Z</dcterms:modified>
</cp:coreProperties>
</file>