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464" r:id="rId2"/>
    <p:sldId id="465" r:id="rId3"/>
    <p:sldId id="373" r:id="rId4"/>
    <p:sldId id="431" r:id="rId5"/>
    <p:sldId id="423" r:id="rId6"/>
    <p:sldId id="432" r:id="rId7"/>
    <p:sldId id="434" r:id="rId8"/>
    <p:sldId id="436" r:id="rId9"/>
    <p:sldId id="433" r:id="rId10"/>
    <p:sldId id="435" r:id="rId11"/>
    <p:sldId id="437" r:id="rId12"/>
    <p:sldId id="462" r:id="rId13"/>
    <p:sldId id="439" r:id="rId14"/>
    <p:sldId id="454" r:id="rId15"/>
    <p:sldId id="424" r:id="rId16"/>
    <p:sldId id="443" r:id="rId17"/>
    <p:sldId id="442" r:id="rId18"/>
    <p:sldId id="450" r:id="rId19"/>
    <p:sldId id="426" r:id="rId20"/>
    <p:sldId id="452" r:id="rId21"/>
    <p:sldId id="453" r:id="rId22"/>
    <p:sldId id="451" r:id="rId23"/>
    <p:sldId id="461" r:id="rId24"/>
    <p:sldId id="457" r:id="rId25"/>
    <p:sldId id="463" r:id="rId26"/>
    <p:sldId id="418" r:id="rId27"/>
    <p:sldId id="459" r:id="rId28"/>
    <p:sldId id="444" r:id="rId29"/>
    <p:sldId id="445" r:id="rId30"/>
    <p:sldId id="446" r:id="rId31"/>
    <p:sldId id="447" r:id="rId32"/>
    <p:sldId id="448" r:id="rId33"/>
    <p:sldId id="449" r:id="rId34"/>
    <p:sldId id="466" r:id="rId35"/>
  </p:sldIdLst>
  <p:sldSz cx="9144000" cy="6858000" type="screen4x3"/>
  <p:notesSz cx="6807200" cy="99393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2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2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2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20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3366FF"/>
    <a:srgbClr val="FFCCCC"/>
    <a:srgbClr val="FFFFCC"/>
    <a:srgbClr val="99FFCC"/>
    <a:srgbClr val="3399FF"/>
    <a:srgbClr val="FFFFFF"/>
    <a:srgbClr val="FF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9" autoAdjust="0"/>
    <p:restoredTop sz="97133" autoAdjust="0"/>
  </p:normalViewPr>
  <p:slideViewPr>
    <p:cSldViewPr>
      <p:cViewPr>
        <p:scale>
          <a:sx n="73" d="100"/>
          <a:sy n="73" d="100"/>
        </p:scale>
        <p:origin x="-1062" y="-54"/>
      </p:cViewPr>
      <p:guideLst>
        <p:guide orient="horz" pos="2024"/>
        <p:guide orient="horz" pos="1026"/>
        <p:guide orient="horz" pos="981"/>
        <p:guide pos="295"/>
        <p:guide pos="31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6987" tIns="48493" rIns="96987" bIns="48493" rtlCol="0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6987" tIns="48493" rIns="96987" bIns="48493" rtlCol="0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6B0371F-902F-4507-A60B-6B746E1B17E6}" type="datetimeFigureOut">
              <a:rPr lang="ko-KR" altLang="en-US"/>
              <a:pPr>
                <a:defRPr/>
              </a:pPr>
              <a:t>2014-09-24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6987" tIns="48493" rIns="96987" bIns="48493" rtlCol="0" anchor="b"/>
          <a:lstStyle>
            <a:lvl1pPr algn="l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6987" tIns="48493" rIns="96987" bIns="48493" rtlCol="0" anchor="b"/>
          <a:lstStyle>
            <a:lvl1pPr algn="r">
              <a:defRPr sz="13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B645E343-FEFA-41AC-9540-BD6A97A0263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726516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45" tIns="46122" rIns="92245" bIns="4612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45" tIns="46122" rIns="92245" bIns="4612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8875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45" tIns="46122" rIns="92245" bIns="461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45" tIns="46122" rIns="92245" bIns="4612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45" tIns="46122" rIns="92245" bIns="4612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A930B884-7566-4BB0-923E-0D805EF8A53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2378482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  <p:sp>
        <p:nvSpPr>
          <p:cNvPr id="3482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1E4C0F96-3006-4434-8919-F957F86B7098}" type="slidenum">
              <a:rPr lang="en-US" altLang="ko-KR" sz="1200" smtClean="0"/>
              <a:pPr eaLnBrk="1" hangingPunct="1"/>
              <a:t>5</a:t>
            </a:fld>
            <a:endParaRPr lang="en-US" altLang="ko-KR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5505A72D-B344-401D-8695-D593E17B4097}" type="slidenum">
              <a:rPr lang="en-US" altLang="ko-KR" sz="1200" smtClean="0"/>
              <a:pPr eaLnBrk="1" hangingPunct="1"/>
              <a:t>6</a:t>
            </a:fld>
            <a:endParaRPr lang="en-US" altLang="ko-KR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1E6D073F-AC2D-4DC2-8B34-EBCDF9340D0A}" type="slidenum">
              <a:rPr lang="en-US" altLang="ko-KR" sz="1200" smtClean="0"/>
              <a:pPr eaLnBrk="1" hangingPunct="1"/>
              <a:t>7</a:t>
            </a:fld>
            <a:endParaRPr lang="en-US" altLang="ko-KR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  <p:sp>
        <p:nvSpPr>
          <p:cNvPr id="3789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587A8FFA-6EED-414F-856E-D7D1A345B497}" type="slidenum">
              <a:rPr lang="en-US" altLang="ko-KR" sz="1200" smtClean="0"/>
              <a:pPr eaLnBrk="1" hangingPunct="1"/>
              <a:t>8</a:t>
            </a:fld>
            <a:endParaRPr lang="en-US" altLang="ko-KR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  <p:sp>
        <p:nvSpPr>
          <p:cNvPr id="3891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2E321C21-9EC7-4F20-B439-E36F6B4A0F0B}" type="slidenum">
              <a:rPr lang="en-US" altLang="ko-KR" sz="1200" smtClean="0"/>
              <a:pPr eaLnBrk="1" hangingPunct="1"/>
              <a:t>9</a:t>
            </a:fld>
            <a:endParaRPr lang="en-US" altLang="ko-KR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  <p:sp>
        <p:nvSpPr>
          <p:cNvPr id="3994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FA0F79D2-56B6-49E2-A89A-88E798895727}" type="slidenum">
              <a:rPr lang="en-US" altLang="ko-KR" sz="1200" smtClean="0"/>
              <a:pPr eaLnBrk="1" hangingPunct="1"/>
              <a:t>10</a:t>
            </a:fld>
            <a:endParaRPr lang="en-US" altLang="ko-KR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  <p:sp>
        <p:nvSpPr>
          <p:cNvPr id="4096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6716722B-CB9F-4A7A-BEBA-5420C615FFBC}" type="slidenum">
              <a:rPr lang="en-US" altLang="ko-KR" sz="1200" smtClean="0"/>
              <a:pPr eaLnBrk="1" hangingPunct="1"/>
              <a:t>11</a:t>
            </a:fld>
            <a:endParaRPr lang="en-US" altLang="ko-KR" sz="12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  <p:sp>
        <p:nvSpPr>
          <p:cNvPr id="4198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61095634-1ED3-4A35-9D39-652082CF583A}" type="slidenum">
              <a:rPr lang="en-US" altLang="ko-KR" sz="1200" smtClean="0"/>
              <a:pPr eaLnBrk="1" hangingPunct="1"/>
              <a:t>12</a:t>
            </a:fld>
            <a:endParaRPr lang="en-US" altLang="ko-KR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  <p:sp>
        <p:nvSpPr>
          <p:cNvPr id="43012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1C46A423-3534-4D65-8C4F-DEFD26D2C031}" type="slidenum">
              <a:rPr lang="en-US" altLang="ko-KR" sz="1200" smtClean="0"/>
              <a:pPr eaLnBrk="1" hangingPunct="1"/>
              <a:t>13</a:t>
            </a:fld>
            <a:endParaRPr lang="en-US" altLang="ko-KR" sz="12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/>
          </a:p>
        </p:txBody>
      </p:sp>
      <p:sp>
        <p:nvSpPr>
          <p:cNvPr id="44036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92550C75-E0A9-4E5A-9A93-FC957F922F4B}" type="slidenum">
              <a:rPr lang="en-US" altLang="ko-KR" sz="1200" smtClean="0"/>
              <a:pPr eaLnBrk="1" hangingPunct="1"/>
              <a:t>14</a:t>
            </a:fld>
            <a:endParaRPr lang="en-US" altLang="ko-KR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B748E-7A0A-4B80-936C-5592E7470B9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604285423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2AAC9-A3D7-4CB7-92D2-58D69FA008E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570602533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67D9E0-B358-469F-B78B-9450E9EE6BE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897824121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CFE8F-07FF-4700-BBFA-1838576F2D4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170279980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2065C-1ACA-4CE3-9895-C8A8FC6694F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610520669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87BD4-9878-4761-8609-BCFA7947745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455657808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0D9E3-FC24-4465-A70F-542C98CE302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642344754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1DCA8-ABD2-4432-9ECE-E006D71637D6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151229961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5910A-7F34-44F4-B2A8-C673E7EE8BC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067222059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B3AEF-8F24-45E1-8725-E8531502389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017146050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77013" y="55563"/>
            <a:ext cx="2109787" cy="60706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42888" y="55563"/>
            <a:ext cx="6181725" cy="60706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1403D-195A-4B53-B5B3-39D2E5393A8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059040555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국무총리실_sub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1" descr="국무총리실_sub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4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2888" y="55563"/>
            <a:ext cx="8272462" cy="58578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0D491CAD-3C9B-436A-9D44-892CE39666D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0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0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0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0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0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0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0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0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.kr/url?sa=i&amp;rct=j&amp;q=surface+plasmon+resonance&amp;source=images&amp;cd=&amp;cad=rja&amp;docid=qD9LopXIggr1XM&amp;tbnid=wtxiI-CuimPLMM:&amp;ved=0CAUQjRw&amp;url=http://www.numis.northwestern.edu/Research/Projects/Nanoparticles.shtml&amp;ei=FyruUeTbAdHrkwWS1oCgBw&amp;bvm=bv.49478099,d.dGI&amp;psig=AFQjCNGapb7P_G95B6LYgPoW6nWRZvMwPg&amp;ust=1374649064538033" TargetMode="External"/><Relationship Id="rId13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image" Target="../media/image14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6.jpeg"/><Relationship Id="rId5" Type="http://schemas.openxmlformats.org/officeDocument/2006/relationships/image" Target="../media/image9.png"/><Relationship Id="rId10" Type="http://schemas.openxmlformats.org/officeDocument/2006/relationships/hyperlink" Target="http://www.google.co.kr/url?sa=i&amp;rct=j&amp;q=surface%20plasmon%20resonance%20wavelength%20shift&amp;source=images&amp;cd=&amp;cad=rja&amp;docid=tyTtJmzzfaxKXM&amp;tbnid=vn7izQGLdHQoTM:&amp;ved=&amp;url=http://www.sciencedirect.com/science/article/pii/S0303264709000781&amp;ei=pyruUZj0Hc7OkQX31IBw&amp;bvm=bv.49478099,d.dGI&amp;psig=AFQjCNHjPfVxH667bzp3Y9me8xHpymVbUA&amp;ust=1374649383940440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15.png"/><Relationship Id="rId1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7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7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0.png"/><Relationship Id="rId7" Type="http://schemas.openxmlformats.org/officeDocument/2006/relationships/image" Target="../media/image4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44" y="1285860"/>
            <a:ext cx="8715436" cy="514353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6"/>
          <p:cNvSpPr txBox="1">
            <a:spLocks noChangeArrowheads="1"/>
          </p:cNvSpPr>
          <p:nvPr/>
        </p:nvSpPr>
        <p:spPr bwMode="auto">
          <a:xfrm>
            <a:off x="1042988" y="1125538"/>
            <a:ext cx="72485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ko-KR" b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An optical Fiber based Sensing System 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ko-KR" b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for Label-free Real-time Biomedical/Environmental Diagnosis 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ko-KR" b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by using Surface Plasmon Polaritons </a:t>
            </a:r>
            <a:endParaRPr lang="ko-KR" altLang="en-US" b="1">
              <a:latin typeface="Arial Unicode MS" pitchFamily="50" charset="-127"/>
              <a:ea typeface="Arial Unicode MS" pitchFamily="50" charset="-127"/>
              <a:cs typeface="Arial Unicode MS" pitchFamily="50" charset="-127"/>
            </a:endParaRPr>
          </a:p>
        </p:txBody>
      </p:sp>
      <p:sp>
        <p:nvSpPr>
          <p:cNvPr id="2051" name="TextBox 7"/>
          <p:cNvSpPr txBox="1">
            <a:spLocks noChangeArrowheads="1"/>
          </p:cNvSpPr>
          <p:nvPr/>
        </p:nvSpPr>
        <p:spPr bwMode="auto">
          <a:xfrm>
            <a:off x="1835150" y="4292600"/>
            <a:ext cx="5616575" cy="1431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ko-KR" sz="140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Dr. Heongkyu Ju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ko-KR" sz="140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Associate Professor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ko-KR" sz="140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Department of Nano-Physics, Gachon University, Korea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ko-KR" sz="160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Email: batu@gachon.ac.kr</a:t>
            </a:r>
          </a:p>
        </p:txBody>
      </p:sp>
      <p:sp>
        <p:nvSpPr>
          <p:cNvPr id="2052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  <p:sp>
        <p:nvSpPr>
          <p:cNvPr id="2053" name="TextBox 2"/>
          <p:cNvSpPr txBox="1">
            <a:spLocks noChangeArrowheads="1"/>
          </p:cNvSpPr>
          <p:nvPr/>
        </p:nvSpPr>
        <p:spPr bwMode="auto">
          <a:xfrm>
            <a:off x="8874125" y="6530975"/>
            <a:ext cx="298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1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6638" y="2917825"/>
            <a:ext cx="7173912" cy="1016000"/>
          </a:xfrm>
          <a:prstGeom prst="rect">
            <a:avLst/>
          </a:prstGeom>
          <a:noFill/>
          <a:ln w="19050">
            <a:solidFill>
              <a:srgbClr val="3366FF"/>
            </a:solidFill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altLang="ko-KR" b="1" dirty="0">
                <a:latin typeface="+mn-lt"/>
                <a:ea typeface="굴림" charset="-127"/>
              </a:rPr>
              <a:t>2</a:t>
            </a:r>
            <a:r>
              <a:rPr lang="en-US" altLang="ko-KR" b="1" baseline="30000" dirty="0">
                <a:latin typeface="+mn-lt"/>
                <a:ea typeface="굴림" charset="-127"/>
              </a:rPr>
              <a:t>nd</a:t>
            </a:r>
            <a:r>
              <a:rPr lang="en-US" altLang="ko-KR" b="1" dirty="0">
                <a:latin typeface="+mn-lt"/>
                <a:ea typeface="굴림" charset="-127"/>
              </a:rPr>
              <a:t> International Conference and Exhibition on </a:t>
            </a:r>
          </a:p>
          <a:p>
            <a:pPr algn="ctr">
              <a:lnSpc>
                <a:spcPct val="150000"/>
              </a:lnSpc>
              <a:defRPr/>
            </a:pPr>
            <a:r>
              <a:rPr lang="en-US" altLang="ko-KR" b="1" dirty="0">
                <a:latin typeface="+mn-lt"/>
                <a:ea typeface="굴림" charset="-127"/>
              </a:rPr>
              <a:t>Lasers, Optics &amp; Photonics, Sep. 08-10, Philadelphia, USA</a:t>
            </a:r>
            <a:endParaRPr lang="ko-KR" altLang="en-US" b="1" dirty="0">
              <a:latin typeface="+mn-lt"/>
              <a:ea typeface="굴림" charset="-127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#07중박스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2" t="10925" r="20555" b="59630"/>
          <a:stretch>
            <a:fillRect/>
          </a:stretch>
        </p:blipFill>
        <p:spPr bwMode="auto">
          <a:xfrm>
            <a:off x="511175" y="1095375"/>
            <a:ext cx="8478838" cy="550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6" descr="#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7" t="10001" r="53195" b="80556"/>
          <a:stretch>
            <a:fillRect/>
          </a:stretch>
        </p:blipFill>
        <p:spPr bwMode="auto">
          <a:xfrm>
            <a:off x="179388" y="836613"/>
            <a:ext cx="42418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1158875" y="992188"/>
            <a:ext cx="1143000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Contents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3077" name="TextBox 29"/>
          <p:cNvSpPr txBox="1">
            <a:spLocks noChangeArrowheads="1"/>
          </p:cNvSpPr>
          <p:nvPr/>
        </p:nvSpPr>
        <p:spPr bwMode="auto">
          <a:xfrm>
            <a:off x="822325" y="1427163"/>
            <a:ext cx="7786688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1085850" indent="-3429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ko-KR" altLang="en-US" sz="1600" b="1">
                <a:latin typeface="Arial" charset="0"/>
                <a:ea typeface="HY헤드라인M" pitchFamily="18" charset="-127"/>
                <a:cs typeface="Arial" charset="0"/>
              </a:rPr>
              <a:t>  </a:t>
            </a:r>
            <a:r>
              <a:rPr lang="en-US" altLang="ko-KR" sz="1600" b="1">
                <a:latin typeface="Arial" charset="0"/>
                <a:ea typeface="HY헤드라인M" pitchFamily="18" charset="-127"/>
                <a:cs typeface="Arial" charset="0"/>
              </a:rPr>
              <a:t>Introduction1 - Label-free bio/environmental Sensors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ko-KR" sz="1600" b="1">
                <a:latin typeface="Arial" charset="0"/>
                <a:ea typeface="HY헤드라인M" pitchFamily="18" charset="-127"/>
                <a:cs typeface="Arial" charset="0"/>
              </a:rPr>
              <a:t>  Introduction2 - Evanescent field sensing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ko-KR" sz="1600" b="1">
                <a:latin typeface="Arial" charset="0"/>
                <a:ea typeface="HY헤드라인M" pitchFamily="18" charset="-127"/>
                <a:cs typeface="Arial" charset="0"/>
              </a:rPr>
              <a:t>  Introduction2 - Surface Plasmon Resonance (SPR)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ko-KR" sz="1600" b="1">
                <a:latin typeface="Arial" charset="0"/>
                <a:ea typeface="HY헤드라인M" pitchFamily="18" charset="-127"/>
                <a:cs typeface="Arial" charset="0"/>
              </a:rPr>
              <a:t>  The Working Principle of our Sensing Device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ko-KR" sz="1600" b="1">
                <a:latin typeface="Arial" charset="0"/>
                <a:ea typeface="HY헤드라인M" pitchFamily="18" charset="-127"/>
                <a:cs typeface="Arial" charset="0"/>
              </a:rPr>
              <a:t>  Experimental Apparatus and Techniques</a:t>
            </a:r>
          </a:p>
          <a:p>
            <a:pPr lvl="1" eaLnBrk="1" hangingPunct="1">
              <a:lnSpc>
                <a:spcPct val="150000"/>
              </a:lnSpc>
              <a:buClr>
                <a:schemeClr val="accent2"/>
              </a:buClr>
              <a:buFont typeface="HY견고딕" pitchFamily="18" charset="-127"/>
              <a:buAutoNum type="circleNumDbPlain"/>
            </a:pPr>
            <a:r>
              <a:rPr lang="en-US" altLang="ko-KR" sz="1600" b="1">
                <a:latin typeface="Arial" charset="0"/>
                <a:ea typeface="HY헤드라인M" pitchFamily="18" charset="-127"/>
                <a:cs typeface="Arial" charset="0"/>
              </a:rPr>
              <a:t>Sensing Device - Optical Fibers with Bimetallic SPR Coating</a:t>
            </a:r>
          </a:p>
          <a:p>
            <a:pPr lvl="1" eaLnBrk="1" hangingPunct="1">
              <a:lnSpc>
                <a:spcPct val="150000"/>
              </a:lnSpc>
              <a:buClr>
                <a:schemeClr val="accent2"/>
              </a:buClr>
              <a:buFont typeface="HY견고딕" pitchFamily="18" charset="-127"/>
              <a:buAutoNum type="circleNumDbPlain"/>
            </a:pPr>
            <a:r>
              <a:rPr lang="en-US" altLang="ko-KR" sz="1600" b="1">
                <a:latin typeface="Arial" charset="0"/>
                <a:ea typeface="HY헤드라인M" pitchFamily="18" charset="-127"/>
                <a:cs typeface="Arial" charset="0"/>
              </a:rPr>
              <a:t>Detection System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ko-KR" sz="1600" b="1">
                <a:latin typeface="Arial" charset="0"/>
                <a:ea typeface="HY헤드라인M" pitchFamily="18" charset="-127"/>
                <a:cs typeface="Arial" charset="0"/>
              </a:rPr>
              <a:t>  Mathematical Description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ko-KR" sz="1600" b="1">
                <a:latin typeface="Arial" charset="0"/>
                <a:ea typeface="HY헤드라인M" pitchFamily="18" charset="-127"/>
                <a:cs typeface="Arial" charset="0"/>
              </a:rPr>
              <a:t>  Results and Discussion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ko-KR" sz="1600" b="1">
                <a:latin typeface="Arial" charset="0"/>
                <a:ea typeface="HY헤드라인M" pitchFamily="18" charset="-127"/>
                <a:cs typeface="Arial" charset="0"/>
              </a:rPr>
              <a:t>  The Sensing System Characteristics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ko-KR" sz="1600" b="1">
                <a:latin typeface="Arial" charset="0"/>
                <a:ea typeface="HY헤드라인M" pitchFamily="18" charset="-127"/>
                <a:cs typeface="Arial" charset="0"/>
              </a:rPr>
              <a:t>  Conclusion</a:t>
            </a:r>
          </a:p>
          <a:p>
            <a:pPr eaLnBrk="1" hangingPunct="1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altLang="ko-KR" sz="1600" b="1">
                <a:latin typeface="Arial" charset="0"/>
                <a:ea typeface="HY헤드라인M" pitchFamily="18" charset="-127"/>
                <a:cs typeface="Arial" charset="0"/>
              </a:rPr>
              <a:t>  Acknowledgement to Contributors</a:t>
            </a:r>
            <a:endParaRPr lang="ko-KR" altLang="en-US" sz="1600" b="1">
              <a:latin typeface="Arial" charset="0"/>
              <a:ea typeface="HY헤드라인M" pitchFamily="18" charset="-127"/>
              <a:cs typeface="Arial" charset="0"/>
            </a:endParaRPr>
          </a:p>
        </p:txBody>
      </p:sp>
      <p:sp>
        <p:nvSpPr>
          <p:cNvPr id="3078" name="TextBox 12"/>
          <p:cNvSpPr txBox="1">
            <a:spLocks noChangeArrowheads="1"/>
          </p:cNvSpPr>
          <p:nvPr/>
        </p:nvSpPr>
        <p:spPr bwMode="auto">
          <a:xfrm>
            <a:off x="8874125" y="6530975"/>
            <a:ext cx="298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2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3079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55"/>
          <p:cNvSpPr>
            <a:spLocks noChangeArrowheads="1"/>
          </p:cNvSpPr>
          <p:nvPr/>
        </p:nvSpPr>
        <p:spPr bwMode="auto">
          <a:xfrm>
            <a:off x="290513" y="1447800"/>
            <a:ext cx="3632200" cy="4938713"/>
          </a:xfrm>
          <a:prstGeom prst="roundRect">
            <a:avLst>
              <a:gd name="adj" fmla="val 7009"/>
            </a:avLst>
          </a:prstGeom>
          <a:gradFill rotWithShape="1">
            <a:gsLst>
              <a:gs pos="0">
                <a:srgbClr val="EBEBEB"/>
              </a:gs>
              <a:gs pos="50000">
                <a:srgbClr val="FFFFFF"/>
              </a:gs>
              <a:gs pos="100000">
                <a:srgbClr val="EBEBEB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wrap="none"/>
          <a:lstStyle/>
          <a:p>
            <a:pPr>
              <a:lnSpc>
                <a:spcPct val="150000"/>
              </a:lnSpc>
              <a:buClr>
                <a:schemeClr val="accent2"/>
              </a:buClr>
            </a:pPr>
            <a:r>
              <a:rPr lang="ko-KR" altLang="en-US" sz="1800" b="1">
                <a:latin typeface="Arial" charset="0"/>
                <a:ea typeface="HY헤드라인M" pitchFamily="18" charset="-127"/>
                <a:cs typeface="Arial" charset="0"/>
              </a:rPr>
              <a:t> </a:t>
            </a:r>
            <a:endParaRPr lang="ko-KR" altLang="en-US" sz="1700">
              <a:latin typeface="HY헤드라인M" pitchFamily="18" charset="-127"/>
              <a:ea typeface="HY헤드라인M" pitchFamily="18" charset="-127"/>
              <a:cs typeface="Arial" charset="0"/>
            </a:endParaRPr>
          </a:p>
        </p:txBody>
      </p:sp>
      <p:pic>
        <p:nvPicPr>
          <p:cNvPr id="4099" name="Picture 3" descr="bar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550" y="947738"/>
            <a:ext cx="36591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번호입력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350" y="947738"/>
            <a:ext cx="7270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974928" y="983068"/>
            <a:ext cx="28537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Sensors using labels</a:t>
            </a:r>
            <a:endParaRPr lang="ko-KR" altLang="en-US" b="1" spc="-150" dirty="0">
              <a:ln w="11430"/>
              <a:solidFill>
                <a:srgbClr val="1F497D">
                  <a:lumMod val="5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각헤드라인M" pitchFamily="18" charset="-127"/>
              <a:cs typeface="Arial" pitchFamily="34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07950" y="71438"/>
            <a:ext cx="8640763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Label-free Bio/Environmental Sensors </a:t>
            </a:r>
            <a:r>
              <a:rPr lang="en-US" altLang="ko-KR" sz="18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- Introduction1</a:t>
            </a:r>
            <a:endParaRPr lang="ko-KR" altLang="en-US" sz="18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10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10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4105" name="Picture 3" descr="bar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9725" y="962025"/>
            <a:ext cx="4722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4" descr="번호입력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3050" y="962025"/>
            <a:ext cx="7874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 Box 5"/>
          <p:cNvSpPr txBox="1">
            <a:spLocks noChangeArrowheads="1"/>
          </p:cNvSpPr>
          <p:nvPr/>
        </p:nvSpPr>
        <p:spPr bwMode="auto">
          <a:xfrm>
            <a:off x="4847088" y="992461"/>
            <a:ext cx="3743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Sensors without using labels</a:t>
            </a:r>
            <a:endParaRPr lang="ko-KR" altLang="en-US" b="1" spc="-150" dirty="0">
              <a:ln w="11430"/>
              <a:solidFill>
                <a:srgbClr val="1F497D">
                  <a:lumMod val="5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각헤드라인M" pitchFamily="18" charset="-127"/>
              <a:cs typeface="Arial" pitchFamily="34" charset="0"/>
            </a:endParaRPr>
          </a:p>
        </p:txBody>
      </p:sp>
      <p:sp>
        <p:nvSpPr>
          <p:cNvPr id="74" name="AutoShape 55"/>
          <p:cNvSpPr>
            <a:spLocks noChangeArrowheads="1"/>
          </p:cNvSpPr>
          <p:nvPr/>
        </p:nvSpPr>
        <p:spPr bwMode="auto">
          <a:xfrm>
            <a:off x="4103688" y="1462088"/>
            <a:ext cx="4716462" cy="4900612"/>
          </a:xfrm>
          <a:prstGeom prst="roundRect">
            <a:avLst>
              <a:gd name="adj" fmla="val 7009"/>
            </a:avLst>
          </a:prstGeom>
          <a:gradFill rotWithShape="1">
            <a:gsLst>
              <a:gs pos="0">
                <a:srgbClr val="EBEBEB"/>
              </a:gs>
              <a:gs pos="50000">
                <a:srgbClr val="FFFFFF"/>
              </a:gs>
              <a:gs pos="100000">
                <a:srgbClr val="EBEBEB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wrap="none"/>
          <a:lstStyle/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ko-KR" sz="12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</a:t>
            </a: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Avoid label-induced alteration of </a:t>
            </a:r>
            <a:r>
              <a:rPr lang="en-US" altLang="ko-KR" sz="1100" b="1" dirty="0" err="1">
                <a:latin typeface="Arial" pitchFamily="34" charset="0"/>
                <a:ea typeface="HY헤드라인M" pitchFamily="18" charset="-127"/>
                <a:cs typeface="Arial" pitchFamily="34" charset="0"/>
              </a:rPr>
              <a:t>analyte</a:t>
            </a: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molecular structure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Continuous measurement possible (real-time monitoring)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 </a:t>
            </a: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 Able to observe kinetic progress of binding interactions 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      of biomolecules</a:t>
            </a:r>
            <a:endParaRPr lang="en-US" altLang="ko-KR" sz="1100" b="1" dirty="0">
              <a:latin typeface="Arial" pitchFamily="34" charset="0"/>
              <a:ea typeface="HY헤드라인M" pitchFamily="18" charset="-127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Avoid multi-step preparation for labeling</a:t>
            </a:r>
          </a:p>
          <a:p>
            <a:pPr marL="685800" lvl="1" indent="-228600">
              <a:lnSpc>
                <a:spcPct val="150000"/>
              </a:lnSpc>
              <a:buClr>
                <a:schemeClr val="accent2"/>
              </a:buClr>
              <a:buFont typeface="+mj-ea"/>
              <a:buAutoNum type="circleNumDbPlain"/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Cost-effectiveness</a:t>
            </a:r>
          </a:p>
          <a:p>
            <a:pPr marL="685800" lvl="1" indent="-228600">
              <a:lnSpc>
                <a:spcPct val="150000"/>
              </a:lnSpc>
              <a:buClr>
                <a:schemeClr val="accent2"/>
              </a:buClr>
              <a:buFont typeface="+mj-ea"/>
              <a:buAutoNum type="circleNumDbPlain"/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Time saving </a:t>
            </a: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 real time monitoring</a:t>
            </a:r>
          </a:p>
          <a:p>
            <a:pPr marL="685800" lvl="1" indent="-228600">
              <a:lnSpc>
                <a:spcPct val="150000"/>
              </a:lnSpc>
              <a:buClr>
                <a:schemeClr val="accent2"/>
              </a:buClr>
              <a:buFont typeface="+mj-ea"/>
              <a:buAutoNum type="circleNumDbPlain"/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Avoid contamination</a:t>
            </a:r>
          </a:p>
          <a:p>
            <a:pPr marL="685800" lvl="1" indent="-228600">
              <a:lnSpc>
                <a:spcPct val="150000"/>
              </a:lnSpc>
              <a:buClr>
                <a:schemeClr val="accent2"/>
              </a:buClr>
              <a:buFont typeface="+mj-ea"/>
              <a:buAutoNum type="circleNumDbPlain"/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Reproducibility (irrespective of user’s hand skill)</a:t>
            </a:r>
          </a:p>
          <a:p>
            <a:pPr marL="2286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Remote sensing (e.g. using optical fibers carrying signals)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     for inaccessible (hazardous) sensing site</a:t>
            </a:r>
          </a:p>
          <a:p>
            <a:pPr marL="2286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Robustness to outer disturbance (e.g. to external EM wave)</a:t>
            </a:r>
          </a:p>
          <a:p>
            <a:pPr marL="2286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Relatively compact size</a:t>
            </a:r>
          </a:p>
          <a:p>
            <a:pPr marL="2286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Point-of-Care-Test (POCT) and portability</a:t>
            </a:r>
          </a:p>
          <a:p>
            <a:pPr marL="228600" indent="-22860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Can be integrated into a small sized single chip for 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     multiplexed bioassay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ko-KR" sz="11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</a:t>
            </a:r>
            <a:r>
              <a:rPr lang="en-US" altLang="ko-KR" sz="1100" b="1" dirty="0">
                <a:solidFill>
                  <a:srgbClr val="FF0000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Detection limit restricted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ko-KR" sz="1100" b="1" dirty="0">
                <a:solidFill>
                  <a:srgbClr val="FF0000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 Non-specific bonding induced noise</a:t>
            </a:r>
          </a:p>
          <a:p>
            <a:pPr lvl="1">
              <a:lnSpc>
                <a:spcPct val="150000"/>
              </a:lnSpc>
              <a:buClr>
                <a:schemeClr val="accent2"/>
              </a:buClr>
              <a:defRPr/>
            </a:pPr>
            <a:endParaRPr lang="en-US" altLang="ko-KR" sz="1200" b="1" dirty="0">
              <a:latin typeface="Arial" pitchFamily="34" charset="0"/>
              <a:ea typeface="HY헤드라인M" pitchFamily="18" charset="-127"/>
              <a:cs typeface="Arial" pitchFamily="34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altLang="ko-KR" sz="1200" b="1" dirty="0"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4109" name="TextBox 74"/>
          <p:cNvSpPr txBox="1">
            <a:spLocks noChangeArrowheads="1"/>
          </p:cNvSpPr>
          <p:nvPr/>
        </p:nvSpPr>
        <p:spPr bwMode="auto">
          <a:xfrm>
            <a:off x="8874125" y="6530975"/>
            <a:ext cx="298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3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5" name="원통 4"/>
          <p:cNvSpPr/>
          <p:nvPr/>
        </p:nvSpPr>
        <p:spPr>
          <a:xfrm>
            <a:off x="1925638" y="3706813"/>
            <a:ext cx="574675" cy="1079500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1" name="원통 20"/>
          <p:cNvSpPr/>
          <p:nvPr/>
        </p:nvSpPr>
        <p:spPr>
          <a:xfrm>
            <a:off x="1933575" y="4203700"/>
            <a:ext cx="574675" cy="576263"/>
          </a:xfrm>
          <a:prstGeom prst="can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원통 6"/>
          <p:cNvSpPr/>
          <p:nvPr/>
        </p:nvSpPr>
        <p:spPr>
          <a:xfrm rot="2217161">
            <a:off x="1763713" y="4386263"/>
            <a:ext cx="187325" cy="955675"/>
          </a:xfrm>
          <a:prstGeom prst="can">
            <a:avLst/>
          </a:prstGeom>
          <a:solidFill>
            <a:srgbClr val="0070C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4113" name="그룹 23"/>
          <p:cNvGrpSpPr>
            <a:grpSpLocks/>
          </p:cNvGrpSpPr>
          <p:nvPr/>
        </p:nvGrpSpPr>
        <p:grpSpPr bwMode="auto">
          <a:xfrm rot="7776730">
            <a:off x="1072356" y="5204619"/>
            <a:ext cx="646113" cy="504825"/>
            <a:chOff x="1843807" y="5013176"/>
            <a:chExt cx="645467" cy="504056"/>
          </a:xfrm>
        </p:grpSpPr>
        <p:sp>
          <p:nvSpPr>
            <p:cNvPr id="25" name="현 24"/>
            <p:cNvSpPr/>
            <p:nvPr/>
          </p:nvSpPr>
          <p:spPr>
            <a:xfrm>
              <a:off x="1843552" y="5015114"/>
              <a:ext cx="591545" cy="504056"/>
            </a:xfrm>
            <a:prstGeom prst="chord">
              <a:avLst>
                <a:gd name="adj1" fmla="val 5344967"/>
                <a:gd name="adj2" fmla="val 16205164"/>
              </a:avLst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141839" y="5123492"/>
              <a:ext cx="348901" cy="45968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140157" y="5260681"/>
              <a:ext cx="348901" cy="45968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2140666" y="5381419"/>
              <a:ext cx="348901" cy="44382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29" name="원통 28"/>
          <p:cNvSpPr/>
          <p:nvPr/>
        </p:nvSpPr>
        <p:spPr>
          <a:xfrm rot="19431210">
            <a:off x="2476500" y="4410075"/>
            <a:ext cx="187325" cy="957263"/>
          </a:xfrm>
          <a:prstGeom prst="can">
            <a:avLst/>
          </a:prstGeom>
          <a:solidFill>
            <a:srgbClr val="FF000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4115" name="그룹 29"/>
          <p:cNvGrpSpPr>
            <a:grpSpLocks/>
          </p:cNvGrpSpPr>
          <p:nvPr/>
        </p:nvGrpSpPr>
        <p:grpSpPr bwMode="auto">
          <a:xfrm rot="-7699287">
            <a:off x="2747963" y="5081588"/>
            <a:ext cx="360362" cy="576262"/>
            <a:chOff x="2267743" y="4077072"/>
            <a:chExt cx="360041" cy="576064"/>
          </a:xfrm>
        </p:grpSpPr>
        <p:sp>
          <p:nvSpPr>
            <p:cNvPr id="31" name="원통 30"/>
            <p:cNvSpPr/>
            <p:nvPr/>
          </p:nvSpPr>
          <p:spPr>
            <a:xfrm rot="16200000">
              <a:off x="2333341" y="4220560"/>
              <a:ext cx="299935" cy="288668"/>
            </a:xfrm>
            <a:prstGeom prst="ca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32" name="원통 31"/>
            <p:cNvSpPr/>
            <p:nvPr/>
          </p:nvSpPr>
          <p:spPr>
            <a:xfrm rot="16200000">
              <a:off x="2109313" y="4232022"/>
              <a:ext cx="576065" cy="263290"/>
            </a:xfrm>
            <a:prstGeom prst="can">
              <a:avLst>
                <a:gd name="adj" fmla="val 48117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4116" name="TextBox 7"/>
          <p:cNvSpPr txBox="1">
            <a:spLocks noChangeArrowheads="1"/>
          </p:cNvSpPr>
          <p:nvPr/>
        </p:nvSpPr>
        <p:spPr bwMode="auto">
          <a:xfrm>
            <a:off x="787400" y="5826125"/>
            <a:ext cx="746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Light </a:t>
            </a:r>
          </a:p>
          <a:p>
            <a:pPr eaLnBrk="1" hangingPunct="1"/>
            <a:r>
              <a:rPr lang="en-US" altLang="ko-KR" sz="1400" b="1"/>
              <a:t>source</a:t>
            </a:r>
            <a:endParaRPr lang="ko-KR" altLang="en-US" sz="1400" b="1"/>
          </a:p>
        </p:txBody>
      </p:sp>
      <p:sp>
        <p:nvSpPr>
          <p:cNvPr id="4117" name="TextBox 33"/>
          <p:cNvSpPr txBox="1">
            <a:spLocks noChangeArrowheads="1"/>
          </p:cNvSpPr>
          <p:nvPr/>
        </p:nvSpPr>
        <p:spPr bwMode="auto">
          <a:xfrm>
            <a:off x="2649538" y="5815013"/>
            <a:ext cx="890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Detector</a:t>
            </a:r>
            <a:endParaRPr lang="ko-KR" altLang="en-US" sz="1400" b="1"/>
          </a:p>
        </p:txBody>
      </p:sp>
      <p:sp>
        <p:nvSpPr>
          <p:cNvPr id="4118" name="TextBox 34"/>
          <p:cNvSpPr txBox="1">
            <a:spLocks noChangeArrowheads="1"/>
          </p:cNvSpPr>
          <p:nvPr/>
        </p:nvSpPr>
        <p:spPr bwMode="auto">
          <a:xfrm>
            <a:off x="844550" y="4581525"/>
            <a:ext cx="909638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Pumping</a:t>
            </a:r>
            <a:endParaRPr lang="ko-KR" altLang="en-US" sz="1400" b="1"/>
          </a:p>
        </p:txBody>
      </p:sp>
      <p:sp>
        <p:nvSpPr>
          <p:cNvPr id="4119" name="TextBox 35"/>
          <p:cNvSpPr txBox="1">
            <a:spLocks noChangeArrowheads="1"/>
          </p:cNvSpPr>
          <p:nvPr/>
        </p:nvSpPr>
        <p:spPr bwMode="auto">
          <a:xfrm>
            <a:off x="2628900" y="4549775"/>
            <a:ext cx="930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Emission</a:t>
            </a:r>
            <a:endParaRPr lang="ko-KR" altLang="en-US" sz="1400" b="1"/>
          </a:p>
        </p:txBody>
      </p:sp>
      <p:sp>
        <p:nvSpPr>
          <p:cNvPr id="4120" name="TextBox 36"/>
          <p:cNvSpPr txBox="1">
            <a:spLocks noChangeArrowheads="1"/>
          </p:cNvSpPr>
          <p:nvPr/>
        </p:nvSpPr>
        <p:spPr bwMode="auto">
          <a:xfrm>
            <a:off x="2628900" y="3763963"/>
            <a:ext cx="795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Sample</a:t>
            </a:r>
            <a:endParaRPr lang="ko-KR" altLang="en-US" sz="1400" b="1"/>
          </a:p>
        </p:txBody>
      </p:sp>
      <p:cxnSp>
        <p:nvCxnSpPr>
          <p:cNvPr id="10" name="직선 연결선 9"/>
          <p:cNvCxnSpPr/>
          <p:nvPr/>
        </p:nvCxnSpPr>
        <p:spPr>
          <a:xfrm flipH="1" flipV="1">
            <a:off x="1565275" y="3184525"/>
            <a:ext cx="649288" cy="128746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 flipV="1">
            <a:off x="2214563" y="3176588"/>
            <a:ext cx="574675" cy="128905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타원 18"/>
          <p:cNvSpPr/>
          <p:nvPr/>
        </p:nvSpPr>
        <p:spPr>
          <a:xfrm>
            <a:off x="1554163" y="2700338"/>
            <a:ext cx="1235075" cy="75565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3" name="타원 32"/>
          <p:cNvSpPr/>
          <p:nvPr/>
        </p:nvSpPr>
        <p:spPr>
          <a:xfrm rot="19219744">
            <a:off x="1741488" y="2822575"/>
            <a:ext cx="187325" cy="1952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1763713" y="3132138"/>
            <a:ext cx="150812" cy="16986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43" name="직선 연결선 42"/>
          <p:cNvCxnSpPr/>
          <p:nvPr/>
        </p:nvCxnSpPr>
        <p:spPr>
          <a:xfrm flipH="1">
            <a:off x="1835150" y="3014663"/>
            <a:ext cx="0" cy="1174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타원 61"/>
          <p:cNvSpPr/>
          <p:nvPr/>
        </p:nvSpPr>
        <p:spPr>
          <a:xfrm rot="3019744">
            <a:off x="2294731" y="2797970"/>
            <a:ext cx="187325" cy="1952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 rot="5400000">
            <a:off x="2016125" y="2816225"/>
            <a:ext cx="150813" cy="16986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64" name="직선 연결선 63"/>
          <p:cNvCxnSpPr/>
          <p:nvPr/>
        </p:nvCxnSpPr>
        <p:spPr>
          <a:xfrm rot="5400000" flipH="1">
            <a:off x="2235201" y="2836862"/>
            <a:ext cx="0" cy="1174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타원 65"/>
          <p:cNvSpPr/>
          <p:nvPr/>
        </p:nvSpPr>
        <p:spPr>
          <a:xfrm rot="16618661">
            <a:off x="1951831" y="2993232"/>
            <a:ext cx="187325" cy="1952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 rot="18998917">
            <a:off x="2178050" y="3217863"/>
            <a:ext cx="149225" cy="16986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68" name="직선 연결선 67"/>
          <p:cNvCxnSpPr/>
          <p:nvPr/>
        </p:nvCxnSpPr>
        <p:spPr>
          <a:xfrm rot="18998917" flipH="1">
            <a:off x="2151063" y="3143250"/>
            <a:ext cx="0" cy="1174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타원 69"/>
          <p:cNvSpPr/>
          <p:nvPr/>
        </p:nvSpPr>
        <p:spPr>
          <a:xfrm rot="19219744">
            <a:off x="503238" y="1704975"/>
            <a:ext cx="187325" cy="1952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1" name="직사각형 70"/>
          <p:cNvSpPr/>
          <p:nvPr/>
        </p:nvSpPr>
        <p:spPr>
          <a:xfrm>
            <a:off x="527050" y="2100263"/>
            <a:ext cx="150813" cy="16986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6" name="타원 75"/>
          <p:cNvSpPr/>
          <p:nvPr/>
        </p:nvSpPr>
        <p:spPr>
          <a:xfrm rot="10315712">
            <a:off x="2379663" y="3155950"/>
            <a:ext cx="187325" cy="195263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7" name="직사각형 76"/>
          <p:cNvSpPr/>
          <p:nvPr/>
        </p:nvSpPr>
        <p:spPr>
          <a:xfrm rot="12695968">
            <a:off x="2549525" y="2913063"/>
            <a:ext cx="150813" cy="16986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78" name="직선 연결선 77"/>
          <p:cNvCxnSpPr/>
          <p:nvPr/>
        </p:nvCxnSpPr>
        <p:spPr>
          <a:xfrm rot="12695968" flipH="1">
            <a:off x="2552700" y="3063875"/>
            <a:ext cx="0" cy="11906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38" name="TextBox 78"/>
          <p:cNvSpPr txBox="1">
            <a:spLocks noChangeArrowheads="1"/>
          </p:cNvSpPr>
          <p:nvPr/>
        </p:nvSpPr>
        <p:spPr bwMode="auto">
          <a:xfrm>
            <a:off x="817563" y="1631950"/>
            <a:ext cx="30702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Label/Tag (QD, Dye, Radioactives)</a:t>
            </a:r>
            <a:endParaRPr lang="ko-KR" altLang="en-US" sz="1400" b="1"/>
          </a:p>
        </p:txBody>
      </p:sp>
      <p:sp>
        <p:nvSpPr>
          <p:cNvPr id="4139" name="TextBox 79"/>
          <p:cNvSpPr txBox="1">
            <a:spLocks noChangeArrowheads="1"/>
          </p:cNvSpPr>
          <p:nvPr/>
        </p:nvSpPr>
        <p:spPr bwMode="auto">
          <a:xfrm>
            <a:off x="823913" y="2020888"/>
            <a:ext cx="1574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Analyte Molecule</a:t>
            </a:r>
            <a:endParaRPr lang="ko-KR" altLang="en-US" sz="1400" b="1"/>
          </a:p>
        </p:txBody>
      </p:sp>
      <p:sp>
        <p:nvSpPr>
          <p:cNvPr id="2" name="오른쪽 화살표 1"/>
          <p:cNvSpPr/>
          <p:nvPr/>
        </p:nvSpPr>
        <p:spPr>
          <a:xfrm rot="18734579">
            <a:off x="1783557" y="5045869"/>
            <a:ext cx="303212" cy="22225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1" name="오른쪽 화살표 50"/>
          <p:cNvSpPr/>
          <p:nvPr/>
        </p:nvSpPr>
        <p:spPr>
          <a:xfrm rot="3022030">
            <a:off x="2315369" y="5042694"/>
            <a:ext cx="303212" cy="222250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폭발 2 2"/>
          <p:cNvSpPr/>
          <p:nvPr/>
        </p:nvSpPr>
        <p:spPr>
          <a:xfrm>
            <a:off x="2005013" y="4217988"/>
            <a:ext cx="444500" cy="423862"/>
          </a:xfrm>
          <a:prstGeom prst="irregularSeal2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143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55"/>
          <p:cNvSpPr>
            <a:spLocks noChangeArrowheads="1"/>
          </p:cNvSpPr>
          <p:nvPr/>
        </p:nvSpPr>
        <p:spPr bwMode="auto">
          <a:xfrm>
            <a:off x="357188" y="1292225"/>
            <a:ext cx="8431212" cy="1704975"/>
          </a:xfrm>
          <a:prstGeom prst="roundRect">
            <a:avLst>
              <a:gd name="adj" fmla="val 7009"/>
            </a:avLst>
          </a:prstGeom>
          <a:gradFill rotWithShape="1">
            <a:gsLst>
              <a:gs pos="0">
                <a:srgbClr val="EBEBEB"/>
              </a:gs>
              <a:gs pos="50000">
                <a:srgbClr val="FFFFFF"/>
              </a:gs>
              <a:gs pos="100000">
                <a:srgbClr val="EBEBEB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wrap="none"/>
          <a:lstStyle/>
          <a:p>
            <a:pPr>
              <a:lnSpc>
                <a:spcPct val="150000"/>
              </a:lnSpc>
              <a:buClr>
                <a:schemeClr val="accent2"/>
              </a:buClr>
            </a:pPr>
            <a:r>
              <a:rPr lang="ko-KR" altLang="en-US" sz="170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7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en-US" altLang="ko-KR" sz="17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ko-KR" altLang="en-US" sz="170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123" name="Picture 3" descr="bar-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8" y="801688"/>
            <a:ext cx="84947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번호입력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38" y="801688"/>
            <a:ext cx="7270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3" descr="9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38" y="3140075"/>
            <a:ext cx="8570912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10" descr="9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9025" y="3140075"/>
            <a:ext cx="4416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3035300" y="3216275"/>
            <a:ext cx="30749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TIR based Evanescent Field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pic>
        <p:nvPicPr>
          <p:cNvPr id="16" name="Picture 7" descr="화살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809" t="44745" r="60243" b="33195"/>
          <a:stretch>
            <a:fillRect/>
          </a:stretch>
        </p:blipFill>
        <p:spPr bwMode="auto">
          <a:xfrm>
            <a:off x="4284663" y="4002088"/>
            <a:ext cx="785812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4895850" y="4005263"/>
            <a:ext cx="4213225" cy="3762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Characteristic penetration depth</a:t>
            </a:r>
            <a:endParaRPr lang="en-US" altLang="ko-KR" sz="1600" b="1" spc="-150" dirty="0"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79388" y="71438"/>
            <a:ext cx="8640762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Evanescent Field Sensing </a:t>
            </a:r>
            <a:r>
              <a:rPr lang="en-US" altLang="ko-KR" sz="18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- Introduction2</a:t>
            </a:r>
            <a:endParaRPr lang="ko-KR" altLang="en-US" sz="18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513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2486025" y="2395538"/>
            <a:ext cx="3857625" cy="571500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2486025" y="2413000"/>
            <a:ext cx="71438" cy="5397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6334125" y="2413000"/>
            <a:ext cx="71438" cy="53975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6" name="자유형 35"/>
          <p:cNvSpPr/>
          <p:nvPr/>
        </p:nvSpPr>
        <p:spPr>
          <a:xfrm>
            <a:off x="2557463" y="2395538"/>
            <a:ext cx="3857625" cy="585787"/>
          </a:xfrm>
          <a:custGeom>
            <a:avLst/>
            <a:gdLst>
              <a:gd name="connsiteX0" fmla="*/ 0 w 3204839"/>
              <a:gd name="connsiteY0" fmla="*/ 366943 h 656947"/>
              <a:gd name="connsiteX1" fmla="*/ 133165 w 3204839"/>
              <a:gd name="connsiteY1" fmla="*/ 65102 h 656947"/>
              <a:gd name="connsiteX2" fmla="*/ 284086 w 3204839"/>
              <a:gd name="connsiteY2" fmla="*/ 588885 h 656947"/>
              <a:gd name="connsiteX3" fmla="*/ 417251 w 3204839"/>
              <a:gd name="connsiteY3" fmla="*/ 56225 h 656947"/>
              <a:gd name="connsiteX4" fmla="*/ 559294 w 3204839"/>
              <a:gd name="connsiteY4" fmla="*/ 597762 h 656947"/>
              <a:gd name="connsiteX5" fmla="*/ 683581 w 3204839"/>
              <a:gd name="connsiteY5" fmla="*/ 47347 h 656947"/>
              <a:gd name="connsiteX6" fmla="*/ 843379 w 3204839"/>
              <a:gd name="connsiteY6" fmla="*/ 588885 h 656947"/>
              <a:gd name="connsiteX7" fmla="*/ 958789 w 3204839"/>
              <a:gd name="connsiteY7" fmla="*/ 47347 h 656947"/>
              <a:gd name="connsiteX8" fmla="*/ 1136342 w 3204839"/>
              <a:gd name="connsiteY8" fmla="*/ 588885 h 656947"/>
              <a:gd name="connsiteX9" fmla="*/ 1269507 w 3204839"/>
              <a:gd name="connsiteY9" fmla="*/ 38469 h 656947"/>
              <a:gd name="connsiteX10" fmla="*/ 1429305 w 3204839"/>
              <a:gd name="connsiteY10" fmla="*/ 588885 h 656947"/>
              <a:gd name="connsiteX11" fmla="*/ 1553593 w 3204839"/>
              <a:gd name="connsiteY11" fmla="*/ 29592 h 656947"/>
              <a:gd name="connsiteX12" fmla="*/ 1766657 w 3204839"/>
              <a:gd name="connsiteY12" fmla="*/ 588885 h 656947"/>
              <a:gd name="connsiteX13" fmla="*/ 1882066 w 3204839"/>
              <a:gd name="connsiteY13" fmla="*/ 11836 h 656947"/>
              <a:gd name="connsiteX14" fmla="*/ 2086253 w 3204839"/>
              <a:gd name="connsiteY14" fmla="*/ 597762 h 656947"/>
              <a:gd name="connsiteX15" fmla="*/ 2210540 w 3204839"/>
              <a:gd name="connsiteY15" fmla="*/ 2959 h 656947"/>
              <a:gd name="connsiteX16" fmla="*/ 2396971 w 3204839"/>
              <a:gd name="connsiteY16" fmla="*/ 588885 h 656947"/>
              <a:gd name="connsiteX17" fmla="*/ 2565647 w 3204839"/>
              <a:gd name="connsiteY17" fmla="*/ 2959 h 656947"/>
              <a:gd name="connsiteX18" fmla="*/ 2734323 w 3204839"/>
              <a:gd name="connsiteY18" fmla="*/ 597762 h 656947"/>
              <a:gd name="connsiteX19" fmla="*/ 2894121 w 3204839"/>
              <a:gd name="connsiteY19" fmla="*/ 2959 h 656947"/>
              <a:gd name="connsiteX20" fmla="*/ 3062796 w 3204839"/>
              <a:gd name="connsiteY20" fmla="*/ 615518 h 656947"/>
              <a:gd name="connsiteX21" fmla="*/ 3204839 w 3204839"/>
              <a:gd name="connsiteY21" fmla="*/ 251533 h 656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204839" h="656947">
                <a:moveTo>
                  <a:pt x="0" y="366943"/>
                </a:moveTo>
                <a:cubicBezTo>
                  <a:pt x="42908" y="197527"/>
                  <a:pt x="85817" y="28112"/>
                  <a:pt x="133165" y="65102"/>
                </a:cubicBezTo>
                <a:cubicBezTo>
                  <a:pt x="180513" y="102092"/>
                  <a:pt x="236738" y="590365"/>
                  <a:pt x="284086" y="588885"/>
                </a:cubicBezTo>
                <a:cubicBezTo>
                  <a:pt x="331434" y="587406"/>
                  <a:pt x="371383" y="54746"/>
                  <a:pt x="417251" y="56225"/>
                </a:cubicBezTo>
                <a:cubicBezTo>
                  <a:pt x="463119" y="57704"/>
                  <a:pt x="514906" y="599242"/>
                  <a:pt x="559294" y="597762"/>
                </a:cubicBezTo>
                <a:cubicBezTo>
                  <a:pt x="603682" y="596282"/>
                  <a:pt x="636234" y="48826"/>
                  <a:pt x="683581" y="47347"/>
                </a:cubicBezTo>
                <a:cubicBezTo>
                  <a:pt x="730928" y="45868"/>
                  <a:pt x="797511" y="588885"/>
                  <a:pt x="843379" y="588885"/>
                </a:cubicBezTo>
                <a:cubicBezTo>
                  <a:pt x="889247" y="588885"/>
                  <a:pt x="909962" y="47347"/>
                  <a:pt x="958789" y="47347"/>
                </a:cubicBezTo>
                <a:cubicBezTo>
                  <a:pt x="1007616" y="47347"/>
                  <a:pt x="1084556" y="590365"/>
                  <a:pt x="1136342" y="588885"/>
                </a:cubicBezTo>
                <a:cubicBezTo>
                  <a:pt x="1188128" y="587405"/>
                  <a:pt x="1220680" y="38469"/>
                  <a:pt x="1269507" y="38469"/>
                </a:cubicBezTo>
                <a:cubicBezTo>
                  <a:pt x="1318334" y="38469"/>
                  <a:pt x="1381957" y="590365"/>
                  <a:pt x="1429305" y="588885"/>
                </a:cubicBezTo>
                <a:cubicBezTo>
                  <a:pt x="1476653" y="587406"/>
                  <a:pt x="1497368" y="29592"/>
                  <a:pt x="1553593" y="29592"/>
                </a:cubicBezTo>
                <a:cubicBezTo>
                  <a:pt x="1609818" y="29592"/>
                  <a:pt x="1711912" y="591844"/>
                  <a:pt x="1766657" y="588885"/>
                </a:cubicBezTo>
                <a:cubicBezTo>
                  <a:pt x="1821403" y="585926"/>
                  <a:pt x="1828800" y="10357"/>
                  <a:pt x="1882066" y="11836"/>
                </a:cubicBezTo>
                <a:cubicBezTo>
                  <a:pt x="1935332" y="13315"/>
                  <a:pt x="2031507" y="599242"/>
                  <a:pt x="2086253" y="597762"/>
                </a:cubicBezTo>
                <a:cubicBezTo>
                  <a:pt x="2140999" y="596283"/>
                  <a:pt x="2158754" y="4439"/>
                  <a:pt x="2210540" y="2959"/>
                </a:cubicBezTo>
                <a:cubicBezTo>
                  <a:pt x="2262326" y="1480"/>
                  <a:pt x="2337787" y="588885"/>
                  <a:pt x="2396971" y="588885"/>
                </a:cubicBezTo>
                <a:cubicBezTo>
                  <a:pt x="2456155" y="588885"/>
                  <a:pt x="2509422" y="1480"/>
                  <a:pt x="2565647" y="2959"/>
                </a:cubicBezTo>
                <a:cubicBezTo>
                  <a:pt x="2621872" y="4439"/>
                  <a:pt x="2679577" y="597762"/>
                  <a:pt x="2734323" y="597762"/>
                </a:cubicBezTo>
                <a:cubicBezTo>
                  <a:pt x="2789069" y="597762"/>
                  <a:pt x="2839376" y="0"/>
                  <a:pt x="2894121" y="2959"/>
                </a:cubicBezTo>
                <a:cubicBezTo>
                  <a:pt x="2948867" y="5918"/>
                  <a:pt x="3011010" y="574089"/>
                  <a:pt x="3062796" y="615518"/>
                </a:cubicBezTo>
                <a:cubicBezTo>
                  <a:pt x="3114582" y="656947"/>
                  <a:pt x="3167849" y="324034"/>
                  <a:pt x="3204839" y="251533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7" name="오른쪽 화살표 36"/>
          <p:cNvSpPr/>
          <p:nvPr/>
        </p:nvSpPr>
        <p:spPr>
          <a:xfrm>
            <a:off x="6557963" y="2395538"/>
            <a:ext cx="428625" cy="57150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5138" name="그룹 20"/>
          <p:cNvGrpSpPr>
            <a:grpSpLocks/>
          </p:cNvGrpSpPr>
          <p:nvPr/>
        </p:nvGrpSpPr>
        <p:grpSpPr bwMode="auto">
          <a:xfrm>
            <a:off x="4129088" y="2109788"/>
            <a:ext cx="285750" cy="285750"/>
            <a:chOff x="1428728" y="1214422"/>
            <a:chExt cx="714380" cy="928694"/>
          </a:xfrm>
        </p:grpSpPr>
        <p:cxnSp>
          <p:nvCxnSpPr>
            <p:cNvPr id="39" name="직선 연결선 38"/>
            <p:cNvCxnSpPr/>
            <p:nvPr/>
          </p:nvCxnSpPr>
          <p:spPr>
            <a:xfrm rot="16200000" flipH="1">
              <a:off x="142932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/>
            <p:cNvCxnSpPr/>
            <p:nvPr/>
          </p:nvCxnSpPr>
          <p:spPr>
            <a:xfrm rot="5400000" flipH="1" flipV="1">
              <a:off x="178651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 rot="5400000">
              <a:off x="1499569" y="1856769"/>
              <a:ext cx="572696" cy="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39" name="그룹 21"/>
          <p:cNvGrpSpPr>
            <a:grpSpLocks/>
          </p:cNvGrpSpPr>
          <p:nvPr/>
        </p:nvGrpSpPr>
        <p:grpSpPr bwMode="auto">
          <a:xfrm>
            <a:off x="4486275" y="2109788"/>
            <a:ext cx="285750" cy="285750"/>
            <a:chOff x="1428728" y="1214422"/>
            <a:chExt cx="714380" cy="928694"/>
          </a:xfrm>
        </p:grpSpPr>
        <p:cxnSp>
          <p:nvCxnSpPr>
            <p:cNvPr id="43" name="직선 연결선 42"/>
            <p:cNvCxnSpPr/>
            <p:nvPr/>
          </p:nvCxnSpPr>
          <p:spPr>
            <a:xfrm rot="16200000" flipH="1">
              <a:off x="142932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 rot="5400000" flipH="1" flipV="1">
              <a:off x="178651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/>
            <p:cNvCxnSpPr/>
            <p:nvPr/>
          </p:nvCxnSpPr>
          <p:spPr>
            <a:xfrm rot="5400000">
              <a:off x="1499569" y="1856769"/>
              <a:ext cx="572696" cy="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40" name="그룹 29"/>
          <p:cNvGrpSpPr>
            <a:grpSpLocks/>
          </p:cNvGrpSpPr>
          <p:nvPr/>
        </p:nvGrpSpPr>
        <p:grpSpPr bwMode="auto">
          <a:xfrm>
            <a:off x="4843463" y="2109788"/>
            <a:ext cx="285750" cy="285750"/>
            <a:chOff x="1428728" y="1214422"/>
            <a:chExt cx="714380" cy="928694"/>
          </a:xfrm>
        </p:grpSpPr>
        <p:cxnSp>
          <p:nvCxnSpPr>
            <p:cNvPr id="47" name="직선 연결선 46"/>
            <p:cNvCxnSpPr/>
            <p:nvPr/>
          </p:nvCxnSpPr>
          <p:spPr>
            <a:xfrm rot="16200000" flipH="1">
              <a:off x="142932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/>
            <p:cNvCxnSpPr/>
            <p:nvPr/>
          </p:nvCxnSpPr>
          <p:spPr>
            <a:xfrm rot="5400000" flipH="1" flipV="1">
              <a:off x="178651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 rot="5400000">
              <a:off x="1499569" y="1856769"/>
              <a:ext cx="572696" cy="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41" name="그룹 30"/>
          <p:cNvGrpSpPr>
            <a:grpSpLocks/>
          </p:cNvGrpSpPr>
          <p:nvPr/>
        </p:nvGrpSpPr>
        <p:grpSpPr bwMode="auto">
          <a:xfrm>
            <a:off x="5200650" y="2109788"/>
            <a:ext cx="285750" cy="285750"/>
            <a:chOff x="1428728" y="1214422"/>
            <a:chExt cx="714380" cy="928694"/>
          </a:xfrm>
        </p:grpSpPr>
        <p:cxnSp>
          <p:nvCxnSpPr>
            <p:cNvPr id="70" name="직선 연결선 69"/>
            <p:cNvCxnSpPr/>
            <p:nvPr/>
          </p:nvCxnSpPr>
          <p:spPr>
            <a:xfrm rot="16200000" flipH="1">
              <a:off x="142932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연결선 70"/>
            <p:cNvCxnSpPr/>
            <p:nvPr/>
          </p:nvCxnSpPr>
          <p:spPr>
            <a:xfrm rot="5400000" flipH="1" flipV="1">
              <a:off x="178651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 rot="5400000">
              <a:off x="1499569" y="1856769"/>
              <a:ext cx="572696" cy="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42" name="그룹 31"/>
          <p:cNvGrpSpPr>
            <a:grpSpLocks/>
          </p:cNvGrpSpPr>
          <p:nvPr/>
        </p:nvGrpSpPr>
        <p:grpSpPr bwMode="auto">
          <a:xfrm>
            <a:off x="5557838" y="2109788"/>
            <a:ext cx="285750" cy="285750"/>
            <a:chOff x="1428728" y="1214422"/>
            <a:chExt cx="714380" cy="928694"/>
          </a:xfrm>
        </p:grpSpPr>
        <p:cxnSp>
          <p:nvCxnSpPr>
            <p:cNvPr id="74" name="직선 연결선 73"/>
            <p:cNvCxnSpPr/>
            <p:nvPr/>
          </p:nvCxnSpPr>
          <p:spPr>
            <a:xfrm rot="16200000" flipH="1">
              <a:off x="142932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/>
            <p:cNvCxnSpPr/>
            <p:nvPr/>
          </p:nvCxnSpPr>
          <p:spPr>
            <a:xfrm rot="5400000" flipH="1" flipV="1">
              <a:off x="178651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연결선 75"/>
            <p:cNvCxnSpPr/>
            <p:nvPr/>
          </p:nvCxnSpPr>
          <p:spPr>
            <a:xfrm rot="5400000">
              <a:off x="1499569" y="1856769"/>
              <a:ext cx="572696" cy="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43" name="그룹 33"/>
          <p:cNvGrpSpPr>
            <a:grpSpLocks/>
          </p:cNvGrpSpPr>
          <p:nvPr/>
        </p:nvGrpSpPr>
        <p:grpSpPr bwMode="auto">
          <a:xfrm>
            <a:off x="2700338" y="2109788"/>
            <a:ext cx="285750" cy="285750"/>
            <a:chOff x="1428728" y="1214422"/>
            <a:chExt cx="714380" cy="928694"/>
          </a:xfrm>
        </p:grpSpPr>
        <p:cxnSp>
          <p:nvCxnSpPr>
            <p:cNvPr id="78" name="직선 연결선 77"/>
            <p:cNvCxnSpPr/>
            <p:nvPr/>
          </p:nvCxnSpPr>
          <p:spPr>
            <a:xfrm rot="16200000" flipH="1">
              <a:off x="142932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 rot="5400000" flipH="1" flipV="1">
              <a:off x="178651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연결선 79"/>
            <p:cNvCxnSpPr/>
            <p:nvPr/>
          </p:nvCxnSpPr>
          <p:spPr>
            <a:xfrm rot="5400000">
              <a:off x="1499569" y="1856769"/>
              <a:ext cx="572696" cy="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44" name="그룹 34"/>
          <p:cNvGrpSpPr>
            <a:grpSpLocks/>
          </p:cNvGrpSpPr>
          <p:nvPr/>
        </p:nvGrpSpPr>
        <p:grpSpPr bwMode="auto">
          <a:xfrm>
            <a:off x="3057525" y="2109788"/>
            <a:ext cx="285750" cy="285750"/>
            <a:chOff x="1428728" y="1214422"/>
            <a:chExt cx="714380" cy="928694"/>
          </a:xfrm>
        </p:grpSpPr>
        <p:cxnSp>
          <p:nvCxnSpPr>
            <p:cNvPr id="82" name="직선 연결선 81"/>
            <p:cNvCxnSpPr/>
            <p:nvPr/>
          </p:nvCxnSpPr>
          <p:spPr>
            <a:xfrm rot="16200000" flipH="1">
              <a:off x="142932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/>
            <p:cNvCxnSpPr/>
            <p:nvPr/>
          </p:nvCxnSpPr>
          <p:spPr>
            <a:xfrm rot="5400000" flipH="1" flipV="1">
              <a:off x="178651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/>
            <p:cNvCxnSpPr/>
            <p:nvPr/>
          </p:nvCxnSpPr>
          <p:spPr>
            <a:xfrm rot="5400000">
              <a:off x="1499569" y="1856769"/>
              <a:ext cx="572696" cy="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45" name="그룹 35"/>
          <p:cNvGrpSpPr>
            <a:grpSpLocks/>
          </p:cNvGrpSpPr>
          <p:nvPr/>
        </p:nvGrpSpPr>
        <p:grpSpPr bwMode="auto">
          <a:xfrm>
            <a:off x="3414713" y="2109788"/>
            <a:ext cx="285750" cy="285750"/>
            <a:chOff x="1428728" y="1214422"/>
            <a:chExt cx="714380" cy="928694"/>
          </a:xfrm>
        </p:grpSpPr>
        <p:cxnSp>
          <p:nvCxnSpPr>
            <p:cNvPr id="86" name="직선 연결선 85"/>
            <p:cNvCxnSpPr/>
            <p:nvPr/>
          </p:nvCxnSpPr>
          <p:spPr>
            <a:xfrm rot="16200000" flipH="1">
              <a:off x="142932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연결선 86"/>
            <p:cNvCxnSpPr/>
            <p:nvPr/>
          </p:nvCxnSpPr>
          <p:spPr>
            <a:xfrm rot="5400000" flipH="1" flipV="1">
              <a:off x="178651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/>
            <p:cNvCxnSpPr/>
            <p:nvPr/>
          </p:nvCxnSpPr>
          <p:spPr>
            <a:xfrm rot="5400000">
              <a:off x="1499569" y="1856769"/>
              <a:ext cx="572696" cy="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46" name="그룹 36"/>
          <p:cNvGrpSpPr>
            <a:grpSpLocks/>
          </p:cNvGrpSpPr>
          <p:nvPr/>
        </p:nvGrpSpPr>
        <p:grpSpPr bwMode="auto">
          <a:xfrm>
            <a:off x="3771900" y="2109788"/>
            <a:ext cx="285750" cy="285750"/>
            <a:chOff x="1428728" y="1214422"/>
            <a:chExt cx="714380" cy="928694"/>
          </a:xfrm>
        </p:grpSpPr>
        <p:cxnSp>
          <p:nvCxnSpPr>
            <p:cNvPr id="90" name="직선 연결선 89"/>
            <p:cNvCxnSpPr/>
            <p:nvPr/>
          </p:nvCxnSpPr>
          <p:spPr>
            <a:xfrm rot="16200000" flipH="1">
              <a:off x="142932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직선 연결선 90"/>
            <p:cNvCxnSpPr/>
            <p:nvPr/>
          </p:nvCxnSpPr>
          <p:spPr>
            <a:xfrm rot="5400000" flipH="1" flipV="1">
              <a:off x="1786514" y="1213826"/>
              <a:ext cx="355998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연결선 91"/>
            <p:cNvCxnSpPr/>
            <p:nvPr/>
          </p:nvCxnSpPr>
          <p:spPr>
            <a:xfrm rot="5400000">
              <a:off x="1499569" y="1856769"/>
              <a:ext cx="572696" cy="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타원 92"/>
          <p:cNvSpPr/>
          <p:nvPr/>
        </p:nvSpPr>
        <p:spPr>
          <a:xfrm>
            <a:off x="4521200" y="1922463"/>
            <a:ext cx="214313" cy="2143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4" name="타원 93"/>
          <p:cNvSpPr/>
          <p:nvPr/>
        </p:nvSpPr>
        <p:spPr>
          <a:xfrm>
            <a:off x="4887913" y="1922463"/>
            <a:ext cx="214312" cy="2143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5" name="타원 94"/>
          <p:cNvSpPr/>
          <p:nvPr/>
        </p:nvSpPr>
        <p:spPr>
          <a:xfrm>
            <a:off x="5235575" y="1922463"/>
            <a:ext cx="214313" cy="2143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6" name="타원 95"/>
          <p:cNvSpPr/>
          <p:nvPr/>
        </p:nvSpPr>
        <p:spPr>
          <a:xfrm>
            <a:off x="5594350" y="1922463"/>
            <a:ext cx="214313" cy="2143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7" name="타원 96"/>
          <p:cNvSpPr/>
          <p:nvPr/>
        </p:nvSpPr>
        <p:spPr>
          <a:xfrm>
            <a:off x="2735263" y="1930400"/>
            <a:ext cx="214312" cy="21431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8" name="타원 97"/>
          <p:cNvSpPr/>
          <p:nvPr/>
        </p:nvSpPr>
        <p:spPr>
          <a:xfrm>
            <a:off x="3101975" y="1930400"/>
            <a:ext cx="214313" cy="21431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9" name="타원 98"/>
          <p:cNvSpPr/>
          <p:nvPr/>
        </p:nvSpPr>
        <p:spPr>
          <a:xfrm>
            <a:off x="3449638" y="1930400"/>
            <a:ext cx="214312" cy="21431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0" name="타원 99"/>
          <p:cNvSpPr/>
          <p:nvPr/>
        </p:nvSpPr>
        <p:spPr>
          <a:xfrm>
            <a:off x="3806825" y="1930400"/>
            <a:ext cx="214313" cy="21431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1" name="타원 100"/>
          <p:cNvSpPr/>
          <p:nvPr/>
        </p:nvSpPr>
        <p:spPr>
          <a:xfrm>
            <a:off x="4164013" y="1930400"/>
            <a:ext cx="214312" cy="21431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2" name="타원 101"/>
          <p:cNvSpPr/>
          <p:nvPr/>
        </p:nvSpPr>
        <p:spPr>
          <a:xfrm>
            <a:off x="2986088" y="1538288"/>
            <a:ext cx="214312" cy="21431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3" name="타원 102"/>
          <p:cNvSpPr/>
          <p:nvPr/>
        </p:nvSpPr>
        <p:spPr>
          <a:xfrm>
            <a:off x="4129088" y="1609725"/>
            <a:ext cx="214312" cy="21431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4" name="타원 103"/>
          <p:cNvSpPr/>
          <p:nvPr/>
        </p:nvSpPr>
        <p:spPr>
          <a:xfrm>
            <a:off x="4843463" y="1395413"/>
            <a:ext cx="214312" cy="21431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5" name="타원 104"/>
          <p:cNvSpPr/>
          <p:nvPr/>
        </p:nvSpPr>
        <p:spPr>
          <a:xfrm>
            <a:off x="3557588" y="1395413"/>
            <a:ext cx="214312" cy="214312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6" name="타원 105"/>
          <p:cNvSpPr/>
          <p:nvPr/>
        </p:nvSpPr>
        <p:spPr>
          <a:xfrm>
            <a:off x="5414963" y="1538288"/>
            <a:ext cx="214312" cy="214312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161" name="TextBox 53"/>
          <p:cNvSpPr txBox="1">
            <a:spLocks noChangeArrowheads="1"/>
          </p:cNvSpPr>
          <p:nvPr/>
        </p:nvSpPr>
        <p:spPr bwMode="auto">
          <a:xfrm>
            <a:off x="7058025" y="2395538"/>
            <a:ext cx="1776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>
                <a:latin typeface="Arial" charset="0"/>
                <a:cs typeface="Arial" charset="0"/>
                <a:sym typeface="Symbol" pitchFamily="18" charset="2"/>
              </a:rPr>
              <a:t>Optical Properties </a:t>
            </a:r>
          </a:p>
          <a:p>
            <a:pPr eaLnBrk="1" hangingPunct="1"/>
            <a:r>
              <a:rPr lang="en-US" altLang="ko-KR" sz="1400" b="1">
                <a:latin typeface="Arial" charset="0"/>
                <a:cs typeface="Arial" charset="0"/>
                <a:sym typeface="Symbol" pitchFamily="18" charset="2"/>
              </a:rPr>
              <a:t>Change</a:t>
            </a:r>
            <a:endParaRPr lang="ko-KR" altLang="en-US" sz="1400" b="1">
              <a:latin typeface="Arial" charset="0"/>
              <a:cs typeface="Arial" charset="0"/>
            </a:endParaRPr>
          </a:p>
        </p:txBody>
      </p:sp>
      <p:sp>
        <p:nvSpPr>
          <p:cNvPr id="108" name="오른쪽 화살표 107"/>
          <p:cNvSpPr/>
          <p:nvPr/>
        </p:nvSpPr>
        <p:spPr>
          <a:xfrm>
            <a:off x="1700213" y="2395538"/>
            <a:ext cx="642937" cy="5715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163" name="TextBox 55"/>
          <p:cNvSpPr txBox="1">
            <a:spLocks noChangeArrowheads="1"/>
          </p:cNvSpPr>
          <p:nvPr/>
        </p:nvSpPr>
        <p:spPr bwMode="auto">
          <a:xfrm>
            <a:off x="842963" y="2395538"/>
            <a:ext cx="771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>
                <a:latin typeface="Arial" charset="0"/>
                <a:cs typeface="Arial" charset="0"/>
              </a:rPr>
              <a:t>Light </a:t>
            </a:r>
          </a:p>
          <a:p>
            <a:pPr eaLnBrk="1" hangingPunct="1"/>
            <a:r>
              <a:rPr lang="en-US" altLang="ko-KR" sz="1400" b="1">
                <a:latin typeface="Arial" charset="0"/>
                <a:cs typeface="Arial" charset="0"/>
              </a:rPr>
              <a:t>source</a:t>
            </a:r>
            <a:endParaRPr lang="ko-KR" altLang="en-US" sz="1400" b="1">
              <a:latin typeface="Arial" charset="0"/>
              <a:cs typeface="Arial" charset="0"/>
            </a:endParaRPr>
          </a:p>
        </p:txBody>
      </p:sp>
      <p:sp>
        <p:nvSpPr>
          <p:cNvPr id="110" name="타원 109"/>
          <p:cNvSpPr/>
          <p:nvPr/>
        </p:nvSpPr>
        <p:spPr>
          <a:xfrm>
            <a:off x="914400" y="1395413"/>
            <a:ext cx="214313" cy="21431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grpSp>
        <p:nvGrpSpPr>
          <p:cNvPr id="5165" name="그룹 57"/>
          <p:cNvGrpSpPr>
            <a:grpSpLocks/>
          </p:cNvGrpSpPr>
          <p:nvPr/>
        </p:nvGrpSpPr>
        <p:grpSpPr bwMode="auto">
          <a:xfrm>
            <a:off x="887413" y="1752600"/>
            <a:ext cx="285750" cy="285750"/>
            <a:chOff x="1428728" y="1214422"/>
            <a:chExt cx="714380" cy="928694"/>
          </a:xfrm>
        </p:grpSpPr>
        <p:cxnSp>
          <p:nvCxnSpPr>
            <p:cNvPr id="112" name="직선 연결선 111"/>
            <p:cNvCxnSpPr/>
            <p:nvPr/>
          </p:nvCxnSpPr>
          <p:spPr>
            <a:xfrm rot="16200000" flipH="1">
              <a:off x="1429324" y="1213826"/>
              <a:ext cx="356001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직선 연결선 112"/>
            <p:cNvCxnSpPr/>
            <p:nvPr/>
          </p:nvCxnSpPr>
          <p:spPr>
            <a:xfrm rot="5400000" flipH="1" flipV="1">
              <a:off x="1786514" y="1213826"/>
              <a:ext cx="356001" cy="35719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직선 연결선 113"/>
            <p:cNvCxnSpPr/>
            <p:nvPr/>
          </p:nvCxnSpPr>
          <p:spPr>
            <a:xfrm rot="5400000">
              <a:off x="1499571" y="1856769"/>
              <a:ext cx="572693" cy="0"/>
            </a:xfrm>
            <a:prstGeom prst="line">
              <a:avLst/>
            </a:prstGeom>
            <a:ln w="635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66" name="TextBox 58"/>
          <p:cNvSpPr txBox="1">
            <a:spLocks noChangeArrowheads="1"/>
          </p:cNvSpPr>
          <p:nvPr/>
        </p:nvSpPr>
        <p:spPr bwMode="auto">
          <a:xfrm>
            <a:off x="1074738" y="1346200"/>
            <a:ext cx="930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>
                <a:latin typeface="Arial" charset="0"/>
                <a:cs typeface="Arial" charset="0"/>
              </a:rPr>
              <a:t>: </a:t>
            </a:r>
            <a:r>
              <a:rPr lang="en-US" altLang="ko-KR" sz="1400" b="1">
                <a:latin typeface="Arial" charset="0"/>
                <a:cs typeface="Arial" charset="0"/>
              </a:rPr>
              <a:t>Analyte</a:t>
            </a:r>
            <a:endParaRPr lang="ko-KR" altLang="en-US" sz="1400" b="1">
              <a:latin typeface="Arial" charset="0"/>
              <a:cs typeface="Arial" charset="0"/>
            </a:endParaRPr>
          </a:p>
        </p:txBody>
      </p:sp>
      <p:sp>
        <p:nvSpPr>
          <p:cNvPr id="5167" name="TextBox 59"/>
          <p:cNvSpPr txBox="1">
            <a:spLocks noChangeArrowheads="1"/>
          </p:cNvSpPr>
          <p:nvPr/>
        </p:nvSpPr>
        <p:spPr bwMode="auto">
          <a:xfrm>
            <a:off x="1066800" y="1752600"/>
            <a:ext cx="1060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>
                <a:latin typeface="Arial" charset="0"/>
                <a:cs typeface="Arial" charset="0"/>
              </a:rPr>
              <a:t>: </a:t>
            </a:r>
            <a:r>
              <a:rPr lang="en-US" altLang="ko-KR" sz="1400" b="1">
                <a:latin typeface="Arial" charset="0"/>
                <a:cs typeface="Arial" charset="0"/>
              </a:rPr>
              <a:t>Receptor</a:t>
            </a:r>
            <a:endParaRPr lang="ko-KR" altLang="en-US" sz="1400" b="1">
              <a:latin typeface="Arial" charset="0"/>
              <a:cs typeface="Arial" charset="0"/>
            </a:endParaRPr>
          </a:p>
        </p:txBody>
      </p:sp>
      <p:sp>
        <p:nvSpPr>
          <p:cNvPr id="117" name="원호 116"/>
          <p:cNvSpPr/>
          <p:nvPr/>
        </p:nvSpPr>
        <p:spPr>
          <a:xfrm rot="10800000">
            <a:off x="6202363" y="1382713"/>
            <a:ext cx="673100" cy="1022350"/>
          </a:xfrm>
          <a:prstGeom prst="arc">
            <a:avLst>
              <a:gd name="adj1" fmla="val 16200000"/>
              <a:gd name="adj2" fmla="val 20123827"/>
            </a:avLst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18" name="직선 연결선 117"/>
          <p:cNvCxnSpPr/>
          <p:nvPr/>
        </p:nvCxnSpPr>
        <p:spPr>
          <a:xfrm flipV="1">
            <a:off x="6210300" y="1965325"/>
            <a:ext cx="0" cy="44926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연결선 118"/>
          <p:cNvCxnSpPr/>
          <p:nvPr/>
        </p:nvCxnSpPr>
        <p:spPr>
          <a:xfrm rot="5400000" flipV="1">
            <a:off x="6434138" y="2193925"/>
            <a:ext cx="0" cy="4476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7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5172" name="개체 2"/>
          <p:cNvGraphicFramePr>
            <a:graphicFrameLocks noChangeAspect="1"/>
          </p:cNvGraphicFramePr>
          <p:nvPr/>
        </p:nvGraphicFramePr>
        <p:xfrm>
          <a:off x="5722938" y="4649788"/>
          <a:ext cx="1728787" cy="601662"/>
        </p:xfrm>
        <a:graphic>
          <a:graphicData uri="http://schemas.openxmlformats.org/presentationml/2006/ole">
            <p:oleObj spid="_x0000_s5210" r:id="rId9" imgW="1371600" imgH="469900" progId="">
              <p:embed/>
            </p:oleObj>
          </a:graphicData>
        </a:graphic>
      </p:graphicFrame>
      <p:pic>
        <p:nvPicPr>
          <p:cNvPr id="5173" name="图片 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963" y="3903663"/>
            <a:ext cx="3349625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74" name="TextBox 120"/>
          <p:cNvSpPr txBox="1">
            <a:spLocks noChangeArrowheads="1"/>
          </p:cNvSpPr>
          <p:nvPr/>
        </p:nvSpPr>
        <p:spPr bwMode="auto">
          <a:xfrm>
            <a:off x="8874125" y="6530975"/>
            <a:ext cx="298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4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122" name="Text Box 5"/>
          <p:cNvSpPr txBox="1">
            <a:spLocks noChangeArrowheads="1"/>
          </p:cNvSpPr>
          <p:nvPr/>
        </p:nvSpPr>
        <p:spPr bwMode="auto">
          <a:xfrm>
            <a:off x="1001717" y="836868"/>
            <a:ext cx="74295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Concept</a:t>
            </a:r>
            <a:endParaRPr lang="ko-KR" altLang="en-US" b="1" spc="-150" dirty="0">
              <a:ln w="11430"/>
              <a:solidFill>
                <a:srgbClr val="1F497D">
                  <a:lumMod val="5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각헤드라인M" pitchFamily="18" charset="-127"/>
              <a:cs typeface="Arial" pitchFamily="34" charset="0"/>
            </a:endParaRPr>
          </a:p>
        </p:txBody>
      </p:sp>
      <p:cxnSp>
        <p:nvCxnSpPr>
          <p:cNvPr id="3" name="직선 연결선 2"/>
          <p:cNvCxnSpPr/>
          <p:nvPr/>
        </p:nvCxnSpPr>
        <p:spPr>
          <a:xfrm rot="480000" flipH="1">
            <a:off x="6342063" y="4762500"/>
            <a:ext cx="100012" cy="4318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421691" y="5445224"/>
            <a:ext cx="2770630" cy="400110"/>
          </a:xfrm>
          <a:prstGeom prst="rect">
            <a:avLst/>
          </a:prstGeom>
          <a:blipFill rotWithShape="1">
            <a:blip r:embed="rId11"/>
            <a:stretch>
              <a:fillRect l="-2198" t="-10606" b="-22727"/>
            </a:stretch>
          </a:blipFill>
        </p:spPr>
        <p:txBody>
          <a:bodyPr/>
          <a:lstStyle/>
          <a:p>
            <a:pPr>
              <a:defRPr/>
            </a:pPr>
            <a:r>
              <a:rPr lang="ko-KR" altLang="en-US">
                <a:noFill/>
                <a:latin typeface="굴림" charset="-127"/>
                <a:ea typeface="굴림" charset="-127"/>
              </a:rPr>
              <a:t> </a:t>
            </a:r>
          </a:p>
        </p:txBody>
      </p:sp>
      <p:sp>
        <p:nvSpPr>
          <p:cNvPr id="5178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55"/>
          <p:cNvSpPr>
            <a:spLocks noChangeArrowheads="1"/>
          </p:cNvSpPr>
          <p:nvPr/>
        </p:nvSpPr>
        <p:spPr bwMode="auto">
          <a:xfrm>
            <a:off x="357188" y="1366838"/>
            <a:ext cx="8431212" cy="2566987"/>
          </a:xfrm>
          <a:prstGeom prst="roundRect">
            <a:avLst>
              <a:gd name="adj" fmla="val 7009"/>
            </a:avLst>
          </a:prstGeom>
          <a:gradFill rotWithShape="1">
            <a:gsLst>
              <a:gs pos="0">
                <a:srgbClr val="EBEBEB"/>
              </a:gs>
              <a:gs pos="50000">
                <a:srgbClr val="FFFFFF"/>
              </a:gs>
              <a:gs pos="100000">
                <a:srgbClr val="EBEBEB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wrap="none"/>
          <a:lstStyle/>
          <a:p>
            <a:pPr>
              <a:lnSpc>
                <a:spcPct val="150000"/>
              </a:lnSpc>
              <a:buClr>
                <a:schemeClr val="accent2"/>
              </a:buClr>
            </a:pPr>
            <a:r>
              <a:rPr lang="ko-KR" altLang="en-US" sz="170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7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en-US" altLang="ko-KR" sz="17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ko-KR" altLang="en-US" sz="170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6147" name="Picture 3" descr="bar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8" y="876300"/>
            <a:ext cx="8494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번호입력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38" y="876300"/>
            <a:ext cx="7270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001717" y="911332"/>
            <a:ext cx="74295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Concept</a:t>
            </a:r>
            <a:endParaRPr lang="ko-KR" altLang="en-US" b="1" spc="-150" dirty="0">
              <a:ln w="11430"/>
              <a:solidFill>
                <a:srgbClr val="1F497D">
                  <a:lumMod val="5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각헤드라인M" pitchFamily="18" charset="-127"/>
              <a:cs typeface="Arial" pitchFamily="34" charset="0"/>
            </a:endParaRPr>
          </a:p>
        </p:txBody>
      </p:sp>
      <p:pic>
        <p:nvPicPr>
          <p:cNvPr id="6150" name="Picture 13" descr="9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625" y="4156075"/>
            <a:ext cx="8570913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10" descr="9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73313" y="4149725"/>
            <a:ext cx="4416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3840163" y="4213225"/>
            <a:ext cx="1493837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Applications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79388" y="71438"/>
            <a:ext cx="8640762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Surface Plasmon Resonance (SPR) </a:t>
            </a:r>
            <a:r>
              <a:rPr lang="en-US" altLang="ko-KR" sz="18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- Introduction3</a:t>
            </a:r>
            <a:endParaRPr lang="ko-KR" altLang="en-US" sz="18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61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6155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6156" name="TextBox 1"/>
          <p:cNvSpPr txBox="1">
            <a:spLocks noChangeArrowheads="1"/>
          </p:cNvSpPr>
          <p:nvPr/>
        </p:nvSpPr>
        <p:spPr bwMode="auto">
          <a:xfrm>
            <a:off x="395288" y="1412875"/>
            <a:ext cx="6192837" cy="232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1000" b="1" dirty="0" smtClean="0">
                <a:latin typeface="Arial" charset="0"/>
                <a:cs typeface="Arial" charset="0"/>
              </a:rPr>
              <a:t>Collective oscillation of electrons at a metal-dielectric interface at a characteristic frequency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1000" b="1" dirty="0" smtClean="0">
                <a:latin typeface="Arial" charset="0"/>
                <a:cs typeface="Arial" charset="0"/>
              </a:rPr>
              <a:t>Surface Plasmon </a:t>
            </a:r>
            <a:r>
              <a:rPr lang="en-US" altLang="ko-KR" sz="1000" b="1" dirty="0" err="1" smtClean="0">
                <a:latin typeface="Arial" charset="0"/>
                <a:cs typeface="Arial" charset="0"/>
              </a:rPr>
              <a:t>Polariton</a:t>
            </a:r>
            <a:r>
              <a:rPr lang="en-US" altLang="ko-KR" sz="1000" b="1" dirty="0" smtClean="0">
                <a:latin typeface="Arial" charset="0"/>
                <a:cs typeface="Arial" charset="0"/>
              </a:rPr>
              <a:t> (SPP) mode: longitudinal mode of EM field coupled with surface </a:t>
            </a:r>
            <a:r>
              <a:rPr lang="en-US" altLang="ko-KR" sz="1000" b="1" dirty="0" err="1" smtClean="0">
                <a:latin typeface="Arial" charset="0"/>
                <a:cs typeface="Arial" charset="0"/>
              </a:rPr>
              <a:t>plasmon</a:t>
            </a:r>
            <a:endParaRPr lang="en-US" altLang="ko-KR" sz="1000" b="1" dirty="0" smtClean="0"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1000" b="1" dirty="0" smtClean="0">
                <a:latin typeface="Arial" charset="0"/>
                <a:cs typeface="Arial" charset="0"/>
              </a:rPr>
              <a:t>TM polarization can provide longitudinal EM field for SPP generation and forced oscillation of surface electrons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1000" b="1" dirty="0" smtClean="0">
                <a:latin typeface="Arial" charset="0"/>
                <a:cs typeface="Arial" charset="0"/>
              </a:rPr>
              <a:t>Enhancement of wave-vector via higher refractive index light line 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1000" b="1" dirty="0" smtClean="0">
                <a:latin typeface="Arial" charset="0"/>
                <a:cs typeface="Arial" charset="0"/>
                <a:sym typeface="Wingdings" pitchFamily="2" charset="2"/>
              </a:rPr>
              <a:t>         Prism method, diffraction method or waveguide method</a:t>
            </a:r>
            <a:r>
              <a:rPr lang="en-US" altLang="ko-KR" sz="1000" b="1" dirty="0" smtClean="0">
                <a:latin typeface="Arial" charset="0"/>
                <a:cs typeface="Arial" charset="0"/>
              </a:rPr>
              <a:t> 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1000" b="1" dirty="0" smtClean="0">
                <a:latin typeface="Arial" charset="0"/>
                <a:cs typeface="Arial" charset="0"/>
              </a:rPr>
              <a:t>Phase matching condition  </a:t>
            </a:r>
            <a:r>
              <a:rPr lang="en-US" altLang="ko-KR" sz="1000" b="1" dirty="0" smtClean="0">
                <a:latin typeface="Arial" charset="0"/>
                <a:cs typeface="Arial" charset="0"/>
                <a:sym typeface="Wingdings" pitchFamily="2" charset="2"/>
              </a:rPr>
              <a:t>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en-US" altLang="ko-KR" sz="1000" b="1" dirty="0" smtClean="0">
                <a:latin typeface="Arial" charset="0"/>
                <a:cs typeface="Arial" charset="0"/>
              </a:rPr>
              <a:t>SPR E-field distribution in the surface normal direction </a:t>
            </a:r>
            <a:r>
              <a:rPr lang="en-US" altLang="ko-KR" sz="1000" b="1" dirty="0" smtClean="0">
                <a:latin typeface="Arial" charset="0"/>
                <a:cs typeface="Arial" charset="0"/>
                <a:sym typeface="Wingdings" pitchFamily="2" charset="2"/>
              </a:rPr>
              <a:t> </a:t>
            </a:r>
            <a:endParaRPr lang="en-US" altLang="ko-KR" sz="1000" b="1" dirty="0" smtClean="0">
              <a:latin typeface="Arial" charset="0"/>
              <a:cs typeface="Arial" charset="0"/>
            </a:endParaRPr>
          </a:p>
        </p:txBody>
      </p:sp>
      <p:sp>
        <p:nvSpPr>
          <p:cNvPr id="6157" name="AutoShape 2" descr="data:image/jpeg;base64,/9j/4AAQSkZJRgABAQAAAQABAAD/2wCEAAkGBhQQERUUEhQUFBQVFBQSGBYVFhcVFRYWFxQVFBUVFBUYHCYeGhkjGRUUHy8gIycpLCwtFR4yNTAqNSYrLCkBCQoKDgwOGg8PGiwlHyQsKSkpKSwsLiwpLSwpKSkpLSwsLCkqLCosKSkpLCksKSkpLCwsLCwsLCwpLCwtLCksLP/AABEIAI8BXwMBIgACEQEDEQH/xAAcAAEAAQUBAQAAAAAAAAAAAAAABgECAwQFBwj/xABEEAACAQIDBgMEBwYDBwUAAAABAgMAEQQSIQUGEzFBUSJhcQcjMoEUQmKRobHBM0NSctHwFrLhFSSSk6LC8SVUZHOC/8QAGQEBAQEBAQEAAAAAAAAAAAAAAAQDAQIF/8QALhEAAgECBgEBBgcBAAAAAAAAAAECAxEEBRIhMUFRoTJCYXHR8BNSgZHB4fEi/9oADAMBAAIRAxEAPwD2XB7SWV5lFwYZOE17Wvw45bjytIPxqqbWhKM4ljKLozB1KqezNew5jnXFhw+JimxWSJWWeXiJIZBZf93iiGeO2YgNGTYcwa42G3ZnImaaN2Z0wdgs0IcSwPKxkWyCMKCyEAg3HPtQE1O0oroOJHeTVBnW7/ya+L5UfaCWfKysUUsyqwJFsw1HTVWGvY9qhjbq4h5A095OLHhlk4MkcYR4dSLMl8ubxjIRqToNDXe2RsUwwzqVUPLNi5bi3iEssjRlj3ysPTWgNnZu30lj4hHDTgwzZnZAoEq5gCc2luRJAHa9Uxe8kMbxDOhSXP7wOvDXIgfxNe2oI++onNu/Jho0klMIWJdnXWSQLHI0EcsbozkWBzSKyk6EovLmM27eyTPIk/Dj4QxuMmABDIQ8Sxq0ZIAYFg3iGnMi4N6Al3+24OKsPFTiOnEVbi7JewYdDfp3sexrdY1D9393JcNLhmaNGCQTQMQwvHefixkXGoy+Gw5elcL20b8HCwjCQtaWdSXYHVIuXyLaj0BoCPe0v2tu7thsC5SNSVedD4nI5rEeic/ENT005yH2d7Tnw+Ch4rNJmBezsWbKzErZmub5SK8k3L3bOOxKodIlIeQ/Zvoo825fMnpXuzYcWsAAALADkB0H4CiBKcDtBJluhv3HUeoraqLbBwh4+boqm/z0AqUCgK0pSgFKUoBSlKAUpSgFKUoBSqZqs+kLmy3Ga2bL1y3te3a9AZKVTNVaAUpSgLZHABJNgNSTyA865+D29DKxVW1vYZha/peuX7R9mSYjZuIWFmWQIJFykgnhsHK3HcAivCth+0SaGyze+TudJAPJvrfP76A+mr1WvN92PaAsoHCkEgHONzZ1HpzA8xcVOdm7Zjn+HRuqnn8uh+VAbGNxqQo0krBEXUsxsBrbU+pFa+H29BJkySo2d2jXKb3dULsptyIUE2Nq098oXfBusYJcvDayljpPGb5RqQACT5A1yMduy30iBneR2lxLyTSRBogqrg5IkAKElF0AvmuS3OgJjmqnEHK+vOoFG0yhFxTY3gqmJRGi4/FMiYp0i4jReNjwRHlLeFjcm5IrAcNiUMjsMR9LfAYQkpxCCyvIMUEAvFxQhBC/xNdRqbgei3rBhsekhcI1+G5jbno4AYjXyYffUInkkzPwzjPoPFw+cn6QZsuWXjcMv7/h5hhsxHK7261oxRTJmyjErh3xmJdmdcVxGBig4DMYiJyh95r3Aza0B6XxBe19edqrmrzufB4iNpHRp5MQ+z4AkgE6q7I8wl8B8KyCNkIVrHMbgXJrLEZQqky4hsKZxxBGmMWWNeC+maW85jaTJmynTyF7AT7iC9ri9VzVAdpYd1nlkwwxOd8BEISTiGJKyTcQWk04gjZSFk1zEEC5NXSpK5ZcO2MGHaXBLmYziQEyuMTkaX3gTh8PMToDe1taAngNVqyFMqgC9gANSSdBbUnUnzOtX0BwJ97o0fEKysFwwu7XS5JClQsWbOc2cANaxNxeg3qVWySxSxSZ4EyMUbSdzGjhkYqRmVgdbi3mCb9obqR4iRnmeR7xyRKvgUIsmUtlZVD3uikZmNiLirJN0VcPnlmeRjCRMSgdOAxeLIFQIAGJJupvmN70Al3sQSCNYpXczyYYBcg8UcaysxLMLIFa9/s2tci+Jt8kERnMciwEgRyM0SiUtJw1yhnBUEm4Z8osCTbrsYHdVInWTPK7rLLPd2U3eWNYmvZRpZQQBa3ppWNNz0EZiEs3CBDRpdPcMriRDE2TN4SNAxYW0tagNzYO248YjMn1HMTAMjgMAG0dCVYFWU3B662IIrp2rXwGEMSZWdpDcnM4QH0siqv4Vs0BQivmDbom2ptLEOoOsrLc/DGiEouY9LKBpzr6gqPbb3SSa7x2SQ6norHzHQ+dAQLd3ZiYOIRx+rN1ZurH+nT76kOHx3euRiMM8L5HUqw6d/TuPSpXu3u+QOJKOY8KH82H6f6W6cOlu5iopI80bBtfFbmD0BFdeoftXdN4H4+BOR+sX1WHUAHT/wDJ07Wre3f3tTEHhyDhTjQodLkc8t/yOvrU0atnpns/RlUqCcddLdd+V9+SRUql6CqCYrSlKAUpSgFKpXN2ztgYcDTMxPK9tOprqV3ZHG0ldnToa5+zttRzaA2b+E6H5d/lW/ejTXITT4IpjMDPNiZXQECN4wjs7KLJFmZUQc87yZS3K3mLVb/h6ZQihiwU4b4pGKsUDmZ5QdWzGQkW1vGh5C1S2uHttvpMq4RfgIEuII6RX8MXrIwIP2VfuK4dOcm7EpYOWOYmFyeI3xHFtNLbp4YrIvkxHKpdVFqtAKUqlAGrwH2m+zB8JK0+FXNBI1ygIzRMTcqB1S/K2o5Gvad4pnSBmjlSEqLlnXMPQdifQ15hs/Dy4/EorszljcsxJsg1YjtpoBUtav8AhtRSu2W4bCqrFzk7JcnkkiNC/PK6/wAJ1U+o6+lepezjf0ye5mPvlGZJOWcDmG+0BrfqL9tZ3vP7KsFjlvk4MoFhLEADoLDOvJ/nr515LtT2bY/Zc6SpGZ0V1KyQgt15Og8S3Fx1GvOqVe25JKzex9BbMxomjD9eRHYjQ/351tWrjbr4F44yZBlzkMF6qLdfP+ldqunkplplqtKAplplqtKAplpaq0oCmWlqrSgFqUpQClKUApSlAKUpQCqWqtKAsaEEgkAkciRqPQ1daq0oChFcTeDdWPFC/wAEo+GReenLN3H4jpXcqleZQUlZnuE5QeqLIZgN45cG4hxwNuSTDUEeZ6+vMdR1qYRShgCpBBFwQbgjuDWHaGz0nQpIoZT0P4EHofOohJhcRspi0V5sLe5Q/Enn5eo07gc6mvOjzvH1X9FVoV/Z2l46f0ZOKVz9kbajxSZ4mv3U6Mp7MP1roiqoyUldEcouLtLkUpSunDHNKFBZtAASfSoFtHHGaQuevIdl6Cu3vVtP90p82/Rf1+6o3VdGFlqI607vSgDXY2dvK8ej+Nf+ofPr8649WiTUjqAD99bSipcmMZOPBOW2ms0MnCOZsjWUaPfKbAfPrWhuVsjEQQk4x0kxEhDyMoN7hQoDMTZrKoGgA0PO5JjKOQQQSCORGhqX7C2kzDJIbtzB7+R86lqUtO6K6dbVszsWqtKVgblK1sdj0gRnkIVV5n9AOp8qptHaKYeMySHKo/E9AB1J6Corg8FJtOQTYgFcMpvHF/H9pvLz+Q0vfKc7f8x5NqdO61S2ivuy+JTC4OTasglmBTCqbxx9ZPtN5efyHcyXDbDjjmaZRZmRI7WsFVeg9dP+EVvIgFgBYDQAdqvpGklu935OzrOWy2XgoBS1VpWpgUtVaUoBSlKAUpSgFKUoBSlKAUpSgFKUoBSlKAUpSgFKUoBSlKAUpSgFWuL1dSgIjtfdNo34+CPClGpQaI/cAchfsdPQ1s7B3uWZuFMODONCraBj9m/Xy/OpIVrj7e3Yixa+LwyD4ZBzFuQPceX3WqaVJweqn+3RXGtGotNb9H2vqjrg1q7TxwhjLH0A7noKi2D3gmwLiHGgsnJJhrp9o9fzHnVu3trCdxkN41+Ejkx6tVFCSqu3jlE2JhKir8p8Po50khYkk3JNyfM1bSsMzaqOet7d7DSvpnyjNWFf2jfyr+tMKfD6Mw/GqxLeQgdl/Wug3cHDc3PIfnXQViDccxrVkSZQBV1eHuCT7PxwkW/UaEedNp7Ujw8Zkkayj7yegA6k1HMPj+C2bp1Hcdqs2fsmTHy8fFC0Sk8KHmDrzbuPz9K+fXvB2iuT6eG0zV5vZc/H5FmA2dJtKQT4kZYFN4of4vtN5fn005zNFsLUVbVdWcIafn5NalRz+CXCFKUrQyFKUoBSlKAUpSgFKUoBSlKAUpSgFKUoBSlKAUpSgFKUoBSlKAUpSgFKUoBSlKAVSq1jmmCKWY2ABJNAcXevEJwTGwDGTSxF7Dq3r2rz5onw5unij6r1H99/vrvbRxxmkLn0A7DoP77mtat3hlJJ8S8mMcXKLae8fD4/0w4bFrILqfUdR61kdL26Eag/hWu2CAN08J5+RqhxJPh+FjoT0HnW9PUlafJPUUHJunwZBIF8KgsR2/U9K3NlxHOzMLEqLC99LmrMJhgSABp1/vvW+g8Z/lX9a9tmRmq2WQKLmqSyhRc1hiiLHM3yFeGelHtlI4y5zNy6Cu5sfH5DlPwnl5H+lc2lccbqzOqbTuiZA1WuZsfH5xlb4h+Irp1G1Z2Lou6uKUpXD0KUpQClKUApSlAKUpQClKUApSlAKUpQClKUApSlAKUpQClKUApSlAKUpQClKUBS9Rnenaf7pfVv0H6/dUixMmVGI5hSfuBNeSrvAZSSxAZjc+ZPnW1GN3cnrz0qx1aVzjiW71YZCepq7SQ6jpFwOorDOyNzP3Vo3rYwcVzc8h+dGkNTOlgZeGLHXz6+lZPplmJtzAH3VgNUtWbR71J8mQykm5+Q6VecS3esFK9JWPDk2ZRMb3ua2YsYOunnWjVa7Y4nY7EMxUhlOo1qU4PFiRAw+Y7HrUBjmK8jXX2TtjhtroDoe3qPOsKtO6uiijVs7Ml9KsVwRccqRShgCCCCLgg3BHQg1GXl9KXrRfa8YZVDBiztH4SDlZUZ2za6WCn8KA3qVqLtSIgESxkHMBZ11yi7a36CxPrVINrRSBSsiEOgkWzDxIRfMB2sD9x7UBuUrVj2jGxsskZJvYB1J01NhfpVY9oRtbK6HNfLZlOa3O1jrbX7qA2aUFKAUpSgFKUoBSlKAUpSgFYcbiRFG8jXyojObamygsbD0FZqsmjzKRci4IuLXFxa4vcUBGf8Wvdl4cQZQXuZvAFWJZXDvk+ICSIWAPxk9NdPEb3SZJygscpZBIQvDtHCmQWU55DM7Cx0uOY0vIsHu9DEmTIrDPxLuqHx2C5gAoVSFCgZQAALVtPs6NiC0aEgkglFJBY3Yg20J0oDk4zbzQl1ChxCIldi+VmeQAIFULa1yt2JAFzobVqYjfFlDgRoZIywb3pyGzpGojbJdmZ2y2sACpueV5DLs+NjmZEZiuQsVUkqeakkfDqdPOqDZcXh93H4BZfAvhB5hdNB6UBH4t7JS+TghzxJfgY2WFJzBnYlbZjkkbsQvO5Apht6GYyTNYQx4aOYIrBmPFZjHn8IyvlQaAkDNzPOpB/syK4PDjurMwORbhmN2YG2hJ1J61adlRhGRFWMMLHIiDv0KlTzPMHnQEek3pk4iiy+GSSMqkmZZGHAiVc7IMtpcSgJt9Q+lZoN6pGy+5U5hicuWS4kaF5ECRnJa7ZM1zbQ6XsRXWwuwYY4+HkVl1vmVTmzNmNxa1rgaAACwsBYVmbZUR/dR6rkPgXVb3K8vhvragNNNue5jl4cknEF/co0gGl7m4BA9QKs/wAS/wDxsX/yD/WuvHEFAAAAAAAAsAByAHSritARjd3ez6dFIeBNEUEilmQ8Jit1Jjk+sNPUV53NglbyPcfqK9jxEYWNgLABGHYABTYV41LiGXt+dSYhzi1KHRpBRldSMQkki5+Jf769K3MPjFfkdex5/wCtaTYtu9azpfUaGt6GY9VCWrge4HeVbmw511IYrAKP7NcDY2JfxA62At1711DxNb3FufTny519B4mla7kiH8Kd7aWbpFWlx3FauR+TEG2li17X52H9K523IfCoRjmzE6X1yRu+h00uBzFTyzChH3rspo4GtUklax2DiV71QYoE2AJJ6AVH4GldrqTlcl1Zh4QqllC25jN4D8zXZ2ZmVmMnDHMr8RBBFsrdep1rCWbUV5KZZVWjzJfybOZ7kZbWt8RC8+XOhV7E+EEAtl1zWBIPl0NXyYoKLIF5j6oI0FhlzXI1Zqo20GIIubWW2tjoLG/e+pqaecpcIRy1vlmERynofwFXLgn6kfM3qkWII/p0rcixQPkagnnOIfs2RRHLKK5bZ38Xu2uNwKQvJNGCgF4ZChOn1gNGHkdKy4LdIJGimfE3VFU5Z5FW4AHhW/hGnLpXT2Ufcx/yitwGvsQk5RTZi1bZHNwuxRHmtLiGLKV8czyWv9ZQxsCO9cWPcciMIHQFVK3yOQ/7JRnDSk5SiOhUEaSta3WW1TNXsEYO6T6kSqGIxOZljIJ44YBbZ8uRfdkC1/dDUAmqS7nM1xnRVPiGWMhlf6N9GADF/wBmAWYLz1587yfNTNQEbxW5aurhWWMMWtlQAhfov0ZFuCLgAsel720rb2Tu4IZOIcpbIU8IbQs+Z2zO7NqBGOf1B6DtXrFDilfNlN8rFGt0YAEj8RQGUVWtCfbcMZYO4GQFm0OVQEMhu1rXyDNa97Vu5qAupVBVaAUpSgFKUoBSlKAUpSgFKUoChrjPvRGk0scnhEZC5rOVLcH6QwuFsCE1Avc2Ndk1xsTuvHIZMzSESZzlzDKrOnDaRNL5sumpIFzYamgLNr70LCDkAdlEhYElLFYldQSR1aSFfLifKsuP3jWNI3UBlfiaklQFSKSTP8JJUlEUEDXiAi+l8Z3Sha5fPIWJZi5BzEvC5zAC1r4eIW5WW3Kssu7cbIiMXIjQxLqL5CY2sdNf2aj0v3oC4byQ5spYg8vgcqW4kcJVXy2YiSRFNup8jaj7xxBrZrgXGgcuXErRZFQLdvFHJy/gJtbWtNN0QJGPEkCWThgEZo2E7zta62KluHzBPh1J0tkTdKNchV5VZCpDBxm0EwNyVOrCeW553IIsRegM2H3mi4KTTOkCyFsnEcLmAYhSM1tSoDW6Xod78H/7rD/81P610MDg1hjSNL5Y0WNb6myqFFz3sKztQEcwe9+Gx0E3AlVnSOQOlwHQhSNR1F/rC4PQ1897O3hkiADeNex5j0P9a+lJNnRwYaVIkVBw5DZRqWKsSzHmzE3JJuTXyuBaqsPFO6ZHiZOLTROtn7UimBy2zW+Frhge4A51tNIddFFxl0A5d9eRPcV56psdNK7Oz95nTSQZx30zf61hXwEZbx2PdHGtbSJ1sidiXuTqFB7EC9riulUZ2dtqOxZGXW17mxFvI1kl3kUfvF+QvXw6mV15zdvv0PpLGUox3ZIqoT3qJS7zL/E7elx+orUk3jHRCfVq1hkVV+0/QylmdJcE2GNVdCVte9ri/bmNawybRjHJifKx0+fWoO+8D9Ao+81gfbEp+tb0AH6VbDIY+8yaWbLpE5bao6A1hk2zboo9T/4qCyYt25ux+ZrCTVcMkoR5RNLNZvhE0l3jA/eIPTX8r1rNvUo+szfLSopSq4ZbQjwiaWY1n2e9wQYjF7Mh+iYj6NI8IIYoH5jlc/D6i9buztk4xYo1OKClUUEcFXsQoBGct4vXrzq/cMf+nYX/AOhPyrv1FJWbSPqwd4pnNweFnQsZJxL4TZeEsfi6G4J9K4Ee7M0YULZxkgWRWkYCV0jmzO51uDJIhI6iMDkLVMaV5PRDk3VnVFyuFlUKivnayquCaIZV5aztc87gDnYAZE2BMGVlVYxxhIEMhkSMLGqFmB+ORiCwItYgE3u15bSgIZPu3PJEI8iDNG6SEysSZWyK2IYgXdsofLf4Tb5bGG3cl+kK8hJTO0tkYDLIZ5ZSTdbkFWiXwkaIQdDrK6UBFJt2JGd2GUCSWR5Bc+JWlgUA9/cRzD1kq2PdSS4Zj4/clmzv8YxBllYeiHKvkSBYVLapQAVWlKAUpSgFKUoBSlKAUpSgFKUoBSlKAUpSgFKUoBSlKAoRUT3q9muFx92ZeFMf3sYAYn7a8n+evmKltUrqbW6OOKlsz5v3q9nGLwF2ZeLCP3sYJAH215r89POorX1yVqCb2eyPC4u7w/7vNzug92x+3Hy+a2+dVwxH5iKphu4nhWD6/Ktmurj9yMVhJ+DIgLMLqUdSri/MXII6c7V1MD7MsfLyiVR9qRP+0mr4zioptnzZ05OdkiLUr0PDexXEn9pNCnpncj8APxrr4X2Ixj9piZG/kRU/zFq8PE012e1har6PJbUtXuWF9kOBT4llk/mkI/BbV2MLuHgY/hwsJ/nXif571m8ZDpM1WBm+Wj51Vbmw1PYan7q6GF3cxUv7PDzN6Rt/SvpDD4COMWSNEHZVCj8BWcisnjX0jVYBds8Awvsy2hJ+4yju7ov4Zr/hXYwvsXxbfHLAnoXc/wCUV7PVayeLqM1WCpo5+7+yzhcNDCWDGONUzAWBt1tXRpSpm7u5alZWQpSlcOilKUApSlAKUpQClKUApSlAKUpQH//Z"/>
          <p:cNvSpPr>
            <a:spLocks noChangeAspect="1" noChangeArrowheads="1"/>
          </p:cNvSpPr>
          <p:nvPr/>
        </p:nvSpPr>
        <p:spPr bwMode="auto">
          <a:xfrm>
            <a:off x="84138" y="-15875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158" name="AutoShape 4" descr="data:image/jpeg;base64,/9j/4AAQSkZJRgABAQAAAQABAAD/2wCEAAkGBhQQERUUEhQUFBQVFBQSGBYVFhcVFRYWFxQVFBUVFBUYHCYeGhkjGRUUHy8gIycpLCwtFR4yNTAqNSYrLCkBCQoKDgwOGg8PGiwlHyQsKSkpKSwsLiwpLSwpKSkpLSwsLCkqLCosKSkpLCksKSkpLCwsLCwsLCwpLCwtLCksLP/AABEIAI8BXwMBIgACEQEDEQH/xAAcAAEAAQUBAQAAAAAAAAAAAAAABgECAwQFBwj/xABEEAACAQIDBgMEBwYDBwUAAAABAgMAEQQSIQUGEzFBUSJhcQcjMoEUQmKRobHBM0NSctHwFrLhFSSSk6LC8SVUZHOC/8QAGQEBAQEBAQEAAAAAAAAAAAAAAAQDAQIF/8QALhEAAgECBgEBBgcBAAAAAAAAAAECAxEEBRIhMUFRoTJCYXHR8BNSgZHB4fEi/9oADAMBAAIRAxEAPwD2XB7SWV5lFwYZOE17Wvw45bjytIPxqqbWhKM4ljKLozB1KqezNew5jnXFhw+JimxWSJWWeXiJIZBZf93iiGeO2YgNGTYcwa42G3ZnImaaN2Z0wdgs0IcSwPKxkWyCMKCyEAg3HPtQE1O0oroOJHeTVBnW7/ya+L5UfaCWfKysUUsyqwJFsw1HTVWGvY9qhjbq4h5A095OLHhlk4MkcYR4dSLMl8ubxjIRqToNDXe2RsUwwzqVUPLNi5bi3iEssjRlj3ysPTWgNnZu30lj4hHDTgwzZnZAoEq5gCc2luRJAHa9Uxe8kMbxDOhSXP7wOvDXIgfxNe2oI++onNu/Jho0klMIWJdnXWSQLHI0EcsbozkWBzSKyk6EovLmM27eyTPIk/Dj4QxuMmABDIQ8Sxq0ZIAYFg3iGnMi4N6Al3+24OKsPFTiOnEVbi7JewYdDfp3sexrdY1D9393JcNLhmaNGCQTQMQwvHefixkXGoy+Gw5elcL20b8HCwjCQtaWdSXYHVIuXyLaj0BoCPe0v2tu7thsC5SNSVedD4nI5rEeic/ENT005yH2d7Tnw+Ch4rNJmBezsWbKzErZmub5SK8k3L3bOOxKodIlIeQ/Zvoo825fMnpXuzYcWsAAALADkB0H4CiBKcDtBJluhv3HUeoraqLbBwh4+boqm/z0AqUCgK0pSgFKUoBSlKAUpSgFKUoBSqZqs+kLmy3Ga2bL1y3te3a9AZKVTNVaAUpSgLZHABJNgNSTyA865+D29DKxVW1vYZha/peuX7R9mSYjZuIWFmWQIJFykgnhsHK3HcAivCth+0SaGyze+TudJAPJvrfP76A+mr1WvN92PaAsoHCkEgHONzZ1HpzA8xcVOdm7Zjn+HRuqnn8uh+VAbGNxqQo0krBEXUsxsBrbU+pFa+H29BJkySo2d2jXKb3dULsptyIUE2Nq098oXfBusYJcvDayljpPGb5RqQACT5A1yMduy30iBneR2lxLyTSRBogqrg5IkAKElF0AvmuS3OgJjmqnEHK+vOoFG0yhFxTY3gqmJRGi4/FMiYp0i4jReNjwRHlLeFjcm5IrAcNiUMjsMR9LfAYQkpxCCyvIMUEAvFxQhBC/xNdRqbgei3rBhsekhcI1+G5jbno4AYjXyYffUInkkzPwzjPoPFw+cn6QZsuWXjcMv7/h5hhsxHK7261oxRTJmyjErh3xmJdmdcVxGBig4DMYiJyh95r3Aza0B6XxBe19edqrmrzufB4iNpHRp5MQ+z4AkgE6q7I8wl8B8KyCNkIVrHMbgXJrLEZQqky4hsKZxxBGmMWWNeC+maW85jaTJmynTyF7AT7iC9ri9VzVAdpYd1nlkwwxOd8BEISTiGJKyTcQWk04gjZSFk1zEEC5NXSpK5ZcO2MGHaXBLmYziQEyuMTkaX3gTh8PMToDe1taAngNVqyFMqgC9gANSSdBbUnUnzOtX0BwJ97o0fEKysFwwu7XS5JClQsWbOc2cANaxNxeg3qVWySxSxSZ4EyMUbSdzGjhkYqRmVgdbi3mCb9obqR4iRnmeR7xyRKvgUIsmUtlZVD3uikZmNiLirJN0VcPnlmeRjCRMSgdOAxeLIFQIAGJJupvmN70Al3sQSCNYpXczyYYBcg8UcaysxLMLIFa9/s2tci+Jt8kERnMciwEgRyM0SiUtJw1yhnBUEm4Z8osCTbrsYHdVInWTPK7rLLPd2U3eWNYmvZRpZQQBa3ppWNNz0EZiEs3CBDRpdPcMriRDE2TN4SNAxYW0tagNzYO248YjMn1HMTAMjgMAG0dCVYFWU3B662IIrp2rXwGEMSZWdpDcnM4QH0siqv4Vs0BQivmDbom2ptLEOoOsrLc/DGiEouY9LKBpzr6gqPbb3SSa7x2SQ6norHzHQ+dAQLd3ZiYOIRx+rN1ZurH+nT76kOHx3euRiMM8L5HUqw6d/TuPSpXu3u+QOJKOY8KH82H6f6W6cOlu5iopI80bBtfFbmD0BFdeoftXdN4H4+BOR+sX1WHUAHT/wDJ07Wre3f3tTEHhyDhTjQodLkc8t/yOvrU0atnpns/RlUqCcddLdd+V9+SRUql6CqCYrSlKAUpSgFKpXN2ztgYcDTMxPK9tOprqV3ZHG0ldnToa5+zttRzaA2b+E6H5d/lW/ejTXITT4IpjMDPNiZXQECN4wjs7KLJFmZUQc87yZS3K3mLVb/h6ZQihiwU4b4pGKsUDmZ5QdWzGQkW1vGh5C1S2uHttvpMq4RfgIEuII6RX8MXrIwIP2VfuK4dOcm7EpYOWOYmFyeI3xHFtNLbp4YrIvkxHKpdVFqtAKUqlAGrwH2m+zB8JK0+FXNBI1ygIzRMTcqB1S/K2o5Gvad4pnSBmjlSEqLlnXMPQdifQ15hs/Dy4/EorszljcsxJsg1YjtpoBUtav8AhtRSu2W4bCqrFzk7JcnkkiNC/PK6/wAJ1U+o6+lepezjf0ye5mPvlGZJOWcDmG+0BrfqL9tZ3vP7KsFjlvk4MoFhLEADoLDOvJ/nr515LtT2bY/Zc6SpGZ0V1KyQgt15Og8S3Fx1GvOqVe25JKzex9BbMxomjD9eRHYjQ/351tWrjbr4F44yZBlzkMF6qLdfP+ldqunkplplqtKAplplqtKAplpaq0oCmWlqrSgFqUpQClKUApSlAKUpQCqWqtKAsaEEgkAkciRqPQ1daq0oChFcTeDdWPFC/wAEo+GReenLN3H4jpXcqleZQUlZnuE5QeqLIZgN45cG4hxwNuSTDUEeZ6+vMdR1qYRShgCpBBFwQbgjuDWHaGz0nQpIoZT0P4EHofOohJhcRspi0V5sLe5Q/Enn5eo07gc6mvOjzvH1X9FVoV/Z2l46f0ZOKVz9kbajxSZ4mv3U6Mp7MP1roiqoyUldEcouLtLkUpSunDHNKFBZtAASfSoFtHHGaQuevIdl6Cu3vVtP90p82/Rf1+6o3VdGFlqI607vSgDXY2dvK8ej+Nf+ofPr8649WiTUjqAD99bSipcmMZOPBOW2ms0MnCOZsjWUaPfKbAfPrWhuVsjEQQk4x0kxEhDyMoN7hQoDMTZrKoGgA0PO5JjKOQQQSCORGhqX7C2kzDJIbtzB7+R86lqUtO6K6dbVszsWqtKVgblK1sdj0gRnkIVV5n9AOp8qptHaKYeMySHKo/E9AB1J6Corg8FJtOQTYgFcMpvHF/H9pvLz+Q0vfKc7f8x5NqdO61S2ivuy+JTC4OTasglmBTCqbxx9ZPtN5efyHcyXDbDjjmaZRZmRI7WsFVeg9dP+EVvIgFgBYDQAdqvpGklu935OzrOWy2XgoBS1VpWpgUtVaUoBSlKAUpSgFKUoBSlKAUpSgFKUoBSlKAUpSgFKUoBSlKAUpSgFWuL1dSgIjtfdNo34+CPClGpQaI/cAchfsdPQ1s7B3uWZuFMODONCraBj9m/Xy/OpIVrj7e3Yixa+LwyD4ZBzFuQPceX3WqaVJweqn+3RXGtGotNb9H2vqjrg1q7TxwhjLH0A7noKi2D3gmwLiHGgsnJJhrp9o9fzHnVu3trCdxkN41+Ejkx6tVFCSqu3jlE2JhKir8p8Po50khYkk3JNyfM1bSsMzaqOet7d7DSvpnyjNWFf2jfyr+tMKfD6Mw/GqxLeQgdl/Wug3cHDc3PIfnXQViDccxrVkSZQBV1eHuCT7PxwkW/UaEedNp7Ujw8Zkkayj7yegA6k1HMPj+C2bp1Hcdqs2fsmTHy8fFC0Sk8KHmDrzbuPz9K+fXvB2iuT6eG0zV5vZc/H5FmA2dJtKQT4kZYFN4of4vtN5fn005zNFsLUVbVdWcIafn5NalRz+CXCFKUrQyFKUoBSlKAUpSgFKUoBSlKAUpSgFKUoBSlKAUpSgFKUoBSlKAUpSgFKUoBSlKAVSq1jmmCKWY2ABJNAcXevEJwTGwDGTSxF7Dq3r2rz5onw5unij6r1H99/vrvbRxxmkLn0A7DoP77mtat3hlJJ8S8mMcXKLae8fD4/0w4bFrILqfUdR61kdL26Eag/hWu2CAN08J5+RqhxJPh+FjoT0HnW9PUlafJPUUHJunwZBIF8KgsR2/U9K3NlxHOzMLEqLC99LmrMJhgSABp1/vvW+g8Z/lX9a9tmRmq2WQKLmqSyhRc1hiiLHM3yFeGelHtlI4y5zNy6Cu5sfH5DlPwnl5H+lc2lccbqzOqbTuiZA1WuZsfH5xlb4h+Irp1G1Z2Lou6uKUpXD0KUpQClKUApSlAKUpQClKUApSlAKUpQClKUApSlAKUpQClKUApSlAKUpQClKUBS9Rnenaf7pfVv0H6/dUixMmVGI5hSfuBNeSrvAZSSxAZjc+ZPnW1GN3cnrz0qx1aVzjiW71YZCepq7SQ6jpFwOorDOyNzP3Vo3rYwcVzc8h+dGkNTOlgZeGLHXz6+lZPplmJtzAH3VgNUtWbR71J8mQykm5+Q6VecS3esFK9JWPDk2ZRMb3ua2YsYOunnWjVa7Y4nY7EMxUhlOo1qU4PFiRAw+Y7HrUBjmK8jXX2TtjhtroDoe3qPOsKtO6uiijVs7Ml9KsVwRccqRShgCCCCLgg3BHQg1GXl9KXrRfa8YZVDBiztH4SDlZUZ2za6WCn8KA3qVqLtSIgESxkHMBZ11yi7a36CxPrVINrRSBSsiEOgkWzDxIRfMB2sD9x7UBuUrVj2jGxsskZJvYB1J01NhfpVY9oRtbK6HNfLZlOa3O1jrbX7qA2aUFKAUpSgFKUoBSlKAUpSgFYcbiRFG8jXyojObamygsbD0FZqsmjzKRci4IuLXFxa4vcUBGf8Wvdl4cQZQXuZvAFWJZXDvk+ICSIWAPxk9NdPEb3SZJygscpZBIQvDtHCmQWU55DM7Cx0uOY0vIsHu9DEmTIrDPxLuqHx2C5gAoVSFCgZQAALVtPs6NiC0aEgkglFJBY3Yg20J0oDk4zbzQl1ChxCIldi+VmeQAIFULa1yt2JAFzobVqYjfFlDgRoZIywb3pyGzpGojbJdmZ2y2sACpueV5DLs+NjmZEZiuQsVUkqeakkfDqdPOqDZcXh93H4BZfAvhB5hdNB6UBH4t7JS+TghzxJfgY2WFJzBnYlbZjkkbsQvO5Apht6GYyTNYQx4aOYIrBmPFZjHn8IyvlQaAkDNzPOpB/syK4PDjurMwORbhmN2YG2hJ1J61adlRhGRFWMMLHIiDv0KlTzPMHnQEek3pk4iiy+GSSMqkmZZGHAiVc7IMtpcSgJt9Q+lZoN6pGy+5U5hicuWS4kaF5ECRnJa7ZM1zbQ6XsRXWwuwYY4+HkVl1vmVTmzNmNxa1rgaAACwsBYVmbZUR/dR6rkPgXVb3K8vhvragNNNue5jl4cknEF/co0gGl7m4BA9QKs/wAS/wDxsX/yD/WuvHEFAAAAAAAAsAByAHSritARjd3ez6dFIeBNEUEilmQ8Jit1Jjk+sNPUV53NglbyPcfqK9jxEYWNgLABGHYABTYV41LiGXt+dSYhzi1KHRpBRldSMQkki5+Jf769K3MPjFfkdex5/wCtaTYtu9azpfUaGt6GY9VCWrge4HeVbmw511IYrAKP7NcDY2JfxA62At1711DxNb3FufTny519B4mla7kiH8Kd7aWbpFWlx3FauR+TEG2li17X52H9K523IfCoRjmzE6X1yRu+h00uBzFTyzChH3rspo4GtUklax2DiV71QYoE2AJJ6AVH4GldrqTlcl1Zh4QqllC25jN4D8zXZ2ZmVmMnDHMr8RBBFsrdep1rCWbUV5KZZVWjzJfybOZ7kZbWt8RC8+XOhV7E+EEAtl1zWBIPl0NXyYoKLIF5j6oI0FhlzXI1Zqo20GIIubWW2tjoLG/e+pqaecpcIRy1vlmERynofwFXLgn6kfM3qkWII/p0rcixQPkagnnOIfs2RRHLKK5bZ38Xu2uNwKQvJNGCgF4ZChOn1gNGHkdKy4LdIJGimfE3VFU5Z5FW4AHhW/hGnLpXT2Ufcx/yitwGvsQk5RTZi1bZHNwuxRHmtLiGLKV8czyWv9ZQxsCO9cWPcciMIHQFVK3yOQ/7JRnDSk5SiOhUEaSta3WW1TNXsEYO6T6kSqGIxOZljIJ44YBbZ8uRfdkC1/dDUAmqS7nM1xnRVPiGWMhlf6N9GADF/wBmAWYLz1587yfNTNQEbxW5aurhWWMMWtlQAhfov0ZFuCLgAsel720rb2Tu4IZOIcpbIU8IbQs+Z2zO7NqBGOf1B6DtXrFDilfNlN8rFGt0YAEj8RQGUVWtCfbcMZYO4GQFm0OVQEMhu1rXyDNa97Vu5qAupVBVaAUpSgFKUoBSlKAUpSgFKUoChrjPvRGk0scnhEZC5rOVLcH6QwuFsCE1Avc2Ndk1xsTuvHIZMzSESZzlzDKrOnDaRNL5sumpIFzYamgLNr70LCDkAdlEhYElLFYldQSR1aSFfLifKsuP3jWNI3UBlfiaklQFSKSTP8JJUlEUEDXiAi+l8Z3Sha5fPIWJZi5BzEvC5zAC1r4eIW5WW3Kssu7cbIiMXIjQxLqL5CY2sdNf2aj0v3oC4byQ5spYg8vgcqW4kcJVXy2YiSRFNup8jaj7xxBrZrgXGgcuXErRZFQLdvFHJy/gJtbWtNN0QJGPEkCWThgEZo2E7zta62KluHzBPh1J0tkTdKNchV5VZCpDBxm0EwNyVOrCeW553IIsRegM2H3mi4KTTOkCyFsnEcLmAYhSM1tSoDW6Xod78H/7rD/81P610MDg1hjSNL5Y0WNb6myqFFz3sKztQEcwe9+Gx0E3AlVnSOQOlwHQhSNR1F/rC4PQ1897O3hkiADeNex5j0P9a+lJNnRwYaVIkVBw5DZRqWKsSzHmzE3JJuTXyuBaqsPFO6ZHiZOLTROtn7UimBy2zW+Frhge4A51tNIddFFxl0A5d9eRPcV56psdNK7Oz95nTSQZx30zf61hXwEZbx2PdHGtbSJ1sidiXuTqFB7EC9riulUZ2dtqOxZGXW17mxFvI1kl3kUfvF+QvXw6mV15zdvv0PpLGUox3ZIqoT3qJS7zL/E7elx+orUk3jHRCfVq1hkVV+0/QylmdJcE2GNVdCVte9ri/bmNawybRjHJifKx0+fWoO+8D9Ao+81gfbEp+tb0AH6VbDIY+8yaWbLpE5bao6A1hk2zboo9T/4qCyYt25ux+ZrCTVcMkoR5RNLNZvhE0l3jA/eIPTX8r1rNvUo+szfLSopSq4ZbQjwiaWY1n2e9wQYjF7Mh+iYj6NI8IIYoH5jlc/D6i9buztk4xYo1OKClUUEcFXsQoBGct4vXrzq/cMf+nYX/AOhPyrv1FJWbSPqwd4pnNweFnQsZJxL4TZeEsfi6G4J9K4Ee7M0YULZxkgWRWkYCV0jmzO51uDJIhI6iMDkLVMaV5PRDk3VnVFyuFlUKivnayquCaIZV5aztc87gDnYAZE2BMGVlVYxxhIEMhkSMLGqFmB+ORiCwItYgE3u15bSgIZPu3PJEI8iDNG6SEysSZWyK2IYgXdsofLf4Tb5bGG3cl+kK8hJTO0tkYDLIZ5ZSTdbkFWiXwkaIQdDrK6UBFJt2JGd2GUCSWR5Bc+JWlgUA9/cRzD1kq2PdSS4Zj4/clmzv8YxBllYeiHKvkSBYVLapQAVWlKAUpSgFKUoBSlKAUpSgFKUoBSlKAUpSgFKUoBSlKAoRUT3q9muFx92ZeFMf3sYAYn7a8n+evmKltUrqbW6OOKlsz5v3q9nGLwF2ZeLCP3sYJAH215r89POorX1yVqCb2eyPC4u7w/7vNzug92x+3Hy+a2+dVwxH5iKphu4nhWD6/Ktmurj9yMVhJ+DIgLMLqUdSri/MXII6c7V1MD7MsfLyiVR9qRP+0mr4zioptnzZ05OdkiLUr0PDexXEn9pNCnpncj8APxrr4X2Ixj9piZG/kRU/zFq8PE012e1har6PJbUtXuWF9kOBT4llk/mkI/BbV2MLuHgY/hwsJ/nXif571m8ZDpM1WBm+Wj51Vbmw1PYan7q6GF3cxUv7PDzN6Rt/SvpDD4COMWSNEHZVCj8BWcisnjX0jVYBds8Awvsy2hJ+4yju7ov4Zr/hXYwvsXxbfHLAnoXc/wCUV7PVayeLqM1WCpo5+7+yzhcNDCWDGONUzAWBt1tXRpSpm7u5alZWQpSlcOilKUApSlAKUpQClKUApSlAKUpQH//Z"/>
          <p:cNvSpPr>
            <a:spLocks noChangeAspect="1" noChangeArrowheads="1"/>
          </p:cNvSpPr>
          <p:nvPr/>
        </p:nvSpPr>
        <p:spPr bwMode="auto">
          <a:xfrm>
            <a:off x="236538" y="-635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159" name="AutoShape 6" descr="data:image/jpeg;base64,/9j/4AAQSkZJRgABAQAAAQABAAD/2wCEAAkGBhQQERUUEhQUFBQVFBQSGBYVFhcVFRYWFxQVFBUVFBUYHCYeGhkjGRUUHy8gIycpLCwtFR4yNTAqNSYrLCkBCQoKDgwOGg8PGiwlHyQsKSkpKSwsLiwpLSwpKSkpLSwsLCkqLCosKSkpLCksKSkpLCwsLCwsLCwpLCwtLCksLP/AABEIAI8BXwMBIgACEQEDEQH/xAAcAAEAAQUBAQAAAAAAAAAAAAAABgECAwQFBwj/xABEEAACAQIDBgMEBwYDBwUAAAABAgMAEQQSIQUGEzFBUSJhcQcjMoEUQmKRobHBM0NSctHwFrLhFSSSk6LC8SVUZHOC/8QAGQEBAQEBAQEAAAAAAAAAAAAAAAQDAQIF/8QALhEAAgECBgEBBgcBAAAAAAAAAAECAxEEBRIhMUFRoTJCYXHR8BNSgZHB4fEi/9oADAMBAAIRAxEAPwD2XB7SWV5lFwYZOE17Wvw45bjytIPxqqbWhKM4ljKLozB1KqezNew5jnXFhw+JimxWSJWWeXiJIZBZf93iiGeO2YgNGTYcwa42G3ZnImaaN2Z0wdgs0IcSwPKxkWyCMKCyEAg3HPtQE1O0oroOJHeTVBnW7/ya+L5UfaCWfKysUUsyqwJFsw1HTVWGvY9qhjbq4h5A095OLHhlk4MkcYR4dSLMl8ubxjIRqToNDXe2RsUwwzqVUPLNi5bi3iEssjRlj3ysPTWgNnZu30lj4hHDTgwzZnZAoEq5gCc2luRJAHa9Uxe8kMbxDOhSXP7wOvDXIgfxNe2oI++onNu/Jho0klMIWJdnXWSQLHI0EcsbozkWBzSKyk6EovLmM27eyTPIk/Dj4QxuMmABDIQ8Sxq0ZIAYFg3iGnMi4N6Al3+24OKsPFTiOnEVbi7JewYdDfp3sexrdY1D9393JcNLhmaNGCQTQMQwvHefixkXGoy+Gw5elcL20b8HCwjCQtaWdSXYHVIuXyLaj0BoCPe0v2tu7thsC5SNSVedD4nI5rEeic/ENT005yH2d7Tnw+Ch4rNJmBezsWbKzErZmub5SK8k3L3bOOxKodIlIeQ/Zvoo825fMnpXuzYcWsAAALADkB0H4CiBKcDtBJluhv3HUeoraqLbBwh4+boqm/z0AqUCgK0pSgFKUoBSlKAUpSgFKUoBSqZqs+kLmy3Ga2bL1y3te3a9AZKVTNVaAUpSgLZHABJNgNSTyA865+D29DKxVW1vYZha/peuX7R9mSYjZuIWFmWQIJFykgnhsHK3HcAivCth+0SaGyze+TudJAPJvrfP76A+mr1WvN92PaAsoHCkEgHONzZ1HpzA8xcVOdm7Zjn+HRuqnn8uh+VAbGNxqQo0krBEXUsxsBrbU+pFa+H29BJkySo2d2jXKb3dULsptyIUE2Nq098oXfBusYJcvDayljpPGb5RqQACT5A1yMduy30iBneR2lxLyTSRBogqrg5IkAKElF0AvmuS3OgJjmqnEHK+vOoFG0yhFxTY3gqmJRGi4/FMiYp0i4jReNjwRHlLeFjcm5IrAcNiUMjsMR9LfAYQkpxCCyvIMUEAvFxQhBC/xNdRqbgei3rBhsekhcI1+G5jbno4AYjXyYffUInkkzPwzjPoPFw+cn6QZsuWXjcMv7/h5hhsxHK7261oxRTJmyjErh3xmJdmdcVxGBig4DMYiJyh95r3Aza0B6XxBe19edqrmrzufB4iNpHRp5MQ+z4AkgE6q7I8wl8B8KyCNkIVrHMbgXJrLEZQqky4hsKZxxBGmMWWNeC+maW85jaTJmynTyF7AT7iC9ri9VzVAdpYd1nlkwwxOd8BEISTiGJKyTcQWk04gjZSFk1zEEC5NXSpK5ZcO2MGHaXBLmYziQEyuMTkaX3gTh8PMToDe1taAngNVqyFMqgC9gANSSdBbUnUnzOtX0BwJ97o0fEKysFwwu7XS5JClQsWbOc2cANaxNxeg3qVWySxSxSZ4EyMUbSdzGjhkYqRmVgdbi3mCb9obqR4iRnmeR7xyRKvgUIsmUtlZVD3uikZmNiLirJN0VcPnlmeRjCRMSgdOAxeLIFQIAGJJupvmN70Al3sQSCNYpXczyYYBcg8UcaysxLMLIFa9/s2tci+Jt8kERnMciwEgRyM0SiUtJw1yhnBUEm4Z8osCTbrsYHdVInWTPK7rLLPd2U3eWNYmvZRpZQQBa3ppWNNz0EZiEs3CBDRpdPcMriRDE2TN4SNAxYW0tagNzYO248YjMn1HMTAMjgMAG0dCVYFWU3B662IIrp2rXwGEMSZWdpDcnM4QH0siqv4Vs0BQivmDbom2ptLEOoOsrLc/DGiEouY9LKBpzr6gqPbb3SSa7x2SQ6norHzHQ+dAQLd3ZiYOIRx+rN1ZurH+nT76kOHx3euRiMM8L5HUqw6d/TuPSpXu3u+QOJKOY8KH82H6f6W6cOlu5iopI80bBtfFbmD0BFdeoftXdN4H4+BOR+sX1WHUAHT/wDJ07Wre3f3tTEHhyDhTjQodLkc8t/yOvrU0atnpns/RlUqCcddLdd+V9+SRUql6CqCYrSlKAUpSgFKpXN2ztgYcDTMxPK9tOprqV3ZHG0ldnToa5+zttRzaA2b+E6H5d/lW/ejTXITT4IpjMDPNiZXQECN4wjs7KLJFmZUQc87yZS3K3mLVb/h6ZQihiwU4b4pGKsUDmZ5QdWzGQkW1vGh5C1S2uHttvpMq4RfgIEuII6RX8MXrIwIP2VfuK4dOcm7EpYOWOYmFyeI3xHFtNLbp4YrIvkxHKpdVFqtAKUqlAGrwH2m+zB8JK0+FXNBI1ygIzRMTcqB1S/K2o5Gvad4pnSBmjlSEqLlnXMPQdifQ15hs/Dy4/EorszljcsxJsg1YjtpoBUtav8AhtRSu2W4bCqrFzk7JcnkkiNC/PK6/wAJ1U+o6+lepezjf0ye5mPvlGZJOWcDmG+0BrfqL9tZ3vP7KsFjlvk4MoFhLEADoLDOvJ/nr515LtT2bY/Zc6SpGZ0V1KyQgt15Og8S3Fx1GvOqVe25JKzex9BbMxomjD9eRHYjQ/351tWrjbr4F44yZBlzkMF6qLdfP+ldqunkplplqtKAplplqtKAplpaq0oCmWlqrSgFqUpQClKUApSlAKUpQCqWqtKAsaEEgkAkciRqPQ1daq0oChFcTeDdWPFC/wAEo+GReenLN3H4jpXcqleZQUlZnuE5QeqLIZgN45cG4hxwNuSTDUEeZ6+vMdR1qYRShgCpBBFwQbgjuDWHaGz0nQpIoZT0P4EHofOohJhcRspi0V5sLe5Q/Enn5eo07gc6mvOjzvH1X9FVoV/Z2l46f0ZOKVz9kbajxSZ4mv3U6Mp7MP1roiqoyUldEcouLtLkUpSunDHNKFBZtAASfSoFtHHGaQuevIdl6Cu3vVtP90p82/Rf1+6o3VdGFlqI607vSgDXY2dvK8ej+Nf+ofPr8649WiTUjqAD99bSipcmMZOPBOW2ms0MnCOZsjWUaPfKbAfPrWhuVsjEQQk4x0kxEhDyMoN7hQoDMTZrKoGgA0PO5JjKOQQQSCORGhqX7C2kzDJIbtzB7+R86lqUtO6K6dbVszsWqtKVgblK1sdj0gRnkIVV5n9AOp8qptHaKYeMySHKo/E9AB1J6Corg8FJtOQTYgFcMpvHF/H9pvLz+Q0vfKc7f8x5NqdO61S2ivuy+JTC4OTasglmBTCqbxx9ZPtN5efyHcyXDbDjjmaZRZmRI7WsFVeg9dP+EVvIgFgBYDQAdqvpGklu935OzrOWy2XgoBS1VpWpgUtVaUoBSlKAUpSgFKUoBSlKAUpSgFKUoBSlKAUpSgFKUoBSlKAUpSgFWuL1dSgIjtfdNo34+CPClGpQaI/cAchfsdPQ1s7B3uWZuFMODONCraBj9m/Xy/OpIVrj7e3Yixa+LwyD4ZBzFuQPceX3WqaVJweqn+3RXGtGotNb9H2vqjrg1q7TxwhjLH0A7noKi2D3gmwLiHGgsnJJhrp9o9fzHnVu3trCdxkN41+Ejkx6tVFCSqu3jlE2JhKir8p8Po50khYkk3JNyfM1bSsMzaqOet7d7DSvpnyjNWFf2jfyr+tMKfD6Mw/GqxLeQgdl/Wug3cHDc3PIfnXQViDccxrVkSZQBV1eHuCT7PxwkW/UaEedNp7Ujw8Zkkayj7yegA6k1HMPj+C2bp1Hcdqs2fsmTHy8fFC0Sk8KHmDrzbuPz9K+fXvB2iuT6eG0zV5vZc/H5FmA2dJtKQT4kZYFN4of4vtN5fn005zNFsLUVbVdWcIafn5NalRz+CXCFKUrQyFKUoBSlKAUpSgFKUoBSlKAUpSgFKUoBSlKAUpSgFKUoBSlKAUpSgFKUoBSlKAVSq1jmmCKWY2ABJNAcXevEJwTGwDGTSxF7Dq3r2rz5onw5unij6r1H99/vrvbRxxmkLn0A7DoP77mtat3hlJJ8S8mMcXKLae8fD4/0w4bFrILqfUdR61kdL26Eag/hWu2CAN08J5+RqhxJPh+FjoT0HnW9PUlafJPUUHJunwZBIF8KgsR2/U9K3NlxHOzMLEqLC99LmrMJhgSABp1/vvW+g8Z/lX9a9tmRmq2WQKLmqSyhRc1hiiLHM3yFeGelHtlI4y5zNy6Cu5sfH5DlPwnl5H+lc2lccbqzOqbTuiZA1WuZsfH5xlb4h+Irp1G1Z2Lou6uKUpXD0KUpQClKUApSlAKUpQClKUApSlAKUpQClKUApSlAKUpQClKUApSlAKUpQClKUBS9Rnenaf7pfVv0H6/dUixMmVGI5hSfuBNeSrvAZSSxAZjc+ZPnW1GN3cnrz0qx1aVzjiW71YZCepq7SQ6jpFwOorDOyNzP3Vo3rYwcVzc8h+dGkNTOlgZeGLHXz6+lZPplmJtzAH3VgNUtWbR71J8mQykm5+Q6VecS3esFK9JWPDk2ZRMb3ua2YsYOunnWjVa7Y4nY7EMxUhlOo1qU4PFiRAw+Y7HrUBjmK8jXX2TtjhtroDoe3qPOsKtO6uiijVs7Ml9KsVwRccqRShgCCCCLgg3BHQg1GXl9KXrRfa8YZVDBiztH4SDlZUZ2za6WCn8KA3qVqLtSIgESxkHMBZ11yi7a36CxPrVINrRSBSsiEOgkWzDxIRfMB2sD9x7UBuUrVj2jGxsskZJvYB1J01NhfpVY9oRtbK6HNfLZlOa3O1jrbX7qA2aUFKAUpSgFKUoBSlKAUpSgFYcbiRFG8jXyojObamygsbD0FZqsmjzKRci4IuLXFxa4vcUBGf8Wvdl4cQZQXuZvAFWJZXDvk+ICSIWAPxk9NdPEb3SZJygscpZBIQvDtHCmQWU55DM7Cx0uOY0vIsHu9DEmTIrDPxLuqHx2C5gAoVSFCgZQAALVtPs6NiC0aEgkglFJBY3Yg20J0oDk4zbzQl1ChxCIldi+VmeQAIFULa1yt2JAFzobVqYjfFlDgRoZIywb3pyGzpGojbJdmZ2y2sACpueV5DLs+NjmZEZiuQsVUkqeakkfDqdPOqDZcXh93H4BZfAvhB5hdNB6UBH4t7JS+TghzxJfgY2WFJzBnYlbZjkkbsQvO5Apht6GYyTNYQx4aOYIrBmPFZjHn8IyvlQaAkDNzPOpB/syK4PDjurMwORbhmN2YG2hJ1J61adlRhGRFWMMLHIiDv0KlTzPMHnQEek3pk4iiy+GSSMqkmZZGHAiVc7IMtpcSgJt9Q+lZoN6pGy+5U5hicuWS4kaF5ECRnJa7ZM1zbQ6XsRXWwuwYY4+HkVl1vmVTmzNmNxa1rgaAACwsBYVmbZUR/dR6rkPgXVb3K8vhvragNNNue5jl4cknEF/co0gGl7m4BA9QKs/wAS/wDxsX/yD/WuvHEFAAAAAAAAsAByAHSritARjd3ez6dFIeBNEUEilmQ8Jit1Jjk+sNPUV53NglbyPcfqK9jxEYWNgLABGHYABTYV41LiGXt+dSYhzi1KHRpBRldSMQkki5+Jf769K3MPjFfkdex5/wCtaTYtu9azpfUaGt6GY9VCWrge4HeVbmw511IYrAKP7NcDY2JfxA62At1711DxNb3FufTny519B4mla7kiH8Kd7aWbpFWlx3FauR+TEG2li17X52H9K523IfCoRjmzE6X1yRu+h00uBzFTyzChH3rspo4GtUklax2DiV71QYoE2AJJ6AVH4GldrqTlcl1Zh4QqllC25jN4D8zXZ2ZmVmMnDHMr8RBBFsrdep1rCWbUV5KZZVWjzJfybOZ7kZbWt8RC8+XOhV7E+EEAtl1zWBIPl0NXyYoKLIF5j6oI0FhlzXI1Zqo20GIIubWW2tjoLG/e+pqaecpcIRy1vlmERynofwFXLgn6kfM3qkWII/p0rcixQPkagnnOIfs2RRHLKK5bZ38Xu2uNwKQvJNGCgF4ZChOn1gNGHkdKy4LdIJGimfE3VFU5Z5FW4AHhW/hGnLpXT2Ufcx/yitwGvsQk5RTZi1bZHNwuxRHmtLiGLKV8czyWv9ZQxsCO9cWPcciMIHQFVK3yOQ/7JRnDSk5SiOhUEaSta3WW1TNXsEYO6T6kSqGIxOZljIJ44YBbZ8uRfdkC1/dDUAmqS7nM1xnRVPiGWMhlf6N9GADF/wBmAWYLz1587yfNTNQEbxW5aurhWWMMWtlQAhfov0ZFuCLgAsel720rb2Tu4IZOIcpbIU8IbQs+Z2zO7NqBGOf1B6DtXrFDilfNlN8rFGt0YAEj8RQGUVWtCfbcMZYO4GQFm0OVQEMhu1rXyDNa97Vu5qAupVBVaAUpSgFKUoBSlKAUpSgFKUoChrjPvRGk0scnhEZC5rOVLcH6QwuFsCE1Avc2Ndk1xsTuvHIZMzSESZzlzDKrOnDaRNL5sumpIFzYamgLNr70LCDkAdlEhYElLFYldQSR1aSFfLifKsuP3jWNI3UBlfiaklQFSKSTP8JJUlEUEDXiAi+l8Z3Sha5fPIWJZi5BzEvC5zAC1r4eIW5WW3Kssu7cbIiMXIjQxLqL5CY2sdNf2aj0v3oC4byQ5spYg8vgcqW4kcJVXy2YiSRFNup8jaj7xxBrZrgXGgcuXErRZFQLdvFHJy/gJtbWtNN0QJGPEkCWThgEZo2E7zta62KluHzBPh1J0tkTdKNchV5VZCpDBxm0EwNyVOrCeW553IIsRegM2H3mi4KTTOkCyFsnEcLmAYhSM1tSoDW6Xod78H/7rD/81P610MDg1hjSNL5Y0WNb6myqFFz3sKztQEcwe9+Gx0E3AlVnSOQOlwHQhSNR1F/rC4PQ1897O3hkiADeNex5j0P9a+lJNnRwYaVIkVBw5DZRqWKsSzHmzE3JJuTXyuBaqsPFO6ZHiZOLTROtn7UimBy2zW+Frhge4A51tNIddFFxl0A5d9eRPcV56psdNK7Oz95nTSQZx30zf61hXwEZbx2PdHGtbSJ1sidiXuTqFB7EC9riulUZ2dtqOxZGXW17mxFvI1kl3kUfvF+QvXw6mV15zdvv0PpLGUox3ZIqoT3qJS7zL/E7elx+orUk3jHRCfVq1hkVV+0/QylmdJcE2GNVdCVte9ri/bmNawybRjHJifKx0+fWoO+8D9Ao+81gfbEp+tb0AH6VbDIY+8yaWbLpE5bao6A1hk2zboo9T/4qCyYt25ux+ZrCTVcMkoR5RNLNZvhE0l3jA/eIPTX8r1rNvUo+szfLSopSq4ZbQjwiaWY1n2e9wQYjF7Mh+iYj6NI8IIYoH5jlc/D6i9buztk4xYo1OKClUUEcFXsQoBGct4vXrzq/cMf+nYX/AOhPyrv1FJWbSPqwd4pnNweFnQsZJxL4TZeEsfi6G4J9K4Ee7M0YULZxkgWRWkYCV0jmzO51uDJIhI6iMDkLVMaV5PRDk3VnVFyuFlUKivnayquCaIZV5aztc87gDnYAZE2BMGVlVYxxhIEMhkSMLGqFmB+ORiCwItYgE3u15bSgIZPu3PJEI8iDNG6SEysSZWyK2IYgXdsofLf4Tb5bGG3cl+kK8hJTO0tkYDLIZ5ZSTdbkFWiXwkaIQdDrK6UBFJt2JGd2GUCSWR5Bc+JWlgUA9/cRzD1kq2PdSS4Zj4/clmzv8YxBllYeiHKvkSBYVLapQAVWlKAUpSgFKUoBSlKAUpSgFKUoBSlKAUpSgFKUoBSlKAoRUT3q9muFx92ZeFMf3sYAYn7a8n+evmKltUrqbW6OOKlsz5v3q9nGLwF2ZeLCP3sYJAH215r89POorX1yVqCb2eyPC4u7w/7vNzug92x+3Hy+a2+dVwxH5iKphu4nhWD6/Ktmurj9yMVhJ+DIgLMLqUdSri/MXII6c7V1MD7MsfLyiVR9qRP+0mr4zioptnzZ05OdkiLUr0PDexXEn9pNCnpncj8APxrr4X2Ixj9piZG/kRU/zFq8PE012e1har6PJbUtXuWF9kOBT4llk/mkI/BbV2MLuHgY/hwsJ/nXif571m8ZDpM1WBm+Wj51Vbmw1PYan7q6GF3cxUv7PDzN6Rt/SvpDD4COMWSNEHZVCj8BWcisnjX0jVYBds8Awvsy2hJ+4yju7ov4Zr/hXYwvsXxbfHLAnoXc/wCUV7PVayeLqM1WCpo5+7+yzhcNDCWDGONUzAWBt1tXRpSpm7u5alZWQpSlcOilKUApSlAKUpQClKUApSlAKUpQH//Z"/>
          <p:cNvSpPr>
            <a:spLocks noChangeAspect="1" noChangeArrowheads="1"/>
          </p:cNvSpPr>
          <p:nvPr/>
        </p:nvSpPr>
        <p:spPr bwMode="auto">
          <a:xfrm>
            <a:off x="388938" y="14605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pic>
        <p:nvPicPr>
          <p:cNvPr id="6160" name="Picture 9" descr="http://t0.gstatic.com/images?q=tbn:ANd9GcQah5NmB-VxtkWlT5UeEvG5qwHAoTLI-LFgmre2veYWkakZARW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7638" y="4713288"/>
            <a:ext cx="30003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1" name="Picture 11" descr="http://www.annualreviews.org/na101/home/literatum/publisher/ar/journals/content/physchem/2007/physchem.2007.58.issue-1/annurev.physchem.58.032806.104607/production/images/medium/pc580267.f1.gif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88138" y="1412875"/>
            <a:ext cx="1987550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2" name="Picture 13" descr="http://origin-ars.els-cdn.com/content/image/1-s2.0-S0303264709000781-gr6.jpg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9788" y="4725988"/>
            <a:ext cx="1978025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7" descr="화살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809" t="44745" r="60243" b="33195"/>
          <a:stretch>
            <a:fillRect/>
          </a:stretch>
        </p:blipFill>
        <p:spPr bwMode="auto">
          <a:xfrm>
            <a:off x="4865688" y="4616450"/>
            <a:ext cx="7858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4" name="TextBox 101"/>
          <p:cNvSpPr txBox="1">
            <a:spLocks noChangeArrowheads="1"/>
          </p:cNvSpPr>
          <p:nvPr/>
        </p:nvSpPr>
        <p:spPr bwMode="auto">
          <a:xfrm>
            <a:off x="8874125" y="6530975"/>
            <a:ext cx="298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5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pic>
        <p:nvPicPr>
          <p:cNvPr id="616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71763" y="3021013"/>
            <a:ext cx="119538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6" name="Picture 2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227388"/>
            <a:ext cx="203358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7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55"/>
          <p:cNvSpPr>
            <a:spLocks noChangeArrowheads="1"/>
          </p:cNvSpPr>
          <p:nvPr/>
        </p:nvSpPr>
        <p:spPr bwMode="auto">
          <a:xfrm>
            <a:off x="357188" y="1511300"/>
            <a:ext cx="8431212" cy="4438650"/>
          </a:xfrm>
          <a:prstGeom prst="roundRect">
            <a:avLst>
              <a:gd name="adj" fmla="val 7009"/>
            </a:avLst>
          </a:prstGeom>
          <a:gradFill rotWithShape="1">
            <a:gsLst>
              <a:gs pos="0">
                <a:srgbClr val="EBEBEB"/>
              </a:gs>
              <a:gs pos="50000">
                <a:srgbClr val="FFFFFF"/>
              </a:gs>
              <a:gs pos="100000">
                <a:srgbClr val="EBEBEB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wrap="none"/>
          <a:lstStyle/>
          <a:p>
            <a:pPr>
              <a:lnSpc>
                <a:spcPct val="150000"/>
              </a:lnSpc>
              <a:buClr>
                <a:schemeClr val="accent2"/>
              </a:buClr>
            </a:pPr>
            <a:r>
              <a:rPr lang="ko-KR" altLang="en-US" sz="170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7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en-US" altLang="ko-KR" sz="17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ko-KR" altLang="en-US" sz="170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7171" name="Picture 3" descr="bar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8" y="1020763"/>
            <a:ext cx="84947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번호입력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38" y="1020763"/>
            <a:ext cx="7270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001717" y="1055124"/>
            <a:ext cx="74295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Simple Concept Diagram</a:t>
            </a:r>
            <a:endParaRPr lang="ko-KR" altLang="en-US" b="1" spc="-150" dirty="0">
              <a:ln w="11430"/>
              <a:solidFill>
                <a:srgbClr val="1F497D">
                  <a:lumMod val="5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각헤드라인M" pitchFamily="18" charset="-127"/>
              <a:cs typeface="Arial" pitchFamily="34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79388" y="71438"/>
            <a:ext cx="8640762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Working Principle of the Sensing Device</a:t>
            </a:r>
            <a:endParaRPr lang="ko-KR" altLang="en-US" sz="18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717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7176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7177" name="AutoShape 2" descr="data:image/jpeg;base64,/9j/4AAQSkZJRgABAQAAAQABAAD/2wCEAAkGBhQQERUUEhQUFBQVFBQSGBYVFhcVFRYWFxQVFBUVFBUYHCYeGhkjGRUUHy8gIycpLCwtFR4yNTAqNSYrLCkBCQoKDgwOGg8PGiwlHyQsKSkpKSwsLiwpLSwpKSkpLSwsLCkqLCosKSkpLCksKSkpLCwsLCwsLCwpLCwtLCksLP/AABEIAI8BXwMBIgACEQEDEQH/xAAcAAEAAQUBAQAAAAAAAAAAAAAABgECAwQFBwj/xABEEAACAQIDBgMEBwYDBwUAAAABAgMAEQQSIQUGEzFBUSJhcQcjMoEUQmKRobHBM0NSctHwFrLhFSSSk6LC8SVUZHOC/8QAGQEBAQEBAQEAAAAAAAAAAAAAAAQDAQIF/8QALhEAAgECBgEBBgcBAAAAAAAAAAECAxEEBRIhMUFRoTJCYXHR8BNSgZHB4fEi/9oADAMBAAIRAxEAPwD2XB7SWV5lFwYZOE17Wvw45bjytIPxqqbWhKM4ljKLozB1KqezNew5jnXFhw+JimxWSJWWeXiJIZBZf93iiGeO2YgNGTYcwa42G3ZnImaaN2Z0wdgs0IcSwPKxkWyCMKCyEAg3HPtQE1O0oroOJHeTVBnW7/ya+L5UfaCWfKysUUsyqwJFsw1HTVWGvY9qhjbq4h5A095OLHhlk4MkcYR4dSLMl8ubxjIRqToNDXe2RsUwwzqVUPLNi5bi3iEssjRlj3ysPTWgNnZu30lj4hHDTgwzZnZAoEq5gCc2luRJAHa9Uxe8kMbxDOhSXP7wOvDXIgfxNe2oI++onNu/Jho0klMIWJdnXWSQLHI0EcsbozkWBzSKyk6EovLmM27eyTPIk/Dj4QxuMmABDIQ8Sxq0ZIAYFg3iGnMi4N6Al3+24OKsPFTiOnEVbi7JewYdDfp3sexrdY1D9393JcNLhmaNGCQTQMQwvHefixkXGoy+Gw5elcL20b8HCwjCQtaWdSXYHVIuXyLaj0BoCPe0v2tu7thsC5SNSVedD4nI5rEeic/ENT005yH2d7Tnw+Ch4rNJmBezsWbKzErZmub5SK8k3L3bOOxKodIlIeQ/Zvoo825fMnpXuzYcWsAAALADkB0H4CiBKcDtBJluhv3HUeoraqLbBwh4+boqm/z0AqUCgK0pSgFKUoBSlKAUpSgFKUoBSqZqs+kLmy3Ga2bL1y3te3a9AZKVTNVaAUpSgLZHABJNgNSTyA865+D29DKxVW1vYZha/peuX7R9mSYjZuIWFmWQIJFykgnhsHK3HcAivCth+0SaGyze+TudJAPJvrfP76A+mr1WvN92PaAsoHCkEgHONzZ1HpzA8xcVOdm7Zjn+HRuqnn8uh+VAbGNxqQo0krBEXUsxsBrbU+pFa+H29BJkySo2d2jXKb3dULsptyIUE2Nq098oXfBusYJcvDayljpPGb5RqQACT5A1yMduy30iBneR2lxLyTSRBogqrg5IkAKElF0AvmuS3OgJjmqnEHK+vOoFG0yhFxTY3gqmJRGi4/FMiYp0i4jReNjwRHlLeFjcm5IrAcNiUMjsMR9LfAYQkpxCCyvIMUEAvFxQhBC/xNdRqbgei3rBhsekhcI1+G5jbno4AYjXyYffUInkkzPwzjPoPFw+cn6QZsuWXjcMv7/h5hhsxHK7261oxRTJmyjErh3xmJdmdcVxGBig4DMYiJyh95r3Aza0B6XxBe19edqrmrzufB4iNpHRp5MQ+z4AkgE6q7I8wl8B8KyCNkIVrHMbgXJrLEZQqky4hsKZxxBGmMWWNeC+maW85jaTJmynTyF7AT7iC9ri9VzVAdpYd1nlkwwxOd8BEISTiGJKyTcQWk04gjZSFk1zEEC5NXSpK5ZcO2MGHaXBLmYziQEyuMTkaX3gTh8PMToDe1taAngNVqyFMqgC9gANSSdBbUnUnzOtX0BwJ97o0fEKysFwwu7XS5JClQsWbOc2cANaxNxeg3qVWySxSxSZ4EyMUbSdzGjhkYqRmVgdbi3mCb9obqR4iRnmeR7xyRKvgUIsmUtlZVD3uikZmNiLirJN0VcPnlmeRjCRMSgdOAxeLIFQIAGJJupvmN70Al3sQSCNYpXczyYYBcg8UcaysxLMLIFa9/s2tci+Jt8kERnMciwEgRyM0SiUtJw1yhnBUEm4Z8osCTbrsYHdVInWTPK7rLLPd2U3eWNYmvZRpZQQBa3ppWNNz0EZiEs3CBDRpdPcMriRDE2TN4SNAxYW0tagNzYO248YjMn1HMTAMjgMAG0dCVYFWU3B662IIrp2rXwGEMSZWdpDcnM4QH0siqv4Vs0BQivmDbom2ptLEOoOsrLc/DGiEouY9LKBpzr6gqPbb3SSa7x2SQ6norHzHQ+dAQLd3ZiYOIRx+rN1ZurH+nT76kOHx3euRiMM8L5HUqw6d/TuPSpXu3u+QOJKOY8KH82H6f6W6cOlu5iopI80bBtfFbmD0BFdeoftXdN4H4+BOR+sX1WHUAHT/wDJ07Wre3f3tTEHhyDhTjQodLkc8t/yOvrU0atnpns/RlUqCcddLdd+V9+SRUql6CqCYrSlKAUpSgFKpXN2ztgYcDTMxPK9tOprqV3ZHG0ldnToa5+zttRzaA2b+E6H5d/lW/ejTXITT4IpjMDPNiZXQECN4wjs7KLJFmZUQc87yZS3K3mLVb/h6ZQihiwU4b4pGKsUDmZ5QdWzGQkW1vGh5C1S2uHttvpMq4RfgIEuII6RX8MXrIwIP2VfuK4dOcm7EpYOWOYmFyeI3xHFtNLbp4YrIvkxHKpdVFqtAKUqlAGrwH2m+zB8JK0+FXNBI1ygIzRMTcqB1S/K2o5Gvad4pnSBmjlSEqLlnXMPQdifQ15hs/Dy4/EorszljcsxJsg1YjtpoBUtav8AhtRSu2W4bCqrFzk7JcnkkiNC/PK6/wAJ1U+o6+lepezjf0ye5mPvlGZJOWcDmG+0BrfqL9tZ3vP7KsFjlvk4MoFhLEADoLDOvJ/nr515LtT2bY/Zc6SpGZ0V1KyQgt15Og8S3Fx1GvOqVe25JKzex9BbMxomjD9eRHYjQ/351tWrjbr4F44yZBlzkMF6qLdfP+ldqunkplplqtKAplplqtKAplpaq0oCmWlqrSgFqUpQClKUApSlAKUpQCqWqtKAsaEEgkAkciRqPQ1daq0oChFcTeDdWPFC/wAEo+GReenLN3H4jpXcqleZQUlZnuE5QeqLIZgN45cG4hxwNuSTDUEeZ6+vMdR1qYRShgCpBBFwQbgjuDWHaGz0nQpIoZT0P4EHofOohJhcRspi0V5sLe5Q/Enn5eo07gc6mvOjzvH1X9FVoV/Z2l46f0ZOKVz9kbajxSZ4mv3U6Mp7MP1roiqoyUldEcouLtLkUpSunDHNKFBZtAASfSoFtHHGaQuevIdl6Cu3vVtP90p82/Rf1+6o3VdGFlqI607vSgDXY2dvK8ej+Nf+ofPr8649WiTUjqAD99bSipcmMZOPBOW2ms0MnCOZsjWUaPfKbAfPrWhuVsjEQQk4x0kxEhDyMoN7hQoDMTZrKoGgA0PO5JjKOQQQSCORGhqX7C2kzDJIbtzB7+R86lqUtO6K6dbVszsWqtKVgblK1sdj0gRnkIVV5n9AOp8qptHaKYeMySHKo/E9AB1J6Corg8FJtOQTYgFcMpvHF/H9pvLz+Q0vfKc7f8x5NqdO61S2ivuy+JTC4OTasglmBTCqbxx9ZPtN5efyHcyXDbDjjmaZRZmRI7WsFVeg9dP+EVvIgFgBYDQAdqvpGklu935OzrOWy2XgoBS1VpWpgUtVaUoBSlKAUpSgFKUoBSlKAUpSgFKUoBSlKAUpSgFKUoBSlKAUpSgFWuL1dSgIjtfdNo34+CPClGpQaI/cAchfsdPQ1s7B3uWZuFMODONCraBj9m/Xy/OpIVrj7e3Yixa+LwyD4ZBzFuQPceX3WqaVJweqn+3RXGtGotNb9H2vqjrg1q7TxwhjLH0A7noKi2D3gmwLiHGgsnJJhrp9o9fzHnVu3trCdxkN41+Ejkx6tVFCSqu3jlE2JhKir8p8Po50khYkk3JNyfM1bSsMzaqOet7d7DSvpnyjNWFf2jfyr+tMKfD6Mw/GqxLeQgdl/Wug3cHDc3PIfnXQViDccxrVkSZQBV1eHuCT7PxwkW/UaEedNp7Ujw8Zkkayj7yegA6k1HMPj+C2bp1Hcdqs2fsmTHy8fFC0Sk8KHmDrzbuPz9K+fXvB2iuT6eG0zV5vZc/H5FmA2dJtKQT4kZYFN4of4vtN5fn005zNFsLUVbVdWcIafn5NalRz+CXCFKUrQyFKUoBSlKAUpSgFKUoBSlKAUpSgFKUoBSlKAUpSgFKUoBSlKAUpSgFKUoBSlKAVSq1jmmCKWY2ABJNAcXevEJwTGwDGTSxF7Dq3r2rz5onw5unij6r1H99/vrvbRxxmkLn0A7DoP77mtat3hlJJ8S8mMcXKLae8fD4/0w4bFrILqfUdR61kdL26Eag/hWu2CAN08J5+RqhxJPh+FjoT0HnW9PUlafJPUUHJunwZBIF8KgsR2/U9K3NlxHOzMLEqLC99LmrMJhgSABp1/vvW+g8Z/lX9a9tmRmq2WQKLmqSyhRc1hiiLHM3yFeGelHtlI4y5zNy6Cu5sfH5DlPwnl5H+lc2lccbqzOqbTuiZA1WuZsfH5xlb4h+Irp1G1Z2Lou6uKUpXD0KUpQClKUApSlAKUpQClKUApSlAKUpQClKUApSlAKUpQClKUApSlAKUpQClKUBS9Rnenaf7pfVv0H6/dUixMmVGI5hSfuBNeSrvAZSSxAZjc+ZPnW1GN3cnrz0qx1aVzjiW71YZCepq7SQ6jpFwOorDOyNzP3Vo3rYwcVzc8h+dGkNTOlgZeGLHXz6+lZPplmJtzAH3VgNUtWbR71J8mQykm5+Q6VecS3esFK9JWPDk2ZRMb3ua2YsYOunnWjVa7Y4nY7EMxUhlOo1qU4PFiRAw+Y7HrUBjmK8jXX2TtjhtroDoe3qPOsKtO6uiijVs7Ml9KsVwRccqRShgCCCCLgg3BHQg1GXl9KXrRfa8YZVDBiztH4SDlZUZ2za6WCn8KA3qVqLtSIgESxkHMBZ11yi7a36CxPrVINrRSBSsiEOgkWzDxIRfMB2sD9x7UBuUrVj2jGxsskZJvYB1J01NhfpVY9oRtbK6HNfLZlOa3O1jrbX7qA2aUFKAUpSgFKUoBSlKAUpSgFYcbiRFG8jXyojObamygsbD0FZqsmjzKRci4IuLXFxa4vcUBGf8Wvdl4cQZQXuZvAFWJZXDvk+ICSIWAPxk9NdPEb3SZJygscpZBIQvDtHCmQWU55DM7Cx0uOY0vIsHu9DEmTIrDPxLuqHx2C5gAoVSFCgZQAALVtPs6NiC0aEgkglFJBY3Yg20J0oDk4zbzQl1ChxCIldi+VmeQAIFULa1yt2JAFzobVqYjfFlDgRoZIywb3pyGzpGojbJdmZ2y2sACpueV5DLs+NjmZEZiuQsVUkqeakkfDqdPOqDZcXh93H4BZfAvhB5hdNB6UBH4t7JS+TghzxJfgY2WFJzBnYlbZjkkbsQvO5Apht6GYyTNYQx4aOYIrBmPFZjHn8IyvlQaAkDNzPOpB/syK4PDjurMwORbhmN2YG2hJ1J61adlRhGRFWMMLHIiDv0KlTzPMHnQEek3pk4iiy+GSSMqkmZZGHAiVc7IMtpcSgJt9Q+lZoN6pGy+5U5hicuWS4kaF5ECRnJa7ZM1zbQ6XsRXWwuwYY4+HkVl1vmVTmzNmNxa1rgaAACwsBYVmbZUR/dR6rkPgXVb3K8vhvragNNNue5jl4cknEF/co0gGl7m4BA9QKs/wAS/wDxsX/yD/WuvHEFAAAAAAAAsAByAHSritARjd3ez6dFIeBNEUEilmQ8Jit1Jjk+sNPUV53NglbyPcfqK9jxEYWNgLABGHYABTYV41LiGXt+dSYhzi1KHRpBRldSMQkki5+Jf769K3MPjFfkdex5/wCtaTYtu9azpfUaGt6GY9VCWrge4HeVbmw511IYrAKP7NcDY2JfxA62At1711DxNb3FufTny519B4mla7kiH8Kd7aWbpFWlx3FauR+TEG2li17X52H9K523IfCoRjmzE6X1yRu+h00uBzFTyzChH3rspo4GtUklax2DiV71QYoE2AJJ6AVH4GldrqTlcl1Zh4QqllC25jN4D8zXZ2ZmVmMnDHMr8RBBFsrdep1rCWbUV5KZZVWjzJfybOZ7kZbWt8RC8+XOhV7E+EEAtl1zWBIPl0NXyYoKLIF5j6oI0FhlzXI1Zqo20GIIubWW2tjoLG/e+pqaecpcIRy1vlmERynofwFXLgn6kfM3qkWII/p0rcixQPkagnnOIfs2RRHLKK5bZ38Xu2uNwKQvJNGCgF4ZChOn1gNGHkdKy4LdIJGimfE3VFU5Z5FW4AHhW/hGnLpXT2Ufcx/yitwGvsQk5RTZi1bZHNwuxRHmtLiGLKV8czyWv9ZQxsCO9cWPcciMIHQFVK3yOQ/7JRnDSk5SiOhUEaSta3WW1TNXsEYO6T6kSqGIxOZljIJ44YBbZ8uRfdkC1/dDUAmqS7nM1xnRVPiGWMhlf6N9GADF/wBmAWYLz1587yfNTNQEbxW5aurhWWMMWtlQAhfov0ZFuCLgAsel720rb2Tu4IZOIcpbIU8IbQs+Z2zO7NqBGOf1B6DtXrFDilfNlN8rFGt0YAEj8RQGUVWtCfbcMZYO4GQFm0OVQEMhu1rXyDNa97Vu5qAupVBVaAUpSgFKUoBSlKAUpSgFKUoChrjPvRGk0scnhEZC5rOVLcH6QwuFsCE1Avc2Ndk1xsTuvHIZMzSESZzlzDKrOnDaRNL5sumpIFzYamgLNr70LCDkAdlEhYElLFYldQSR1aSFfLifKsuP3jWNI3UBlfiaklQFSKSTP8JJUlEUEDXiAi+l8Z3Sha5fPIWJZi5BzEvC5zAC1r4eIW5WW3Kssu7cbIiMXIjQxLqL5CY2sdNf2aj0v3oC4byQ5spYg8vgcqW4kcJVXy2YiSRFNup8jaj7xxBrZrgXGgcuXErRZFQLdvFHJy/gJtbWtNN0QJGPEkCWThgEZo2E7zta62KluHzBPh1J0tkTdKNchV5VZCpDBxm0EwNyVOrCeW553IIsRegM2H3mi4KTTOkCyFsnEcLmAYhSM1tSoDW6Xod78H/7rD/81P610MDg1hjSNL5Y0WNb6myqFFz3sKztQEcwe9+Gx0E3AlVnSOQOlwHQhSNR1F/rC4PQ1897O3hkiADeNex5j0P9a+lJNnRwYaVIkVBw5DZRqWKsSzHmzE3JJuTXyuBaqsPFO6ZHiZOLTROtn7UimBy2zW+Frhge4A51tNIddFFxl0A5d9eRPcV56psdNK7Oz95nTSQZx30zf61hXwEZbx2PdHGtbSJ1sidiXuTqFB7EC9riulUZ2dtqOxZGXW17mxFvI1kl3kUfvF+QvXw6mV15zdvv0PpLGUox3ZIqoT3qJS7zL/E7elx+orUk3jHRCfVq1hkVV+0/QylmdJcE2GNVdCVte9ri/bmNawybRjHJifKx0+fWoO+8D9Ao+81gfbEp+tb0AH6VbDIY+8yaWbLpE5bao6A1hk2zboo9T/4qCyYt25ux+ZrCTVcMkoR5RNLNZvhE0l3jA/eIPTX8r1rNvUo+szfLSopSq4ZbQjwiaWY1n2e9wQYjF7Mh+iYj6NI8IIYoH5jlc/D6i9buztk4xYo1OKClUUEcFXsQoBGct4vXrzq/cMf+nYX/AOhPyrv1FJWbSPqwd4pnNweFnQsZJxL4TZeEsfi6G4J9K4Ee7M0YULZxkgWRWkYCV0jmzO51uDJIhI6iMDkLVMaV5PRDk3VnVFyuFlUKivnayquCaIZV5aztc87gDnYAZE2BMGVlVYxxhIEMhkSMLGqFmB+ORiCwItYgE3u15bSgIZPu3PJEI8iDNG6SEysSZWyK2IYgXdsofLf4Tb5bGG3cl+kK8hJTO0tkYDLIZ5ZSTdbkFWiXwkaIQdDrK6UBFJt2JGd2GUCSWR5Bc+JWlgUA9/cRzD1kq2PdSS4Zj4/clmzv8YxBllYeiHKvkSBYVLapQAVWlKAUpSgFKUoBSlKAUpSgFKUoBSlKAUpSgFKUoBSlKAoRUT3q9muFx92ZeFMf3sYAYn7a8n+evmKltUrqbW6OOKlsz5v3q9nGLwF2ZeLCP3sYJAH215r89POorX1yVqCb2eyPC4u7w/7vNzug92x+3Hy+a2+dVwxH5iKphu4nhWD6/Ktmurj9yMVhJ+DIgLMLqUdSri/MXII6c7V1MD7MsfLyiVR9qRP+0mr4zioptnzZ05OdkiLUr0PDexXEn9pNCnpncj8APxrr4X2Ixj9piZG/kRU/zFq8PE012e1har6PJbUtXuWF9kOBT4llk/mkI/BbV2MLuHgY/hwsJ/nXif571m8ZDpM1WBm+Wj51Vbmw1PYan7q6GF3cxUv7PDzN6Rt/SvpDD4COMWSNEHZVCj8BWcisnjX0jVYBds8Awvsy2hJ+4yju7ov4Zr/hXYwvsXxbfHLAnoXc/wCUV7PVayeLqM1WCpo5+7+yzhcNDCWDGONUzAWBt1tXRpSpm7u5alZWQpSlcOilKUApSlAKUpQClKUApSlAKUpQH//Z"/>
          <p:cNvSpPr>
            <a:spLocks noChangeAspect="1" noChangeArrowheads="1"/>
          </p:cNvSpPr>
          <p:nvPr/>
        </p:nvSpPr>
        <p:spPr bwMode="auto">
          <a:xfrm>
            <a:off x="84138" y="-15875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178" name="AutoShape 4" descr="data:image/jpeg;base64,/9j/4AAQSkZJRgABAQAAAQABAAD/2wCEAAkGBhQQERUUEhQUFBQVFBQSGBYVFhcVFRYWFxQVFBUVFBUYHCYeGhkjGRUUHy8gIycpLCwtFR4yNTAqNSYrLCkBCQoKDgwOGg8PGiwlHyQsKSkpKSwsLiwpLSwpKSkpLSwsLCkqLCosKSkpLCksKSkpLCwsLCwsLCwpLCwtLCksLP/AABEIAI8BXwMBIgACEQEDEQH/xAAcAAEAAQUBAQAAAAAAAAAAAAAABgECAwQFBwj/xABEEAACAQIDBgMEBwYDBwUAAAABAgMAEQQSIQUGEzFBUSJhcQcjMoEUQmKRobHBM0NSctHwFrLhFSSSk6LC8SVUZHOC/8QAGQEBAQEBAQEAAAAAAAAAAAAAAAQDAQIF/8QALhEAAgECBgEBBgcBAAAAAAAAAAECAxEEBRIhMUFRoTJCYXHR8BNSgZHB4fEi/9oADAMBAAIRAxEAPwD2XB7SWV5lFwYZOE17Wvw45bjytIPxqqbWhKM4ljKLozB1KqezNew5jnXFhw+JimxWSJWWeXiJIZBZf93iiGeO2YgNGTYcwa42G3ZnImaaN2Z0wdgs0IcSwPKxkWyCMKCyEAg3HPtQE1O0oroOJHeTVBnW7/ya+L5UfaCWfKysUUsyqwJFsw1HTVWGvY9qhjbq4h5A095OLHhlk4MkcYR4dSLMl8ubxjIRqToNDXe2RsUwwzqVUPLNi5bi3iEssjRlj3ysPTWgNnZu30lj4hHDTgwzZnZAoEq5gCc2luRJAHa9Uxe8kMbxDOhSXP7wOvDXIgfxNe2oI++onNu/Jho0klMIWJdnXWSQLHI0EcsbozkWBzSKyk6EovLmM27eyTPIk/Dj4QxuMmABDIQ8Sxq0ZIAYFg3iGnMi4N6Al3+24OKsPFTiOnEVbi7JewYdDfp3sexrdY1D9393JcNLhmaNGCQTQMQwvHefixkXGoy+Gw5elcL20b8HCwjCQtaWdSXYHVIuXyLaj0BoCPe0v2tu7thsC5SNSVedD4nI5rEeic/ENT005yH2d7Tnw+Ch4rNJmBezsWbKzErZmub5SK8k3L3bOOxKodIlIeQ/Zvoo825fMnpXuzYcWsAAALADkB0H4CiBKcDtBJluhv3HUeoraqLbBwh4+boqm/z0AqUCgK0pSgFKUoBSlKAUpSgFKUoBSqZqs+kLmy3Ga2bL1y3te3a9AZKVTNVaAUpSgLZHABJNgNSTyA865+D29DKxVW1vYZha/peuX7R9mSYjZuIWFmWQIJFykgnhsHK3HcAivCth+0SaGyze+TudJAPJvrfP76A+mr1WvN92PaAsoHCkEgHONzZ1HpzA8xcVOdm7Zjn+HRuqnn8uh+VAbGNxqQo0krBEXUsxsBrbU+pFa+H29BJkySo2d2jXKb3dULsptyIUE2Nq098oXfBusYJcvDayljpPGb5RqQACT5A1yMduy30iBneR2lxLyTSRBogqrg5IkAKElF0AvmuS3OgJjmqnEHK+vOoFG0yhFxTY3gqmJRGi4/FMiYp0i4jReNjwRHlLeFjcm5IrAcNiUMjsMR9LfAYQkpxCCyvIMUEAvFxQhBC/xNdRqbgei3rBhsekhcI1+G5jbno4AYjXyYffUInkkzPwzjPoPFw+cn6QZsuWXjcMv7/h5hhsxHK7261oxRTJmyjErh3xmJdmdcVxGBig4DMYiJyh95r3Aza0B6XxBe19edqrmrzufB4iNpHRp5MQ+z4AkgE6q7I8wl8B8KyCNkIVrHMbgXJrLEZQqky4hsKZxxBGmMWWNeC+maW85jaTJmynTyF7AT7iC9ri9VzVAdpYd1nlkwwxOd8BEISTiGJKyTcQWk04gjZSFk1zEEC5NXSpK5ZcO2MGHaXBLmYziQEyuMTkaX3gTh8PMToDe1taAngNVqyFMqgC9gANSSdBbUnUnzOtX0BwJ97o0fEKysFwwu7XS5JClQsWbOc2cANaxNxeg3qVWySxSxSZ4EyMUbSdzGjhkYqRmVgdbi3mCb9obqR4iRnmeR7xyRKvgUIsmUtlZVD3uikZmNiLirJN0VcPnlmeRjCRMSgdOAxeLIFQIAGJJupvmN70Al3sQSCNYpXczyYYBcg8UcaysxLMLIFa9/s2tci+Jt8kERnMciwEgRyM0SiUtJw1yhnBUEm4Z8osCTbrsYHdVInWTPK7rLLPd2U3eWNYmvZRpZQQBa3ppWNNz0EZiEs3CBDRpdPcMriRDE2TN4SNAxYW0tagNzYO248YjMn1HMTAMjgMAG0dCVYFWU3B662IIrp2rXwGEMSZWdpDcnM4QH0siqv4Vs0BQivmDbom2ptLEOoOsrLc/DGiEouY9LKBpzr6gqPbb3SSa7x2SQ6norHzHQ+dAQLd3ZiYOIRx+rN1ZurH+nT76kOHx3euRiMM8L5HUqw6d/TuPSpXu3u+QOJKOY8KH82H6f6W6cOlu5iopI80bBtfFbmD0BFdeoftXdN4H4+BOR+sX1WHUAHT/wDJ07Wre3f3tTEHhyDhTjQodLkc8t/yOvrU0atnpns/RlUqCcddLdd+V9+SRUql6CqCYrSlKAUpSgFKpXN2ztgYcDTMxPK9tOprqV3ZHG0ldnToa5+zttRzaA2b+E6H5d/lW/ejTXITT4IpjMDPNiZXQECN4wjs7KLJFmZUQc87yZS3K3mLVb/h6ZQihiwU4b4pGKsUDmZ5QdWzGQkW1vGh5C1S2uHttvpMq4RfgIEuII6RX8MXrIwIP2VfuK4dOcm7EpYOWOYmFyeI3xHFtNLbp4YrIvkxHKpdVFqtAKUqlAGrwH2m+zB8JK0+FXNBI1ygIzRMTcqB1S/K2o5Gvad4pnSBmjlSEqLlnXMPQdifQ15hs/Dy4/EorszljcsxJsg1YjtpoBUtav8AhtRSu2W4bCqrFzk7JcnkkiNC/PK6/wAJ1U+o6+lepezjf0ye5mPvlGZJOWcDmG+0BrfqL9tZ3vP7KsFjlvk4MoFhLEADoLDOvJ/nr515LtT2bY/Zc6SpGZ0V1KyQgt15Og8S3Fx1GvOqVe25JKzex9BbMxomjD9eRHYjQ/351tWrjbr4F44yZBlzkMF6qLdfP+ldqunkplplqtKAplplqtKAplpaq0oCmWlqrSgFqUpQClKUApSlAKUpQCqWqtKAsaEEgkAkciRqPQ1daq0oChFcTeDdWPFC/wAEo+GReenLN3H4jpXcqleZQUlZnuE5QeqLIZgN45cG4hxwNuSTDUEeZ6+vMdR1qYRShgCpBBFwQbgjuDWHaGz0nQpIoZT0P4EHofOohJhcRspi0V5sLe5Q/Enn5eo07gc6mvOjzvH1X9FVoV/Z2l46f0ZOKVz9kbajxSZ4mv3U6Mp7MP1roiqoyUldEcouLtLkUpSunDHNKFBZtAASfSoFtHHGaQuevIdl6Cu3vVtP90p82/Rf1+6o3VdGFlqI607vSgDXY2dvK8ej+Nf+ofPr8649WiTUjqAD99bSipcmMZOPBOW2ms0MnCOZsjWUaPfKbAfPrWhuVsjEQQk4x0kxEhDyMoN7hQoDMTZrKoGgA0PO5JjKOQQQSCORGhqX7C2kzDJIbtzB7+R86lqUtO6K6dbVszsWqtKVgblK1sdj0gRnkIVV5n9AOp8qptHaKYeMySHKo/E9AB1J6Corg8FJtOQTYgFcMpvHF/H9pvLz+Q0vfKc7f8x5NqdO61S2ivuy+JTC4OTasglmBTCqbxx9ZPtN5efyHcyXDbDjjmaZRZmRI7WsFVeg9dP+EVvIgFgBYDQAdqvpGklu935OzrOWy2XgoBS1VpWpgUtVaUoBSlKAUpSgFKUoBSlKAUpSgFKUoBSlKAUpSgFKUoBSlKAUpSgFWuL1dSgIjtfdNo34+CPClGpQaI/cAchfsdPQ1s7B3uWZuFMODONCraBj9m/Xy/OpIVrj7e3Yixa+LwyD4ZBzFuQPceX3WqaVJweqn+3RXGtGotNb9H2vqjrg1q7TxwhjLH0A7noKi2D3gmwLiHGgsnJJhrp9o9fzHnVu3trCdxkN41+Ejkx6tVFCSqu3jlE2JhKir8p8Po50khYkk3JNyfM1bSsMzaqOet7d7DSvpnyjNWFf2jfyr+tMKfD6Mw/GqxLeQgdl/Wug3cHDc3PIfnXQViDccxrVkSZQBV1eHuCT7PxwkW/UaEedNp7Ujw8Zkkayj7yegA6k1HMPj+C2bp1Hcdqs2fsmTHy8fFC0Sk8KHmDrzbuPz9K+fXvB2iuT6eG0zV5vZc/H5FmA2dJtKQT4kZYFN4of4vtN5fn005zNFsLUVbVdWcIafn5NalRz+CXCFKUrQyFKUoBSlKAUpSgFKUoBSlKAUpSgFKUoBSlKAUpSgFKUoBSlKAUpSgFKUoBSlKAVSq1jmmCKWY2ABJNAcXevEJwTGwDGTSxF7Dq3r2rz5onw5unij6r1H99/vrvbRxxmkLn0A7DoP77mtat3hlJJ8S8mMcXKLae8fD4/0w4bFrILqfUdR61kdL26Eag/hWu2CAN08J5+RqhxJPh+FjoT0HnW9PUlafJPUUHJunwZBIF8KgsR2/U9K3NlxHOzMLEqLC99LmrMJhgSABp1/vvW+g8Z/lX9a9tmRmq2WQKLmqSyhRc1hiiLHM3yFeGelHtlI4y5zNy6Cu5sfH5DlPwnl5H+lc2lccbqzOqbTuiZA1WuZsfH5xlb4h+Irp1G1Z2Lou6uKUpXD0KUpQClKUApSlAKUpQClKUApSlAKUpQClKUApSlAKUpQClKUApSlAKUpQClKUBS9Rnenaf7pfVv0H6/dUixMmVGI5hSfuBNeSrvAZSSxAZjc+ZPnW1GN3cnrz0qx1aVzjiW71YZCepq7SQ6jpFwOorDOyNzP3Vo3rYwcVzc8h+dGkNTOlgZeGLHXz6+lZPplmJtzAH3VgNUtWbR71J8mQykm5+Q6VecS3esFK9JWPDk2ZRMb3ua2YsYOunnWjVa7Y4nY7EMxUhlOo1qU4PFiRAw+Y7HrUBjmK8jXX2TtjhtroDoe3qPOsKtO6uiijVs7Ml9KsVwRccqRShgCCCCLgg3BHQg1GXl9KXrRfa8YZVDBiztH4SDlZUZ2za6WCn8KA3qVqLtSIgESxkHMBZ11yi7a36CxPrVINrRSBSsiEOgkWzDxIRfMB2sD9x7UBuUrVj2jGxsskZJvYB1J01NhfpVY9oRtbK6HNfLZlOa3O1jrbX7qA2aUFKAUpSgFKUoBSlKAUpSgFYcbiRFG8jXyojObamygsbD0FZqsmjzKRci4IuLXFxa4vcUBGf8Wvdl4cQZQXuZvAFWJZXDvk+ICSIWAPxk9NdPEb3SZJygscpZBIQvDtHCmQWU55DM7Cx0uOY0vIsHu9DEmTIrDPxLuqHx2C5gAoVSFCgZQAALVtPs6NiC0aEgkglFJBY3Yg20J0oDk4zbzQl1ChxCIldi+VmeQAIFULa1yt2JAFzobVqYjfFlDgRoZIywb3pyGzpGojbJdmZ2y2sACpueV5DLs+NjmZEZiuQsVUkqeakkfDqdPOqDZcXh93H4BZfAvhB5hdNB6UBH4t7JS+TghzxJfgY2WFJzBnYlbZjkkbsQvO5Apht6GYyTNYQx4aOYIrBmPFZjHn8IyvlQaAkDNzPOpB/syK4PDjurMwORbhmN2YG2hJ1J61adlRhGRFWMMLHIiDv0KlTzPMHnQEek3pk4iiy+GSSMqkmZZGHAiVc7IMtpcSgJt9Q+lZoN6pGy+5U5hicuWS4kaF5ECRnJa7ZM1zbQ6XsRXWwuwYY4+HkVl1vmVTmzNmNxa1rgaAACwsBYVmbZUR/dR6rkPgXVb3K8vhvragNNNue5jl4cknEF/co0gGl7m4BA9QKs/wAS/wDxsX/yD/WuvHEFAAAAAAAAsAByAHSritARjd3ez6dFIeBNEUEilmQ8Jit1Jjk+sNPUV53NglbyPcfqK9jxEYWNgLABGHYABTYV41LiGXt+dSYhzi1KHRpBRldSMQkki5+Jf769K3MPjFfkdex5/wCtaTYtu9azpfUaGt6GY9VCWrge4HeVbmw511IYrAKP7NcDY2JfxA62At1711DxNb3FufTny519B4mla7kiH8Kd7aWbpFWlx3FauR+TEG2li17X52H9K523IfCoRjmzE6X1yRu+h00uBzFTyzChH3rspo4GtUklax2DiV71QYoE2AJJ6AVH4GldrqTlcl1Zh4QqllC25jN4D8zXZ2ZmVmMnDHMr8RBBFsrdep1rCWbUV5KZZVWjzJfybOZ7kZbWt8RC8+XOhV7E+EEAtl1zWBIPl0NXyYoKLIF5j6oI0FhlzXI1Zqo20GIIubWW2tjoLG/e+pqaecpcIRy1vlmERynofwFXLgn6kfM3qkWII/p0rcixQPkagnnOIfs2RRHLKK5bZ38Xu2uNwKQvJNGCgF4ZChOn1gNGHkdKy4LdIJGimfE3VFU5Z5FW4AHhW/hGnLpXT2Ufcx/yitwGvsQk5RTZi1bZHNwuxRHmtLiGLKV8czyWv9ZQxsCO9cWPcciMIHQFVK3yOQ/7JRnDSk5SiOhUEaSta3WW1TNXsEYO6T6kSqGIxOZljIJ44YBbZ8uRfdkC1/dDUAmqS7nM1xnRVPiGWMhlf6N9GADF/wBmAWYLz1587yfNTNQEbxW5aurhWWMMWtlQAhfov0ZFuCLgAsel720rb2Tu4IZOIcpbIU8IbQs+Z2zO7NqBGOf1B6DtXrFDilfNlN8rFGt0YAEj8RQGUVWtCfbcMZYO4GQFm0OVQEMhu1rXyDNa97Vu5qAupVBVaAUpSgFKUoBSlKAUpSgFKUoChrjPvRGk0scnhEZC5rOVLcH6QwuFsCE1Avc2Ndk1xsTuvHIZMzSESZzlzDKrOnDaRNL5sumpIFzYamgLNr70LCDkAdlEhYElLFYldQSR1aSFfLifKsuP3jWNI3UBlfiaklQFSKSTP8JJUlEUEDXiAi+l8Z3Sha5fPIWJZi5BzEvC5zAC1r4eIW5WW3Kssu7cbIiMXIjQxLqL5CY2sdNf2aj0v3oC4byQ5spYg8vgcqW4kcJVXy2YiSRFNup8jaj7xxBrZrgXGgcuXErRZFQLdvFHJy/gJtbWtNN0QJGPEkCWThgEZo2E7zta62KluHzBPh1J0tkTdKNchV5VZCpDBxm0EwNyVOrCeW553IIsRegM2H3mi4KTTOkCyFsnEcLmAYhSM1tSoDW6Xod78H/7rD/81P610MDg1hjSNL5Y0WNb6myqFFz3sKztQEcwe9+Gx0E3AlVnSOQOlwHQhSNR1F/rC4PQ1897O3hkiADeNex5j0P9a+lJNnRwYaVIkVBw5DZRqWKsSzHmzE3JJuTXyuBaqsPFO6ZHiZOLTROtn7UimBy2zW+Frhge4A51tNIddFFxl0A5d9eRPcV56psdNK7Oz95nTSQZx30zf61hXwEZbx2PdHGtbSJ1sidiXuTqFB7EC9riulUZ2dtqOxZGXW17mxFvI1kl3kUfvF+QvXw6mV15zdvv0PpLGUox3ZIqoT3qJS7zL/E7elx+orUk3jHRCfVq1hkVV+0/QylmdJcE2GNVdCVte9ri/bmNawybRjHJifKx0+fWoO+8D9Ao+81gfbEp+tb0AH6VbDIY+8yaWbLpE5bao6A1hk2zboo9T/4qCyYt25ux+ZrCTVcMkoR5RNLNZvhE0l3jA/eIPTX8r1rNvUo+szfLSopSq4ZbQjwiaWY1n2e9wQYjF7Mh+iYj6NI8IIYoH5jlc/D6i9buztk4xYo1OKClUUEcFXsQoBGct4vXrzq/cMf+nYX/AOhPyrv1FJWbSPqwd4pnNweFnQsZJxL4TZeEsfi6G4J9K4Ee7M0YULZxkgWRWkYCV0jmzO51uDJIhI6iMDkLVMaV5PRDk3VnVFyuFlUKivnayquCaIZV5aztc87gDnYAZE2BMGVlVYxxhIEMhkSMLGqFmB+ORiCwItYgE3u15bSgIZPu3PJEI8iDNG6SEysSZWyK2IYgXdsofLf4Tb5bGG3cl+kK8hJTO0tkYDLIZ5ZSTdbkFWiXwkaIQdDrK6UBFJt2JGd2GUCSWR5Bc+JWlgUA9/cRzD1kq2PdSS4Zj4/clmzv8YxBllYeiHKvkSBYVLapQAVWlKAUpSgFKUoBSlKAUpSgFKUoBSlKAUpSgFKUoBSlKAoRUT3q9muFx92ZeFMf3sYAYn7a8n+evmKltUrqbW6OOKlsz5v3q9nGLwF2ZeLCP3sYJAH215r89POorX1yVqCb2eyPC4u7w/7vNzug92x+3Hy+a2+dVwxH5iKphu4nhWD6/Ktmurj9yMVhJ+DIgLMLqUdSri/MXII6c7V1MD7MsfLyiVR9qRP+0mr4zioptnzZ05OdkiLUr0PDexXEn9pNCnpncj8APxrr4X2Ixj9piZG/kRU/zFq8PE012e1har6PJbUtXuWF9kOBT4llk/mkI/BbV2MLuHgY/hwsJ/nXif571m8ZDpM1WBm+Wj51Vbmw1PYan7q6GF3cxUv7PDzN6Rt/SvpDD4COMWSNEHZVCj8BWcisnjX0jVYBds8Awvsy2hJ+4yju7ov4Zr/hXYwvsXxbfHLAnoXc/wCUV7PVayeLqM1WCpo5+7+yzhcNDCWDGONUzAWBt1tXRpSpm7u5alZWQpSlcOilKUApSlAKUpQClKUApSlAKUpQH//Z"/>
          <p:cNvSpPr>
            <a:spLocks noChangeAspect="1" noChangeArrowheads="1"/>
          </p:cNvSpPr>
          <p:nvPr/>
        </p:nvSpPr>
        <p:spPr bwMode="auto">
          <a:xfrm>
            <a:off x="236538" y="-635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179" name="AutoShape 6" descr="data:image/jpeg;base64,/9j/4AAQSkZJRgABAQAAAQABAAD/2wCEAAkGBhQQERUUEhQUFBQVFBQSGBYVFhcVFRYWFxQVFBUVFBUYHCYeGhkjGRUUHy8gIycpLCwtFR4yNTAqNSYrLCkBCQoKDgwOGg8PGiwlHyQsKSkpKSwsLiwpLSwpKSkpLSwsLCkqLCosKSkpLCksKSkpLCwsLCwsLCwpLCwtLCksLP/AABEIAI8BXwMBIgACEQEDEQH/xAAcAAEAAQUBAQAAAAAAAAAAAAAABgECAwQFBwj/xABEEAACAQIDBgMEBwYDBwUAAAABAgMAEQQSIQUGEzFBUSJhcQcjMoEUQmKRobHBM0NSctHwFrLhFSSSk6LC8SVUZHOC/8QAGQEBAQEBAQEAAAAAAAAAAAAAAAQDAQIF/8QALhEAAgECBgEBBgcBAAAAAAAAAAECAxEEBRIhMUFRoTJCYXHR8BNSgZHB4fEi/9oADAMBAAIRAxEAPwD2XB7SWV5lFwYZOE17Wvw45bjytIPxqqbWhKM4ljKLozB1KqezNew5jnXFhw+JimxWSJWWeXiJIZBZf93iiGeO2YgNGTYcwa42G3ZnImaaN2Z0wdgs0IcSwPKxkWyCMKCyEAg3HPtQE1O0oroOJHeTVBnW7/ya+L5UfaCWfKysUUsyqwJFsw1HTVWGvY9qhjbq4h5A095OLHhlk4MkcYR4dSLMl8ubxjIRqToNDXe2RsUwwzqVUPLNi5bi3iEssjRlj3ysPTWgNnZu30lj4hHDTgwzZnZAoEq5gCc2luRJAHa9Uxe8kMbxDOhSXP7wOvDXIgfxNe2oI++onNu/Jho0klMIWJdnXWSQLHI0EcsbozkWBzSKyk6EovLmM27eyTPIk/Dj4QxuMmABDIQ8Sxq0ZIAYFg3iGnMi4N6Al3+24OKsPFTiOnEVbi7JewYdDfp3sexrdY1D9393JcNLhmaNGCQTQMQwvHefixkXGoy+Gw5elcL20b8HCwjCQtaWdSXYHVIuXyLaj0BoCPe0v2tu7thsC5SNSVedD4nI5rEeic/ENT005yH2d7Tnw+Ch4rNJmBezsWbKzErZmub5SK8k3L3bOOxKodIlIeQ/Zvoo825fMnpXuzYcWsAAALADkB0H4CiBKcDtBJluhv3HUeoraqLbBwh4+boqm/z0AqUCgK0pSgFKUoBSlKAUpSgFKUoBSqZqs+kLmy3Ga2bL1y3te3a9AZKVTNVaAUpSgLZHABJNgNSTyA865+D29DKxVW1vYZha/peuX7R9mSYjZuIWFmWQIJFykgnhsHK3HcAivCth+0SaGyze+TudJAPJvrfP76A+mr1WvN92PaAsoHCkEgHONzZ1HpzA8xcVOdm7Zjn+HRuqnn8uh+VAbGNxqQo0krBEXUsxsBrbU+pFa+H29BJkySo2d2jXKb3dULsptyIUE2Nq098oXfBusYJcvDayljpPGb5RqQACT5A1yMduy30iBneR2lxLyTSRBogqrg5IkAKElF0AvmuS3OgJjmqnEHK+vOoFG0yhFxTY3gqmJRGi4/FMiYp0i4jReNjwRHlLeFjcm5IrAcNiUMjsMR9LfAYQkpxCCyvIMUEAvFxQhBC/xNdRqbgei3rBhsekhcI1+G5jbno4AYjXyYffUInkkzPwzjPoPFw+cn6QZsuWXjcMv7/h5hhsxHK7261oxRTJmyjErh3xmJdmdcVxGBig4DMYiJyh95r3Aza0B6XxBe19edqrmrzufB4iNpHRp5MQ+z4AkgE6q7I8wl8B8KyCNkIVrHMbgXJrLEZQqky4hsKZxxBGmMWWNeC+maW85jaTJmynTyF7AT7iC9ri9VzVAdpYd1nlkwwxOd8BEISTiGJKyTcQWk04gjZSFk1zEEC5NXSpK5ZcO2MGHaXBLmYziQEyuMTkaX3gTh8PMToDe1taAngNVqyFMqgC9gANSSdBbUnUnzOtX0BwJ97o0fEKysFwwu7XS5JClQsWbOc2cANaxNxeg3qVWySxSxSZ4EyMUbSdzGjhkYqRmVgdbi3mCb9obqR4iRnmeR7xyRKvgUIsmUtlZVD3uikZmNiLirJN0VcPnlmeRjCRMSgdOAxeLIFQIAGJJupvmN70Al3sQSCNYpXczyYYBcg8UcaysxLMLIFa9/s2tci+Jt8kERnMciwEgRyM0SiUtJw1yhnBUEm4Z8osCTbrsYHdVInWTPK7rLLPd2U3eWNYmvZRpZQQBa3ppWNNz0EZiEs3CBDRpdPcMriRDE2TN4SNAxYW0tagNzYO248YjMn1HMTAMjgMAG0dCVYFWU3B662IIrp2rXwGEMSZWdpDcnM4QH0siqv4Vs0BQivmDbom2ptLEOoOsrLc/DGiEouY9LKBpzr6gqPbb3SSa7x2SQ6norHzHQ+dAQLd3ZiYOIRx+rN1ZurH+nT76kOHx3euRiMM8L5HUqw6d/TuPSpXu3u+QOJKOY8KH82H6f6W6cOlu5iopI80bBtfFbmD0BFdeoftXdN4H4+BOR+sX1WHUAHT/wDJ07Wre3f3tTEHhyDhTjQodLkc8t/yOvrU0atnpns/RlUqCcddLdd+V9+SRUql6CqCYrSlKAUpSgFKpXN2ztgYcDTMxPK9tOprqV3ZHG0ldnToa5+zttRzaA2b+E6H5d/lW/ejTXITT4IpjMDPNiZXQECN4wjs7KLJFmZUQc87yZS3K3mLVb/h6ZQihiwU4b4pGKsUDmZ5QdWzGQkW1vGh5C1S2uHttvpMq4RfgIEuII6RX8MXrIwIP2VfuK4dOcm7EpYOWOYmFyeI3xHFtNLbp4YrIvkxHKpdVFqtAKUqlAGrwH2m+zB8JK0+FXNBI1ygIzRMTcqB1S/K2o5Gvad4pnSBmjlSEqLlnXMPQdifQ15hs/Dy4/EorszljcsxJsg1YjtpoBUtav8AhtRSu2W4bCqrFzk7JcnkkiNC/PK6/wAJ1U+o6+lepezjf0ye5mPvlGZJOWcDmG+0BrfqL9tZ3vP7KsFjlvk4MoFhLEADoLDOvJ/nr515LtT2bY/Zc6SpGZ0V1KyQgt15Og8S3Fx1GvOqVe25JKzex9BbMxomjD9eRHYjQ/351tWrjbr4F44yZBlzkMF6qLdfP+ldqunkplplqtKAplplqtKAplpaq0oCmWlqrSgFqUpQClKUApSlAKUpQCqWqtKAsaEEgkAkciRqPQ1daq0oChFcTeDdWPFC/wAEo+GReenLN3H4jpXcqleZQUlZnuE5QeqLIZgN45cG4hxwNuSTDUEeZ6+vMdR1qYRShgCpBBFwQbgjuDWHaGz0nQpIoZT0P4EHofOohJhcRspi0V5sLe5Q/Enn5eo07gc6mvOjzvH1X9FVoV/Z2l46f0ZOKVz9kbajxSZ4mv3U6Mp7MP1roiqoyUldEcouLtLkUpSunDHNKFBZtAASfSoFtHHGaQuevIdl6Cu3vVtP90p82/Rf1+6o3VdGFlqI607vSgDXY2dvK8ej+Nf+ofPr8649WiTUjqAD99bSipcmMZOPBOW2ms0MnCOZsjWUaPfKbAfPrWhuVsjEQQk4x0kxEhDyMoN7hQoDMTZrKoGgA0PO5JjKOQQQSCORGhqX7C2kzDJIbtzB7+R86lqUtO6K6dbVszsWqtKVgblK1sdj0gRnkIVV5n9AOp8qptHaKYeMySHKo/E9AB1J6Corg8FJtOQTYgFcMpvHF/H9pvLz+Q0vfKc7f8x5NqdO61S2ivuy+JTC4OTasglmBTCqbxx9ZPtN5efyHcyXDbDjjmaZRZmRI7WsFVeg9dP+EVvIgFgBYDQAdqvpGklu935OzrOWy2XgoBS1VpWpgUtVaUoBSlKAUpSgFKUoBSlKAUpSgFKUoBSlKAUpSgFKUoBSlKAUpSgFWuL1dSgIjtfdNo34+CPClGpQaI/cAchfsdPQ1s7B3uWZuFMODONCraBj9m/Xy/OpIVrj7e3Yixa+LwyD4ZBzFuQPceX3WqaVJweqn+3RXGtGotNb9H2vqjrg1q7TxwhjLH0A7noKi2D3gmwLiHGgsnJJhrp9o9fzHnVu3trCdxkN41+Ejkx6tVFCSqu3jlE2JhKir8p8Po50khYkk3JNyfM1bSsMzaqOet7d7DSvpnyjNWFf2jfyr+tMKfD6Mw/GqxLeQgdl/Wug3cHDc3PIfnXQViDccxrVkSZQBV1eHuCT7PxwkW/UaEedNp7Ujw8Zkkayj7yegA6k1HMPj+C2bp1Hcdqs2fsmTHy8fFC0Sk8KHmDrzbuPz9K+fXvB2iuT6eG0zV5vZc/H5FmA2dJtKQT4kZYFN4of4vtN5fn005zNFsLUVbVdWcIafn5NalRz+CXCFKUrQyFKUoBSlKAUpSgFKUoBSlKAUpSgFKUoBSlKAUpSgFKUoBSlKAUpSgFKUoBSlKAVSq1jmmCKWY2ABJNAcXevEJwTGwDGTSxF7Dq3r2rz5onw5unij6r1H99/vrvbRxxmkLn0A7DoP77mtat3hlJJ8S8mMcXKLae8fD4/0w4bFrILqfUdR61kdL26Eag/hWu2CAN08J5+RqhxJPh+FjoT0HnW9PUlafJPUUHJunwZBIF8KgsR2/U9K3NlxHOzMLEqLC99LmrMJhgSABp1/vvW+g8Z/lX9a9tmRmq2WQKLmqSyhRc1hiiLHM3yFeGelHtlI4y5zNy6Cu5sfH5DlPwnl5H+lc2lccbqzOqbTuiZA1WuZsfH5xlb4h+Irp1G1Z2Lou6uKUpXD0KUpQClKUApSlAKUpQClKUApSlAKUpQClKUApSlAKUpQClKUApSlAKUpQClKUBS9Rnenaf7pfVv0H6/dUixMmVGI5hSfuBNeSrvAZSSxAZjc+ZPnW1GN3cnrz0qx1aVzjiW71YZCepq7SQ6jpFwOorDOyNzP3Vo3rYwcVzc8h+dGkNTOlgZeGLHXz6+lZPplmJtzAH3VgNUtWbR71J8mQykm5+Q6VecS3esFK9JWPDk2ZRMb3ua2YsYOunnWjVa7Y4nY7EMxUhlOo1qU4PFiRAw+Y7HrUBjmK8jXX2TtjhtroDoe3qPOsKtO6uiijVs7Ml9KsVwRccqRShgCCCCLgg3BHQg1GXl9KXrRfa8YZVDBiztH4SDlZUZ2za6WCn8KA3qVqLtSIgESxkHMBZ11yi7a36CxPrVINrRSBSsiEOgkWzDxIRfMB2sD9x7UBuUrVj2jGxsskZJvYB1J01NhfpVY9oRtbK6HNfLZlOa3O1jrbX7qA2aUFKAUpSgFKUoBSlKAUpSgFYcbiRFG8jXyojObamygsbD0FZqsmjzKRci4IuLXFxa4vcUBGf8Wvdl4cQZQXuZvAFWJZXDvk+ICSIWAPxk9NdPEb3SZJygscpZBIQvDtHCmQWU55DM7Cx0uOY0vIsHu9DEmTIrDPxLuqHx2C5gAoVSFCgZQAALVtPs6NiC0aEgkglFJBY3Yg20J0oDk4zbzQl1ChxCIldi+VmeQAIFULa1yt2JAFzobVqYjfFlDgRoZIywb3pyGzpGojbJdmZ2y2sACpueV5DLs+NjmZEZiuQsVUkqeakkfDqdPOqDZcXh93H4BZfAvhB5hdNB6UBH4t7JS+TghzxJfgY2WFJzBnYlbZjkkbsQvO5Apht6GYyTNYQx4aOYIrBmPFZjHn8IyvlQaAkDNzPOpB/syK4PDjurMwORbhmN2YG2hJ1J61adlRhGRFWMMLHIiDv0KlTzPMHnQEek3pk4iiy+GSSMqkmZZGHAiVc7IMtpcSgJt9Q+lZoN6pGy+5U5hicuWS4kaF5ECRnJa7ZM1zbQ6XsRXWwuwYY4+HkVl1vmVTmzNmNxa1rgaAACwsBYVmbZUR/dR6rkPgXVb3K8vhvragNNNue5jl4cknEF/co0gGl7m4BA9QKs/wAS/wDxsX/yD/WuvHEFAAAAAAAAsAByAHSritARjd3ez6dFIeBNEUEilmQ8Jit1Jjk+sNPUV53NglbyPcfqK9jxEYWNgLABGHYABTYV41LiGXt+dSYhzi1KHRpBRldSMQkki5+Jf769K3MPjFfkdex5/wCtaTYtu9azpfUaGt6GY9VCWrge4HeVbmw511IYrAKP7NcDY2JfxA62At1711DxNb3FufTny519B4mla7kiH8Kd7aWbpFWlx3FauR+TEG2li17X52H9K523IfCoRjmzE6X1yRu+h00uBzFTyzChH3rspo4GtUklax2DiV71QYoE2AJJ6AVH4GldrqTlcl1Zh4QqllC25jN4D8zXZ2ZmVmMnDHMr8RBBFsrdep1rCWbUV5KZZVWjzJfybOZ7kZbWt8RC8+XOhV7E+EEAtl1zWBIPl0NXyYoKLIF5j6oI0FhlzXI1Zqo20GIIubWW2tjoLG/e+pqaecpcIRy1vlmERynofwFXLgn6kfM3qkWII/p0rcixQPkagnnOIfs2RRHLKK5bZ38Xu2uNwKQvJNGCgF4ZChOn1gNGHkdKy4LdIJGimfE3VFU5Z5FW4AHhW/hGnLpXT2Ufcx/yitwGvsQk5RTZi1bZHNwuxRHmtLiGLKV8czyWv9ZQxsCO9cWPcciMIHQFVK3yOQ/7JRnDSk5SiOhUEaSta3WW1TNXsEYO6T6kSqGIxOZljIJ44YBbZ8uRfdkC1/dDUAmqS7nM1xnRVPiGWMhlf6N9GADF/wBmAWYLz1587yfNTNQEbxW5aurhWWMMWtlQAhfov0ZFuCLgAsel720rb2Tu4IZOIcpbIU8IbQs+Z2zO7NqBGOf1B6DtXrFDilfNlN8rFGt0YAEj8RQGUVWtCfbcMZYO4GQFm0OVQEMhu1rXyDNa97Vu5qAupVBVaAUpSgFKUoBSlKAUpSgFKUoChrjPvRGk0scnhEZC5rOVLcH6QwuFsCE1Avc2Ndk1xsTuvHIZMzSESZzlzDKrOnDaRNL5sumpIFzYamgLNr70LCDkAdlEhYElLFYldQSR1aSFfLifKsuP3jWNI3UBlfiaklQFSKSTP8JJUlEUEDXiAi+l8Z3Sha5fPIWJZi5BzEvC5zAC1r4eIW5WW3Kssu7cbIiMXIjQxLqL5CY2sdNf2aj0v3oC4byQ5spYg8vgcqW4kcJVXy2YiSRFNup8jaj7xxBrZrgXGgcuXErRZFQLdvFHJy/gJtbWtNN0QJGPEkCWThgEZo2E7zta62KluHzBPh1J0tkTdKNchV5VZCpDBxm0EwNyVOrCeW553IIsRegM2H3mi4KTTOkCyFsnEcLmAYhSM1tSoDW6Xod78H/7rD/81P610MDg1hjSNL5Y0WNb6myqFFz3sKztQEcwe9+Gx0E3AlVnSOQOlwHQhSNR1F/rC4PQ1897O3hkiADeNex5j0P9a+lJNnRwYaVIkVBw5DZRqWKsSzHmzE3JJuTXyuBaqsPFO6ZHiZOLTROtn7UimBy2zW+Frhge4A51tNIddFFxl0A5d9eRPcV56psdNK7Oz95nTSQZx30zf61hXwEZbx2PdHGtbSJ1sidiXuTqFB7EC9riulUZ2dtqOxZGXW17mxFvI1kl3kUfvF+QvXw6mV15zdvv0PpLGUox3ZIqoT3qJS7zL/E7elx+orUk3jHRCfVq1hkVV+0/QylmdJcE2GNVdCVte9ri/bmNawybRjHJifKx0+fWoO+8D9Ao+81gfbEp+tb0AH6VbDIY+8yaWbLpE5bao6A1hk2zboo9T/4qCyYt25ux+ZrCTVcMkoR5RNLNZvhE0l3jA/eIPTX8r1rNvUo+szfLSopSq4ZbQjwiaWY1n2e9wQYjF7Mh+iYj6NI8IIYoH5jlc/D6i9buztk4xYo1OKClUUEcFXsQoBGct4vXrzq/cMf+nYX/AOhPyrv1FJWbSPqwd4pnNweFnQsZJxL4TZeEsfi6G4J9K4Ee7M0YULZxkgWRWkYCV0jmzO51uDJIhI6iMDkLVMaV5PRDk3VnVFyuFlUKivnayquCaIZV5aztc87gDnYAZE2BMGVlVYxxhIEMhkSMLGqFmB+ORiCwItYgE3u15bSgIZPu3PJEI8iDNG6SEysSZWyK2IYgXdsofLf4Tb5bGG3cl+kK8hJTO0tkYDLIZ5ZSTdbkFWiXwkaIQdDrK6UBFJt2JGd2GUCSWR5Bc+JWlgUA9/cRzD1kq2PdSS4Zj4/clmzv8YxBllYeiHKvkSBYVLapQAVWlKAUpSgFKUoBSlKAUpSgFKUoBSlKAUpSgFKUoBSlKAoRUT3q9muFx92ZeFMf3sYAYn7a8n+evmKltUrqbW6OOKlsz5v3q9nGLwF2ZeLCP3sYJAH215r89POorX1yVqCb2eyPC4u7w/7vNzug92x+3Hy+a2+dVwxH5iKphu4nhWD6/Ktmurj9yMVhJ+DIgLMLqUdSri/MXII6c7V1MD7MsfLyiVR9qRP+0mr4zioptnzZ05OdkiLUr0PDexXEn9pNCnpncj8APxrr4X2Ixj9piZG/kRU/zFq8PE012e1har6PJbUtXuWF9kOBT4llk/mkI/BbV2MLuHgY/hwsJ/nXif571m8ZDpM1WBm+Wj51Vbmw1PYan7q6GF3cxUv7PDzN6Rt/SvpDD4COMWSNEHZVCj8BWcisnjX0jVYBds8Awvsy2hJ+4yju7ov4Zr/hXYwvsXxbfHLAnoXc/wCUV7PVayeLqM1WCpo5+7+yzhcNDCWDGONUzAWBt1tXRpSpm7u5alZWQpSlcOilKUApSlAKUpQClKUApSlAKUpQH//Z"/>
          <p:cNvSpPr>
            <a:spLocks noChangeAspect="1" noChangeArrowheads="1"/>
          </p:cNvSpPr>
          <p:nvPr/>
        </p:nvSpPr>
        <p:spPr bwMode="auto">
          <a:xfrm>
            <a:off x="388938" y="14605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180" name="TextBox 101"/>
          <p:cNvSpPr txBox="1">
            <a:spLocks noChangeArrowheads="1"/>
          </p:cNvSpPr>
          <p:nvPr/>
        </p:nvSpPr>
        <p:spPr bwMode="auto">
          <a:xfrm>
            <a:off x="8874125" y="6530975"/>
            <a:ext cx="298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6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06475" y="2441575"/>
            <a:ext cx="6481763" cy="43338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7182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5250" y="2081213"/>
            <a:ext cx="512763" cy="116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3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4400" y="1997075"/>
            <a:ext cx="5127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직사각형 23"/>
          <p:cNvSpPr/>
          <p:nvPr/>
        </p:nvSpPr>
        <p:spPr>
          <a:xfrm>
            <a:off x="2289175" y="2287588"/>
            <a:ext cx="4033838" cy="15398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7185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4400" y="2057400"/>
            <a:ext cx="5127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6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9450" y="2076450"/>
            <a:ext cx="512763" cy="116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87" name="TextBox 8"/>
          <p:cNvSpPr txBox="1">
            <a:spLocks noChangeArrowheads="1"/>
          </p:cNvSpPr>
          <p:nvPr/>
        </p:nvSpPr>
        <p:spPr bwMode="auto">
          <a:xfrm>
            <a:off x="4687888" y="2222500"/>
            <a:ext cx="5778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200" b="1">
                <a:solidFill>
                  <a:schemeClr val="bg1"/>
                </a:solidFill>
                <a:latin typeface="Arial" charset="0"/>
                <a:cs typeface="Arial" charset="0"/>
              </a:rPr>
              <a:t>Metal</a:t>
            </a:r>
            <a:endParaRPr lang="ko-KR" altLang="en-US" sz="12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7188" name="TextBox 33"/>
          <p:cNvSpPr txBox="1">
            <a:spLocks noChangeArrowheads="1"/>
          </p:cNvSpPr>
          <p:nvPr/>
        </p:nvSpPr>
        <p:spPr bwMode="auto">
          <a:xfrm>
            <a:off x="6383338" y="2509838"/>
            <a:ext cx="112236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>
                <a:solidFill>
                  <a:schemeClr val="bg1"/>
                </a:solidFill>
                <a:latin typeface="Arial" charset="0"/>
                <a:cs typeface="Arial" charset="0"/>
              </a:rPr>
              <a:t>Waveguide</a:t>
            </a:r>
            <a:endParaRPr lang="ko-KR" altLang="en-US" sz="1400" b="1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7189" name="TextBox 34"/>
          <p:cNvSpPr txBox="1">
            <a:spLocks noChangeArrowheads="1"/>
          </p:cNvSpPr>
          <p:nvPr/>
        </p:nvSpPr>
        <p:spPr bwMode="auto">
          <a:xfrm>
            <a:off x="3568700" y="1914525"/>
            <a:ext cx="5461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>
                <a:latin typeface="Arial" charset="0"/>
                <a:cs typeface="Arial" charset="0"/>
              </a:rPr>
              <a:t>SPP</a:t>
            </a:r>
            <a:endParaRPr lang="ko-KR" altLang="en-US" sz="1400" b="1">
              <a:latin typeface="Arial" charset="0"/>
              <a:cs typeface="Arial" charset="0"/>
            </a:endParaRPr>
          </a:p>
        </p:txBody>
      </p:sp>
      <p:sp>
        <p:nvSpPr>
          <p:cNvPr id="30" name="오른쪽 화살표 29"/>
          <p:cNvSpPr/>
          <p:nvPr/>
        </p:nvSpPr>
        <p:spPr>
          <a:xfrm>
            <a:off x="4295775" y="2986088"/>
            <a:ext cx="392113" cy="252412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1" name="TextBox 10"/>
          <p:cNvSpPr txBox="1">
            <a:spLocks noChangeArrowheads="1"/>
          </p:cNvSpPr>
          <p:nvPr/>
        </p:nvSpPr>
        <p:spPr bwMode="auto">
          <a:xfrm>
            <a:off x="4211638" y="1857375"/>
            <a:ext cx="13652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>
              <a:defRPr/>
            </a:pPr>
            <a:r>
              <a:rPr lang="en-US" altLang="ko-KR" sz="1200" b="1" dirty="0" smtClean="0">
                <a:latin typeface="Arial" pitchFamily="34" charset="0"/>
                <a:ea typeface="+mn-ea"/>
                <a:cs typeface="Arial" pitchFamily="34" charset="0"/>
              </a:rPr>
              <a:t>Sensed medium</a:t>
            </a:r>
            <a:endParaRPr lang="ko-KR" altLang="en-US" sz="1200" b="1" dirty="0" smtClean="0"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7192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750" y="2052638"/>
            <a:ext cx="51276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93" name="TextBox 12"/>
          <p:cNvSpPr txBox="1">
            <a:spLocks noChangeArrowheads="1"/>
          </p:cNvSpPr>
          <p:nvPr/>
        </p:nvSpPr>
        <p:spPr bwMode="auto">
          <a:xfrm>
            <a:off x="6862763" y="3217863"/>
            <a:ext cx="20431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200" b="1">
                <a:latin typeface="Arial" charset="0"/>
                <a:cs typeface="Arial" charset="0"/>
              </a:rPr>
              <a:t>Output Light </a:t>
            </a:r>
          </a:p>
          <a:p>
            <a:pPr eaLnBrk="1" hangingPunct="1"/>
            <a:r>
              <a:rPr lang="en-US" altLang="ko-KR" sz="1200" b="1">
                <a:latin typeface="Arial" charset="0"/>
                <a:cs typeface="Arial" charset="0"/>
              </a:rPr>
              <a:t>With Polarization Change</a:t>
            </a:r>
            <a:endParaRPr lang="ko-KR" altLang="en-US" sz="1200" b="1">
              <a:latin typeface="Arial" charset="0"/>
              <a:cs typeface="Arial" charset="0"/>
            </a:endParaRPr>
          </a:p>
        </p:txBody>
      </p:sp>
      <p:sp>
        <p:nvSpPr>
          <p:cNvPr id="7194" name="TextBox 37"/>
          <p:cNvSpPr txBox="1">
            <a:spLocks noChangeArrowheads="1"/>
          </p:cNvSpPr>
          <p:nvPr/>
        </p:nvSpPr>
        <p:spPr bwMode="auto">
          <a:xfrm>
            <a:off x="781050" y="3213100"/>
            <a:ext cx="2035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200" b="1">
                <a:latin typeface="Arial" charset="0"/>
                <a:cs typeface="Arial" charset="0"/>
              </a:rPr>
              <a:t>Input Light </a:t>
            </a:r>
          </a:p>
          <a:p>
            <a:pPr eaLnBrk="1" hangingPunct="1"/>
            <a:r>
              <a:rPr lang="en-US" altLang="ko-KR" sz="1200" b="1">
                <a:latin typeface="Arial" charset="0"/>
                <a:cs typeface="Arial" charset="0"/>
              </a:rPr>
              <a:t>with Circular Polarization</a:t>
            </a:r>
            <a:endParaRPr lang="ko-KR" altLang="en-US" sz="1200" b="1">
              <a:latin typeface="Arial" charset="0"/>
              <a:cs typeface="Arial" charset="0"/>
            </a:endParaRPr>
          </a:p>
        </p:txBody>
      </p:sp>
      <p:sp>
        <p:nvSpPr>
          <p:cNvPr id="7195" name="TextBox 34"/>
          <p:cNvSpPr txBox="1">
            <a:spLocks noChangeArrowheads="1"/>
          </p:cNvSpPr>
          <p:nvPr/>
        </p:nvSpPr>
        <p:spPr bwMode="auto">
          <a:xfrm>
            <a:off x="2484438" y="3789363"/>
            <a:ext cx="4221162" cy="138430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800100" indent="-3429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sz="1400" b="1">
                <a:solidFill>
                  <a:srgbClr val="0070C0"/>
                </a:solidFill>
                <a:latin typeface="Arial" charset="0"/>
                <a:cs typeface="Arial" charset="0"/>
              </a:rPr>
              <a:t>      TE polarization </a:t>
            </a:r>
            <a:r>
              <a:rPr lang="en-US" altLang="ko-KR" sz="1400" b="1">
                <a:solidFill>
                  <a:srgbClr val="0070C0"/>
                </a:solidFill>
                <a:latin typeface="Arial" charset="0"/>
                <a:cs typeface="Arial" charset="0"/>
                <a:sym typeface="Wingdings" pitchFamily="2" charset="2"/>
              </a:rPr>
              <a:t> No SPR excitation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ko-KR" sz="1400" b="1">
                <a:solidFill>
                  <a:srgbClr val="0070C0"/>
                </a:solidFill>
                <a:latin typeface="Arial" charset="0"/>
                <a:cs typeface="Arial" charset="0"/>
                <a:sym typeface="Wingdings" pitchFamily="2" charset="2"/>
              </a:rPr>
              <a:t>      TM polarization  </a:t>
            </a:r>
            <a:r>
              <a:rPr lang="en-US" altLang="ko-KR" sz="1400" b="1">
                <a:solidFill>
                  <a:srgbClr val="0070C0"/>
                </a:solidFill>
                <a:latin typeface="Arial" charset="0"/>
                <a:cs typeface="Arial" charset="0"/>
              </a:rPr>
              <a:t>SPR excitation</a:t>
            </a:r>
          </a:p>
          <a:p>
            <a:pPr lvl="1" eaLnBrk="1" hangingPunct="1">
              <a:lnSpc>
                <a:spcPct val="150000"/>
              </a:lnSpc>
              <a:buFont typeface="HY견고딕" pitchFamily="18" charset="-127"/>
              <a:buAutoNum type="circleNumDbPlain"/>
            </a:pPr>
            <a:r>
              <a:rPr lang="en-US" altLang="ko-KR" sz="1400" b="1">
                <a:solidFill>
                  <a:srgbClr val="0070C0"/>
                </a:solidFill>
                <a:latin typeface="Arial" charset="0"/>
                <a:cs typeface="Arial" charset="0"/>
              </a:rPr>
              <a:t>Intensity Change</a:t>
            </a:r>
          </a:p>
          <a:p>
            <a:pPr lvl="1" eaLnBrk="1" hangingPunct="1">
              <a:lnSpc>
                <a:spcPct val="150000"/>
              </a:lnSpc>
              <a:buFont typeface="HY견고딕" pitchFamily="18" charset="-127"/>
              <a:buAutoNum type="circleNumDbPlain"/>
            </a:pPr>
            <a:r>
              <a:rPr lang="en-US" altLang="ko-KR" sz="1400" b="1">
                <a:solidFill>
                  <a:srgbClr val="0070C0"/>
                </a:solidFill>
                <a:latin typeface="Arial" charset="0"/>
                <a:cs typeface="Arial" charset="0"/>
              </a:rPr>
              <a:t>Phase Change </a:t>
            </a:r>
            <a:r>
              <a:rPr lang="en-US" altLang="ko-KR" sz="1400" b="1">
                <a:solidFill>
                  <a:srgbClr val="0070C0"/>
                </a:solidFill>
                <a:latin typeface="Arial" charset="0"/>
                <a:cs typeface="Arial" charset="0"/>
                <a:sym typeface="Wingdings" pitchFamily="2" charset="2"/>
              </a:rPr>
              <a:t> Polarization Change</a:t>
            </a:r>
            <a:endParaRPr lang="en-US" altLang="ko-KR" sz="1400" b="1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7196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55"/>
          <p:cNvSpPr>
            <a:spLocks noChangeArrowheads="1"/>
          </p:cNvSpPr>
          <p:nvPr/>
        </p:nvSpPr>
        <p:spPr bwMode="auto">
          <a:xfrm>
            <a:off x="357188" y="1255713"/>
            <a:ext cx="8431212" cy="2062162"/>
          </a:xfrm>
          <a:prstGeom prst="roundRect">
            <a:avLst>
              <a:gd name="adj" fmla="val 7009"/>
            </a:avLst>
          </a:prstGeom>
          <a:gradFill rotWithShape="1">
            <a:gsLst>
              <a:gs pos="0">
                <a:srgbClr val="EBEBEB"/>
              </a:gs>
              <a:gs pos="50000">
                <a:srgbClr val="FFFFFF"/>
              </a:gs>
              <a:gs pos="100000">
                <a:srgbClr val="EBEBEB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wrap="none"/>
          <a:lstStyle/>
          <a:p>
            <a:pPr>
              <a:lnSpc>
                <a:spcPct val="150000"/>
              </a:lnSpc>
              <a:buClr>
                <a:schemeClr val="accent2"/>
              </a:buClr>
            </a:pPr>
            <a:r>
              <a:rPr lang="ko-KR" altLang="en-US" sz="170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7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en-US" altLang="ko-KR" sz="17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ko-KR" altLang="en-US" sz="170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195" name="Picture 3" descr="bar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8" y="765175"/>
            <a:ext cx="8494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번호입력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38" y="765175"/>
            <a:ext cx="7270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001716" y="799736"/>
            <a:ext cx="7786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Sensing Device Building Block: polymer-clad multimode fiber </a:t>
            </a:r>
            <a:endParaRPr lang="ko-KR" altLang="en-US" b="1" spc="-150" dirty="0">
              <a:ln w="11430"/>
              <a:solidFill>
                <a:srgbClr val="1F497D">
                  <a:lumMod val="5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각헤드라인M" pitchFamily="18" charset="-127"/>
              <a:cs typeface="Arial" pitchFamily="34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79388" y="71438"/>
            <a:ext cx="8640762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Experimental Apparatus and Techniques (1)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8199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820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50" name="Rectangle 335"/>
          <p:cNvSpPr/>
          <p:nvPr/>
        </p:nvSpPr>
        <p:spPr bwMode="auto">
          <a:xfrm>
            <a:off x="2798763" y="1439863"/>
            <a:ext cx="2325687" cy="269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36" tIns="43068" rIns="86136" bIns="43068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626735">
              <a:defRPr/>
            </a:pP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Hard </a:t>
            </a: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Polymer Cladding</a:t>
            </a: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339"/>
          <p:cNvSpPr/>
          <p:nvPr/>
        </p:nvSpPr>
        <p:spPr bwMode="auto">
          <a:xfrm>
            <a:off x="1547813" y="2232025"/>
            <a:ext cx="766762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36" tIns="43068" rIns="86136" bIns="43068" anchor="ctr"/>
          <a:lstStyle/>
          <a:p>
            <a:pPr algn="ctr">
              <a:defRPr/>
            </a:pPr>
            <a:r>
              <a:rPr lang="en-US" altLang="ko-KR" sz="1400" dirty="0">
                <a:solidFill>
                  <a:schemeClr val="tx1"/>
                </a:solidFill>
                <a:latin typeface="Arial" charset="0"/>
                <a:cs typeface="Arial" charset="0"/>
              </a:rPr>
              <a:t>500µm</a:t>
            </a:r>
          </a:p>
        </p:txBody>
      </p:sp>
      <p:pic>
        <p:nvPicPr>
          <p:cNvPr id="8203" name="Picture 186" descr="Fibe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1550" y="1758950"/>
            <a:ext cx="2149475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Rectangle 343"/>
          <p:cNvSpPr/>
          <p:nvPr/>
        </p:nvSpPr>
        <p:spPr bwMode="auto">
          <a:xfrm>
            <a:off x="4391025" y="2232025"/>
            <a:ext cx="881063" cy="303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36" tIns="43068" rIns="86136" bIns="43068" anchor="ctr"/>
          <a:lstStyle/>
          <a:p>
            <a:pPr algn="ctr">
              <a:defRPr/>
            </a:pPr>
            <a:r>
              <a:rPr lang="en-US" altLang="ko-KR" sz="1400" dirty="0">
                <a:solidFill>
                  <a:schemeClr val="tx1"/>
                </a:solidFill>
                <a:latin typeface="Arial" charset="0"/>
                <a:cs typeface="Arial" charset="0"/>
              </a:rPr>
              <a:t>200µm</a:t>
            </a:r>
          </a:p>
        </p:txBody>
      </p:sp>
      <p:cxnSp>
        <p:nvCxnSpPr>
          <p:cNvPr id="54" name="Straight Connector 351"/>
          <p:cNvCxnSpPr/>
          <p:nvPr/>
        </p:nvCxnSpPr>
        <p:spPr bwMode="auto">
          <a:xfrm flipV="1">
            <a:off x="1963738" y="1809750"/>
            <a:ext cx="677862" cy="11113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352"/>
          <p:cNvCxnSpPr/>
          <p:nvPr/>
        </p:nvCxnSpPr>
        <p:spPr bwMode="auto">
          <a:xfrm>
            <a:off x="1949450" y="2895600"/>
            <a:ext cx="677863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356"/>
          <p:cNvCxnSpPr/>
          <p:nvPr/>
        </p:nvCxnSpPr>
        <p:spPr bwMode="auto">
          <a:xfrm rot="5400000">
            <a:off x="1832769" y="2705894"/>
            <a:ext cx="379412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360"/>
          <p:cNvCxnSpPr/>
          <p:nvPr/>
        </p:nvCxnSpPr>
        <p:spPr bwMode="auto">
          <a:xfrm rot="5400000" flipH="1" flipV="1">
            <a:off x="1769269" y="2074069"/>
            <a:ext cx="506412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364"/>
          <p:cNvCxnSpPr/>
          <p:nvPr/>
        </p:nvCxnSpPr>
        <p:spPr bwMode="auto">
          <a:xfrm>
            <a:off x="4137025" y="2009775"/>
            <a:ext cx="614363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368"/>
          <p:cNvCxnSpPr/>
          <p:nvPr/>
        </p:nvCxnSpPr>
        <p:spPr bwMode="auto">
          <a:xfrm>
            <a:off x="4137025" y="2736850"/>
            <a:ext cx="655638" cy="1588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372"/>
          <p:cNvCxnSpPr/>
          <p:nvPr/>
        </p:nvCxnSpPr>
        <p:spPr bwMode="auto">
          <a:xfrm>
            <a:off x="3662363" y="1884363"/>
            <a:ext cx="1730375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376"/>
          <p:cNvCxnSpPr/>
          <p:nvPr/>
        </p:nvCxnSpPr>
        <p:spPr bwMode="auto">
          <a:xfrm>
            <a:off x="3625850" y="2863850"/>
            <a:ext cx="1727200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380"/>
          <p:cNvCxnSpPr/>
          <p:nvPr/>
        </p:nvCxnSpPr>
        <p:spPr bwMode="auto">
          <a:xfrm rot="5400000">
            <a:off x="4551363" y="2616200"/>
            <a:ext cx="265112" cy="1588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388"/>
          <p:cNvCxnSpPr/>
          <p:nvPr/>
        </p:nvCxnSpPr>
        <p:spPr bwMode="auto">
          <a:xfrm rot="16200000" flipH="1">
            <a:off x="3529012" y="1787526"/>
            <a:ext cx="157163" cy="36512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415"/>
          <p:cNvCxnSpPr/>
          <p:nvPr/>
        </p:nvCxnSpPr>
        <p:spPr bwMode="auto">
          <a:xfrm rot="16200000" flipV="1">
            <a:off x="5112544" y="2042319"/>
            <a:ext cx="379412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470"/>
          <p:cNvCxnSpPr/>
          <p:nvPr/>
        </p:nvCxnSpPr>
        <p:spPr bwMode="auto">
          <a:xfrm rot="5400000" flipH="1" flipV="1">
            <a:off x="4530725" y="2162175"/>
            <a:ext cx="30480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480"/>
          <p:cNvCxnSpPr/>
          <p:nvPr/>
        </p:nvCxnSpPr>
        <p:spPr bwMode="auto">
          <a:xfrm rot="5400000">
            <a:off x="5074444" y="2616994"/>
            <a:ext cx="455612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187"/>
          <p:cNvSpPr/>
          <p:nvPr/>
        </p:nvSpPr>
        <p:spPr bwMode="auto">
          <a:xfrm>
            <a:off x="2095500" y="2073275"/>
            <a:ext cx="692150" cy="269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36" tIns="43068" rIns="86136" bIns="43068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626735">
              <a:defRPr/>
            </a:pP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Jacket</a:t>
            </a: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343"/>
          <p:cNvSpPr/>
          <p:nvPr/>
        </p:nvSpPr>
        <p:spPr bwMode="auto">
          <a:xfrm>
            <a:off x="4949825" y="2146300"/>
            <a:ext cx="879475" cy="301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36" tIns="43068" rIns="86136" bIns="43068" anchor="ctr"/>
          <a:lstStyle/>
          <a:p>
            <a:pPr algn="ctr">
              <a:defRPr/>
            </a:pPr>
            <a:r>
              <a:rPr lang="en-US" altLang="ko-KR" sz="1400" dirty="0">
                <a:solidFill>
                  <a:schemeClr val="tx1"/>
                </a:solidFill>
                <a:latin typeface="Arial" charset="0"/>
                <a:cs typeface="Arial" charset="0"/>
              </a:rPr>
              <a:t>230µm</a:t>
            </a:r>
          </a:p>
        </p:txBody>
      </p:sp>
      <p:pic>
        <p:nvPicPr>
          <p:cNvPr id="8220" name="Picture 13" descr="9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613" y="3378200"/>
            <a:ext cx="8570912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1" name="Picture 10" descr="9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2363" y="3405188"/>
            <a:ext cx="4416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" name="원통 153"/>
          <p:cNvSpPr/>
          <p:nvPr/>
        </p:nvSpPr>
        <p:spPr>
          <a:xfrm rot="16200000">
            <a:off x="3386931" y="4901407"/>
            <a:ext cx="714375" cy="696912"/>
          </a:xfrm>
          <a:prstGeom prst="ca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55" name="직선 연결선 154"/>
          <p:cNvCxnSpPr/>
          <p:nvPr/>
        </p:nvCxnSpPr>
        <p:spPr>
          <a:xfrm>
            <a:off x="1503363" y="5354638"/>
            <a:ext cx="0" cy="550862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직선 화살표 연결선 155"/>
          <p:cNvCxnSpPr/>
          <p:nvPr/>
        </p:nvCxnSpPr>
        <p:spPr>
          <a:xfrm flipH="1" flipV="1">
            <a:off x="1528763" y="5597525"/>
            <a:ext cx="1741487" cy="4763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25" name="TextBox 87"/>
          <p:cNvSpPr txBox="1">
            <a:spLocks noChangeArrowheads="1"/>
          </p:cNvSpPr>
          <p:nvPr/>
        </p:nvSpPr>
        <p:spPr bwMode="auto">
          <a:xfrm>
            <a:off x="2109788" y="5649913"/>
            <a:ext cx="77152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kumimoji="0" lang="en-US" altLang="ko-KR" sz="1400">
                <a:latin typeface="Arial" charset="0"/>
                <a:ea typeface="맑은 고딕" pitchFamily="50" charset="-127"/>
                <a:cs typeface="Arial" charset="0"/>
              </a:rPr>
              <a:t>2 cm</a:t>
            </a:r>
            <a:endParaRPr kumimoji="0" lang="ko-KR" altLang="en-US" sz="1400">
              <a:latin typeface="Arial" charset="0"/>
              <a:ea typeface="맑은 고딕" pitchFamily="50" charset="-127"/>
              <a:cs typeface="Arial" charset="0"/>
            </a:endParaRPr>
          </a:p>
        </p:txBody>
      </p:sp>
      <p:cxnSp>
        <p:nvCxnSpPr>
          <p:cNvPr id="158" name="직선 화살표 연결선 157"/>
          <p:cNvCxnSpPr/>
          <p:nvPr/>
        </p:nvCxnSpPr>
        <p:spPr>
          <a:xfrm>
            <a:off x="1858963" y="4564063"/>
            <a:ext cx="0" cy="50800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원통 158"/>
          <p:cNvSpPr/>
          <p:nvPr/>
        </p:nvSpPr>
        <p:spPr>
          <a:xfrm rot="16200000">
            <a:off x="3177382" y="5098256"/>
            <a:ext cx="357188" cy="295275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0" name="원통 159"/>
          <p:cNvSpPr/>
          <p:nvPr/>
        </p:nvSpPr>
        <p:spPr>
          <a:xfrm rot="16200000">
            <a:off x="2286794" y="4350544"/>
            <a:ext cx="177800" cy="1820862"/>
          </a:xfrm>
          <a:prstGeom prst="can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1" name="원통 160"/>
          <p:cNvSpPr/>
          <p:nvPr/>
        </p:nvSpPr>
        <p:spPr>
          <a:xfrm rot="16200000">
            <a:off x="1188244" y="5103019"/>
            <a:ext cx="357187" cy="295275"/>
          </a:xfrm>
          <a:prstGeom prst="ca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2" name="원통 161"/>
          <p:cNvSpPr/>
          <p:nvPr/>
        </p:nvSpPr>
        <p:spPr>
          <a:xfrm rot="16200000">
            <a:off x="640556" y="4904582"/>
            <a:ext cx="714375" cy="639762"/>
          </a:xfrm>
          <a:prstGeom prst="ca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63" name="직선 화살표 연결선 162"/>
          <p:cNvCxnSpPr/>
          <p:nvPr/>
        </p:nvCxnSpPr>
        <p:spPr>
          <a:xfrm flipH="1" flipV="1">
            <a:off x="3937000" y="5467350"/>
            <a:ext cx="277813" cy="26035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직선 화살표 연결선 163"/>
          <p:cNvCxnSpPr>
            <a:endCxn id="159" idx="2"/>
          </p:cNvCxnSpPr>
          <p:nvPr/>
        </p:nvCxnSpPr>
        <p:spPr>
          <a:xfrm flipH="1" flipV="1">
            <a:off x="3355975" y="5424488"/>
            <a:ext cx="354013" cy="517525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직선 화살표 연결선 164"/>
          <p:cNvCxnSpPr/>
          <p:nvPr/>
        </p:nvCxnSpPr>
        <p:spPr>
          <a:xfrm>
            <a:off x="1309688" y="4730750"/>
            <a:ext cx="371475" cy="403225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직선 연결선 165"/>
          <p:cNvCxnSpPr/>
          <p:nvPr/>
        </p:nvCxnSpPr>
        <p:spPr>
          <a:xfrm>
            <a:off x="3273425" y="5343525"/>
            <a:ext cx="12700" cy="509588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직선 화살표 연결선 166"/>
          <p:cNvCxnSpPr/>
          <p:nvPr/>
        </p:nvCxnSpPr>
        <p:spPr>
          <a:xfrm>
            <a:off x="2227263" y="4564063"/>
            <a:ext cx="0" cy="50800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화살표 연결선 167"/>
          <p:cNvCxnSpPr/>
          <p:nvPr/>
        </p:nvCxnSpPr>
        <p:spPr>
          <a:xfrm>
            <a:off x="2600325" y="4564063"/>
            <a:ext cx="0" cy="50800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직선 화살표 연결선 168"/>
          <p:cNvCxnSpPr/>
          <p:nvPr/>
        </p:nvCxnSpPr>
        <p:spPr>
          <a:xfrm>
            <a:off x="2973388" y="4564063"/>
            <a:ext cx="0" cy="50800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38" name="TextBox 169"/>
          <p:cNvSpPr txBox="1">
            <a:spLocks noChangeArrowheads="1"/>
          </p:cNvSpPr>
          <p:nvPr/>
        </p:nvSpPr>
        <p:spPr bwMode="auto">
          <a:xfrm>
            <a:off x="909638" y="4170363"/>
            <a:ext cx="3241675" cy="2778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200">
                <a:latin typeface="Arial" charset="0"/>
                <a:cs typeface="Arial" charset="0"/>
              </a:rPr>
              <a:t>Metal Vapor Deposition (Thermal Evaporator)</a:t>
            </a:r>
            <a:endParaRPr lang="ko-KR" altLang="en-US" sz="1200">
              <a:latin typeface="Arial" charset="0"/>
              <a:cs typeface="Arial" charset="0"/>
            </a:endParaRPr>
          </a:p>
        </p:txBody>
      </p:sp>
      <p:sp>
        <p:nvSpPr>
          <p:cNvPr id="8239" name="TextBox 170"/>
          <p:cNvSpPr txBox="1">
            <a:spLocks noChangeArrowheads="1"/>
          </p:cNvSpPr>
          <p:nvPr/>
        </p:nvSpPr>
        <p:spPr bwMode="auto">
          <a:xfrm>
            <a:off x="474663" y="4498975"/>
            <a:ext cx="10874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200">
                <a:latin typeface="Arial" charset="0"/>
                <a:cs typeface="Arial" charset="0"/>
              </a:rPr>
              <a:t>Silica Core</a:t>
            </a:r>
            <a:endParaRPr lang="ko-KR" altLang="en-US" sz="1200">
              <a:latin typeface="Arial" charset="0"/>
              <a:cs typeface="Arial" charset="0"/>
            </a:endParaRPr>
          </a:p>
        </p:txBody>
      </p:sp>
      <p:sp>
        <p:nvSpPr>
          <p:cNvPr id="8240" name="TextBox 171"/>
          <p:cNvSpPr txBox="1">
            <a:spLocks noChangeArrowheads="1"/>
          </p:cNvSpPr>
          <p:nvPr/>
        </p:nvSpPr>
        <p:spPr bwMode="auto">
          <a:xfrm>
            <a:off x="3857625" y="5868988"/>
            <a:ext cx="7889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200">
                <a:latin typeface="Arial" charset="0"/>
                <a:cs typeface="Arial" charset="0"/>
              </a:rPr>
              <a:t>Polymer Cladding</a:t>
            </a:r>
            <a:endParaRPr lang="ko-KR" altLang="en-US" sz="1200">
              <a:latin typeface="Arial" charset="0"/>
              <a:cs typeface="Arial" charset="0"/>
            </a:endParaRPr>
          </a:p>
        </p:txBody>
      </p:sp>
      <p:sp>
        <p:nvSpPr>
          <p:cNvPr id="8241" name="TextBox 172"/>
          <p:cNvSpPr txBox="1">
            <a:spLocks noChangeArrowheads="1"/>
          </p:cNvSpPr>
          <p:nvPr/>
        </p:nvSpPr>
        <p:spPr bwMode="auto">
          <a:xfrm>
            <a:off x="3884613" y="5707063"/>
            <a:ext cx="676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200">
                <a:latin typeface="Arial" charset="0"/>
                <a:cs typeface="Arial" charset="0"/>
              </a:rPr>
              <a:t>Jacket</a:t>
            </a:r>
            <a:endParaRPr lang="ko-KR" altLang="en-US" sz="1200">
              <a:latin typeface="Arial" charset="0"/>
              <a:cs typeface="Arial" charset="0"/>
            </a:endParaRPr>
          </a:p>
        </p:txBody>
      </p:sp>
      <p:sp>
        <p:nvSpPr>
          <p:cNvPr id="174" name="타원 173"/>
          <p:cNvSpPr/>
          <p:nvPr/>
        </p:nvSpPr>
        <p:spPr>
          <a:xfrm>
            <a:off x="4867275" y="4759325"/>
            <a:ext cx="869950" cy="14986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5" name="타원 174"/>
          <p:cNvSpPr/>
          <p:nvPr/>
        </p:nvSpPr>
        <p:spPr>
          <a:xfrm>
            <a:off x="4867275" y="4887913"/>
            <a:ext cx="869950" cy="123825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6" name="타원 175"/>
          <p:cNvSpPr/>
          <p:nvPr/>
        </p:nvSpPr>
        <p:spPr>
          <a:xfrm>
            <a:off x="4867275" y="5053013"/>
            <a:ext cx="869950" cy="91281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77" name="직선 화살표 연결선 176"/>
          <p:cNvCxnSpPr/>
          <p:nvPr/>
        </p:nvCxnSpPr>
        <p:spPr>
          <a:xfrm flipH="1">
            <a:off x="5316538" y="4697413"/>
            <a:ext cx="355600" cy="125412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직선 화살표 연결선 177"/>
          <p:cNvCxnSpPr/>
          <p:nvPr/>
        </p:nvCxnSpPr>
        <p:spPr>
          <a:xfrm flipH="1">
            <a:off x="5354638" y="4986338"/>
            <a:ext cx="382587" cy="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직선 화살표 연결선 178"/>
          <p:cNvCxnSpPr/>
          <p:nvPr/>
        </p:nvCxnSpPr>
        <p:spPr>
          <a:xfrm flipH="1" flipV="1">
            <a:off x="5561013" y="5613400"/>
            <a:ext cx="300037" cy="2540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48" name="TextBox 179"/>
          <p:cNvSpPr txBox="1">
            <a:spLocks noChangeArrowheads="1"/>
          </p:cNvSpPr>
          <p:nvPr/>
        </p:nvSpPr>
        <p:spPr bwMode="auto">
          <a:xfrm>
            <a:off x="5653088" y="4530725"/>
            <a:ext cx="3270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200">
                <a:latin typeface="Arial" charset="0"/>
                <a:cs typeface="Arial" charset="0"/>
              </a:rPr>
              <a:t>Al</a:t>
            </a:r>
            <a:endParaRPr lang="ko-KR" altLang="en-US" sz="1200">
              <a:latin typeface="Arial" charset="0"/>
              <a:cs typeface="Arial" charset="0"/>
            </a:endParaRPr>
          </a:p>
        </p:txBody>
      </p:sp>
      <p:sp>
        <p:nvSpPr>
          <p:cNvPr id="8249" name="TextBox 180"/>
          <p:cNvSpPr txBox="1">
            <a:spLocks noChangeArrowheads="1"/>
          </p:cNvSpPr>
          <p:nvPr/>
        </p:nvSpPr>
        <p:spPr bwMode="auto">
          <a:xfrm>
            <a:off x="5718175" y="4845050"/>
            <a:ext cx="3952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200">
                <a:latin typeface="Arial" charset="0"/>
                <a:cs typeface="Arial" charset="0"/>
              </a:rPr>
              <a:t>Ag</a:t>
            </a:r>
            <a:endParaRPr lang="ko-KR" altLang="en-US" sz="1200">
              <a:latin typeface="Arial" charset="0"/>
              <a:cs typeface="Arial" charset="0"/>
            </a:endParaRPr>
          </a:p>
        </p:txBody>
      </p:sp>
      <p:sp>
        <p:nvSpPr>
          <p:cNvPr id="8250" name="TextBox 181"/>
          <p:cNvSpPr txBox="1">
            <a:spLocks noChangeArrowheads="1"/>
          </p:cNvSpPr>
          <p:nvPr/>
        </p:nvSpPr>
        <p:spPr bwMode="auto">
          <a:xfrm>
            <a:off x="5834063" y="5756275"/>
            <a:ext cx="5667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200">
                <a:latin typeface="Arial" charset="0"/>
                <a:cs typeface="Arial" charset="0"/>
              </a:rPr>
              <a:t>Core</a:t>
            </a:r>
            <a:endParaRPr lang="ko-KR" altLang="en-US" sz="1200">
              <a:latin typeface="Arial" charset="0"/>
              <a:cs typeface="Arial" charset="0"/>
            </a:endParaRPr>
          </a:p>
        </p:txBody>
      </p:sp>
      <p:sp>
        <p:nvSpPr>
          <p:cNvPr id="185" name="직사각형 184"/>
          <p:cNvSpPr/>
          <p:nvPr/>
        </p:nvSpPr>
        <p:spPr>
          <a:xfrm>
            <a:off x="3325813" y="3479800"/>
            <a:ext cx="2595562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Bimetallic SPR Coating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8252" name="TextBox 185"/>
          <p:cNvSpPr txBox="1">
            <a:spLocks noChangeArrowheads="1"/>
          </p:cNvSpPr>
          <p:nvPr/>
        </p:nvSpPr>
        <p:spPr bwMode="auto">
          <a:xfrm>
            <a:off x="4773613" y="4068763"/>
            <a:ext cx="1439862" cy="4619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200">
                <a:latin typeface="Arial" charset="0"/>
                <a:cs typeface="Arial" charset="0"/>
              </a:rPr>
              <a:t>Expected Cross-section Profile</a:t>
            </a:r>
            <a:endParaRPr lang="ko-KR" altLang="en-US" sz="1200">
              <a:latin typeface="Arial" charset="0"/>
              <a:cs typeface="Arial" charset="0"/>
            </a:endParaRPr>
          </a:p>
        </p:txBody>
      </p:sp>
      <p:sp>
        <p:nvSpPr>
          <p:cNvPr id="8253" name="TextBox 186"/>
          <p:cNvSpPr txBox="1">
            <a:spLocks noChangeArrowheads="1"/>
          </p:cNvSpPr>
          <p:nvPr/>
        </p:nvSpPr>
        <p:spPr bwMode="auto">
          <a:xfrm>
            <a:off x="8882063" y="6530975"/>
            <a:ext cx="298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7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cxnSp>
        <p:nvCxnSpPr>
          <p:cNvPr id="188" name="Straight Arrow Connector 388"/>
          <p:cNvCxnSpPr/>
          <p:nvPr/>
        </p:nvCxnSpPr>
        <p:spPr bwMode="auto">
          <a:xfrm flipH="1" flipV="1">
            <a:off x="4116388" y="2516188"/>
            <a:ext cx="20637" cy="51435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Rectangle 335"/>
          <p:cNvSpPr/>
          <p:nvPr/>
        </p:nvSpPr>
        <p:spPr bwMode="auto">
          <a:xfrm>
            <a:off x="3886200" y="2992438"/>
            <a:ext cx="557213" cy="269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136" tIns="43068" rIns="86136" bIns="43068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626735">
              <a:defRPr/>
            </a:pP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Core</a:t>
            </a: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256" name="직사각형 1"/>
          <p:cNvSpPr>
            <a:spLocks noChangeArrowheads="1"/>
          </p:cNvSpPr>
          <p:nvPr/>
        </p:nvSpPr>
        <p:spPr bwMode="auto">
          <a:xfrm>
            <a:off x="5915025" y="1709738"/>
            <a:ext cx="2832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ko-KR" sz="1400" b="1"/>
              <a:t>NA=0.37, </a:t>
            </a:r>
          </a:p>
          <a:p>
            <a:r>
              <a:rPr lang="en-US" altLang="ko-KR" sz="1400" b="1"/>
              <a:t>JFTLH, Polymicro Technologies</a:t>
            </a:r>
            <a:endParaRPr lang="ko-KR" altLang="en-US" sz="1400" b="1"/>
          </a:p>
        </p:txBody>
      </p:sp>
      <p:sp>
        <p:nvSpPr>
          <p:cNvPr id="67" name="AutoShape 55"/>
          <p:cNvSpPr>
            <a:spLocks noChangeArrowheads="1"/>
          </p:cNvSpPr>
          <p:nvPr/>
        </p:nvSpPr>
        <p:spPr bwMode="auto">
          <a:xfrm>
            <a:off x="6427788" y="3937000"/>
            <a:ext cx="2303462" cy="2392363"/>
          </a:xfrm>
          <a:prstGeom prst="roundRect">
            <a:avLst>
              <a:gd name="adj" fmla="val 7009"/>
            </a:avLst>
          </a:prstGeom>
          <a:gradFill rotWithShape="1">
            <a:gsLst>
              <a:gs pos="0">
                <a:srgbClr val="EBEBEB"/>
              </a:gs>
              <a:gs pos="50000">
                <a:srgbClr val="FFFFFF"/>
              </a:gs>
              <a:gs pos="100000">
                <a:srgbClr val="EBEBEB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wrap="none"/>
          <a:lstStyle/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sz="950" b="1" dirty="0">
                <a:latin typeface="Arial" charset="0"/>
                <a:ea typeface="HY헤드라인M" pitchFamily="18" charset="-127"/>
                <a:cs typeface="Arial" charset="0"/>
              </a:rPr>
              <a:t>Al coating for avoiding chemical 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r>
              <a:rPr lang="en-US" altLang="ko-KR" sz="950" b="1" dirty="0">
                <a:latin typeface="Arial" charset="0"/>
                <a:ea typeface="HY헤드라인M" pitchFamily="18" charset="-127"/>
                <a:cs typeface="Arial" charset="0"/>
              </a:rPr>
              <a:t>      instability of Ag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sz="950" b="1" dirty="0">
                <a:latin typeface="Arial" charset="0"/>
                <a:ea typeface="HY헤드라인M" pitchFamily="18" charset="-127"/>
                <a:cs typeface="Arial" charset="0"/>
              </a:rPr>
              <a:t>High enough sensitivity by SPR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sz="950" b="1" dirty="0">
                <a:latin typeface="Arial" charset="0"/>
                <a:ea typeface="HY헤드라인M" pitchFamily="18" charset="-127"/>
                <a:cs typeface="Arial" charset="0"/>
              </a:rPr>
              <a:t>Avoid too much SPR attenuation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sz="950" b="1" dirty="0">
                <a:latin typeface="Arial" charset="0"/>
                <a:ea typeface="HY헤드라인M" pitchFamily="18" charset="-127"/>
                <a:cs typeface="Arial" charset="0"/>
              </a:rPr>
              <a:t>Enhanced birefringence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sz="950" b="1" dirty="0">
                <a:latin typeface="Arial" charset="0"/>
                <a:ea typeface="HY헤드라인M" pitchFamily="18" charset="-127"/>
                <a:cs typeface="Arial" charset="0"/>
              </a:rPr>
              <a:t>Various penetration depth of 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r>
              <a:rPr lang="en-US" altLang="ko-KR" sz="950" b="1" dirty="0">
                <a:latin typeface="Arial" charset="0"/>
                <a:ea typeface="HY헤드라인M" pitchFamily="18" charset="-127"/>
                <a:cs typeface="Arial" charset="0"/>
              </a:rPr>
              <a:t>     evanescent field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r>
              <a:rPr lang="en-US" altLang="ko-KR" sz="950" b="1" dirty="0">
                <a:latin typeface="Arial" charset="0"/>
                <a:ea typeface="HY헤드라인M" pitchFamily="18" charset="-127"/>
                <a:cs typeface="Arial" charset="0"/>
                <a:sym typeface="Wingdings" panose="05000000000000000000" pitchFamily="2" charset="2"/>
              </a:rPr>
              <a:t>      wide operating RI range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sz="950" b="1" dirty="0">
                <a:latin typeface="Arial" charset="0"/>
                <a:ea typeface="HY헤드라인M" pitchFamily="18" charset="-127"/>
                <a:cs typeface="Arial" charset="0"/>
                <a:sym typeface="Wingdings" panose="05000000000000000000" pitchFamily="2" charset="2"/>
              </a:rPr>
              <a:t>Various SPR angle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r>
              <a:rPr lang="en-US" altLang="ko-KR" sz="950" b="1" dirty="0">
                <a:latin typeface="Arial" charset="0"/>
                <a:ea typeface="HY헤드라인M" pitchFamily="18" charset="-127"/>
                <a:cs typeface="Arial" charset="0"/>
                <a:sym typeface="Wingdings" panose="05000000000000000000" pitchFamily="2" charset="2"/>
              </a:rPr>
              <a:t>     wide operating RI range</a:t>
            </a:r>
            <a:endParaRPr lang="en-US" altLang="ko-KR" sz="950" b="1" dirty="0">
              <a:latin typeface="Arial" charset="0"/>
              <a:ea typeface="HY헤드라인M" pitchFamily="18" charset="-127"/>
              <a:cs typeface="Arial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endParaRPr lang="en-US" altLang="ko-KR" sz="1200" b="1" dirty="0">
              <a:latin typeface="Arial" charset="0"/>
              <a:ea typeface="HY헤드라인M" pitchFamily="18" charset="-127"/>
              <a:cs typeface="Arial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endParaRPr lang="en-US" altLang="ko-KR" sz="1200" b="1" dirty="0">
              <a:latin typeface="Arial" charset="0"/>
              <a:ea typeface="HY헤드라인M" pitchFamily="18" charset="-127"/>
              <a:cs typeface="Arial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altLang="ko-KR" sz="1200" b="1" dirty="0">
              <a:latin typeface="Arial" charset="0"/>
              <a:ea typeface="HY헤드라인M" pitchFamily="18" charset="-127"/>
              <a:cs typeface="Arial" charset="0"/>
            </a:endParaRPr>
          </a:p>
        </p:txBody>
      </p:sp>
      <p:sp>
        <p:nvSpPr>
          <p:cNvPr id="8258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55"/>
          <p:cNvSpPr>
            <a:spLocks noChangeArrowheads="1"/>
          </p:cNvSpPr>
          <p:nvPr/>
        </p:nvSpPr>
        <p:spPr bwMode="auto">
          <a:xfrm>
            <a:off x="317500" y="1366838"/>
            <a:ext cx="8431213" cy="1157287"/>
          </a:xfrm>
          <a:prstGeom prst="roundRect">
            <a:avLst>
              <a:gd name="adj" fmla="val 7009"/>
            </a:avLst>
          </a:prstGeom>
          <a:gradFill rotWithShape="1">
            <a:gsLst>
              <a:gs pos="0">
                <a:srgbClr val="EBEBEB"/>
              </a:gs>
              <a:gs pos="50000">
                <a:srgbClr val="FFFFFF"/>
              </a:gs>
              <a:gs pos="100000">
                <a:srgbClr val="EBEBEB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wrap="none"/>
          <a:lstStyle/>
          <a:p>
            <a:pPr>
              <a:lnSpc>
                <a:spcPct val="150000"/>
              </a:lnSpc>
              <a:buClr>
                <a:schemeClr val="accent2"/>
              </a:buClr>
            </a:pPr>
            <a:r>
              <a:rPr lang="ko-KR" altLang="en-US" sz="170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7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en-US" altLang="ko-KR" sz="17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ko-KR" altLang="en-US" sz="170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219" name="Picture 3" descr="bar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8" y="876300"/>
            <a:ext cx="8494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번호입력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38" y="876300"/>
            <a:ext cx="7270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115616" y="911332"/>
            <a:ext cx="7786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 err="1">
                <a:latin typeface="Arial" pitchFamily="34" charset="0"/>
                <a:ea typeface="HY각헤드라인M" pitchFamily="18" charset="-127"/>
                <a:cs typeface="Arial" pitchFamily="34" charset="0"/>
              </a:rPr>
              <a:t>Bimetalic</a:t>
            </a:r>
            <a:r>
              <a:rPr lang="en-US" altLang="ko-KR" b="1" dirty="0">
                <a:latin typeface="Arial" pitchFamily="34" charset="0"/>
                <a:ea typeface="HY각헤드라인M" pitchFamily="18" charset="-127"/>
                <a:cs typeface="Arial" pitchFamily="34" charset="0"/>
              </a:rPr>
              <a:t> coating of Ag and Al</a:t>
            </a:r>
            <a:endParaRPr lang="ko-KR" altLang="en-US" b="1" spc="-150" dirty="0">
              <a:ln w="11430"/>
              <a:solidFill>
                <a:srgbClr val="1F497D">
                  <a:lumMod val="5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각헤드라인M" pitchFamily="18" charset="-127"/>
              <a:cs typeface="Arial" pitchFamily="34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79388" y="71438"/>
            <a:ext cx="8640762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Experimental Apparatus and Techniques (2)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922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9224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9225" name="Picture 13" descr="9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088" y="2781300"/>
            <a:ext cx="8570912" cy="348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6" name="Picture 10" descr="9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3975" y="2808288"/>
            <a:ext cx="669766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Box 29"/>
          <p:cNvSpPr txBox="1">
            <a:spLocks noChangeArrowheads="1"/>
          </p:cNvSpPr>
          <p:nvPr/>
        </p:nvSpPr>
        <p:spPr bwMode="auto">
          <a:xfrm>
            <a:off x="468313" y="1462088"/>
            <a:ext cx="8135937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buClr>
                <a:srgbClr val="009900"/>
              </a:buClr>
              <a:buFont typeface="Wingdings" pitchFamily="2" charset="2"/>
              <a:buChar char="§"/>
            </a:pPr>
            <a:r>
              <a:rPr lang="en-US" altLang="ko-KR" sz="1400" b="1">
                <a:latin typeface="Arial" charset="0"/>
                <a:ea typeface="HY헤드라인M" pitchFamily="18" charset="-127"/>
                <a:cs typeface="Arial" charset="0"/>
              </a:rPr>
              <a:t>Non-golden coating to avoid too much attenuation of signal </a:t>
            </a:r>
            <a:r>
              <a:rPr lang="en-US" altLang="ko-KR" sz="1400" b="1">
                <a:latin typeface="Arial" charset="0"/>
                <a:ea typeface="HY헤드라인M" pitchFamily="18" charset="-127"/>
                <a:cs typeface="Arial" charset="0"/>
                <a:sym typeface="Wingdings" pitchFamily="2" charset="2"/>
              </a:rPr>
              <a:t> operating RI range widened</a:t>
            </a:r>
            <a:endParaRPr lang="en-US" altLang="ko-KR" sz="1400" b="1">
              <a:latin typeface="Arial" charset="0"/>
              <a:ea typeface="HY헤드라인M" pitchFamily="18" charset="-127"/>
              <a:cs typeface="Arial" charset="0"/>
            </a:endParaRPr>
          </a:p>
          <a:p>
            <a:pPr eaLnBrk="1" hangingPunct="1">
              <a:lnSpc>
                <a:spcPct val="150000"/>
              </a:lnSpc>
              <a:buClr>
                <a:srgbClr val="009900"/>
              </a:buClr>
              <a:buFont typeface="Wingdings" pitchFamily="2" charset="2"/>
              <a:buChar char="§"/>
            </a:pPr>
            <a:r>
              <a:rPr lang="en-US" altLang="ko-KR" sz="1400" b="1">
                <a:latin typeface="Arial" charset="0"/>
                <a:ea typeface="HY헤드라인M" pitchFamily="18" charset="-127"/>
                <a:cs typeface="Arial" charset="0"/>
              </a:rPr>
              <a:t>High enough sensitivity and signal-to-noise ratio </a:t>
            </a:r>
          </a:p>
          <a:p>
            <a:pPr eaLnBrk="1" hangingPunct="1">
              <a:lnSpc>
                <a:spcPct val="150000"/>
              </a:lnSpc>
              <a:buClr>
                <a:srgbClr val="009900"/>
              </a:buClr>
              <a:buFont typeface="Wingdings" pitchFamily="2" charset="2"/>
              <a:buChar char="§"/>
            </a:pPr>
            <a:r>
              <a:rPr lang="en-US" altLang="ko-KR" sz="1400" b="1">
                <a:latin typeface="Arial" charset="0"/>
                <a:ea typeface="HY헤드라인M" pitchFamily="18" charset="-127"/>
                <a:cs typeface="Arial" charset="0"/>
              </a:rPr>
              <a:t>The coated Ag-Al thickness: 7nm-30nm, 30nm-10nm, 20nm-5nm, 36nm-4nm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1863725" y="2949575"/>
            <a:ext cx="54244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Fiber Device Installed at the Ring Shaped Flow Cell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pic>
        <p:nvPicPr>
          <p:cNvPr id="9229" name="Picture 24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8438" y="3678238"/>
            <a:ext cx="22479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0" name="AutoShape 55"/>
          <p:cNvSpPr>
            <a:spLocks noChangeArrowheads="1"/>
          </p:cNvSpPr>
          <p:nvPr/>
        </p:nvSpPr>
        <p:spPr bwMode="auto">
          <a:xfrm>
            <a:off x="3859213" y="3716338"/>
            <a:ext cx="4464050" cy="2133600"/>
          </a:xfrm>
          <a:prstGeom prst="roundRect">
            <a:avLst>
              <a:gd name="adj" fmla="val 7009"/>
            </a:avLst>
          </a:prstGeom>
          <a:gradFill rotWithShape="1">
            <a:gsLst>
              <a:gs pos="0">
                <a:srgbClr val="EBEBEB"/>
              </a:gs>
              <a:gs pos="50000">
                <a:srgbClr val="FFFFFF"/>
              </a:gs>
              <a:gs pos="100000">
                <a:srgbClr val="EBEBEB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wrap="none"/>
          <a:lstStyle/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sz="1200" b="1" dirty="0" err="1">
                <a:latin typeface="Arial" charset="0"/>
                <a:ea typeface="HY헤드라인M" pitchFamily="18" charset="-127"/>
                <a:cs typeface="Arial" charset="0"/>
              </a:rPr>
              <a:t>Polydimethylsiloxane</a:t>
            </a:r>
            <a:r>
              <a:rPr lang="en-US" altLang="ko-KR" sz="1200" b="1" dirty="0">
                <a:latin typeface="Arial" charset="0"/>
                <a:ea typeface="HY헤드라인M" pitchFamily="18" charset="-127"/>
                <a:cs typeface="Arial" charset="0"/>
              </a:rPr>
              <a:t> (PDMS) used for the flow cell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sz="1200" b="1" dirty="0">
                <a:latin typeface="Arial" charset="0"/>
                <a:ea typeface="HY헤드라인M" pitchFamily="18" charset="-127"/>
                <a:cs typeface="Arial" charset="0"/>
              </a:rPr>
              <a:t>An inlet and an outlet ports extracted for the </a:t>
            </a:r>
            <a:r>
              <a:rPr lang="en-US" altLang="ko-KR" sz="1200" b="1" dirty="0" err="1">
                <a:latin typeface="Arial" charset="0"/>
                <a:ea typeface="HY헤드라인M" pitchFamily="18" charset="-127"/>
                <a:cs typeface="Arial" charset="0"/>
              </a:rPr>
              <a:t>analyte</a:t>
            </a:r>
            <a:r>
              <a:rPr lang="en-US" altLang="ko-KR" sz="1200" b="1" dirty="0">
                <a:latin typeface="Arial" charset="0"/>
                <a:ea typeface="HY헤드라인M" pitchFamily="18" charset="-127"/>
                <a:cs typeface="Arial" charset="0"/>
              </a:rPr>
              <a:t> 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r>
              <a:rPr lang="en-US" altLang="ko-KR" sz="1200" b="1" dirty="0">
                <a:latin typeface="Arial" charset="0"/>
                <a:ea typeface="HY헤드라인M" pitchFamily="18" charset="-127"/>
                <a:cs typeface="Arial" charset="0"/>
              </a:rPr>
              <a:t>    solution input and output, respectively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sz="1200" b="1" dirty="0">
                <a:latin typeface="Arial" charset="0"/>
                <a:ea typeface="HY헤드라인M" pitchFamily="18" charset="-127"/>
                <a:cs typeface="Arial" charset="0"/>
              </a:rPr>
              <a:t>Ring shaped fiber ensuring many reflections 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r>
              <a:rPr lang="en-US" altLang="ko-KR" sz="1200" b="1" dirty="0">
                <a:latin typeface="Arial" charset="0"/>
                <a:ea typeface="HY헤드라인M" pitchFamily="18" charset="-127"/>
                <a:cs typeface="Arial" charset="0"/>
                <a:sym typeface="Wingdings" panose="05000000000000000000" pitchFamily="2" charset="2"/>
              </a:rPr>
              <a:t>     enhanced sensitivity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en-US" altLang="ko-KR" sz="1200" b="1" dirty="0">
                <a:latin typeface="Arial" charset="0"/>
                <a:ea typeface="HY헤드라인M" pitchFamily="18" charset="-127"/>
                <a:cs typeface="Arial" charset="0"/>
              </a:rPr>
              <a:t>Wide distribution of incident angle to the multimode fiber</a:t>
            </a: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r>
              <a:rPr lang="en-US" altLang="ko-KR" sz="1200" b="1" dirty="0">
                <a:latin typeface="Arial" charset="0"/>
                <a:ea typeface="HY헤드라인M" pitchFamily="18" charset="-127"/>
                <a:cs typeface="Arial" charset="0"/>
              </a:rPr>
              <a:t>    </a:t>
            </a:r>
            <a:r>
              <a:rPr lang="en-US" altLang="ko-KR" sz="1200" b="1" dirty="0">
                <a:latin typeface="Arial" charset="0"/>
                <a:ea typeface="HY헤드라인M" pitchFamily="18" charset="-127"/>
                <a:cs typeface="Arial" charset="0"/>
                <a:sym typeface="Wingdings" panose="05000000000000000000" pitchFamily="2" charset="2"/>
              </a:rPr>
              <a:t> wide operating RI range</a:t>
            </a:r>
            <a:endParaRPr lang="en-US" altLang="ko-KR" sz="1200" b="1" dirty="0">
              <a:latin typeface="Arial" charset="0"/>
              <a:ea typeface="HY헤드라인M" pitchFamily="18" charset="-127"/>
              <a:cs typeface="Arial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endParaRPr lang="en-US" altLang="ko-KR" sz="1200" b="1" dirty="0">
              <a:latin typeface="Arial" charset="0"/>
              <a:ea typeface="HY헤드라인M" pitchFamily="18" charset="-127"/>
              <a:cs typeface="Arial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defRPr/>
            </a:pPr>
            <a:endParaRPr lang="en-US" altLang="ko-KR" sz="1200" b="1" dirty="0">
              <a:latin typeface="Arial" charset="0"/>
              <a:ea typeface="HY헤드라인M" pitchFamily="18" charset="-127"/>
              <a:cs typeface="Arial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altLang="ko-KR" sz="1200" b="1" dirty="0">
              <a:latin typeface="Arial" charset="0"/>
              <a:ea typeface="HY헤드라인M" pitchFamily="18" charset="-127"/>
              <a:cs typeface="Arial" charset="0"/>
            </a:endParaRPr>
          </a:p>
        </p:txBody>
      </p:sp>
      <p:sp>
        <p:nvSpPr>
          <p:cNvPr id="9231" name="TextBox 72"/>
          <p:cNvSpPr txBox="1">
            <a:spLocks noChangeArrowheads="1"/>
          </p:cNvSpPr>
          <p:nvPr/>
        </p:nvSpPr>
        <p:spPr bwMode="auto">
          <a:xfrm>
            <a:off x="8874125" y="6530975"/>
            <a:ext cx="298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8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9232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55"/>
          <p:cNvSpPr>
            <a:spLocks noChangeArrowheads="1"/>
          </p:cNvSpPr>
          <p:nvPr/>
        </p:nvSpPr>
        <p:spPr bwMode="auto">
          <a:xfrm>
            <a:off x="317500" y="1366838"/>
            <a:ext cx="8431213" cy="5014912"/>
          </a:xfrm>
          <a:prstGeom prst="roundRect">
            <a:avLst>
              <a:gd name="adj" fmla="val 7009"/>
            </a:avLst>
          </a:prstGeom>
          <a:gradFill rotWithShape="1">
            <a:gsLst>
              <a:gs pos="0">
                <a:srgbClr val="EBEBEB"/>
              </a:gs>
              <a:gs pos="50000">
                <a:srgbClr val="FFFFFF"/>
              </a:gs>
              <a:gs pos="100000">
                <a:srgbClr val="EBEBEB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wrap="none"/>
          <a:lstStyle/>
          <a:p>
            <a:pPr>
              <a:lnSpc>
                <a:spcPct val="150000"/>
              </a:lnSpc>
              <a:buClr>
                <a:schemeClr val="accent2"/>
              </a:buClr>
            </a:pPr>
            <a:r>
              <a:rPr lang="ko-KR" altLang="en-US" sz="170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7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en-US" altLang="ko-KR" sz="17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ko-KR" altLang="en-US" sz="170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243" name="Picture 3" descr="bar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8" y="876300"/>
            <a:ext cx="8494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번호입력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38" y="876300"/>
            <a:ext cx="7270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001716" y="911332"/>
            <a:ext cx="7786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latin typeface="Arial" pitchFamily="34" charset="0"/>
                <a:ea typeface="HY각헤드라인M" pitchFamily="18" charset="-127"/>
                <a:cs typeface="Arial" pitchFamily="34" charset="0"/>
              </a:rPr>
              <a:t>Schematic of Experimental Setup</a:t>
            </a:r>
            <a:endParaRPr lang="ko-KR" altLang="en-US" b="1" spc="-150" dirty="0">
              <a:ln w="11430"/>
              <a:solidFill>
                <a:srgbClr val="1F497D">
                  <a:lumMod val="5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각헤드라인M" pitchFamily="18" charset="-127"/>
              <a:cs typeface="Arial" pitchFamily="34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79388" y="71438"/>
            <a:ext cx="8640762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Experimental Apparatus and Techniques (3)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024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48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49" name="TextBox 14"/>
          <p:cNvSpPr txBox="1">
            <a:spLocks noChangeArrowheads="1"/>
          </p:cNvSpPr>
          <p:nvPr/>
        </p:nvSpPr>
        <p:spPr bwMode="auto">
          <a:xfrm>
            <a:off x="8874125" y="6530975"/>
            <a:ext cx="2984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9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pic>
        <p:nvPicPr>
          <p:cNvPr id="10250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563" y="1833563"/>
            <a:ext cx="8181975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1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55"/>
          <p:cNvSpPr>
            <a:spLocks noChangeArrowheads="1"/>
          </p:cNvSpPr>
          <p:nvPr/>
        </p:nvSpPr>
        <p:spPr bwMode="auto">
          <a:xfrm>
            <a:off x="179388" y="1347788"/>
            <a:ext cx="8431212" cy="5014912"/>
          </a:xfrm>
          <a:prstGeom prst="roundRect">
            <a:avLst>
              <a:gd name="adj" fmla="val 7009"/>
            </a:avLst>
          </a:prstGeom>
          <a:gradFill rotWithShape="1">
            <a:gsLst>
              <a:gs pos="0">
                <a:srgbClr val="EBEBEB"/>
              </a:gs>
              <a:gs pos="50000">
                <a:srgbClr val="FFFFFF"/>
              </a:gs>
              <a:gs pos="100000">
                <a:srgbClr val="EBEBEB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wrap="none"/>
          <a:lstStyle/>
          <a:p>
            <a:pPr>
              <a:lnSpc>
                <a:spcPct val="150000"/>
              </a:lnSpc>
              <a:buClr>
                <a:schemeClr val="accent2"/>
              </a:buClr>
            </a:pPr>
            <a:r>
              <a:rPr lang="ko-KR" altLang="en-US" sz="1700"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17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en-US" altLang="ko-KR" sz="170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ko-KR" altLang="en-US" sz="170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267" name="Picture 3" descr="bar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8" y="876300"/>
            <a:ext cx="8494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번호입력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38" y="876300"/>
            <a:ext cx="7270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001716" y="911332"/>
            <a:ext cx="7786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latin typeface="Arial" pitchFamily="34" charset="0"/>
                <a:ea typeface="HY각헤드라인M" pitchFamily="18" charset="-127"/>
                <a:cs typeface="Arial" pitchFamily="34" charset="0"/>
              </a:rPr>
              <a:t>Experimental Setup (photo)</a:t>
            </a:r>
            <a:endParaRPr lang="ko-KR" altLang="en-US" b="1" spc="-150" dirty="0">
              <a:ln w="11430"/>
              <a:solidFill>
                <a:srgbClr val="1F497D">
                  <a:lumMod val="5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각헤드라인M" pitchFamily="18" charset="-127"/>
              <a:cs typeface="Arial" pitchFamily="34" charset="0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79388" y="71438"/>
            <a:ext cx="8640762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Experimental Apparatus and Techniques (4)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127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127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1273" name="TextBox 14"/>
          <p:cNvSpPr txBox="1">
            <a:spLocks noChangeArrowheads="1"/>
          </p:cNvSpPr>
          <p:nvPr/>
        </p:nvSpPr>
        <p:spPr bwMode="auto">
          <a:xfrm>
            <a:off x="8874125" y="6530975"/>
            <a:ext cx="412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10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11274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  <p:pic>
        <p:nvPicPr>
          <p:cNvPr id="11275" name="Picture 2" descr="C:\Users\owner\Desktop\홈페이지\실험실 사진\NPL 기타\Research 1_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809750"/>
            <a:ext cx="5060950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3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778749" y="2241757"/>
            <a:ext cx="2897707" cy="917947"/>
          </a:xfrm>
          <a:prstGeom prst="rect">
            <a:avLst/>
          </a:prstGeom>
          <a:blipFill rotWithShape="1">
            <a:blip r:embed="rId6"/>
            <a:stretch>
              <a:fillRect t="-649" b="-7143"/>
            </a:stretch>
          </a:blipFill>
          <a:ln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ko-KR" altLang="en-US">
                <a:noFill/>
              </a:rPr>
              <a:t> </a:t>
            </a:r>
          </a:p>
        </p:txBody>
      </p:sp>
      <p:sp>
        <p:nvSpPr>
          <p:cNvPr id="15" name="Rectangle 33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6444209" y="3988106"/>
            <a:ext cx="2088232" cy="773931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solidFill>
              <a:srgbClr val="FF0000"/>
            </a:solidFill>
          </a:ln>
        </p:spPr>
        <p:txBody>
          <a:bodyPr/>
          <a:lstStyle/>
          <a:p>
            <a:pPr>
              <a:defRPr/>
            </a:pPr>
            <a:r>
              <a:rPr lang="ko-KR" altLang="en-US">
                <a:noFill/>
              </a:rPr>
              <a:t> 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55"/>
          <p:cNvSpPr>
            <a:spLocks noChangeArrowheads="1"/>
          </p:cNvSpPr>
          <p:nvPr/>
        </p:nvSpPr>
        <p:spPr bwMode="auto">
          <a:xfrm>
            <a:off x="120650" y="1281113"/>
            <a:ext cx="8431213" cy="5014912"/>
          </a:xfrm>
          <a:prstGeom prst="roundRect">
            <a:avLst>
              <a:gd name="adj" fmla="val 7009"/>
            </a:avLst>
          </a:prstGeom>
          <a:gradFill rotWithShape="1">
            <a:gsLst>
              <a:gs pos="0">
                <a:srgbClr val="EBEBEB"/>
              </a:gs>
              <a:gs pos="50000">
                <a:srgbClr val="FFFFFF"/>
              </a:gs>
              <a:gs pos="100000">
                <a:srgbClr val="EBEBEB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wrap="none"/>
          <a:lstStyle/>
          <a:p>
            <a:pPr>
              <a:lnSpc>
                <a:spcPct val="150000"/>
              </a:lnSpc>
              <a:buClr>
                <a:schemeClr val="accent2"/>
              </a:buClr>
            </a:pPr>
            <a:endParaRPr lang="en-US" altLang="ko-KR" sz="1700">
              <a:latin typeface="Arial" charset="0"/>
              <a:ea typeface="HY헤드라인M" pitchFamily="18" charset="-127"/>
              <a:cs typeface="Arial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ko-KR" altLang="en-US" sz="1700">
              <a:latin typeface="Arial" charset="0"/>
              <a:ea typeface="HY헤드라인M" pitchFamily="18" charset="-127"/>
              <a:cs typeface="Arial" charset="0"/>
            </a:endParaRPr>
          </a:p>
        </p:txBody>
      </p:sp>
      <p:pic>
        <p:nvPicPr>
          <p:cNvPr id="12291" name="Picture 3" descr="bar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8" y="876300"/>
            <a:ext cx="8494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 descr="번호입력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38" y="876300"/>
            <a:ext cx="7270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0" y="71438"/>
            <a:ext cx="8640763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Mathematical Description (1)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22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2295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2296" name="TextBox 14"/>
          <p:cNvSpPr txBox="1">
            <a:spLocks noChangeArrowheads="1"/>
          </p:cNvSpPr>
          <p:nvPr/>
        </p:nvSpPr>
        <p:spPr bwMode="auto">
          <a:xfrm>
            <a:off x="8748713" y="6530975"/>
            <a:ext cx="4016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11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001716" y="911332"/>
            <a:ext cx="7786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latin typeface="Arial" pitchFamily="34" charset="0"/>
                <a:ea typeface="HY각헤드라인M" pitchFamily="18" charset="-127"/>
                <a:cs typeface="Arial" pitchFamily="34" charset="0"/>
              </a:rPr>
              <a:t>Birefringence Detection Principle</a:t>
            </a:r>
            <a:endParaRPr lang="ko-KR" altLang="en-US" b="1" spc="-150" dirty="0">
              <a:ln w="11430"/>
              <a:solidFill>
                <a:srgbClr val="1F497D">
                  <a:lumMod val="5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각헤드라인M" pitchFamily="18" charset="-127"/>
              <a:cs typeface="Arial" pitchFamily="34" charset="0"/>
            </a:endParaRPr>
          </a:p>
        </p:txBody>
      </p:sp>
      <p:pic>
        <p:nvPicPr>
          <p:cNvPr id="12298" name="Picture 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670050"/>
            <a:ext cx="45974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2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6275" y="4038600"/>
            <a:ext cx="4445000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직사각형 25"/>
          <p:cNvSpPr/>
          <p:nvPr/>
        </p:nvSpPr>
        <p:spPr>
          <a:xfrm>
            <a:off x="1116013" y="1628775"/>
            <a:ext cx="6510337" cy="11922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1" name="아래쪽 화살표 30"/>
          <p:cNvSpPr/>
          <p:nvPr/>
        </p:nvSpPr>
        <p:spPr>
          <a:xfrm>
            <a:off x="4140200" y="3644900"/>
            <a:ext cx="360363" cy="288925"/>
          </a:xfrm>
          <a:prstGeom prst="downArrow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3366FF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130300" y="4027488"/>
            <a:ext cx="6510338" cy="11922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2303" name="Picture 2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425" y="5478463"/>
            <a:ext cx="7812088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29375" y="1330325"/>
            <a:ext cx="1827213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1400" b="1" dirty="0">
                <a:latin typeface="+mn-ea"/>
                <a:ea typeface="+mn-ea"/>
              </a:rPr>
              <a:t>Circular polarization</a:t>
            </a:r>
            <a:endParaRPr lang="ko-KR" altLang="en-US" sz="1400" b="1" dirty="0">
              <a:latin typeface="+mn-ea"/>
              <a:ea typeface="+mn-ea"/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6176963" y="1484313"/>
            <a:ext cx="0" cy="28892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 rot="5400000">
            <a:off x="6327776" y="1357312"/>
            <a:ext cx="0" cy="288925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07" name="그룹 4"/>
          <p:cNvGrpSpPr>
            <a:grpSpLocks/>
          </p:cNvGrpSpPr>
          <p:nvPr/>
        </p:nvGrpSpPr>
        <p:grpSpPr bwMode="auto">
          <a:xfrm>
            <a:off x="857250" y="2971800"/>
            <a:ext cx="7056438" cy="215900"/>
            <a:chOff x="251520" y="3071564"/>
            <a:chExt cx="8249608" cy="292408"/>
          </a:xfrm>
        </p:grpSpPr>
        <p:pic>
          <p:nvPicPr>
            <p:cNvPr id="12312" name="Picture 27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3071564"/>
              <a:ext cx="5112333" cy="285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3" name="Picture 2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4793" y="3082414"/>
              <a:ext cx="3116335" cy="281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308" name="그룹 7"/>
          <p:cNvGrpSpPr>
            <a:grpSpLocks/>
          </p:cNvGrpSpPr>
          <p:nvPr/>
        </p:nvGrpSpPr>
        <p:grpSpPr bwMode="auto">
          <a:xfrm>
            <a:off x="1343025" y="3284538"/>
            <a:ext cx="6056313" cy="215900"/>
            <a:chOff x="623889" y="3483463"/>
            <a:chExt cx="6055248" cy="217000"/>
          </a:xfrm>
        </p:grpSpPr>
        <p:pic>
          <p:nvPicPr>
            <p:cNvPr id="12310" name="Picture 29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889" y="3483463"/>
              <a:ext cx="3156023" cy="217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1" name="Picture 30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4606" y="3489565"/>
              <a:ext cx="2904531" cy="190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309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55"/>
          <p:cNvSpPr>
            <a:spLocks noChangeArrowheads="1"/>
          </p:cNvSpPr>
          <p:nvPr/>
        </p:nvSpPr>
        <p:spPr bwMode="auto">
          <a:xfrm>
            <a:off x="120650" y="1281113"/>
            <a:ext cx="8431213" cy="5014912"/>
          </a:xfrm>
          <a:prstGeom prst="roundRect">
            <a:avLst>
              <a:gd name="adj" fmla="val 7009"/>
            </a:avLst>
          </a:prstGeom>
          <a:gradFill rotWithShape="1">
            <a:gsLst>
              <a:gs pos="0">
                <a:srgbClr val="EBEBEB"/>
              </a:gs>
              <a:gs pos="50000">
                <a:srgbClr val="FFFFFF"/>
              </a:gs>
              <a:gs pos="100000">
                <a:srgbClr val="EBEBEB"/>
              </a:gs>
            </a:gsLst>
            <a:lin ang="2700000" scaled="1"/>
          </a:gradFill>
          <a:ln w="9525" algn="ctr">
            <a:solidFill>
              <a:srgbClr val="808080"/>
            </a:solidFill>
            <a:round/>
            <a:headEnd/>
            <a:tailEnd/>
          </a:ln>
          <a:effectLst>
            <a:outerShdw dist="25400" dir="5400000" algn="ctr" rotWithShape="0">
              <a:srgbClr val="000000">
                <a:alpha val="50000"/>
              </a:srgbClr>
            </a:outerShdw>
          </a:effectLst>
        </p:spPr>
        <p:txBody>
          <a:bodyPr wrap="none"/>
          <a:lstStyle/>
          <a:p>
            <a:pPr>
              <a:lnSpc>
                <a:spcPct val="150000"/>
              </a:lnSpc>
              <a:buClr>
                <a:schemeClr val="accent2"/>
              </a:buClr>
            </a:pPr>
            <a:endParaRPr lang="en-US" altLang="ko-KR" sz="1700">
              <a:latin typeface="Arial" charset="0"/>
              <a:ea typeface="HY헤드라인M" pitchFamily="18" charset="-127"/>
              <a:cs typeface="Arial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  <a:buFont typeface="Wingdings" pitchFamily="2" charset="2"/>
              <a:buChar char="§"/>
            </a:pPr>
            <a:endParaRPr lang="ko-KR" altLang="en-US" sz="1700">
              <a:latin typeface="Arial" charset="0"/>
              <a:ea typeface="HY헤드라인M" pitchFamily="18" charset="-127"/>
              <a:cs typeface="Arial" charset="0"/>
            </a:endParaRPr>
          </a:p>
        </p:txBody>
      </p:sp>
      <p:pic>
        <p:nvPicPr>
          <p:cNvPr id="13315" name="Picture 3" descr="bar-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38" y="876300"/>
            <a:ext cx="8494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 descr="번호입력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38" y="876300"/>
            <a:ext cx="72707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0" y="71438"/>
            <a:ext cx="8640763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Mathematical Description (2)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33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331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3320" name="TextBox 14"/>
          <p:cNvSpPr txBox="1">
            <a:spLocks noChangeArrowheads="1"/>
          </p:cNvSpPr>
          <p:nvPr/>
        </p:nvSpPr>
        <p:spPr bwMode="auto">
          <a:xfrm>
            <a:off x="8748713" y="6530975"/>
            <a:ext cx="412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12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001716" y="911332"/>
            <a:ext cx="7786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>
                <a:latin typeface="Arial" pitchFamily="34" charset="0"/>
                <a:ea typeface="HY각헤드라인M" pitchFamily="18" charset="-127"/>
                <a:cs typeface="Arial" pitchFamily="34" charset="0"/>
              </a:rPr>
              <a:t>Birefringence Detection Principle</a:t>
            </a:r>
            <a:endParaRPr lang="ko-KR" altLang="en-US" b="1" spc="-150" dirty="0">
              <a:ln w="11430"/>
              <a:solidFill>
                <a:srgbClr val="1F497D">
                  <a:lumMod val="50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각헤드라인M" pitchFamily="18" charset="-127"/>
              <a:cs typeface="Arial" pitchFamily="34" charset="0"/>
            </a:endParaRPr>
          </a:p>
        </p:txBody>
      </p:sp>
      <p:sp>
        <p:nvSpPr>
          <p:cNvPr id="13322" name="TextBox 1"/>
          <p:cNvSpPr txBox="1">
            <a:spLocks noChangeArrowheads="1"/>
          </p:cNvSpPr>
          <p:nvPr/>
        </p:nvSpPr>
        <p:spPr bwMode="auto">
          <a:xfrm>
            <a:off x="1116013" y="1516063"/>
            <a:ext cx="65103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/>
              <a:t>The two ports of the PBS output (s-port and p-port)</a:t>
            </a:r>
            <a:endParaRPr lang="ko-KR" altLang="en-US" b="1"/>
          </a:p>
        </p:txBody>
      </p:sp>
      <p:pic>
        <p:nvPicPr>
          <p:cNvPr id="1332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152650"/>
            <a:ext cx="2879725" cy="48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05038"/>
            <a:ext cx="2808288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5" name="TextBox 24"/>
          <p:cNvSpPr txBox="1">
            <a:spLocks noChangeArrowheads="1"/>
          </p:cNvSpPr>
          <p:nvPr/>
        </p:nvSpPr>
        <p:spPr bwMode="auto">
          <a:xfrm>
            <a:off x="2411413" y="3316288"/>
            <a:ext cx="3803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/>
              <a:t>The balanced detector output</a:t>
            </a:r>
            <a:endParaRPr lang="ko-KR" altLang="en-US" b="1"/>
          </a:p>
        </p:txBody>
      </p:sp>
      <p:sp>
        <p:nvSpPr>
          <p:cNvPr id="6" name="직사각형 5"/>
          <p:cNvSpPr/>
          <p:nvPr/>
        </p:nvSpPr>
        <p:spPr>
          <a:xfrm>
            <a:off x="1116013" y="1516063"/>
            <a:ext cx="6510337" cy="11922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136650" y="3244850"/>
            <a:ext cx="6510338" cy="1047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" name="아래쪽 화살표 6"/>
          <p:cNvSpPr/>
          <p:nvPr/>
        </p:nvSpPr>
        <p:spPr>
          <a:xfrm>
            <a:off x="4140200" y="2852738"/>
            <a:ext cx="360363" cy="288925"/>
          </a:xfrm>
          <a:prstGeom prst="downArrow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3366FF"/>
              </a:solidFill>
            </a:endParaRPr>
          </a:p>
        </p:txBody>
      </p:sp>
      <p:sp>
        <p:nvSpPr>
          <p:cNvPr id="28" name="TextBox 2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476003" y="4959146"/>
            <a:ext cx="5904309" cy="452816"/>
          </a:xfrm>
          <a:prstGeom prst="rect">
            <a:avLst/>
          </a:prstGeom>
          <a:blipFill rotWithShape="1">
            <a:blip r:embed="rId7"/>
            <a:stretch>
              <a:fillRect l="-516" b="-2703"/>
            </a:stretch>
          </a:blipFill>
        </p:spPr>
        <p:txBody>
          <a:bodyPr/>
          <a:lstStyle/>
          <a:p>
            <a:pPr>
              <a:defRPr/>
            </a:pPr>
            <a:r>
              <a:rPr lang="ko-KR" altLang="en-US">
                <a:noFill/>
                <a:latin typeface="굴림" charset="-127"/>
                <a:ea typeface="굴림" charset="-127"/>
              </a:rPr>
              <a:t> 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1136650" y="4887913"/>
            <a:ext cx="6510338" cy="1047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0" name="아래쪽 화살표 29"/>
          <p:cNvSpPr/>
          <p:nvPr/>
        </p:nvSpPr>
        <p:spPr>
          <a:xfrm>
            <a:off x="4157663" y="4487863"/>
            <a:ext cx="360362" cy="288925"/>
          </a:xfrm>
          <a:prstGeom prst="downArrow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3366FF"/>
              </a:solidFill>
            </a:endParaRPr>
          </a:p>
        </p:txBody>
      </p:sp>
      <p:sp>
        <p:nvSpPr>
          <p:cNvPr id="10" name="오른쪽 화살표 9"/>
          <p:cNvSpPr/>
          <p:nvPr/>
        </p:nvSpPr>
        <p:spPr>
          <a:xfrm>
            <a:off x="1619250" y="5505450"/>
            <a:ext cx="288925" cy="288925"/>
          </a:xfrm>
          <a:prstGeom prst="rightArrow">
            <a:avLst/>
          </a:prstGeom>
          <a:solidFill>
            <a:srgbClr val="3366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3333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9150" y="3800475"/>
            <a:ext cx="4462463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4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513" y="5446713"/>
            <a:ext cx="3217862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35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0838" y="5449888"/>
            <a:ext cx="1595437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5761038" y="5432425"/>
            <a:ext cx="1296987" cy="4000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337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3" descr="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338" y="928688"/>
            <a:ext cx="8570912" cy="545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10" descr="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59025" y="928688"/>
            <a:ext cx="4416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3209925" y="1004888"/>
            <a:ext cx="2779713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Glycerol Refractive Index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4341" name="Rectangle 2"/>
          <p:cNvSpPr txBox="1">
            <a:spLocks noChangeArrowheads="1"/>
          </p:cNvSpPr>
          <p:nvPr/>
        </p:nvSpPr>
        <p:spPr bwMode="auto">
          <a:xfrm>
            <a:off x="0" y="71438"/>
            <a:ext cx="86407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 sz="2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79388" y="71438"/>
            <a:ext cx="8640762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Results and Discussion (1)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pic>
        <p:nvPicPr>
          <p:cNvPr id="14343" name="그림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557338"/>
            <a:ext cx="4918075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805090" y="5367412"/>
            <a:ext cx="4404860" cy="785343"/>
          </a:xfrm>
          <a:prstGeom prst="rect">
            <a:avLst/>
          </a:prstGeom>
          <a:blipFill rotWithShape="1">
            <a:blip r:embed="rId5"/>
            <a:stretch>
              <a:fillRect l="-692" b="-9302"/>
            </a:stretch>
          </a:blipFill>
        </p:spPr>
        <p:txBody>
          <a:bodyPr/>
          <a:lstStyle/>
          <a:p>
            <a:pPr>
              <a:defRPr/>
            </a:pPr>
            <a:r>
              <a:rPr lang="ko-KR" altLang="en-US">
                <a:noFill/>
                <a:latin typeface="굴림" charset="-127"/>
                <a:ea typeface="굴림" charset="-127"/>
              </a:rPr>
              <a:t> </a:t>
            </a:r>
          </a:p>
        </p:txBody>
      </p:sp>
      <p:sp>
        <p:nvSpPr>
          <p:cNvPr id="14345" name="TextBox 14"/>
          <p:cNvSpPr txBox="1">
            <a:spLocks noChangeArrowheads="1"/>
          </p:cNvSpPr>
          <p:nvPr/>
        </p:nvSpPr>
        <p:spPr bwMode="auto">
          <a:xfrm>
            <a:off x="8748713" y="6530975"/>
            <a:ext cx="412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13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14346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3" descr="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928688"/>
            <a:ext cx="8570913" cy="538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10" descr="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59038" y="928688"/>
            <a:ext cx="4416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3140075" y="1004888"/>
            <a:ext cx="3119438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No metal coated fiber device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5365" name="Rectangle 2"/>
          <p:cNvSpPr txBox="1">
            <a:spLocks noChangeArrowheads="1"/>
          </p:cNvSpPr>
          <p:nvPr/>
        </p:nvSpPr>
        <p:spPr bwMode="auto">
          <a:xfrm>
            <a:off x="0" y="71438"/>
            <a:ext cx="86407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 sz="2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50813" y="71438"/>
            <a:ext cx="8640762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Results and Discussion (2)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5367" name="TextBox 14"/>
          <p:cNvSpPr txBox="1">
            <a:spLocks noChangeArrowheads="1"/>
          </p:cNvSpPr>
          <p:nvPr/>
        </p:nvSpPr>
        <p:spPr bwMode="auto">
          <a:xfrm>
            <a:off x="8748713" y="6530975"/>
            <a:ext cx="412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14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pic>
        <p:nvPicPr>
          <p:cNvPr id="15368" name="Picture 3" descr="D:\Work\My publication\Intensity_modulaton_SPR\Figure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325" y="2105025"/>
            <a:ext cx="4656138" cy="326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TextBox 15"/>
          <p:cNvSpPr txBox="1">
            <a:spLocks noChangeArrowheads="1"/>
          </p:cNvSpPr>
          <p:nvPr/>
        </p:nvSpPr>
        <p:spPr bwMode="auto">
          <a:xfrm>
            <a:off x="5276850" y="3141663"/>
            <a:ext cx="3355975" cy="13843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400" b="1">
                <a:solidFill>
                  <a:srgbClr val="FF0000"/>
                </a:solidFill>
                <a:latin typeface="Arial" charset="0"/>
                <a:cs typeface="Arial" charset="0"/>
              </a:rPr>
              <a:t>No metal coated fiber device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400" b="1">
                <a:solidFill>
                  <a:srgbClr val="FF0000"/>
                </a:solidFill>
                <a:latin typeface="Arial" charset="0"/>
                <a:cs typeface="Arial" charset="0"/>
              </a:rPr>
              <a:t>Highly nonlinear over the entire range of glycerol concentration used</a:t>
            </a:r>
          </a:p>
        </p:txBody>
      </p:sp>
      <p:sp>
        <p:nvSpPr>
          <p:cNvPr id="15370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3" descr="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263" y="928688"/>
            <a:ext cx="8570912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2"/>
          <p:cNvSpPr txBox="1">
            <a:spLocks noChangeArrowheads="1"/>
          </p:cNvSpPr>
          <p:nvPr/>
        </p:nvSpPr>
        <p:spPr bwMode="auto">
          <a:xfrm>
            <a:off x="0" y="71438"/>
            <a:ext cx="86407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 sz="2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50813" y="71438"/>
            <a:ext cx="8640762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Results and Discussion (3)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pic>
        <p:nvPicPr>
          <p:cNvPr id="16389" name="Picture 10" descr="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7288" y="928688"/>
            <a:ext cx="4416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직사각형 20"/>
          <p:cNvSpPr/>
          <p:nvPr/>
        </p:nvSpPr>
        <p:spPr>
          <a:xfrm>
            <a:off x="3394075" y="1004888"/>
            <a:ext cx="2547938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Glycerol Measurement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6391" name="TextBox 14"/>
          <p:cNvSpPr txBox="1">
            <a:spLocks noChangeArrowheads="1"/>
          </p:cNvSpPr>
          <p:nvPr/>
        </p:nvSpPr>
        <p:spPr bwMode="auto">
          <a:xfrm>
            <a:off x="8748713" y="6530975"/>
            <a:ext cx="412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15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pic>
        <p:nvPicPr>
          <p:cNvPr id="1639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450" y="1989138"/>
            <a:ext cx="4856163" cy="341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3" name="TextBox 25"/>
          <p:cNvSpPr txBox="1">
            <a:spLocks noChangeArrowheads="1"/>
          </p:cNvSpPr>
          <p:nvPr/>
        </p:nvSpPr>
        <p:spPr bwMode="auto">
          <a:xfrm>
            <a:off x="5353050" y="2420938"/>
            <a:ext cx="3355975" cy="2032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400" b="1">
                <a:solidFill>
                  <a:srgbClr val="FF0000"/>
                </a:solidFill>
                <a:latin typeface="Arial" charset="0"/>
                <a:cs typeface="Arial" charset="0"/>
              </a:rPr>
              <a:t>Measurement of optical power only at the fiber output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400" b="1">
                <a:solidFill>
                  <a:srgbClr val="FF0000"/>
                </a:solidFill>
                <a:latin typeface="Arial" charset="0"/>
                <a:cs typeface="Arial" charset="0"/>
              </a:rPr>
              <a:t>Highly nonlinear behavior at near zero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sz="1400" b="1">
                <a:solidFill>
                  <a:srgbClr val="FF0000"/>
                </a:solidFill>
                <a:latin typeface="Arial" charset="0"/>
                <a:cs typeface="Arial" charset="0"/>
              </a:rPr>
              <a:t>Restricted operating range of concentration (RI)</a:t>
            </a:r>
          </a:p>
        </p:txBody>
      </p:sp>
      <p:sp>
        <p:nvSpPr>
          <p:cNvPr id="16394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3" descr="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238" y="928688"/>
            <a:ext cx="8570912" cy="545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10" descr="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57450" y="928688"/>
            <a:ext cx="4416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2687638" y="1004888"/>
            <a:ext cx="4021137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Fiber devices with SPR birefringence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7413" name="Rectangle 2"/>
          <p:cNvSpPr txBox="1">
            <a:spLocks noChangeArrowheads="1"/>
          </p:cNvSpPr>
          <p:nvPr/>
        </p:nvSpPr>
        <p:spPr bwMode="auto">
          <a:xfrm>
            <a:off x="0" y="71438"/>
            <a:ext cx="86407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 sz="2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50813" y="71438"/>
            <a:ext cx="8640762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Results and Discussion (4)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7415" name="TextBox 14"/>
          <p:cNvSpPr txBox="1">
            <a:spLocks noChangeArrowheads="1"/>
          </p:cNvSpPr>
          <p:nvPr/>
        </p:nvSpPr>
        <p:spPr bwMode="auto">
          <a:xfrm>
            <a:off x="8748713" y="6530975"/>
            <a:ext cx="412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16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68975" y="1684338"/>
            <a:ext cx="2933700" cy="44084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altLang="ko-KR" sz="1100" b="1" dirty="0">
                <a:solidFill>
                  <a:srgbClr val="0070C0"/>
                </a:solidFill>
                <a:latin typeface="Arial" pitchFamily="34" charset="0"/>
                <a:ea typeface="굴림" charset="-127"/>
                <a:cs typeface="Arial" pitchFamily="34" charset="0"/>
              </a:rPr>
              <a:t>As Ag composition increases, i.e., (a)</a:t>
            </a:r>
            <a:r>
              <a:rPr lang="en-US" altLang="ko-KR" sz="1100" b="1" dirty="0">
                <a:solidFill>
                  <a:srgbClr val="0070C0"/>
                </a:solidFill>
                <a:latin typeface="Arial" pitchFamily="34" charset="0"/>
                <a:ea typeface="굴림" charset="-127"/>
                <a:cs typeface="Arial" pitchFamily="34" charset="0"/>
                <a:sym typeface="Wingdings" panose="05000000000000000000" pitchFamily="2" charset="2"/>
              </a:rPr>
              <a:t>(d)</a:t>
            </a:r>
            <a:r>
              <a:rPr lang="en-US" altLang="ko-KR" sz="1100" b="1" dirty="0">
                <a:solidFill>
                  <a:srgbClr val="0070C0"/>
                </a:solidFill>
                <a:latin typeface="Arial" pitchFamily="34" charset="0"/>
                <a:ea typeface="굴림" charset="-127"/>
                <a:cs typeface="Arial" pitchFamily="34" charset="0"/>
              </a:rPr>
              <a:t>, less nonlinear behavior appears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altLang="ko-KR" sz="1100" b="1" dirty="0">
                <a:solidFill>
                  <a:srgbClr val="0070C0"/>
                </a:solidFill>
                <a:latin typeface="Arial" pitchFamily="34" charset="0"/>
                <a:ea typeface="굴림" charset="-127"/>
                <a:cs typeface="Arial" pitchFamily="34" charset="0"/>
              </a:rPr>
              <a:t>Two different sensitivity slopes appear at around 1% and 0.05%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100" b="1" dirty="0">
                <a:solidFill>
                  <a:srgbClr val="0070C0"/>
                </a:solidFill>
                <a:latin typeface="Arial" pitchFamily="34" charset="0"/>
                <a:ea typeface="굴림" charset="-127"/>
                <a:cs typeface="Arial" pitchFamily="34" charset="0"/>
              </a:rPr>
              <a:t>        for (c) and (d)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altLang="ko-KR" sz="1100" b="1" dirty="0">
                <a:solidFill>
                  <a:srgbClr val="0070C0"/>
                </a:solidFill>
                <a:latin typeface="Arial" pitchFamily="34" charset="0"/>
                <a:ea typeface="굴림" charset="-127"/>
                <a:cs typeface="Arial" pitchFamily="34" charset="0"/>
              </a:rPr>
              <a:t>Sensitivity at concentration </a:t>
            </a:r>
            <a:r>
              <a:rPr lang="en-US" altLang="ko-KR" sz="1100" b="1" i="1" dirty="0">
                <a:solidFill>
                  <a:srgbClr val="0070C0"/>
                </a:solidFill>
                <a:latin typeface="Arial" pitchFamily="34" charset="0"/>
                <a:ea typeface="굴림" charset="-127"/>
                <a:cs typeface="Arial" pitchFamily="34" charset="0"/>
              </a:rPr>
              <a:t>C</a:t>
            </a:r>
            <a:r>
              <a:rPr lang="en-US" altLang="ko-KR" sz="1100" b="1" dirty="0">
                <a:solidFill>
                  <a:srgbClr val="0070C0"/>
                </a:solidFill>
                <a:latin typeface="Arial" pitchFamily="34" charset="0"/>
                <a:ea typeface="굴림" charset="-127"/>
                <a:cs typeface="Arial" pitchFamily="34" charset="0"/>
              </a:rPr>
              <a:t> near zero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endParaRPr lang="en-US" altLang="ko-KR" sz="1100" b="1" dirty="0">
              <a:solidFill>
                <a:srgbClr val="0070C0"/>
              </a:solidFill>
              <a:latin typeface="Arial" pitchFamily="34" charset="0"/>
              <a:ea typeface="굴림" charset="-127"/>
              <a:cs typeface="Arial" pitchFamily="34" charset="0"/>
            </a:endParaRPr>
          </a:p>
          <a:p>
            <a:pPr>
              <a:lnSpc>
                <a:spcPct val="150000"/>
              </a:lnSpc>
              <a:defRPr/>
            </a:pPr>
            <a:endParaRPr lang="en-US" altLang="ko-KR" sz="1100" b="1" dirty="0">
              <a:solidFill>
                <a:srgbClr val="0070C0"/>
              </a:solidFill>
              <a:latin typeface="Arial" pitchFamily="34" charset="0"/>
              <a:ea typeface="굴림" charset="-127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altLang="ko-KR" sz="1100" b="1" dirty="0">
                <a:solidFill>
                  <a:srgbClr val="0070C0"/>
                </a:solidFill>
                <a:latin typeface="Arial" pitchFamily="34" charset="0"/>
                <a:ea typeface="굴림" charset="-127"/>
                <a:cs typeface="Arial" pitchFamily="34" charset="0"/>
              </a:rPr>
              <a:t> Minimum detectable </a:t>
            </a:r>
            <a:r>
              <a:rPr lang="en-US" altLang="ko-KR" sz="1100" b="1" i="1" dirty="0">
                <a:solidFill>
                  <a:srgbClr val="0070C0"/>
                </a:solidFill>
                <a:latin typeface="Arial" pitchFamily="34" charset="0"/>
                <a:ea typeface="굴림" charset="-127"/>
                <a:cs typeface="Arial" pitchFamily="34" charset="0"/>
              </a:rPr>
              <a:t>C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endParaRPr lang="en-US" altLang="ko-KR" sz="1100" b="1" i="1" dirty="0">
              <a:solidFill>
                <a:srgbClr val="0070C0"/>
              </a:solidFill>
              <a:latin typeface="Arial" pitchFamily="34" charset="0"/>
              <a:ea typeface="굴림" charset="-127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endParaRPr lang="en-US" altLang="ko-KR" sz="1100" b="1" i="1" dirty="0">
              <a:solidFill>
                <a:srgbClr val="0070C0"/>
              </a:solidFill>
              <a:latin typeface="Arial" pitchFamily="34" charset="0"/>
              <a:ea typeface="굴림" charset="-127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altLang="ko-KR" sz="1100" b="1" dirty="0">
                <a:solidFill>
                  <a:srgbClr val="002060"/>
                </a:solidFill>
                <a:latin typeface="Arial" pitchFamily="34" charset="0"/>
                <a:ea typeface="굴림" charset="-127"/>
                <a:cs typeface="Arial" pitchFamily="34" charset="0"/>
              </a:rPr>
              <a:t>Minimum resolvable refractive index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100" b="1" dirty="0">
                <a:solidFill>
                  <a:srgbClr val="0070C0"/>
                </a:solidFill>
                <a:latin typeface="Arial" pitchFamily="34" charset="0"/>
                <a:ea typeface="굴림" charset="-127"/>
                <a:cs typeface="Arial" pitchFamily="34" charset="0"/>
              </a:rPr>
              <a:t>                                               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100" b="1" dirty="0">
                <a:solidFill>
                  <a:srgbClr val="002060"/>
                </a:solidFill>
                <a:latin typeface="Arial" pitchFamily="34" charset="0"/>
                <a:ea typeface="굴림" charset="-127"/>
                <a:cs typeface="Arial" pitchFamily="34" charset="0"/>
              </a:rPr>
              <a:t>         as experimentally achievable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altLang="ko-KR" sz="1100" b="1" dirty="0">
                <a:solidFill>
                  <a:srgbClr val="0070C0"/>
                </a:solidFill>
                <a:latin typeface="Arial" pitchFamily="34" charset="0"/>
                <a:ea typeface="굴림" charset="-127"/>
                <a:cs typeface="Arial" pitchFamily="34" charset="0"/>
              </a:rPr>
              <a:t>    </a:t>
            </a:r>
            <a:r>
              <a:rPr lang="en-US" altLang="ko-KR" sz="1100" b="1" dirty="0">
                <a:solidFill>
                  <a:srgbClr val="002060"/>
                </a:solidFill>
                <a:latin typeface="Arial" pitchFamily="34" charset="0"/>
                <a:ea typeface="굴림" charset="-127"/>
                <a:cs typeface="Arial" pitchFamily="34" charset="0"/>
              </a:rPr>
              <a:t>Enlarged RI operating range: 0.05</a:t>
            </a:r>
          </a:p>
        </p:txBody>
      </p:sp>
      <p:pic>
        <p:nvPicPr>
          <p:cNvPr id="1741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6525" y="4016375"/>
            <a:ext cx="1443038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8" name="그룹 4"/>
          <p:cNvGrpSpPr>
            <a:grpSpLocks/>
          </p:cNvGrpSpPr>
          <p:nvPr/>
        </p:nvGrpSpPr>
        <p:grpSpPr bwMode="auto">
          <a:xfrm>
            <a:off x="6462713" y="3697288"/>
            <a:ext cx="1546225" cy="222250"/>
            <a:chOff x="6300192" y="4287441"/>
            <a:chExt cx="1547069" cy="221679"/>
          </a:xfrm>
        </p:grpSpPr>
        <p:pic>
          <p:nvPicPr>
            <p:cNvPr id="1742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3165" y="4287441"/>
              <a:ext cx="864096" cy="221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7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192" y="4323074"/>
              <a:ext cx="648072" cy="178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19" name="TextBox 3"/>
          <p:cNvSpPr txBox="1">
            <a:spLocks noChangeArrowheads="1"/>
          </p:cNvSpPr>
          <p:nvPr/>
        </p:nvSpPr>
        <p:spPr bwMode="auto">
          <a:xfrm>
            <a:off x="7937500" y="3646488"/>
            <a:ext cx="422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(c)</a:t>
            </a:r>
            <a:endParaRPr lang="ko-KR" altLang="en-US" sz="1400" b="1"/>
          </a:p>
        </p:txBody>
      </p:sp>
      <p:sp>
        <p:nvSpPr>
          <p:cNvPr id="17420" name="TextBox 16"/>
          <p:cNvSpPr txBox="1">
            <a:spLocks noChangeArrowheads="1"/>
          </p:cNvSpPr>
          <p:nvPr/>
        </p:nvSpPr>
        <p:spPr bwMode="auto">
          <a:xfrm>
            <a:off x="7948613" y="3925888"/>
            <a:ext cx="42386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(d)</a:t>
            </a:r>
            <a:endParaRPr lang="ko-KR" altLang="en-US" sz="1400" b="1"/>
          </a:p>
        </p:txBody>
      </p:sp>
      <p:pic>
        <p:nvPicPr>
          <p:cNvPr id="1742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1725" y="4552950"/>
            <a:ext cx="2030413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1088" y="5267325"/>
            <a:ext cx="1368425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3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563" y="1628775"/>
            <a:ext cx="5440362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직사각형 17"/>
          <p:cNvSpPr/>
          <p:nvPr/>
        </p:nvSpPr>
        <p:spPr>
          <a:xfrm>
            <a:off x="3197225" y="3806825"/>
            <a:ext cx="2503488" cy="21732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425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0" y="71438"/>
            <a:ext cx="8640763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The Sensing System Characteristics (1)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pic>
        <p:nvPicPr>
          <p:cNvPr id="18435" name="Picture 18" descr="#07중박스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2" t="69954" r="20555" b="1527"/>
          <a:stretch>
            <a:fillRect/>
          </a:stretch>
        </p:blipFill>
        <p:spPr bwMode="auto">
          <a:xfrm>
            <a:off x="68263" y="1341438"/>
            <a:ext cx="8824912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2" descr="#07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2" t="69629" r="52777" b="21481"/>
          <a:stretch>
            <a:fillRect/>
          </a:stretch>
        </p:blipFill>
        <p:spPr bwMode="auto">
          <a:xfrm>
            <a:off x="71438" y="714375"/>
            <a:ext cx="68040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1042988" y="838200"/>
            <a:ext cx="476250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Good Sensitivity and Wide Operating Range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5369" name="TextBox 2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84641" y="1833205"/>
            <a:ext cx="8056121" cy="3785652"/>
          </a:xfrm>
          <a:prstGeom prst="rect">
            <a:avLst/>
          </a:prstGeom>
          <a:blipFill rotWithShape="1">
            <a:blip r:embed="rId4"/>
            <a:stretch>
              <a:fillRect l="-227" r="-386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ko-KR" altLang="en-US">
                <a:noFill/>
                <a:latin typeface="굴림" charset="-127"/>
                <a:ea typeface="굴림" charset="-127"/>
              </a:rPr>
              <a:t> </a:t>
            </a:r>
          </a:p>
        </p:txBody>
      </p:sp>
      <p:sp>
        <p:nvSpPr>
          <p:cNvPr id="18439" name="TextBox 14"/>
          <p:cNvSpPr txBox="1">
            <a:spLocks noChangeArrowheads="1"/>
          </p:cNvSpPr>
          <p:nvPr/>
        </p:nvSpPr>
        <p:spPr bwMode="auto">
          <a:xfrm>
            <a:off x="8748713" y="6530975"/>
            <a:ext cx="412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17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18440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0" y="71438"/>
            <a:ext cx="8640763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The Sensing System Characteristics (2)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pic>
        <p:nvPicPr>
          <p:cNvPr id="19459" name="Picture 18" descr="#07중박스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2" t="69954" r="20555" b="1527"/>
          <a:stretch>
            <a:fillRect/>
          </a:stretch>
        </p:blipFill>
        <p:spPr bwMode="auto">
          <a:xfrm>
            <a:off x="38100" y="1323975"/>
            <a:ext cx="8824913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2" descr="#07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2" t="69629" r="52777" b="21481"/>
          <a:stretch>
            <a:fillRect/>
          </a:stretch>
        </p:blipFill>
        <p:spPr bwMode="auto">
          <a:xfrm>
            <a:off x="71438" y="714375"/>
            <a:ext cx="68040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1230313" y="838200"/>
            <a:ext cx="4389437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Comparison with the other group results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9462" name="TextBox 14"/>
          <p:cNvSpPr txBox="1">
            <a:spLocks noChangeArrowheads="1"/>
          </p:cNvSpPr>
          <p:nvPr/>
        </p:nvSpPr>
        <p:spPr bwMode="auto">
          <a:xfrm>
            <a:off x="8748713" y="6530975"/>
            <a:ext cx="412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18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618539" y="1899670"/>
          <a:ext cx="7704857" cy="3689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197"/>
                <a:gridCol w="1224136"/>
                <a:gridCol w="1152128"/>
                <a:gridCol w="648072"/>
                <a:gridCol w="3103324"/>
              </a:tblGrid>
              <a:tr h="60038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0000CC"/>
                          </a:solidFill>
                        </a:rPr>
                        <a:t>Minimum</a:t>
                      </a:r>
                      <a:r>
                        <a:rPr lang="en-US" altLang="ko-KR" sz="1000" b="1" baseline="0" dirty="0" smtClean="0">
                          <a:solidFill>
                            <a:srgbClr val="0000CC"/>
                          </a:solidFill>
                        </a:rPr>
                        <a:t> Detectable RI (experimental)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0000CC"/>
                          </a:solidFill>
                        </a:rPr>
                        <a:t>Minimum Detectable</a:t>
                      </a:r>
                      <a:r>
                        <a:rPr lang="en-US" altLang="ko-KR" sz="1000" b="1" baseline="0" dirty="0" smtClean="0">
                          <a:solidFill>
                            <a:srgbClr val="0000CC"/>
                          </a:solidFill>
                        </a:rPr>
                        <a:t> RI (estimated)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 rotWithShape="1">
                      <a:blip r:embed="rId4"/>
                      <a:stretch>
                        <a:fillRect l="-284270" t="-1020" r="-326404" b="-575510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rgbClr val="0000CC"/>
                          </a:solidFill>
                        </a:rPr>
                        <a:t>Ref.</a:t>
                      </a:r>
                      <a:endParaRPr lang="ko-KR" altLang="en-US" sz="1000" b="1" dirty="0" smtClean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0000CC"/>
                          </a:solidFill>
                        </a:rPr>
                        <a:t>Remark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02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1.2×10</a:t>
                      </a:r>
                      <a:r>
                        <a:rPr lang="en-US" altLang="ko-KR" sz="1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5.5×10</a:t>
                      </a:r>
                      <a:r>
                        <a:rPr lang="en-US" altLang="ko-KR" sz="1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9.6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Mach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altLang="ko-KR" sz="1000" b="1" baseline="0" dirty="0" err="1" smtClean="0">
                          <a:solidFill>
                            <a:schemeClr val="tx1"/>
                          </a:solidFill>
                        </a:rPr>
                        <a:t>Zhender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 Type SPR Sensor (2004)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75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2×10</a:t>
                      </a:r>
                      <a:r>
                        <a:rPr lang="en-US" altLang="ko-KR" sz="1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Not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 mentioned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1.2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Single Mode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 Fiber SPR Sensor (1999)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4×10</a:t>
                      </a:r>
                      <a:r>
                        <a:rPr lang="en-US" altLang="ko-KR" sz="1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Not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 mentioned</a:t>
                      </a:r>
                      <a:endParaRPr lang="ko-KR" altLang="en-US" sz="1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8.5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Single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 Mode </a:t>
                      </a:r>
                      <a:r>
                        <a:rPr lang="en-US" altLang="ko-KR" sz="1000" b="1" baseline="0" smtClean="0">
                          <a:solidFill>
                            <a:schemeClr val="tx1"/>
                          </a:solidFill>
                        </a:rPr>
                        <a:t>Polarization Maintaining 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SPR Sensor (2003)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9109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5×10</a:t>
                      </a:r>
                      <a:r>
                        <a:rPr lang="en-US" altLang="ko-KR" sz="1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Not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 mentioned</a:t>
                      </a:r>
                      <a:endParaRPr lang="ko-KR" altLang="en-US" sz="1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D-type Fiber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 Sensor (2007)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2078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5×10</a:t>
                      </a:r>
                      <a:r>
                        <a:rPr lang="en-US" altLang="ko-KR" sz="1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Not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 mentioned</a:t>
                      </a:r>
                      <a:endParaRPr lang="ko-KR" altLang="en-US" sz="1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49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Single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 Mode SPR Sensor (1997)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1×10</a:t>
                      </a:r>
                      <a:r>
                        <a:rPr lang="en-US" altLang="ko-KR" sz="1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1.5×10</a:t>
                      </a:r>
                      <a:r>
                        <a:rPr lang="en-US" altLang="ko-KR" sz="1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4.2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SPR Heterodyne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 Interferometer Sensor (2011)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4×10</a:t>
                      </a:r>
                      <a:r>
                        <a:rPr lang="en-US" altLang="ko-KR" sz="1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Not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 mentioned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46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Miniaturized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 SPR fiber Sensor (1998)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5×10</a:t>
                      </a:r>
                      <a:r>
                        <a:rPr lang="en-US" altLang="ko-KR" sz="1000" b="1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Not</a:t>
                      </a:r>
                      <a:r>
                        <a:rPr lang="en-US" altLang="ko-KR" sz="1000" b="1" baseline="0" dirty="0" smtClean="0">
                          <a:solidFill>
                            <a:schemeClr val="tx1"/>
                          </a:solidFill>
                        </a:rPr>
                        <a:t> mentioned</a:t>
                      </a:r>
                      <a:endParaRPr lang="ko-KR" altLang="en-US" sz="1000" b="1" dirty="0">
                        <a:solidFill>
                          <a:srgbClr val="0000CC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2.6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</a:rPr>
                        <a:t>SPR Phase detection Sensor (1996)</a:t>
                      </a:r>
                      <a:endParaRPr lang="ko-KR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5.8×10</a:t>
                      </a:r>
                      <a:r>
                        <a:rPr lang="en-US" altLang="ko-KR" sz="1200" b="1" kern="1200" baseline="300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  <a:endParaRPr lang="ko-KR" alt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solidFill>
                            <a:srgbClr val="C00000"/>
                          </a:solidFill>
                        </a:rPr>
                        <a:t>To</a:t>
                      </a:r>
                      <a:r>
                        <a:rPr lang="en-US" altLang="ko-KR" sz="1000" b="1" baseline="0" dirty="0" smtClean="0">
                          <a:solidFill>
                            <a:srgbClr val="C00000"/>
                          </a:solidFill>
                        </a:rPr>
                        <a:t> be estimated</a:t>
                      </a:r>
                      <a:endParaRPr lang="ko-KR" altLang="en-US" sz="10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</a:rPr>
                        <a:t>50</a:t>
                      </a:r>
                      <a:endParaRPr lang="ko-KR" alt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</a:rPr>
                        <a:t>Our</a:t>
                      </a:r>
                      <a:r>
                        <a:rPr lang="en-US" altLang="ko-KR" sz="1200" b="1" baseline="0" dirty="0" smtClean="0">
                          <a:solidFill>
                            <a:srgbClr val="C00000"/>
                          </a:solidFill>
                        </a:rPr>
                        <a:t> Group</a:t>
                      </a:r>
                      <a:endParaRPr lang="ko-KR" alt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rgbClr val="C00000"/>
                          </a:solidFill>
                        </a:rPr>
                        <a:t>SPR</a:t>
                      </a:r>
                      <a:r>
                        <a:rPr lang="en-US" altLang="ko-KR" sz="1200" b="1" baseline="0" dirty="0" smtClean="0">
                          <a:solidFill>
                            <a:srgbClr val="C00000"/>
                          </a:solidFill>
                        </a:rPr>
                        <a:t> birefringence Fiber Sensor (2013)</a:t>
                      </a:r>
                      <a:endParaRPr lang="ko-KR" alt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464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0" y="71438"/>
            <a:ext cx="8640763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The Sensing System Characteristics (3)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pic>
        <p:nvPicPr>
          <p:cNvPr id="20483" name="Picture 18" descr="#07중박스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2" t="69954" r="20555" b="1527"/>
          <a:stretch>
            <a:fillRect/>
          </a:stretch>
        </p:blipFill>
        <p:spPr bwMode="auto">
          <a:xfrm>
            <a:off x="38100" y="1323975"/>
            <a:ext cx="8824913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2" descr="#07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2" t="69629" r="52777" b="21481"/>
          <a:stretch>
            <a:fillRect/>
          </a:stretch>
        </p:blipFill>
        <p:spPr bwMode="auto">
          <a:xfrm>
            <a:off x="71438" y="714375"/>
            <a:ext cx="68040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1625600" y="838200"/>
            <a:ext cx="359727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References used for comparison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0486" name="TextBox 14"/>
          <p:cNvSpPr txBox="1">
            <a:spLocks noChangeArrowheads="1"/>
          </p:cNvSpPr>
          <p:nvPr/>
        </p:nvSpPr>
        <p:spPr bwMode="auto">
          <a:xfrm>
            <a:off x="8748713" y="6530975"/>
            <a:ext cx="412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19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20487" name="직사각형 2"/>
          <p:cNvSpPr>
            <a:spLocks noChangeArrowheads="1"/>
          </p:cNvSpPr>
          <p:nvPr/>
        </p:nvSpPr>
        <p:spPr bwMode="auto">
          <a:xfrm>
            <a:off x="746125" y="1587500"/>
            <a:ext cx="7705725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b="1"/>
              <a:t>References</a:t>
            </a:r>
            <a:endParaRPr lang="ko-KR" altLang="ko-KR" sz="1100" b="1"/>
          </a:p>
          <a:p>
            <a:pPr>
              <a:lnSpc>
                <a:spcPct val="150000"/>
              </a:lnSpc>
            </a:pPr>
            <a:r>
              <a:rPr lang="en-US" altLang="ko-KR" sz="1100" b="1"/>
              <a:t>[1] S. Y. Wu, H. P. Ho,  W. C. Law, C. L. Lin, S. K. Kong. Highly sensitive differential phase-sensitive surface plasmon resonance biosensor based on the  Mach-Zehnder configuration. Optics Letters, 29, 2378-2380 (2004).</a:t>
            </a:r>
            <a:endParaRPr lang="ko-KR" altLang="ko-KR" sz="1100" b="1"/>
          </a:p>
          <a:p>
            <a:pPr>
              <a:lnSpc>
                <a:spcPct val="150000"/>
              </a:lnSpc>
            </a:pPr>
            <a:r>
              <a:rPr lang="en-US" altLang="ko-KR" sz="1100" b="1"/>
              <a:t>[2] R. Slavík, J. Homola, J. Čtyroký. Single mode optical fiber surface plasmon resonance sensor. Sensors and Actuators B: Chemical, 54, 74-79 (1999).</a:t>
            </a:r>
            <a:endParaRPr lang="ko-KR" altLang="ko-KR" sz="1100" b="1"/>
          </a:p>
          <a:p>
            <a:pPr>
              <a:lnSpc>
                <a:spcPct val="150000"/>
              </a:lnSpc>
            </a:pPr>
            <a:r>
              <a:rPr lang="en-US" altLang="ko-KR" sz="1100" b="1"/>
              <a:t>[3] M. Piliarik, J. Homola, Z. Manikova, J. Čtyroký. Surface plasmon resonance based on a single mode polarization maintaining optical fiber. Sensors and Actuators B: Chemical, 90, 236-242 (2003).</a:t>
            </a:r>
            <a:endParaRPr lang="ko-KR" altLang="ko-KR" sz="1100" b="1"/>
          </a:p>
          <a:p>
            <a:pPr>
              <a:lnSpc>
                <a:spcPct val="150000"/>
              </a:lnSpc>
            </a:pPr>
            <a:r>
              <a:rPr lang="en-US" altLang="ko-KR" sz="1100" b="1"/>
              <a:t>[4] M. H. Chiu, C. H. Shih, M. H. Chi. Optimum sensitivity of single mode D-type optical fiber sensor in the intensity measurement. Sensors and Actuators B: Chemical, 123, 1120-1124 (2007).</a:t>
            </a:r>
            <a:endParaRPr lang="ko-KR" altLang="ko-KR" sz="1100" b="1"/>
          </a:p>
          <a:p>
            <a:pPr>
              <a:lnSpc>
                <a:spcPct val="150000"/>
              </a:lnSpc>
            </a:pPr>
            <a:r>
              <a:rPr lang="en-US" altLang="ko-KR" sz="1100" b="1"/>
              <a:t>[5] A. J. C. Tubb, F. P. Payne, R. B. Millington, C. R. Lowe. Single-mode optical fibre surface plasmon wave chemical sensor. Sensors and Actuators B: Chemical, 41, 71-79 (1997).</a:t>
            </a:r>
            <a:endParaRPr lang="ko-KR" altLang="ko-KR" sz="1100" b="1"/>
          </a:p>
          <a:p>
            <a:pPr>
              <a:lnSpc>
                <a:spcPct val="150000"/>
              </a:lnSpc>
            </a:pPr>
            <a:r>
              <a:rPr lang="en-US" altLang="ko-KR" sz="1100" b="1"/>
              <a:t>[6] J. Y. Lee, S. K. Tsai. Measurement of refractive index variation of liquids by surface plasmon resonance and wavelength-modulated heterodyne interferometry. Optics Communications, 284, 925-929 (2011).</a:t>
            </a:r>
            <a:endParaRPr lang="ko-KR" altLang="ko-KR" sz="1100" b="1"/>
          </a:p>
          <a:p>
            <a:pPr>
              <a:lnSpc>
                <a:spcPct val="150000"/>
              </a:lnSpc>
            </a:pPr>
            <a:r>
              <a:rPr lang="en-US" altLang="ko-KR" sz="1100" b="1"/>
              <a:t>[7] R. Slavík, J. Homola, J. Čtyroký. Miniaturization of fiber optic surface plasmon resonance sensor. Sensors and Actuators B: Chemical, 51, 311-315 (1998).</a:t>
            </a:r>
            <a:endParaRPr lang="ko-KR" altLang="ko-KR" sz="1100" b="1"/>
          </a:p>
          <a:p>
            <a:pPr>
              <a:lnSpc>
                <a:spcPct val="150000"/>
              </a:lnSpc>
            </a:pPr>
            <a:r>
              <a:rPr lang="en-US" altLang="ko-KR" sz="1100" b="1"/>
              <a:t>[8] S. G. Nelson, K. S. Johnston, S. S. Yee. High sensitivity surface plasmon resonance sensor based on phase detection. Sensors and Actuators B: Chemical, 35, 187-191 (1996).</a:t>
            </a:r>
            <a:endParaRPr lang="ko-KR" altLang="ko-KR" sz="1100" b="1"/>
          </a:p>
        </p:txBody>
      </p:sp>
      <p:sp>
        <p:nvSpPr>
          <p:cNvPr id="20488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0" y="71438"/>
            <a:ext cx="8640763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The Sensing System Characteristics (4)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pic>
        <p:nvPicPr>
          <p:cNvPr id="21507" name="Picture 18" descr="#07중박스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2" t="69954" r="20555" b="1527"/>
          <a:stretch>
            <a:fillRect/>
          </a:stretch>
        </p:blipFill>
        <p:spPr bwMode="auto">
          <a:xfrm>
            <a:off x="68263" y="1341438"/>
            <a:ext cx="8824912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2" descr="#07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2" t="69629" r="52777" b="21481"/>
          <a:stretch>
            <a:fillRect/>
          </a:stretch>
        </p:blipFill>
        <p:spPr bwMode="auto">
          <a:xfrm>
            <a:off x="71438" y="714375"/>
            <a:ext cx="68040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982663" y="838200"/>
            <a:ext cx="3917950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The Benefits of our Sensing System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5369" name="TextBox 29"/>
          <p:cNvSpPr txBox="1">
            <a:spLocks noChangeArrowheads="1"/>
          </p:cNvSpPr>
          <p:nvPr/>
        </p:nvSpPr>
        <p:spPr bwMode="auto">
          <a:xfrm>
            <a:off x="584200" y="1541463"/>
            <a:ext cx="805656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marL="285750" indent="-285750" eaLnBrk="1" hangingPunct="1">
              <a:lnSpc>
                <a:spcPct val="200000"/>
              </a:lnSpc>
              <a:buClr>
                <a:schemeClr val="accent2"/>
              </a:buClr>
              <a:buFont typeface="Wingdings" panose="05000000000000000000" pitchFamily="2" charset="2"/>
              <a:buChar char="ü"/>
              <a:defRPr/>
            </a:pPr>
            <a:r>
              <a:rPr lang="ko-KR" altLang="en-US" sz="15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b="1" dirty="0" smtClean="0">
                <a:latin typeface="Arial" pitchFamily="34" charset="0"/>
                <a:ea typeface="HY헤드라인M" pitchFamily="18" charset="-127"/>
                <a:cs typeface="Arial" pitchFamily="34" charset="0"/>
              </a:rPr>
              <a:t>Straightforward to Fabricate the Fiber Device (polymer-cladding)</a:t>
            </a:r>
          </a:p>
          <a:p>
            <a:pPr marL="285750" indent="-285750" eaLnBrk="1" hangingPunct="1">
              <a:lnSpc>
                <a:spcPct val="200000"/>
              </a:lnSpc>
              <a:buClr>
                <a:schemeClr val="accent2"/>
              </a:buClr>
              <a:buFont typeface="Wingdings" panose="05000000000000000000" pitchFamily="2" charset="2"/>
              <a:buChar char="ü"/>
              <a:defRPr/>
            </a:pPr>
            <a:r>
              <a:rPr lang="en-US" altLang="ko-KR" sz="16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</a:t>
            </a:r>
            <a:r>
              <a:rPr lang="en-US" altLang="ko-KR" sz="1600" b="1" dirty="0" smtClean="0">
                <a:latin typeface="Arial" pitchFamily="34" charset="0"/>
                <a:ea typeface="HY헤드라인M" pitchFamily="18" charset="-127"/>
                <a:cs typeface="Arial" pitchFamily="34" charset="0"/>
              </a:rPr>
              <a:t>Ag-Al Combination for SPR Coating – No Need to Use Expensive Gold</a:t>
            </a:r>
          </a:p>
          <a:p>
            <a:pPr marL="285750" indent="-285750" eaLnBrk="1" hangingPunct="1">
              <a:lnSpc>
                <a:spcPct val="200000"/>
              </a:lnSpc>
              <a:buClr>
                <a:schemeClr val="accent2"/>
              </a:buClr>
              <a:buFont typeface="Wingdings" panose="05000000000000000000" pitchFamily="2" charset="2"/>
              <a:buChar char="ü"/>
              <a:defRPr/>
            </a:pPr>
            <a:r>
              <a:rPr lang="en-US" altLang="ko-KR" sz="16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</a:t>
            </a:r>
            <a:r>
              <a:rPr lang="en-US" altLang="ko-KR" sz="1600" b="1" dirty="0" smtClean="0">
                <a:latin typeface="Arial" pitchFamily="34" charset="0"/>
                <a:ea typeface="HY헤드라인M" pitchFamily="18" charset="-127"/>
                <a:cs typeface="Arial" pitchFamily="34" charset="0"/>
              </a:rPr>
              <a:t>Relatively Simple Detection System</a:t>
            </a:r>
          </a:p>
          <a:p>
            <a:pPr marL="285750" indent="-285750" eaLnBrk="1" hangingPunct="1">
              <a:lnSpc>
                <a:spcPct val="200000"/>
              </a:lnSpc>
              <a:buClr>
                <a:schemeClr val="accent2"/>
              </a:buClr>
              <a:buFont typeface="Wingdings" panose="05000000000000000000" pitchFamily="2" charset="2"/>
              <a:buChar char="ü"/>
              <a:defRPr/>
            </a:pPr>
            <a:r>
              <a:rPr lang="en-US" altLang="ko-KR" sz="16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</a:t>
            </a:r>
            <a:r>
              <a:rPr lang="en-US" altLang="ko-KR" sz="1600" b="1" dirty="0" smtClean="0">
                <a:latin typeface="Arial" pitchFamily="34" charset="0"/>
                <a:ea typeface="HY헤드라인M" pitchFamily="18" charset="-127"/>
                <a:cs typeface="Arial" pitchFamily="34" charset="0"/>
              </a:rPr>
              <a:t>No Need of angular adjustment for SPR excitation</a:t>
            </a:r>
          </a:p>
          <a:p>
            <a:pPr marL="285750" indent="-285750" eaLnBrk="1" hangingPunct="1">
              <a:lnSpc>
                <a:spcPct val="200000"/>
              </a:lnSpc>
              <a:buClr>
                <a:schemeClr val="accent2"/>
              </a:buClr>
              <a:buFont typeface="Wingdings" panose="05000000000000000000" pitchFamily="2" charset="2"/>
              <a:buChar char="ü"/>
              <a:defRPr/>
            </a:pPr>
            <a:r>
              <a:rPr lang="en-US" altLang="ko-KR" sz="1600" b="1" dirty="0">
                <a:latin typeface="Arial" pitchFamily="34" charset="0"/>
                <a:ea typeface="HY헤드라인M" pitchFamily="18" charset="-127"/>
                <a:cs typeface="Arial" pitchFamily="34" charset="0"/>
              </a:rPr>
              <a:t> </a:t>
            </a:r>
            <a:r>
              <a:rPr lang="en-US" altLang="ko-KR" sz="1600" b="1" dirty="0" smtClean="0">
                <a:latin typeface="Arial" pitchFamily="34" charset="0"/>
                <a:ea typeface="HY헤드라인M" pitchFamily="18" charset="-127"/>
                <a:cs typeface="Arial" pitchFamily="34" charset="0"/>
              </a:rPr>
              <a:t>No Need to Realize an Interferometer by Beam Recombination </a:t>
            </a:r>
          </a:p>
          <a:p>
            <a:pPr eaLnBrk="1" hangingPunct="1">
              <a:lnSpc>
                <a:spcPct val="200000"/>
              </a:lnSpc>
              <a:buClr>
                <a:schemeClr val="accent2"/>
              </a:buClr>
              <a:defRPr/>
            </a:pPr>
            <a:r>
              <a:rPr lang="en-US" altLang="ko-KR" sz="1600" b="1" dirty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 </a:t>
            </a:r>
            <a:r>
              <a:rPr lang="en-US" altLang="ko-KR" sz="1600" b="1" dirty="0" smtClean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      Easy Alignment (in-line polarization interferometer)</a:t>
            </a:r>
          </a:p>
          <a:p>
            <a:pPr marL="285750" indent="-285750" eaLnBrk="1" hangingPunct="1">
              <a:lnSpc>
                <a:spcPct val="200000"/>
              </a:lnSpc>
              <a:buClr>
                <a:schemeClr val="accent2"/>
              </a:buClr>
              <a:buFont typeface="Wingdings" panose="05000000000000000000" pitchFamily="2" charset="2"/>
              <a:buChar char="ü"/>
              <a:defRPr/>
            </a:pPr>
            <a:r>
              <a:rPr lang="en-US" altLang="ko-KR" sz="1600" b="1" dirty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 </a:t>
            </a:r>
            <a:r>
              <a:rPr lang="en-US" altLang="ko-KR" sz="1600" b="1" dirty="0" smtClean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Robustness to External </a:t>
            </a:r>
            <a:r>
              <a:rPr lang="en-US" altLang="ko-KR" sz="1600" b="1" dirty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D</a:t>
            </a:r>
            <a:r>
              <a:rPr lang="en-US" altLang="ko-KR" sz="1600" b="1" dirty="0" smtClean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isturbance due to the Use of a Single Beam of Light  </a:t>
            </a:r>
          </a:p>
          <a:p>
            <a:pPr eaLnBrk="1" hangingPunct="1">
              <a:lnSpc>
                <a:spcPct val="200000"/>
              </a:lnSpc>
              <a:buClr>
                <a:schemeClr val="accent2"/>
              </a:buClr>
              <a:defRPr/>
            </a:pPr>
            <a:r>
              <a:rPr lang="en-US" altLang="ko-KR" sz="1600" b="1" dirty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 </a:t>
            </a:r>
            <a:r>
              <a:rPr lang="en-US" altLang="ko-KR" sz="1600" b="1" dirty="0" smtClean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     compared to Dual Beam </a:t>
            </a:r>
            <a:r>
              <a:rPr lang="en-US" altLang="ko-KR" sz="1600" b="1" dirty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I</a:t>
            </a:r>
            <a:r>
              <a:rPr lang="en-US" altLang="ko-KR" sz="1600" b="1" dirty="0" smtClean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nterferometer scheme</a:t>
            </a:r>
          </a:p>
          <a:p>
            <a:pPr marL="285750" indent="-285750" eaLnBrk="1" hangingPunct="1">
              <a:lnSpc>
                <a:spcPct val="200000"/>
              </a:lnSpc>
              <a:buClr>
                <a:schemeClr val="accent2"/>
              </a:buClr>
              <a:buFont typeface="Wingdings" panose="05000000000000000000" pitchFamily="2" charset="2"/>
              <a:buChar char="ü"/>
              <a:defRPr/>
            </a:pPr>
            <a:r>
              <a:rPr lang="en-US" altLang="ko-KR" sz="1600" b="1" dirty="0" smtClean="0">
                <a:latin typeface="Arial" pitchFamily="34" charset="0"/>
                <a:ea typeface="HY헤드라인M" pitchFamily="18" charset="-127"/>
                <a:cs typeface="Arial" pitchFamily="34" charset="0"/>
                <a:sym typeface="Wingdings" pitchFamily="2" charset="2"/>
              </a:rPr>
              <a:t>Relatively Compact Size compared to Prism based Optical Sensing System</a:t>
            </a:r>
            <a:endParaRPr lang="ko-KR" altLang="en-US" sz="1600" b="1" dirty="0"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1511" name="TextBox 14"/>
          <p:cNvSpPr txBox="1">
            <a:spLocks noChangeArrowheads="1"/>
          </p:cNvSpPr>
          <p:nvPr/>
        </p:nvSpPr>
        <p:spPr bwMode="auto">
          <a:xfrm>
            <a:off x="8748713" y="6530975"/>
            <a:ext cx="412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20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21512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 txBox="1">
            <a:spLocks noChangeArrowheads="1"/>
          </p:cNvSpPr>
          <p:nvPr/>
        </p:nvSpPr>
        <p:spPr bwMode="auto">
          <a:xfrm>
            <a:off x="0" y="71438"/>
            <a:ext cx="86407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 sz="2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50813" y="71438"/>
            <a:ext cx="8640762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Relevant Publication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2532" name="TextBox 14"/>
          <p:cNvSpPr txBox="1">
            <a:spLocks noChangeArrowheads="1"/>
          </p:cNvSpPr>
          <p:nvPr/>
        </p:nvSpPr>
        <p:spPr bwMode="auto">
          <a:xfrm>
            <a:off x="8748713" y="6530975"/>
            <a:ext cx="412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21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22533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  <p:pic>
        <p:nvPicPr>
          <p:cNvPr id="225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113" y="901700"/>
            <a:ext cx="5581650" cy="557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5" name="Picture 4" descr="http://www.opticsinfobase.org/images/oe-os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911225"/>
            <a:ext cx="2592387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3" descr="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850" y="733425"/>
            <a:ext cx="8570913" cy="571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10" descr="9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0638" y="893763"/>
            <a:ext cx="4416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3276600" y="969963"/>
            <a:ext cx="294322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The Group Recent Results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3557" name="Rectangle 2"/>
          <p:cNvSpPr txBox="1">
            <a:spLocks noChangeArrowheads="1"/>
          </p:cNvSpPr>
          <p:nvPr/>
        </p:nvSpPr>
        <p:spPr bwMode="auto">
          <a:xfrm>
            <a:off x="0" y="71438"/>
            <a:ext cx="86407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 sz="2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50813" y="71438"/>
            <a:ext cx="8640762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Additional Results Obtained Recently (1)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3559" name="TextBox 14"/>
          <p:cNvSpPr txBox="1">
            <a:spLocks noChangeArrowheads="1"/>
          </p:cNvSpPr>
          <p:nvPr/>
        </p:nvSpPr>
        <p:spPr bwMode="auto">
          <a:xfrm>
            <a:off x="8748713" y="6530975"/>
            <a:ext cx="412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22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grpSp>
        <p:nvGrpSpPr>
          <p:cNvPr id="23560" name="그룹 4"/>
          <p:cNvGrpSpPr>
            <a:grpSpLocks/>
          </p:cNvGrpSpPr>
          <p:nvPr/>
        </p:nvGrpSpPr>
        <p:grpSpPr bwMode="auto">
          <a:xfrm>
            <a:off x="849313" y="3330575"/>
            <a:ext cx="1479550" cy="711200"/>
            <a:chOff x="584798" y="2717735"/>
            <a:chExt cx="1872652" cy="711265"/>
          </a:xfrm>
        </p:grpSpPr>
        <p:sp>
          <p:nvSpPr>
            <p:cNvPr id="2" name="직사각형 1"/>
            <p:cNvSpPr/>
            <p:nvPr/>
          </p:nvSpPr>
          <p:spPr>
            <a:xfrm>
              <a:off x="584798" y="2768540"/>
              <a:ext cx="1872652" cy="10796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84798" y="2860623"/>
              <a:ext cx="1872652" cy="21592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584798" y="2717735"/>
              <a:ext cx="1872652" cy="5398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584798" y="3073368"/>
              <a:ext cx="1872652" cy="35563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dirty="0"/>
                <a:t>Fiber Core</a:t>
              </a:r>
              <a:endParaRPr lang="ko-KR" altLang="en-US" dirty="0"/>
            </a:p>
          </p:txBody>
        </p:sp>
      </p:grpSp>
      <p:sp>
        <p:nvSpPr>
          <p:cNvPr id="26" name="직사각형 25"/>
          <p:cNvSpPr/>
          <p:nvPr/>
        </p:nvSpPr>
        <p:spPr>
          <a:xfrm>
            <a:off x="1230313" y="1789113"/>
            <a:ext cx="828675" cy="1079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1230313" y="1968500"/>
            <a:ext cx="820737" cy="215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28" name="직사각형 27"/>
          <p:cNvSpPr/>
          <p:nvPr/>
        </p:nvSpPr>
        <p:spPr>
          <a:xfrm>
            <a:off x="1230313" y="1614488"/>
            <a:ext cx="828675" cy="5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7" name="직선 화살표 연결선 6"/>
          <p:cNvCxnSpPr/>
          <p:nvPr/>
        </p:nvCxnSpPr>
        <p:spPr>
          <a:xfrm>
            <a:off x="2124075" y="1652588"/>
            <a:ext cx="287338" cy="0"/>
          </a:xfrm>
          <a:prstGeom prst="straightConnector1">
            <a:avLst/>
          </a:prstGeom>
          <a:ln w="19050">
            <a:solidFill>
              <a:schemeClr val="tx2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/>
          <p:nvPr/>
        </p:nvCxnSpPr>
        <p:spPr>
          <a:xfrm>
            <a:off x="2132013" y="1860550"/>
            <a:ext cx="287337" cy="0"/>
          </a:xfrm>
          <a:prstGeom prst="straightConnector1">
            <a:avLst/>
          </a:prstGeom>
          <a:ln w="19050">
            <a:solidFill>
              <a:schemeClr val="tx2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화살표 연결선 33"/>
          <p:cNvCxnSpPr/>
          <p:nvPr/>
        </p:nvCxnSpPr>
        <p:spPr>
          <a:xfrm>
            <a:off x="2120900" y="2076450"/>
            <a:ext cx="288925" cy="0"/>
          </a:xfrm>
          <a:prstGeom prst="straightConnector1">
            <a:avLst/>
          </a:prstGeom>
          <a:ln w="19050">
            <a:solidFill>
              <a:schemeClr val="tx2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7" name="TextBox 7"/>
          <p:cNvSpPr txBox="1">
            <a:spLocks noChangeArrowheads="1"/>
          </p:cNvSpPr>
          <p:nvPr/>
        </p:nvSpPr>
        <p:spPr bwMode="auto">
          <a:xfrm>
            <a:off x="2478088" y="1493838"/>
            <a:ext cx="3508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 dirty="0"/>
              <a:t>Ni</a:t>
            </a:r>
            <a:endParaRPr lang="ko-KR" altLang="en-US" sz="1400" b="1" dirty="0"/>
          </a:p>
        </p:txBody>
      </p:sp>
      <p:sp>
        <p:nvSpPr>
          <p:cNvPr id="23568" name="TextBox 35"/>
          <p:cNvSpPr txBox="1">
            <a:spLocks noChangeArrowheads="1"/>
          </p:cNvSpPr>
          <p:nvPr/>
        </p:nvSpPr>
        <p:spPr bwMode="auto">
          <a:xfrm>
            <a:off x="2474913" y="1693863"/>
            <a:ext cx="3381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Al</a:t>
            </a:r>
            <a:endParaRPr lang="ko-KR" altLang="en-US" sz="1400" b="1"/>
          </a:p>
        </p:txBody>
      </p:sp>
      <p:sp>
        <p:nvSpPr>
          <p:cNvPr id="23569" name="TextBox 36"/>
          <p:cNvSpPr txBox="1">
            <a:spLocks noChangeArrowheads="1"/>
          </p:cNvSpPr>
          <p:nvPr/>
        </p:nvSpPr>
        <p:spPr bwMode="auto">
          <a:xfrm>
            <a:off x="2462213" y="1903413"/>
            <a:ext cx="4064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Ag</a:t>
            </a:r>
            <a:endParaRPr lang="ko-KR" altLang="en-US" sz="1400" b="1"/>
          </a:p>
        </p:txBody>
      </p:sp>
      <p:sp>
        <p:nvSpPr>
          <p:cNvPr id="48" name="직사각형 47"/>
          <p:cNvSpPr/>
          <p:nvPr/>
        </p:nvSpPr>
        <p:spPr>
          <a:xfrm>
            <a:off x="2827338" y="3381375"/>
            <a:ext cx="1479550" cy="1079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49" name="직사각형 48"/>
          <p:cNvSpPr/>
          <p:nvPr/>
        </p:nvSpPr>
        <p:spPr>
          <a:xfrm>
            <a:off x="2827338" y="3473450"/>
            <a:ext cx="1476375" cy="215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2827338" y="3330575"/>
            <a:ext cx="1479550" cy="5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1" name="직사각형 50"/>
          <p:cNvSpPr/>
          <p:nvPr/>
        </p:nvSpPr>
        <p:spPr>
          <a:xfrm>
            <a:off x="2827338" y="3686175"/>
            <a:ext cx="1479550" cy="355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/>
              <a:t>Fiber Core</a:t>
            </a:r>
            <a:endParaRPr lang="ko-KR" altLang="en-US" dirty="0"/>
          </a:p>
        </p:txBody>
      </p:sp>
      <p:sp>
        <p:nvSpPr>
          <p:cNvPr id="52" name="직사각형 51"/>
          <p:cNvSpPr/>
          <p:nvPr/>
        </p:nvSpPr>
        <p:spPr>
          <a:xfrm>
            <a:off x="2987675" y="3078163"/>
            <a:ext cx="46038" cy="2524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3365500" y="3078163"/>
            <a:ext cx="44450" cy="2524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6" name="직사각형 55"/>
          <p:cNvSpPr/>
          <p:nvPr/>
        </p:nvSpPr>
        <p:spPr>
          <a:xfrm>
            <a:off x="3743325" y="3078163"/>
            <a:ext cx="46038" cy="2524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58" name="직사각형 57"/>
          <p:cNvSpPr/>
          <p:nvPr/>
        </p:nvSpPr>
        <p:spPr>
          <a:xfrm>
            <a:off x="4121150" y="3078163"/>
            <a:ext cx="46038" cy="2524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3578" name="그룹 58"/>
          <p:cNvGrpSpPr>
            <a:grpSpLocks/>
          </p:cNvGrpSpPr>
          <p:nvPr/>
        </p:nvGrpSpPr>
        <p:grpSpPr bwMode="auto">
          <a:xfrm>
            <a:off x="4748213" y="3314700"/>
            <a:ext cx="1479550" cy="711200"/>
            <a:chOff x="584798" y="2717735"/>
            <a:chExt cx="1872652" cy="711265"/>
          </a:xfrm>
        </p:grpSpPr>
        <p:sp>
          <p:nvSpPr>
            <p:cNvPr id="60" name="직사각형 59"/>
            <p:cNvSpPr/>
            <p:nvPr/>
          </p:nvSpPr>
          <p:spPr>
            <a:xfrm>
              <a:off x="584798" y="2768540"/>
              <a:ext cx="1872652" cy="10796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61" name="직사각형 60"/>
            <p:cNvSpPr/>
            <p:nvPr/>
          </p:nvSpPr>
          <p:spPr>
            <a:xfrm>
              <a:off x="584798" y="2860623"/>
              <a:ext cx="1872652" cy="21592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62" name="직사각형 61"/>
            <p:cNvSpPr/>
            <p:nvPr/>
          </p:nvSpPr>
          <p:spPr>
            <a:xfrm>
              <a:off x="584798" y="2717735"/>
              <a:ext cx="1872652" cy="5398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584798" y="3073368"/>
              <a:ext cx="1872652" cy="35563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dirty="0"/>
                <a:t>Fiber Core</a:t>
              </a:r>
              <a:endParaRPr lang="ko-KR" altLang="en-US" dirty="0"/>
            </a:p>
          </p:txBody>
        </p:sp>
      </p:grpSp>
      <p:sp>
        <p:nvSpPr>
          <p:cNvPr id="64" name="직사각형 63"/>
          <p:cNvSpPr/>
          <p:nvPr/>
        </p:nvSpPr>
        <p:spPr>
          <a:xfrm>
            <a:off x="4908550" y="3062288"/>
            <a:ext cx="46038" cy="2524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5286375" y="3062288"/>
            <a:ext cx="46038" cy="2524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68" name="직사각형 67"/>
          <p:cNvSpPr/>
          <p:nvPr/>
        </p:nvSpPr>
        <p:spPr>
          <a:xfrm>
            <a:off x="5664200" y="3062288"/>
            <a:ext cx="46038" cy="2524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6042025" y="3062288"/>
            <a:ext cx="46038" cy="2524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3583" name="그룹 19"/>
          <p:cNvGrpSpPr>
            <a:grpSpLocks/>
          </p:cNvGrpSpPr>
          <p:nvPr/>
        </p:nvGrpSpPr>
        <p:grpSpPr bwMode="auto">
          <a:xfrm>
            <a:off x="4805363" y="2530475"/>
            <a:ext cx="252412" cy="538163"/>
            <a:chOff x="1801209" y="4419746"/>
            <a:chExt cx="252000" cy="539344"/>
          </a:xfrm>
        </p:grpSpPr>
        <p:sp>
          <p:nvSpPr>
            <p:cNvPr id="15" name="L 도형 14"/>
            <p:cNvSpPr/>
            <p:nvPr/>
          </p:nvSpPr>
          <p:spPr>
            <a:xfrm rot="19042382">
              <a:off x="1801209" y="4419746"/>
              <a:ext cx="252000" cy="251375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1905813" y="4671121"/>
              <a:ext cx="42792" cy="28796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23584" name="그룹 78"/>
          <p:cNvGrpSpPr>
            <a:grpSpLocks/>
          </p:cNvGrpSpPr>
          <p:nvPr/>
        </p:nvGrpSpPr>
        <p:grpSpPr bwMode="auto">
          <a:xfrm>
            <a:off x="5181600" y="2530475"/>
            <a:ext cx="252413" cy="538163"/>
            <a:chOff x="1801209" y="4419746"/>
            <a:chExt cx="252000" cy="539344"/>
          </a:xfrm>
        </p:grpSpPr>
        <p:sp>
          <p:nvSpPr>
            <p:cNvPr id="80" name="L 도형 79"/>
            <p:cNvSpPr/>
            <p:nvPr/>
          </p:nvSpPr>
          <p:spPr>
            <a:xfrm rot="19042382">
              <a:off x="1801209" y="4419746"/>
              <a:ext cx="252000" cy="251375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1" name="직사각형 80"/>
            <p:cNvSpPr/>
            <p:nvPr/>
          </p:nvSpPr>
          <p:spPr>
            <a:xfrm>
              <a:off x="1905813" y="4671121"/>
              <a:ext cx="42793" cy="28796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23585" name="그룹 81"/>
          <p:cNvGrpSpPr>
            <a:grpSpLocks/>
          </p:cNvGrpSpPr>
          <p:nvPr/>
        </p:nvGrpSpPr>
        <p:grpSpPr bwMode="auto">
          <a:xfrm>
            <a:off x="5562600" y="2530475"/>
            <a:ext cx="250825" cy="538163"/>
            <a:chOff x="1801209" y="4419746"/>
            <a:chExt cx="252000" cy="539344"/>
          </a:xfrm>
        </p:grpSpPr>
        <p:sp>
          <p:nvSpPr>
            <p:cNvPr id="83" name="L 도형 82"/>
            <p:cNvSpPr/>
            <p:nvPr/>
          </p:nvSpPr>
          <p:spPr>
            <a:xfrm rot="19042382">
              <a:off x="1801209" y="4419746"/>
              <a:ext cx="252000" cy="251375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4" name="직사각형 83"/>
            <p:cNvSpPr/>
            <p:nvPr/>
          </p:nvSpPr>
          <p:spPr>
            <a:xfrm>
              <a:off x="1904880" y="4671121"/>
              <a:ext cx="44658" cy="28796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23586" name="그룹 84"/>
          <p:cNvGrpSpPr>
            <a:grpSpLocks/>
          </p:cNvGrpSpPr>
          <p:nvPr/>
        </p:nvGrpSpPr>
        <p:grpSpPr bwMode="auto">
          <a:xfrm>
            <a:off x="5935663" y="2536825"/>
            <a:ext cx="252412" cy="539750"/>
            <a:chOff x="1801209" y="4419746"/>
            <a:chExt cx="252000" cy="539344"/>
          </a:xfrm>
        </p:grpSpPr>
        <p:sp>
          <p:nvSpPr>
            <p:cNvPr id="86" name="L 도형 85"/>
            <p:cNvSpPr/>
            <p:nvPr/>
          </p:nvSpPr>
          <p:spPr>
            <a:xfrm rot="19042382">
              <a:off x="1801209" y="4419746"/>
              <a:ext cx="252000" cy="252223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87" name="직사각형 86"/>
            <p:cNvSpPr/>
            <p:nvPr/>
          </p:nvSpPr>
          <p:spPr>
            <a:xfrm>
              <a:off x="1905813" y="4670382"/>
              <a:ext cx="42792" cy="28870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25" name="타원 24"/>
          <p:cNvSpPr/>
          <p:nvPr/>
        </p:nvSpPr>
        <p:spPr>
          <a:xfrm>
            <a:off x="4084638" y="2043113"/>
            <a:ext cx="214312" cy="22225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3588" name="그룹 88"/>
          <p:cNvGrpSpPr>
            <a:grpSpLocks/>
          </p:cNvGrpSpPr>
          <p:nvPr/>
        </p:nvGrpSpPr>
        <p:grpSpPr bwMode="auto">
          <a:xfrm>
            <a:off x="6146800" y="1836738"/>
            <a:ext cx="252413" cy="538162"/>
            <a:chOff x="1801209" y="4419746"/>
            <a:chExt cx="252000" cy="539344"/>
          </a:xfrm>
        </p:grpSpPr>
        <p:sp>
          <p:nvSpPr>
            <p:cNvPr id="90" name="L 도형 89"/>
            <p:cNvSpPr/>
            <p:nvPr/>
          </p:nvSpPr>
          <p:spPr>
            <a:xfrm rot="19042382">
              <a:off x="1801209" y="4419746"/>
              <a:ext cx="252000" cy="251376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1905813" y="4671122"/>
              <a:ext cx="42793" cy="28796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23589" name="TextBox 91"/>
          <p:cNvSpPr txBox="1">
            <a:spLocks noChangeArrowheads="1"/>
          </p:cNvSpPr>
          <p:nvPr/>
        </p:nvSpPr>
        <p:spPr bwMode="auto">
          <a:xfrm>
            <a:off x="6829425" y="2027238"/>
            <a:ext cx="911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Antibody</a:t>
            </a:r>
            <a:endParaRPr lang="ko-KR" altLang="en-US" sz="1400" b="1"/>
          </a:p>
        </p:txBody>
      </p:sp>
      <p:cxnSp>
        <p:nvCxnSpPr>
          <p:cNvPr id="93" name="직선 화살표 연결선 92"/>
          <p:cNvCxnSpPr/>
          <p:nvPr/>
        </p:nvCxnSpPr>
        <p:spPr>
          <a:xfrm>
            <a:off x="6508750" y="2195513"/>
            <a:ext cx="287338" cy="0"/>
          </a:xfrm>
          <a:prstGeom prst="straightConnector1">
            <a:avLst/>
          </a:prstGeom>
          <a:ln w="19050">
            <a:solidFill>
              <a:schemeClr val="tx2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91" name="TextBox 93"/>
          <p:cNvSpPr txBox="1">
            <a:spLocks noChangeArrowheads="1"/>
          </p:cNvSpPr>
          <p:nvPr/>
        </p:nvSpPr>
        <p:spPr bwMode="auto">
          <a:xfrm>
            <a:off x="4757738" y="1995488"/>
            <a:ext cx="1062037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Fibrinogen</a:t>
            </a:r>
            <a:endParaRPr lang="ko-KR" altLang="en-US" sz="1400" b="1"/>
          </a:p>
        </p:txBody>
      </p:sp>
      <p:cxnSp>
        <p:nvCxnSpPr>
          <p:cNvPr id="95" name="직선 화살표 연결선 94"/>
          <p:cNvCxnSpPr/>
          <p:nvPr/>
        </p:nvCxnSpPr>
        <p:spPr>
          <a:xfrm>
            <a:off x="4402138" y="2159000"/>
            <a:ext cx="288925" cy="0"/>
          </a:xfrm>
          <a:prstGeom prst="straightConnector1">
            <a:avLst/>
          </a:prstGeom>
          <a:ln w="19050">
            <a:solidFill>
              <a:schemeClr val="tx2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93" name="그룹 95"/>
          <p:cNvGrpSpPr>
            <a:grpSpLocks/>
          </p:cNvGrpSpPr>
          <p:nvPr/>
        </p:nvGrpSpPr>
        <p:grpSpPr bwMode="auto">
          <a:xfrm>
            <a:off x="6621463" y="5554663"/>
            <a:ext cx="1479550" cy="711200"/>
            <a:chOff x="584798" y="2717735"/>
            <a:chExt cx="1872652" cy="711265"/>
          </a:xfrm>
        </p:grpSpPr>
        <p:sp>
          <p:nvSpPr>
            <p:cNvPr id="97" name="직사각형 96"/>
            <p:cNvSpPr/>
            <p:nvPr/>
          </p:nvSpPr>
          <p:spPr>
            <a:xfrm>
              <a:off x="584798" y="2768540"/>
              <a:ext cx="1872652" cy="10796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98" name="직사각형 97"/>
            <p:cNvSpPr/>
            <p:nvPr/>
          </p:nvSpPr>
          <p:spPr>
            <a:xfrm>
              <a:off x="584798" y="2860623"/>
              <a:ext cx="1872652" cy="21592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99" name="직사각형 98"/>
            <p:cNvSpPr/>
            <p:nvPr/>
          </p:nvSpPr>
          <p:spPr>
            <a:xfrm>
              <a:off x="584798" y="2717735"/>
              <a:ext cx="1872652" cy="5398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0" name="직사각형 99"/>
            <p:cNvSpPr/>
            <p:nvPr/>
          </p:nvSpPr>
          <p:spPr>
            <a:xfrm>
              <a:off x="584798" y="3073368"/>
              <a:ext cx="1872652" cy="35563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dirty="0"/>
                <a:t>Fiber Core</a:t>
              </a:r>
              <a:endParaRPr lang="ko-KR" altLang="en-US" dirty="0"/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6781800" y="5302250"/>
            <a:ext cx="44450" cy="25241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2" name="직사각형 101"/>
          <p:cNvSpPr/>
          <p:nvPr/>
        </p:nvSpPr>
        <p:spPr>
          <a:xfrm>
            <a:off x="7159625" y="5302250"/>
            <a:ext cx="44450" cy="25241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>
            <a:off x="7537450" y="5302250"/>
            <a:ext cx="46038" cy="25241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4" name="직사각형 103"/>
          <p:cNvSpPr/>
          <p:nvPr/>
        </p:nvSpPr>
        <p:spPr>
          <a:xfrm>
            <a:off x="7915275" y="5302250"/>
            <a:ext cx="46038" cy="252413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3598" name="그룹 104"/>
          <p:cNvGrpSpPr>
            <a:grpSpLocks/>
          </p:cNvGrpSpPr>
          <p:nvPr/>
        </p:nvGrpSpPr>
        <p:grpSpPr bwMode="auto">
          <a:xfrm>
            <a:off x="6678613" y="4770438"/>
            <a:ext cx="250825" cy="539750"/>
            <a:chOff x="1801209" y="4419746"/>
            <a:chExt cx="252000" cy="539344"/>
          </a:xfrm>
        </p:grpSpPr>
        <p:sp>
          <p:nvSpPr>
            <p:cNvPr id="106" name="L 도형 105"/>
            <p:cNvSpPr/>
            <p:nvPr/>
          </p:nvSpPr>
          <p:spPr>
            <a:xfrm rot="19042382">
              <a:off x="1801209" y="4419746"/>
              <a:ext cx="252000" cy="252222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7" name="직사각형 106"/>
            <p:cNvSpPr/>
            <p:nvPr/>
          </p:nvSpPr>
          <p:spPr>
            <a:xfrm>
              <a:off x="1904879" y="4670382"/>
              <a:ext cx="44658" cy="28870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23599" name="그룹 107"/>
          <p:cNvGrpSpPr>
            <a:grpSpLocks/>
          </p:cNvGrpSpPr>
          <p:nvPr/>
        </p:nvGrpSpPr>
        <p:grpSpPr bwMode="auto">
          <a:xfrm>
            <a:off x="7054850" y="4770438"/>
            <a:ext cx="250825" cy="539750"/>
            <a:chOff x="1801209" y="4419746"/>
            <a:chExt cx="252000" cy="539344"/>
          </a:xfrm>
        </p:grpSpPr>
        <p:sp>
          <p:nvSpPr>
            <p:cNvPr id="109" name="L 도형 108"/>
            <p:cNvSpPr/>
            <p:nvPr/>
          </p:nvSpPr>
          <p:spPr>
            <a:xfrm rot="19042382">
              <a:off x="1801209" y="4419746"/>
              <a:ext cx="252000" cy="252222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0" name="직사각형 109"/>
            <p:cNvSpPr/>
            <p:nvPr/>
          </p:nvSpPr>
          <p:spPr>
            <a:xfrm>
              <a:off x="1904880" y="4670382"/>
              <a:ext cx="44658" cy="28870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23600" name="그룹 110"/>
          <p:cNvGrpSpPr>
            <a:grpSpLocks/>
          </p:cNvGrpSpPr>
          <p:nvPr/>
        </p:nvGrpSpPr>
        <p:grpSpPr bwMode="auto">
          <a:xfrm>
            <a:off x="7434263" y="4770438"/>
            <a:ext cx="252412" cy="539750"/>
            <a:chOff x="1801209" y="4419746"/>
            <a:chExt cx="252000" cy="539344"/>
          </a:xfrm>
        </p:grpSpPr>
        <p:sp>
          <p:nvSpPr>
            <p:cNvPr id="112" name="L 도형 111"/>
            <p:cNvSpPr/>
            <p:nvPr/>
          </p:nvSpPr>
          <p:spPr>
            <a:xfrm rot="19042382">
              <a:off x="1801209" y="4419746"/>
              <a:ext cx="252000" cy="252222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3" name="직사각형 112"/>
            <p:cNvSpPr/>
            <p:nvPr/>
          </p:nvSpPr>
          <p:spPr>
            <a:xfrm>
              <a:off x="1905813" y="4670382"/>
              <a:ext cx="42792" cy="28870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23601" name="그룹 113"/>
          <p:cNvGrpSpPr>
            <a:grpSpLocks/>
          </p:cNvGrpSpPr>
          <p:nvPr/>
        </p:nvGrpSpPr>
        <p:grpSpPr bwMode="auto">
          <a:xfrm>
            <a:off x="7808913" y="4776788"/>
            <a:ext cx="252412" cy="539750"/>
            <a:chOff x="1801209" y="4419746"/>
            <a:chExt cx="252000" cy="539344"/>
          </a:xfrm>
        </p:grpSpPr>
        <p:sp>
          <p:nvSpPr>
            <p:cNvPr id="115" name="L 도형 114"/>
            <p:cNvSpPr/>
            <p:nvPr/>
          </p:nvSpPr>
          <p:spPr>
            <a:xfrm rot="19042382">
              <a:off x="1801209" y="4419746"/>
              <a:ext cx="252000" cy="252222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6" name="직사각형 115"/>
            <p:cNvSpPr/>
            <p:nvPr/>
          </p:nvSpPr>
          <p:spPr>
            <a:xfrm>
              <a:off x="1905813" y="4670382"/>
              <a:ext cx="42792" cy="28870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17" name="타원 116"/>
          <p:cNvSpPr/>
          <p:nvPr/>
        </p:nvSpPr>
        <p:spPr>
          <a:xfrm>
            <a:off x="6696075" y="4746625"/>
            <a:ext cx="215900" cy="22225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8" name="타원 117"/>
          <p:cNvSpPr/>
          <p:nvPr/>
        </p:nvSpPr>
        <p:spPr>
          <a:xfrm>
            <a:off x="7072313" y="4749800"/>
            <a:ext cx="215900" cy="22225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9" name="타원 118"/>
          <p:cNvSpPr/>
          <p:nvPr/>
        </p:nvSpPr>
        <p:spPr>
          <a:xfrm>
            <a:off x="7454900" y="4746625"/>
            <a:ext cx="215900" cy="22225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0" name="타원 119"/>
          <p:cNvSpPr/>
          <p:nvPr/>
        </p:nvSpPr>
        <p:spPr>
          <a:xfrm>
            <a:off x="7831138" y="4749800"/>
            <a:ext cx="215900" cy="22225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3606" name="그룹 120"/>
          <p:cNvGrpSpPr>
            <a:grpSpLocks/>
          </p:cNvGrpSpPr>
          <p:nvPr/>
        </p:nvGrpSpPr>
        <p:grpSpPr bwMode="auto">
          <a:xfrm>
            <a:off x="3711575" y="5562600"/>
            <a:ext cx="1479550" cy="711200"/>
            <a:chOff x="584798" y="2717735"/>
            <a:chExt cx="1872652" cy="711265"/>
          </a:xfrm>
        </p:grpSpPr>
        <p:sp>
          <p:nvSpPr>
            <p:cNvPr id="122" name="직사각형 121"/>
            <p:cNvSpPr/>
            <p:nvPr/>
          </p:nvSpPr>
          <p:spPr>
            <a:xfrm>
              <a:off x="584798" y="2768540"/>
              <a:ext cx="1872652" cy="10796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123" name="직사각형 122"/>
            <p:cNvSpPr/>
            <p:nvPr/>
          </p:nvSpPr>
          <p:spPr>
            <a:xfrm>
              <a:off x="584798" y="2860623"/>
              <a:ext cx="1872652" cy="21592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124" name="직사각형 123"/>
            <p:cNvSpPr/>
            <p:nvPr/>
          </p:nvSpPr>
          <p:spPr>
            <a:xfrm>
              <a:off x="584798" y="2717735"/>
              <a:ext cx="1872652" cy="5398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25" name="직사각형 124"/>
            <p:cNvSpPr/>
            <p:nvPr/>
          </p:nvSpPr>
          <p:spPr>
            <a:xfrm>
              <a:off x="584798" y="3073368"/>
              <a:ext cx="1872652" cy="35563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dirty="0"/>
                <a:t>Fiber Core</a:t>
              </a:r>
              <a:endParaRPr lang="ko-KR" altLang="en-US" dirty="0"/>
            </a:p>
          </p:txBody>
        </p:sp>
      </p:grpSp>
      <p:grpSp>
        <p:nvGrpSpPr>
          <p:cNvPr id="23607" name="그룹 129"/>
          <p:cNvGrpSpPr>
            <a:grpSpLocks/>
          </p:cNvGrpSpPr>
          <p:nvPr/>
        </p:nvGrpSpPr>
        <p:grpSpPr bwMode="auto">
          <a:xfrm>
            <a:off x="3768725" y="4778375"/>
            <a:ext cx="250825" cy="539750"/>
            <a:chOff x="1801209" y="4419746"/>
            <a:chExt cx="252000" cy="539344"/>
          </a:xfrm>
        </p:grpSpPr>
        <p:sp>
          <p:nvSpPr>
            <p:cNvPr id="131" name="L 도형 130"/>
            <p:cNvSpPr/>
            <p:nvPr/>
          </p:nvSpPr>
          <p:spPr>
            <a:xfrm rot="19042382">
              <a:off x="1801209" y="4419746"/>
              <a:ext cx="252000" cy="252223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2" name="직사각형 131"/>
            <p:cNvSpPr/>
            <p:nvPr/>
          </p:nvSpPr>
          <p:spPr>
            <a:xfrm>
              <a:off x="1904880" y="4670382"/>
              <a:ext cx="44658" cy="28870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23608" name="그룹 132"/>
          <p:cNvGrpSpPr>
            <a:grpSpLocks/>
          </p:cNvGrpSpPr>
          <p:nvPr/>
        </p:nvGrpSpPr>
        <p:grpSpPr bwMode="auto">
          <a:xfrm>
            <a:off x="4144963" y="4778375"/>
            <a:ext cx="250825" cy="539750"/>
            <a:chOff x="1801209" y="4419746"/>
            <a:chExt cx="252000" cy="539344"/>
          </a:xfrm>
        </p:grpSpPr>
        <p:sp>
          <p:nvSpPr>
            <p:cNvPr id="134" name="L 도형 133"/>
            <p:cNvSpPr/>
            <p:nvPr/>
          </p:nvSpPr>
          <p:spPr>
            <a:xfrm rot="19042382">
              <a:off x="1801209" y="4419746"/>
              <a:ext cx="252000" cy="252223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5" name="직사각형 134"/>
            <p:cNvSpPr/>
            <p:nvPr/>
          </p:nvSpPr>
          <p:spPr>
            <a:xfrm>
              <a:off x="1904879" y="4670382"/>
              <a:ext cx="44658" cy="28870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23609" name="그룹 135"/>
          <p:cNvGrpSpPr>
            <a:grpSpLocks/>
          </p:cNvGrpSpPr>
          <p:nvPr/>
        </p:nvGrpSpPr>
        <p:grpSpPr bwMode="auto">
          <a:xfrm>
            <a:off x="4524375" y="4778375"/>
            <a:ext cx="252413" cy="539750"/>
            <a:chOff x="1801209" y="4419746"/>
            <a:chExt cx="252000" cy="539344"/>
          </a:xfrm>
        </p:grpSpPr>
        <p:sp>
          <p:nvSpPr>
            <p:cNvPr id="137" name="L 도형 136"/>
            <p:cNvSpPr/>
            <p:nvPr/>
          </p:nvSpPr>
          <p:spPr>
            <a:xfrm rot="19042382">
              <a:off x="1801209" y="4419746"/>
              <a:ext cx="252000" cy="252223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38" name="직사각형 137"/>
            <p:cNvSpPr/>
            <p:nvPr/>
          </p:nvSpPr>
          <p:spPr>
            <a:xfrm>
              <a:off x="1905813" y="4670382"/>
              <a:ext cx="42793" cy="28870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23610" name="그룹 138"/>
          <p:cNvGrpSpPr>
            <a:grpSpLocks/>
          </p:cNvGrpSpPr>
          <p:nvPr/>
        </p:nvGrpSpPr>
        <p:grpSpPr bwMode="auto">
          <a:xfrm>
            <a:off x="4899025" y="4786313"/>
            <a:ext cx="252413" cy="539750"/>
            <a:chOff x="1801209" y="4419746"/>
            <a:chExt cx="252000" cy="539344"/>
          </a:xfrm>
        </p:grpSpPr>
        <p:sp>
          <p:nvSpPr>
            <p:cNvPr id="140" name="L 도형 139"/>
            <p:cNvSpPr/>
            <p:nvPr/>
          </p:nvSpPr>
          <p:spPr>
            <a:xfrm rot="19042382">
              <a:off x="1801209" y="4419746"/>
              <a:ext cx="252000" cy="252222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1905813" y="4670382"/>
              <a:ext cx="42793" cy="28870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42" name="타원 141"/>
          <p:cNvSpPr/>
          <p:nvPr/>
        </p:nvSpPr>
        <p:spPr>
          <a:xfrm>
            <a:off x="3786188" y="4754563"/>
            <a:ext cx="215900" cy="223837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3" name="타원 142"/>
          <p:cNvSpPr/>
          <p:nvPr/>
        </p:nvSpPr>
        <p:spPr>
          <a:xfrm>
            <a:off x="4162425" y="4757738"/>
            <a:ext cx="215900" cy="22225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4" name="타원 143"/>
          <p:cNvSpPr/>
          <p:nvPr/>
        </p:nvSpPr>
        <p:spPr>
          <a:xfrm>
            <a:off x="4545013" y="4754563"/>
            <a:ext cx="215900" cy="223837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5" name="타원 144"/>
          <p:cNvSpPr/>
          <p:nvPr/>
        </p:nvSpPr>
        <p:spPr>
          <a:xfrm>
            <a:off x="4921250" y="4757738"/>
            <a:ext cx="215900" cy="22225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858838" y="1522413"/>
            <a:ext cx="7056437" cy="9350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1" name="오른쪽 화살표 30"/>
          <p:cNvSpPr/>
          <p:nvPr/>
        </p:nvSpPr>
        <p:spPr>
          <a:xfrm>
            <a:off x="2430463" y="3489325"/>
            <a:ext cx="295275" cy="37465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8" name="오른쪽 화살표 147"/>
          <p:cNvSpPr/>
          <p:nvPr/>
        </p:nvSpPr>
        <p:spPr>
          <a:xfrm>
            <a:off x="4375150" y="3479800"/>
            <a:ext cx="296863" cy="37465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9" name="오른쪽 화살표 148"/>
          <p:cNvSpPr/>
          <p:nvPr/>
        </p:nvSpPr>
        <p:spPr>
          <a:xfrm rot="5400000">
            <a:off x="7274718" y="4209257"/>
            <a:ext cx="296863" cy="37465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0" name="오른쪽 화살표 149"/>
          <p:cNvSpPr/>
          <p:nvPr/>
        </p:nvSpPr>
        <p:spPr>
          <a:xfrm rot="10800000">
            <a:off x="5738813" y="5770563"/>
            <a:ext cx="296862" cy="37465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1" name="직사각형 150"/>
          <p:cNvSpPr/>
          <p:nvPr/>
        </p:nvSpPr>
        <p:spPr>
          <a:xfrm>
            <a:off x="4165600" y="1657350"/>
            <a:ext cx="46038" cy="25082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52" name="직선 화살표 연결선 151"/>
          <p:cNvCxnSpPr/>
          <p:nvPr/>
        </p:nvCxnSpPr>
        <p:spPr>
          <a:xfrm>
            <a:off x="4308475" y="1778000"/>
            <a:ext cx="288925" cy="0"/>
          </a:xfrm>
          <a:prstGeom prst="straightConnector1">
            <a:avLst/>
          </a:prstGeom>
          <a:ln w="19050">
            <a:solidFill>
              <a:schemeClr val="tx2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22" name="TextBox 152"/>
          <p:cNvSpPr txBox="1">
            <a:spLocks noChangeArrowheads="1"/>
          </p:cNvSpPr>
          <p:nvPr/>
        </p:nvSpPr>
        <p:spPr bwMode="auto">
          <a:xfrm>
            <a:off x="4714875" y="1614488"/>
            <a:ext cx="22225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Histidine tagged Peptide</a:t>
            </a:r>
            <a:endParaRPr lang="ko-KR" altLang="en-US" sz="1400" b="1"/>
          </a:p>
        </p:txBody>
      </p:sp>
      <p:sp>
        <p:nvSpPr>
          <p:cNvPr id="23623" name="TextBox 154"/>
          <p:cNvSpPr txBox="1">
            <a:spLocks noChangeArrowheads="1"/>
          </p:cNvSpPr>
          <p:nvPr/>
        </p:nvSpPr>
        <p:spPr bwMode="auto">
          <a:xfrm>
            <a:off x="1763713" y="2727325"/>
            <a:ext cx="1241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His.tag.</a:t>
            </a:r>
          </a:p>
          <a:p>
            <a:pPr eaLnBrk="1" hangingPunct="1"/>
            <a:r>
              <a:rPr lang="en-US" altLang="ko-KR" sz="1400" b="1"/>
              <a:t>Peptide (HP)</a:t>
            </a:r>
            <a:endParaRPr lang="ko-KR" altLang="en-US" sz="1400" b="1"/>
          </a:p>
        </p:txBody>
      </p:sp>
      <p:sp>
        <p:nvSpPr>
          <p:cNvPr id="23624" name="TextBox 155"/>
          <p:cNvSpPr txBox="1">
            <a:spLocks noChangeArrowheads="1"/>
          </p:cNvSpPr>
          <p:nvPr/>
        </p:nvSpPr>
        <p:spPr bwMode="auto">
          <a:xfrm>
            <a:off x="3779838" y="4041775"/>
            <a:ext cx="1403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Immobilization of Antibody</a:t>
            </a:r>
            <a:endParaRPr lang="ko-KR" altLang="en-US" sz="1400" b="1"/>
          </a:p>
        </p:txBody>
      </p:sp>
      <p:sp>
        <p:nvSpPr>
          <p:cNvPr id="23625" name="TextBox 156"/>
          <p:cNvSpPr txBox="1">
            <a:spLocks noChangeArrowheads="1"/>
          </p:cNvSpPr>
          <p:nvPr/>
        </p:nvSpPr>
        <p:spPr bwMode="auto">
          <a:xfrm>
            <a:off x="7616825" y="4121150"/>
            <a:ext cx="10620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Fibrinogen Capture</a:t>
            </a:r>
            <a:endParaRPr lang="ko-KR" altLang="en-US" sz="1400" b="1"/>
          </a:p>
        </p:txBody>
      </p:sp>
      <p:grpSp>
        <p:nvGrpSpPr>
          <p:cNvPr id="23626" name="그룹 157"/>
          <p:cNvGrpSpPr>
            <a:grpSpLocks/>
          </p:cNvGrpSpPr>
          <p:nvPr/>
        </p:nvGrpSpPr>
        <p:grpSpPr bwMode="auto">
          <a:xfrm>
            <a:off x="1117600" y="5557838"/>
            <a:ext cx="1481138" cy="712787"/>
            <a:chOff x="584798" y="2717735"/>
            <a:chExt cx="1872652" cy="711265"/>
          </a:xfrm>
        </p:grpSpPr>
        <p:sp>
          <p:nvSpPr>
            <p:cNvPr id="159" name="직사각형 158"/>
            <p:cNvSpPr/>
            <p:nvPr/>
          </p:nvSpPr>
          <p:spPr>
            <a:xfrm>
              <a:off x="584798" y="2768427"/>
              <a:ext cx="1872652" cy="107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160" name="직사각형 159"/>
            <p:cNvSpPr/>
            <p:nvPr/>
          </p:nvSpPr>
          <p:spPr>
            <a:xfrm>
              <a:off x="584798" y="2860305"/>
              <a:ext cx="1872652" cy="21543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/>
            </a:p>
          </p:txBody>
        </p:sp>
        <p:sp>
          <p:nvSpPr>
            <p:cNvPr id="161" name="직사각형 160"/>
            <p:cNvSpPr/>
            <p:nvPr/>
          </p:nvSpPr>
          <p:spPr>
            <a:xfrm>
              <a:off x="584798" y="2717735"/>
              <a:ext cx="1872652" cy="5386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2" name="직사각형 161"/>
            <p:cNvSpPr/>
            <p:nvPr/>
          </p:nvSpPr>
          <p:spPr>
            <a:xfrm>
              <a:off x="584798" y="3072576"/>
              <a:ext cx="1872652" cy="35642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dirty="0"/>
                <a:t>Fiber Core</a:t>
              </a:r>
              <a:endParaRPr lang="ko-KR" altLang="en-US" dirty="0"/>
            </a:p>
          </p:txBody>
        </p:sp>
      </p:grpSp>
      <p:sp>
        <p:nvSpPr>
          <p:cNvPr id="163" name="오른쪽 화살표 162"/>
          <p:cNvSpPr/>
          <p:nvPr/>
        </p:nvSpPr>
        <p:spPr>
          <a:xfrm rot="10800000">
            <a:off x="2987675" y="5770563"/>
            <a:ext cx="296863" cy="37465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628" name="TextBox 163"/>
          <p:cNvSpPr txBox="1">
            <a:spLocks noChangeArrowheads="1"/>
          </p:cNvSpPr>
          <p:nvPr/>
        </p:nvSpPr>
        <p:spPr bwMode="auto">
          <a:xfrm>
            <a:off x="1042988" y="5145088"/>
            <a:ext cx="1635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Reusable Surface</a:t>
            </a:r>
            <a:endParaRPr lang="ko-KR" altLang="en-US" sz="1400" b="1"/>
          </a:p>
        </p:txBody>
      </p:sp>
      <p:sp>
        <p:nvSpPr>
          <p:cNvPr id="35" name="오른쪽 화살표 34"/>
          <p:cNvSpPr/>
          <p:nvPr/>
        </p:nvSpPr>
        <p:spPr>
          <a:xfrm rot="10800000">
            <a:off x="3427413" y="5235575"/>
            <a:ext cx="1936750" cy="32385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7" name="직사각형 126"/>
          <p:cNvSpPr/>
          <p:nvPr/>
        </p:nvSpPr>
        <p:spPr bwMode="auto">
          <a:xfrm>
            <a:off x="6619875" y="3365500"/>
            <a:ext cx="1479550" cy="1079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28" name="직사각형 127"/>
          <p:cNvSpPr/>
          <p:nvPr/>
        </p:nvSpPr>
        <p:spPr bwMode="auto">
          <a:xfrm>
            <a:off x="6619875" y="3457575"/>
            <a:ext cx="1479550" cy="215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129" name="직사각형 128"/>
          <p:cNvSpPr/>
          <p:nvPr/>
        </p:nvSpPr>
        <p:spPr bwMode="auto">
          <a:xfrm>
            <a:off x="6619875" y="3314700"/>
            <a:ext cx="1479550" cy="539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0" name="직사각형 129"/>
          <p:cNvSpPr/>
          <p:nvPr/>
        </p:nvSpPr>
        <p:spPr bwMode="auto">
          <a:xfrm>
            <a:off x="6619875" y="3670300"/>
            <a:ext cx="1479550" cy="355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dirty="0"/>
              <a:t>Fiber Core</a:t>
            </a:r>
            <a:endParaRPr lang="ko-KR" altLang="en-US" dirty="0"/>
          </a:p>
        </p:txBody>
      </p:sp>
      <p:sp>
        <p:nvSpPr>
          <p:cNvPr id="133" name="직사각형 132"/>
          <p:cNvSpPr/>
          <p:nvPr/>
        </p:nvSpPr>
        <p:spPr>
          <a:xfrm>
            <a:off x="6780213" y="3062288"/>
            <a:ext cx="46037" cy="2524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6" name="직사각형 135"/>
          <p:cNvSpPr/>
          <p:nvPr/>
        </p:nvSpPr>
        <p:spPr>
          <a:xfrm>
            <a:off x="7158038" y="3062288"/>
            <a:ext cx="46037" cy="2524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9" name="직사각형 138"/>
          <p:cNvSpPr/>
          <p:nvPr/>
        </p:nvSpPr>
        <p:spPr>
          <a:xfrm>
            <a:off x="7535863" y="3062288"/>
            <a:ext cx="46037" cy="2524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46" name="직사각형 145"/>
          <p:cNvSpPr/>
          <p:nvPr/>
        </p:nvSpPr>
        <p:spPr>
          <a:xfrm>
            <a:off x="7913688" y="3062288"/>
            <a:ext cx="46037" cy="2524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grpSp>
        <p:nvGrpSpPr>
          <p:cNvPr id="23638" name="그룹 19"/>
          <p:cNvGrpSpPr>
            <a:grpSpLocks/>
          </p:cNvGrpSpPr>
          <p:nvPr/>
        </p:nvGrpSpPr>
        <p:grpSpPr bwMode="auto">
          <a:xfrm>
            <a:off x="6677025" y="2530475"/>
            <a:ext cx="252413" cy="538163"/>
            <a:chOff x="1801209" y="4419746"/>
            <a:chExt cx="252000" cy="539344"/>
          </a:xfrm>
        </p:grpSpPr>
        <p:sp>
          <p:nvSpPr>
            <p:cNvPr id="153" name="L 도형 152"/>
            <p:cNvSpPr/>
            <p:nvPr/>
          </p:nvSpPr>
          <p:spPr>
            <a:xfrm rot="19042382">
              <a:off x="1801209" y="4419746"/>
              <a:ext cx="252000" cy="251375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1905813" y="4671121"/>
              <a:ext cx="42793" cy="28796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23639" name="그룹 78"/>
          <p:cNvGrpSpPr>
            <a:grpSpLocks/>
          </p:cNvGrpSpPr>
          <p:nvPr/>
        </p:nvGrpSpPr>
        <p:grpSpPr bwMode="auto">
          <a:xfrm>
            <a:off x="7053263" y="2530475"/>
            <a:ext cx="252412" cy="538163"/>
            <a:chOff x="1801209" y="4419746"/>
            <a:chExt cx="252000" cy="539344"/>
          </a:xfrm>
        </p:grpSpPr>
        <p:sp>
          <p:nvSpPr>
            <p:cNvPr id="156" name="L 도형 155"/>
            <p:cNvSpPr/>
            <p:nvPr/>
          </p:nvSpPr>
          <p:spPr>
            <a:xfrm rot="19042382">
              <a:off x="1801209" y="4419746"/>
              <a:ext cx="252000" cy="251375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57" name="직사각형 156"/>
            <p:cNvSpPr/>
            <p:nvPr/>
          </p:nvSpPr>
          <p:spPr>
            <a:xfrm>
              <a:off x="1905813" y="4671121"/>
              <a:ext cx="42792" cy="28796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23640" name="그룹 81"/>
          <p:cNvGrpSpPr>
            <a:grpSpLocks/>
          </p:cNvGrpSpPr>
          <p:nvPr/>
        </p:nvGrpSpPr>
        <p:grpSpPr bwMode="auto">
          <a:xfrm>
            <a:off x="7434263" y="2530475"/>
            <a:ext cx="250825" cy="538163"/>
            <a:chOff x="1801209" y="4419746"/>
            <a:chExt cx="252000" cy="539344"/>
          </a:xfrm>
        </p:grpSpPr>
        <p:sp>
          <p:nvSpPr>
            <p:cNvPr id="164" name="L 도형 163"/>
            <p:cNvSpPr/>
            <p:nvPr/>
          </p:nvSpPr>
          <p:spPr>
            <a:xfrm rot="19042382">
              <a:off x="1801209" y="4419746"/>
              <a:ext cx="252000" cy="251375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5" name="직사각형 164"/>
            <p:cNvSpPr/>
            <p:nvPr/>
          </p:nvSpPr>
          <p:spPr>
            <a:xfrm>
              <a:off x="1904879" y="4671121"/>
              <a:ext cx="44658" cy="28796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grpSp>
        <p:nvGrpSpPr>
          <p:cNvPr id="23641" name="그룹 84"/>
          <p:cNvGrpSpPr>
            <a:grpSpLocks/>
          </p:cNvGrpSpPr>
          <p:nvPr/>
        </p:nvGrpSpPr>
        <p:grpSpPr bwMode="auto">
          <a:xfrm>
            <a:off x="7807325" y="2536825"/>
            <a:ext cx="252413" cy="539750"/>
            <a:chOff x="1801209" y="4419746"/>
            <a:chExt cx="252000" cy="539344"/>
          </a:xfrm>
        </p:grpSpPr>
        <p:sp>
          <p:nvSpPr>
            <p:cNvPr id="167" name="L 도형 166"/>
            <p:cNvSpPr/>
            <p:nvPr/>
          </p:nvSpPr>
          <p:spPr>
            <a:xfrm rot="19042382">
              <a:off x="1801209" y="4419746"/>
              <a:ext cx="252000" cy="252223"/>
            </a:xfrm>
            <a:prstGeom prst="corner">
              <a:avLst>
                <a:gd name="adj1" fmla="val 19950"/>
                <a:gd name="adj2" fmla="val 18011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68" name="직사각형 167"/>
            <p:cNvSpPr/>
            <p:nvPr/>
          </p:nvSpPr>
          <p:spPr>
            <a:xfrm>
              <a:off x="1905813" y="4670382"/>
              <a:ext cx="42793" cy="28870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</p:grpSp>
      <p:sp>
        <p:nvSpPr>
          <p:cNvPr id="169" name="직사각형 168"/>
          <p:cNvSpPr/>
          <p:nvPr/>
        </p:nvSpPr>
        <p:spPr bwMode="auto">
          <a:xfrm>
            <a:off x="6621463" y="3270250"/>
            <a:ext cx="1479550" cy="539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0" name="직사각형 169"/>
          <p:cNvSpPr/>
          <p:nvPr/>
        </p:nvSpPr>
        <p:spPr bwMode="auto">
          <a:xfrm>
            <a:off x="6619875" y="5505450"/>
            <a:ext cx="1479550" cy="539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1" name="타원 170"/>
          <p:cNvSpPr/>
          <p:nvPr/>
        </p:nvSpPr>
        <p:spPr>
          <a:xfrm>
            <a:off x="6861175" y="5283200"/>
            <a:ext cx="215900" cy="22225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2" name="타원 171"/>
          <p:cNvSpPr/>
          <p:nvPr/>
        </p:nvSpPr>
        <p:spPr>
          <a:xfrm>
            <a:off x="7237413" y="5286375"/>
            <a:ext cx="215900" cy="22225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3" name="타원 172"/>
          <p:cNvSpPr/>
          <p:nvPr/>
        </p:nvSpPr>
        <p:spPr>
          <a:xfrm>
            <a:off x="7620000" y="5283200"/>
            <a:ext cx="215900" cy="22225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5" name="오른쪽 화살표 174"/>
          <p:cNvSpPr/>
          <p:nvPr/>
        </p:nvSpPr>
        <p:spPr>
          <a:xfrm>
            <a:off x="6289675" y="3489325"/>
            <a:ext cx="296863" cy="374650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76" name="직사각형 175"/>
          <p:cNvSpPr/>
          <p:nvPr/>
        </p:nvSpPr>
        <p:spPr bwMode="auto">
          <a:xfrm>
            <a:off x="1227138" y="2270125"/>
            <a:ext cx="828675" cy="539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77" name="직선 화살표 연결선 176"/>
          <p:cNvCxnSpPr/>
          <p:nvPr/>
        </p:nvCxnSpPr>
        <p:spPr>
          <a:xfrm>
            <a:off x="2124075" y="2284413"/>
            <a:ext cx="288925" cy="0"/>
          </a:xfrm>
          <a:prstGeom prst="straightConnector1">
            <a:avLst/>
          </a:prstGeom>
          <a:ln w="19050">
            <a:solidFill>
              <a:schemeClr val="tx2"/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50" name="TextBox 36"/>
          <p:cNvSpPr txBox="1">
            <a:spLocks noChangeArrowheads="1"/>
          </p:cNvSpPr>
          <p:nvPr/>
        </p:nvSpPr>
        <p:spPr bwMode="auto">
          <a:xfrm>
            <a:off x="2454275" y="2128838"/>
            <a:ext cx="1622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Blocking Solution</a:t>
            </a:r>
            <a:endParaRPr lang="ko-KR" altLang="en-US" sz="1400" b="1"/>
          </a:p>
        </p:txBody>
      </p:sp>
      <p:sp>
        <p:nvSpPr>
          <p:cNvPr id="23651" name="TextBox 155"/>
          <p:cNvSpPr txBox="1">
            <a:spLocks noChangeArrowheads="1"/>
          </p:cNvSpPr>
          <p:nvPr/>
        </p:nvSpPr>
        <p:spPr bwMode="auto">
          <a:xfrm>
            <a:off x="5540375" y="4025900"/>
            <a:ext cx="1744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Blocking Solution Coating</a:t>
            </a:r>
            <a:endParaRPr lang="ko-KR" altLang="en-US" sz="1400" b="1"/>
          </a:p>
        </p:txBody>
      </p:sp>
      <p:sp>
        <p:nvSpPr>
          <p:cNvPr id="23652" name="TextBox 153"/>
          <p:cNvSpPr txBox="1">
            <a:spLocks noChangeArrowheads="1"/>
          </p:cNvSpPr>
          <p:nvPr/>
        </p:nvSpPr>
        <p:spPr bwMode="auto">
          <a:xfrm>
            <a:off x="5391150" y="4776788"/>
            <a:ext cx="121761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Immidazole </a:t>
            </a:r>
          </a:p>
          <a:p>
            <a:pPr eaLnBrk="1" hangingPunct="1"/>
            <a:r>
              <a:rPr lang="en-US" altLang="ko-KR" sz="1400" b="1"/>
              <a:t>Rinsing </a:t>
            </a:r>
          </a:p>
          <a:p>
            <a:pPr eaLnBrk="1" hangingPunct="1"/>
            <a:r>
              <a:rPr lang="en-US" altLang="ko-KR" sz="1400" b="1"/>
              <a:t>       + </a:t>
            </a:r>
          </a:p>
          <a:p>
            <a:pPr eaLnBrk="1" hangingPunct="1"/>
            <a:r>
              <a:rPr lang="en-US" altLang="ko-KR" sz="1400" b="1"/>
              <a:t>Acid Rinsing</a:t>
            </a:r>
            <a:endParaRPr lang="ko-KR" altLang="en-US" sz="1400" b="1"/>
          </a:p>
        </p:txBody>
      </p:sp>
      <p:sp>
        <p:nvSpPr>
          <p:cNvPr id="23653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3" descr="9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738188"/>
            <a:ext cx="8570912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2"/>
          <p:cNvSpPr txBox="1">
            <a:spLocks noChangeArrowheads="1"/>
          </p:cNvSpPr>
          <p:nvPr/>
        </p:nvSpPr>
        <p:spPr bwMode="auto">
          <a:xfrm>
            <a:off x="0" y="71438"/>
            <a:ext cx="86407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 sz="2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150813" y="71438"/>
            <a:ext cx="8640762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Arial" pitchFamily="34" charset="0"/>
                <a:ea typeface="HY헤드라인M" pitchFamily="18" charset="-127"/>
                <a:cs typeface="Arial" pitchFamily="34" charset="0"/>
              </a:rPr>
              <a:t>Additional Results Obtained Recently (2)</a:t>
            </a:r>
            <a:endParaRPr lang="ko-KR" altLang="en-US" sz="2200" dirty="0">
              <a:solidFill>
                <a:schemeClr val="bg1"/>
              </a:solidFill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4581" name="TextBox 14"/>
          <p:cNvSpPr txBox="1">
            <a:spLocks noChangeArrowheads="1"/>
          </p:cNvSpPr>
          <p:nvPr/>
        </p:nvSpPr>
        <p:spPr bwMode="auto">
          <a:xfrm>
            <a:off x="8748713" y="6530975"/>
            <a:ext cx="412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23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pic>
        <p:nvPicPr>
          <p:cNvPr id="24582" name="Picture 36" descr="C:\Users\owner\Desktop\fibrinogen_dat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227" y="1254125"/>
            <a:ext cx="8137525" cy="361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/>
          <p:cNvSpPr/>
          <p:nvPr/>
        </p:nvSpPr>
        <p:spPr>
          <a:xfrm>
            <a:off x="479227" y="4868863"/>
            <a:ext cx="8065144" cy="138588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24586" name="Picture 10" descr="9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3443" y="928688"/>
            <a:ext cx="4416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직사각형 45"/>
          <p:cNvSpPr/>
          <p:nvPr/>
        </p:nvSpPr>
        <p:spPr>
          <a:xfrm>
            <a:off x="3191793" y="1004888"/>
            <a:ext cx="2944812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HY헤드라인M" pitchFamily="18" charset="-127"/>
                <a:cs typeface="Arial" pitchFamily="34" charset="0"/>
              </a:rPr>
              <a:t>The Group Recent Results</a:t>
            </a:r>
            <a:endParaRPr lang="ko-KR" altLang="en-US" b="1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24588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TextBox 7"/>
              <p:cNvSpPr txBox="1">
                <a:spLocks noChangeArrowheads="1"/>
              </p:cNvSpPr>
              <p:nvPr/>
            </p:nvSpPr>
            <p:spPr bwMode="auto">
              <a:xfrm>
                <a:off x="479227" y="4990021"/>
                <a:ext cx="4935967" cy="1107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/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PBST: Phosphate Buffered Saline with Tween 20, pH 7.4</a:t>
                </a:r>
              </a:p>
              <a:p>
                <a:pPr eaLnBrk="1" hangingPunct="1"/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His-peptide: </a:t>
                </a:r>
                <a:r>
                  <a:rPr lang="en-US" altLang="ko-KR" sz="1100" b="1" dirty="0" err="1" smtClean="0">
                    <a:latin typeface="Times New Roman" pitchFamily="18" charset="0"/>
                    <a:cs typeface="Times New Roman" pitchFamily="18" charset="0"/>
                  </a:rPr>
                  <a:t>Histidine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-tagged Peptide (N-HHHHHHGGHWRGWVS-C 1</a:t>
                </a:r>
                <a14:m>
                  <m:oMath xmlns:m="http://schemas.openxmlformats.org/officeDocument/2006/math">
                    <m:r>
                      <a:rPr lang="ko-KR" altLang="en-US" sz="1100" b="1" i="1" smtClean="0">
                        <a:latin typeface="Cambria Math"/>
                        <a:cs typeface="Times New Roman" pitchFamily="18" charset="0"/>
                      </a:rPr>
                      <m:t>𝝁</m:t>
                    </m:r>
                  </m:oMath>
                </a14:m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g/ml</a:t>
                </a:r>
              </a:p>
              <a:p>
                <a:pPr eaLnBrk="1" hangingPunct="1"/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Blocking Solution: Block ACE (</a:t>
                </a:r>
                <a:r>
                  <a:rPr lang="en-US" altLang="ko-KR" sz="1100" b="1" dirty="0" err="1" smtClean="0">
                    <a:latin typeface="Times New Roman" pitchFamily="18" charset="0"/>
                    <a:cs typeface="Times New Roman" pitchFamily="18" charset="0"/>
                  </a:rPr>
                  <a:t>AbD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en-US" altLang="ko-KR" sz="1100" b="1" dirty="0" err="1" smtClean="0">
                    <a:latin typeface="Times New Roman" pitchFamily="18" charset="0"/>
                    <a:cs typeface="Times New Roman" pitchFamily="18" charset="0"/>
                  </a:rPr>
                  <a:t>Serotec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) 4g/L</a:t>
                </a:r>
              </a:p>
              <a:p>
                <a:pPr eaLnBrk="1" hangingPunct="1"/>
                <a:r>
                  <a:rPr lang="en-US" altLang="ko-KR" sz="1100" b="1" dirty="0" err="1" smtClean="0">
                    <a:latin typeface="Times New Roman" pitchFamily="18" charset="0"/>
                    <a:cs typeface="Times New Roman" pitchFamily="18" charset="0"/>
                  </a:rPr>
                  <a:t>IgG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: Anti-fibrinogen </a:t>
                </a:r>
                <a:r>
                  <a:rPr lang="en-US" altLang="ko-KR" sz="1100" b="1" dirty="0" err="1" smtClean="0">
                    <a:latin typeface="Times New Roman" pitchFamily="18" charset="0"/>
                    <a:cs typeface="Times New Roman" pitchFamily="18" charset="0"/>
                  </a:rPr>
                  <a:t>IgG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 rabbit (324552 EMD </a:t>
                </a:r>
                <a:r>
                  <a:rPr lang="en-US" altLang="ko-KR" sz="1100" b="1" dirty="0" err="1" smtClean="0">
                    <a:latin typeface="Times New Roman" pitchFamily="18" charset="0"/>
                    <a:cs typeface="Times New Roman" pitchFamily="18" charset="0"/>
                  </a:rPr>
                  <a:t>millipore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) 1.875 </a:t>
                </a:r>
                <a:r>
                  <a:rPr lang="en-US" altLang="ko-KR" sz="1100" b="1" dirty="0" err="1" smtClean="0">
                    <a:latin typeface="Times New Roman" pitchFamily="18" charset="0"/>
                    <a:cs typeface="Times New Roman" pitchFamily="18" charset="0"/>
                  </a:rPr>
                  <a:t>ng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/ml</a:t>
                </a:r>
              </a:p>
              <a:p>
                <a:pPr eaLnBrk="1" hangingPunct="1"/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Acetic acid: 1M/L, pH 2.4, </a:t>
                </a:r>
              </a:p>
              <a:p>
                <a:pPr eaLnBrk="1" hangingPunct="1"/>
                <a:r>
                  <a:rPr lang="en-US" altLang="ko-KR" sz="1100" b="1" dirty="0" err="1" smtClean="0">
                    <a:latin typeface="Times New Roman" pitchFamily="18" charset="0"/>
                    <a:cs typeface="Times New Roman" pitchFamily="18" charset="0"/>
                  </a:rPr>
                  <a:t>Immidazole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: 20 </a:t>
                </a:r>
                <a:r>
                  <a:rPr lang="en-US" altLang="ko-KR" sz="1100" b="1" dirty="0" err="1" smtClean="0">
                    <a:latin typeface="Times New Roman" pitchFamily="18" charset="0"/>
                    <a:cs typeface="Times New Roman" pitchFamily="18" charset="0"/>
                  </a:rPr>
                  <a:t>mM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/L</a:t>
                </a:r>
              </a:p>
            </p:txBody>
          </p:sp>
        </mc:Choice>
        <mc:Fallback>
          <p:sp>
            <p:nvSpPr>
              <p:cNvPr id="14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227" y="4990021"/>
                <a:ext cx="4935967" cy="1107996"/>
              </a:xfrm>
              <a:prstGeom prst="rect">
                <a:avLst/>
              </a:prstGeom>
              <a:blipFill rotWithShape="1">
                <a:blip r:embed="rId5"/>
                <a:stretch>
                  <a:fillRect b="-386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Box 7"/>
              <p:cNvSpPr txBox="1">
                <a:spLocks noChangeArrowheads="1"/>
              </p:cNvSpPr>
              <p:nvPr/>
            </p:nvSpPr>
            <p:spPr bwMode="auto">
              <a:xfrm>
                <a:off x="5402818" y="4982253"/>
                <a:ext cx="2834430" cy="1107996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1pPr>
                <a:lvl2pPr marL="742950" indent="-285750" eaLnBrk="0" hangingPunct="0"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2pPr>
                <a:lvl3pPr marL="1143000" indent="-228600" eaLnBrk="0" hangingPunct="0"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3pPr>
                <a:lvl4pPr marL="1600200" indent="-228600" eaLnBrk="0" hangingPunct="0"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4pPr>
                <a:lvl5pPr marL="2057400" indent="-228600" eaLnBrk="0" hangingPunct="0"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굴림" pitchFamily="50" charset="-127"/>
                    <a:ea typeface="굴림" pitchFamily="50" charset="-127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</a:pP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Fibrinogen </a:t>
                </a:r>
                <a:r>
                  <a:rPr lang="en-US" altLang="ko-KR" sz="11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from AD patient blood </a:t>
                </a:r>
                <a:r>
                  <a:rPr lang="en-US" altLang="ko-KR" sz="11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plasma</a:t>
                </a:r>
                <a:endParaRPr lang="en-US" altLang="ko-KR" sz="1100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eaLnBrk="1" hangingPunct="1">
                  <a:lnSpc>
                    <a:spcPct val="150000"/>
                  </a:lnSpc>
                </a:pP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low (</a:t>
                </a:r>
                <a14:m>
                  <m:oMath xmlns:m="http://schemas.openxmlformats.org/officeDocument/2006/math">
                    <m:r>
                      <a:rPr lang="en-US" altLang="ko-KR" sz="1100" b="1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× </m:t>
                    </m:r>
                  </m:oMath>
                </a14:m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2000) 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 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dilution by 2000: 34.4 </a:t>
                </a:r>
                <a14:m>
                  <m:oMath xmlns:m="http://schemas.openxmlformats.org/officeDocument/2006/math">
                    <m:r>
                      <a:rPr lang="ko-KR" altLang="en-US" sz="1100" b="1" i="1" smtClean="0">
                        <a:latin typeface="Cambria Math"/>
                        <a:cs typeface="Times New Roman" pitchFamily="18" charset="0"/>
                      </a:rPr>
                      <m:t>𝝁</m:t>
                    </m:r>
                  </m:oMath>
                </a14:m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g/ml</a:t>
                </a:r>
              </a:p>
              <a:p>
                <a:pPr eaLnBrk="1" hangingPunct="1">
                  <a:lnSpc>
                    <a:spcPct val="150000"/>
                  </a:lnSpc>
                </a:pP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mid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altLang="ko-KR" sz="1100" b="1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× </m:t>
                    </m:r>
                  </m:oMath>
                </a14:m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200) 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 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dilution by 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200: 344 </a:t>
                </a:r>
                <a14:m>
                  <m:oMath xmlns:m="http://schemas.openxmlformats.org/officeDocument/2006/math">
                    <m:r>
                      <a:rPr lang="ko-KR" altLang="en-US" sz="1100" b="1" i="1" smtClean="0">
                        <a:latin typeface="Cambria Math"/>
                        <a:cs typeface="Times New Roman" pitchFamily="18" charset="0"/>
                      </a:rPr>
                      <m:t>𝝁</m:t>
                    </m:r>
                  </m:oMath>
                </a14:m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g/ml</a:t>
                </a:r>
              </a:p>
              <a:p>
                <a:pPr eaLnBrk="1" hangingPunct="1">
                  <a:lnSpc>
                    <a:spcPct val="150000"/>
                  </a:lnSpc>
                </a:pP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high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altLang="ko-KR" sz="1100" b="1" i="1" smtClean="0">
                        <a:latin typeface="Cambria Math"/>
                        <a:ea typeface="Cambria Math"/>
                        <a:cs typeface="Times New Roman" pitchFamily="18" charset="0"/>
                      </a:rPr>
                      <m:t>×</m:t>
                    </m:r>
                    <m:r>
                      <a:rPr lang="en-US" altLang="ko-KR" sz="1100" b="1" i="0" smtClean="0">
                        <a:latin typeface="Cambria Math"/>
                        <a:ea typeface="Cambria Math"/>
                        <a:cs typeface="Times New Roman" pitchFamily="18" charset="0"/>
                      </a:rPr>
                      <m:t>𝟏𝟎</m:t>
                    </m:r>
                  </m:oMath>
                </a14:m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) 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 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dilution by </a:t>
                </a:r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10:  6.9 </a:t>
                </a:r>
                <a14:m>
                  <m:oMath xmlns:m="http://schemas.openxmlformats.org/officeDocument/2006/math">
                    <m:r>
                      <a:rPr lang="en-US" altLang="ko-KR" sz="1100" b="1" i="1" smtClean="0">
                        <a:latin typeface="Cambria Math"/>
                        <a:cs typeface="Times New Roman" pitchFamily="18" charset="0"/>
                      </a:rPr>
                      <m:t>𝒎</m:t>
                    </m:r>
                  </m:oMath>
                </a14:m>
                <a:r>
                  <a:rPr lang="en-US" altLang="ko-KR" sz="1100" b="1" dirty="0" smtClean="0">
                    <a:latin typeface="Times New Roman" pitchFamily="18" charset="0"/>
                    <a:cs typeface="Times New Roman" pitchFamily="18" charset="0"/>
                  </a:rPr>
                  <a:t>g/ml</a:t>
                </a:r>
                <a:endParaRPr lang="en-US" altLang="ko-KR" sz="1100" b="1" dirty="0" smtClean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6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2818" y="4982253"/>
                <a:ext cx="2834430" cy="110799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3100100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07950" y="71438"/>
            <a:ext cx="8640763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Conclusion</a:t>
            </a:r>
            <a:endParaRPr lang="ko-KR" altLang="en-US" sz="2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5603" name="Picture 18" descr="#07중박스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22" t="69954" r="20555" b="1527"/>
          <a:stretch>
            <a:fillRect/>
          </a:stretch>
        </p:blipFill>
        <p:spPr bwMode="auto">
          <a:xfrm>
            <a:off x="68263" y="1196975"/>
            <a:ext cx="8824912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2" descr="#07바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2" t="69629" r="52777" b="21481"/>
          <a:stretch>
            <a:fillRect/>
          </a:stretch>
        </p:blipFill>
        <p:spPr bwMode="auto">
          <a:xfrm>
            <a:off x="71438" y="714375"/>
            <a:ext cx="42291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직사각형 21"/>
          <p:cNvSpPr/>
          <p:nvPr/>
        </p:nvSpPr>
        <p:spPr>
          <a:xfrm>
            <a:off x="600075" y="838200"/>
            <a:ext cx="1160463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auto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pc="-1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Summary</a:t>
            </a:r>
            <a:endParaRPr lang="ko-KR" altLang="en-US" spc="-1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16395" name="TextBox 2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685005" y="1484784"/>
            <a:ext cx="7672388" cy="4544962"/>
          </a:xfrm>
          <a:prstGeom prst="rect">
            <a:avLst/>
          </a:prstGeom>
          <a:blipFill rotWithShape="1">
            <a:blip r:embed="rId4"/>
            <a:stretch>
              <a:fillRect l="-47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ko-KR" altLang="en-US">
                <a:noFill/>
                <a:latin typeface="굴림" charset="-127"/>
                <a:ea typeface="굴림" charset="-127"/>
              </a:rPr>
              <a:t> </a:t>
            </a:r>
          </a:p>
        </p:txBody>
      </p:sp>
      <p:sp>
        <p:nvSpPr>
          <p:cNvPr id="25607" name="TextBox 14"/>
          <p:cNvSpPr txBox="1">
            <a:spLocks noChangeArrowheads="1"/>
          </p:cNvSpPr>
          <p:nvPr/>
        </p:nvSpPr>
        <p:spPr bwMode="auto">
          <a:xfrm>
            <a:off x="8748713" y="6530975"/>
            <a:ext cx="4127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600" b="1">
                <a:latin typeface="Arial" charset="0"/>
                <a:cs typeface="Arial" charset="0"/>
              </a:rPr>
              <a:t>24</a:t>
            </a:r>
            <a:endParaRPr lang="ko-KR" altLang="en-US" sz="1600" b="1">
              <a:latin typeface="Arial" charset="0"/>
              <a:cs typeface="Arial" charset="0"/>
            </a:endParaRPr>
          </a:p>
        </p:txBody>
      </p:sp>
      <p:sp>
        <p:nvSpPr>
          <p:cNvPr id="25608" name="TextBox 1"/>
          <p:cNvSpPr txBox="1">
            <a:spLocks noChangeArrowheads="1"/>
          </p:cNvSpPr>
          <p:nvPr/>
        </p:nvSpPr>
        <p:spPr bwMode="auto">
          <a:xfrm>
            <a:off x="-14288" y="6486525"/>
            <a:ext cx="2214563" cy="4000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b="1">
                <a:latin typeface="Arial" charset="0"/>
                <a:cs typeface="Arial" charset="0"/>
              </a:rPr>
              <a:t>Talk at Optics-14</a:t>
            </a:r>
            <a:endParaRPr lang="ko-KR" alt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07950" y="71438"/>
            <a:ext cx="8640763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Contributors</a:t>
            </a:r>
            <a:endParaRPr lang="ko-KR" altLang="en-US" sz="2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6627" name="그룹 1"/>
          <p:cNvGrpSpPr>
            <a:grpSpLocks/>
          </p:cNvGrpSpPr>
          <p:nvPr/>
        </p:nvGrpSpPr>
        <p:grpSpPr bwMode="auto">
          <a:xfrm>
            <a:off x="1403350" y="1500188"/>
            <a:ext cx="6337300" cy="4232275"/>
            <a:chOff x="1403648" y="1500899"/>
            <a:chExt cx="6336333" cy="4232357"/>
          </a:xfrm>
        </p:grpSpPr>
        <p:pic>
          <p:nvPicPr>
            <p:cNvPr id="26628" name="Picture 2" descr="C:\Users\owner\Desktop\홈페이지\실험실 사진\NPL1\NPL 2014-06-25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1510228"/>
              <a:ext cx="6336333" cy="4223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29" name="Picture 4" descr="C:\Users\owner\Desktop\김지수사진 00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4293" y="1500899"/>
              <a:ext cx="1055687" cy="1417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 txBox="1">
            <a:spLocks noChangeArrowheads="1"/>
          </p:cNvSpPr>
          <p:nvPr/>
        </p:nvSpPr>
        <p:spPr>
          <a:xfrm>
            <a:off x="107950" y="71438"/>
            <a:ext cx="8640763" cy="7207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ko-KR" sz="3200" kern="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End</a:t>
            </a:r>
            <a:endParaRPr lang="ko-KR" altLang="en-US" sz="22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7651" name="Picture 11" descr="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550" y="858838"/>
            <a:ext cx="8643938" cy="578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AutoShape 6" descr="data:image/jpeg;base64,/9j/4AAQSkZJRgABAQAAAQABAAD/2wCEAAkGBhASEBQUEBAUDxQVFRAUEBUQEBQVEBQUFBQVFBQUFRQXHCYeFxkjGRQUHy8gIycpLCwsFR4xNTAqNSYrLCkBCQoKDgwOGg8PGDUkHyQsKSksLCksKSkvLCwsKSksLCwsLCopLCopLCwpKSwpLCwpKSksKSksKSwpKSksKSwsLP/AABEIAMYA/wMBIgACEQEDEQH/xAAcAAABBQEBAQAAAAAAAAAAAAAAAgMEBQYBBwj/xAA+EAABAwIDBgMGBAUDBAMAAAABAAIDBBEFITEGEkFRYXETIpEyQlKBobEHI3LBFDNi0fAkguFTorLxNGNz/8QAGgEAAgMBAQAAAAAAAAAAAAAAAAQBAgMFBv/EADARAAICAQIDBgUEAwEAAAAAAAABAgMRBCESMUEFEzJRcZEiYaHR8BRSgcEVQuEk/9oADAMBAAIRAxEAPwDw1CEIAEIQgAQhCABCEIAEIQgCbhpzWrw4rI0B8y1WHHRMVHJ1yNTQnRXtIVn6E6K+pE9A8tqEXFOVZQlVlMrKFMI5M+YTFVtSrGdVtQhhXzKqrKoa06q7qyqGuKXmdfToz2Iu1WUxE+ZafETqsrXnzJC09ToURkIQsDqghWWG7O1M5Aihc7qRZo7kq6GwLm/zqqCLmN/eI9EZNo0WSWUjJoWrds5h7cnV9zzbH5U27ZmkP8uvZfhvsICNyf08vNe6MwhaCbYuoAvG6OYf/XICfRUtRRyRm0jHMPJwIQUlVOPNDKEIQZghCEACEIQAIQhAAhCEACEIQA/SHzBarDXaLJU58wWpw1y2qOdrVsaqhOiv6MrO0B0Wgoyn4HlNQi5pyrOEqrplZQlMo48+Z2dVlSVZTqsqShhXzKmrKoK8q9rCs/XlLTOzp0ZvEjqstVHzFabE3arNeE58m60FznEAAaklIWnq9CthWH4dJPI2OJpe5xsAPueQWxiwajoc5/8AWT5WYP5LD1PFXWG4Y2jh8OO3jOH+okGoJ9xp5BZ/EsPdnxVIQzzOrO2NG0VmX0X/AEZxHayqluPE8Nh0ZH5WgcslRuF8zn3Uh8JHBNFqZSS5CU7p2PM3kZsuhKIRZSUyKjeRmCWnmDYq0jx+UjdlDahnwyi5+TtQqkJTVDinzLxtnDwsmz4bTTZwn+Hefcfmwn+l3D5qorsNkhduyNLeR1aex4qaCrCkxE7u48CRvwvFx8uSydXkaq9S8S9jMIQhYFwQhCABCEIAEIQgAQhCAFMOYWmww6LMN1W62a2Wq57bsRa02O9J5W2+a0reGK6mqVixFZLagK0FGdFYYRsCxn/yKkD+mPI+pWpocGw5mkbpT/USQnYz8kee1OgmvHJR9X9jP0zgrOErTRVEDco6do/2hOjEeUbR8lr3sv2/U5ktFS+d3tFmTnKrKly3xxHnG0/JNSzwPFn07XfII72X7fqRHRUp7Xe8Wjy6sKz2IHVes1uB4e/WOSLqCbLK4vsC19/4epaekmvqFlOfmjqafQze8JKXo/6Z5PibtUxsk/cqHTZHwmuc0Hi4+Vv1KuNptmqqDe34SWj3mDebb5Kk2Th8Sd0fF7Hbvdudvok5NNnpNJXOpbrDNbR4wHa6nVWIja4c1nZcLc05JdPiTmGxy7rRx8jPPmWtXhLCMsisdiFIY3kLXNxAOCqcag3hcIjnqQzOEJKccEghaEHEBCLIJYoJQKQEoIIKlCEJIdBCEIAEIQgAQhKjjLiABcnQBACVf4BsbUVPmt4UfF7xr+kcVo9lthWsAmqxc6tYfZHV3Psr6pxF0h8OAWaMsshbvwCN3shxUwqj3l/8Lq/sRaHB6KjHlYJpPifY5/YLTYbJUTAWuxvTIeqp6aljiG8+z3ddB2HFaLCK0vF87aC+Q9Amaacs5eu7Qm4Yj8K8l9y+w/B2jNx3j6/VXEcTRyCq4pzbM27ZBOfxo0GZXQ7p9DxN1zzmRah7QlCcKnFS74Vxs8h90o7kX/X8PJFwahNvkB5KsfO/ko76yQcPopjQVevc9sFm+a39jmFFLKWU2daJ/XIHsVWTYweIH7qqrq2Nwzu36hXdG24xprpKWS1xHApmA7jt9vJ3mFuhWMrtmInSNkDDTTMILXxiwJ6jQhPyY/PDfclNgOd2/MFSqDbiOUATxgg+8wfcLnW0bnuNF2jOMEpfEvJ/cqcXojm5ov8AGBw/qHRZ6pgDhnr7p5916S+gjmbvU0gcfhv5u1ll6/B73LBuuHtM/cLFZjsxu6uFqdlP8ryMWyRzHWKdqKq4U3EKC4vxHqqqSmNlqtznlfM3NNJ6Vp4poqxAlC6hBJxdCEIAqkIQkh0EIQgAQlxxFxAaC4k2AAuSeVl6Ts3+G7II/wCJxLIDMQ876B3M9EAYnCtnJpm79vDiGr3aHo0e8ey3eymy8UX5hF7eyXDM9eielqDPKwEBjb2ijaLNjaOivZ6iONtiL5WY3n35BS/Ic0kI4lfPwx+rK+sBlze4xwjS3tyHoOS412Vo2iNvLj3KT5nu3nkHl8LRyC7v38o+dtPmU3CvCORqNTK2TnIbMW9kD3JWtwqENY1rdQB2WTJY3IZXOfNajBJQ7dAJuMimq9mcfVybhkv4qcam7umilwtFtA37pl5AGbgCF2GWwF8z9Fu8tHmbG87j5CcDU344TnjNWbyRHh8xM0Y5FR3D5KT/ABI4piaZnFwAVo5KWKL3iyurqcOGQa76FZfE6LXMg8jp6rZTNYWnLTi3X0WarojbyO3r639pMR3Rvp24swGPbzWne+mnqqukxENtxHLl2Wj2gcwi1w0jNzTostU0tsw3d/pt9QsJc9z1OnlmG5oqDEDfegeQRwvY/JX0e0Hi28QWkGW9oXDk7r1XncdQWG/pzV5RVwfYPyPuvHE8ilbKsj1N0qpcSNnLhTJ7geVxF2kDI91kMRw50TyHNtz5LR4PjT47NcbgEGx49lo8bwtlRD4keZtn0PVYqPuWssTnlLZnkVZR3zCqpIyNVrKyjLSRaxGrf7KlrIghMCpXE49qQpA4hdQgCpQhCSHQUvC8LlqJWxQsL3u0A+55BKwfCJamZsULS5zj8gOJPRfQexWw0NDFZo35XW8SQjMnkOQUNkpZK3Yn8OoaJoe+0kxHmeRkzmG8u6otq8f8aTy/yoyREPjdxeVtdu8TMFMGMNnzEtvxawe0f2XmeHUZnmaxuQvYcgOJ9FaCzuZ2S6Fps5QuuZnjXyt/eykYjd0lgL2FvVTqeoa4uazKOOzI+oGrj1JUWod+YR2+y1rWbH6Dt74Oz446v7jfhZWGQ948E3I7y+Xyj6lNVk7rhjALe8b5pumgL35u8oT3JZZ5t5kwpsJc6TxHOI6Ea9Fow4xbrhkRo3iR1TVMzLe1ANmjiSqraPEj7DTd3vHl0WTm9smrhnY1Q2wgeQ248Qe6dPkU7FVudqctei8dmw2Vxvc9LKxw3aaspiG72+3lIL/VbRv8zm6jsvO9f1PYqdymsK84p/xOa1v5lOTz8N2XoVOg/F2g94Ss7sv+6272DXM4lnZ2pT8HsbeUqsqysxU/i/QW8rZXno0D7lUGIfi60giKmN+Bkfl6BHewS5k1dmaqT8HubGWte03Bv3VPWbZwbxYSPEtYFp9k9Tx7LznFdsaqoye/cb8MflHzOqpw7/OKo9R06Hc0/ZSjvY9/keg1EW+/8y28c2v1Dvlw7JqaDeyf5XDQj7hU+z2JB/5UmmoN8/8A2rt7XOuL+Zmh5hW579BmceHYpqql3zoN5vy3hz7qEx27obtP0V/VQb7N4ZEf5ZVUu4CDbyuyeOR5qvyLxky1wqpvk434NP2W4wDEi0WOYIs4cCFg8Ewwue5m9Ye012uS09MNwNzvr9Fg8Zx1GHB8HH0JG1+DZeLFprl9QsNVRb45O4L1Cgqg4GN+bXc+B4LE7Q4QYZSBocws5r/YK3/qzEzsINiLHkmSFf1NKHixyPAqmmgLTY/51UJ5NGsDC6lEIEakgplIoaJ80jY42lznEAAJgC+ma9x/CbYIQsFRM38xw8tx7I5JFsfSyXn4f7Cx0MIJG9M8AyOtn2HILaxQJccKksbbPkCfQXVS54x+I2JeJWPaDlGBGO4zcfqo2Bx+HTyye860UfME5uPoq7E5PEqJHc3vd6uKuZGEU9NGMt4Pld3JsE1BckJSfUVhbgCW9Pspr6cF29pYZqqp5d19gQf3Vs8bzTbiFe1d3Yp9GdLTf+vRz068S3X59Cppog4yPLuYCm0NOGxOfcHh6qHSUjt0gttYm4GvdTZY7QttkA4b3qmLFseag3GTT8yZVNAaLHJjQ6wPvHis+YQ43cb3zU3GquzpANLR/bUKkkqzbIrCSfIcreVkfqqxsfBVVZi0Z1ASqhpeM1U1Ubc+ahRNMkeedpPlNuihzQE5ocAEeMQCrAiM5tkkBJ8W+ZTscgvooRo9gELuSC2ynis4WsotQc1YrkRFIWkEGxByW1o6y4jIGdt2QjTPQLELX4XI407GhlhdtzfXsmKXs0L3rkycGkOc23VVT4/bYXADUX1Vx/Dt8Tzcs7HJRBRNknLQBcjLotG0haCbeFzJ+ylywvPu3aFOkqLOb01+acpqZsMIY3t35lVxd5jdK1vik5HV1Me6rjV7l5TVNk9tGwSQB/FuRVZSuJtYE9lcx07nRPY4W3hlfmibSzkVqpssa4It+hh5YVCqqUPFjkeBWwj2T/6kvyaP7p9mzVO3MtL/ANZySnepHZh2VqJc1j1Z5hLHumxyKXDTPd7LHO7NK9KkbSN4Qg/K6rKra+ijy8UHpG26O/8AJGn+KjHx2Iofwv2ONVOJHjyMNxfQlfRdLShrQALAKh2E2cbTUzWgWNhdaprFgLCWMS5mflv/AEP/APEpxrU6Gc+OXqgGfOLI/M7uQr7FMm03/wCDfubqJiFJ4dTUM+GV4Ha+Sm1bS6Gndw3Xxdi03/dN1P40IzWxX4eRv5jPh0Vlh7iS5uttExRUNn5m41sOKmU43ZrAWa7XoV0LIKawxKOpnprO8r5r8wSYi0E3GvHiuGPfiljaLkC4+Wa7NbfsCLd+KXTymN17dweISOZUvgny8zt2UVdpR7/TbT6xMzVReIxrze7mmN98iHDQKlgYdDqDYrZVNMwSudb8qTXmx/AqmxHC3B1wM+NtHj4gtJNSWUciMZVScJrHqQpcmE2uslVyFzytBiGIeXdbrxVHNIGDmSqRNiJ4JumZjqpbQd0knsoLuKsSiKEtpSAlgKqN2PNelFNsUiKG+isZMIIC4gDO9tFu6enawMZmWgXNhx6qmwLCzEfEeLuI8reIC1FLA548rbX9pxyA7c1ttCO4s4zulwVrPoQRM1zzu3LibNFlbUWEmME23pH5Ej3RyClRU8ULbmwtq46/JVmIbSiN7CL7oN3C2bglpzldtBbHco0tOgSnqJfG9kl0+ZaOwWWQi5DGj5n0Umm2aiabuvIeuiqa/bkBhMUYOXlLjx7BZyo2iqZWHxJDY5Wb5R9ERquaxyNZ6ns+uTnGPG/p9T0B1bTxCwcxvRtifokRYq1990HJrjn0F1h8FZcXV++fwoJXnhG71IsPuqTpUXvuUl2vdJYrSivkZqr27qn3Dd2EZ+yLu9SqybFp3+3M93dxt6KuYDZLBSBad1k/FIkscoGL0F/OwZ+8Bx6qUxyeY9QnjcyayfU8ENgAOCfa1da1LAWxmACWFwBKQQzyX8RcL8KuLwLNmYHX4F7cnfO1lVx3dSyNBzicJmDmPZePrf5L07bfAv4mlO6LyR+eLncaj5heTU2IeE9r7XAJD2ni05OB+V1tFi00TI7DceNCBc3SMRiuw+GbEZix4crojjDHmEHeY4b8Lj70btPTRcp4iWuY42PDn0XXg1JHIsTTO0D2iL4pCcgOHUqxDy4kSe1bIk/QBQRSeGQ4Z6b4H3VpWsjliDmnzdNeytKKls1uZq2VTUoPHzXQqX1zWu3JPITpf2SO6kGNpbbUcLHTsVybD5JWDxYznk3LVVUVFUUxcAfEYNWu9odkm9Ljet4O3DtnjioaytS+fJ/nsQMX2Yc43jtfmMie4WRrcIqGHzxOHUNuCvQKXaenc7dcHRu0zHlveys5JgNDvDosWrY84jMV2fb4LHH5P8/s8hmeQ22l+YUU6L1+V8Dh52A/qYorqShdrHF18iz719Ym/wDj634bkeQ3TsQJ0F+wuvV202Ht0jhH+xSWVNMywaGNvpusAUKx9Il3oa0vitR5jQ4BUSnyROtxJFh9Vs8C2Q8LN9t7mc/QK9mxVjRz+nyVZPtC7PdAb9StV3r5LBhKOghvKxy+S/P7LSPDo25uAJ5nQJirx2NmTfMe1mhZ6vxreAuS++WtrKkjxCVpIe0vbfK5zHzW0NI5bzeTJ9q8MXHTQUF59S6rMQdI673XA9kcB2VfUPc831twKjvrM8xbpxUwVLRbgbafuU4oKK25HGnKU5cUnlsiVUXs3G6eNtOgUmSPea0AWtmUxPNvOAvbNaDD8OuRc3tmclWTwuJlkt8D+GUm6wdc01tZUbtOIxrI7P8AS3/myuY4h2HHosdjNX40zne6PKzsOK5l89n8x+mGX6FSI0lzFLLE25iRHiKRZLY5KkYmQVBJ9egJQCAF1amWQQhdUkAvKPxM2YML/wCIib+W8/mgDJjz73Rp+69WSJ4GvaWvaHNcCHAi4IPAqYvBWUco8FwasbM3wHO3JGnepHng/jET8LlO1ubGORhtIx3tBw1BTO3mwclDIZYQ59M43a4XJiPwuPLkU/hFYK1rWve2OqYAI5HmzJ2DRkh+Pk5PU2pc+QhdVnlzH4a1pGevVRZGOY8PiOROYve442T8tE7zAtMUrfbY7W/Pt1UaKXdtvHdPIjJdRYkt/c5jTTNhU7awN8ENaCWAXB5rG7R4hLJO6WPMPOYGgTlVhgkbvfUahQmtkhzNpAOHveirGtQ6fyVsslZ9ivZNFe0kRDr6fupG8wu3WSWuOaRJiMb3O32bpIAzFlSujYJbh1teKvwqZEIvJZ1s0jLee7bgHsdE3Ji74hcgPBNjZcFCZGZuNjlZQn4c/wB92WgHbis1VFbNDKa6jmIYo+28xt26kE5gJpsskkftdWcwVAr3uBdn0A4WTdOSwCxPropVUcbI06EyPEn6PO6c9RqQkVNaRYtIXHSh3Xqm2UZIz05ngrYM2lnIoVgkF2t3XXzHA9U7HE46cPQJtrom+yd52mWQKXLI7/bbQc+qGS15BV1cbXXDd5wFrjQdbc1Hay5udDn1Ud8ZD81MYx8hDI2lxOgb9z0RjbLNEsbI5DTF8gDRfNbzD6LcYAcydUzgOzvgNu6zpDqeA6BScUxARt3W5vP/AG/8rn33J+gzXW8lbtBXWb4TDmfbI4D4VnPCU58fE5nieqbcxcucuJ5OjCKisENzE05ilvamnNVDQhyNUSUKwkaokzVAH10uoQtTEEIXEACELhQSIlja5pa4BzSLOBFwRyIXlW134XyROM2HjeZm58N/O06/l8x0XqxSSVKk0DimeO4VtFHKBFXBwLMmygWqIj8L7+03oVNxbBnCMOFp4zpLCN5tv6xq0rabQ7GUtWd57THL/wBWPJ5/VwcsbJg2JYa4vhPjxXzMYvcf1xpqrUOH2E7dMpblJROcD5XeX6eqTiO651xe/RaGLEsOrBuzNNDLfN0Qs0k63aUiq2DqG+aAsq49RuOs63bmulXqYS649RGWmaeTNtw9xANw5tjkRc5Kkr4WX80YZ/UdD0WjxGCWNp/LfGeTmkBUNTd7bPNrZhNL4t2iihgQ6VrGjd3uwOSYq5g4WJI6XSHRycDdv1TNRQPGZB/dHBEnhKyaVt+JPdcdKCNM0ptM8nKM8b3SzC4H2LZKcIvgQyR4Fr27BNubIXWcTb/OCn/wryL3A7ap2mwmaQ5Me88N1pUNpcyceRElw8ixuD+nVTI5AWWLe3MrQ0ewFS8gyFsDeub/AEWmw3ZOngzt4rvik4dholZ6iEeW5ZVSfMw+GbITTZu/LbxLhmewWww7BIadtmC3xOd7R7lWVXXsaLDzHkNFS1dU9+uQ5DRc+3UuQ3XQwr8TyLY+xd/ZUj41OcxMvYkpScuY3GKjyIL2Jh7FOexR3sVS5Cc1MuYpjmJiRqgkhyNUOZqnyBRJgoJPrRCELQxOLi6uIA4VxdKSVBY4UhyUUgoJEuTZKW4ppxQBV4ps9S1Gc0LXO+IeV/qFQjYuWEl1HWyRHg2QXb2NlrnJpxUptFXFMzQxfFohaekirW843DeI/SVAlrcKkP8AqaGSmcdd6JwHq1a9yZefn3WkbZR5FHUmZluyuES/ypC3oHkf+SKn8P6Vzcp3/JzSrySBh1Y0/wC0Jh1Ozg0DsLLX9VZ5lO4iZwfhtTcZpT2LU7B+H1E3UPf+p/8AZXbhyTL7oepsfUnuUMRbO0UeYhYP1Z/dPuqo25N/7Qo72ph7Vk7ZMsqkKnxE8G+qrp5XO9o3+ykPamHtWbk2XUUuRDexMPapj2ph7VUsQ3sTD2qY8KO9qAIj2qPI1THtTD2oJIb2qPIFMkCjSNQBCkChyqfKFCmCgsfWCChCuYiUFCEEiUkoQoLCSUgriEAIcU25CEANuTTkIQA05MuXUIAZcmHoQgBl6ZeEIQAw8Jh66hADDwmHriEAMvCYeEIUAMPCYeEIQAw8Jh4QhAEeQKLIF1CCSFKocyEKCUf/2Q==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653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7654" name="TextBox 1"/>
          <p:cNvSpPr txBox="1">
            <a:spLocks noChangeArrowheads="1"/>
          </p:cNvSpPr>
          <p:nvPr/>
        </p:nvSpPr>
        <p:spPr bwMode="auto">
          <a:xfrm>
            <a:off x="1182688" y="2492375"/>
            <a:ext cx="6367462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ko-KR" sz="4000" b="1">
                <a:latin typeface="Arial" charset="0"/>
                <a:cs typeface="Arial" charset="0"/>
              </a:rPr>
              <a:t>Thanks for your attention</a:t>
            </a:r>
          </a:p>
          <a:p>
            <a:pPr algn="ctr" eaLnBrk="1" hangingPunct="1">
              <a:lnSpc>
                <a:spcPct val="150000"/>
              </a:lnSpc>
            </a:pPr>
            <a:r>
              <a:rPr lang="en-US" altLang="ko-KR" sz="4000" b="1">
                <a:latin typeface="Arial" charset="0"/>
                <a:cs typeface="Arial" charset="0"/>
              </a:rPr>
              <a:t>Questions?</a:t>
            </a:r>
            <a:endParaRPr lang="ko-KR" altLang="en-US" sz="4000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 txBox="1">
            <a:spLocks noChangeArrowheads="1"/>
          </p:cNvSpPr>
          <p:nvPr/>
        </p:nvSpPr>
        <p:spPr bwMode="auto">
          <a:xfrm>
            <a:off x="-36513" y="142875"/>
            <a:ext cx="8640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Appendix- New Polarization Interferometer Detection (1)</a:t>
            </a:r>
          </a:p>
        </p:txBody>
      </p:sp>
      <p:pic>
        <p:nvPicPr>
          <p:cNvPr id="28675" name="Picture 11" descr="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550" y="858838"/>
            <a:ext cx="8643938" cy="578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AutoShape 6" descr="data:image/jpeg;base64,/9j/4AAQSkZJRgABAQAAAQABAAD/2wCEAAkGBhASEBQUEBAUDxQVFRAUEBUQEBQVEBQUFBQVFBQUFRQXHCYeFxkjGRQUHy8gIycpLCwsFR4xNTAqNSYrLCkBCQoKDgwOGg8PGDUkHyQsKSksLCksKSkvLCwsKSksLCwsLCopLCopLCwpKSwpLCwpKSksKSksKSwpKSksKSwsLP/AABEIAMYA/wMBIgACEQEDEQH/xAAcAAABBQEBAQAAAAAAAAAAAAAAAgMEBQYBBwj/xAA+EAABAwIDBgMGBAUDBAMAAAABAAIDBBEFITEGEkFRYXETIpEyQlKBobEHI3LBFDNi0fAkguFTorLxNGNz/8QAGgEAAgMBAQAAAAAAAAAAAAAAAAQBAgMFBv/EADARAAICAQIDBgUEAwEAAAAAAAABAgMRBCESMUEFEzJRcZEiYaHR8BRSgcEVQuEk/9oADAMBAAIRAxEAPwDw1CEIAEIQgAQhCABCEIAEIQgCbhpzWrw4rI0B8y1WHHRMVHJ1yNTQnRXtIVn6E6K+pE9A8tqEXFOVZQlVlMrKFMI5M+YTFVtSrGdVtQhhXzKqrKoa06q7qyqGuKXmdfToz2Iu1WUxE+ZafETqsrXnzJC09ToURkIQsDqghWWG7O1M5Aihc7qRZo7kq6GwLm/zqqCLmN/eI9EZNo0WSWUjJoWrds5h7cnV9zzbH5U27ZmkP8uvZfhvsICNyf08vNe6MwhaCbYuoAvG6OYf/XICfRUtRRyRm0jHMPJwIQUlVOPNDKEIQZghCEACEIQAIQhAAhCEACEIQA/SHzBarDXaLJU58wWpw1y2qOdrVsaqhOiv6MrO0B0Wgoyn4HlNQi5pyrOEqrplZQlMo48+Z2dVlSVZTqsqShhXzKmrKoK8q9rCs/XlLTOzp0ZvEjqstVHzFabE3arNeE58m60FznEAAaklIWnq9CthWH4dJPI2OJpe5xsAPueQWxiwajoc5/8AWT5WYP5LD1PFXWG4Y2jh8OO3jOH+okGoJ9xp5BZ/EsPdnxVIQzzOrO2NG0VmX0X/AEZxHayqluPE8Nh0ZH5WgcslRuF8zn3Uh8JHBNFqZSS5CU7p2PM3kZsuhKIRZSUyKjeRmCWnmDYq0jx+UjdlDahnwyi5+TtQqkJTVDinzLxtnDwsmz4bTTZwn+Hefcfmwn+l3D5qorsNkhduyNLeR1aex4qaCrCkxE7u48CRvwvFx8uSydXkaq9S8S9jMIQhYFwQhCABCEIAEIQgAQhCAFMOYWmww6LMN1W62a2Wq57bsRa02O9J5W2+a0reGK6mqVixFZLagK0FGdFYYRsCxn/yKkD+mPI+pWpocGw5mkbpT/USQnYz8kee1OgmvHJR9X9jP0zgrOErTRVEDco6do/2hOjEeUbR8lr3sv2/U5ktFS+d3tFmTnKrKly3xxHnG0/JNSzwPFn07XfII72X7fqRHRUp7Xe8Wjy6sKz2IHVes1uB4e/WOSLqCbLK4vsC19/4epaekmvqFlOfmjqafQze8JKXo/6Z5PibtUxsk/cqHTZHwmuc0Hi4+Vv1KuNptmqqDe34SWj3mDebb5Kk2Th8Sd0fF7Hbvdudvok5NNnpNJXOpbrDNbR4wHa6nVWIja4c1nZcLc05JdPiTmGxy7rRx8jPPmWtXhLCMsisdiFIY3kLXNxAOCqcag3hcIjnqQzOEJKccEghaEHEBCLIJYoJQKQEoIIKlCEJIdBCEIAEIQgAQhKjjLiABcnQBACVf4BsbUVPmt4UfF7xr+kcVo9lthWsAmqxc6tYfZHV3Psr6pxF0h8OAWaMsshbvwCN3shxUwqj3l/8Lq/sRaHB6KjHlYJpPifY5/YLTYbJUTAWuxvTIeqp6aljiG8+z3ddB2HFaLCK0vF87aC+Q9Amaacs5eu7Qm4Yj8K8l9y+w/B2jNx3j6/VXEcTRyCq4pzbM27ZBOfxo0GZXQ7p9DxN1zzmRah7QlCcKnFS74Vxs8h90o7kX/X8PJFwahNvkB5KsfO/ko76yQcPopjQVevc9sFm+a39jmFFLKWU2daJ/XIHsVWTYweIH7qqrq2Nwzu36hXdG24xprpKWS1xHApmA7jt9vJ3mFuhWMrtmInSNkDDTTMILXxiwJ6jQhPyY/PDfclNgOd2/MFSqDbiOUATxgg+8wfcLnW0bnuNF2jOMEpfEvJ/cqcXojm5ov8AGBw/qHRZ6pgDhnr7p5916S+gjmbvU0gcfhv5u1ll6/B73LBuuHtM/cLFZjsxu6uFqdlP8ryMWyRzHWKdqKq4U3EKC4vxHqqqSmNlqtznlfM3NNJ6Vp4poqxAlC6hBJxdCEIAqkIQkh0EIQgAQlxxFxAaC4k2AAuSeVl6Ts3+G7II/wCJxLIDMQ876B3M9EAYnCtnJpm79vDiGr3aHo0e8ey3eymy8UX5hF7eyXDM9eielqDPKwEBjb2ijaLNjaOivZ6iONtiL5WY3n35BS/Ic0kI4lfPwx+rK+sBlze4xwjS3tyHoOS412Vo2iNvLj3KT5nu3nkHl8LRyC7v38o+dtPmU3CvCORqNTK2TnIbMW9kD3JWtwqENY1rdQB2WTJY3IZXOfNajBJQ7dAJuMimq9mcfVybhkv4qcam7umilwtFtA37pl5AGbgCF2GWwF8z9Fu8tHmbG87j5CcDU344TnjNWbyRHh8xM0Y5FR3D5KT/ABI4piaZnFwAVo5KWKL3iyurqcOGQa76FZfE6LXMg8jp6rZTNYWnLTi3X0WarojbyO3r639pMR3Rvp24swGPbzWne+mnqqukxENtxHLl2Wj2gcwi1w0jNzTostU0tsw3d/pt9QsJc9z1OnlmG5oqDEDfegeQRwvY/JX0e0Hi28QWkGW9oXDk7r1XncdQWG/pzV5RVwfYPyPuvHE8ilbKsj1N0qpcSNnLhTJ7geVxF2kDI91kMRw50TyHNtz5LR4PjT47NcbgEGx49lo8bwtlRD4keZtn0PVYqPuWssTnlLZnkVZR3zCqpIyNVrKyjLSRaxGrf7KlrIghMCpXE49qQpA4hdQgCpQhCSHQUvC8LlqJWxQsL3u0A+55BKwfCJamZsULS5zj8gOJPRfQexWw0NDFZo35XW8SQjMnkOQUNkpZK3Yn8OoaJoe+0kxHmeRkzmG8u6otq8f8aTy/yoyREPjdxeVtdu8TMFMGMNnzEtvxawe0f2XmeHUZnmaxuQvYcgOJ9FaCzuZ2S6Fps5QuuZnjXyt/eykYjd0lgL2FvVTqeoa4uazKOOzI+oGrj1JUWod+YR2+y1rWbH6Dt74Oz446v7jfhZWGQ948E3I7y+Xyj6lNVk7rhjALe8b5pumgL35u8oT3JZZ5t5kwpsJc6TxHOI6Ea9Fow4xbrhkRo3iR1TVMzLe1ANmjiSqraPEj7DTd3vHl0WTm9smrhnY1Q2wgeQ248Qe6dPkU7FVudqctei8dmw2Vxvc9LKxw3aaspiG72+3lIL/VbRv8zm6jsvO9f1PYqdymsK84p/xOa1v5lOTz8N2XoVOg/F2g94Ss7sv+6272DXM4lnZ2pT8HsbeUqsqysxU/i/QW8rZXno0D7lUGIfi60giKmN+Bkfl6BHewS5k1dmaqT8HubGWte03Bv3VPWbZwbxYSPEtYFp9k9Tx7LznFdsaqoye/cb8MflHzOqpw7/OKo9R06Hc0/ZSjvY9/keg1EW+/8y28c2v1Dvlw7JqaDeyf5XDQj7hU+z2JB/5UmmoN8/8A2rt7XOuL+Zmh5hW579BmceHYpqql3zoN5vy3hz7qEx27obtP0V/VQb7N4ZEf5ZVUu4CDbyuyeOR5qvyLxky1wqpvk434NP2W4wDEi0WOYIs4cCFg8Ewwue5m9Ye012uS09MNwNzvr9Fg8Zx1GHB8HH0JG1+DZeLFprl9QsNVRb45O4L1Cgqg4GN+bXc+B4LE7Q4QYZSBocws5r/YK3/qzEzsINiLHkmSFf1NKHixyPAqmmgLTY/51UJ5NGsDC6lEIEakgplIoaJ80jY42lznEAAJgC+ma9x/CbYIQsFRM38xw8tx7I5JFsfSyXn4f7Cx0MIJG9M8AyOtn2HILaxQJccKksbbPkCfQXVS54x+I2JeJWPaDlGBGO4zcfqo2Bx+HTyye860UfME5uPoq7E5PEqJHc3vd6uKuZGEU9NGMt4Pld3JsE1BckJSfUVhbgCW9Pspr6cF29pYZqqp5d19gQf3Vs8bzTbiFe1d3Yp9GdLTf+vRz068S3X59Cppog4yPLuYCm0NOGxOfcHh6qHSUjt0gttYm4GvdTZY7QttkA4b3qmLFseag3GTT8yZVNAaLHJjQ6wPvHis+YQ43cb3zU3GquzpANLR/bUKkkqzbIrCSfIcreVkfqqxsfBVVZi0Z1ASqhpeM1U1Ubc+ahRNMkeedpPlNuihzQE5ocAEeMQCrAiM5tkkBJ8W+ZTscgvooRo9gELuSC2ynis4WsotQc1YrkRFIWkEGxByW1o6y4jIGdt2QjTPQLELX4XI407GhlhdtzfXsmKXs0L3rkycGkOc23VVT4/bYXADUX1Vx/Dt8Tzcs7HJRBRNknLQBcjLotG0haCbeFzJ+ylywvPu3aFOkqLOb01+acpqZsMIY3t35lVxd5jdK1vik5HV1Me6rjV7l5TVNk9tGwSQB/FuRVZSuJtYE9lcx07nRPY4W3hlfmibSzkVqpssa4It+hh5YVCqqUPFjkeBWwj2T/6kvyaP7p9mzVO3MtL/ANZySnepHZh2VqJc1j1Z5hLHumxyKXDTPd7LHO7NK9KkbSN4Qg/K6rKra+ijy8UHpG26O/8AJGn+KjHx2Iofwv2ONVOJHjyMNxfQlfRdLShrQALAKh2E2cbTUzWgWNhdaprFgLCWMS5mflv/AEP/APEpxrU6Gc+OXqgGfOLI/M7uQr7FMm03/wCDfubqJiFJ4dTUM+GV4Ha+Sm1bS6Gndw3Xxdi03/dN1P40IzWxX4eRv5jPh0Vlh7iS5uttExRUNn5m41sOKmU43ZrAWa7XoV0LIKawxKOpnprO8r5r8wSYi0E3GvHiuGPfiljaLkC4+Wa7NbfsCLd+KXTymN17dweISOZUvgny8zt2UVdpR7/TbT6xMzVReIxrze7mmN98iHDQKlgYdDqDYrZVNMwSudb8qTXmx/AqmxHC3B1wM+NtHj4gtJNSWUciMZVScJrHqQpcmE2uslVyFzytBiGIeXdbrxVHNIGDmSqRNiJ4JumZjqpbQd0knsoLuKsSiKEtpSAlgKqN2PNelFNsUiKG+isZMIIC4gDO9tFu6enawMZmWgXNhx6qmwLCzEfEeLuI8reIC1FLA548rbX9pxyA7c1ttCO4s4zulwVrPoQRM1zzu3LibNFlbUWEmME23pH5Ej3RyClRU8ULbmwtq46/JVmIbSiN7CL7oN3C2bglpzldtBbHco0tOgSnqJfG9kl0+ZaOwWWQi5DGj5n0Umm2aiabuvIeuiqa/bkBhMUYOXlLjx7BZyo2iqZWHxJDY5Wb5R9ERquaxyNZ6ns+uTnGPG/p9T0B1bTxCwcxvRtifokRYq1990HJrjn0F1h8FZcXV++fwoJXnhG71IsPuqTpUXvuUl2vdJYrSivkZqr27qn3Dd2EZ+yLu9SqybFp3+3M93dxt6KuYDZLBSBad1k/FIkscoGL0F/OwZ+8Bx6qUxyeY9QnjcyayfU8ENgAOCfa1da1LAWxmACWFwBKQQzyX8RcL8KuLwLNmYHX4F7cnfO1lVx3dSyNBzicJmDmPZePrf5L07bfAv4mlO6LyR+eLncaj5heTU2IeE9r7XAJD2ni05OB+V1tFi00TI7DceNCBc3SMRiuw+GbEZix4crojjDHmEHeY4b8Lj70btPTRcp4iWuY42PDn0XXg1JHIsTTO0D2iL4pCcgOHUqxDy4kSe1bIk/QBQRSeGQ4Z6b4H3VpWsjliDmnzdNeytKKls1uZq2VTUoPHzXQqX1zWu3JPITpf2SO6kGNpbbUcLHTsVybD5JWDxYznk3LVVUVFUUxcAfEYNWu9odkm9Ljet4O3DtnjioaytS+fJ/nsQMX2Yc43jtfmMie4WRrcIqGHzxOHUNuCvQKXaenc7dcHRu0zHlveys5JgNDvDosWrY84jMV2fb4LHH5P8/s8hmeQ22l+YUU6L1+V8Dh52A/qYorqShdrHF18iz719Ym/wDj634bkeQ3TsQJ0F+wuvV202Ht0jhH+xSWVNMywaGNvpusAUKx9Il3oa0vitR5jQ4BUSnyROtxJFh9Vs8C2Q8LN9t7mc/QK9mxVjRz+nyVZPtC7PdAb9StV3r5LBhKOghvKxy+S/P7LSPDo25uAJ5nQJirx2NmTfMe1mhZ6vxreAuS++WtrKkjxCVpIe0vbfK5zHzW0NI5bzeTJ9q8MXHTQUF59S6rMQdI673XA9kcB2VfUPc831twKjvrM8xbpxUwVLRbgbafuU4oKK25HGnKU5cUnlsiVUXs3G6eNtOgUmSPea0AWtmUxPNvOAvbNaDD8OuRc3tmclWTwuJlkt8D+GUm6wdc01tZUbtOIxrI7P8AS3/myuY4h2HHosdjNX40zne6PKzsOK5l89n8x+mGX6FSI0lzFLLE25iRHiKRZLY5KkYmQVBJ9egJQCAF1amWQQhdUkAvKPxM2YML/wCIib+W8/mgDJjz73Rp+69WSJ4GvaWvaHNcCHAi4IPAqYvBWUco8FwasbM3wHO3JGnepHng/jET8LlO1ubGORhtIx3tBw1BTO3mwclDIZYQ59M43a4XJiPwuPLkU/hFYK1rWve2OqYAI5HmzJ2DRkh+Pk5PU2pc+QhdVnlzH4a1pGevVRZGOY8PiOROYve442T8tE7zAtMUrfbY7W/Pt1UaKXdtvHdPIjJdRYkt/c5jTTNhU7awN8ENaCWAXB5rG7R4hLJO6WPMPOYGgTlVhgkbvfUahQmtkhzNpAOHveirGtQ6fyVsslZ9ivZNFe0kRDr6fupG8wu3WSWuOaRJiMb3O32bpIAzFlSujYJbh1teKvwqZEIvJZ1s0jLee7bgHsdE3Ji74hcgPBNjZcFCZGZuNjlZQn4c/wB92WgHbis1VFbNDKa6jmIYo+28xt26kE5gJpsskkftdWcwVAr3uBdn0A4WTdOSwCxPropVUcbI06EyPEn6PO6c9RqQkVNaRYtIXHSh3Xqm2UZIz05ngrYM2lnIoVgkF2t3XXzHA9U7HE46cPQJtrom+yd52mWQKXLI7/bbQc+qGS15BV1cbXXDd5wFrjQdbc1Hay5udDn1Ud8ZD81MYx8hDI2lxOgb9z0RjbLNEsbI5DTF8gDRfNbzD6LcYAcydUzgOzvgNu6zpDqeA6BScUxARt3W5vP/AG/8rn33J+gzXW8lbtBXWb4TDmfbI4D4VnPCU58fE5nieqbcxcucuJ5OjCKisENzE05ilvamnNVDQhyNUSUKwkaokzVAH10uoQtTEEIXEACELhQSIlja5pa4BzSLOBFwRyIXlW134XyROM2HjeZm58N/O06/l8x0XqxSSVKk0DimeO4VtFHKBFXBwLMmygWqIj8L7+03oVNxbBnCMOFp4zpLCN5tv6xq0rabQ7GUtWd57THL/wBWPJ5/VwcsbJg2JYa4vhPjxXzMYvcf1xpqrUOH2E7dMpblJROcD5XeX6eqTiO651xe/RaGLEsOrBuzNNDLfN0Qs0k63aUiq2DqG+aAsq49RuOs63bmulXqYS649RGWmaeTNtw9xANw5tjkRc5Kkr4WX80YZ/UdD0WjxGCWNp/LfGeTmkBUNTd7bPNrZhNL4t2iihgQ6VrGjd3uwOSYq5g4WJI6XSHRycDdv1TNRQPGZB/dHBEnhKyaVt+JPdcdKCNM0ptM8nKM8b3SzC4H2LZKcIvgQyR4Fr27BNubIXWcTb/OCn/wryL3A7ap2mwmaQ5Me88N1pUNpcyceRElw8ixuD+nVTI5AWWLe3MrQ0ewFS8gyFsDeub/AEWmw3ZOngzt4rvik4dholZ6iEeW5ZVSfMw+GbITTZu/LbxLhmewWww7BIadtmC3xOd7R7lWVXXsaLDzHkNFS1dU9+uQ5DRc+3UuQ3XQwr8TyLY+xd/ZUj41OcxMvYkpScuY3GKjyIL2Jh7FOexR3sVS5Cc1MuYpjmJiRqgkhyNUOZqnyBRJgoJPrRCELQxOLi6uIA4VxdKSVBY4UhyUUgoJEuTZKW4ppxQBV4ps9S1Gc0LXO+IeV/qFQjYuWEl1HWyRHg2QXb2NlrnJpxUptFXFMzQxfFohaekirW843DeI/SVAlrcKkP8AqaGSmcdd6JwHq1a9yZefn3WkbZR5FHUmZluyuES/ypC3oHkf+SKn8P6Vzcp3/JzSrySBh1Y0/wC0Jh1Ozg0DsLLX9VZ5lO4iZwfhtTcZpT2LU7B+H1E3UPf+p/8AZXbhyTL7oepsfUnuUMRbO0UeYhYP1Z/dPuqo25N/7Qo72ph7Vk7ZMsqkKnxE8G+qrp5XO9o3+ykPamHtWbk2XUUuRDexMPapj2ph7VUsQ3sTD2qY8KO9qAIj2qPI1THtTD2oJIb2qPIFMkCjSNQBCkChyqfKFCmCgsfWCChCuYiUFCEEiUkoQoLCSUgriEAIcU25CEANuTTkIQA05MuXUIAZcmHoQgBl6ZeEIQAw8Jh66hADDwmHriEAMvCYeEIUAMPCYeEIQAw8Jh4QhAEeQKLIF1CCSFKocyEKCUf/2Q==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677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28678" name="Picture 2" descr="D:\Work\My publication\Intensity_modulaton_SPR\Principle summary\New_Pol_Interferometer_sensor_invented_by_H_JU_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12838"/>
            <a:ext cx="3779837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3" descr="D:\Work\My publication\Intensity_modulaton_SPR\Principle summary\New_Pol_Interferometer_sensor_invented_by_H_JU_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077913"/>
            <a:ext cx="3816350" cy="539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 txBox="1">
            <a:spLocks noChangeArrowheads="1"/>
          </p:cNvSpPr>
          <p:nvPr/>
        </p:nvSpPr>
        <p:spPr bwMode="auto">
          <a:xfrm>
            <a:off x="-36513" y="142875"/>
            <a:ext cx="8640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Appendix- New Polarization Interferometer Detection (2)</a:t>
            </a:r>
          </a:p>
          <a:p>
            <a:pPr eaLnBrk="1" hangingPunct="1"/>
            <a:endParaRPr lang="en-US" altLang="ko-KR" sz="2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9699" name="Picture 11" descr="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550" y="858838"/>
            <a:ext cx="8643938" cy="578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AutoShape 6" descr="data:image/jpeg;base64,/9j/4AAQSkZJRgABAQAAAQABAAD/2wCEAAkGBhASEBQUEBAUDxQVFRAUEBUQEBQVEBQUFBQVFBQUFRQXHCYeFxkjGRQUHy8gIycpLCwsFR4xNTAqNSYrLCkBCQoKDgwOGg8PGDUkHyQsKSksLCksKSkvLCwsKSksLCwsLCopLCopLCwpKSwpLCwpKSksKSksKSwpKSksKSwsLP/AABEIAMYA/wMBIgACEQEDEQH/xAAcAAABBQEBAQAAAAAAAAAAAAAAAgMEBQYBBwj/xAA+EAABAwIDBgMGBAUDBAMAAAABAAIDBBEFITEGEkFRYXETIpEyQlKBobEHI3LBFDNi0fAkguFTorLxNGNz/8QAGgEAAgMBAQAAAAAAAAAAAAAAAAQBAgMFBv/EADARAAICAQIDBgUEAwEAAAAAAAABAgMRBCESMUEFEzJRcZEiYaHR8BRSgcEVQuEk/9oADAMBAAIRAxEAPwDw1CEIAEIQgAQhCABCEIAEIQgCbhpzWrw4rI0B8y1WHHRMVHJ1yNTQnRXtIVn6E6K+pE9A8tqEXFOVZQlVlMrKFMI5M+YTFVtSrGdVtQhhXzKqrKoa06q7qyqGuKXmdfToz2Iu1WUxE+ZafETqsrXnzJC09ToURkIQsDqghWWG7O1M5Aihc7qRZo7kq6GwLm/zqqCLmN/eI9EZNo0WSWUjJoWrds5h7cnV9zzbH5U27ZmkP8uvZfhvsICNyf08vNe6MwhaCbYuoAvG6OYf/XICfRUtRRyRm0jHMPJwIQUlVOPNDKEIQZghCEACEIQAIQhAAhCEACEIQA/SHzBarDXaLJU58wWpw1y2qOdrVsaqhOiv6MrO0B0Wgoyn4HlNQi5pyrOEqrplZQlMo48+Z2dVlSVZTqsqShhXzKmrKoK8q9rCs/XlLTOzp0ZvEjqstVHzFabE3arNeE58m60FznEAAaklIWnq9CthWH4dJPI2OJpe5xsAPueQWxiwajoc5/8AWT5WYP5LD1PFXWG4Y2jh8OO3jOH+okGoJ9xp5BZ/EsPdnxVIQzzOrO2NG0VmX0X/AEZxHayqluPE8Nh0ZH5WgcslRuF8zn3Uh8JHBNFqZSS5CU7p2PM3kZsuhKIRZSUyKjeRmCWnmDYq0jx+UjdlDahnwyi5+TtQqkJTVDinzLxtnDwsmz4bTTZwn+Hefcfmwn+l3D5qorsNkhduyNLeR1aex4qaCrCkxE7u48CRvwvFx8uSydXkaq9S8S9jMIQhYFwQhCABCEIAEIQgAQhCAFMOYWmww6LMN1W62a2Wq57bsRa02O9J5W2+a0reGK6mqVixFZLagK0FGdFYYRsCxn/yKkD+mPI+pWpocGw5mkbpT/USQnYz8kee1OgmvHJR9X9jP0zgrOErTRVEDco6do/2hOjEeUbR8lr3sv2/U5ktFS+d3tFmTnKrKly3xxHnG0/JNSzwPFn07XfII72X7fqRHRUp7Xe8Wjy6sKz2IHVes1uB4e/WOSLqCbLK4vsC19/4epaekmvqFlOfmjqafQze8JKXo/6Z5PibtUxsk/cqHTZHwmuc0Hi4+Vv1KuNptmqqDe34SWj3mDebb5Kk2Th8Sd0fF7Hbvdudvok5NNnpNJXOpbrDNbR4wHa6nVWIja4c1nZcLc05JdPiTmGxy7rRx8jPPmWtXhLCMsisdiFIY3kLXNxAOCqcag3hcIjnqQzOEJKccEghaEHEBCLIJYoJQKQEoIIKlCEJIdBCEIAEIQgAQhKjjLiABcnQBACVf4BsbUVPmt4UfF7xr+kcVo9lthWsAmqxc6tYfZHV3Psr6pxF0h8OAWaMsshbvwCN3shxUwqj3l/8Lq/sRaHB6KjHlYJpPifY5/YLTYbJUTAWuxvTIeqp6aljiG8+z3ddB2HFaLCK0vF87aC+Q9Amaacs5eu7Qm4Yj8K8l9y+w/B2jNx3j6/VXEcTRyCq4pzbM27ZBOfxo0GZXQ7p9DxN1zzmRah7QlCcKnFS74Vxs8h90o7kX/X8PJFwahNvkB5KsfO/ko76yQcPopjQVevc9sFm+a39jmFFLKWU2daJ/XIHsVWTYweIH7qqrq2Nwzu36hXdG24xprpKWS1xHApmA7jt9vJ3mFuhWMrtmInSNkDDTTMILXxiwJ6jQhPyY/PDfclNgOd2/MFSqDbiOUATxgg+8wfcLnW0bnuNF2jOMEpfEvJ/cqcXojm5ov8AGBw/qHRZ6pgDhnr7p5916S+gjmbvU0gcfhv5u1ll6/B73LBuuHtM/cLFZjsxu6uFqdlP8ryMWyRzHWKdqKq4U3EKC4vxHqqqSmNlqtznlfM3NNJ6Vp4poqxAlC6hBJxdCEIAqkIQkh0EIQgAQlxxFxAaC4k2AAuSeVl6Ts3+G7II/wCJxLIDMQ876B3M9EAYnCtnJpm79vDiGr3aHo0e8ey3eymy8UX5hF7eyXDM9eielqDPKwEBjb2ijaLNjaOivZ6iONtiL5WY3n35BS/Ic0kI4lfPwx+rK+sBlze4xwjS3tyHoOS412Vo2iNvLj3KT5nu3nkHl8LRyC7v38o+dtPmU3CvCORqNTK2TnIbMW9kD3JWtwqENY1rdQB2WTJY3IZXOfNajBJQ7dAJuMimq9mcfVybhkv4qcam7umilwtFtA37pl5AGbgCF2GWwF8z9Fu8tHmbG87j5CcDU344TnjNWbyRHh8xM0Y5FR3D5KT/ABI4piaZnFwAVo5KWKL3iyurqcOGQa76FZfE6LXMg8jp6rZTNYWnLTi3X0WarojbyO3r639pMR3Rvp24swGPbzWne+mnqqukxENtxHLl2Wj2gcwi1w0jNzTostU0tsw3d/pt9QsJc9z1OnlmG5oqDEDfegeQRwvY/JX0e0Hi28QWkGW9oXDk7r1XncdQWG/pzV5RVwfYPyPuvHE8ilbKsj1N0qpcSNnLhTJ7geVxF2kDI91kMRw50TyHNtz5LR4PjT47NcbgEGx49lo8bwtlRD4keZtn0PVYqPuWssTnlLZnkVZR3zCqpIyNVrKyjLSRaxGrf7KlrIghMCpXE49qQpA4hdQgCpQhCSHQUvC8LlqJWxQsL3u0A+55BKwfCJamZsULS5zj8gOJPRfQexWw0NDFZo35XW8SQjMnkOQUNkpZK3Yn8OoaJoe+0kxHmeRkzmG8u6otq8f8aTy/yoyREPjdxeVtdu8TMFMGMNnzEtvxawe0f2XmeHUZnmaxuQvYcgOJ9FaCzuZ2S6Fps5QuuZnjXyt/eykYjd0lgL2FvVTqeoa4uazKOOzI+oGrj1JUWod+YR2+y1rWbH6Dt74Oz446v7jfhZWGQ948E3I7y+Xyj6lNVk7rhjALe8b5pumgL35u8oT3JZZ5t5kwpsJc6TxHOI6Ea9Fow4xbrhkRo3iR1TVMzLe1ANmjiSqraPEj7DTd3vHl0WTm9smrhnY1Q2wgeQ248Qe6dPkU7FVudqctei8dmw2Vxvc9LKxw3aaspiG72+3lIL/VbRv8zm6jsvO9f1PYqdymsK84p/xOa1v5lOTz8N2XoVOg/F2g94Ss7sv+6272DXM4lnZ2pT8HsbeUqsqysxU/i/QW8rZXno0D7lUGIfi60giKmN+Bkfl6BHewS5k1dmaqT8HubGWte03Bv3VPWbZwbxYSPEtYFp9k9Tx7LznFdsaqoye/cb8MflHzOqpw7/OKo9R06Hc0/ZSjvY9/keg1EW+/8y28c2v1Dvlw7JqaDeyf5XDQj7hU+z2JB/5UmmoN8/8A2rt7XOuL+Zmh5hW579BmceHYpqql3zoN5vy3hz7qEx27obtP0V/VQb7N4ZEf5ZVUu4CDbyuyeOR5qvyLxky1wqpvk434NP2W4wDEi0WOYIs4cCFg8Ewwue5m9Ye012uS09MNwNzvr9Fg8Zx1GHB8HH0JG1+DZeLFprl9QsNVRb45O4L1Cgqg4GN+bXc+B4LE7Q4QYZSBocws5r/YK3/qzEzsINiLHkmSFf1NKHixyPAqmmgLTY/51UJ5NGsDC6lEIEakgplIoaJ80jY42lznEAAJgC+ma9x/CbYIQsFRM38xw8tx7I5JFsfSyXn4f7Cx0MIJG9M8AyOtn2HILaxQJccKksbbPkCfQXVS54x+I2JeJWPaDlGBGO4zcfqo2Bx+HTyye860UfME5uPoq7E5PEqJHc3vd6uKuZGEU9NGMt4Pld3JsE1BckJSfUVhbgCW9Pspr6cF29pYZqqp5d19gQf3Vs8bzTbiFe1d3Yp9GdLTf+vRz068S3X59Cppog4yPLuYCm0NOGxOfcHh6qHSUjt0gttYm4GvdTZY7QttkA4b3qmLFseag3GTT8yZVNAaLHJjQ6wPvHis+YQ43cb3zU3GquzpANLR/bUKkkqzbIrCSfIcreVkfqqxsfBVVZi0Z1ASqhpeM1U1Ubc+ahRNMkeedpPlNuihzQE5ocAEeMQCrAiM5tkkBJ8W+ZTscgvooRo9gELuSC2ynis4WsotQc1YrkRFIWkEGxByW1o6y4jIGdt2QjTPQLELX4XI407GhlhdtzfXsmKXs0L3rkycGkOc23VVT4/bYXADUX1Vx/Dt8Tzcs7HJRBRNknLQBcjLotG0haCbeFzJ+ylywvPu3aFOkqLOb01+acpqZsMIY3t35lVxd5jdK1vik5HV1Me6rjV7l5TVNk9tGwSQB/FuRVZSuJtYE9lcx07nRPY4W3hlfmibSzkVqpssa4It+hh5YVCqqUPFjkeBWwj2T/6kvyaP7p9mzVO3MtL/ANZySnepHZh2VqJc1j1Z5hLHumxyKXDTPd7LHO7NK9KkbSN4Qg/K6rKra+ijy8UHpG26O/8AJGn+KjHx2Iofwv2ONVOJHjyMNxfQlfRdLShrQALAKh2E2cbTUzWgWNhdaprFgLCWMS5mflv/AEP/APEpxrU6Gc+OXqgGfOLI/M7uQr7FMm03/wCDfubqJiFJ4dTUM+GV4Ha+Sm1bS6Gndw3Xxdi03/dN1P40IzWxX4eRv5jPh0Vlh7iS5uttExRUNn5m41sOKmU43ZrAWa7XoV0LIKawxKOpnprO8r5r8wSYi0E3GvHiuGPfiljaLkC4+Wa7NbfsCLd+KXTymN17dweISOZUvgny8zt2UVdpR7/TbT6xMzVReIxrze7mmN98iHDQKlgYdDqDYrZVNMwSudb8qTXmx/AqmxHC3B1wM+NtHj4gtJNSWUciMZVScJrHqQpcmE2uslVyFzytBiGIeXdbrxVHNIGDmSqRNiJ4JumZjqpbQd0knsoLuKsSiKEtpSAlgKqN2PNelFNsUiKG+isZMIIC4gDO9tFu6enawMZmWgXNhx6qmwLCzEfEeLuI8reIC1FLA548rbX9pxyA7c1ttCO4s4zulwVrPoQRM1zzu3LibNFlbUWEmME23pH5Ej3RyClRU8ULbmwtq46/JVmIbSiN7CL7oN3C2bglpzldtBbHco0tOgSnqJfG9kl0+ZaOwWWQi5DGj5n0Umm2aiabuvIeuiqa/bkBhMUYOXlLjx7BZyo2iqZWHxJDY5Wb5R9ERquaxyNZ6ns+uTnGPG/p9T0B1bTxCwcxvRtifokRYq1990HJrjn0F1h8FZcXV++fwoJXnhG71IsPuqTpUXvuUl2vdJYrSivkZqr27qn3Dd2EZ+yLu9SqybFp3+3M93dxt6KuYDZLBSBad1k/FIkscoGL0F/OwZ+8Bx6qUxyeY9QnjcyayfU8ENgAOCfa1da1LAWxmACWFwBKQQzyX8RcL8KuLwLNmYHX4F7cnfO1lVx3dSyNBzicJmDmPZePrf5L07bfAv4mlO6LyR+eLncaj5heTU2IeE9r7XAJD2ni05OB+V1tFi00TI7DceNCBc3SMRiuw+GbEZix4crojjDHmEHeY4b8Lj70btPTRcp4iWuY42PDn0XXg1JHIsTTO0D2iL4pCcgOHUqxDy4kSe1bIk/QBQRSeGQ4Z6b4H3VpWsjliDmnzdNeytKKls1uZq2VTUoPHzXQqX1zWu3JPITpf2SO6kGNpbbUcLHTsVybD5JWDxYznk3LVVUVFUUxcAfEYNWu9odkm9Ljet4O3DtnjioaytS+fJ/nsQMX2Yc43jtfmMie4WRrcIqGHzxOHUNuCvQKXaenc7dcHRu0zHlveys5JgNDvDosWrY84jMV2fb4LHH5P8/s8hmeQ22l+YUU6L1+V8Dh52A/qYorqShdrHF18iz719Ym/wDj634bkeQ3TsQJ0F+wuvV202Ht0jhH+xSWVNMywaGNvpusAUKx9Il3oa0vitR5jQ4BUSnyROtxJFh9Vs8C2Q8LN9t7mc/QK9mxVjRz+nyVZPtC7PdAb9StV3r5LBhKOghvKxy+S/P7LSPDo25uAJ5nQJirx2NmTfMe1mhZ6vxreAuS++WtrKkjxCVpIe0vbfK5zHzW0NI5bzeTJ9q8MXHTQUF59S6rMQdI673XA9kcB2VfUPc831twKjvrM8xbpxUwVLRbgbafuU4oKK25HGnKU5cUnlsiVUXs3G6eNtOgUmSPea0AWtmUxPNvOAvbNaDD8OuRc3tmclWTwuJlkt8D+GUm6wdc01tZUbtOIxrI7P8AS3/myuY4h2HHosdjNX40zne6PKzsOK5l89n8x+mGX6FSI0lzFLLE25iRHiKRZLY5KkYmQVBJ9egJQCAF1amWQQhdUkAvKPxM2YML/wCIib+W8/mgDJjz73Rp+69WSJ4GvaWvaHNcCHAi4IPAqYvBWUco8FwasbM3wHO3JGnepHng/jET8LlO1ubGORhtIx3tBw1BTO3mwclDIZYQ59M43a4XJiPwuPLkU/hFYK1rWve2OqYAI5HmzJ2DRkh+Pk5PU2pc+QhdVnlzH4a1pGevVRZGOY8PiOROYve442T8tE7zAtMUrfbY7W/Pt1UaKXdtvHdPIjJdRYkt/c5jTTNhU7awN8ENaCWAXB5rG7R4hLJO6WPMPOYGgTlVhgkbvfUahQmtkhzNpAOHveirGtQ6fyVsslZ9ivZNFe0kRDr6fupG8wu3WSWuOaRJiMb3O32bpIAzFlSujYJbh1teKvwqZEIvJZ1s0jLee7bgHsdE3Ji74hcgPBNjZcFCZGZuNjlZQn4c/wB92WgHbis1VFbNDKa6jmIYo+28xt26kE5gJpsskkftdWcwVAr3uBdn0A4WTdOSwCxPropVUcbI06EyPEn6PO6c9RqQkVNaRYtIXHSh3Xqm2UZIz05ngrYM2lnIoVgkF2t3XXzHA9U7HE46cPQJtrom+yd52mWQKXLI7/bbQc+qGS15BV1cbXXDd5wFrjQdbc1Hay5udDn1Ud8ZD81MYx8hDI2lxOgb9z0RjbLNEsbI5DTF8gDRfNbzD6LcYAcydUzgOzvgNu6zpDqeA6BScUxARt3W5vP/AG/8rn33J+gzXW8lbtBXWb4TDmfbI4D4VnPCU58fE5nieqbcxcucuJ5OjCKisENzE05ilvamnNVDQhyNUSUKwkaokzVAH10uoQtTEEIXEACELhQSIlja5pa4BzSLOBFwRyIXlW134XyROM2HjeZm58N/O06/l8x0XqxSSVKk0DimeO4VtFHKBFXBwLMmygWqIj8L7+03oVNxbBnCMOFp4zpLCN5tv6xq0rabQ7GUtWd57THL/wBWPJ5/VwcsbJg2JYa4vhPjxXzMYvcf1xpqrUOH2E7dMpblJROcD5XeX6eqTiO651xe/RaGLEsOrBuzNNDLfN0Qs0k63aUiq2DqG+aAsq49RuOs63bmulXqYS649RGWmaeTNtw9xANw5tjkRc5Kkr4WX80YZ/UdD0WjxGCWNp/LfGeTmkBUNTd7bPNrZhNL4t2iihgQ6VrGjd3uwOSYq5g4WJI6XSHRycDdv1TNRQPGZB/dHBEnhKyaVt+JPdcdKCNM0ptM8nKM8b3SzC4H2LZKcIvgQyR4Fr27BNubIXWcTb/OCn/wryL3A7ap2mwmaQ5Me88N1pUNpcyceRElw8ixuD+nVTI5AWWLe3MrQ0ewFS8gyFsDeub/AEWmw3ZOngzt4rvik4dholZ6iEeW5ZVSfMw+GbITTZu/LbxLhmewWww7BIadtmC3xOd7R7lWVXXsaLDzHkNFS1dU9+uQ5DRc+3UuQ3XQwr8TyLY+xd/ZUj41OcxMvYkpScuY3GKjyIL2Jh7FOexR3sVS5Cc1MuYpjmJiRqgkhyNUOZqnyBRJgoJPrRCELQxOLi6uIA4VxdKSVBY4UhyUUgoJEuTZKW4ppxQBV4ps9S1Gc0LXO+IeV/qFQjYuWEl1HWyRHg2QXb2NlrnJpxUptFXFMzQxfFohaekirW843DeI/SVAlrcKkP8AqaGSmcdd6JwHq1a9yZefn3WkbZR5FHUmZluyuES/ypC3oHkf+SKn8P6Vzcp3/JzSrySBh1Y0/wC0Jh1Ozg0DsLLX9VZ5lO4iZwfhtTcZpT2LU7B+H1E3UPf+p/8AZXbhyTL7oepsfUnuUMRbO0UeYhYP1Z/dPuqo25N/7Qo72ph7Vk7ZMsqkKnxE8G+qrp5XO9o3+ykPamHtWbk2XUUuRDexMPapj2ph7VUsQ3sTD2qY8KO9qAIj2qPI1THtTD2oJIb2qPIFMkCjSNQBCkChyqfKFCmCgsfWCChCuYiUFCEEiUkoQoLCSUgriEAIcU25CEANuTTkIQA05MuXUIAZcmHoQgBl6ZeEIQAw8Jh66hADDwmHriEAMvCYeEIUAMPCYeEIQAw8Jh4QhAEeQKLIF1CCSFKocyEKCUf/2Q==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9701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29702" name="Picture 2" descr="D:\Work\My publication\Intensity_modulaton_SPR\Principle summary\New_Pol_Interferometer_sensor_invented_by_H_JU_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388" y="1146175"/>
            <a:ext cx="3768725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3" descr="D:\Work\My publication\Intensity_modulaton_SPR\Principle summary\New_Pol_Interferometer_sensor_invented_by_H_JU_0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1850" y="1103313"/>
            <a:ext cx="3905250" cy="537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 txBox="1">
            <a:spLocks noChangeArrowheads="1"/>
          </p:cNvSpPr>
          <p:nvPr/>
        </p:nvSpPr>
        <p:spPr bwMode="auto">
          <a:xfrm>
            <a:off x="-36513" y="142875"/>
            <a:ext cx="8640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Appendix - New Polarization Interferometer Detection (3)</a:t>
            </a:r>
          </a:p>
          <a:p>
            <a:pPr eaLnBrk="1" hangingPunct="1"/>
            <a:endParaRPr lang="en-US" altLang="ko-KR" sz="2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0723" name="Picture 11" descr="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550" y="858838"/>
            <a:ext cx="8643938" cy="578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AutoShape 6" descr="data:image/jpeg;base64,/9j/4AAQSkZJRgABAQAAAQABAAD/2wCEAAkGBhASEBQUEBAUDxQVFRAUEBUQEBQVEBQUFBQVFBQUFRQXHCYeFxkjGRQUHy8gIycpLCwsFR4xNTAqNSYrLCkBCQoKDgwOGg8PGDUkHyQsKSksLCksKSkvLCwsKSksLCwsLCopLCopLCwpKSwpLCwpKSksKSksKSwpKSksKSwsLP/AABEIAMYA/wMBIgACEQEDEQH/xAAcAAABBQEBAQAAAAAAAAAAAAAAAgMEBQYBBwj/xAA+EAABAwIDBgMGBAUDBAMAAAABAAIDBBEFITEGEkFRYXETIpEyQlKBobEHI3LBFDNi0fAkguFTorLxNGNz/8QAGgEAAgMBAQAAAAAAAAAAAAAAAAQBAgMFBv/EADARAAICAQIDBgUEAwEAAAAAAAABAgMRBCESMUEFEzJRcZEiYaHR8BRSgcEVQuEk/9oADAMBAAIRAxEAPwDw1CEIAEIQgAQhCABCEIAEIQgCbhpzWrw4rI0B8y1WHHRMVHJ1yNTQnRXtIVn6E6K+pE9A8tqEXFOVZQlVlMrKFMI5M+YTFVtSrGdVtQhhXzKqrKoa06q7qyqGuKXmdfToz2Iu1WUxE+ZafETqsrXnzJC09ToURkIQsDqghWWG7O1M5Aihc7qRZo7kq6GwLm/zqqCLmN/eI9EZNo0WSWUjJoWrds5h7cnV9zzbH5U27ZmkP8uvZfhvsICNyf08vNe6MwhaCbYuoAvG6OYf/XICfRUtRRyRm0jHMPJwIQUlVOPNDKEIQZghCEACEIQAIQhAAhCEACEIQA/SHzBarDXaLJU58wWpw1y2qOdrVsaqhOiv6MrO0B0Wgoyn4HlNQi5pyrOEqrplZQlMo48+Z2dVlSVZTqsqShhXzKmrKoK8q9rCs/XlLTOzp0ZvEjqstVHzFabE3arNeE58m60FznEAAaklIWnq9CthWH4dJPI2OJpe5xsAPueQWxiwajoc5/8AWT5WYP5LD1PFXWG4Y2jh8OO3jOH+okGoJ9xp5BZ/EsPdnxVIQzzOrO2NG0VmX0X/AEZxHayqluPE8Nh0ZH5WgcslRuF8zn3Uh8JHBNFqZSS5CU7p2PM3kZsuhKIRZSUyKjeRmCWnmDYq0jx+UjdlDahnwyi5+TtQqkJTVDinzLxtnDwsmz4bTTZwn+Hefcfmwn+l3D5qorsNkhduyNLeR1aex4qaCrCkxE7u48CRvwvFx8uSydXkaq9S8S9jMIQhYFwQhCABCEIAEIQgAQhCAFMOYWmww6LMN1W62a2Wq57bsRa02O9J5W2+a0reGK6mqVixFZLagK0FGdFYYRsCxn/yKkD+mPI+pWpocGw5mkbpT/USQnYz8kee1OgmvHJR9X9jP0zgrOErTRVEDco6do/2hOjEeUbR8lr3sv2/U5ktFS+d3tFmTnKrKly3xxHnG0/JNSzwPFn07XfII72X7fqRHRUp7Xe8Wjy6sKz2IHVes1uB4e/WOSLqCbLK4vsC19/4epaekmvqFlOfmjqafQze8JKXo/6Z5PibtUxsk/cqHTZHwmuc0Hi4+Vv1KuNptmqqDe34SWj3mDebb5Kk2Th8Sd0fF7Hbvdudvok5NNnpNJXOpbrDNbR4wHa6nVWIja4c1nZcLc05JdPiTmGxy7rRx8jPPmWtXhLCMsisdiFIY3kLXNxAOCqcag3hcIjnqQzOEJKccEghaEHEBCLIJYoJQKQEoIIKlCEJIdBCEIAEIQgAQhKjjLiABcnQBACVf4BsbUVPmt4UfF7xr+kcVo9lthWsAmqxc6tYfZHV3Psr6pxF0h8OAWaMsshbvwCN3shxUwqj3l/8Lq/sRaHB6KjHlYJpPifY5/YLTYbJUTAWuxvTIeqp6aljiG8+z3ddB2HFaLCK0vF87aC+Q9Amaacs5eu7Qm4Yj8K8l9y+w/B2jNx3j6/VXEcTRyCq4pzbM27ZBOfxo0GZXQ7p9DxN1zzmRah7QlCcKnFS74Vxs8h90o7kX/X8PJFwahNvkB5KsfO/ko76yQcPopjQVevc9sFm+a39jmFFLKWU2daJ/XIHsVWTYweIH7qqrq2Nwzu36hXdG24xprpKWS1xHApmA7jt9vJ3mFuhWMrtmInSNkDDTTMILXxiwJ6jQhPyY/PDfclNgOd2/MFSqDbiOUATxgg+8wfcLnW0bnuNF2jOMEpfEvJ/cqcXojm5ov8AGBw/qHRZ6pgDhnr7p5916S+gjmbvU0gcfhv5u1ll6/B73LBuuHtM/cLFZjsxu6uFqdlP8ryMWyRzHWKdqKq4U3EKC4vxHqqqSmNlqtznlfM3NNJ6Vp4poqxAlC6hBJxdCEIAqkIQkh0EIQgAQlxxFxAaC4k2AAuSeVl6Ts3+G7II/wCJxLIDMQ876B3M9EAYnCtnJpm79vDiGr3aHo0e8ey3eymy8UX5hF7eyXDM9eielqDPKwEBjb2ijaLNjaOivZ6iONtiL5WY3n35BS/Ic0kI4lfPwx+rK+sBlze4xwjS3tyHoOS412Vo2iNvLj3KT5nu3nkHl8LRyC7v38o+dtPmU3CvCORqNTK2TnIbMW9kD3JWtwqENY1rdQB2WTJY3IZXOfNajBJQ7dAJuMimq9mcfVybhkv4qcam7umilwtFtA37pl5AGbgCF2GWwF8z9Fu8tHmbG87j5CcDU344TnjNWbyRHh8xM0Y5FR3D5KT/ABI4piaZnFwAVo5KWKL3iyurqcOGQa76FZfE6LXMg8jp6rZTNYWnLTi3X0WarojbyO3r639pMR3Rvp24swGPbzWne+mnqqukxENtxHLl2Wj2gcwi1w0jNzTostU0tsw3d/pt9QsJc9z1OnlmG5oqDEDfegeQRwvY/JX0e0Hi28QWkGW9oXDk7r1XncdQWG/pzV5RVwfYPyPuvHE8ilbKsj1N0qpcSNnLhTJ7geVxF2kDI91kMRw50TyHNtz5LR4PjT47NcbgEGx49lo8bwtlRD4keZtn0PVYqPuWssTnlLZnkVZR3zCqpIyNVrKyjLSRaxGrf7KlrIghMCpXE49qQpA4hdQgCpQhCSHQUvC8LlqJWxQsL3u0A+55BKwfCJamZsULS5zj8gOJPRfQexWw0NDFZo35XW8SQjMnkOQUNkpZK3Yn8OoaJoe+0kxHmeRkzmG8u6otq8f8aTy/yoyREPjdxeVtdu8TMFMGMNnzEtvxawe0f2XmeHUZnmaxuQvYcgOJ9FaCzuZ2S6Fps5QuuZnjXyt/eykYjd0lgL2FvVTqeoa4uazKOOzI+oGrj1JUWod+YR2+y1rWbH6Dt74Oz446v7jfhZWGQ948E3I7y+Xyj6lNVk7rhjALe8b5pumgL35u8oT3JZZ5t5kwpsJc6TxHOI6Ea9Fow4xbrhkRo3iR1TVMzLe1ANmjiSqraPEj7DTd3vHl0WTm9smrhnY1Q2wgeQ248Qe6dPkU7FVudqctei8dmw2Vxvc9LKxw3aaspiG72+3lIL/VbRv8zm6jsvO9f1PYqdymsK84p/xOa1v5lOTz8N2XoVOg/F2g94Ss7sv+6272DXM4lnZ2pT8HsbeUqsqysxU/i/QW8rZXno0D7lUGIfi60giKmN+Bkfl6BHewS5k1dmaqT8HubGWte03Bv3VPWbZwbxYSPEtYFp9k9Tx7LznFdsaqoye/cb8MflHzOqpw7/OKo9R06Hc0/ZSjvY9/keg1EW+/8y28c2v1Dvlw7JqaDeyf5XDQj7hU+z2JB/5UmmoN8/8A2rt7XOuL+Zmh5hW579BmceHYpqql3zoN5vy3hz7qEx27obtP0V/VQb7N4ZEf5ZVUu4CDbyuyeOR5qvyLxky1wqpvk434NP2W4wDEi0WOYIs4cCFg8Ewwue5m9Ye012uS09MNwNzvr9Fg8Zx1GHB8HH0JG1+DZeLFprl9QsNVRb45O4L1Cgqg4GN+bXc+B4LE7Q4QYZSBocws5r/YK3/qzEzsINiLHkmSFf1NKHixyPAqmmgLTY/51UJ5NGsDC6lEIEakgplIoaJ80jY42lznEAAJgC+ma9x/CbYIQsFRM38xw8tx7I5JFsfSyXn4f7Cx0MIJG9M8AyOtn2HILaxQJccKksbbPkCfQXVS54x+I2JeJWPaDlGBGO4zcfqo2Bx+HTyye860UfME5uPoq7E5PEqJHc3vd6uKuZGEU9NGMt4Pld3JsE1BckJSfUVhbgCW9Pspr6cF29pYZqqp5d19gQf3Vs8bzTbiFe1d3Yp9GdLTf+vRz068S3X59Cppog4yPLuYCm0NOGxOfcHh6qHSUjt0gttYm4GvdTZY7QttkA4b3qmLFseag3GTT8yZVNAaLHJjQ6wPvHis+YQ43cb3zU3GquzpANLR/bUKkkqzbIrCSfIcreVkfqqxsfBVVZi0Z1ASqhpeM1U1Ubc+ahRNMkeedpPlNuihzQE5ocAEeMQCrAiM5tkkBJ8W+ZTscgvooRo9gELuSC2ynis4WsotQc1YrkRFIWkEGxByW1o6y4jIGdt2QjTPQLELX4XI407GhlhdtzfXsmKXs0L3rkycGkOc23VVT4/bYXADUX1Vx/Dt8Tzcs7HJRBRNknLQBcjLotG0haCbeFzJ+ylywvPu3aFOkqLOb01+acpqZsMIY3t35lVxd5jdK1vik5HV1Me6rjV7l5TVNk9tGwSQB/FuRVZSuJtYE9lcx07nRPY4W3hlfmibSzkVqpssa4It+hh5YVCqqUPFjkeBWwj2T/6kvyaP7p9mzVO3MtL/ANZySnepHZh2VqJc1j1Z5hLHumxyKXDTPd7LHO7NK9KkbSN4Qg/K6rKra+ijy8UHpG26O/8AJGn+KjHx2Iofwv2ONVOJHjyMNxfQlfRdLShrQALAKh2E2cbTUzWgWNhdaprFgLCWMS5mflv/AEP/APEpxrU6Gc+OXqgGfOLI/M7uQr7FMm03/wCDfubqJiFJ4dTUM+GV4Ha+Sm1bS6Gndw3Xxdi03/dN1P40IzWxX4eRv5jPh0Vlh7iS5uttExRUNn5m41sOKmU43ZrAWa7XoV0LIKawxKOpnprO8r5r8wSYi0E3GvHiuGPfiljaLkC4+Wa7NbfsCLd+KXTymN17dweISOZUvgny8zt2UVdpR7/TbT6xMzVReIxrze7mmN98iHDQKlgYdDqDYrZVNMwSudb8qTXmx/AqmxHC3B1wM+NtHj4gtJNSWUciMZVScJrHqQpcmE2uslVyFzytBiGIeXdbrxVHNIGDmSqRNiJ4JumZjqpbQd0knsoLuKsSiKEtpSAlgKqN2PNelFNsUiKG+isZMIIC4gDO9tFu6enawMZmWgXNhx6qmwLCzEfEeLuI8reIC1FLA548rbX9pxyA7c1ttCO4s4zulwVrPoQRM1zzu3LibNFlbUWEmME23pH5Ej3RyClRU8ULbmwtq46/JVmIbSiN7CL7oN3C2bglpzldtBbHco0tOgSnqJfG9kl0+ZaOwWWQi5DGj5n0Umm2aiabuvIeuiqa/bkBhMUYOXlLjx7BZyo2iqZWHxJDY5Wb5R9ERquaxyNZ6ns+uTnGPG/p9T0B1bTxCwcxvRtifokRYq1990HJrjn0F1h8FZcXV++fwoJXnhG71IsPuqTpUXvuUl2vdJYrSivkZqr27qn3Dd2EZ+yLu9SqybFp3+3M93dxt6KuYDZLBSBad1k/FIkscoGL0F/OwZ+8Bx6qUxyeY9QnjcyayfU8ENgAOCfa1da1LAWxmACWFwBKQQzyX8RcL8KuLwLNmYHX4F7cnfO1lVx3dSyNBzicJmDmPZePrf5L07bfAv4mlO6LyR+eLncaj5heTU2IeE9r7XAJD2ni05OB+V1tFi00TI7DceNCBc3SMRiuw+GbEZix4crojjDHmEHeY4b8Lj70btPTRcp4iWuY42PDn0XXg1JHIsTTO0D2iL4pCcgOHUqxDy4kSe1bIk/QBQRSeGQ4Z6b4H3VpWsjliDmnzdNeytKKls1uZq2VTUoPHzXQqX1zWu3JPITpf2SO6kGNpbbUcLHTsVybD5JWDxYznk3LVVUVFUUxcAfEYNWu9odkm9Ljet4O3DtnjioaytS+fJ/nsQMX2Yc43jtfmMie4WRrcIqGHzxOHUNuCvQKXaenc7dcHRu0zHlveys5JgNDvDosWrY84jMV2fb4LHH5P8/s8hmeQ22l+YUU6L1+V8Dh52A/qYorqShdrHF18iz719Ym/wDj634bkeQ3TsQJ0F+wuvV202Ht0jhH+xSWVNMywaGNvpusAUKx9Il3oa0vitR5jQ4BUSnyROtxJFh9Vs8C2Q8LN9t7mc/QK9mxVjRz+nyVZPtC7PdAb9StV3r5LBhKOghvKxy+S/P7LSPDo25uAJ5nQJirx2NmTfMe1mhZ6vxreAuS++WtrKkjxCVpIe0vbfK5zHzW0NI5bzeTJ9q8MXHTQUF59S6rMQdI673XA9kcB2VfUPc831twKjvrM8xbpxUwVLRbgbafuU4oKK25HGnKU5cUnlsiVUXs3G6eNtOgUmSPea0AWtmUxPNvOAvbNaDD8OuRc3tmclWTwuJlkt8D+GUm6wdc01tZUbtOIxrI7P8AS3/myuY4h2HHosdjNX40zne6PKzsOK5l89n8x+mGX6FSI0lzFLLE25iRHiKRZLY5KkYmQVBJ9egJQCAF1amWQQhdUkAvKPxM2YML/wCIib+W8/mgDJjz73Rp+69WSJ4GvaWvaHNcCHAi4IPAqYvBWUco8FwasbM3wHO3JGnepHng/jET8LlO1ubGORhtIx3tBw1BTO3mwclDIZYQ59M43a4XJiPwuPLkU/hFYK1rWve2OqYAI5HmzJ2DRkh+Pk5PU2pc+QhdVnlzH4a1pGevVRZGOY8PiOROYve442T8tE7zAtMUrfbY7W/Pt1UaKXdtvHdPIjJdRYkt/c5jTTNhU7awN8ENaCWAXB5rG7R4hLJO6WPMPOYGgTlVhgkbvfUahQmtkhzNpAOHveirGtQ6fyVsslZ9ivZNFe0kRDr6fupG8wu3WSWuOaRJiMb3O32bpIAzFlSujYJbh1teKvwqZEIvJZ1s0jLee7bgHsdE3Ji74hcgPBNjZcFCZGZuNjlZQn4c/wB92WgHbis1VFbNDKa6jmIYo+28xt26kE5gJpsskkftdWcwVAr3uBdn0A4WTdOSwCxPropVUcbI06EyPEn6PO6c9RqQkVNaRYtIXHSh3Xqm2UZIz05ngrYM2lnIoVgkF2t3XXzHA9U7HE46cPQJtrom+yd52mWQKXLI7/bbQc+qGS15BV1cbXXDd5wFrjQdbc1Hay5udDn1Ud8ZD81MYx8hDI2lxOgb9z0RjbLNEsbI5DTF8gDRfNbzD6LcYAcydUzgOzvgNu6zpDqeA6BScUxARt3W5vP/AG/8rn33J+gzXW8lbtBXWb4TDmfbI4D4VnPCU58fE5nieqbcxcucuJ5OjCKisENzE05ilvamnNVDQhyNUSUKwkaokzVAH10uoQtTEEIXEACELhQSIlja5pa4BzSLOBFwRyIXlW134XyROM2HjeZm58N/O06/l8x0XqxSSVKk0DimeO4VtFHKBFXBwLMmygWqIj8L7+03oVNxbBnCMOFp4zpLCN5tv6xq0rabQ7GUtWd57THL/wBWPJ5/VwcsbJg2JYa4vhPjxXzMYvcf1xpqrUOH2E7dMpblJROcD5XeX6eqTiO651xe/RaGLEsOrBuzNNDLfN0Qs0k63aUiq2DqG+aAsq49RuOs63bmulXqYS649RGWmaeTNtw9xANw5tjkRc5Kkr4WX80YZ/UdD0WjxGCWNp/LfGeTmkBUNTd7bPNrZhNL4t2iihgQ6VrGjd3uwOSYq5g4WJI6XSHRycDdv1TNRQPGZB/dHBEnhKyaVt+JPdcdKCNM0ptM8nKM8b3SzC4H2LZKcIvgQyR4Fr27BNubIXWcTb/OCn/wryL3A7ap2mwmaQ5Me88N1pUNpcyceRElw8ixuD+nVTI5AWWLe3MrQ0ewFS8gyFsDeub/AEWmw3ZOngzt4rvik4dholZ6iEeW5ZVSfMw+GbITTZu/LbxLhmewWww7BIadtmC3xOd7R7lWVXXsaLDzHkNFS1dU9+uQ5DRc+3UuQ3XQwr8TyLY+xd/ZUj41OcxMvYkpScuY3GKjyIL2Jh7FOexR3sVS5Cc1MuYpjmJiRqgkhyNUOZqnyBRJgoJPrRCELQxOLi6uIA4VxdKSVBY4UhyUUgoJEuTZKW4ppxQBV4ps9S1Gc0LXO+IeV/qFQjYuWEl1HWyRHg2QXb2NlrnJpxUptFXFMzQxfFohaekirW843DeI/SVAlrcKkP8AqaGSmcdd6JwHq1a9yZefn3WkbZR5FHUmZluyuES/ypC3oHkf+SKn8P6Vzcp3/JzSrySBh1Y0/wC0Jh1Ozg0DsLLX9VZ5lO4iZwfhtTcZpT2LU7B+H1E3UPf+p/8AZXbhyTL7oepsfUnuUMRbO0UeYhYP1Z/dPuqo25N/7Qo72ph7Vk7ZMsqkKnxE8G+qrp5XO9o3+ykPamHtWbk2XUUuRDexMPapj2ph7VUsQ3sTD2qY8KO9qAIj2qPI1THtTD2oJIb2qPIFMkCjSNQBCkChyqfKFCmCgsfWCChCuYiUFCEEiUkoQoLCSUgriEAIcU25CEANuTTkIQA05MuXUIAZcmHoQgBl6ZeEIQAw8Jh66hADDwmHriEAMvCYeEIUAMPCYeEIQAw8Jh4QhAEeQKLIF1CCSFKocyEKCUf/2Q==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725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30726" name="Picture 2" descr="D:\Work\My publication\Intensity_modulaton_SPR\Principle summary\New_Pol_Interferometer_sensor_invented_by_H_JU_0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750" y="1125538"/>
            <a:ext cx="3887788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3" descr="D:\Work\My publication\Intensity_modulaton_SPR\Principle summary\New_Pol_Interferometer_sensor_invented_by_H_JU_0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9950" y="1103313"/>
            <a:ext cx="3898900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 txBox="1">
            <a:spLocks noChangeArrowheads="1"/>
          </p:cNvSpPr>
          <p:nvPr/>
        </p:nvSpPr>
        <p:spPr bwMode="auto">
          <a:xfrm>
            <a:off x="-36513" y="142875"/>
            <a:ext cx="8640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Appendix - New Polarization Interferometer Detection (4)</a:t>
            </a:r>
          </a:p>
          <a:p>
            <a:pPr eaLnBrk="1" hangingPunct="1"/>
            <a:endParaRPr lang="en-US" altLang="ko-KR" sz="2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1747" name="Picture 11" descr="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550" y="858838"/>
            <a:ext cx="8643938" cy="578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AutoShape 6" descr="data:image/jpeg;base64,/9j/4AAQSkZJRgABAQAAAQABAAD/2wCEAAkGBhASEBQUEBAUDxQVFRAUEBUQEBQVEBQUFBQVFBQUFRQXHCYeFxkjGRQUHy8gIycpLCwsFR4xNTAqNSYrLCkBCQoKDgwOGg8PGDUkHyQsKSksLCksKSkvLCwsKSksLCwsLCopLCopLCwpKSwpLCwpKSksKSksKSwpKSksKSwsLP/AABEIAMYA/wMBIgACEQEDEQH/xAAcAAABBQEBAQAAAAAAAAAAAAAAAgMEBQYBBwj/xAA+EAABAwIDBgMGBAUDBAMAAAABAAIDBBEFITEGEkFRYXETIpEyQlKBobEHI3LBFDNi0fAkguFTorLxNGNz/8QAGgEAAgMBAQAAAAAAAAAAAAAAAAQBAgMFBv/EADARAAICAQIDBgUEAwEAAAAAAAABAgMRBCESMUEFEzJRcZEiYaHR8BRSgcEVQuEk/9oADAMBAAIRAxEAPwDw1CEIAEIQgAQhCABCEIAEIQgCbhpzWrw4rI0B8y1WHHRMVHJ1yNTQnRXtIVn6E6K+pE9A8tqEXFOVZQlVlMrKFMI5M+YTFVtSrGdVtQhhXzKqrKoa06q7qyqGuKXmdfToz2Iu1WUxE+ZafETqsrXnzJC09ToURkIQsDqghWWG7O1M5Aihc7qRZo7kq6GwLm/zqqCLmN/eI9EZNo0WSWUjJoWrds5h7cnV9zzbH5U27ZmkP8uvZfhvsICNyf08vNe6MwhaCbYuoAvG6OYf/XICfRUtRRyRm0jHMPJwIQUlVOPNDKEIQZghCEACEIQAIQhAAhCEACEIQA/SHzBarDXaLJU58wWpw1y2qOdrVsaqhOiv6MrO0B0Wgoyn4HlNQi5pyrOEqrplZQlMo48+Z2dVlSVZTqsqShhXzKmrKoK8q9rCs/XlLTOzp0ZvEjqstVHzFabE3arNeE58m60FznEAAaklIWnq9CthWH4dJPI2OJpe5xsAPueQWxiwajoc5/8AWT5WYP5LD1PFXWG4Y2jh8OO3jOH+okGoJ9xp5BZ/EsPdnxVIQzzOrO2NG0VmX0X/AEZxHayqluPE8Nh0ZH5WgcslRuF8zn3Uh8JHBNFqZSS5CU7p2PM3kZsuhKIRZSUyKjeRmCWnmDYq0jx+UjdlDahnwyi5+TtQqkJTVDinzLxtnDwsmz4bTTZwn+Hefcfmwn+l3D5qorsNkhduyNLeR1aex4qaCrCkxE7u48CRvwvFx8uSydXkaq9S8S9jMIQhYFwQhCABCEIAEIQgAQhCAFMOYWmww6LMN1W62a2Wq57bsRa02O9J5W2+a0reGK6mqVixFZLagK0FGdFYYRsCxn/yKkD+mPI+pWpocGw5mkbpT/USQnYz8kee1OgmvHJR9X9jP0zgrOErTRVEDco6do/2hOjEeUbR8lr3sv2/U5ktFS+d3tFmTnKrKly3xxHnG0/JNSzwPFn07XfII72X7fqRHRUp7Xe8Wjy6sKz2IHVes1uB4e/WOSLqCbLK4vsC19/4epaekmvqFlOfmjqafQze8JKXo/6Z5PibtUxsk/cqHTZHwmuc0Hi4+Vv1KuNptmqqDe34SWj3mDebb5Kk2Th8Sd0fF7Hbvdudvok5NNnpNJXOpbrDNbR4wHa6nVWIja4c1nZcLc05JdPiTmGxy7rRx8jPPmWtXhLCMsisdiFIY3kLXNxAOCqcag3hcIjnqQzOEJKccEghaEHEBCLIJYoJQKQEoIIKlCEJIdBCEIAEIQgAQhKjjLiABcnQBACVf4BsbUVPmt4UfF7xr+kcVo9lthWsAmqxc6tYfZHV3Psr6pxF0h8OAWaMsshbvwCN3shxUwqj3l/8Lq/sRaHB6KjHlYJpPifY5/YLTYbJUTAWuxvTIeqp6aljiG8+z3ddB2HFaLCK0vF87aC+Q9Amaacs5eu7Qm4Yj8K8l9y+w/B2jNx3j6/VXEcTRyCq4pzbM27ZBOfxo0GZXQ7p9DxN1zzmRah7QlCcKnFS74Vxs8h90o7kX/X8PJFwahNvkB5KsfO/ko76yQcPopjQVevc9sFm+a39jmFFLKWU2daJ/XIHsVWTYweIH7qqrq2Nwzu36hXdG24xprpKWS1xHApmA7jt9vJ3mFuhWMrtmInSNkDDTTMILXxiwJ6jQhPyY/PDfclNgOd2/MFSqDbiOUATxgg+8wfcLnW0bnuNF2jOMEpfEvJ/cqcXojm5ov8AGBw/qHRZ6pgDhnr7p5916S+gjmbvU0gcfhv5u1ll6/B73LBuuHtM/cLFZjsxu6uFqdlP8ryMWyRzHWKdqKq4U3EKC4vxHqqqSmNlqtznlfM3NNJ6Vp4poqxAlC6hBJxdCEIAqkIQkh0EIQgAQlxxFxAaC4k2AAuSeVl6Ts3+G7II/wCJxLIDMQ876B3M9EAYnCtnJpm79vDiGr3aHo0e8ey3eymy8UX5hF7eyXDM9eielqDPKwEBjb2ijaLNjaOivZ6iONtiL5WY3n35BS/Ic0kI4lfPwx+rK+sBlze4xwjS3tyHoOS412Vo2iNvLj3KT5nu3nkHl8LRyC7v38o+dtPmU3CvCORqNTK2TnIbMW9kD3JWtwqENY1rdQB2WTJY3IZXOfNajBJQ7dAJuMimq9mcfVybhkv4qcam7umilwtFtA37pl5AGbgCF2GWwF8z9Fu8tHmbG87j5CcDU344TnjNWbyRHh8xM0Y5FR3D5KT/ABI4piaZnFwAVo5KWKL3iyurqcOGQa76FZfE6LXMg8jp6rZTNYWnLTi3X0WarojbyO3r639pMR3Rvp24swGPbzWne+mnqqukxENtxHLl2Wj2gcwi1w0jNzTostU0tsw3d/pt9QsJc9z1OnlmG5oqDEDfegeQRwvY/JX0e0Hi28QWkGW9oXDk7r1XncdQWG/pzV5RVwfYPyPuvHE8ilbKsj1N0qpcSNnLhTJ7geVxF2kDI91kMRw50TyHNtz5LR4PjT47NcbgEGx49lo8bwtlRD4keZtn0PVYqPuWssTnlLZnkVZR3zCqpIyNVrKyjLSRaxGrf7KlrIghMCpXE49qQpA4hdQgCpQhCSHQUvC8LlqJWxQsL3u0A+55BKwfCJamZsULS5zj8gOJPRfQexWw0NDFZo35XW8SQjMnkOQUNkpZK3Yn8OoaJoe+0kxHmeRkzmG8u6otq8f8aTy/yoyREPjdxeVtdu8TMFMGMNnzEtvxawe0f2XmeHUZnmaxuQvYcgOJ9FaCzuZ2S6Fps5QuuZnjXyt/eykYjd0lgL2FvVTqeoa4uazKOOzI+oGrj1JUWod+YR2+y1rWbH6Dt74Oz446v7jfhZWGQ948E3I7y+Xyj6lNVk7rhjALe8b5pumgL35u8oT3JZZ5t5kwpsJc6TxHOI6Ea9Fow4xbrhkRo3iR1TVMzLe1ANmjiSqraPEj7DTd3vHl0WTm9smrhnY1Q2wgeQ248Qe6dPkU7FVudqctei8dmw2Vxvc9LKxw3aaspiG72+3lIL/VbRv8zm6jsvO9f1PYqdymsK84p/xOa1v5lOTz8N2XoVOg/F2g94Ss7sv+6272DXM4lnZ2pT8HsbeUqsqysxU/i/QW8rZXno0D7lUGIfi60giKmN+Bkfl6BHewS5k1dmaqT8HubGWte03Bv3VPWbZwbxYSPEtYFp9k9Tx7LznFdsaqoye/cb8MflHzOqpw7/OKo9R06Hc0/ZSjvY9/keg1EW+/8y28c2v1Dvlw7JqaDeyf5XDQj7hU+z2JB/5UmmoN8/8A2rt7XOuL+Zmh5hW579BmceHYpqql3zoN5vy3hz7qEx27obtP0V/VQb7N4ZEf5ZVUu4CDbyuyeOR5qvyLxky1wqpvk434NP2W4wDEi0WOYIs4cCFg8Ewwue5m9Ye012uS09MNwNzvr9Fg8Zx1GHB8HH0JG1+DZeLFprl9QsNVRb45O4L1Cgqg4GN+bXc+B4LE7Q4QYZSBocws5r/YK3/qzEzsINiLHkmSFf1NKHixyPAqmmgLTY/51UJ5NGsDC6lEIEakgplIoaJ80jY42lznEAAJgC+ma9x/CbYIQsFRM38xw8tx7I5JFsfSyXn4f7Cx0MIJG9M8AyOtn2HILaxQJccKksbbPkCfQXVS54x+I2JeJWPaDlGBGO4zcfqo2Bx+HTyye860UfME5uPoq7E5PEqJHc3vd6uKuZGEU9NGMt4Pld3JsE1BckJSfUVhbgCW9Pspr6cF29pYZqqp5d19gQf3Vs8bzTbiFe1d3Yp9GdLTf+vRz068S3X59Cppog4yPLuYCm0NOGxOfcHh6qHSUjt0gttYm4GvdTZY7QttkA4b3qmLFseag3GTT8yZVNAaLHJjQ6wPvHis+YQ43cb3zU3GquzpANLR/bUKkkqzbIrCSfIcreVkfqqxsfBVVZi0Z1ASqhpeM1U1Ubc+ahRNMkeedpPlNuihzQE5ocAEeMQCrAiM5tkkBJ8W+ZTscgvooRo9gELuSC2ynis4WsotQc1YrkRFIWkEGxByW1o6y4jIGdt2QjTPQLELX4XI407GhlhdtzfXsmKXs0L3rkycGkOc23VVT4/bYXADUX1Vx/Dt8Tzcs7HJRBRNknLQBcjLotG0haCbeFzJ+ylywvPu3aFOkqLOb01+acpqZsMIY3t35lVxd5jdK1vik5HV1Me6rjV7l5TVNk9tGwSQB/FuRVZSuJtYE9lcx07nRPY4W3hlfmibSzkVqpssa4It+hh5YVCqqUPFjkeBWwj2T/6kvyaP7p9mzVO3MtL/ANZySnepHZh2VqJc1j1Z5hLHumxyKXDTPd7LHO7NK9KkbSN4Qg/K6rKra+ijy8UHpG26O/8AJGn+KjHx2Iofwv2ONVOJHjyMNxfQlfRdLShrQALAKh2E2cbTUzWgWNhdaprFgLCWMS5mflv/AEP/APEpxrU6Gc+OXqgGfOLI/M7uQr7FMm03/wCDfubqJiFJ4dTUM+GV4Ha+Sm1bS6Gndw3Xxdi03/dN1P40IzWxX4eRv5jPh0Vlh7iS5uttExRUNn5m41sOKmU43ZrAWa7XoV0LIKawxKOpnprO8r5r8wSYi0E3GvHiuGPfiljaLkC4+Wa7NbfsCLd+KXTymN17dweISOZUvgny8zt2UVdpR7/TbT6xMzVReIxrze7mmN98iHDQKlgYdDqDYrZVNMwSudb8qTXmx/AqmxHC3B1wM+NtHj4gtJNSWUciMZVScJrHqQpcmE2uslVyFzytBiGIeXdbrxVHNIGDmSqRNiJ4JumZjqpbQd0knsoLuKsSiKEtpSAlgKqN2PNelFNsUiKG+isZMIIC4gDO9tFu6enawMZmWgXNhx6qmwLCzEfEeLuI8reIC1FLA548rbX9pxyA7c1ttCO4s4zulwVrPoQRM1zzu3LibNFlbUWEmME23pH5Ej3RyClRU8ULbmwtq46/JVmIbSiN7CL7oN3C2bglpzldtBbHco0tOgSnqJfG9kl0+ZaOwWWQi5DGj5n0Umm2aiabuvIeuiqa/bkBhMUYOXlLjx7BZyo2iqZWHxJDY5Wb5R9ERquaxyNZ6ns+uTnGPG/p9T0B1bTxCwcxvRtifokRYq1990HJrjn0F1h8FZcXV++fwoJXnhG71IsPuqTpUXvuUl2vdJYrSivkZqr27qn3Dd2EZ+yLu9SqybFp3+3M93dxt6KuYDZLBSBad1k/FIkscoGL0F/OwZ+8Bx6qUxyeY9QnjcyayfU8ENgAOCfa1da1LAWxmACWFwBKQQzyX8RcL8KuLwLNmYHX4F7cnfO1lVx3dSyNBzicJmDmPZePrf5L07bfAv4mlO6LyR+eLncaj5heTU2IeE9r7XAJD2ni05OB+V1tFi00TI7DceNCBc3SMRiuw+GbEZix4crojjDHmEHeY4b8Lj70btPTRcp4iWuY42PDn0XXg1JHIsTTO0D2iL4pCcgOHUqxDy4kSe1bIk/QBQRSeGQ4Z6b4H3VpWsjliDmnzdNeytKKls1uZq2VTUoPHzXQqX1zWu3JPITpf2SO6kGNpbbUcLHTsVybD5JWDxYznk3LVVUVFUUxcAfEYNWu9odkm9Ljet4O3DtnjioaytS+fJ/nsQMX2Yc43jtfmMie4WRrcIqGHzxOHUNuCvQKXaenc7dcHRu0zHlveys5JgNDvDosWrY84jMV2fb4LHH5P8/s8hmeQ22l+YUU6L1+V8Dh52A/qYorqShdrHF18iz719Ym/wDj634bkeQ3TsQJ0F+wuvV202Ht0jhH+xSWVNMywaGNvpusAUKx9Il3oa0vitR5jQ4BUSnyROtxJFh9Vs8C2Q8LN9t7mc/QK9mxVjRz+nyVZPtC7PdAb9StV3r5LBhKOghvKxy+S/P7LSPDo25uAJ5nQJirx2NmTfMe1mhZ6vxreAuS++WtrKkjxCVpIe0vbfK5zHzW0NI5bzeTJ9q8MXHTQUF59S6rMQdI673XA9kcB2VfUPc831twKjvrM8xbpxUwVLRbgbafuU4oKK25HGnKU5cUnlsiVUXs3G6eNtOgUmSPea0AWtmUxPNvOAvbNaDD8OuRc3tmclWTwuJlkt8D+GUm6wdc01tZUbtOIxrI7P8AS3/myuY4h2HHosdjNX40zne6PKzsOK5l89n8x+mGX6FSI0lzFLLE25iRHiKRZLY5KkYmQVBJ9egJQCAF1amWQQhdUkAvKPxM2YML/wCIib+W8/mgDJjz73Rp+69WSJ4GvaWvaHNcCHAi4IPAqYvBWUco8FwasbM3wHO3JGnepHng/jET8LlO1ubGORhtIx3tBw1BTO3mwclDIZYQ59M43a4XJiPwuPLkU/hFYK1rWve2OqYAI5HmzJ2DRkh+Pk5PU2pc+QhdVnlzH4a1pGevVRZGOY8PiOROYve442T8tE7zAtMUrfbY7W/Pt1UaKXdtvHdPIjJdRYkt/c5jTTNhU7awN8ENaCWAXB5rG7R4hLJO6WPMPOYGgTlVhgkbvfUahQmtkhzNpAOHveirGtQ6fyVsslZ9ivZNFe0kRDr6fupG8wu3WSWuOaRJiMb3O32bpIAzFlSujYJbh1teKvwqZEIvJZ1s0jLee7bgHsdE3Ji74hcgPBNjZcFCZGZuNjlZQn4c/wB92WgHbis1VFbNDKa6jmIYo+28xt26kE5gJpsskkftdWcwVAr3uBdn0A4WTdOSwCxPropVUcbI06EyPEn6PO6c9RqQkVNaRYtIXHSh3Xqm2UZIz05ngrYM2lnIoVgkF2t3XXzHA9U7HE46cPQJtrom+yd52mWQKXLI7/bbQc+qGS15BV1cbXXDd5wFrjQdbc1Hay5udDn1Ud8ZD81MYx8hDI2lxOgb9z0RjbLNEsbI5DTF8gDRfNbzD6LcYAcydUzgOzvgNu6zpDqeA6BScUxARt3W5vP/AG/8rn33J+gzXW8lbtBXWb4TDmfbI4D4VnPCU58fE5nieqbcxcucuJ5OjCKisENzE05ilvamnNVDQhyNUSUKwkaokzVAH10uoQtTEEIXEACELhQSIlja5pa4BzSLOBFwRyIXlW134XyROM2HjeZm58N/O06/l8x0XqxSSVKk0DimeO4VtFHKBFXBwLMmygWqIj8L7+03oVNxbBnCMOFp4zpLCN5tv6xq0rabQ7GUtWd57THL/wBWPJ5/VwcsbJg2JYa4vhPjxXzMYvcf1xpqrUOH2E7dMpblJROcD5XeX6eqTiO651xe/RaGLEsOrBuzNNDLfN0Qs0k63aUiq2DqG+aAsq49RuOs63bmulXqYS649RGWmaeTNtw9xANw5tjkRc5Kkr4WX80YZ/UdD0WjxGCWNp/LfGeTmkBUNTd7bPNrZhNL4t2iihgQ6VrGjd3uwOSYq5g4WJI6XSHRycDdv1TNRQPGZB/dHBEnhKyaVt+JPdcdKCNM0ptM8nKM8b3SzC4H2LZKcIvgQyR4Fr27BNubIXWcTb/OCn/wryL3A7ap2mwmaQ5Me88N1pUNpcyceRElw8ixuD+nVTI5AWWLe3MrQ0ewFS8gyFsDeub/AEWmw3ZOngzt4rvik4dholZ6iEeW5ZVSfMw+GbITTZu/LbxLhmewWww7BIadtmC3xOd7R7lWVXXsaLDzHkNFS1dU9+uQ5DRc+3UuQ3XQwr8TyLY+xd/ZUj41OcxMvYkpScuY3GKjyIL2Jh7FOexR3sVS5Cc1MuYpjmJiRqgkhyNUOZqnyBRJgoJPrRCELQxOLi6uIA4VxdKSVBY4UhyUUgoJEuTZKW4ppxQBV4ps9S1Gc0LXO+IeV/qFQjYuWEl1HWyRHg2QXb2NlrnJpxUptFXFMzQxfFohaekirW843DeI/SVAlrcKkP8AqaGSmcdd6JwHq1a9yZefn3WkbZR5FHUmZluyuES/ypC3oHkf+SKn8P6Vzcp3/JzSrySBh1Y0/wC0Jh1Ozg0DsLLX9VZ5lO4iZwfhtTcZpT2LU7B+H1E3UPf+p/8AZXbhyTL7oepsfUnuUMRbO0UeYhYP1Z/dPuqo25N/7Qo72ph7Vk7ZMsqkKnxE8G+qrp5XO9o3+ykPamHtWbk2XUUuRDexMPapj2ph7VUsQ3sTD2qY8KO9qAIj2qPI1THtTD2oJIb2qPIFMkCjSNQBCkChyqfKFCmCgsfWCChCuYiUFCEEiUkoQoLCSUgriEAIcU25CEANuTTkIQA05MuXUIAZcmHoQgBl6ZeEIQAw8Jh66hADDwmHriEAMvCYeEIUAMPCYeEIQAw8Jh4QhAEeQKLIF1CCSFKocyEKCUf/2Q==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1749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31750" name="Picture 2" descr="D:\Work\My publication\Intensity_modulaton_SPR\Principle summary\New_Pol_Interferometer_sensor_invented_by_H_JU_0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213" y="1101725"/>
            <a:ext cx="3890962" cy="535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3" descr="D:\Work\My publication\Intensity_modulaton_SPR\Principle summary\New_Pol_Interferometer_sensor_invented_by_H_JU_0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8525" y="1081088"/>
            <a:ext cx="3910013" cy="537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6386513" y="4437063"/>
            <a:ext cx="1008062" cy="2889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 txBox="1">
            <a:spLocks noChangeArrowheads="1"/>
          </p:cNvSpPr>
          <p:nvPr/>
        </p:nvSpPr>
        <p:spPr bwMode="auto">
          <a:xfrm>
            <a:off x="-36513" y="142875"/>
            <a:ext cx="86407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220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 Appendix - New Polarization Interferometer Detection (5)</a:t>
            </a:r>
          </a:p>
          <a:p>
            <a:pPr eaLnBrk="1" hangingPunct="1"/>
            <a:endParaRPr lang="en-US" altLang="ko-KR" sz="220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2771" name="Picture 11" descr="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550" y="858838"/>
            <a:ext cx="8643938" cy="578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AutoShape 6" descr="data:image/jpeg;base64,/9j/4AAQSkZJRgABAQAAAQABAAD/2wCEAAkGBhASEBQUEBAUDxQVFRAUEBUQEBQVEBQUFBQVFBQUFRQXHCYeFxkjGRQUHy8gIycpLCwsFR4xNTAqNSYrLCkBCQoKDgwOGg8PGDUkHyQsKSksLCksKSkvLCwsKSksLCwsLCopLCopLCwpKSwpLCwpKSksKSksKSwpKSksKSwsLP/AABEIAMYA/wMBIgACEQEDEQH/xAAcAAABBQEBAQAAAAAAAAAAAAAAAgMEBQYBBwj/xAA+EAABAwIDBgMGBAUDBAMAAAABAAIDBBEFITEGEkFRYXETIpEyQlKBobEHI3LBFDNi0fAkguFTorLxNGNz/8QAGgEAAgMBAQAAAAAAAAAAAAAAAAQBAgMFBv/EADARAAICAQIDBgUEAwEAAAAAAAABAgMRBCESMUEFEzJRcZEiYaHR8BRSgcEVQuEk/9oADAMBAAIRAxEAPwDw1CEIAEIQgAQhCABCEIAEIQgCbhpzWrw4rI0B8y1WHHRMVHJ1yNTQnRXtIVn6E6K+pE9A8tqEXFOVZQlVlMrKFMI5M+YTFVtSrGdVtQhhXzKqrKoa06q7qyqGuKXmdfToz2Iu1WUxE+ZafETqsrXnzJC09ToURkIQsDqghWWG7O1M5Aihc7qRZo7kq6GwLm/zqqCLmN/eI9EZNo0WSWUjJoWrds5h7cnV9zzbH5U27ZmkP8uvZfhvsICNyf08vNe6MwhaCbYuoAvG6OYf/XICfRUtRRyRm0jHMPJwIQUlVOPNDKEIQZghCEACEIQAIQhAAhCEACEIQA/SHzBarDXaLJU58wWpw1y2qOdrVsaqhOiv6MrO0B0Wgoyn4HlNQi5pyrOEqrplZQlMo48+Z2dVlSVZTqsqShhXzKmrKoK8q9rCs/XlLTOzp0ZvEjqstVHzFabE3arNeE58m60FznEAAaklIWnq9CthWH4dJPI2OJpe5xsAPueQWxiwajoc5/8AWT5WYP5LD1PFXWG4Y2jh8OO3jOH+okGoJ9xp5BZ/EsPdnxVIQzzOrO2NG0VmX0X/AEZxHayqluPE8Nh0ZH5WgcslRuF8zn3Uh8JHBNFqZSS5CU7p2PM3kZsuhKIRZSUyKjeRmCWnmDYq0jx+UjdlDahnwyi5+TtQqkJTVDinzLxtnDwsmz4bTTZwn+Hefcfmwn+l3D5qorsNkhduyNLeR1aex4qaCrCkxE7u48CRvwvFx8uSydXkaq9S8S9jMIQhYFwQhCABCEIAEIQgAQhCAFMOYWmww6LMN1W62a2Wq57bsRa02O9J5W2+a0reGK6mqVixFZLagK0FGdFYYRsCxn/yKkD+mPI+pWpocGw5mkbpT/USQnYz8kee1OgmvHJR9X9jP0zgrOErTRVEDco6do/2hOjEeUbR8lr3sv2/U5ktFS+d3tFmTnKrKly3xxHnG0/JNSzwPFn07XfII72X7fqRHRUp7Xe8Wjy6sKz2IHVes1uB4e/WOSLqCbLK4vsC19/4epaekmvqFlOfmjqafQze8JKXo/6Z5PibtUxsk/cqHTZHwmuc0Hi4+Vv1KuNptmqqDe34SWj3mDebb5Kk2Th8Sd0fF7Hbvdudvok5NNnpNJXOpbrDNbR4wHa6nVWIja4c1nZcLc05JdPiTmGxy7rRx8jPPmWtXhLCMsisdiFIY3kLXNxAOCqcag3hcIjnqQzOEJKccEghaEHEBCLIJYoJQKQEoIIKlCEJIdBCEIAEIQgAQhKjjLiABcnQBACVf4BsbUVPmt4UfF7xr+kcVo9lthWsAmqxc6tYfZHV3Psr6pxF0h8OAWaMsshbvwCN3shxUwqj3l/8Lq/sRaHB6KjHlYJpPifY5/YLTYbJUTAWuxvTIeqp6aljiG8+z3ddB2HFaLCK0vF87aC+Q9Amaacs5eu7Qm4Yj8K8l9y+w/B2jNx3j6/VXEcTRyCq4pzbM27ZBOfxo0GZXQ7p9DxN1zzmRah7QlCcKnFS74Vxs8h90o7kX/X8PJFwahNvkB5KsfO/ko76yQcPopjQVevc9sFm+a39jmFFLKWU2daJ/XIHsVWTYweIH7qqrq2Nwzu36hXdG24xprpKWS1xHApmA7jt9vJ3mFuhWMrtmInSNkDDTTMILXxiwJ6jQhPyY/PDfclNgOd2/MFSqDbiOUATxgg+8wfcLnW0bnuNF2jOMEpfEvJ/cqcXojm5ov8AGBw/qHRZ6pgDhnr7p5916S+gjmbvU0gcfhv5u1ll6/B73LBuuHtM/cLFZjsxu6uFqdlP8ryMWyRzHWKdqKq4U3EKC4vxHqqqSmNlqtznlfM3NNJ6Vp4poqxAlC6hBJxdCEIAqkIQkh0EIQgAQlxxFxAaC4k2AAuSeVl6Ts3+G7II/wCJxLIDMQ876B3M9EAYnCtnJpm79vDiGr3aHo0e8ey3eymy8UX5hF7eyXDM9eielqDPKwEBjb2ijaLNjaOivZ6iONtiL5WY3n35BS/Ic0kI4lfPwx+rK+sBlze4xwjS3tyHoOS412Vo2iNvLj3KT5nu3nkHl8LRyC7v38o+dtPmU3CvCORqNTK2TnIbMW9kD3JWtwqENY1rdQB2WTJY3IZXOfNajBJQ7dAJuMimq9mcfVybhkv4qcam7umilwtFtA37pl5AGbgCF2GWwF8z9Fu8tHmbG87j5CcDU344TnjNWbyRHh8xM0Y5FR3D5KT/ABI4piaZnFwAVo5KWKL3iyurqcOGQa76FZfE6LXMg8jp6rZTNYWnLTi3X0WarojbyO3r639pMR3Rvp24swGPbzWne+mnqqukxENtxHLl2Wj2gcwi1w0jNzTostU0tsw3d/pt9QsJc9z1OnlmG5oqDEDfegeQRwvY/JX0e0Hi28QWkGW9oXDk7r1XncdQWG/pzV5RVwfYPyPuvHE8ilbKsj1N0qpcSNnLhTJ7geVxF2kDI91kMRw50TyHNtz5LR4PjT47NcbgEGx49lo8bwtlRD4keZtn0PVYqPuWssTnlLZnkVZR3zCqpIyNVrKyjLSRaxGrf7KlrIghMCpXE49qQpA4hdQgCpQhCSHQUvC8LlqJWxQsL3u0A+55BKwfCJamZsULS5zj8gOJPRfQexWw0NDFZo35XW8SQjMnkOQUNkpZK3Yn8OoaJoe+0kxHmeRkzmG8u6otq8f8aTy/yoyREPjdxeVtdu8TMFMGMNnzEtvxawe0f2XmeHUZnmaxuQvYcgOJ9FaCzuZ2S6Fps5QuuZnjXyt/eykYjd0lgL2FvVTqeoa4uazKOOzI+oGrj1JUWod+YR2+y1rWbH6Dt74Oz446v7jfhZWGQ948E3I7y+Xyj6lNVk7rhjALe8b5pumgL35u8oT3JZZ5t5kwpsJc6TxHOI6Ea9Fow4xbrhkRo3iR1TVMzLe1ANmjiSqraPEj7DTd3vHl0WTm9smrhnY1Q2wgeQ248Qe6dPkU7FVudqctei8dmw2Vxvc9LKxw3aaspiG72+3lIL/VbRv8zm6jsvO9f1PYqdymsK84p/xOa1v5lOTz8N2XoVOg/F2g94Ss7sv+6272DXM4lnZ2pT8HsbeUqsqysxU/i/QW8rZXno0D7lUGIfi60giKmN+Bkfl6BHewS5k1dmaqT8HubGWte03Bv3VPWbZwbxYSPEtYFp9k9Tx7LznFdsaqoye/cb8MflHzOqpw7/OKo9R06Hc0/ZSjvY9/keg1EW+/8y28c2v1Dvlw7JqaDeyf5XDQj7hU+z2JB/5UmmoN8/8A2rt7XOuL+Zmh5hW579BmceHYpqql3zoN5vy3hz7qEx27obtP0V/VQb7N4ZEf5ZVUu4CDbyuyeOR5qvyLxky1wqpvk434NP2W4wDEi0WOYIs4cCFg8Ewwue5m9Ye012uS09MNwNzvr9Fg8Zx1GHB8HH0JG1+DZeLFprl9QsNVRb45O4L1Cgqg4GN+bXc+B4LE7Q4QYZSBocws5r/YK3/qzEzsINiLHkmSFf1NKHixyPAqmmgLTY/51UJ5NGsDC6lEIEakgplIoaJ80jY42lznEAAJgC+ma9x/CbYIQsFRM38xw8tx7I5JFsfSyXn4f7Cx0MIJG9M8AyOtn2HILaxQJccKksbbPkCfQXVS54x+I2JeJWPaDlGBGO4zcfqo2Bx+HTyye860UfME5uPoq7E5PEqJHc3vd6uKuZGEU9NGMt4Pld3JsE1BckJSfUVhbgCW9Pspr6cF29pYZqqp5d19gQf3Vs8bzTbiFe1d3Yp9GdLTf+vRz068S3X59Cppog4yPLuYCm0NOGxOfcHh6qHSUjt0gttYm4GvdTZY7QttkA4b3qmLFseag3GTT8yZVNAaLHJjQ6wPvHis+YQ43cb3zU3GquzpANLR/bUKkkqzbIrCSfIcreVkfqqxsfBVVZi0Z1ASqhpeM1U1Ubc+ahRNMkeedpPlNuihzQE5ocAEeMQCrAiM5tkkBJ8W+ZTscgvooRo9gELuSC2ynis4WsotQc1YrkRFIWkEGxByW1o6y4jIGdt2QjTPQLELX4XI407GhlhdtzfXsmKXs0L3rkycGkOc23VVT4/bYXADUX1Vx/Dt8Tzcs7HJRBRNknLQBcjLotG0haCbeFzJ+ylywvPu3aFOkqLOb01+acpqZsMIY3t35lVxd5jdK1vik5HV1Me6rjV7l5TVNk9tGwSQB/FuRVZSuJtYE9lcx07nRPY4W3hlfmibSzkVqpssa4It+hh5YVCqqUPFjkeBWwj2T/6kvyaP7p9mzVO3MtL/ANZySnepHZh2VqJc1j1Z5hLHumxyKXDTPd7LHO7NK9KkbSN4Qg/K6rKra+ijy8UHpG26O/8AJGn+KjHx2Iofwv2ONVOJHjyMNxfQlfRdLShrQALAKh2E2cbTUzWgWNhdaprFgLCWMS5mflv/AEP/APEpxrU6Gc+OXqgGfOLI/M7uQr7FMm03/wCDfubqJiFJ4dTUM+GV4Ha+Sm1bS6Gndw3Xxdi03/dN1P40IzWxX4eRv5jPh0Vlh7iS5uttExRUNn5m41sOKmU43ZrAWa7XoV0LIKawxKOpnprO8r5r8wSYi0E3GvHiuGPfiljaLkC4+Wa7NbfsCLd+KXTymN17dweISOZUvgny8zt2UVdpR7/TbT6xMzVReIxrze7mmN98iHDQKlgYdDqDYrZVNMwSudb8qTXmx/AqmxHC3B1wM+NtHj4gtJNSWUciMZVScJrHqQpcmE2uslVyFzytBiGIeXdbrxVHNIGDmSqRNiJ4JumZjqpbQd0knsoLuKsSiKEtpSAlgKqN2PNelFNsUiKG+isZMIIC4gDO9tFu6enawMZmWgXNhx6qmwLCzEfEeLuI8reIC1FLA548rbX9pxyA7c1ttCO4s4zulwVrPoQRM1zzu3LibNFlbUWEmME23pH5Ej3RyClRU8ULbmwtq46/JVmIbSiN7CL7oN3C2bglpzldtBbHco0tOgSnqJfG9kl0+ZaOwWWQi5DGj5n0Umm2aiabuvIeuiqa/bkBhMUYOXlLjx7BZyo2iqZWHxJDY5Wb5R9ERquaxyNZ6ns+uTnGPG/p9T0B1bTxCwcxvRtifokRYq1990HJrjn0F1h8FZcXV++fwoJXnhG71IsPuqTpUXvuUl2vdJYrSivkZqr27qn3Dd2EZ+yLu9SqybFp3+3M93dxt6KuYDZLBSBad1k/FIkscoGL0F/OwZ+8Bx6qUxyeY9QnjcyayfU8ENgAOCfa1da1LAWxmACWFwBKQQzyX8RcL8KuLwLNmYHX4F7cnfO1lVx3dSyNBzicJmDmPZePrf5L07bfAv4mlO6LyR+eLncaj5heTU2IeE9r7XAJD2ni05OB+V1tFi00TI7DceNCBc3SMRiuw+GbEZix4crojjDHmEHeY4b8Lj70btPTRcp4iWuY42PDn0XXg1JHIsTTO0D2iL4pCcgOHUqxDy4kSe1bIk/QBQRSeGQ4Z6b4H3VpWsjliDmnzdNeytKKls1uZq2VTUoPHzXQqX1zWu3JPITpf2SO6kGNpbbUcLHTsVybD5JWDxYznk3LVVUVFUUxcAfEYNWu9odkm9Ljet4O3DtnjioaytS+fJ/nsQMX2Yc43jtfmMie4WRrcIqGHzxOHUNuCvQKXaenc7dcHRu0zHlveys5JgNDvDosWrY84jMV2fb4LHH5P8/s8hmeQ22l+YUU6L1+V8Dh52A/qYorqShdrHF18iz719Ym/wDj634bkeQ3TsQJ0F+wuvV202Ht0jhH+xSWVNMywaGNvpusAUKx9Il3oa0vitR5jQ4BUSnyROtxJFh9Vs8C2Q8LN9t7mc/QK9mxVjRz+nyVZPtC7PdAb9StV3r5LBhKOghvKxy+S/P7LSPDo25uAJ5nQJirx2NmTfMe1mhZ6vxreAuS++WtrKkjxCVpIe0vbfK5zHzW0NI5bzeTJ9q8MXHTQUF59S6rMQdI673XA9kcB2VfUPc831twKjvrM8xbpxUwVLRbgbafuU4oKK25HGnKU5cUnlsiVUXs3G6eNtOgUmSPea0AWtmUxPNvOAvbNaDD8OuRc3tmclWTwuJlkt8D+GUm6wdc01tZUbtOIxrI7P8AS3/myuY4h2HHosdjNX40zne6PKzsOK5l89n8x+mGX6FSI0lzFLLE25iRHiKRZLY5KkYmQVBJ9egJQCAF1amWQQhdUkAvKPxM2YML/wCIib+W8/mgDJjz73Rp+69WSJ4GvaWvaHNcCHAi4IPAqYvBWUco8FwasbM3wHO3JGnepHng/jET8LlO1ubGORhtIx3tBw1BTO3mwclDIZYQ59M43a4XJiPwuPLkU/hFYK1rWve2OqYAI5HmzJ2DRkh+Pk5PU2pc+QhdVnlzH4a1pGevVRZGOY8PiOROYve442T8tE7zAtMUrfbY7W/Pt1UaKXdtvHdPIjJdRYkt/c5jTTNhU7awN8ENaCWAXB5rG7R4hLJO6WPMPOYGgTlVhgkbvfUahQmtkhzNpAOHveirGtQ6fyVsslZ9ivZNFe0kRDr6fupG8wu3WSWuOaRJiMb3O32bpIAzFlSujYJbh1teKvwqZEIvJZ1s0jLee7bgHsdE3Ji74hcgPBNjZcFCZGZuNjlZQn4c/wB92WgHbis1VFbNDKa6jmIYo+28xt26kE5gJpsskkftdWcwVAr3uBdn0A4WTdOSwCxPropVUcbI06EyPEn6PO6c9RqQkVNaRYtIXHSh3Xqm2UZIz05ngrYM2lnIoVgkF2t3XXzHA9U7HE46cPQJtrom+yd52mWQKXLI7/bbQc+qGS15BV1cbXXDd5wFrjQdbc1Hay5udDn1Ud8ZD81MYx8hDI2lxOgb9z0RjbLNEsbI5DTF8gDRfNbzD6LcYAcydUzgOzvgNu6zpDqeA6BScUxARt3W5vP/AG/8rn33J+gzXW8lbtBXWb4TDmfbI4D4VnPCU58fE5nieqbcxcucuJ5OjCKisENzE05ilvamnNVDQhyNUSUKwkaokzVAH10uoQtTEEIXEACELhQSIlja5pa4BzSLOBFwRyIXlW134XyROM2HjeZm58N/O06/l8x0XqxSSVKk0DimeO4VtFHKBFXBwLMmygWqIj8L7+03oVNxbBnCMOFp4zpLCN5tv6xq0rabQ7GUtWd57THL/wBWPJ5/VwcsbJg2JYa4vhPjxXzMYvcf1xpqrUOH2E7dMpblJROcD5XeX6eqTiO651xe/RaGLEsOrBuzNNDLfN0Qs0k63aUiq2DqG+aAsq49RuOs63bmulXqYS649RGWmaeTNtw9xANw5tjkRc5Kkr4WX80YZ/UdD0WjxGCWNp/LfGeTmkBUNTd7bPNrZhNL4t2iihgQ6VrGjd3uwOSYq5g4WJI6XSHRycDdv1TNRQPGZB/dHBEnhKyaVt+JPdcdKCNM0ptM8nKM8b3SzC4H2LZKcIvgQyR4Fr27BNubIXWcTb/OCn/wryL3A7ap2mwmaQ5Me88N1pUNpcyceRElw8ixuD+nVTI5AWWLe3MrQ0ewFS8gyFsDeub/AEWmw3ZOngzt4rvik4dholZ6iEeW5ZVSfMw+GbITTZu/LbxLhmewWww7BIadtmC3xOd7R7lWVXXsaLDzHkNFS1dU9+uQ5DRc+3UuQ3XQwr8TyLY+xd/ZUj41OcxMvYkpScuY3GKjyIL2Jh7FOexR3sVS5Cc1MuYpjmJiRqgkhyNUOZqnyBRJgoJPrRCELQxOLi6uIA4VxdKSVBY4UhyUUgoJEuTZKW4ppxQBV4ps9S1Gc0LXO+IeV/qFQjYuWEl1HWyRHg2QXb2NlrnJpxUptFXFMzQxfFohaekirW843DeI/SVAlrcKkP8AqaGSmcdd6JwHq1a9yZefn3WkbZR5FHUmZluyuES/ypC3oHkf+SKn8P6Vzcp3/JzSrySBh1Y0/wC0Jh1Ozg0DsLLX9VZ5lO4iZwfhtTcZpT2LU7B+H1E3UPf+p/8AZXbhyTL7oepsfUnuUMRbO0UeYhYP1Z/dPuqo25N/7Qo72ph7Vk7ZMsqkKnxE8G+qrp5XO9o3+ykPamHtWbk2XUUuRDexMPapj2ph7VUsQ3sTD2qY8KO9qAIj2qPI1THtTD2oJIb2qPIFMkCjSNQBCkChyqfKFCmCgsfWCChCuYiUFCEEiUkoQoLCSUgriEAIcU25CEANuTTkIQA05MuXUIAZcmHoQgBl6ZeEIQAw8Jh66hADDwmHriEAMvCYeEIUAMPCYeEIQAw8Jh4QhAEeQKLIF1CCSFKocyEKCUf/2Q==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2773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pic>
        <p:nvPicPr>
          <p:cNvPr id="32774" name="Picture 2" descr="D:\Work\My publication\Intensity_modulaton_SPR\Principle summary\New_Pol_Interferometer_sensor_invented_by_H_JU_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111250"/>
            <a:ext cx="3937000" cy="541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zoom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HY견고딕"/>
        <a:ea typeface="HY견고딕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blipFill rotWithShape="1">
          <a:blip xmlns:r="http://schemas.openxmlformats.org/officeDocument/2006/relationships" r:embed="rId1"/>
          <a:stretch>
            <a:fillRect l="-620" r="-413"/>
          </a:stretch>
        </a:blipFill>
        <a:ln>
          <a:noFill/>
        </a:ln>
        <a:extLst>
          <a:ext uri="{91240B29-F687-4F45-9708-019B960494DF}">
            <a14:hiddenLine xmlns:a14="http://schemas.microsoft.com/office/drawing/2010/main" xmlns="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/>
      <a:lstStyle>
        <a:defPPr>
          <a:defRPr>
            <a:noFill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9481</TotalTime>
  <Words>1722</Words>
  <Application>Microsoft Office PowerPoint</Application>
  <PresentationFormat>On-screen Show (4:3)</PresentationFormat>
  <Paragraphs>370</Paragraphs>
  <Slides>34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기본 디자인</vt:lpstr>
      <vt:lpstr>About Omics Group</vt:lpstr>
      <vt:lpstr>About Omics Group conferences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Let Us Meet Again</vt:lpstr>
    </vt:vector>
  </TitlesOfParts>
  <Company>FusionDesign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11111111</dc:title>
  <dc:creator>FusionDesign</dc:creator>
  <cp:lastModifiedBy>Anderson Silver</cp:lastModifiedBy>
  <cp:revision>1075</cp:revision>
  <cp:lastPrinted>2013-07-24T10:08:20Z</cp:lastPrinted>
  <dcterms:created xsi:type="dcterms:W3CDTF">2009-01-06T02:50:56Z</dcterms:created>
  <dcterms:modified xsi:type="dcterms:W3CDTF">2014-09-24T12:33:45Z</dcterms:modified>
</cp:coreProperties>
</file>