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65" r:id="rId6"/>
  </p:sldMasterIdLst>
  <p:notesMasterIdLst>
    <p:notesMasterId r:id="rId38"/>
  </p:notesMasterIdLst>
  <p:sldIdLst>
    <p:sldId id="339" r:id="rId7"/>
    <p:sldId id="340" r:id="rId8"/>
    <p:sldId id="409" r:id="rId9"/>
    <p:sldId id="389" r:id="rId10"/>
    <p:sldId id="343" r:id="rId11"/>
    <p:sldId id="344" r:id="rId12"/>
    <p:sldId id="402" r:id="rId13"/>
    <p:sldId id="336" r:id="rId14"/>
    <p:sldId id="410" r:id="rId15"/>
    <p:sldId id="347" r:id="rId16"/>
    <p:sldId id="411" r:id="rId17"/>
    <p:sldId id="350" r:id="rId18"/>
    <p:sldId id="351" r:id="rId19"/>
    <p:sldId id="352" r:id="rId20"/>
    <p:sldId id="353" r:id="rId21"/>
    <p:sldId id="354" r:id="rId22"/>
    <p:sldId id="362" r:id="rId23"/>
    <p:sldId id="398" r:id="rId24"/>
    <p:sldId id="413" r:id="rId25"/>
    <p:sldId id="414" r:id="rId26"/>
    <p:sldId id="415" r:id="rId27"/>
    <p:sldId id="416" r:id="rId28"/>
    <p:sldId id="417" r:id="rId29"/>
    <p:sldId id="418" r:id="rId30"/>
    <p:sldId id="419" r:id="rId31"/>
    <p:sldId id="420" r:id="rId32"/>
    <p:sldId id="421" r:id="rId33"/>
    <p:sldId id="422" r:id="rId34"/>
    <p:sldId id="423" r:id="rId35"/>
    <p:sldId id="424" r:id="rId36"/>
    <p:sldId id="425" r:id="rId37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ill Valentino" initials="JV" lastIdx="2" clrIdx="0"/>
  <p:cmAuthor id="1" name="Freddi Kazo" initials="FK" lastIdx="36" clrIdx="1"/>
  <p:cmAuthor id="2" name="Mark Brezzell" initials="MB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7" d="100"/>
          <a:sy n="107" d="100"/>
        </p:scale>
        <p:origin x="-90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1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89708F21-C923-4C9D-891A-AADB8DCE6EF8}" type="datetimeFigureOut">
              <a:rPr lang="en-US" smtClean="0"/>
              <a:t>10/19/2014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2258061F-17F0-4987-9B5E-69ADE95AD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046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98153-6FA2-434C-AF6F-27771885FAFE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04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98153-6FA2-434C-AF6F-27771885FAF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049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286000"/>
            <a:ext cx="7772400" cy="1241425"/>
          </a:xfrm>
        </p:spPr>
        <p:txBody>
          <a:bodyPr anchor="b" anchorCtr="0">
            <a:normAutofit/>
          </a:bodyPr>
          <a:lstStyle>
            <a:lvl1pPr algn="l">
              <a:defRPr sz="3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530146"/>
            <a:ext cx="7772400" cy="73705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115888" indent="0" algn="l">
              <a:buNone/>
              <a:defRPr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</a:p>
        </p:txBody>
      </p:sp>
      <p:sp>
        <p:nvSpPr>
          <p:cNvPr id="8" name="Text Box 4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6802819" y="4372048"/>
            <a:ext cx="156453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Times"/>
                <a:ea typeface="ＭＳ Ｐゴシック" pitchFamily="34" charset="-128"/>
                <a:cs typeface="Times"/>
              </a:rPr>
              <a:t>Confidential Presentation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6629400" y="4343400"/>
            <a:ext cx="0" cy="27432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4923972" y="4343400"/>
            <a:ext cx="1676400" cy="274320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pic>
        <p:nvPicPr>
          <p:cNvPr id="5" name="Picture 4" descr="Prolong_Pharma_logo_re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28" y="2258761"/>
            <a:ext cx="4997758" cy="124944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2326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57200" y="6132285"/>
            <a:ext cx="8229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462700" y="209390"/>
            <a:ext cx="8224100" cy="620018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indent="0">
              <a:spcBef>
                <a:spcPct val="0"/>
              </a:spcBef>
              <a:buNone/>
              <a:defRPr lang="en-US" sz="3200" smtClean="0"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dirty="0">
                <a:solidFill>
                  <a:prstClr val="black"/>
                </a:solidFill>
              </a:rPr>
              <a:t>Table of Contents</a:t>
            </a:r>
          </a:p>
        </p:txBody>
      </p:sp>
      <p:pic>
        <p:nvPicPr>
          <p:cNvPr id="9" name="Picture 8" descr="Prolong_Pharma_logo_re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8" y="6160860"/>
            <a:ext cx="1914997" cy="478749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90691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55257"/>
            <a:ext cx="8229600" cy="563562"/>
          </a:xfrm>
        </p:spPr>
        <p:txBody>
          <a:bodyPr anchor="b" anchorCtr="0">
            <a:normAutofit/>
          </a:bodyPr>
          <a:lstStyle>
            <a:lvl1pPr algn="l">
              <a:defRPr sz="28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Section Header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3668298"/>
            <a:ext cx="8229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Prolong_Pharma_logo_re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803" y="3703410"/>
            <a:ext cx="1914997" cy="478749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579702" y="6231667"/>
            <a:ext cx="4020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Prepared</a:t>
            </a:r>
            <a:r>
              <a:rPr lang="en-US" sz="1400" baseline="0" dirty="0" smtClean="0"/>
              <a:t> for:  </a:t>
            </a:r>
            <a:endParaRPr lang="en-US" sz="1400" dirty="0" smtClean="0"/>
          </a:p>
          <a:p>
            <a:pPr algn="ctr"/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NOT FOR GENERAL DISTRIBUTION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8758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921"/>
            <a:ext cx="8229600" cy="639762"/>
          </a:xfrm>
        </p:spPr>
        <p:txBody>
          <a:bodyPr lIns="0" anchor="ctr" anchorCtr="0">
            <a:normAutofit/>
          </a:bodyPr>
          <a:lstStyle>
            <a:lvl1pPr marL="0" indent="0" algn="l">
              <a:defRPr sz="32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57200" y="6132285"/>
            <a:ext cx="8229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7200" y="1164909"/>
            <a:ext cx="8229600" cy="4789073"/>
          </a:xfrm>
        </p:spPr>
        <p:txBody>
          <a:bodyPr/>
          <a:lstStyle>
            <a:lvl1pPr marL="288925" indent="-288925">
              <a:buClr>
                <a:srgbClr val="800000"/>
              </a:buClr>
              <a:buSzPct val="50000"/>
              <a:buFont typeface="Arial"/>
              <a:buChar char="•"/>
              <a:defRPr>
                <a:latin typeface="Times New Roman" pitchFamily="18" charset="0"/>
                <a:cs typeface="Times New Roman" pitchFamily="18" charset="0"/>
              </a:defRPr>
            </a:lvl1pPr>
            <a:lvl2pPr marL="515938" indent="-284163">
              <a:buClr>
                <a:srgbClr val="800000"/>
              </a:buClr>
              <a:buSzPct val="50000"/>
              <a:buFont typeface="Arial"/>
              <a:buChar char="•"/>
              <a:defRPr>
                <a:latin typeface="Times New Roman" pitchFamily="18" charset="0"/>
                <a:cs typeface="Times New Roman" pitchFamily="18" charset="0"/>
              </a:defRPr>
            </a:lvl2pPr>
            <a:lvl3pPr marL="742950" indent="-285750"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>
                <a:latin typeface="Times New Roman" pitchFamily="18" charset="0"/>
                <a:cs typeface="Times New Roman" pitchFamily="18" charset="0"/>
              </a:defRPr>
            </a:lvl3pPr>
            <a:lvl4pPr marL="969963" indent="-280988"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•"/>
              <a:defRPr>
                <a:latin typeface="Times New Roman" pitchFamily="18" charset="0"/>
                <a:cs typeface="Times New Roman" pitchFamily="18" charset="0"/>
              </a:defRPr>
            </a:lvl4pPr>
            <a:lvl5pPr marL="1201738" indent="-287338"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9" descr="Prolong_Pharma_logo_re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8" y="6160860"/>
            <a:ext cx="1914997" cy="47874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02180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286000"/>
            <a:ext cx="7772400" cy="1241425"/>
          </a:xfrm>
        </p:spPr>
        <p:txBody>
          <a:bodyPr anchor="b" anchorCtr="0">
            <a:normAutofit/>
          </a:bodyPr>
          <a:lstStyle>
            <a:lvl1pPr algn="l">
              <a:defRPr sz="3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530146"/>
            <a:ext cx="7772400" cy="737054"/>
          </a:xfr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115888" indent="0" algn="l">
              <a:buNone/>
              <a:defRPr sz="2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</a:p>
        </p:txBody>
      </p:sp>
      <p:sp>
        <p:nvSpPr>
          <p:cNvPr id="8" name="Text Box 4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6802819" y="4372048"/>
            <a:ext cx="156453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Times"/>
                <a:ea typeface="ＭＳ Ｐゴシック" pitchFamily="34" charset="-128"/>
                <a:cs typeface="Times"/>
              </a:rPr>
              <a:t>Confidential Presentation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 flipV="1">
            <a:off x="6629400" y="4343400"/>
            <a:ext cx="0" cy="27432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4923972" y="4343400"/>
            <a:ext cx="1676400" cy="274320"/>
          </a:xfrm>
        </p:spPr>
        <p:txBody>
          <a:bodyPr>
            <a:normAutofit/>
          </a:bodyPr>
          <a:lstStyle>
            <a:lvl1pPr marL="0" indent="0" algn="r">
              <a:buNone/>
              <a:defRPr sz="1200"/>
            </a:lvl1pPr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pic>
        <p:nvPicPr>
          <p:cNvPr id="5" name="Picture 4" descr="Prolong_Pharma_logo_red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28" y="2258761"/>
            <a:ext cx="4997758" cy="1249440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2705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57200" y="6132285"/>
            <a:ext cx="8229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 userDrawn="1"/>
        </p:nvSpPr>
        <p:spPr>
          <a:xfrm>
            <a:off x="462700" y="209390"/>
            <a:ext cx="8224100" cy="620018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indent="0">
              <a:spcBef>
                <a:spcPct val="0"/>
              </a:spcBef>
              <a:buNone/>
              <a:defRPr lang="en-US" sz="3200" smtClean="0">
                <a:latin typeface="Times New Roman" pitchFamily="18" charset="0"/>
                <a:ea typeface="+mj-ea"/>
                <a:cs typeface="Times New Roman" pitchFamily="18" charset="0"/>
              </a:defRPr>
            </a:lvl1pPr>
          </a:lstStyle>
          <a:p>
            <a:r>
              <a:rPr dirty="0">
                <a:solidFill>
                  <a:prstClr val="black"/>
                </a:solidFill>
              </a:rPr>
              <a:t>Table of Contents</a:t>
            </a:r>
          </a:p>
        </p:txBody>
      </p:sp>
      <p:pic>
        <p:nvPicPr>
          <p:cNvPr id="9" name="Picture 8" descr="Prolong_Pharma_logo_re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8" y="6160860"/>
            <a:ext cx="1914997" cy="478749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4810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55257"/>
            <a:ext cx="8229600" cy="563562"/>
          </a:xfrm>
        </p:spPr>
        <p:txBody>
          <a:bodyPr anchor="b" anchorCtr="0">
            <a:normAutofit/>
          </a:bodyPr>
          <a:lstStyle>
            <a:lvl1pPr algn="l">
              <a:defRPr sz="28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Section Header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3668298"/>
            <a:ext cx="8229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Prolong_Pharma_logo_re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803" y="3703410"/>
            <a:ext cx="1914997" cy="478749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2579702" y="6231667"/>
            <a:ext cx="4020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prstClr val="black"/>
                </a:solidFill>
              </a:rPr>
              <a:t>Prepared for:  </a:t>
            </a:r>
          </a:p>
          <a:p>
            <a:pPr algn="ctr"/>
            <a:r>
              <a:rPr lang="en-US" sz="1400" b="1" dirty="0" smtClean="0">
                <a:solidFill>
                  <a:prstClr val="white">
                    <a:lumMod val="50000"/>
                  </a:prstClr>
                </a:solidFill>
              </a:rPr>
              <a:t>NOT FOR GENERAL DISTRIBUTION</a:t>
            </a:r>
            <a:endParaRPr lang="en-US" sz="1400" b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0538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921"/>
            <a:ext cx="8229600" cy="639762"/>
          </a:xfrm>
        </p:spPr>
        <p:txBody>
          <a:bodyPr lIns="0" anchor="ctr" anchorCtr="0">
            <a:normAutofit/>
          </a:bodyPr>
          <a:lstStyle>
            <a:lvl1pPr marL="0" indent="0" algn="l">
              <a:defRPr sz="32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914400"/>
            <a:ext cx="8229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457200" y="6132285"/>
            <a:ext cx="82296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457200" y="1164909"/>
            <a:ext cx="8229600" cy="4789073"/>
          </a:xfrm>
        </p:spPr>
        <p:txBody>
          <a:bodyPr/>
          <a:lstStyle>
            <a:lvl1pPr marL="288925" indent="-288925">
              <a:buClr>
                <a:srgbClr val="800000"/>
              </a:buClr>
              <a:buSzPct val="50000"/>
              <a:buFont typeface="Arial"/>
              <a:buChar char="•"/>
              <a:defRPr>
                <a:latin typeface="Times New Roman" pitchFamily="18" charset="0"/>
                <a:cs typeface="Times New Roman" pitchFamily="18" charset="0"/>
              </a:defRPr>
            </a:lvl1pPr>
            <a:lvl2pPr marL="515938" indent="-284163">
              <a:buClr>
                <a:srgbClr val="800000"/>
              </a:buClr>
              <a:buSzPct val="50000"/>
              <a:buFont typeface="Arial"/>
              <a:buChar char="•"/>
              <a:defRPr>
                <a:latin typeface="Times New Roman" pitchFamily="18" charset="0"/>
                <a:cs typeface="Times New Roman" pitchFamily="18" charset="0"/>
              </a:defRPr>
            </a:lvl2pPr>
            <a:lvl3pPr marL="742950" indent="-285750"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>
                <a:latin typeface="Times New Roman" pitchFamily="18" charset="0"/>
                <a:cs typeface="Times New Roman" pitchFamily="18" charset="0"/>
              </a:defRPr>
            </a:lvl3pPr>
            <a:lvl4pPr marL="969963" indent="-280988"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•"/>
              <a:defRPr>
                <a:latin typeface="Times New Roman" pitchFamily="18" charset="0"/>
                <a:cs typeface="Times New Roman" pitchFamily="18" charset="0"/>
              </a:defRPr>
            </a:lvl4pPr>
            <a:lvl5pPr marL="1201738" indent="-287338"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10" name="Picture 9" descr="Prolong_Pharma_logo_red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8" y="6160860"/>
            <a:ext cx="1914997" cy="47874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2354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pPr lvl="0" algn="l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1437"/>
            <a:ext cx="8229600" cy="452596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marL="228600" marR="0" lvl="0" indent="-228600" defTabSz="1019175" fontAlgn="base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70193D"/>
              </a:buClr>
              <a:buSzPct val="95000"/>
              <a:buFont typeface="Wingdings 2" pitchFamily="18" charset="2"/>
              <a:buChar char="¡"/>
              <a:tabLst/>
            </a:pPr>
            <a:r>
              <a:rPr lang="en-US" dirty="0" smtClean="0"/>
              <a:t>Click to edit Master text styles</a:t>
            </a:r>
          </a:p>
          <a:p>
            <a:pPr marL="228600" marR="0" lvl="1" indent="-228600" defTabSz="1019175" fontAlgn="base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70193D"/>
              </a:buClr>
              <a:buSzPct val="95000"/>
              <a:buFont typeface="Wingdings 2" pitchFamily="18" charset="2"/>
              <a:buChar char="¡"/>
              <a:tabLst/>
            </a:pPr>
            <a:r>
              <a:rPr lang="en-US" dirty="0" smtClean="0"/>
              <a:t>Second level</a:t>
            </a:r>
          </a:p>
          <a:p>
            <a:pPr marL="228600" marR="0" lvl="2" indent="-228600" defTabSz="1019175" fontAlgn="base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70193D"/>
              </a:buClr>
              <a:buSzPct val="95000"/>
              <a:buFont typeface="Wingdings 2" pitchFamily="18" charset="2"/>
              <a:buChar char="¡"/>
              <a:tabLst/>
            </a:pPr>
            <a:r>
              <a:rPr lang="en-US" dirty="0" smtClean="0"/>
              <a:t>Third level</a:t>
            </a:r>
          </a:p>
          <a:p>
            <a:pPr marL="228600" marR="0" lvl="3" indent="-228600" defTabSz="1019175" fontAlgn="base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70193D"/>
              </a:buClr>
              <a:buSzPct val="95000"/>
              <a:buFont typeface="Wingdings 2" pitchFamily="18" charset="2"/>
              <a:buChar char="¡"/>
              <a:tabLst/>
            </a:pPr>
            <a:r>
              <a:rPr lang="en-US" dirty="0" smtClean="0"/>
              <a:t>Fourth level</a:t>
            </a:r>
          </a:p>
          <a:p>
            <a:pPr marL="228600" marR="0" lvl="4" indent="-228600" defTabSz="1019175" fontAlgn="base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70193D"/>
              </a:buClr>
              <a:buSzPct val="95000"/>
              <a:buFont typeface="Wingdings 2" pitchFamily="18" charset="2"/>
              <a:buChar char="¡"/>
              <a:tabLst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2579702" y="6231667"/>
            <a:ext cx="4020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Prepared</a:t>
            </a:r>
            <a:r>
              <a:rPr lang="en-US" sz="1400" i="1" baseline="0" dirty="0" smtClean="0"/>
              <a:t> for:  </a:t>
            </a:r>
            <a:r>
              <a:rPr lang="en-US" sz="1400" dirty="0" err="1" smtClean="0"/>
              <a:t>Tox</a:t>
            </a:r>
            <a:r>
              <a:rPr lang="en-US" sz="1400" dirty="0" smtClean="0"/>
              <a:t>. &amp; Appl. Pharma. 2014</a:t>
            </a:r>
          </a:p>
          <a:p>
            <a:pPr algn="ctr"/>
            <a:r>
              <a:rPr lang="en-US" sz="1400" b="1" dirty="0" smtClean="0">
                <a:solidFill>
                  <a:schemeClr val="bg1">
                    <a:lumMod val="50000"/>
                  </a:schemeClr>
                </a:solidFill>
              </a:rPr>
              <a:t>NOT FOR GENERAL DISTRIBUTION</a:t>
            </a:r>
            <a:endParaRPr lang="en-US" sz="14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90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lang="en-US" sz="3200" kern="1200" smtClean="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50000"/>
        <a:buFont typeface="Wingdings" charset="2"/>
        <a:buChar char="§"/>
        <a:defRPr kumimoji="0" lang="en-US" sz="1400" b="0" i="0" u="none" strike="noStrike" kern="0" cap="none" spc="0" normalizeH="0" baseline="0" smtClean="0">
          <a:ln>
            <a:noFill/>
          </a:ln>
          <a:solidFill>
            <a:srgbClr val="000000"/>
          </a:solidFill>
          <a:effectLst/>
          <a:uLnTx/>
          <a:uFillTx/>
          <a:latin typeface="Times"/>
          <a:ea typeface="+mn-ea"/>
          <a:cs typeface="Times"/>
        </a:defRPr>
      </a:lvl1pPr>
      <a:lvl2pPr marL="288925" indent="-288925" algn="l" defTabSz="914400" rtl="0" eaLnBrk="1" latinLnBrk="0" hangingPunct="1">
        <a:spcBef>
          <a:spcPct val="20000"/>
        </a:spcBef>
        <a:buSzPct val="50000"/>
        <a:buFont typeface="Wingdings" charset="2"/>
        <a:buChar char="§"/>
        <a:defRPr kumimoji="0" lang="en-US" sz="1400" b="0" i="0" u="none" strike="noStrike" kern="0" cap="none" spc="0" normalizeH="0" baseline="0" smtClean="0">
          <a:ln>
            <a:noFill/>
          </a:ln>
          <a:solidFill>
            <a:srgbClr val="000000"/>
          </a:solidFill>
          <a:effectLst/>
          <a:uLnTx/>
          <a:uFillTx/>
          <a:latin typeface="Times"/>
          <a:ea typeface="+mn-ea"/>
          <a:cs typeface="Times"/>
        </a:defRPr>
      </a:lvl2pPr>
      <a:lvl3pPr marL="285750" indent="-285750" algn="l" defTabSz="914400" rtl="0" eaLnBrk="1" latinLnBrk="0" hangingPunct="1">
        <a:spcBef>
          <a:spcPct val="20000"/>
        </a:spcBef>
        <a:buSzPct val="50000"/>
        <a:buFont typeface="Wingdings" charset="2"/>
        <a:buChar char="§"/>
        <a:defRPr kumimoji="0" lang="en-US" sz="1400" b="0" i="0" u="none" strike="noStrike" kern="0" cap="none" spc="0" normalizeH="0" baseline="0" smtClean="0">
          <a:ln>
            <a:noFill/>
          </a:ln>
          <a:solidFill>
            <a:srgbClr val="000000"/>
          </a:solidFill>
          <a:effectLst/>
          <a:uLnTx/>
          <a:uFillTx/>
          <a:latin typeface="Times"/>
          <a:ea typeface="+mn-ea"/>
          <a:cs typeface="Times"/>
        </a:defRPr>
      </a:lvl3pPr>
      <a:lvl4pPr marL="285750" indent="-285750" algn="l" defTabSz="914400" rtl="0" eaLnBrk="1" latinLnBrk="0" hangingPunct="1">
        <a:spcBef>
          <a:spcPct val="20000"/>
        </a:spcBef>
        <a:buSzPct val="50000"/>
        <a:buFont typeface="Wingdings" charset="2"/>
        <a:buChar char="§"/>
        <a:defRPr kumimoji="0" lang="en-US" sz="1400" b="0" i="0" u="none" strike="noStrike" kern="0" cap="none" spc="0" normalizeH="0" baseline="0" smtClean="0">
          <a:ln>
            <a:noFill/>
          </a:ln>
          <a:solidFill>
            <a:srgbClr val="000000"/>
          </a:solidFill>
          <a:effectLst/>
          <a:uLnTx/>
          <a:uFillTx/>
          <a:latin typeface="Times"/>
          <a:ea typeface="+mn-ea"/>
          <a:cs typeface="Times"/>
        </a:defRPr>
      </a:lvl4pPr>
      <a:lvl5pPr marL="285750" indent="-285750" algn="l" defTabSz="914400" rtl="0" eaLnBrk="1" latinLnBrk="0" hangingPunct="1">
        <a:spcBef>
          <a:spcPct val="20000"/>
        </a:spcBef>
        <a:buSzPct val="50000"/>
        <a:buFont typeface="Wingdings" charset="2"/>
        <a:buChar char="§"/>
        <a:defRPr kumimoji="0" lang="en-US" sz="1400" b="0" i="0" u="none" strike="noStrike" kern="0" cap="none" spc="0" normalizeH="0" baseline="0" smtClean="0">
          <a:ln>
            <a:noFill/>
          </a:ln>
          <a:solidFill>
            <a:srgbClr val="000000"/>
          </a:solidFill>
          <a:effectLst/>
          <a:uLnTx/>
          <a:uFillTx/>
          <a:latin typeface="Times"/>
          <a:ea typeface="+mn-ea"/>
          <a:cs typeface="Time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pPr lvl="0" algn="l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1437"/>
            <a:ext cx="8229600" cy="452596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marL="228600" marR="0" lvl="0" indent="-228600" defTabSz="1019175" fontAlgn="base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70193D"/>
              </a:buClr>
              <a:buSzPct val="95000"/>
              <a:buFont typeface="Wingdings 2" pitchFamily="18" charset="2"/>
              <a:buChar char="¡"/>
              <a:tabLst/>
            </a:pPr>
            <a:r>
              <a:rPr lang="en-US" dirty="0" smtClean="0"/>
              <a:t>Click to edit Master text styles</a:t>
            </a:r>
          </a:p>
          <a:p>
            <a:pPr marL="228600" marR="0" lvl="1" indent="-228600" defTabSz="1019175" fontAlgn="base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70193D"/>
              </a:buClr>
              <a:buSzPct val="95000"/>
              <a:buFont typeface="Wingdings 2" pitchFamily="18" charset="2"/>
              <a:buChar char="¡"/>
              <a:tabLst/>
            </a:pPr>
            <a:r>
              <a:rPr lang="en-US" dirty="0" smtClean="0"/>
              <a:t>Second level</a:t>
            </a:r>
          </a:p>
          <a:p>
            <a:pPr marL="228600" marR="0" lvl="2" indent="-228600" defTabSz="1019175" fontAlgn="base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70193D"/>
              </a:buClr>
              <a:buSzPct val="95000"/>
              <a:buFont typeface="Wingdings 2" pitchFamily="18" charset="2"/>
              <a:buChar char="¡"/>
              <a:tabLst/>
            </a:pPr>
            <a:r>
              <a:rPr lang="en-US" dirty="0" smtClean="0"/>
              <a:t>Third level</a:t>
            </a:r>
          </a:p>
          <a:p>
            <a:pPr marL="228600" marR="0" lvl="3" indent="-228600" defTabSz="1019175" fontAlgn="base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70193D"/>
              </a:buClr>
              <a:buSzPct val="95000"/>
              <a:buFont typeface="Wingdings 2" pitchFamily="18" charset="2"/>
              <a:buChar char="¡"/>
              <a:tabLst/>
            </a:pPr>
            <a:r>
              <a:rPr lang="en-US" dirty="0" smtClean="0"/>
              <a:t>Fourth level</a:t>
            </a:r>
          </a:p>
          <a:p>
            <a:pPr marL="228600" marR="0" lvl="4" indent="-228600" defTabSz="1019175" fontAlgn="base">
              <a:lnSpc>
                <a:spcPct val="110000"/>
              </a:lnSpc>
              <a:spcBef>
                <a:spcPct val="60000"/>
              </a:spcBef>
              <a:spcAft>
                <a:spcPct val="0"/>
              </a:spcAft>
              <a:buClr>
                <a:srgbClr val="70193D"/>
              </a:buClr>
              <a:buSzPct val="95000"/>
              <a:buFont typeface="Wingdings 2" pitchFamily="18" charset="2"/>
              <a:buChar char="¡"/>
              <a:tabLst/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9702" y="6231667"/>
            <a:ext cx="4020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>
                <a:solidFill>
                  <a:prstClr val="black"/>
                </a:solidFill>
              </a:rPr>
              <a:t>Prepared for:  </a:t>
            </a:r>
            <a:r>
              <a:rPr lang="en-US" sz="1400" dirty="0" err="1" smtClean="0">
                <a:solidFill>
                  <a:prstClr val="black"/>
                </a:solidFill>
              </a:rPr>
              <a:t>Tox</a:t>
            </a:r>
            <a:r>
              <a:rPr lang="en-US" sz="1400" dirty="0" smtClean="0">
                <a:solidFill>
                  <a:prstClr val="black"/>
                </a:solidFill>
              </a:rPr>
              <a:t>. &amp; Appl. Pharma. 2014</a:t>
            </a:r>
          </a:p>
          <a:p>
            <a:pPr algn="ctr"/>
            <a:r>
              <a:rPr lang="en-US" sz="1400" b="1" dirty="0" smtClean="0">
                <a:solidFill>
                  <a:prstClr val="white">
                    <a:lumMod val="50000"/>
                  </a:prstClr>
                </a:solidFill>
              </a:rPr>
              <a:t>NOT FOR GENERAL DISTRIBUTION</a:t>
            </a:r>
            <a:endParaRPr lang="en-US" sz="1400" b="1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57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lang="en-US" sz="3200" kern="1200" smtClean="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SzPct val="50000"/>
        <a:buFont typeface="Wingdings" charset="2"/>
        <a:buChar char="§"/>
        <a:defRPr kumimoji="0" lang="en-US" sz="1400" b="0" i="0" u="none" strike="noStrike" kern="0" cap="none" spc="0" normalizeH="0" baseline="0" smtClean="0">
          <a:ln>
            <a:noFill/>
          </a:ln>
          <a:solidFill>
            <a:srgbClr val="000000"/>
          </a:solidFill>
          <a:effectLst/>
          <a:uLnTx/>
          <a:uFillTx/>
          <a:latin typeface="Times"/>
          <a:ea typeface="+mn-ea"/>
          <a:cs typeface="Times"/>
        </a:defRPr>
      </a:lvl1pPr>
      <a:lvl2pPr marL="288925" indent="-288925" algn="l" defTabSz="914400" rtl="0" eaLnBrk="1" latinLnBrk="0" hangingPunct="1">
        <a:spcBef>
          <a:spcPct val="20000"/>
        </a:spcBef>
        <a:buSzPct val="50000"/>
        <a:buFont typeface="Wingdings" charset="2"/>
        <a:buChar char="§"/>
        <a:defRPr kumimoji="0" lang="en-US" sz="1400" b="0" i="0" u="none" strike="noStrike" kern="0" cap="none" spc="0" normalizeH="0" baseline="0" smtClean="0">
          <a:ln>
            <a:noFill/>
          </a:ln>
          <a:solidFill>
            <a:srgbClr val="000000"/>
          </a:solidFill>
          <a:effectLst/>
          <a:uLnTx/>
          <a:uFillTx/>
          <a:latin typeface="Times"/>
          <a:ea typeface="+mn-ea"/>
          <a:cs typeface="Times"/>
        </a:defRPr>
      </a:lvl2pPr>
      <a:lvl3pPr marL="285750" indent="-285750" algn="l" defTabSz="914400" rtl="0" eaLnBrk="1" latinLnBrk="0" hangingPunct="1">
        <a:spcBef>
          <a:spcPct val="20000"/>
        </a:spcBef>
        <a:buSzPct val="50000"/>
        <a:buFont typeface="Wingdings" charset="2"/>
        <a:buChar char="§"/>
        <a:defRPr kumimoji="0" lang="en-US" sz="1400" b="0" i="0" u="none" strike="noStrike" kern="0" cap="none" spc="0" normalizeH="0" baseline="0" smtClean="0">
          <a:ln>
            <a:noFill/>
          </a:ln>
          <a:solidFill>
            <a:srgbClr val="000000"/>
          </a:solidFill>
          <a:effectLst/>
          <a:uLnTx/>
          <a:uFillTx/>
          <a:latin typeface="Times"/>
          <a:ea typeface="+mn-ea"/>
          <a:cs typeface="Times"/>
        </a:defRPr>
      </a:lvl3pPr>
      <a:lvl4pPr marL="285750" indent="-285750" algn="l" defTabSz="914400" rtl="0" eaLnBrk="1" latinLnBrk="0" hangingPunct="1">
        <a:spcBef>
          <a:spcPct val="20000"/>
        </a:spcBef>
        <a:buSzPct val="50000"/>
        <a:buFont typeface="Wingdings" charset="2"/>
        <a:buChar char="§"/>
        <a:defRPr kumimoji="0" lang="en-US" sz="1400" b="0" i="0" u="none" strike="noStrike" kern="0" cap="none" spc="0" normalizeH="0" baseline="0" smtClean="0">
          <a:ln>
            <a:noFill/>
          </a:ln>
          <a:solidFill>
            <a:srgbClr val="000000"/>
          </a:solidFill>
          <a:effectLst/>
          <a:uLnTx/>
          <a:uFillTx/>
          <a:latin typeface="Times"/>
          <a:ea typeface="+mn-ea"/>
          <a:cs typeface="Times"/>
        </a:defRPr>
      </a:lvl4pPr>
      <a:lvl5pPr marL="285750" indent="-285750" algn="l" defTabSz="914400" rtl="0" eaLnBrk="1" latinLnBrk="0" hangingPunct="1">
        <a:spcBef>
          <a:spcPct val="20000"/>
        </a:spcBef>
        <a:buSzPct val="50000"/>
        <a:buFont typeface="Wingdings" charset="2"/>
        <a:buChar char="§"/>
        <a:defRPr kumimoji="0" lang="en-US" sz="1400" b="0" i="0" u="none" strike="noStrike" kern="0" cap="none" spc="0" normalizeH="0" baseline="0" smtClean="0">
          <a:ln>
            <a:noFill/>
          </a:ln>
          <a:solidFill>
            <a:srgbClr val="000000"/>
          </a:solidFill>
          <a:effectLst/>
          <a:uLnTx/>
          <a:uFillTx/>
          <a:latin typeface="Times"/>
          <a:ea typeface="+mn-ea"/>
          <a:cs typeface="Time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/>
              <a:t>SANGUINATE</a:t>
            </a:r>
            <a:r>
              <a:rPr lang="en-US" sz="2400" b="1" baseline="30000" dirty="0"/>
              <a:t>TM </a:t>
            </a:r>
            <a:r>
              <a:rPr lang="en-US" sz="2400" b="1" dirty="0"/>
              <a:t>Toxicology and Safety Determination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600372" y="4354283"/>
            <a:ext cx="18578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20583" y="4354283"/>
            <a:ext cx="2937617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October 20, 2014</a:t>
            </a:r>
          </a:p>
          <a:p>
            <a:r>
              <a:rPr lang="en-US" dirty="0"/>
              <a:t>Hemant </a:t>
            </a:r>
            <a:r>
              <a:rPr lang="en-US" dirty="0" err="1"/>
              <a:t>Misra</a:t>
            </a:r>
            <a:r>
              <a:rPr lang="en-US" dirty="0"/>
              <a:t>, PhD</a:t>
            </a:r>
          </a:p>
          <a:p>
            <a:r>
              <a:rPr lang="en-US" dirty="0" smtClean="0"/>
              <a:t>hmisra@prolongpharma.com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1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SANGUINATE™: Therapeutic Need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2400" dirty="0"/>
              <a:t>Conditions in patients with </a:t>
            </a:r>
            <a:r>
              <a:rPr lang="en-US" sz="2400" dirty="0" err="1"/>
              <a:t>hemoglobulinopathies</a:t>
            </a:r>
            <a:r>
              <a:rPr lang="en-US" sz="2400" dirty="0"/>
              <a:t> are more complex and variable than in healthy humans due to the cascade of injury from hypoxia.</a:t>
            </a:r>
          </a:p>
          <a:p>
            <a:r>
              <a:rPr lang="en-US" sz="2400" dirty="0"/>
              <a:t>Resulting complications can lead to tissue death, organ dysfunction and even death.  </a:t>
            </a:r>
          </a:p>
          <a:p>
            <a:r>
              <a:rPr lang="en-US" sz="2400" dirty="0"/>
              <a:t>Multi-faceted treatment is need to address the array of hypoxic complications.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1020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4771" y="9363166"/>
            <a:ext cx="7189470" cy="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165225"/>
            <a:ext cx="8229600" cy="4789488"/>
          </a:xfrm>
        </p:spPr>
        <p:txBody>
          <a:bodyPr/>
          <a:lstStyle/>
          <a:p>
            <a:r>
              <a:rPr lang="en-US" sz="2400" dirty="0" err="1"/>
              <a:t>PEGylated</a:t>
            </a:r>
            <a:r>
              <a:rPr lang="en-US" sz="2400" dirty="0"/>
              <a:t> bovine </a:t>
            </a:r>
            <a:r>
              <a:rPr lang="en-US" sz="2400" dirty="0" err="1"/>
              <a:t>carboxyhemoglobin</a:t>
            </a:r>
            <a:endParaRPr lang="en-US" sz="2400" dirty="0"/>
          </a:p>
          <a:p>
            <a:pPr lvl="1"/>
            <a:r>
              <a:rPr lang="en-US" sz="2000" dirty="0" err="1"/>
              <a:t>Pegylated</a:t>
            </a:r>
            <a:r>
              <a:rPr lang="en-US" sz="2000" dirty="0"/>
              <a:t> to prevent harmful damage of vasoconstriction and vascular damage.</a:t>
            </a:r>
          </a:p>
          <a:p>
            <a:pPr lvl="1"/>
            <a:r>
              <a:rPr lang="en-US" sz="2000" dirty="0" err="1"/>
              <a:t>Pegylated</a:t>
            </a:r>
            <a:r>
              <a:rPr lang="en-US" sz="2000" dirty="0"/>
              <a:t> hemoglobin (PEG-</a:t>
            </a:r>
            <a:r>
              <a:rPr lang="en-US" sz="2000" dirty="0" err="1"/>
              <a:t>Hb</a:t>
            </a:r>
            <a:r>
              <a:rPr lang="en-US" sz="2000" dirty="0"/>
              <a:t>) is saturated in carbon monoxide to make a stable drug product (PEG-</a:t>
            </a:r>
            <a:r>
              <a:rPr lang="en-US" sz="2000" dirty="0" err="1"/>
              <a:t>Hb</a:t>
            </a:r>
            <a:r>
              <a:rPr lang="en-US" sz="2000" dirty="0"/>
              <a:t>-CO) with </a:t>
            </a:r>
            <a:r>
              <a:rPr lang="en-US" sz="2000" dirty="0" err="1"/>
              <a:t>vaso</a:t>
            </a:r>
            <a:r>
              <a:rPr lang="en-US" sz="2000" dirty="0"/>
              <a:t>-protective properties.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sz="2400" dirty="0"/>
              <a:t>Mechanism of Action:</a:t>
            </a:r>
          </a:p>
          <a:p>
            <a:pPr lvl="1"/>
            <a:r>
              <a:rPr lang="en-US" sz="2000" dirty="0"/>
              <a:t>Carbon monoxide (CO) releasing molecule</a:t>
            </a:r>
          </a:p>
          <a:p>
            <a:pPr lvl="1"/>
            <a:r>
              <a:rPr lang="en-US" sz="2000" dirty="0"/>
              <a:t>Oxygen (O</a:t>
            </a:r>
            <a:r>
              <a:rPr lang="en-US" sz="2000" baseline="-25000" dirty="0"/>
              <a:t>2</a:t>
            </a:r>
            <a:r>
              <a:rPr lang="en-US" sz="2000" dirty="0"/>
              <a:t>) transfer agent.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SANGUINATE™: Background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46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anguinate_NEW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103" y="5468667"/>
            <a:ext cx="1887583" cy="453020"/>
          </a:xfrm>
          <a:prstGeom prst="rect">
            <a:avLst/>
          </a:prstGeom>
        </p:spPr>
      </p:pic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SANGUINATE™: Background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165225"/>
            <a:ext cx="8229600" cy="4789488"/>
          </a:xfrm>
        </p:spPr>
        <p:txBody>
          <a:bodyPr/>
          <a:lstStyle/>
          <a:p>
            <a:r>
              <a:rPr lang="en-US" sz="2400" dirty="0"/>
              <a:t>SANGUINATE Effects:</a:t>
            </a:r>
          </a:p>
          <a:p>
            <a:pPr lvl="1"/>
            <a:r>
              <a:rPr lang="en-US" sz="2000" dirty="0"/>
              <a:t>Infiltrate the microvasculature, even across thrombosis or vasoconstriction, to perfuse oxygen-poor tissue.</a:t>
            </a:r>
          </a:p>
          <a:p>
            <a:pPr lvl="2"/>
            <a:r>
              <a:rPr lang="en-US" sz="1600" dirty="0"/>
              <a:t>Carries oxygen for release only to the regions of low oxygen partial pressure</a:t>
            </a:r>
          </a:p>
          <a:p>
            <a:pPr lvl="1"/>
            <a:r>
              <a:rPr lang="en-US" sz="2000" dirty="0"/>
              <a:t>Provides a low-level release of carbon monoxide into the vasculature that can provide anti-inflammatory protection of the endothelium and suppress vasoconstriction.</a:t>
            </a:r>
          </a:p>
          <a:p>
            <a:r>
              <a:rPr lang="en-US" sz="2000" dirty="0"/>
              <a:t>Has a greater affinity for oxygen (lower p50) than does hemoglobin within human red blood cells (p50 = 24-28 mmHg), which means that SANGUINATE (p50 = 7-16 mmHg) can facilitate the transfer of oxygen between the patient’s red blood cells and hypoxic tissues (pO2 = 3-5 mmHg), even when the erythrocytes are trapped by a vascular blockage.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21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  <a:prstGeom prst="rect">
            <a:avLst/>
          </a:prstGeom>
        </p:spPr>
        <p:txBody>
          <a:bodyPr/>
          <a:lstStyle/>
          <a:p>
            <a:fld id="{DE8C989A-DEBD-4584-8B83-BE62937F25D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SANGUINATE™: Overall Preclinical Strategy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165225"/>
            <a:ext cx="8229600" cy="4789488"/>
          </a:xfrm>
        </p:spPr>
        <p:txBody>
          <a:bodyPr/>
          <a:lstStyle/>
          <a:p>
            <a:r>
              <a:rPr lang="en-US" sz="2400" dirty="0"/>
              <a:t>Previous hemoglobin based oxygen carriers (HBOCs) were under development in the 1990s until they were discontinued due to safety-related problems.</a:t>
            </a:r>
          </a:p>
          <a:p>
            <a:r>
              <a:rPr lang="en-US" sz="2400" dirty="0"/>
              <a:t>The preclinical toxicology program was designed to address the following product-specific issues:</a:t>
            </a:r>
          </a:p>
          <a:p>
            <a:pPr lvl="1"/>
            <a:r>
              <a:rPr lang="en-US" sz="2000" dirty="0"/>
              <a:t>Traditional toxicology and safety concerns</a:t>
            </a:r>
          </a:p>
          <a:p>
            <a:pPr lvl="1"/>
            <a:r>
              <a:rPr lang="en-US" sz="2000" dirty="0"/>
              <a:t>Pharmacokinetics (PK)</a:t>
            </a:r>
          </a:p>
          <a:p>
            <a:pPr lvl="1"/>
            <a:r>
              <a:rPr lang="en-US" sz="2000" dirty="0"/>
              <a:t>Inflammation</a:t>
            </a:r>
          </a:p>
          <a:p>
            <a:pPr lvl="1"/>
            <a:r>
              <a:rPr lang="en-US" sz="2000" dirty="0" err="1"/>
              <a:t>Vaso</a:t>
            </a:r>
            <a:r>
              <a:rPr lang="en-US" sz="2000" dirty="0"/>
              <a:t>-activity</a:t>
            </a:r>
          </a:p>
          <a:p>
            <a:pPr lvl="1"/>
            <a:r>
              <a:rPr lang="en-US" sz="2000" dirty="0"/>
              <a:t>Cardiac and nephrotoxicity </a:t>
            </a:r>
          </a:p>
          <a:p>
            <a:pPr lvl="1"/>
            <a:r>
              <a:rPr lang="en-US" sz="2000" dirty="0"/>
              <a:t>Pro-coagulant activity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80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  <a:prstGeom prst="rect">
            <a:avLst/>
          </a:prstGeo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SANGUINATE™: Overall Preclinical Strategy</a:t>
            </a: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32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7858316"/>
              </p:ext>
            </p:extLst>
          </p:nvPr>
        </p:nvGraphicFramePr>
        <p:xfrm>
          <a:off x="149225" y="1159953"/>
          <a:ext cx="8869364" cy="4668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72749"/>
                <a:gridCol w="539661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Challenge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Testing Approach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Inflammation and Oxidative Stress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Immunohistochemistry for TNF-α and MDA in kidneys, myocardium, vasculature, and brain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Cardiac Toxicity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Electrocardiograms, clinical chemistry including Troponin, histopathology, and full cardiovascular and pulmonary assessment in</a:t>
                      </a:r>
                    </a:p>
                    <a:p>
                      <a:r>
                        <a:rPr lang="en-US" dirty="0" smtClean="0"/>
                        <a:t>telemetered monkeys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Nephrotoxicity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Renal glomerular filtration rate and renal blood flow study; clinical chemistry; urinalysis; histopathology; measured presence of</a:t>
                      </a:r>
                    </a:p>
                    <a:p>
                      <a:r>
                        <a:rPr lang="en-US" dirty="0" smtClean="0"/>
                        <a:t>hemoglobin in urine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Safety Margin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 dose/high volume groups included to maximize dosing levels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Clinical</a:t>
                      </a:r>
                      <a:r>
                        <a:rPr lang="en-US" baseline="0" dirty="0" smtClean="0"/>
                        <a:t> Pathology Interference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Interference assessment and correction for affected parameters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28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SANGUINATE™: Overall Preclinical Strategy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2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165225"/>
            <a:ext cx="8229600" cy="478948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Unique features of the preclinical program:</a:t>
            </a:r>
          </a:p>
          <a:p>
            <a:pPr lvl="1"/>
            <a:r>
              <a:rPr lang="en-US" sz="2400" dirty="0"/>
              <a:t>Renal </a:t>
            </a:r>
            <a:r>
              <a:rPr lang="en-US" sz="2400" dirty="0" err="1"/>
              <a:t>glomeruler</a:t>
            </a:r>
            <a:r>
              <a:rPr lang="en-US" sz="2400" dirty="0"/>
              <a:t> filtration rate and renal blood flow study;</a:t>
            </a:r>
          </a:p>
          <a:p>
            <a:pPr lvl="1"/>
            <a:r>
              <a:rPr lang="en-US" sz="2400" dirty="0" err="1"/>
              <a:t>Immunohistochemical</a:t>
            </a:r>
            <a:r>
              <a:rPr lang="en-US" sz="2400" dirty="0"/>
              <a:t> staining for tumor necrosis factor alpha (TNF-</a:t>
            </a:r>
            <a:r>
              <a:rPr lang="el-GR" sz="2400" dirty="0"/>
              <a:t>α</a:t>
            </a:r>
            <a:r>
              <a:rPr lang="en-US" sz="2400" dirty="0"/>
              <a:t>, inflammatory marker), </a:t>
            </a:r>
            <a:r>
              <a:rPr lang="en-US" sz="2400" dirty="0" err="1"/>
              <a:t>malondialdehyde</a:t>
            </a:r>
            <a:r>
              <a:rPr lang="en-US" sz="2400" dirty="0"/>
              <a:t> (MDA, oxidative marker) and Prussian Blue iron staining for kidneys, </a:t>
            </a:r>
            <a:r>
              <a:rPr lang="en-US" sz="2400" dirty="0" err="1"/>
              <a:t>mycardium</a:t>
            </a:r>
            <a:r>
              <a:rPr lang="en-US" sz="2400" dirty="0"/>
              <a:t>, vasculature and brain (cerebrum and cerebellum)</a:t>
            </a:r>
          </a:p>
          <a:p>
            <a:pPr lvl="1"/>
            <a:r>
              <a:rPr lang="en-US" sz="2400" dirty="0"/>
              <a:t>Troponin I (cardiac diagnostic marker);</a:t>
            </a:r>
          </a:p>
          <a:p>
            <a:pPr lvl="1"/>
            <a:r>
              <a:rPr lang="en-US" sz="2400" dirty="0"/>
              <a:t>Elimination determination by hemoglobin levels in the urine;</a:t>
            </a:r>
          </a:p>
          <a:p>
            <a:pPr lvl="1"/>
            <a:r>
              <a:rPr lang="en-US" sz="2400" dirty="0"/>
              <a:t>High dose/high volume groups to study an increased safety margin; </a:t>
            </a:r>
          </a:p>
          <a:p>
            <a:pPr lvl="1"/>
            <a:r>
              <a:rPr lang="en-US" sz="2400" dirty="0"/>
              <a:t>Cardiovascular study in monkeys included additional clinical pathology and histopathology toxicity assessments.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79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SANGUINATE™: Overall Preclinical Strategy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165225"/>
            <a:ext cx="8229600" cy="4789488"/>
          </a:xfrm>
        </p:spPr>
        <p:txBody>
          <a:bodyPr>
            <a:normAutofit/>
          </a:bodyPr>
          <a:lstStyle/>
          <a:p>
            <a:r>
              <a:rPr lang="en-US" sz="2400" dirty="0"/>
              <a:t>Unique features of the preclinical program:</a:t>
            </a:r>
          </a:p>
          <a:p>
            <a:pPr lvl="1"/>
            <a:r>
              <a:rPr lang="en-US" sz="2400" dirty="0"/>
              <a:t>Cardiovascular study in monkeys included additional clinical pathology and histopathology toxicity assessments.</a:t>
            </a:r>
          </a:p>
          <a:p>
            <a:pPr lvl="1"/>
            <a:r>
              <a:rPr lang="en-US" sz="2400" dirty="0"/>
              <a:t>Interference studies were used to identify and correct for the interference of hemoglobin with the proper assessment of clinical pathology parameters that are based on colorimetric methods, and is a complex analysis that will be elaborated upon in a separate manuscript.</a:t>
            </a:r>
          </a:p>
          <a:p>
            <a:pPr lvl="1"/>
            <a:r>
              <a:rPr lang="en-US" sz="2400" dirty="0"/>
              <a:t>Studies completed in 3 species:</a:t>
            </a:r>
          </a:p>
          <a:p>
            <a:pPr lvl="2"/>
            <a:r>
              <a:rPr lang="en-US" sz="2000" dirty="0"/>
              <a:t>Sprague </a:t>
            </a:r>
            <a:r>
              <a:rPr lang="en-US" sz="2000" dirty="0" err="1"/>
              <a:t>Dawley</a:t>
            </a:r>
            <a:r>
              <a:rPr lang="en-US" sz="2000" dirty="0"/>
              <a:t> Rats</a:t>
            </a:r>
          </a:p>
          <a:p>
            <a:pPr lvl="2"/>
            <a:r>
              <a:rPr lang="en-US" sz="2000" dirty="0"/>
              <a:t>Gottingen </a:t>
            </a:r>
            <a:r>
              <a:rPr lang="en-US" sz="2000" dirty="0" err="1"/>
              <a:t>Minipigs</a:t>
            </a:r>
            <a:endParaRPr lang="en-US" sz="2000" dirty="0"/>
          </a:p>
          <a:p>
            <a:pPr lvl="2"/>
            <a:r>
              <a:rPr lang="en-US" sz="2000" dirty="0" err="1"/>
              <a:t>Cynomolgus</a:t>
            </a:r>
            <a:r>
              <a:rPr lang="en-US" sz="2000" dirty="0"/>
              <a:t> Monkeys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25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SANGUINATE™: Overall Preclinical Strategy</a:t>
            </a: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10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720789"/>
              </p:ext>
            </p:extLst>
          </p:nvPr>
        </p:nvGraphicFramePr>
        <p:xfrm>
          <a:off x="259494" y="864971"/>
          <a:ext cx="8649728" cy="5273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47558"/>
                <a:gridCol w="1366588"/>
                <a:gridCol w="2073043"/>
                <a:gridCol w="3062539"/>
              </a:tblGrid>
              <a:tr h="50877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Study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Animals</a:t>
                      </a:r>
                      <a:r>
                        <a:rPr lang="en-US" sz="1400" baseline="0" dirty="0" smtClean="0"/>
                        <a:t> (n)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SANGUINATE Dose</a:t>
                      </a:r>
                      <a:r>
                        <a:rPr lang="en-US" sz="1400" baseline="0" dirty="0" smtClean="0"/>
                        <a:t> Levels/Regimen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Parameters</a:t>
                      </a:r>
                      <a:endParaRPr lang="en-US" sz="1400" dirty="0"/>
                    </a:p>
                  </a:txBody>
                  <a:tcPr/>
                </a:tc>
              </a:tr>
              <a:tr h="1167178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Determination of Glomerular</a:t>
                      </a:r>
                    </a:p>
                    <a:p>
                      <a:r>
                        <a:rPr lang="en-US" sz="1200" dirty="0" smtClean="0"/>
                        <a:t>Filtration Rate and</a:t>
                      </a:r>
                    </a:p>
                    <a:p>
                      <a:r>
                        <a:rPr lang="en-US" sz="1200" dirty="0" smtClean="0"/>
                        <a:t>Renal Blood Flow Following</a:t>
                      </a:r>
                    </a:p>
                    <a:p>
                      <a:r>
                        <a:rPr lang="en-US" sz="1200" dirty="0" smtClean="0"/>
                        <a:t>Single Intravenous</a:t>
                      </a:r>
                    </a:p>
                    <a:p>
                      <a:r>
                        <a:rPr lang="en-US" sz="1200" dirty="0" smtClean="0"/>
                        <a:t>Administration of</a:t>
                      </a:r>
                    </a:p>
                    <a:p>
                      <a:r>
                        <a:rPr lang="en-US" sz="1200" dirty="0" smtClean="0"/>
                        <a:t>SANGUINATE in Rats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Rat (n=222)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160, 280, 400 mg/kg</a:t>
                      </a:r>
                    </a:p>
                    <a:p>
                      <a:r>
                        <a:rPr lang="en-US" sz="1200" dirty="0" smtClean="0"/>
                        <a:t>Single dose IV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Glomerular Filtration Rate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(GFR) and Renal Blood Flow (RBF)</a:t>
                      </a:r>
                      <a:endParaRPr lang="en-US" sz="1200" dirty="0"/>
                    </a:p>
                  </a:txBody>
                  <a:tcPr/>
                </a:tc>
              </a:tr>
              <a:tr h="1167178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Five−Day Repeat Dose</a:t>
                      </a:r>
                    </a:p>
                    <a:p>
                      <a:r>
                        <a:rPr lang="en-US" sz="1200" dirty="0" smtClean="0"/>
                        <a:t>Toxicity Study of</a:t>
                      </a:r>
                    </a:p>
                    <a:p>
                      <a:r>
                        <a:rPr lang="en-US" sz="1200" dirty="0" smtClean="0"/>
                        <a:t>SANGUINATE</a:t>
                      </a:r>
                    </a:p>
                    <a:p>
                      <a:r>
                        <a:rPr lang="en-US" sz="1200" dirty="0" smtClean="0"/>
                        <a:t>(</a:t>
                      </a:r>
                      <a:r>
                        <a:rPr lang="en-US" sz="1200" dirty="0" err="1" smtClean="0"/>
                        <a:t>PEGylated</a:t>
                      </a:r>
                      <a:r>
                        <a:rPr lang="en-US" sz="1200" dirty="0" smtClean="0"/>
                        <a:t> Bovine</a:t>
                      </a:r>
                    </a:p>
                    <a:p>
                      <a:r>
                        <a:rPr lang="en-US" sz="1200" dirty="0" smtClean="0"/>
                        <a:t>Hemoglobin) in Rats with a</a:t>
                      </a:r>
                      <a:r>
                        <a:rPr lang="en-US" sz="1200" baseline="0" dirty="0" smtClean="0"/>
                        <a:t> 14 Day Recovery Period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u="none" strike="noStrike" kern="1200" baseline="0" dirty="0" smtClean="0"/>
                        <a:t>Rat (n=294)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100, 200, 400 mg/kg</a:t>
                      </a:r>
                    </a:p>
                    <a:p>
                      <a:r>
                        <a:rPr lang="en-US" sz="1200" dirty="0" smtClean="0"/>
                        <a:t>5-day repeat dose; 5 minute infusion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Food consumption, body and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organ weight measurements,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clinical observations,</a:t>
                      </a:r>
                    </a:p>
                    <a:p>
                      <a:r>
                        <a:rPr lang="en-US" sz="1200" dirty="0" smtClean="0"/>
                        <a:t>functional observational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battery, hematology, blood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chemistry, coagulation,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urinalysis, immunogenicity, and histopathology including</a:t>
                      </a:r>
                    </a:p>
                    <a:p>
                      <a:r>
                        <a:rPr lang="en-US" sz="1200" dirty="0" smtClean="0"/>
                        <a:t>special staining.</a:t>
                      </a:r>
                      <a:endParaRPr lang="en-US" sz="1200" dirty="0"/>
                    </a:p>
                  </a:txBody>
                  <a:tcPr/>
                </a:tc>
              </a:tr>
              <a:tr h="1167178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Maximum Feasible Dose</a:t>
                      </a:r>
                    </a:p>
                    <a:p>
                      <a:r>
                        <a:rPr lang="en-US" sz="1200" dirty="0" smtClean="0"/>
                        <a:t>Study of SANGUINATE in Rats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Rat (n=20)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2400 mg/kg</a:t>
                      </a:r>
                    </a:p>
                    <a:p>
                      <a:r>
                        <a:rPr lang="en-US" sz="1200" dirty="0" smtClean="0"/>
                        <a:t>5-day repeat dose (MFD);</a:t>
                      </a:r>
                    </a:p>
                    <a:p>
                      <a:r>
                        <a:rPr lang="en-US" sz="1200" dirty="0" smtClean="0"/>
                        <a:t>slow iv push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Body weights and clinical</a:t>
                      </a:r>
                    </a:p>
                    <a:p>
                      <a:r>
                        <a:rPr lang="en-US" sz="1200" dirty="0" smtClean="0"/>
                        <a:t>observations, blood and urine</a:t>
                      </a:r>
                    </a:p>
                    <a:p>
                      <a:r>
                        <a:rPr lang="en-US" sz="1200" dirty="0" smtClean="0"/>
                        <a:t>collected for clinical</a:t>
                      </a:r>
                    </a:p>
                    <a:p>
                      <a:r>
                        <a:rPr lang="en-US" sz="1200" dirty="0" smtClean="0"/>
                        <a:t>pathology, gross necropsy</a:t>
                      </a:r>
                    </a:p>
                    <a:p>
                      <a:r>
                        <a:rPr lang="en-US" sz="1200" dirty="0" smtClean="0"/>
                        <a:t>and select target organs for</a:t>
                      </a:r>
                    </a:p>
                    <a:p>
                      <a:r>
                        <a:rPr lang="en-US" sz="1200" dirty="0" smtClean="0"/>
                        <a:t>histopathology.</a:t>
                      </a:r>
                      <a:endParaRPr lang="en-US" sz="1200" dirty="0"/>
                    </a:p>
                  </a:txBody>
                  <a:tcPr/>
                </a:tc>
              </a:tr>
              <a:tr h="1167178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Six Months Repeat Dose</a:t>
                      </a:r>
                    </a:p>
                    <a:p>
                      <a:r>
                        <a:rPr lang="en-US" sz="1200" dirty="0" smtClean="0"/>
                        <a:t>Toxicity Study of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SANGUINATE</a:t>
                      </a:r>
                    </a:p>
                    <a:p>
                      <a:r>
                        <a:rPr lang="en-US" sz="1200" dirty="0" smtClean="0"/>
                        <a:t>(</a:t>
                      </a:r>
                      <a:r>
                        <a:rPr lang="en-US" sz="1200" dirty="0" err="1" smtClean="0"/>
                        <a:t>PEGylated</a:t>
                      </a:r>
                      <a:r>
                        <a:rPr lang="en-US" sz="1200" dirty="0" smtClean="0"/>
                        <a:t> Bovine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Hemoglobin) in Rats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With a 30−Day Recovery</a:t>
                      </a:r>
                    </a:p>
                    <a:p>
                      <a:r>
                        <a:rPr lang="en-US" sz="1200" dirty="0" smtClean="0"/>
                        <a:t>Period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Rat (n=506)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100, 200, 400, 2400 mg/k</a:t>
                      </a:r>
                    </a:p>
                    <a:p>
                      <a:r>
                        <a:rPr lang="en-US" sz="1200" dirty="0" smtClean="0"/>
                        <a:t>6-mo monthly, repeat</a:t>
                      </a:r>
                    </a:p>
                    <a:p>
                      <a:r>
                        <a:rPr lang="en-US" sz="1200" dirty="0" smtClean="0"/>
                        <a:t>dose; 5 min iv infusion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Food consumption, body and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organ weight measurements,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clinical and ophthalmic</a:t>
                      </a:r>
                    </a:p>
                    <a:p>
                      <a:r>
                        <a:rPr lang="en-US" sz="1200" dirty="0" smtClean="0"/>
                        <a:t>observations, clinical signs of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neurotoxicity, hematology,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serum chemistry,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coagulation, urinalysis,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immunogenicity, and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histopathology including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dirty="0" smtClean="0"/>
                        <a:t>special staining.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948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SANGUINATE™: Overall Preclinical Strategy</a:t>
            </a:r>
            <a:endParaRPr lang="en-US" dirty="0">
              <a:solidFill>
                <a:srgbClr val="C00000"/>
              </a:solidFill>
            </a:endParaRPr>
          </a:p>
        </p:txBody>
      </p:sp>
      <p:graphicFrame>
        <p:nvGraphicFramePr>
          <p:cNvPr id="28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2664342"/>
              </p:ext>
            </p:extLst>
          </p:nvPr>
        </p:nvGraphicFramePr>
        <p:xfrm>
          <a:off x="124511" y="1024026"/>
          <a:ext cx="8869364" cy="49987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02089"/>
                <a:gridCol w="1401289"/>
                <a:gridCol w="2125683"/>
                <a:gridCol w="314030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Study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Animals</a:t>
                      </a:r>
                      <a:r>
                        <a:rPr lang="en-US" sz="1400" baseline="0" dirty="0" smtClean="0"/>
                        <a:t> (n)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SANGUINATE Dose</a:t>
                      </a:r>
                      <a:r>
                        <a:rPr lang="en-US" sz="1400" baseline="0" dirty="0" smtClean="0"/>
                        <a:t> Levels/Regimen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Parameters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Nine Months Repeat Dose</a:t>
                      </a:r>
                    </a:p>
                    <a:p>
                      <a:r>
                        <a:rPr lang="en-US" sz="1200" b="0" dirty="0" smtClean="0"/>
                        <a:t>Toxicity Study of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SANGUINATE</a:t>
                      </a:r>
                    </a:p>
                    <a:p>
                      <a:r>
                        <a:rPr lang="en-US" sz="1200" b="0" dirty="0" smtClean="0"/>
                        <a:t>(</a:t>
                      </a:r>
                      <a:r>
                        <a:rPr lang="en-US" sz="1200" b="0" dirty="0" err="1" smtClean="0"/>
                        <a:t>PEGylated</a:t>
                      </a:r>
                      <a:r>
                        <a:rPr lang="en-US" sz="1200" b="0" dirty="0" smtClean="0"/>
                        <a:t> Bovine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Hemoglobin) in </a:t>
                      </a:r>
                      <a:r>
                        <a:rPr lang="en-US" sz="1200" b="0" dirty="0" err="1" smtClean="0"/>
                        <a:t>Minipigs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with a 30−Day Recovery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Period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Pig (n=86)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100, 200, 400,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1600 mg/kg</a:t>
                      </a:r>
                    </a:p>
                    <a:p>
                      <a:r>
                        <a:rPr lang="en-US" sz="1200" b="0" dirty="0" smtClean="0"/>
                        <a:t>9-mo monthly; 10-15 min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iv infusion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Food consumption, body and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organ weight measurements,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clinical and ophthalmic</a:t>
                      </a:r>
                    </a:p>
                    <a:p>
                      <a:r>
                        <a:rPr lang="en-US" sz="1200" b="0" dirty="0" smtClean="0"/>
                        <a:t>observations,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electrocardiographic exams,</a:t>
                      </a:r>
                    </a:p>
                    <a:p>
                      <a:r>
                        <a:rPr lang="en-US" sz="1200" b="0" dirty="0" smtClean="0"/>
                        <a:t>hematology, serum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chemistry, coagulation,</a:t>
                      </a:r>
                    </a:p>
                    <a:p>
                      <a:r>
                        <a:rPr lang="en-US" sz="1200" b="0" dirty="0" smtClean="0"/>
                        <a:t>urinalysis, immunogenicity,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and histopathology including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special staining.</a:t>
                      </a:r>
                      <a:endParaRPr lang="en-US" sz="12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Evaluation of Cardiovascular</a:t>
                      </a:r>
                    </a:p>
                    <a:p>
                      <a:r>
                        <a:rPr lang="en-US" sz="1200" b="0" dirty="0" smtClean="0"/>
                        <a:t>(Hemodynamic)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and Pulmonary Function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Following Intravenous</a:t>
                      </a:r>
                    </a:p>
                    <a:p>
                      <a:r>
                        <a:rPr lang="en-US" sz="1200" b="0" dirty="0" smtClean="0"/>
                        <a:t>Administration of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SANGUINATE™ (</a:t>
                      </a:r>
                      <a:r>
                        <a:rPr lang="en-US" sz="1200" b="0" dirty="0" err="1" smtClean="0"/>
                        <a:t>PEGylated</a:t>
                      </a:r>
                      <a:endParaRPr lang="en-US" sz="1200" b="0" dirty="0" smtClean="0"/>
                    </a:p>
                    <a:p>
                      <a:r>
                        <a:rPr lang="en-US" sz="1200" b="0" dirty="0" smtClean="0"/>
                        <a:t>Bovine Hemoglobin) in</a:t>
                      </a:r>
                    </a:p>
                    <a:p>
                      <a:r>
                        <a:rPr lang="en-US" sz="1200" b="0" dirty="0" smtClean="0"/>
                        <a:t>Conscious Telemetered Male</a:t>
                      </a:r>
                    </a:p>
                    <a:p>
                      <a:r>
                        <a:rPr lang="en-US" sz="1200" b="0" dirty="0" smtClean="0"/>
                        <a:t>Cynomolgus Monkeys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Monkey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(n=4)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100, 200, 400,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1200 mg/kg</a:t>
                      </a:r>
                    </a:p>
                    <a:p>
                      <a:r>
                        <a:rPr lang="en-US" sz="1200" b="0" dirty="0" smtClean="0"/>
                        <a:t>5-day repeat dose; 5-10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min iv injection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Clinical observations, clinical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pathology, histopathology,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err="1" smtClean="0"/>
                        <a:t>toxicokinetics</a:t>
                      </a:r>
                      <a:r>
                        <a:rPr lang="en-US" sz="1200" b="0" dirty="0" smtClean="0"/>
                        <a:t>, ECG,</a:t>
                      </a:r>
                    </a:p>
                    <a:p>
                      <a:r>
                        <a:rPr lang="en-US" sz="1200" b="0" dirty="0" smtClean="0"/>
                        <a:t>hemodynamics, and</a:t>
                      </a:r>
                      <a:r>
                        <a:rPr lang="en-US" sz="1200" b="0" baseline="0" dirty="0" smtClean="0"/>
                        <a:t> </a:t>
                      </a:r>
                      <a:r>
                        <a:rPr lang="en-US" sz="1200" b="0" dirty="0" smtClean="0"/>
                        <a:t>pulmonary parameters</a:t>
                      </a:r>
                      <a:endParaRPr lang="en-US" sz="12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Chromosomal Aberration</a:t>
                      </a:r>
                      <a:r>
                        <a:rPr lang="en-US" sz="1200" b="0" baseline="0" dirty="0" smtClean="0"/>
                        <a:t> Assay in Human Peripheral Blood Lymphocytes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Peripheral</a:t>
                      </a:r>
                      <a:r>
                        <a:rPr lang="en-US" sz="1200" b="0" baseline="0" dirty="0" smtClean="0"/>
                        <a:t> Blood Lymphocytes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/>
                        <a:t>0.06, 0.18, 0.55, 1.66, and</a:t>
                      </a:r>
                      <a:r>
                        <a:rPr lang="en-US" sz="1200" b="0" baseline="0" dirty="0" smtClean="0"/>
                        <a:t> 5 mg/ML</a:t>
                      </a:r>
                      <a:endParaRPr lang="en-US" sz="1200" b="0" dirty="0" smtClean="0"/>
                    </a:p>
                    <a:p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Range</a:t>
                      </a:r>
                      <a:r>
                        <a:rPr lang="en-US" sz="1200" b="0" baseline="0" dirty="0" smtClean="0"/>
                        <a:t> Finding Assay, Definitive Assay, and Confirmatory Assay</a:t>
                      </a:r>
                      <a:endParaRPr lang="en-US" sz="12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Reverse</a:t>
                      </a:r>
                      <a:r>
                        <a:rPr lang="en-US" sz="1200" b="0" baseline="0" dirty="0" smtClean="0"/>
                        <a:t> Mutation Assay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Salmonella</a:t>
                      </a:r>
                    </a:p>
                    <a:p>
                      <a:r>
                        <a:rPr lang="en-US" sz="1200" b="0" dirty="0" err="1" smtClean="0"/>
                        <a:t>typhimurium</a:t>
                      </a:r>
                      <a:r>
                        <a:rPr lang="en-US" sz="1200" b="0" dirty="0" smtClean="0"/>
                        <a:t> and Escherichia coli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0.02, 0.06, 0.18, 0.55, 1.66, and 5 mg/ML</a:t>
                      </a:r>
                    </a:p>
                    <a:p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Range Finding Assay, Reverse Mutation Assay, and Confirmatory Assay</a:t>
                      </a:r>
                    </a:p>
                    <a:p>
                      <a:endParaRPr lang="en-US" sz="12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Rodent Bone Marrow Micronucleus</a:t>
                      </a:r>
                      <a:r>
                        <a:rPr lang="en-US" sz="1200" b="0" baseline="0" dirty="0" smtClean="0"/>
                        <a:t> Assay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Mice (n=80)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0.024, 0.074, 0.222, 0.666 and 2 g/kg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0" dirty="0" smtClean="0"/>
                        <a:t>Range Finding Assay, Main</a:t>
                      </a:r>
                      <a:r>
                        <a:rPr lang="en-US" sz="1200" b="0" baseline="0" dirty="0" smtClean="0"/>
                        <a:t> Assay</a:t>
                      </a:r>
                      <a:endParaRPr lang="en-US" sz="12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480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Title 1"/>
          <p:cNvSpPr>
            <a:spLocks noGrp="1"/>
          </p:cNvSpPr>
          <p:nvPr>
            <p:ph type="title"/>
          </p:nvPr>
        </p:nvSpPr>
        <p:spPr>
          <a:xfrm>
            <a:off x="457200" y="209921"/>
            <a:ext cx="8229600" cy="639762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11-1479-N4-Maximum Feasible Dose</a:t>
            </a:r>
            <a:endParaRPr lang="en-US" sz="2400" dirty="0">
              <a:solidFill>
                <a:srgbClr val="C00000"/>
              </a:solidFill>
            </a:endParaRPr>
          </a:p>
        </p:txBody>
      </p:sp>
      <p:graphicFrame>
        <p:nvGraphicFramePr>
          <p:cNvPr id="28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1519527"/>
              </p:ext>
            </p:extLst>
          </p:nvPr>
        </p:nvGraphicFramePr>
        <p:xfrm>
          <a:off x="136868" y="1122882"/>
          <a:ext cx="8869364" cy="4622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27817"/>
                <a:gridCol w="724154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Study Number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11-1479-N4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Study: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Maximum Feasible Dose Study of SANGUINATE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 in Rats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Test Item: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SANGUINATE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Control: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Purified Bovine Hemoglobin (PBH) (positive control)</a:t>
                      </a:r>
                    </a:p>
                    <a:p>
                      <a:r>
                        <a:rPr lang="en-US" sz="1400" b="1" dirty="0" err="1" smtClean="0"/>
                        <a:t>Deoxy-peglyated</a:t>
                      </a:r>
                      <a:r>
                        <a:rPr lang="en-US" sz="1400" b="1" dirty="0" smtClean="0"/>
                        <a:t> bovine hemoglobin (DPH) (negative control)</a:t>
                      </a:r>
                    </a:p>
                    <a:p>
                      <a:r>
                        <a:rPr lang="en-US" sz="1400" b="1" dirty="0" smtClean="0"/>
                        <a:t>Hextend (negative control)</a:t>
                      </a:r>
                    </a:p>
                    <a:p>
                      <a:r>
                        <a:rPr lang="en-US" sz="1400" b="1" dirty="0" smtClean="0"/>
                        <a:t>USP 0.9% Sodium Chloride for Injection (negative control)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Route: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Intravenous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Dose:</a:t>
                      </a:r>
                    </a:p>
                    <a:p>
                      <a:r>
                        <a:rPr lang="en-US" sz="1400" b="1" dirty="0" smtClean="0"/>
                        <a:t>5-Day</a:t>
                      </a:r>
                      <a:r>
                        <a:rPr lang="en-US" sz="1400" b="1" baseline="0" dirty="0" smtClean="0"/>
                        <a:t> Repeat Dose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2.4 g/kg SANGUINATE</a:t>
                      </a:r>
                    </a:p>
                    <a:p>
                      <a:r>
                        <a:rPr lang="en-US" sz="1400" b="1" dirty="0" smtClean="0"/>
                        <a:t>2.4  g/kg BPH</a:t>
                      </a:r>
                    </a:p>
                    <a:p>
                      <a:r>
                        <a:rPr lang="en-US" sz="1400" b="1" dirty="0" smtClean="0"/>
                        <a:t>2.4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g/kg DPH</a:t>
                      </a:r>
                    </a:p>
                    <a:p>
                      <a:r>
                        <a:rPr lang="en-US" sz="1400" b="1" dirty="0" smtClean="0"/>
                        <a:t>N/A Hextend™ (6% </a:t>
                      </a:r>
                      <a:r>
                        <a:rPr lang="en-US" sz="1400" b="1" dirty="0" err="1" smtClean="0"/>
                        <a:t>hetastarch</a:t>
                      </a:r>
                      <a:r>
                        <a:rPr lang="en-US" sz="1400" b="1" dirty="0" smtClean="0"/>
                        <a:t> in 0.9% lactated sodium chloride solution)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N. Of Animals/ Group: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N= 20:  2M/2F per group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Purpose: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The purpose of this study was to determine the potential toxicity using repeat dose effects of a maximum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feasible high dose 2.4 g/kg of SANGUINATE at a dose volume of 60 mL/kg/day for 5 consecutive days.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441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313569" y="209921"/>
            <a:ext cx="8521511" cy="639762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09-0748-G1- 6 Month Toxicology Study in Rats</a:t>
            </a:r>
            <a:endParaRPr lang="en-US" sz="2400" dirty="0">
              <a:solidFill>
                <a:srgbClr val="C00000"/>
              </a:solidFill>
            </a:endParaRPr>
          </a:p>
        </p:txBody>
      </p:sp>
      <p:graphicFrame>
        <p:nvGraphicFramePr>
          <p:cNvPr id="18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1817594"/>
              </p:ext>
            </p:extLst>
          </p:nvPr>
        </p:nvGraphicFramePr>
        <p:xfrm>
          <a:off x="136868" y="1036383"/>
          <a:ext cx="8869364" cy="49834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65839"/>
                <a:gridCol w="710352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Study  Number: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Study 09−0748−G1 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Study: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Repeat Dose Toxicity Study of </a:t>
                      </a:r>
                      <a:r>
                        <a:rPr lang="en-US" sz="1400" b="1" dirty="0" err="1" smtClean="0"/>
                        <a:t>Sanguinate</a:t>
                      </a:r>
                      <a:r>
                        <a:rPr lang="en-US" sz="1400" b="1" dirty="0" smtClean="0"/>
                        <a:t> (PEG−Hemoglobin) in Rats</a:t>
                      </a:r>
                    </a:p>
                    <a:p>
                      <a:r>
                        <a:rPr lang="en-US" sz="1400" b="1" dirty="0" smtClean="0"/>
                        <a:t>with a 14−Day Recovery Period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Test Item: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SANGUINATE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Control: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Purified Bovine Hemoglobin (PBH) (positive control)</a:t>
                      </a:r>
                    </a:p>
                    <a:p>
                      <a:r>
                        <a:rPr lang="en-US" sz="1400" b="1" dirty="0" err="1" smtClean="0"/>
                        <a:t>Deoxy-peglyated</a:t>
                      </a:r>
                      <a:r>
                        <a:rPr lang="en-US" sz="1400" b="1" dirty="0" smtClean="0"/>
                        <a:t> bovine hemoglobin (DPH) (negative control)</a:t>
                      </a:r>
                    </a:p>
                    <a:p>
                      <a:r>
                        <a:rPr lang="en-US" sz="1400" b="1" dirty="0" smtClean="0"/>
                        <a:t>Hextend (negative control)</a:t>
                      </a:r>
                    </a:p>
                    <a:p>
                      <a:r>
                        <a:rPr lang="en-US" sz="1400" b="1" dirty="0" smtClean="0"/>
                        <a:t>USP 0.9% Sodium Chloride for Injection (control)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Route: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Intravenous (iv)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Dose:</a:t>
                      </a:r>
                    </a:p>
                    <a:p>
                      <a:r>
                        <a:rPr lang="en-US" sz="1400" b="1" dirty="0" smtClean="0"/>
                        <a:t>6-Monthly Repeat Doses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100 (low), 200 (mid), 400 (high), or 2400 mg/kg of SANGUINATE</a:t>
                      </a:r>
                    </a:p>
                    <a:p>
                      <a:r>
                        <a:rPr lang="en-US" sz="1400" b="1" dirty="0" smtClean="0"/>
                        <a:t>200 mg/kg BPH</a:t>
                      </a:r>
                    </a:p>
                    <a:p>
                      <a:r>
                        <a:rPr lang="en-US" sz="1400" b="1" dirty="0" smtClean="0"/>
                        <a:t>200 mg/kg DPH</a:t>
                      </a:r>
                    </a:p>
                    <a:p>
                      <a:r>
                        <a:rPr lang="en-US" sz="1400" b="1" dirty="0" smtClean="0"/>
                        <a:t>5.0 mL/kg Hextend™ (6% </a:t>
                      </a:r>
                      <a:r>
                        <a:rPr lang="en-US" sz="1400" b="1" dirty="0" err="1" smtClean="0"/>
                        <a:t>hetastarch</a:t>
                      </a:r>
                      <a:r>
                        <a:rPr lang="en-US" sz="1400" b="1" dirty="0" smtClean="0"/>
                        <a:t> in 0.9% lactated sodium chloride solution)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No.</a:t>
                      </a:r>
                      <a:r>
                        <a:rPr lang="en-US" sz="1400" b="1" baseline="0" dirty="0" smtClean="0"/>
                        <a:t> of Animals/ Group: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</a:t>
                      </a:r>
                      <a:r>
                        <a:rPr lang="en-US" sz="1400" b="1" baseline="0" dirty="0" smtClean="0"/>
                        <a:t> = 506:  Please see next slide for animals per treatment group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Purpose: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The purpose of this study was to evaluate the potential toxicity and the </a:t>
                      </a:r>
                      <a:r>
                        <a:rPr lang="en-US" sz="1400" b="1" dirty="0" err="1" smtClean="0"/>
                        <a:t>toxicokinetic</a:t>
                      </a:r>
                      <a:r>
                        <a:rPr lang="en-US" sz="1400" b="1" dirty="0" smtClean="0"/>
                        <a:t> profile of the test article,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SANGUINATE, after once-monthly intravenous administration for six months to Sprague </a:t>
                      </a:r>
                      <a:r>
                        <a:rPr lang="en-US" sz="1400" b="1" dirty="0" err="1" smtClean="0"/>
                        <a:t>Dawley</a:t>
                      </a:r>
                      <a:r>
                        <a:rPr lang="en-US" sz="1400" b="1" dirty="0" smtClean="0"/>
                        <a:t> rats, and to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observe the reversibility of any toxic effects after a 30-day recovery period.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43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115481"/>
            <a:ext cx="8229600" cy="4789073"/>
          </a:xfrm>
        </p:spPr>
        <p:txBody>
          <a:bodyPr>
            <a:noAutofit/>
          </a:bodyPr>
          <a:lstStyle/>
          <a:p>
            <a:r>
              <a:rPr lang="en-US" sz="2400" dirty="0"/>
              <a:t>Results:</a:t>
            </a:r>
          </a:p>
          <a:p>
            <a:pPr lvl="1"/>
            <a:r>
              <a:rPr lang="en-US" sz="2400" dirty="0"/>
              <a:t>Clinical Signs:</a:t>
            </a:r>
          </a:p>
          <a:p>
            <a:pPr lvl="2"/>
            <a:r>
              <a:rPr lang="en-US" sz="1600" dirty="0"/>
              <a:t>Extended duration of bleeding, associated with the retro-orbital blood collection procedure, resulting in increased morbidity.</a:t>
            </a:r>
          </a:p>
          <a:p>
            <a:pPr lvl="2"/>
            <a:r>
              <a:rPr lang="en-US" sz="1600" dirty="0"/>
              <a:t>Incidences of morbidity resulting from prolonged bleeding were higher in all treatment groups relative to the vehicle control groups.</a:t>
            </a:r>
          </a:p>
          <a:p>
            <a:pPr lvl="2"/>
            <a:r>
              <a:rPr lang="en-US" sz="1600" dirty="0"/>
              <a:t>There were a greater percentage of moribund animals due in all treatment groups (test, as well as positive and negative controls) as compared to the vehicle controls. </a:t>
            </a:r>
          </a:p>
          <a:p>
            <a:pPr lvl="1"/>
            <a:r>
              <a:rPr lang="en-US" sz="2400" dirty="0"/>
              <a:t>No statistically significant differences in body weight or in overall body weight gain among the control or test article treated groups were noted.</a:t>
            </a:r>
          </a:p>
          <a:p>
            <a:pPr lvl="1"/>
            <a:r>
              <a:rPr lang="en-US" sz="2400" dirty="0"/>
              <a:t>Recovery groups presented no significant clinical chemistry parameter abnormalities, indicating full recovery from all treatment related effects.</a:t>
            </a:r>
          </a:p>
          <a:p>
            <a:pPr>
              <a:spcAft>
                <a:spcPts val="600"/>
              </a:spcAft>
              <a:buClr>
                <a:srgbClr val="800000"/>
              </a:buClr>
              <a:buFont typeface="Arial"/>
              <a:buChar char="•"/>
            </a:pPr>
            <a:endParaRPr lang="en-US" sz="2000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70705" y="209921"/>
            <a:ext cx="8427308" cy="639762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09-0748-G1- 6 Month Toxicology Study in Rats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07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70704" y="209921"/>
            <a:ext cx="8402595" cy="639762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09-0748-G1- 6 Month Toxicology Study in Rats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5" name="Conten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041339"/>
            <a:ext cx="8229600" cy="4789073"/>
          </a:xfrm>
        </p:spPr>
        <p:txBody>
          <a:bodyPr>
            <a:noAutofit/>
          </a:bodyPr>
          <a:lstStyle/>
          <a:p>
            <a:r>
              <a:rPr lang="en-US" sz="2000" dirty="0"/>
              <a:t>Results:</a:t>
            </a:r>
          </a:p>
          <a:p>
            <a:pPr lvl="1"/>
            <a:r>
              <a:rPr lang="en-US" sz="1600" dirty="0"/>
              <a:t>Hematology:</a:t>
            </a:r>
          </a:p>
          <a:p>
            <a:pPr lvl="2"/>
            <a:r>
              <a:rPr lang="en-US" sz="1600" dirty="0"/>
              <a:t>No statistically significant differences were observed for most of the hematological parameters tested during post treatment among the groups.</a:t>
            </a:r>
          </a:p>
          <a:p>
            <a:pPr lvl="2"/>
            <a:r>
              <a:rPr lang="en-US" sz="1600" dirty="0"/>
              <a:t>Males in the low dose group showed statistically significant increase in WBC, compared to control and mid dose groups on Day 15.</a:t>
            </a:r>
          </a:p>
          <a:p>
            <a:pPr lvl="2"/>
            <a:r>
              <a:rPr lang="en-US" sz="1600" dirty="0"/>
              <a:t>Females in the high dose group showed statistically significant increases in the RBC, hemoglobin and hematocrit, compared to control and mid dose groups on Day 25.</a:t>
            </a:r>
          </a:p>
          <a:p>
            <a:pPr lvl="2"/>
            <a:r>
              <a:rPr lang="en-US" sz="1600" dirty="0"/>
              <a:t>Males in the high dose group showed statistically significant increase in reticulocyte count compared to control, low, and mid dose groups on Day 25.</a:t>
            </a:r>
          </a:p>
          <a:p>
            <a:pPr lvl="1"/>
            <a:r>
              <a:rPr lang="en-US" sz="1600" dirty="0"/>
              <a:t>Chemistry:</a:t>
            </a:r>
          </a:p>
          <a:p>
            <a:pPr lvl="2"/>
            <a:r>
              <a:rPr lang="en-US" sz="1600" dirty="0"/>
              <a:t>Statistically significant differences in clinical chemistry included many parameters. </a:t>
            </a:r>
          </a:p>
          <a:p>
            <a:pPr lvl="2"/>
            <a:r>
              <a:rPr lang="en-US" sz="1600" dirty="0"/>
              <a:t>Given the moderate and transient effect of some observations, most of these differences are not considered biologically significant. </a:t>
            </a:r>
          </a:p>
          <a:p>
            <a:pPr lvl="2"/>
            <a:r>
              <a:rPr lang="en-US" sz="1600" dirty="0"/>
              <a:t>Significant, dose dependent albumin, total protein, total bilirubin, AST, ALP, amylase, calcium, creatinine and BUN effects were seen in both sexes, although not on all days.</a:t>
            </a:r>
          </a:p>
          <a:p>
            <a:pPr lvl="2"/>
            <a:r>
              <a:rPr lang="en-US" sz="1600" dirty="0"/>
              <a:t>Microscopic assessment of the kidneys for test and control animals showed no specific renal findings to account for serum creatinine increase.</a:t>
            </a:r>
          </a:p>
        </p:txBody>
      </p:sp>
    </p:spTree>
    <p:extLst>
      <p:ext uri="{BB962C8B-B14F-4D97-AF65-F5344CB8AC3E}">
        <p14:creationId xmlns:p14="http://schemas.microsoft.com/office/powerpoint/2010/main" val="232956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3061" y="209921"/>
            <a:ext cx="8402595" cy="639762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09-0748-G1- 6 Month Toxicology Study in Rats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91" y="1228241"/>
            <a:ext cx="7681697" cy="480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149630" y="912746"/>
            <a:ext cx="8869109" cy="517884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50000"/>
              <a:buFont typeface="Wingdings" charset="2"/>
              <a:buChar char="§"/>
              <a:defRPr kumimoji="0" lang="en-US" sz="1400" b="0" i="0" u="none" strike="noStrike" kern="0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+mn-ea"/>
                <a:cs typeface="Times"/>
              </a:defRPr>
            </a:lvl1pPr>
            <a:lvl2pPr marL="288925" indent="-288925" algn="l" defTabSz="914400" rtl="0" eaLnBrk="1" latinLnBrk="0" hangingPunct="1">
              <a:spcBef>
                <a:spcPct val="20000"/>
              </a:spcBef>
              <a:buSzPct val="50000"/>
              <a:buFont typeface="Wingdings" charset="2"/>
              <a:buChar char="§"/>
              <a:defRPr kumimoji="0" lang="en-US" sz="1400" b="0" i="0" u="none" strike="noStrike" kern="0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+mn-ea"/>
                <a:cs typeface="Times"/>
              </a:defRPr>
            </a:lvl2pPr>
            <a:lvl3pPr marL="285750" indent="-285750" algn="l" defTabSz="914400" rtl="0" eaLnBrk="1" latinLnBrk="0" hangingPunct="1">
              <a:spcBef>
                <a:spcPct val="20000"/>
              </a:spcBef>
              <a:buSzPct val="50000"/>
              <a:buFont typeface="Wingdings" charset="2"/>
              <a:buChar char="§"/>
              <a:defRPr kumimoji="0" lang="en-US" sz="1400" b="0" i="0" u="none" strike="noStrike" kern="0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+mn-ea"/>
                <a:cs typeface="Times"/>
              </a:defRPr>
            </a:lvl3pPr>
            <a:lvl4pPr marL="285750" indent="-285750" algn="l" defTabSz="914400" rtl="0" eaLnBrk="1" latinLnBrk="0" hangingPunct="1">
              <a:spcBef>
                <a:spcPct val="20000"/>
              </a:spcBef>
              <a:buSzPct val="50000"/>
              <a:buFont typeface="Wingdings" charset="2"/>
              <a:buChar char="§"/>
              <a:defRPr kumimoji="0" lang="en-US" sz="1400" b="0" i="0" u="none" strike="noStrike" kern="0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+mn-ea"/>
                <a:cs typeface="Times"/>
              </a:defRPr>
            </a:lvl4pPr>
            <a:lvl5pPr marL="285750" indent="-285750" algn="l" defTabSz="914400" rtl="0" eaLnBrk="1" latinLnBrk="0" hangingPunct="1">
              <a:spcBef>
                <a:spcPct val="20000"/>
              </a:spcBef>
              <a:buSzPct val="50000"/>
              <a:buFont typeface="Wingdings" charset="2"/>
              <a:buChar char="§"/>
              <a:defRPr kumimoji="0" lang="en-US" sz="1400" b="0" i="0" u="none" strike="noStrike" kern="0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+mn-ea"/>
                <a:cs typeface="Time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 smtClean="0"/>
              <a:t>Toxicokinetic</a:t>
            </a:r>
            <a:r>
              <a:rPr lang="en-US" sz="2400" dirty="0" smtClean="0"/>
              <a:t> Results:</a:t>
            </a:r>
          </a:p>
          <a:p>
            <a:endParaRPr lang="en-US" sz="1600" dirty="0" smtClean="0"/>
          </a:p>
          <a:p>
            <a:pPr lvl="1"/>
            <a:endParaRPr lang="en-US" dirty="0" smtClean="0"/>
          </a:p>
          <a:p>
            <a:pPr lvl="2"/>
            <a:endParaRPr lang="en-US" sz="1600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5959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33634" y="209921"/>
            <a:ext cx="8452022" cy="639762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09-0748-G1- 6 Month Toxicology Study in Rats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041339"/>
            <a:ext cx="8229600" cy="4789073"/>
          </a:xfrm>
        </p:spPr>
        <p:txBody>
          <a:bodyPr>
            <a:noAutofit/>
          </a:bodyPr>
          <a:lstStyle/>
          <a:p>
            <a:r>
              <a:rPr lang="en-US" sz="2400" dirty="0" err="1"/>
              <a:t>Toxicokinetic</a:t>
            </a:r>
            <a:r>
              <a:rPr lang="en-US" sz="2400" dirty="0"/>
              <a:t> Results:</a:t>
            </a:r>
          </a:p>
          <a:p>
            <a:pPr lvl="1"/>
            <a:r>
              <a:rPr lang="en-US" sz="2000" dirty="0"/>
              <a:t>A dose-dependent increase in the mean plasma concentrations of SANGUINATE (PEG-Hemoglobin, see figures below) was observed. </a:t>
            </a:r>
          </a:p>
          <a:p>
            <a:pPr lvl="1"/>
            <a:r>
              <a:rPr lang="en-US" sz="2000" dirty="0"/>
              <a:t>The mean plasma concentration was significantly higher in 400 mg/kg animals as compared to 100 mg/kg animals on Days 90 and 180. </a:t>
            </a:r>
          </a:p>
          <a:p>
            <a:pPr lvl="1"/>
            <a:r>
              <a:rPr lang="en-US" sz="2000" dirty="0"/>
              <a:t>There was a dose-dependent pattern in terms of </a:t>
            </a:r>
            <a:r>
              <a:rPr lang="en-US" sz="2000" dirty="0" err="1"/>
              <a:t>Cmax</a:t>
            </a:r>
            <a:r>
              <a:rPr lang="en-US" sz="2000" dirty="0"/>
              <a:t> and AUC, with both reaching peaks in the 2400 mg/kg SANGUINATE (PEG-Hemoglobin or PEG-</a:t>
            </a:r>
            <a:r>
              <a:rPr lang="en-US" sz="2000" dirty="0" err="1"/>
              <a:t>Hb</a:t>
            </a:r>
            <a:r>
              <a:rPr lang="en-US" sz="2000" dirty="0"/>
              <a:t>) dose group on Day 1 and in the 400 mg/kg SANGUINATE dose group on Days 90 and 180. </a:t>
            </a:r>
          </a:p>
          <a:p>
            <a:pPr lvl="1"/>
            <a:r>
              <a:rPr lang="en-US" sz="2000" dirty="0"/>
              <a:t>When adjusted for dose, there appeared to be a linear response in both </a:t>
            </a:r>
            <a:r>
              <a:rPr lang="en-US" sz="2000" dirty="0" err="1"/>
              <a:t>C</a:t>
            </a:r>
            <a:r>
              <a:rPr lang="en-US" sz="2000" baseline="-25000" dirty="0" err="1"/>
              <a:t>max</a:t>
            </a:r>
            <a:r>
              <a:rPr lang="en-US" sz="2000" baseline="-25000" dirty="0"/>
              <a:t> </a:t>
            </a:r>
            <a:r>
              <a:rPr lang="en-US" sz="2000" dirty="0"/>
              <a:t>and AUC.</a:t>
            </a:r>
          </a:p>
          <a:p>
            <a:pPr lvl="1"/>
            <a:r>
              <a:rPr lang="en-US" sz="2000" dirty="0"/>
              <a:t>Detection of PEG-hemoglobin at the 144 hour </a:t>
            </a:r>
            <a:r>
              <a:rPr lang="en-US" sz="2000" dirty="0" err="1"/>
              <a:t>timepoint</a:t>
            </a:r>
            <a:r>
              <a:rPr lang="en-US" sz="2000" dirty="0"/>
              <a:t> in the 2400 mg/kg dose group suggested the possibility of accumulation following a 5 minute infusion.</a:t>
            </a:r>
          </a:p>
        </p:txBody>
      </p:sp>
    </p:spTree>
    <p:extLst>
      <p:ext uri="{BB962C8B-B14F-4D97-AF65-F5344CB8AC3E}">
        <p14:creationId xmlns:p14="http://schemas.microsoft.com/office/powerpoint/2010/main" val="7097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8919" y="209921"/>
            <a:ext cx="8563232" cy="639762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09-0748-G2- 9 Month Toxicology Study in Pigs</a:t>
            </a:r>
            <a:endParaRPr lang="en-US" sz="2400" dirty="0">
              <a:solidFill>
                <a:srgbClr val="C00000"/>
              </a:solidFill>
            </a:endParaRPr>
          </a:p>
        </p:txBody>
      </p:sp>
      <p:graphicFrame>
        <p:nvGraphicFramePr>
          <p:cNvPr id="8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45025016"/>
              </p:ext>
            </p:extLst>
          </p:nvPr>
        </p:nvGraphicFramePr>
        <p:xfrm>
          <a:off x="136868" y="1110525"/>
          <a:ext cx="8869364" cy="47701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65839"/>
                <a:gridCol w="710352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Study  Number: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Study 09−0748−G12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Study: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Repeat Dose Toxicity Study of </a:t>
                      </a:r>
                      <a:r>
                        <a:rPr lang="en-US" sz="1400" b="1" dirty="0" err="1" smtClean="0"/>
                        <a:t>Sanguinate</a:t>
                      </a:r>
                      <a:r>
                        <a:rPr lang="en-US" sz="1400" b="1" dirty="0" smtClean="0"/>
                        <a:t> (PEG−Hemoglobin) in Common Pigs</a:t>
                      </a:r>
                    </a:p>
                    <a:p>
                      <a:r>
                        <a:rPr lang="en-US" sz="1400" b="1" dirty="0" smtClean="0"/>
                        <a:t>with a 30−Day Recovery Period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Test Item: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SANGUINATE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Control: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Purified Bovine Hemoglobin (PBH) (positive control)</a:t>
                      </a:r>
                    </a:p>
                    <a:p>
                      <a:r>
                        <a:rPr lang="en-US" sz="1400" b="1" dirty="0" err="1" smtClean="0"/>
                        <a:t>Deoxy-peglyated</a:t>
                      </a:r>
                      <a:r>
                        <a:rPr lang="en-US" sz="1400" b="1" dirty="0" smtClean="0"/>
                        <a:t> bovine hemoglobin (DPH) (negative control)</a:t>
                      </a:r>
                    </a:p>
                    <a:p>
                      <a:r>
                        <a:rPr lang="en-US" sz="1400" b="1" dirty="0" smtClean="0"/>
                        <a:t>Hextend (negative control)</a:t>
                      </a:r>
                    </a:p>
                    <a:p>
                      <a:r>
                        <a:rPr lang="en-US" sz="1400" b="1" dirty="0" smtClean="0"/>
                        <a:t>USP 0.9% Sodium Chloride for Injection (control)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Route: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Intravenous (iv)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Dose:</a:t>
                      </a:r>
                    </a:p>
                    <a:p>
                      <a:r>
                        <a:rPr lang="en-US" sz="1400" b="1" dirty="0" smtClean="0"/>
                        <a:t>5-Day Repeat Doses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100 (low), 200 (mid), 400 (high), or 1200 mg/kg of SANGUINATE</a:t>
                      </a:r>
                    </a:p>
                    <a:p>
                      <a:r>
                        <a:rPr lang="en-US" sz="1400" b="1" dirty="0" smtClean="0"/>
                        <a:t>200 mg/kg BPH</a:t>
                      </a:r>
                    </a:p>
                    <a:p>
                      <a:r>
                        <a:rPr lang="en-US" sz="1400" b="1" dirty="0" smtClean="0"/>
                        <a:t>200 mg/kg DPH</a:t>
                      </a:r>
                    </a:p>
                    <a:p>
                      <a:r>
                        <a:rPr lang="en-US" sz="1400" b="1" dirty="0" smtClean="0"/>
                        <a:t>5.0 mL/kg Hextend™ (6% </a:t>
                      </a:r>
                      <a:r>
                        <a:rPr lang="en-US" sz="1400" b="1" dirty="0" err="1" smtClean="0"/>
                        <a:t>hetastarch</a:t>
                      </a:r>
                      <a:r>
                        <a:rPr lang="en-US" sz="1400" b="1" dirty="0" smtClean="0"/>
                        <a:t> in 0.9% lactated sodium chloride solution)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No.</a:t>
                      </a:r>
                      <a:r>
                        <a:rPr lang="en-US" sz="1400" b="1" baseline="0" dirty="0" smtClean="0"/>
                        <a:t> of Animals/ Group: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</a:t>
                      </a:r>
                      <a:r>
                        <a:rPr lang="en-US" sz="1400" b="1" baseline="0" dirty="0" smtClean="0"/>
                        <a:t> = 86:  Please see next slide for animals per treatment group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Purpose: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The purpose of this study was to evaluate the potential toxicity and the </a:t>
                      </a:r>
                      <a:r>
                        <a:rPr lang="en-US" sz="1400" b="1" dirty="0" err="1" smtClean="0"/>
                        <a:t>toxicokinetic</a:t>
                      </a:r>
                      <a:r>
                        <a:rPr lang="en-US" sz="1400" b="1" dirty="0" smtClean="0"/>
                        <a:t> profile of the test article,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SANGUINATE, after once a month IV administration for nine months to Gottingen </a:t>
                      </a:r>
                      <a:r>
                        <a:rPr lang="en-US" sz="1400" b="1" dirty="0" err="1" smtClean="0"/>
                        <a:t>minipigs</a:t>
                      </a:r>
                      <a:r>
                        <a:rPr lang="en-US" sz="1400" b="1" dirty="0" smtClean="0"/>
                        <a:t>, and the reversibility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of any toxic effect after a 30-day recovery period.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570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  <a:prstGeom prst="rect">
            <a:avLst/>
          </a:prstGeo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312455" y="209921"/>
            <a:ext cx="8473199" cy="639762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09-0748-G2- 9 Month Toxicology Study in Pigs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20" name="Conten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041339"/>
            <a:ext cx="8229600" cy="4789073"/>
          </a:xfrm>
        </p:spPr>
        <p:txBody>
          <a:bodyPr>
            <a:noAutofit/>
          </a:bodyPr>
          <a:lstStyle/>
          <a:p>
            <a:r>
              <a:rPr lang="en-US" sz="2800" dirty="0"/>
              <a:t>Parameters Evaluated for Assessment:</a:t>
            </a:r>
          </a:p>
          <a:p>
            <a:pPr lvl="1"/>
            <a:r>
              <a:rPr lang="en-US" sz="2400" dirty="0"/>
              <a:t>Food consumption, </a:t>
            </a:r>
          </a:p>
          <a:p>
            <a:pPr lvl="1"/>
            <a:r>
              <a:rPr lang="en-US" sz="2400" dirty="0"/>
              <a:t>Body and organ weight measurements, </a:t>
            </a:r>
          </a:p>
          <a:p>
            <a:pPr lvl="1"/>
            <a:r>
              <a:rPr lang="en-US" sz="2400" dirty="0"/>
              <a:t>Clinical and ophthalmic observations, </a:t>
            </a:r>
          </a:p>
          <a:p>
            <a:pPr lvl="1"/>
            <a:r>
              <a:rPr lang="en-US" sz="2400" dirty="0"/>
              <a:t>Electrocardiograms</a:t>
            </a:r>
          </a:p>
          <a:p>
            <a:pPr lvl="1"/>
            <a:r>
              <a:rPr lang="en-US" sz="2400" dirty="0"/>
              <a:t>Hematology, blood chemistry and coagulation,</a:t>
            </a:r>
          </a:p>
          <a:p>
            <a:pPr lvl="1"/>
            <a:r>
              <a:rPr lang="en-US" sz="2400" dirty="0"/>
              <a:t>Urinalysis, </a:t>
            </a:r>
          </a:p>
          <a:p>
            <a:pPr lvl="1"/>
            <a:r>
              <a:rPr lang="en-US" sz="2400" dirty="0"/>
              <a:t>Immunogenicity, </a:t>
            </a:r>
          </a:p>
          <a:p>
            <a:pPr lvl="1"/>
            <a:r>
              <a:rPr lang="en-US" sz="2400" dirty="0"/>
              <a:t>Histopathology.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2359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1164909"/>
            <a:ext cx="8382000" cy="4931091"/>
          </a:xfrm>
        </p:spPr>
        <p:txBody>
          <a:bodyPr>
            <a:normAutofit/>
          </a:bodyPr>
          <a:lstStyle/>
          <a:p>
            <a:r>
              <a:rPr lang="en-US" sz="2400" dirty="0"/>
              <a:t>Results:</a:t>
            </a:r>
          </a:p>
          <a:p>
            <a:pPr lvl="1"/>
            <a:r>
              <a:rPr lang="en-US" sz="2000" dirty="0"/>
              <a:t>Clinical and ophthalmic observations:</a:t>
            </a:r>
          </a:p>
          <a:p>
            <a:pPr lvl="2"/>
            <a:r>
              <a:rPr lang="en-US" sz="1600" dirty="0"/>
              <a:t>The only clinical sign considered related to treatment with SANGUINATE was diarrhea, observed in 3 of the 12 animals assigned to the 1600 mg/kg SANGUINATE group. </a:t>
            </a:r>
          </a:p>
          <a:p>
            <a:pPr lvl="2"/>
            <a:r>
              <a:rPr lang="en-US" sz="1600" dirty="0"/>
              <a:t>Three animals died during the study (unscheduled death): one animal in the vehicle control group, one animal in the 200 mg/kg SANGUINATE group, and one animal in the negative control DPH group. </a:t>
            </a:r>
          </a:p>
          <a:p>
            <a:pPr lvl="2"/>
            <a:r>
              <a:rPr lang="en-US" sz="1600" dirty="0"/>
              <a:t>Ophthalmic Exam: No findings test article related.</a:t>
            </a:r>
          </a:p>
          <a:p>
            <a:pPr lvl="2"/>
            <a:r>
              <a:rPr lang="en-US" sz="1600" dirty="0"/>
              <a:t>No statistically significant differences in body weight among the control or test article treated groups were noted.</a:t>
            </a:r>
          </a:p>
          <a:p>
            <a:pPr lvl="1"/>
            <a:r>
              <a:rPr lang="en-US" sz="2000" dirty="0"/>
              <a:t>Electrocardiograms:</a:t>
            </a:r>
          </a:p>
          <a:p>
            <a:pPr lvl="2"/>
            <a:r>
              <a:rPr lang="en-US" sz="1600" dirty="0"/>
              <a:t>No systematic change in heart rate that might indicate a treatment </a:t>
            </a:r>
            <a:r>
              <a:rPr lang="en-US" sz="1600" dirty="0" err="1"/>
              <a:t>cardioactive</a:t>
            </a:r>
            <a:r>
              <a:rPr lang="en-US" sz="1600" dirty="0"/>
              <a:t> effect of SANGUINATE when administered once per month at the doses studied. </a:t>
            </a:r>
          </a:p>
          <a:p>
            <a:pPr lvl="2"/>
            <a:r>
              <a:rPr lang="en-US" sz="1600" dirty="0"/>
              <a:t>There was no evidence of a systematic change in QT interval, or corrected </a:t>
            </a:r>
            <a:r>
              <a:rPr lang="en-US" sz="1600" dirty="0" err="1"/>
              <a:t>QTc</a:t>
            </a:r>
            <a:r>
              <a:rPr lang="en-US" sz="1600" dirty="0"/>
              <a:t> calculated by </a:t>
            </a:r>
            <a:r>
              <a:rPr lang="en-US" sz="1600" dirty="0" err="1"/>
              <a:t>Bazett’s</a:t>
            </a:r>
            <a:r>
              <a:rPr lang="en-US" sz="1600" dirty="0"/>
              <a:t> formula, as a result of administration of SANGUINATE.</a:t>
            </a:r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457200" y="1165225"/>
            <a:ext cx="8229600" cy="47894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88925" indent="-288925" algn="l" defTabSz="914400" rtl="0" eaLnBrk="1" latinLnBrk="0" hangingPunct="1">
              <a:spcBef>
                <a:spcPct val="20000"/>
              </a:spcBef>
              <a:buClr>
                <a:srgbClr val="800000"/>
              </a:buClr>
              <a:buSzPct val="50000"/>
              <a:buFont typeface="Arial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515938" indent="-284163" algn="l" defTabSz="914400" rtl="0" eaLnBrk="1" latinLnBrk="0" hangingPunct="1">
              <a:spcBef>
                <a:spcPct val="20000"/>
              </a:spcBef>
              <a:buClr>
                <a:srgbClr val="800000"/>
              </a:buClr>
              <a:buSzPct val="50000"/>
              <a:buFont typeface="Arial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742950" indent="-285750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969963" indent="-280988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201738" indent="-287338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08920" y="209921"/>
            <a:ext cx="8563231" cy="639762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09-0748-G2- 9 Month Toxicology Study in Pigs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57200" y="1041339"/>
            <a:ext cx="8229600" cy="478907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88925" indent="-288925" algn="l" defTabSz="914400" rtl="0" eaLnBrk="1" latinLnBrk="0" hangingPunct="1">
              <a:spcBef>
                <a:spcPct val="20000"/>
              </a:spcBef>
              <a:buClr>
                <a:srgbClr val="800000"/>
              </a:buClr>
              <a:buSzPct val="50000"/>
              <a:buFont typeface="Arial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515938" indent="-284163" algn="l" defTabSz="914400" rtl="0" eaLnBrk="1" latinLnBrk="0" hangingPunct="1">
              <a:spcBef>
                <a:spcPct val="20000"/>
              </a:spcBef>
              <a:buClr>
                <a:srgbClr val="800000"/>
              </a:buClr>
              <a:buSzPct val="50000"/>
              <a:buFont typeface="Arial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742950" indent="-285750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969963" indent="-280988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201738" indent="-287338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3412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70701" y="1066053"/>
            <a:ext cx="8382000" cy="4931091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457200" y="1165225"/>
            <a:ext cx="8229600" cy="47894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88925" indent="-288925" algn="l" defTabSz="914400" rtl="0" eaLnBrk="1" latinLnBrk="0" hangingPunct="1">
              <a:spcBef>
                <a:spcPct val="20000"/>
              </a:spcBef>
              <a:buClr>
                <a:srgbClr val="800000"/>
              </a:buClr>
              <a:buSzPct val="50000"/>
              <a:buFont typeface="Arial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515938" indent="-284163" algn="l" defTabSz="914400" rtl="0" eaLnBrk="1" latinLnBrk="0" hangingPunct="1">
              <a:spcBef>
                <a:spcPct val="20000"/>
              </a:spcBef>
              <a:buClr>
                <a:srgbClr val="800000"/>
              </a:buClr>
              <a:buSzPct val="50000"/>
              <a:buFont typeface="Arial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742950" indent="-285750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969963" indent="-280988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201738" indent="-287338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08920" y="209921"/>
            <a:ext cx="8563231" cy="639762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09-0748-G2- 9 Month Toxicology Study in Pigs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424245" y="1156668"/>
            <a:ext cx="8382000" cy="4931091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88925" indent="-288925" algn="l" defTabSz="914400" rtl="0" eaLnBrk="1" latinLnBrk="0" hangingPunct="1">
              <a:spcBef>
                <a:spcPct val="20000"/>
              </a:spcBef>
              <a:buClr>
                <a:srgbClr val="800000"/>
              </a:buClr>
              <a:buSzPct val="50000"/>
              <a:buFont typeface="Arial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515938" indent="-284163" algn="l" defTabSz="914400" rtl="0" eaLnBrk="1" latinLnBrk="0" hangingPunct="1">
              <a:spcBef>
                <a:spcPct val="20000"/>
              </a:spcBef>
              <a:buClr>
                <a:srgbClr val="800000"/>
              </a:buClr>
              <a:buSzPct val="50000"/>
              <a:buFont typeface="Arial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742950" indent="-285750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969963" indent="-280988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201738" indent="-287338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/>
              <a:t>Toxicokinetic</a:t>
            </a:r>
            <a:r>
              <a:rPr lang="en-US" sz="2400" dirty="0"/>
              <a:t> Results:</a:t>
            </a:r>
          </a:p>
          <a:p>
            <a:pPr lvl="1"/>
            <a:r>
              <a:rPr lang="en-US" sz="2000" dirty="0"/>
              <a:t>Mean plasma concentrations of SANGUINATE increased in a dose dependent manner across dose groups. </a:t>
            </a:r>
          </a:p>
          <a:p>
            <a:pPr lvl="1"/>
            <a:r>
              <a:rPr lang="en-US" sz="2000" dirty="0"/>
              <a:t>On Day 1, quantifiable levels of SANGUINATE were detected in samples out to 24, 48, 96 and 144 hours post-dose in the 100, 200, 400, and 1600 mg/kg groups, respectively.</a:t>
            </a:r>
          </a:p>
          <a:p>
            <a:pPr lvl="1"/>
            <a:r>
              <a:rPr lang="en-US" sz="2000" dirty="0"/>
              <a:t>On Day 90, quantifiable levels of SANGUINATE were detected in the 100, 200, and 400 mg/kg groups out to 24, 72, and 96 hours post-dose, respectively. </a:t>
            </a:r>
          </a:p>
          <a:p>
            <a:pPr lvl="1"/>
            <a:r>
              <a:rPr lang="en-US" sz="2000" dirty="0"/>
              <a:t>On Day 270, quantifiable levels of SANGUINATE were detected out to 24, 96, and 144 hours post-dose in the 100, 200, and 400 mg/kg groups, respectively.</a:t>
            </a:r>
          </a:p>
        </p:txBody>
      </p:sp>
    </p:spTree>
    <p:extLst>
      <p:ext uri="{BB962C8B-B14F-4D97-AF65-F5344CB8AC3E}">
        <p14:creationId xmlns:p14="http://schemas.microsoft.com/office/powerpoint/2010/main" val="227299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1164909"/>
            <a:ext cx="8382000" cy="4931091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Toxicokinetic</a:t>
            </a:r>
            <a:r>
              <a:rPr lang="en-US" sz="2400" dirty="0" smtClean="0"/>
              <a:t> </a:t>
            </a:r>
            <a:r>
              <a:rPr lang="en-US" sz="2400" dirty="0"/>
              <a:t>Results:</a:t>
            </a:r>
          </a:p>
          <a:p>
            <a:pPr lvl="1"/>
            <a:r>
              <a:rPr lang="en-US" sz="2000" dirty="0"/>
              <a:t>Response was dose-dependent in terms of </a:t>
            </a:r>
            <a:r>
              <a:rPr lang="en-US" sz="2000" dirty="0" err="1"/>
              <a:t>C</a:t>
            </a:r>
            <a:r>
              <a:rPr lang="en-US" sz="2000" baseline="-25000" dirty="0" err="1"/>
              <a:t>max</a:t>
            </a:r>
            <a:r>
              <a:rPr lang="en-US" sz="2000" dirty="0"/>
              <a:t> and AUC, with both reaching peaks in the 1600 mg/kg dose group on Days 1 and 90, and in the 400 mg/kg dose group on Day 270. </a:t>
            </a:r>
          </a:p>
          <a:p>
            <a:pPr lvl="1"/>
            <a:r>
              <a:rPr lang="en-US" sz="2000" dirty="0"/>
              <a:t>When adjusted for dose, there appeared to be a solid linear response in both </a:t>
            </a:r>
            <a:r>
              <a:rPr lang="en-US" sz="2000" dirty="0" err="1"/>
              <a:t>C</a:t>
            </a:r>
            <a:r>
              <a:rPr lang="en-US" sz="2000" baseline="-25000" dirty="0" err="1"/>
              <a:t>max</a:t>
            </a:r>
            <a:r>
              <a:rPr lang="en-US" sz="2000" dirty="0"/>
              <a:t> and AUC.</a:t>
            </a:r>
          </a:p>
          <a:p>
            <a:endParaRPr lang="en-US" sz="1600" dirty="0"/>
          </a:p>
          <a:p>
            <a:endParaRPr lang="en-US" sz="1600" dirty="0"/>
          </a:p>
          <a:p>
            <a:r>
              <a:rPr lang="en-US" sz="2400" dirty="0"/>
              <a:t>Conclusion:</a:t>
            </a:r>
          </a:p>
          <a:p>
            <a:pPr lvl="1"/>
            <a:r>
              <a:rPr lang="en-US" sz="2000" dirty="0"/>
              <a:t>According with the parameters for the study, there were no adverse effects identified for any dose in this study; therefore, a no observed adverse effects level (NOAEL) could not be determined.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457200" y="1165225"/>
            <a:ext cx="8229600" cy="47894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88925" indent="-288925" algn="l" defTabSz="914400" rtl="0" eaLnBrk="1" latinLnBrk="0" hangingPunct="1">
              <a:spcBef>
                <a:spcPct val="20000"/>
              </a:spcBef>
              <a:buClr>
                <a:srgbClr val="800000"/>
              </a:buClr>
              <a:buSzPct val="50000"/>
              <a:buFont typeface="Arial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515938" indent="-284163" algn="l" defTabSz="914400" rtl="0" eaLnBrk="1" latinLnBrk="0" hangingPunct="1">
              <a:spcBef>
                <a:spcPct val="20000"/>
              </a:spcBef>
              <a:buClr>
                <a:srgbClr val="800000"/>
              </a:buClr>
              <a:buSzPct val="50000"/>
              <a:buFont typeface="Arial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742950" indent="-285750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969963" indent="-280988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201738" indent="-287338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5" y="209921"/>
            <a:ext cx="8377880" cy="639762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11-1479-G3- Evaluation of Cardiovascular (Hemodynamic) and Pulmonary Function in </a:t>
            </a:r>
            <a:r>
              <a:rPr lang="en-US" sz="2400" dirty="0" err="1" smtClean="0">
                <a:solidFill>
                  <a:srgbClr val="C00000"/>
                </a:solidFill>
              </a:rPr>
              <a:t>Cynomolgus</a:t>
            </a:r>
            <a:r>
              <a:rPr lang="en-US" sz="2400" dirty="0" smtClean="0">
                <a:solidFill>
                  <a:srgbClr val="C00000"/>
                </a:solidFill>
              </a:rPr>
              <a:t> Monkeys 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20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553200" y="6340475"/>
            <a:ext cx="2133600" cy="365125"/>
          </a:xfrm>
        </p:spPr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57200" y="1164909"/>
            <a:ext cx="8382000" cy="4931091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>
          <a:xfrm>
            <a:off x="457200" y="1165225"/>
            <a:ext cx="8229600" cy="478948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88925" indent="-288925" algn="l" defTabSz="914400" rtl="0" eaLnBrk="1" latinLnBrk="0" hangingPunct="1">
              <a:spcBef>
                <a:spcPct val="20000"/>
              </a:spcBef>
              <a:buClr>
                <a:srgbClr val="800000"/>
              </a:buClr>
              <a:buSzPct val="50000"/>
              <a:buFont typeface="Arial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515938" indent="-284163" algn="l" defTabSz="914400" rtl="0" eaLnBrk="1" latinLnBrk="0" hangingPunct="1">
              <a:spcBef>
                <a:spcPct val="20000"/>
              </a:spcBef>
              <a:buClr>
                <a:srgbClr val="800000"/>
              </a:buClr>
              <a:buSzPct val="50000"/>
              <a:buFont typeface="Arial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742950" indent="-285750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969963" indent="-280988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•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201738" indent="-287338" algn="l" defTabSz="9144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SzPct val="50000"/>
              <a:buFont typeface="Arial" pitchFamily="34" charset="0"/>
              <a:buChar char="–"/>
              <a:defRPr kumimoji="0" lang="en-US" sz="1400" b="0" i="0" u="none" strike="noStrike" kern="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11-1479-G3- Evaluation of Cardiovascular (Hemodynamic) and Pulmonary Function in </a:t>
            </a:r>
            <a:r>
              <a:rPr lang="en-US" sz="2400" dirty="0" err="1" smtClean="0">
                <a:solidFill>
                  <a:srgbClr val="C00000"/>
                </a:solidFill>
              </a:rPr>
              <a:t>Cynomolgus</a:t>
            </a:r>
            <a:r>
              <a:rPr lang="en-US" sz="2400" dirty="0" smtClean="0">
                <a:solidFill>
                  <a:srgbClr val="C00000"/>
                </a:solidFill>
              </a:rPr>
              <a:t> Monkeys </a:t>
            </a:r>
            <a:endParaRPr lang="en-US" sz="2400" dirty="0">
              <a:solidFill>
                <a:srgbClr val="C00000"/>
              </a:solidFill>
            </a:endParaRPr>
          </a:p>
        </p:txBody>
      </p:sp>
      <p:graphicFrame>
        <p:nvGraphicFramePr>
          <p:cNvPr id="10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5684313"/>
              </p:ext>
            </p:extLst>
          </p:nvPr>
        </p:nvGraphicFramePr>
        <p:xfrm>
          <a:off x="124511" y="1036383"/>
          <a:ext cx="8869364" cy="49834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65839"/>
                <a:gridCol w="710352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Study  Number: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Study 11-1479-G3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Study: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Evaluation of Cardiovascular (Hemodynamic)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and Pulmonary Function Following Intravenous</a:t>
                      </a:r>
                    </a:p>
                    <a:p>
                      <a:r>
                        <a:rPr lang="en-US" sz="1400" b="1" dirty="0" smtClean="0"/>
                        <a:t>Administration of SANGUINATE™ (</a:t>
                      </a:r>
                      <a:r>
                        <a:rPr lang="en-US" sz="1400" b="1" dirty="0" err="1" smtClean="0"/>
                        <a:t>PEGylated</a:t>
                      </a:r>
                      <a:r>
                        <a:rPr lang="en-US" sz="1400" b="1" dirty="0" smtClean="0"/>
                        <a:t> Bovine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Hemoglobin) in Conscious Telemetered Male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Cynomolgus Monkeys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Test Item: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SANGUINATE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Control: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Purified Bovine Hemoglobin (PBH) (positive control)</a:t>
                      </a:r>
                    </a:p>
                    <a:p>
                      <a:r>
                        <a:rPr lang="en-US" sz="1400" b="1" dirty="0" err="1" smtClean="0"/>
                        <a:t>Deoxy-peglyated</a:t>
                      </a:r>
                      <a:r>
                        <a:rPr lang="en-US" sz="1400" b="1" dirty="0" smtClean="0"/>
                        <a:t> bovine hemoglobin (DPH) (negative control)</a:t>
                      </a:r>
                    </a:p>
                    <a:p>
                      <a:r>
                        <a:rPr lang="en-US" sz="1400" b="1" dirty="0" smtClean="0"/>
                        <a:t>Hextend (negative control)</a:t>
                      </a:r>
                    </a:p>
                    <a:p>
                      <a:r>
                        <a:rPr lang="en-US" sz="1400" b="1" dirty="0" smtClean="0"/>
                        <a:t>USP 0.9% Sodium Chloride for Injection (control)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Route: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Intravenous (iv)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Dose:</a:t>
                      </a:r>
                    </a:p>
                    <a:p>
                      <a:r>
                        <a:rPr lang="en-US" sz="1400" b="1" dirty="0" smtClean="0"/>
                        <a:t>5-Day Repeat Doses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100 (low), 200 (mid), 400 (high), or 1600 mg/kg of SANGUINATE</a:t>
                      </a:r>
                    </a:p>
                    <a:p>
                      <a:r>
                        <a:rPr lang="en-US" sz="1400" b="1" dirty="0" smtClean="0"/>
                        <a:t>200 mg/kg BPH</a:t>
                      </a:r>
                    </a:p>
                    <a:p>
                      <a:r>
                        <a:rPr lang="en-US" sz="1400" b="1" dirty="0" smtClean="0"/>
                        <a:t>200 mg/kg DPH</a:t>
                      </a:r>
                    </a:p>
                    <a:p>
                      <a:r>
                        <a:rPr lang="en-US" sz="1400" b="1" dirty="0" smtClean="0"/>
                        <a:t>5.0 mL/kg Hextend™ (6% </a:t>
                      </a:r>
                      <a:r>
                        <a:rPr lang="en-US" sz="1400" b="1" dirty="0" err="1" smtClean="0"/>
                        <a:t>hetastarch</a:t>
                      </a:r>
                      <a:r>
                        <a:rPr lang="en-US" sz="1400" b="1" dirty="0" smtClean="0"/>
                        <a:t> in 0.9% lactated sodium chloride solution)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No.</a:t>
                      </a:r>
                      <a:r>
                        <a:rPr lang="en-US" sz="1400" b="1" baseline="0" dirty="0" smtClean="0"/>
                        <a:t> of Animals/ Group: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</a:t>
                      </a:r>
                      <a:r>
                        <a:rPr lang="en-US" sz="1400" b="1" baseline="0" dirty="0" smtClean="0"/>
                        <a:t> = 4 (same animals for all doses; all male)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Purpose: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The purpose of this study was to determine the potential acute and repeat dose, intermittent dose effects of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SANGUINATE on cardiac, circulatory and pulmonary functions and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electrocardiograms (ECG) of conscious</a:t>
                      </a:r>
                      <a:r>
                        <a:rPr lang="en-US" sz="1400" b="1" baseline="0" dirty="0" smtClean="0"/>
                        <a:t> </a:t>
                      </a:r>
                      <a:r>
                        <a:rPr lang="en-US" sz="1400" b="1" dirty="0" smtClean="0"/>
                        <a:t>telemetered male cynomolgus monkeys.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466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Parameters Evaluated for Assessment:</a:t>
            </a:r>
            <a:endParaRPr lang="en-US" sz="2000" dirty="0"/>
          </a:p>
          <a:p>
            <a:pPr lvl="1"/>
            <a:r>
              <a:rPr lang="en-US" sz="2000" dirty="0"/>
              <a:t>Clinical observations</a:t>
            </a:r>
          </a:p>
          <a:p>
            <a:pPr lvl="1"/>
            <a:r>
              <a:rPr lang="en-US" sz="2000" dirty="0"/>
              <a:t>Body weight</a:t>
            </a:r>
          </a:p>
          <a:p>
            <a:pPr lvl="1"/>
            <a:r>
              <a:rPr lang="en-US" sz="2000" dirty="0"/>
              <a:t>Cardiovascular Parameters:</a:t>
            </a:r>
          </a:p>
          <a:p>
            <a:pPr lvl="2"/>
            <a:r>
              <a:rPr lang="en-US" sz="1600" dirty="0"/>
              <a:t>Continuous recordings for 22 hours post-dose.</a:t>
            </a:r>
          </a:p>
          <a:p>
            <a:pPr lvl="2"/>
            <a:r>
              <a:rPr lang="en-US" sz="1600" dirty="0"/>
              <a:t>Recording of telemetry parameters was performed on the first and last dosing of each treatment, (i.e.. Day 1, 5, 8, 12, 15, etc.).</a:t>
            </a:r>
          </a:p>
          <a:p>
            <a:pPr lvl="2"/>
            <a:r>
              <a:rPr lang="en-US" sz="1600" dirty="0"/>
              <a:t>Cardiovascular Parameters:</a:t>
            </a:r>
          </a:p>
          <a:p>
            <a:pPr lvl="3"/>
            <a:r>
              <a:rPr lang="en-US" dirty="0"/>
              <a:t>Systolic Arterial Pressure (SAP)</a:t>
            </a:r>
          </a:p>
          <a:p>
            <a:pPr lvl="3"/>
            <a:r>
              <a:rPr lang="en-US" dirty="0"/>
              <a:t>Diastolic Arterial Pressure (DAP)</a:t>
            </a:r>
          </a:p>
          <a:p>
            <a:pPr lvl="3"/>
            <a:r>
              <a:rPr lang="en-US" dirty="0"/>
              <a:t>Mean Arterial Pressure (MAP)</a:t>
            </a:r>
          </a:p>
          <a:p>
            <a:pPr lvl="3"/>
            <a:r>
              <a:rPr lang="en-US" dirty="0"/>
              <a:t>Heart Rate (HR)</a:t>
            </a:r>
          </a:p>
          <a:p>
            <a:pPr lvl="3"/>
            <a:r>
              <a:rPr lang="en-US" dirty="0"/>
              <a:t>P duration</a:t>
            </a:r>
          </a:p>
          <a:p>
            <a:pPr lvl="3"/>
            <a:r>
              <a:rPr lang="en-US" dirty="0"/>
              <a:t>PR Interval</a:t>
            </a:r>
          </a:p>
          <a:p>
            <a:pPr lvl="3"/>
            <a:r>
              <a:rPr lang="en-US" dirty="0"/>
              <a:t>QRS Interval</a:t>
            </a:r>
          </a:p>
          <a:p>
            <a:pPr lvl="3"/>
            <a:r>
              <a:rPr lang="en-US" dirty="0"/>
              <a:t>R amplitude</a:t>
            </a:r>
          </a:p>
          <a:p>
            <a:pPr lvl="3"/>
            <a:r>
              <a:rPr lang="en-US" dirty="0"/>
              <a:t>QT Interval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23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11-1479-G3- Evaluation of Cardiovascular (Hemodynamic) and Pulmonary Function in </a:t>
            </a:r>
            <a:r>
              <a:rPr lang="en-US" sz="2400" dirty="0" err="1" smtClean="0">
                <a:solidFill>
                  <a:srgbClr val="C00000"/>
                </a:solidFill>
              </a:rPr>
              <a:t>Cynomolgus</a:t>
            </a:r>
            <a:r>
              <a:rPr lang="en-US" sz="2400" dirty="0" smtClean="0">
                <a:solidFill>
                  <a:srgbClr val="C00000"/>
                </a:solidFill>
              </a:rPr>
              <a:t> Monkeys 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64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2400" dirty="0"/>
              <a:t>Parameters Evaluated for Assessment:</a:t>
            </a:r>
            <a:endParaRPr lang="en-US" sz="2000" dirty="0"/>
          </a:p>
          <a:p>
            <a:pPr lvl="1"/>
            <a:r>
              <a:rPr lang="en-US" sz="2000" dirty="0"/>
              <a:t>Respiratory Parameters:</a:t>
            </a:r>
          </a:p>
          <a:p>
            <a:pPr lvl="2"/>
            <a:r>
              <a:rPr lang="en-US" sz="1600" dirty="0"/>
              <a:t>Breath Rate, minimum, maximum, inspiration time, expiration time, depth</a:t>
            </a:r>
          </a:p>
          <a:p>
            <a:pPr lvl="2"/>
            <a:r>
              <a:rPr lang="en-US" sz="1600" dirty="0"/>
              <a:t>Minimum inspiration time</a:t>
            </a:r>
          </a:p>
          <a:p>
            <a:pPr lvl="2"/>
            <a:r>
              <a:rPr lang="en-US" sz="1600" dirty="0"/>
              <a:t>Maximum inspiration time</a:t>
            </a:r>
          </a:p>
          <a:p>
            <a:pPr lvl="2"/>
            <a:r>
              <a:rPr lang="en-US" sz="1600" dirty="0"/>
              <a:t>Expiration time</a:t>
            </a:r>
          </a:p>
          <a:p>
            <a:pPr lvl="2"/>
            <a:r>
              <a:rPr lang="en-US" sz="1600" dirty="0"/>
              <a:t>Depth</a:t>
            </a:r>
          </a:p>
          <a:p>
            <a:pPr lvl="1"/>
            <a:r>
              <a:rPr lang="en-US" sz="2000" dirty="0" err="1"/>
              <a:t>Toxicokinetic</a:t>
            </a:r>
            <a:r>
              <a:rPr lang="en-US" sz="2000" dirty="0"/>
              <a:t>:</a:t>
            </a:r>
          </a:p>
          <a:p>
            <a:pPr lvl="2"/>
            <a:r>
              <a:rPr lang="en-US" sz="1600" dirty="0"/>
              <a:t>Completed on Day 114</a:t>
            </a:r>
          </a:p>
          <a:p>
            <a:pPr lvl="2"/>
            <a:r>
              <a:rPr lang="en-US" sz="1600" dirty="0"/>
              <a:t>Collection Times:</a:t>
            </a:r>
          </a:p>
          <a:p>
            <a:pPr lvl="3"/>
            <a:r>
              <a:rPr lang="en-US" sz="1600" dirty="0"/>
              <a:t>Pre-dose, 0.5, 1, 2, 4, 6, 8, 12, 24, 48, and 72 hours post-dose.</a:t>
            </a:r>
          </a:p>
          <a:p>
            <a:pPr lvl="1"/>
            <a:r>
              <a:rPr lang="en-US" sz="2000" dirty="0"/>
              <a:t>Clinical Chemistry</a:t>
            </a:r>
          </a:p>
          <a:p>
            <a:pPr lvl="1"/>
            <a:r>
              <a:rPr lang="en-US" sz="2000" dirty="0"/>
              <a:t>Histopathology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24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11-1479-G3- Evaluation of Cardiovascular (Hemodynamic) and Pulmonary Function in </a:t>
            </a:r>
            <a:r>
              <a:rPr lang="en-US" sz="2400" dirty="0" err="1" smtClean="0">
                <a:solidFill>
                  <a:srgbClr val="C00000"/>
                </a:solidFill>
              </a:rPr>
              <a:t>Cynomolgus</a:t>
            </a:r>
            <a:r>
              <a:rPr lang="en-US" sz="2400" dirty="0" smtClean="0">
                <a:solidFill>
                  <a:srgbClr val="C00000"/>
                </a:solidFill>
              </a:rPr>
              <a:t> Monkeys 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86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Results:</a:t>
            </a:r>
          </a:p>
          <a:p>
            <a:pPr lvl="1"/>
            <a:r>
              <a:rPr lang="en-US" sz="2200" dirty="0" smtClean="0"/>
              <a:t>Clinical Observations:</a:t>
            </a:r>
          </a:p>
          <a:p>
            <a:pPr lvl="2"/>
            <a:r>
              <a:rPr lang="en-US" sz="2000" dirty="0" smtClean="0"/>
              <a:t>Following </a:t>
            </a:r>
            <a:r>
              <a:rPr lang="en-US" sz="2000" dirty="0"/>
              <a:t>administration of the positive control (PBH) all four animals had red substance in the cage pans. </a:t>
            </a:r>
          </a:p>
          <a:p>
            <a:pPr lvl="2"/>
            <a:r>
              <a:rPr lang="en-US" sz="2000" dirty="0"/>
              <a:t>Loose or soft feces were noted in two of four animals on Day 44, 24 hours following the first administration of SANGUINATE at 400 mg/kg. </a:t>
            </a:r>
          </a:p>
          <a:p>
            <a:pPr lvl="2"/>
            <a:r>
              <a:rPr lang="en-US" sz="2000" dirty="0"/>
              <a:t>Following the repeat administration of the highest total dose of SANGUINATE (1200 mg/kg) on Days 93-97, observations included delayed/prolonged bleeding times, facial and inguinal erythema, pink skin color, </a:t>
            </a:r>
            <a:r>
              <a:rPr lang="en-US" sz="2000" dirty="0" err="1"/>
              <a:t>petechiae</a:t>
            </a:r>
            <a:r>
              <a:rPr lang="en-US" sz="2000" dirty="0"/>
              <a:t> on the leg, decreased activity and white foamy/frothy feces. </a:t>
            </a:r>
          </a:p>
          <a:p>
            <a:pPr lvl="2"/>
            <a:r>
              <a:rPr lang="en-US" sz="2000" dirty="0"/>
              <a:t>Following the additional total high dose of 1200 mg/kg/day on Day 114, clinical observations were limited to small red areas on the abdomen and extremities.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25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11-1479-G3- Evaluation of Cardiovascular (Hemodynamic) and Pulmonary Function in </a:t>
            </a:r>
            <a:r>
              <a:rPr lang="en-US" sz="2400" dirty="0" err="1" smtClean="0">
                <a:solidFill>
                  <a:srgbClr val="C00000"/>
                </a:solidFill>
              </a:rPr>
              <a:t>Cynomolgus</a:t>
            </a:r>
            <a:r>
              <a:rPr lang="en-US" sz="2400" dirty="0" smtClean="0">
                <a:solidFill>
                  <a:srgbClr val="C00000"/>
                </a:solidFill>
              </a:rPr>
              <a:t> Monkeys 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96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26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11-1479-G3- Evaluation of Cardiovascular (Hemodynamic) and Pulmonary Function in </a:t>
            </a:r>
            <a:r>
              <a:rPr lang="en-US" sz="2400" dirty="0" err="1" smtClean="0">
                <a:solidFill>
                  <a:srgbClr val="C00000"/>
                </a:solidFill>
              </a:rPr>
              <a:t>Cynomolgus</a:t>
            </a:r>
            <a:r>
              <a:rPr lang="en-US" sz="2400" dirty="0" smtClean="0">
                <a:solidFill>
                  <a:srgbClr val="C00000"/>
                </a:solidFill>
              </a:rPr>
              <a:t> Monkeys 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598" y="978610"/>
            <a:ext cx="5491763" cy="56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558" y="1479498"/>
            <a:ext cx="4858162" cy="465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32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27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/>
              <a:t>SANGUINATE™: Study 11-1479-G3- Evaluation of Cardiovascular (Hemodynamic) and Pulmonary Function in </a:t>
            </a:r>
            <a:r>
              <a:rPr lang="en-US" sz="2400" dirty="0" err="1" smtClean="0"/>
              <a:t>Cynomolgus</a:t>
            </a:r>
            <a:r>
              <a:rPr lang="en-US" sz="2400" dirty="0" smtClean="0"/>
              <a:t> Monkeys </a:t>
            </a:r>
            <a:endParaRPr lang="en-US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675" y="990967"/>
            <a:ext cx="6280021" cy="625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926" y="1782742"/>
            <a:ext cx="5125453" cy="49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646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28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11-1479-G3- Evaluation of Cardiovascular (Hemodynamic) and Pulmonary Function in </a:t>
            </a:r>
            <a:r>
              <a:rPr lang="en-US" sz="2400" dirty="0" err="1" smtClean="0">
                <a:solidFill>
                  <a:srgbClr val="C00000"/>
                </a:solidFill>
              </a:rPr>
              <a:t>Cynomolgus</a:t>
            </a:r>
            <a:r>
              <a:rPr lang="en-US" sz="2400" dirty="0" smtClean="0">
                <a:solidFill>
                  <a:srgbClr val="C00000"/>
                </a:solidFill>
              </a:rPr>
              <a:t> Monkeys </a:t>
            </a: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962" y="1008005"/>
            <a:ext cx="5572915" cy="521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524" y="1635103"/>
            <a:ext cx="4471777" cy="443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967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2800" dirty="0"/>
              <a:t>Results:</a:t>
            </a:r>
          </a:p>
          <a:p>
            <a:pPr lvl="1"/>
            <a:r>
              <a:rPr lang="en-US" sz="2400" dirty="0"/>
              <a:t>Cardiovascular and Respiratory Parameters:</a:t>
            </a:r>
          </a:p>
          <a:p>
            <a:pPr lvl="2"/>
            <a:r>
              <a:rPr lang="en-US" sz="2200" dirty="0"/>
              <a:t>1200 mg/kg:  </a:t>
            </a:r>
          </a:p>
          <a:p>
            <a:pPr lvl="3"/>
            <a:r>
              <a:rPr lang="en-US" sz="2000" dirty="0"/>
              <a:t>The first day of dosing of the total high dose of SANGUINATE (1200 mg/kg/day) was associated with decreased heart rate and increased arterial pressure but no biologically relevant changes in ECG or pulmonary pressures. </a:t>
            </a:r>
          </a:p>
          <a:p>
            <a:pPr lvl="3"/>
            <a:r>
              <a:rPr lang="en-US" sz="2000" dirty="0"/>
              <a:t>Following the fifth day of dosing at 1200 mg/kg/day, increases in heart rate, arterial pressure and </a:t>
            </a:r>
            <a:r>
              <a:rPr lang="en-US" sz="2000" dirty="0" err="1"/>
              <a:t>QTc</a:t>
            </a:r>
            <a:r>
              <a:rPr lang="en-US" sz="2000" dirty="0"/>
              <a:t> were noted as well as decreases in respiratory rate. </a:t>
            </a:r>
          </a:p>
          <a:p>
            <a:pPr lvl="3"/>
            <a:r>
              <a:rPr lang="en-US" sz="2000" dirty="0"/>
              <a:t>The additional doses of 1200 mg/kg/day on Day 127 were associated with increased heart rate and pressure but no definitive changes in ECG or pulmonary parameters.</a:t>
            </a:r>
          </a:p>
          <a:p>
            <a:pPr lvl="2"/>
            <a:endParaRPr lang="en-US" sz="16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29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11-1479-G3- Evaluation of Cardiovascular (Hemodynamic) and Pulmonary Function in </a:t>
            </a:r>
            <a:r>
              <a:rPr lang="en-US" sz="2400" dirty="0" err="1" smtClean="0">
                <a:solidFill>
                  <a:srgbClr val="C00000"/>
                </a:solidFill>
              </a:rPr>
              <a:t>Cynomolgus</a:t>
            </a:r>
            <a:r>
              <a:rPr lang="en-US" sz="2400" dirty="0" smtClean="0">
                <a:solidFill>
                  <a:srgbClr val="C00000"/>
                </a:solidFill>
              </a:rPr>
              <a:t> Monkeys 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4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2400" dirty="0"/>
              <a:t>Results:</a:t>
            </a:r>
          </a:p>
          <a:p>
            <a:pPr lvl="1"/>
            <a:r>
              <a:rPr lang="en-US" sz="2200" dirty="0" err="1"/>
              <a:t>Histopathological</a:t>
            </a:r>
            <a:r>
              <a:rPr lang="en-US" dirty="0"/>
              <a:t>:</a:t>
            </a:r>
          </a:p>
          <a:p>
            <a:pPr lvl="2"/>
            <a:r>
              <a:rPr lang="en-US" sz="2000" dirty="0"/>
              <a:t>There were no microscopic findings in any tissues examined that indicate direct test article toxicity in these instrumented animals.</a:t>
            </a:r>
          </a:p>
          <a:p>
            <a:pPr lvl="2"/>
            <a:r>
              <a:rPr lang="en-US" sz="2000" dirty="0"/>
              <a:t>One sample (animal #4, Day 97) had detectable troponin levels.</a:t>
            </a:r>
          </a:p>
          <a:p>
            <a:pPr lvl="1"/>
            <a:r>
              <a:rPr lang="en-US" sz="2200" dirty="0" err="1"/>
              <a:t>Toxicokinetic</a:t>
            </a:r>
            <a:r>
              <a:rPr lang="en-US" sz="2200" dirty="0"/>
              <a:t>:</a:t>
            </a:r>
          </a:p>
          <a:p>
            <a:pPr lvl="2"/>
            <a:r>
              <a:rPr lang="en-US" sz="2000" dirty="0"/>
              <a:t>SANGUINATE concentrations were detectable in plasma up to 72 hours post-dose.</a:t>
            </a:r>
          </a:p>
          <a:p>
            <a:pPr lvl="2"/>
            <a:r>
              <a:rPr lang="en-US" sz="2000" dirty="0"/>
              <a:t>Based on calculations from the </a:t>
            </a:r>
            <a:r>
              <a:rPr lang="en-US" sz="2000" dirty="0" err="1"/>
              <a:t>AUC</a:t>
            </a:r>
            <a:r>
              <a:rPr lang="en-US" sz="2000" baseline="-25000" dirty="0" err="1"/>
              <a:t>all</a:t>
            </a:r>
            <a:r>
              <a:rPr lang="en-US" sz="2000" dirty="0"/>
              <a:t>, the mean t</a:t>
            </a:r>
            <a:r>
              <a:rPr lang="en-US" sz="2000" baseline="-25000" dirty="0"/>
              <a:t>½</a:t>
            </a:r>
            <a:r>
              <a:rPr lang="en-US" sz="2000" dirty="0"/>
              <a:t> of SANGUINATE in </a:t>
            </a:r>
            <a:r>
              <a:rPr lang="en-US" sz="2000" dirty="0" err="1"/>
              <a:t>cynomolgus</a:t>
            </a:r>
            <a:r>
              <a:rPr lang="en-US" sz="2000" dirty="0"/>
              <a:t> moneys was 27 hours.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/>
              <a:t>30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SANGUINATE™: Study 11-1479-G3- Evaluation of Cardiovascular (Hemodynamic) and Pulmonary Function in </a:t>
            </a:r>
            <a:r>
              <a:rPr lang="en-US" sz="2400" dirty="0" err="1" smtClean="0">
                <a:solidFill>
                  <a:srgbClr val="C00000"/>
                </a:solidFill>
              </a:rPr>
              <a:t>Cynomolgus</a:t>
            </a:r>
            <a:r>
              <a:rPr lang="en-US" sz="2400" dirty="0" smtClean="0">
                <a:solidFill>
                  <a:srgbClr val="C00000"/>
                </a:solidFill>
              </a:rPr>
              <a:t> Monkeys 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46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Program  </a:t>
            </a:r>
            <a:r>
              <a:rPr lang="en-US" dirty="0"/>
              <a:t>of  </a:t>
            </a:r>
            <a:r>
              <a:rPr lang="en-US" dirty="0" smtClean="0">
                <a:solidFill>
                  <a:srgbClr val="800000"/>
                </a:solidFill>
              </a:rPr>
              <a:t>SANGUINATE</a:t>
            </a:r>
            <a:r>
              <a:rPr lang="en-US" baseline="30000" dirty="0">
                <a:solidFill>
                  <a:srgbClr val="800000"/>
                </a:solidFill>
                <a:latin typeface="Times New Roman"/>
                <a:cs typeface="Times New Roman"/>
              </a:rPr>
              <a:t>™</a:t>
            </a:r>
            <a:endParaRPr lang="en-US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4"/>
          </p:nvPr>
        </p:nvSpPr>
        <p:spPr>
          <a:xfrm>
            <a:off x="457200" y="1164909"/>
            <a:ext cx="8229600" cy="50072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800000"/>
                </a:solidFill>
              </a:rPr>
              <a:t>Completed</a:t>
            </a:r>
            <a:endParaRPr lang="en-US" sz="2400" dirty="0" smtClean="0">
              <a:solidFill>
                <a:srgbClr val="800000"/>
              </a:solidFill>
            </a:endParaRPr>
          </a:p>
          <a:p>
            <a:pPr>
              <a:buFont typeface="Arial"/>
              <a:buChar char="•"/>
            </a:pPr>
            <a:r>
              <a:rPr lang="en-US" sz="2400" dirty="0" smtClean="0"/>
              <a:t>51 </a:t>
            </a:r>
            <a:r>
              <a:rPr lang="en-US" sz="2400" dirty="0"/>
              <a:t>subjects/patients treated to </a:t>
            </a:r>
            <a:r>
              <a:rPr lang="en-US" sz="2400" dirty="0" smtClean="0"/>
              <a:t>date. </a:t>
            </a:r>
            <a:endParaRPr lang="en-US" sz="2400" dirty="0"/>
          </a:p>
          <a:p>
            <a:pPr>
              <a:buFont typeface="Arial"/>
              <a:buChar char="•"/>
            </a:pPr>
            <a:r>
              <a:rPr lang="en-US" sz="2400" dirty="0"/>
              <a:t>2</a:t>
            </a:r>
            <a:r>
              <a:rPr lang="en-US" sz="2400" dirty="0" smtClean="0"/>
              <a:t> </a:t>
            </a:r>
            <a:r>
              <a:rPr lang="en-US" sz="2400" dirty="0"/>
              <a:t>INDs and 3 </a:t>
            </a:r>
            <a:r>
              <a:rPr lang="en-US" sz="2400" dirty="0" err="1"/>
              <a:t>eINDs</a:t>
            </a:r>
            <a:r>
              <a:rPr lang="en-US" sz="2400" dirty="0"/>
              <a:t> (</a:t>
            </a:r>
            <a:r>
              <a:rPr lang="en-US" sz="2400" dirty="0" smtClean="0"/>
              <a:t>compassionate) approved </a:t>
            </a:r>
            <a:r>
              <a:rPr lang="en-US" sz="2400" dirty="0"/>
              <a:t>by </a:t>
            </a:r>
            <a:r>
              <a:rPr lang="en-US" sz="2400" dirty="0" smtClean="0"/>
              <a:t>FDA.  </a:t>
            </a:r>
            <a:endParaRPr lang="en-US" sz="2400" dirty="0"/>
          </a:p>
          <a:p>
            <a:pPr>
              <a:buFont typeface="Arial"/>
              <a:buChar char="•"/>
            </a:pPr>
            <a:r>
              <a:rPr lang="en-US" sz="2400" dirty="0"/>
              <a:t>Phase I trial in </a:t>
            </a:r>
            <a:r>
              <a:rPr lang="en-US" sz="2400" dirty="0" smtClean="0"/>
              <a:t>healthy volunteers (Australia</a:t>
            </a:r>
            <a:r>
              <a:rPr lang="en-US" sz="2400" dirty="0"/>
              <a:t>) completed and submitted to </a:t>
            </a:r>
            <a:r>
              <a:rPr lang="en-US" sz="2400" dirty="0" smtClean="0"/>
              <a:t>FDA.</a:t>
            </a:r>
            <a:endParaRPr lang="en-US" sz="2400" dirty="0"/>
          </a:p>
          <a:p>
            <a:pPr>
              <a:buFont typeface="Arial"/>
              <a:buChar char="•"/>
            </a:pPr>
            <a:r>
              <a:rPr lang="en-US" sz="2400" dirty="0"/>
              <a:t>Phase 1b </a:t>
            </a:r>
            <a:r>
              <a:rPr lang="en-US" sz="2400" dirty="0" smtClean="0"/>
              <a:t>studies </a:t>
            </a:r>
            <a:r>
              <a:rPr lang="en-US" sz="2400" dirty="0"/>
              <a:t>in stable SCD patients (safety) are </a:t>
            </a:r>
            <a:r>
              <a:rPr lang="en-US" sz="2400" dirty="0" smtClean="0"/>
              <a:t>completed.</a:t>
            </a:r>
            <a:endParaRPr lang="en-US" sz="2000" i="1" dirty="0" smtClean="0"/>
          </a:p>
          <a:p>
            <a:pPr>
              <a:buFont typeface="Arial"/>
              <a:buChar char="•"/>
            </a:pPr>
            <a:endParaRPr lang="en-US" i="1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rgbClr val="800000"/>
                </a:solidFill>
              </a:rPr>
              <a:t>On-Going Studies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Phase 2 study in SCD VOC</a:t>
            </a:r>
            <a:endParaRPr lang="en-US" sz="2400" dirty="0"/>
          </a:p>
          <a:p>
            <a:pPr>
              <a:buFont typeface="Arial"/>
              <a:buChar char="•"/>
            </a:pPr>
            <a:r>
              <a:rPr lang="en-US" sz="2400" dirty="0"/>
              <a:t>Phase 2 study in SCD leg </a:t>
            </a:r>
            <a:r>
              <a:rPr lang="en-US" sz="2400" dirty="0" smtClean="0"/>
              <a:t>ulcers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Phase 2 </a:t>
            </a:r>
            <a:r>
              <a:rPr lang="en-US" sz="2400" dirty="0"/>
              <a:t>study in Delayed Cerebral </a:t>
            </a:r>
            <a:r>
              <a:rPr lang="en-US" sz="2400" dirty="0" smtClean="0"/>
              <a:t>Ischemia</a:t>
            </a:r>
          </a:p>
          <a:p>
            <a:pPr lvl="0"/>
            <a:r>
              <a:rPr lang="en-US" sz="2400" dirty="0"/>
              <a:t>Phase 2 study in </a:t>
            </a:r>
            <a:r>
              <a:rPr lang="en-US" sz="2400" dirty="0" smtClean="0"/>
              <a:t>β-Thalassemia </a:t>
            </a:r>
            <a:endParaRPr lang="en-US" sz="2400" dirty="0"/>
          </a:p>
          <a:p>
            <a:pPr>
              <a:buFont typeface="Arial"/>
              <a:buChar char="•"/>
            </a:pPr>
            <a:endParaRPr lang="en-US" sz="2400" dirty="0" smtClean="0"/>
          </a:p>
          <a:p>
            <a:pPr>
              <a:buFont typeface="Arial"/>
              <a:buChar char="•"/>
            </a:pPr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E556C97-EF3B-4F25-9B11-948AD4E9F9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16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MANAGED"/>
  <p:tag name="IGNOREFONTNONCOMPLIANCE" val="0"/>
  <p:tag name="FONTNAME" val="Arial"/>
  <p:tag name="FONTSIZE" val="10"/>
  <p:tag name="FONTBOLD" val="0"/>
  <p:tag name="FONTITALIC" val="0"/>
  <p:tag name="FONTULINE" val="0"/>
  <p:tag name="FONTSHADOW" val="0"/>
  <p:tag name="FONTALIGNMENT" val="3"/>
  <p:tag name="FONTCOLOR" val="0"/>
  <p:tag name="FONT_COLOR_TYPE" val="1"/>
  <p:tag name="FONT_COLOR_SCHEME_INDEX" val="0"/>
  <p:tag name="IGNORECOLORLINESNONCOMPLIANCE" val="0"/>
  <p:tag name="FILLVISIBLE" val="0"/>
  <p:tag name="FILLCOLOR" val="7026688"/>
  <p:tag name="FILL_COLOR_SCHEME_INDEX" val="5"/>
  <p:tag name="FILL_COLOR_TYPE" val="2"/>
  <p:tag name="FILLCOLORING" val="No Fill"/>
  <p:tag name="LINEVISIBLE" val="0"/>
  <p:tag name="LINECOLOR" val="0"/>
  <p:tag name="LINE_COLOR_SCHEME_INDEX" val="0"/>
  <p:tag name="LINE_COLOR_TYPE" val="1"/>
  <p:tag name="LINECOLORING" val="No Line"/>
  <p:tag name="IGNOREPOSITIONNONCOMPLIANCE" val="0"/>
  <p:tag name="POSITIONTOP" val="540"/>
  <p:tag name="POSITIONLEFT" val="627"/>
  <p:tag name="IGNORESIZENONCOMPLIANCE" val="0"/>
  <p:tag name="SIZEWIDTH" val="111"/>
  <p:tag name="SIZEHEIGHT" val="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MANAGED"/>
  <p:tag name="IGNOREFONTNONCOMPLIANCE" val="0"/>
  <p:tag name="FONTNAME" val="Arial"/>
  <p:tag name="FONTSIZE" val="10"/>
  <p:tag name="FONTBOLD" val="0"/>
  <p:tag name="FONTITALIC" val="0"/>
  <p:tag name="FONTULINE" val="0"/>
  <p:tag name="FONTSHADOW" val="0"/>
  <p:tag name="FONTALIGNMENT" val="3"/>
  <p:tag name="FONTCOLOR" val="0"/>
  <p:tag name="FONT_COLOR_TYPE" val="1"/>
  <p:tag name="FONT_COLOR_SCHEME_INDEX" val="0"/>
  <p:tag name="IGNORECOLORLINESNONCOMPLIANCE" val="0"/>
  <p:tag name="FILLVISIBLE" val="0"/>
  <p:tag name="FILLCOLOR" val="7026688"/>
  <p:tag name="FILL_COLOR_SCHEME_INDEX" val="5"/>
  <p:tag name="FILL_COLOR_TYPE" val="2"/>
  <p:tag name="FILLCOLORING" val="No Fill"/>
  <p:tag name="LINEVISIBLE" val="0"/>
  <p:tag name="LINECOLOR" val="0"/>
  <p:tag name="LINE_COLOR_SCHEME_INDEX" val="0"/>
  <p:tag name="LINE_COLOR_TYPE" val="1"/>
  <p:tag name="LINECOLORING" val="No Line"/>
  <p:tag name="IGNOREPOSITIONNONCOMPLIANCE" val="0"/>
  <p:tag name="POSITIONTOP" val="540"/>
  <p:tag name="POSITIONLEFT" val="627"/>
  <p:tag name="IGNORESIZENONCOMPLIANCE" val="0"/>
  <p:tag name="SIZEWIDTH" val="111"/>
  <p:tag name="SIZEHEIGHT" val="12"/>
</p:tagLst>
</file>

<file path=ppt/theme/theme1.xml><?xml version="1.0" encoding="utf-8"?>
<a:theme xmlns:a="http://schemas.openxmlformats.org/drawingml/2006/main" name="3_blank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53734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blank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953734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c83f44a-5aa2-4649-a976-a831a1687047"/>
    <KTagTaxHTField0 xmlns="c3a1ab5e-c496-4c6b-bb07-cdad778a20c4">
      <Terms xmlns="http://schemas.microsoft.com/office/infopath/2007/PartnerControls"/>
    </KTagTaxHTField0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7EE31D8548BF46815A766DC2661932" ma:contentTypeVersion="3" ma:contentTypeDescription="Create a new document." ma:contentTypeScope="" ma:versionID="3027d4081a77b5f7e1de3da8a9e3292a">
  <xsd:schema xmlns:xsd="http://www.w3.org/2001/XMLSchema" xmlns:xs="http://www.w3.org/2001/XMLSchema" xmlns:p="http://schemas.microsoft.com/office/2006/metadata/properties" xmlns:ns2="c3a1ab5e-c496-4c6b-bb07-cdad778a20c4" xmlns:ns3="6c83f44a-5aa2-4649-a976-a831a1687047" targetNamespace="http://schemas.microsoft.com/office/2006/metadata/properties" ma:root="true" ma:fieldsID="8b81633ce97d7a64e91c6ac001671ed5" ns2:_="" ns3:_="">
    <xsd:import namespace="c3a1ab5e-c496-4c6b-bb07-cdad778a20c4"/>
    <xsd:import namespace="6c83f44a-5aa2-4649-a976-a831a1687047"/>
    <xsd:element name="properties">
      <xsd:complexType>
        <xsd:sequence>
          <xsd:element name="documentManagement">
            <xsd:complexType>
              <xsd:all>
                <xsd:element ref="ns2:KTagTaxHTField0" minOccurs="0"/>
                <xsd:element ref="ns3:TaxCatchAll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1ab5e-c496-4c6b-bb07-cdad778a20c4" elementFormDefault="qualified">
    <xsd:import namespace="http://schemas.microsoft.com/office/2006/documentManagement/types"/>
    <xsd:import namespace="http://schemas.microsoft.com/office/infopath/2007/PartnerControls"/>
    <xsd:element name="KTagTaxHTField0" ma:index="9" nillable="true" ma:taxonomy="true" ma:internalName="KTagTaxHTField0" ma:taxonomyFieldName="KTag" ma:displayName="KTag" ma:default="" ma:fieldId="{33aecafe-3994-4dcb-8c26-35c1194f29ef}" ma:taxonomyMulti="true" ma:sspId="5cd4f76f-26ff-4624-9a32-14a3e6d1e409" ma:termSetId="8a636565-0140-4c5e-9345-f090ff90275b" ma:anchorId="00d2b434-cdd8-4b73-9b3e-26fad2f6b6d8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83f44a-5aa2-4649-a976-a831a168704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7c7a839-2a7f-405f-bbde-914c88f7c286}" ma:internalName="TaxCatchAll" ma:showField="CatchAllData" ma:web="f8d42774-a08b-47f8-aee9-57cd2fcd82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1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3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1690481C-45E1-4E9B-AD4A-0301226D847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1F77AE9-9A1E-4D87-8C3F-5B67A5EE3365}">
  <ds:schemaRefs>
    <ds:schemaRef ds:uri="http://purl.org/dc/dcmitype/"/>
    <ds:schemaRef ds:uri="http://purl.org/dc/elements/1.1/"/>
    <ds:schemaRef ds:uri="c3a1ab5e-c496-4c6b-bb07-cdad778a20c4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schemas.microsoft.com/office/2006/documentManagement/types"/>
    <ds:schemaRef ds:uri="6c83f44a-5aa2-4649-a976-a831a1687047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0735CE5-B9C5-4BEE-B44A-5200A3F82C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a1ab5e-c496-4c6b-bb07-cdad778a20c4"/>
    <ds:schemaRef ds:uri="6c83f44a-5aa2-4649-a976-a831a16870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090F632-1FE6-4B1C-9D3C-10A6F7115BB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2835</TotalTime>
  <Words>3491</Words>
  <Application>Microsoft Office PowerPoint</Application>
  <PresentationFormat>On-screen Show (4:3)</PresentationFormat>
  <Paragraphs>433</Paragraphs>
  <Slides>31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3_blank</vt:lpstr>
      <vt:lpstr>4_blank</vt:lpstr>
      <vt:lpstr>PowerPoint Presentation</vt:lpstr>
      <vt:lpstr>SANGUINATE™: Therapeutic Need</vt:lpstr>
      <vt:lpstr>SANGUINATE™: Background</vt:lpstr>
      <vt:lpstr>SANGUINATE™: Background</vt:lpstr>
      <vt:lpstr>SANGUINATE™: Overall Preclinical Strategy</vt:lpstr>
      <vt:lpstr>SANGUINATE™: Overall Preclinical Strategy</vt:lpstr>
      <vt:lpstr>SANGUINATE™: Overall Preclinical Strategy</vt:lpstr>
      <vt:lpstr>SANGUINATE™: Overall Preclinical Strategy</vt:lpstr>
      <vt:lpstr>SANGUINATE™: Overall Preclinical Strategy</vt:lpstr>
      <vt:lpstr>SANGUINATE™: Overall Preclinical Strategy</vt:lpstr>
      <vt:lpstr>SANGUINATE™: Study 11-1479-N4-Maximum Feasible Dose</vt:lpstr>
      <vt:lpstr>SANGUINATE™: Study 09-0748-G1- 6 Month Toxicology Study in Rats</vt:lpstr>
      <vt:lpstr>SANGUINATE™: Study 09-0748-G1- 6 Month Toxicology Study in Rats</vt:lpstr>
      <vt:lpstr>SANGUINATE™: Study 09-0748-G1- 6 Month Toxicology Study in Rats</vt:lpstr>
      <vt:lpstr>SANGUINATE™: Study 09-0748-G1- 6 Month Toxicology Study in Rats</vt:lpstr>
      <vt:lpstr>SANGUINATE™: Study 09-0748-G1- 6 Month Toxicology Study in Rats</vt:lpstr>
      <vt:lpstr>SANGUINATE™: Study 09-0748-G2- 9 Month Toxicology Study in Pigs</vt:lpstr>
      <vt:lpstr>SANGUINATE™: Study 09-0748-G2- 9 Month Toxicology Study in Pigs</vt:lpstr>
      <vt:lpstr>SANGUINATE™: Study 09-0748-G2- 9 Month Toxicology Study in Pigs</vt:lpstr>
      <vt:lpstr>SANGUINATE™: Study 09-0748-G2- 9 Month Toxicology Study in Pigs</vt:lpstr>
      <vt:lpstr>SANGUINATE™: Study 11-1479-G3- Evaluation of Cardiovascular (Hemodynamic) and Pulmonary Function in Cynomolgus Monkeys </vt:lpstr>
      <vt:lpstr>SANGUINATE™: Study 11-1479-G3- Evaluation of Cardiovascular (Hemodynamic) and Pulmonary Function in Cynomolgus Monkeys </vt:lpstr>
      <vt:lpstr>SANGUINATE™: Study 11-1479-G3- Evaluation of Cardiovascular (Hemodynamic) and Pulmonary Function in Cynomolgus Monkeys </vt:lpstr>
      <vt:lpstr>SANGUINATE™: Study 11-1479-G3- Evaluation of Cardiovascular (Hemodynamic) and Pulmonary Function in Cynomolgus Monkeys </vt:lpstr>
      <vt:lpstr>SANGUINATE™: Study 11-1479-G3- Evaluation of Cardiovascular (Hemodynamic) and Pulmonary Function in Cynomolgus Monkeys </vt:lpstr>
      <vt:lpstr>SANGUINATE™: Study 11-1479-G3- Evaluation of Cardiovascular (Hemodynamic) and Pulmonary Function in Cynomolgus Monkeys </vt:lpstr>
      <vt:lpstr>SANGUINATE™: Study 11-1479-G3- Evaluation of Cardiovascular (Hemodynamic) and Pulmonary Function in Cynomolgus Monkeys </vt:lpstr>
      <vt:lpstr>SANGUINATE™: Study 11-1479-G3- Evaluation of Cardiovascular (Hemodynamic) and Pulmonary Function in Cynomolgus Monkeys </vt:lpstr>
      <vt:lpstr>SANGUINATE™: Study 11-1479-G3- Evaluation of Cardiovascular (Hemodynamic) and Pulmonary Function in Cynomolgus Monkeys </vt:lpstr>
      <vt:lpstr>SANGUINATE™: Study 11-1479-G3- Evaluation of Cardiovascular (Hemodynamic) and Pulmonary Function in Cynomolgus Monkeys </vt:lpstr>
      <vt:lpstr>Clinical Program  of  SANGUINATE™</vt:lpstr>
    </vt:vector>
  </TitlesOfParts>
  <Company>Prolong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SCD Conference September</dc:title>
  <dc:creator>Glenn</dc:creator>
  <cp:lastModifiedBy>Hemant</cp:lastModifiedBy>
  <cp:revision>211</cp:revision>
  <cp:lastPrinted>2014-08-28T11:43:34Z</cp:lastPrinted>
  <dcterms:created xsi:type="dcterms:W3CDTF">2014-06-17T14:33:13Z</dcterms:created>
  <dcterms:modified xsi:type="dcterms:W3CDTF">2014-10-19T14:52:31Z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0x010100747EE31D8548BF46815A766DC2661932</vt:lpwstr>
  </property>
  <property fmtid="{D5CDD505-2E9C-101B-9397-08002B2CF9AE}" pid="3" name="MetadataSecurityLog">
    <vt:lpwstr>&lt;Log Date="-8587917683478371024" Reason="ItemUpdated" Error="After running rules, there were no unique permissions configured for this item. Item inherits permissions from its parent." /&gt;</vt:lpwstr>
  </property>
  <property fmtid="{D5CDD505-2E9C-101B-9397-08002B2CF9AE}" pid="4" name="KTag">
    <vt:lpwstr/>
  </property>
</Properties>
</file>