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notesMasterIdLst>
    <p:notesMasterId r:id="rId22"/>
  </p:notesMasterIdLst>
  <p:sldIdLst>
    <p:sldId id="339" r:id="rId6"/>
    <p:sldId id="340" r:id="rId7"/>
    <p:sldId id="389" r:id="rId8"/>
    <p:sldId id="343" r:id="rId9"/>
    <p:sldId id="409" r:id="rId10"/>
    <p:sldId id="414" r:id="rId11"/>
    <p:sldId id="415" r:id="rId12"/>
    <p:sldId id="410" r:id="rId13"/>
    <p:sldId id="416" r:id="rId14"/>
    <p:sldId id="417" r:id="rId15"/>
    <p:sldId id="418" r:id="rId16"/>
    <p:sldId id="347" r:id="rId17"/>
    <p:sldId id="411" r:id="rId18"/>
    <p:sldId id="362" r:id="rId19"/>
    <p:sldId id="398" r:id="rId20"/>
    <p:sldId id="413" r:id="rId21"/>
  </p:sldIdLst>
  <p:sldSz cx="9144000" cy="6858000" type="screen4x3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ill Valentino" initials="JV" lastIdx="2" clrIdx="0"/>
  <p:cmAuthor id="1" name="Freddi Kazo" initials="FK" lastIdx="36" clrIdx="1"/>
  <p:cmAuthor id="2" name="Mark Brezzell" initials="MB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7" d="100"/>
          <a:sy n="107" d="100"/>
        </p:scale>
        <p:origin x="-90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>
              <a:defRPr sz="1200"/>
            </a:lvl1pPr>
          </a:lstStyle>
          <a:p>
            <a:fld id="{89708F21-C923-4C9D-891A-AADB8DCE6EF8}" type="datetimeFigureOut">
              <a:rPr lang="en-US" smtClean="0"/>
              <a:t>10/19/2014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30" tIns="46415" rIns="92830" bIns="4641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vert="horz" lIns="92830" tIns="46415" rIns="92830" bIns="4641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>
              <a:defRPr sz="1200"/>
            </a:lvl1pPr>
          </a:lstStyle>
          <a:p>
            <a:fld id="{2258061F-17F0-4987-9B5E-69ADE95AD6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046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286000"/>
            <a:ext cx="7772400" cy="1241425"/>
          </a:xfrm>
        </p:spPr>
        <p:txBody>
          <a:bodyPr anchor="b" anchorCtr="0">
            <a:normAutofit/>
          </a:bodyPr>
          <a:lstStyle>
            <a:lvl1pPr algn="l">
              <a:defRPr sz="36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3530146"/>
            <a:ext cx="7772400" cy="737054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115888" indent="0" algn="l">
              <a:buNone/>
              <a:defRPr sz="28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Subtitle</a:t>
            </a:r>
          </a:p>
        </p:txBody>
      </p:sp>
      <p:sp>
        <p:nvSpPr>
          <p:cNvPr id="8" name="Text Box 4"/>
          <p:cNvSpPr txBox="1"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>
            <a:off x="6802819" y="4372048"/>
            <a:ext cx="1564531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Times"/>
                <a:ea typeface="ＭＳ Ｐゴシック" pitchFamily="34" charset="-128"/>
                <a:cs typeface="Times"/>
              </a:rPr>
              <a:t>Confidential Presentation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 flipV="1">
            <a:off x="6629400" y="4343400"/>
            <a:ext cx="0" cy="27432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4923972" y="4343400"/>
            <a:ext cx="1676400" cy="274320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  <p:pic>
        <p:nvPicPr>
          <p:cNvPr id="5" name="Picture 4" descr="Prolong_Pharma_logo_red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28" y="2258761"/>
            <a:ext cx="4997758" cy="1249440"/>
          </a:xfrm>
          <a:prstGeom prst="rect">
            <a:avLst/>
          </a:prstGeom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723264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457200" y="6132285"/>
            <a:ext cx="82296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 userDrawn="1"/>
        </p:nvSpPr>
        <p:spPr>
          <a:xfrm>
            <a:off x="462700" y="209390"/>
            <a:ext cx="8224100" cy="620018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>
            <a:lvl1pPr indent="0">
              <a:spcBef>
                <a:spcPct val="0"/>
              </a:spcBef>
              <a:buNone/>
              <a:defRPr lang="en-US" sz="3200" smtClean="0"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r>
              <a:rPr dirty="0">
                <a:solidFill>
                  <a:prstClr val="black"/>
                </a:solidFill>
              </a:rPr>
              <a:t>Table of Contents</a:t>
            </a:r>
          </a:p>
        </p:txBody>
      </p:sp>
      <p:pic>
        <p:nvPicPr>
          <p:cNvPr id="9" name="Picture 8" descr="Prolong_Pharma_logo_re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78" y="6160860"/>
            <a:ext cx="1914997" cy="478749"/>
          </a:xfrm>
          <a:prstGeom prst="rect">
            <a:avLst/>
          </a:prstGeom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90691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055257"/>
            <a:ext cx="8229600" cy="563562"/>
          </a:xfrm>
        </p:spPr>
        <p:txBody>
          <a:bodyPr anchor="b" anchorCtr="0">
            <a:normAutofit/>
          </a:bodyPr>
          <a:lstStyle>
            <a:lvl1pPr algn="l">
              <a:defRPr sz="280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Section Header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3668298"/>
            <a:ext cx="82296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Prolong_Pharma_logo_re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1803" y="3703410"/>
            <a:ext cx="1914997" cy="478749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2579702" y="6231667"/>
            <a:ext cx="40206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Prepared</a:t>
            </a:r>
            <a:r>
              <a:rPr lang="en-US" sz="1400" baseline="0" dirty="0" smtClean="0"/>
              <a:t> for:  </a:t>
            </a:r>
            <a:endParaRPr lang="en-US" sz="1400" dirty="0" smtClean="0"/>
          </a:p>
          <a:p>
            <a:pPr algn="ctr"/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NOT FOR GENERAL DISTRIBUTION</a:t>
            </a:r>
            <a:endParaRPr lang="en-US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687582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9921"/>
            <a:ext cx="8229600" cy="639762"/>
          </a:xfrm>
        </p:spPr>
        <p:txBody>
          <a:bodyPr lIns="0" anchor="ctr" anchorCtr="0">
            <a:normAutofit/>
          </a:bodyPr>
          <a:lstStyle>
            <a:lvl1pPr marL="0" indent="0" algn="l">
              <a:defRPr sz="320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457200" y="6132285"/>
            <a:ext cx="82296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457200" y="1164909"/>
            <a:ext cx="8229600" cy="4789073"/>
          </a:xfrm>
        </p:spPr>
        <p:txBody>
          <a:bodyPr/>
          <a:lstStyle>
            <a:lvl1pPr marL="288925" indent="-288925">
              <a:buClr>
                <a:srgbClr val="800000"/>
              </a:buClr>
              <a:buSzPct val="50000"/>
              <a:buFont typeface="Arial"/>
              <a:buChar char="•"/>
              <a:defRPr>
                <a:latin typeface="Times New Roman" pitchFamily="18" charset="0"/>
                <a:cs typeface="Times New Roman" pitchFamily="18" charset="0"/>
              </a:defRPr>
            </a:lvl1pPr>
            <a:lvl2pPr marL="515938" indent="-284163">
              <a:buClr>
                <a:srgbClr val="800000"/>
              </a:buClr>
              <a:buSzPct val="50000"/>
              <a:buFont typeface="Arial"/>
              <a:buChar char="•"/>
              <a:defRPr>
                <a:latin typeface="Times New Roman" pitchFamily="18" charset="0"/>
                <a:cs typeface="Times New Roman" pitchFamily="18" charset="0"/>
              </a:defRPr>
            </a:lvl2pPr>
            <a:lvl3pPr marL="742950" indent="-285750">
              <a:buClr>
                <a:schemeClr val="accent1">
                  <a:lumMod val="75000"/>
                </a:schemeClr>
              </a:buClr>
              <a:buSzPct val="50000"/>
              <a:buFont typeface="Arial" pitchFamily="34" charset="0"/>
              <a:buChar char="–"/>
              <a:defRPr>
                <a:latin typeface="Times New Roman" pitchFamily="18" charset="0"/>
                <a:cs typeface="Times New Roman" pitchFamily="18" charset="0"/>
              </a:defRPr>
            </a:lvl3pPr>
            <a:lvl4pPr marL="969963" indent="-280988">
              <a:buClr>
                <a:schemeClr val="accent1">
                  <a:lumMod val="75000"/>
                </a:schemeClr>
              </a:buClr>
              <a:buSzPct val="50000"/>
              <a:buFont typeface="Arial" pitchFamily="34" charset="0"/>
              <a:buChar char="•"/>
              <a:defRPr>
                <a:latin typeface="Times New Roman" pitchFamily="18" charset="0"/>
                <a:cs typeface="Times New Roman" pitchFamily="18" charset="0"/>
              </a:defRPr>
            </a:lvl4pPr>
            <a:lvl5pPr marL="1201738" indent="-287338">
              <a:buClr>
                <a:schemeClr val="accent1">
                  <a:lumMod val="75000"/>
                </a:schemeClr>
              </a:buClr>
              <a:buSzPct val="50000"/>
              <a:buFont typeface="Arial" pitchFamily="34" charset="0"/>
              <a:buChar char="–"/>
              <a:defRPr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0" name="Picture 9" descr="Prolong_Pharma_logo_re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78" y="6160860"/>
            <a:ext cx="1914997" cy="478749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21800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/>
          <a:p>
            <a:pPr lvl="0" algn="l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41437"/>
            <a:ext cx="8229600" cy="452596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marL="228600" marR="0" lvl="0" indent="-228600" defTabSz="1019175" fontAlgn="base">
              <a:lnSpc>
                <a:spcPct val="110000"/>
              </a:lnSpc>
              <a:spcBef>
                <a:spcPct val="60000"/>
              </a:spcBef>
              <a:spcAft>
                <a:spcPct val="0"/>
              </a:spcAft>
              <a:buClr>
                <a:srgbClr val="70193D"/>
              </a:buClr>
              <a:buSzPct val="95000"/>
              <a:buFont typeface="Wingdings 2" pitchFamily="18" charset="2"/>
              <a:buChar char="¡"/>
              <a:tabLst/>
            </a:pPr>
            <a:r>
              <a:rPr lang="en-US" dirty="0" smtClean="0"/>
              <a:t>Click to edit Master text styles</a:t>
            </a:r>
          </a:p>
          <a:p>
            <a:pPr marL="228600" marR="0" lvl="1" indent="-228600" defTabSz="1019175" fontAlgn="base">
              <a:lnSpc>
                <a:spcPct val="110000"/>
              </a:lnSpc>
              <a:spcBef>
                <a:spcPct val="60000"/>
              </a:spcBef>
              <a:spcAft>
                <a:spcPct val="0"/>
              </a:spcAft>
              <a:buClr>
                <a:srgbClr val="70193D"/>
              </a:buClr>
              <a:buSzPct val="95000"/>
              <a:buFont typeface="Wingdings 2" pitchFamily="18" charset="2"/>
              <a:buChar char="¡"/>
              <a:tabLst/>
            </a:pPr>
            <a:r>
              <a:rPr lang="en-US" dirty="0" smtClean="0"/>
              <a:t>Second level</a:t>
            </a:r>
          </a:p>
          <a:p>
            <a:pPr marL="228600" marR="0" lvl="2" indent="-228600" defTabSz="1019175" fontAlgn="base">
              <a:lnSpc>
                <a:spcPct val="110000"/>
              </a:lnSpc>
              <a:spcBef>
                <a:spcPct val="60000"/>
              </a:spcBef>
              <a:spcAft>
                <a:spcPct val="0"/>
              </a:spcAft>
              <a:buClr>
                <a:srgbClr val="70193D"/>
              </a:buClr>
              <a:buSzPct val="95000"/>
              <a:buFont typeface="Wingdings 2" pitchFamily="18" charset="2"/>
              <a:buChar char="¡"/>
              <a:tabLst/>
            </a:pPr>
            <a:r>
              <a:rPr lang="en-US" dirty="0" smtClean="0"/>
              <a:t>Third level</a:t>
            </a:r>
          </a:p>
          <a:p>
            <a:pPr marL="228600" marR="0" lvl="3" indent="-228600" defTabSz="1019175" fontAlgn="base">
              <a:lnSpc>
                <a:spcPct val="110000"/>
              </a:lnSpc>
              <a:spcBef>
                <a:spcPct val="60000"/>
              </a:spcBef>
              <a:spcAft>
                <a:spcPct val="0"/>
              </a:spcAft>
              <a:buClr>
                <a:srgbClr val="70193D"/>
              </a:buClr>
              <a:buSzPct val="95000"/>
              <a:buFont typeface="Wingdings 2" pitchFamily="18" charset="2"/>
              <a:buChar char="¡"/>
              <a:tabLst/>
            </a:pPr>
            <a:r>
              <a:rPr lang="en-US" dirty="0" smtClean="0"/>
              <a:t>Fourth level</a:t>
            </a:r>
          </a:p>
          <a:p>
            <a:pPr marL="228600" marR="0" lvl="4" indent="-228600" defTabSz="1019175" fontAlgn="base">
              <a:lnSpc>
                <a:spcPct val="110000"/>
              </a:lnSpc>
              <a:spcBef>
                <a:spcPct val="60000"/>
              </a:spcBef>
              <a:spcAft>
                <a:spcPct val="0"/>
              </a:spcAft>
              <a:buClr>
                <a:srgbClr val="70193D"/>
              </a:buClr>
              <a:buSzPct val="95000"/>
              <a:buFont typeface="Wingdings 2" pitchFamily="18" charset="2"/>
              <a:buChar char="¡"/>
              <a:tabLst/>
            </a:pPr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79702" y="6231667"/>
            <a:ext cx="40206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/>
              <a:t>Prepared</a:t>
            </a:r>
            <a:r>
              <a:rPr lang="en-US" sz="1400" i="1" baseline="0" dirty="0" smtClean="0"/>
              <a:t> for:  </a:t>
            </a:r>
            <a:r>
              <a:rPr lang="en-US" sz="1400" dirty="0" err="1" smtClean="0"/>
              <a:t>Tox</a:t>
            </a:r>
            <a:r>
              <a:rPr lang="en-US" sz="1400" dirty="0" smtClean="0"/>
              <a:t>. &amp; Appl. Pharma. 2014</a:t>
            </a:r>
          </a:p>
          <a:p>
            <a:pPr algn="ctr"/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NOT FOR GENERAL DISTRIBUTION</a:t>
            </a:r>
            <a:endParaRPr lang="en-US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907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lang="en-US" sz="3200" kern="1200" smtClean="0">
          <a:solidFill>
            <a:schemeClr val="tx1"/>
          </a:solidFill>
          <a:latin typeface="Times New Roman" pitchFamily="18" charset="0"/>
          <a:ea typeface="+mj-ea"/>
          <a:cs typeface="Times New Roman" pitchFamily="18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SzPct val="50000"/>
        <a:buFont typeface="Wingdings" charset="2"/>
        <a:buChar char="§"/>
        <a:defRPr kumimoji="0" lang="en-US" sz="1400" b="0" i="0" u="none" strike="noStrike" kern="0" cap="none" spc="0" normalizeH="0" baseline="0" smtClean="0">
          <a:ln>
            <a:noFill/>
          </a:ln>
          <a:solidFill>
            <a:srgbClr val="000000"/>
          </a:solidFill>
          <a:effectLst/>
          <a:uLnTx/>
          <a:uFillTx/>
          <a:latin typeface="Times"/>
          <a:ea typeface="+mn-ea"/>
          <a:cs typeface="Times"/>
        </a:defRPr>
      </a:lvl1pPr>
      <a:lvl2pPr marL="288925" indent="-288925" algn="l" defTabSz="914400" rtl="0" eaLnBrk="1" latinLnBrk="0" hangingPunct="1">
        <a:spcBef>
          <a:spcPct val="20000"/>
        </a:spcBef>
        <a:buSzPct val="50000"/>
        <a:buFont typeface="Wingdings" charset="2"/>
        <a:buChar char="§"/>
        <a:defRPr kumimoji="0" lang="en-US" sz="1400" b="0" i="0" u="none" strike="noStrike" kern="0" cap="none" spc="0" normalizeH="0" baseline="0" smtClean="0">
          <a:ln>
            <a:noFill/>
          </a:ln>
          <a:solidFill>
            <a:srgbClr val="000000"/>
          </a:solidFill>
          <a:effectLst/>
          <a:uLnTx/>
          <a:uFillTx/>
          <a:latin typeface="Times"/>
          <a:ea typeface="+mn-ea"/>
          <a:cs typeface="Times"/>
        </a:defRPr>
      </a:lvl2pPr>
      <a:lvl3pPr marL="285750" indent="-285750" algn="l" defTabSz="914400" rtl="0" eaLnBrk="1" latinLnBrk="0" hangingPunct="1">
        <a:spcBef>
          <a:spcPct val="20000"/>
        </a:spcBef>
        <a:buSzPct val="50000"/>
        <a:buFont typeface="Wingdings" charset="2"/>
        <a:buChar char="§"/>
        <a:defRPr kumimoji="0" lang="en-US" sz="1400" b="0" i="0" u="none" strike="noStrike" kern="0" cap="none" spc="0" normalizeH="0" baseline="0" smtClean="0">
          <a:ln>
            <a:noFill/>
          </a:ln>
          <a:solidFill>
            <a:srgbClr val="000000"/>
          </a:solidFill>
          <a:effectLst/>
          <a:uLnTx/>
          <a:uFillTx/>
          <a:latin typeface="Times"/>
          <a:ea typeface="+mn-ea"/>
          <a:cs typeface="Times"/>
        </a:defRPr>
      </a:lvl3pPr>
      <a:lvl4pPr marL="285750" indent="-285750" algn="l" defTabSz="914400" rtl="0" eaLnBrk="1" latinLnBrk="0" hangingPunct="1">
        <a:spcBef>
          <a:spcPct val="20000"/>
        </a:spcBef>
        <a:buSzPct val="50000"/>
        <a:buFont typeface="Wingdings" charset="2"/>
        <a:buChar char="§"/>
        <a:defRPr kumimoji="0" lang="en-US" sz="1400" b="0" i="0" u="none" strike="noStrike" kern="0" cap="none" spc="0" normalizeH="0" baseline="0" smtClean="0">
          <a:ln>
            <a:noFill/>
          </a:ln>
          <a:solidFill>
            <a:srgbClr val="000000"/>
          </a:solidFill>
          <a:effectLst/>
          <a:uLnTx/>
          <a:uFillTx/>
          <a:latin typeface="Times"/>
          <a:ea typeface="+mn-ea"/>
          <a:cs typeface="Times"/>
        </a:defRPr>
      </a:lvl4pPr>
      <a:lvl5pPr marL="285750" indent="-285750" algn="l" defTabSz="914400" rtl="0" eaLnBrk="1" latinLnBrk="0" hangingPunct="1">
        <a:spcBef>
          <a:spcPct val="20000"/>
        </a:spcBef>
        <a:buSzPct val="50000"/>
        <a:buFont typeface="Wingdings" charset="2"/>
        <a:buChar char="§"/>
        <a:defRPr kumimoji="0" lang="en-US" sz="1400" b="0" i="0" u="none" strike="noStrike" kern="0" cap="none" spc="0" normalizeH="0" baseline="0" smtClean="0">
          <a:ln>
            <a:noFill/>
          </a:ln>
          <a:solidFill>
            <a:srgbClr val="000000"/>
          </a:solidFill>
          <a:effectLst/>
          <a:uLnTx/>
          <a:uFillTx/>
          <a:latin typeface="Times"/>
          <a:ea typeface="+mn-ea"/>
          <a:cs typeface="Time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pPr algn="ctr"/>
            <a:r>
              <a:rPr lang="en-US" sz="2400" dirty="0"/>
              <a:t>A </a:t>
            </a:r>
            <a:r>
              <a:rPr lang="en-US" sz="2400" dirty="0" smtClean="0"/>
              <a:t>Laboratory </a:t>
            </a:r>
            <a:r>
              <a:rPr lang="en-US" sz="2400" dirty="0"/>
              <a:t>Interference </a:t>
            </a:r>
            <a:r>
              <a:rPr lang="en-US" sz="2400" dirty="0" smtClean="0"/>
              <a:t>study of  </a:t>
            </a:r>
            <a:r>
              <a:rPr lang="en-US" sz="2400" dirty="0" err="1"/>
              <a:t>PEGylated</a:t>
            </a:r>
            <a:r>
              <a:rPr lang="en-US" sz="2400" dirty="0"/>
              <a:t> </a:t>
            </a:r>
            <a:r>
              <a:rPr lang="en-US" sz="2400" dirty="0" err="1"/>
              <a:t>Carboxyhemoglobin</a:t>
            </a:r>
            <a:r>
              <a:rPr lang="en-US" sz="2400" dirty="0"/>
              <a:t> Bovine (SANGUINATE™) on Assays of Serum Chemistry, Hematology, Coagulation and Blood Gases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00372" y="4354283"/>
            <a:ext cx="185782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520583" y="4354283"/>
            <a:ext cx="2937617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October 20, 2014</a:t>
            </a:r>
          </a:p>
          <a:p>
            <a:r>
              <a:rPr lang="en-US" dirty="0"/>
              <a:t>Hemant </a:t>
            </a:r>
            <a:r>
              <a:rPr lang="en-US" dirty="0" err="1"/>
              <a:t>Misra</a:t>
            </a:r>
            <a:r>
              <a:rPr lang="en-US" dirty="0"/>
              <a:t>, PhD</a:t>
            </a:r>
          </a:p>
          <a:p>
            <a:r>
              <a:rPr lang="en-US" dirty="0" smtClean="0"/>
              <a:t>hmisra@prolongpharma.com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15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Objective</a:t>
            </a:r>
            <a:endParaRPr lang="en-US" dirty="0"/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40475"/>
            <a:ext cx="2133600" cy="365125"/>
          </a:xfrm>
        </p:spPr>
        <p:txBody>
          <a:bodyPr/>
          <a:lstStyle/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300" dirty="0" err="1"/>
              <a:t>PEGylated</a:t>
            </a:r>
            <a:r>
              <a:rPr lang="en-US" sz="2300" dirty="0"/>
              <a:t> </a:t>
            </a:r>
            <a:r>
              <a:rPr lang="en-US" sz="2300" dirty="0" err="1"/>
              <a:t>carboxyhemoglobin</a:t>
            </a:r>
            <a:r>
              <a:rPr lang="en-US" sz="2300" dirty="0"/>
              <a:t> bovine (SANGUINATE™ is a dual action carbon monoxide releasing / O</a:t>
            </a:r>
            <a:r>
              <a:rPr lang="en-US" sz="2300" baseline="-25000" dirty="0"/>
              <a:t>2</a:t>
            </a:r>
            <a:r>
              <a:rPr lang="en-US" sz="2300" dirty="0"/>
              <a:t> transfer agent in development for treatment of ischemic/inflammatory indications such as congenital or acquired </a:t>
            </a:r>
            <a:r>
              <a:rPr lang="en-US" sz="2300" dirty="0" err="1"/>
              <a:t>hemoglobinopathies</a:t>
            </a:r>
            <a:r>
              <a:rPr lang="en-US" sz="2300" dirty="0"/>
              <a:t> and </a:t>
            </a:r>
            <a:r>
              <a:rPr lang="en-US" sz="2300" dirty="0" err="1"/>
              <a:t>vasculopathies</a:t>
            </a:r>
            <a:r>
              <a:rPr lang="en-US" sz="2300" dirty="0"/>
              <a:t>, including Sickle Cell Disease, the α-/</a:t>
            </a:r>
            <a:r>
              <a:rPr lang="en-US" sz="2300" dirty="0" smtClean="0"/>
              <a:t>β-Thalassemia, </a:t>
            </a:r>
            <a:r>
              <a:rPr lang="en-US" sz="2300" dirty="0"/>
              <a:t>and cerebrovascular or peripheral vascular diseases</a:t>
            </a:r>
            <a:r>
              <a:rPr lang="en-US" sz="2300" dirty="0" smtClean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300" dirty="0" smtClean="0"/>
              <a:t>Previous </a:t>
            </a:r>
            <a:r>
              <a:rPr lang="en-US" sz="2300" dirty="0"/>
              <a:t>studies have demonstrated that hemoglobin-based solutions and </a:t>
            </a:r>
            <a:r>
              <a:rPr lang="en-US" sz="2300" dirty="0" err="1"/>
              <a:t>PEGylated</a:t>
            </a:r>
            <a:r>
              <a:rPr lang="en-US" sz="2300" dirty="0"/>
              <a:t> proteins exhibit interference in clinical laboratory assays due to the </a:t>
            </a:r>
            <a:r>
              <a:rPr lang="en-US" sz="2300" dirty="0" err="1"/>
              <a:t>heme</a:t>
            </a:r>
            <a:r>
              <a:rPr lang="en-US" sz="2300" dirty="0"/>
              <a:t> groups of hemoglobin which absorb strongly in the visible spectrum.   The objective of the current study was to examine clinically-relevant concentrations of SANGUINATE in assays of clinical chemistry, hematology, coagulation, and blood gas measurements. </a:t>
            </a:r>
          </a:p>
        </p:txBody>
      </p:sp>
    </p:spTree>
    <p:extLst>
      <p:ext uri="{BB962C8B-B14F-4D97-AF65-F5344CB8AC3E}">
        <p14:creationId xmlns:p14="http://schemas.microsoft.com/office/powerpoint/2010/main" val="61020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rgbClr val="800000"/>
                </a:solidFill>
              </a:rPr>
              <a:t>SANGUINATE</a:t>
            </a:r>
            <a:r>
              <a:rPr lang="en-US" sz="3600" baseline="30000" dirty="0">
                <a:solidFill>
                  <a:srgbClr val="800000"/>
                </a:solidFill>
                <a:latin typeface="Times New Roman"/>
                <a:cs typeface="Times New Roman"/>
              </a:rPr>
              <a:t>™</a:t>
            </a:r>
            <a:r>
              <a:rPr lang="en-US" sz="3600" dirty="0" smtClean="0">
                <a:solidFill>
                  <a:srgbClr val="800000"/>
                </a:solidFill>
              </a:rPr>
              <a:t>  </a:t>
            </a:r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914400"/>
            <a:ext cx="8229600" cy="4455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114300" algn="ctr">
              <a:buClr>
                <a:srgbClr val="953734">
                  <a:lumMod val="75000"/>
                </a:srgbClr>
              </a:buClr>
              <a:buSzPct val="100000"/>
            </a:pPr>
            <a:endParaRPr lang="en-US" sz="2400" kern="0" dirty="0" smtClean="0">
              <a:solidFill>
                <a:srgbClr val="000000"/>
              </a:solidFill>
              <a:latin typeface="Times"/>
              <a:cs typeface="Times"/>
            </a:endParaRPr>
          </a:p>
          <a:p>
            <a:pPr lvl="0">
              <a:buClr>
                <a:srgbClr val="953734">
                  <a:lumMod val="75000"/>
                </a:srgbClr>
              </a:buClr>
              <a:buSzPct val="100000"/>
            </a:pPr>
            <a:r>
              <a:rPr lang="en-US" sz="2400" kern="0" dirty="0">
                <a:solidFill>
                  <a:srgbClr val="000000"/>
                </a:solidFill>
                <a:latin typeface="Times"/>
                <a:cs typeface="Times"/>
              </a:rPr>
              <a:t>A</a:t>
            </a:r>
            <a:r>
              <a:rPr lang="en-US" sz="2400" kern="0" dirty="0" smtClean="0">
                <a:solidFill>
                  <a:srgbClr val="000000"/>
                </a:solidFill>
                <a:latin typeface="Times"/>
                <a:cs typeface="Times"/>
              </a:rPr>
              <a:t>n </a:t>
            </a:r>
            <a:r>
              <a:rPr lang="en-US" sz="2400" kern="0" dirty="0">
                <a:solidFill>
                  <a:srgbClr val="000000"/>
                </a:solidFill>
                <a:latin typeface="Times"/>
                <a:cs typeface="Times"/>
              </a:rPr>
              <a:t>intravenous</a:t>
            </a:r>
            <a:r>
              <a:rPr lang="en-US" sz="2400" kern="0" dirty="0">
                <a:solidFill>
                  <a:srgbClr val="953734"/>
                </a:solidFill>
                <a:latin typeface="Times"/>
                <a:cs typeface="Times"/>
              </a:rPr>
              <a:t> </a:t>
            </a:r>
            <a:r>
              <a:rPr lang="en-US" sz="2400" i="1" kern="0" dirty="0">
                <a:solidFill>
                  <a:srgbClr val="953734"/>
                </a:solidFill>
                <a:latin typeface="Times"/>
                <a:cs typeface="Times"/>
              </a:rPr>
              <a:t>therapeutic</a:t>
            </a:r>
            <a:r>
              <a:rPr lang="en-US" sz="2400" kern="0" dirty="0">
                <a:solidFill>
                  <a:srgbClr val="953734"/>
                </a:solidFill>
                <a:latin typeface="Times"/>
                <a:cs typeface="Times"/>
              </a:rPr>
              <a:t> </a:t>
            </a:r>
            <a:r>
              <a:rPr lang="en-US" sz="2400" kern="0" dirty="0">
                <a:solidFill>
                  <a:srgbClr val="000000"/>
                </a:solidFill>
                <a:latin typeface="Times"/>
                <a:cs typeface="Times"/>
              </a:rPr>
              <a:t>which combines the  </a:t>
            </a:r>
            <a:r>
              <a:rPr lang="en-US" sz="2400" kern="0" dirty="0" smtClean="0">
                <a:solidFill>
                  <a:srgbClr val="000000"/>
                </a:solidFill>
                <a:latin typeface="Times"/>
                <a:cs typeface="Times"/>
              </a:rPr>
              <a:t>beneficial </a:t>
            </a:r>
            <a:r>
              <a:rPr lang="en-US" sz="2400" kern="0" dirty="0">
                <a:solidFill>
                  <a:srgbClr val="000000"/>
                </a:solidFill>
                <a:latin typeface="Times"/>
                <a:cs typeface="Times"/>
              </a:rPr>
              <a:t>functions of:  </a:t>
            </a:r>
            <a:endParaRPr lang="en-US" sz="2400" kern="0" dirty="0" smtClean="0">
              <a:solidFill>
                <a:srgbClr val="000000"/>
              </a:solidFill>
              <a:latin typeface="Times"/>
              <a:cs typeface="Times"/>
            </a:endParaRPr>
          </a:p>
          <a:p>
            <a:pPr lvl="0">
              <a:buClr>
                <a:srgbClr val="953734">
                  <a:lumMod val="75000"/>
                </a:srgbClr>
              </a:buClr>
              <a:buSzPct val="100000"/>
            </a:pPr>
            <a:endParaRPr lang="en-US" sz="1050" kern="0" dirty="0">
              <a:solidFill>
                <a:srgbClr val="000000"/>
              </a:solidFill>
              <a:latin typeface="Times"/>
              <a:cs typeface="Times"/>
            </a:endParaRPr>
          </a:p>
          <a:p>
            <a:pPr marL="801688" lvl="1" indent="-342900">
              <a:buClr>
                <a:srgbClr val="953734">
                  <a:lumMod val="75000"/>
                </a:srgbClr>
              </a:buClr>
              <a:buSzPct val="50000"/>
              <a:buFont typeface="Arial"/>
              <a:buChar char="•"/>
            </a:pPr>
            <a:endParaRPr lang="en-US" sz="1100" kern="0" dirty="0" smtClean="0">
              <a:solidFill>
                <a:schemeClr val="accent2">
                  <a:lumMod val="75000"/>
                </a:schemeClr>
              </a:solidFill>
              <a:latin typeface="Times"/>
              <a:cs typeface="Times"/>
            </a:endParaRPr>
          </a:p>
          <a:p>
            <a:pPr marL="801688" lvl="1" indent="-342900">
              <a:buClr>
                <a:srgbClr val="953734">
                  <a:lumMod val="75000"/>
                </a:srgbClr>
              </a:buClr>
              <a:buSzPct val="50000"/>
              <a:buFont typeface="Arial"/>
              <a:buChar char="•"/>
            </a:pPr>
            <a:r>
              <a:rPr lang="en-US" sz="2400" kern="0" dirty="0" smtClean="0">
                <a:solidFill>
                  <a:schemeClr val="accent1"/>
                </a:solidFill>
                <a:latin typeface="Times"/>
                <a:cs typeface="Times"/>
              </a:rPr>
              <a:t>“Targeted” Oxygen Transfer to hypoxic tissues </a:t>
            </a:r>
          </a:p>
          <a:p>
            <a:pPr marL="801688" lvl="1" indent="-342900">
              <a:buClr>
                <a:srgbClr val="953734">
                  <a:lumMod val="75000"/>
                </a:srgbClr>
              </a:buClr>
              <a:buSzPct val="50000"/>
              <a:buFont typeface="Arial"/>
              <a:buChar char="•"/>
            </a:pPr>
            <a:endParaRPr lang="en-US" sz="1100" kern="0" dirty="0" smtClean="0">
              <a:solidFill>
                <a:schemeClr val="accent1"/>
              </a:solidFill>
              <a:latin typeface="Times"/>
              <a:cs typeface="Times"/>
            </a:endParaRPr>
          </a:p>
          <a:p>
            <a:pPr marL="801688" lvl="1" indent="-342900">
              <a:buClr>
                <a:srgbClr val="953734">
                  <a:lumMod val="75000"/>
                </a:srgbClr>
              </a:buClr>
              <a:buSzPct val="50000"/>
              <a:buFont typeface="Arial"/>
              <a:buChar char="•"/>
            </a:pPr>
            <a:r>
              <a:rPr lang="en-US" sz="2400" kern="0" dirty="0" smtClean="0">
                <a:solidFill>
                  <a:schemeClr val="accent1"/>
                </a:solidFill>
                <a:latin typeface="Times"/>
                <a:cs typeface="Times"/>
              </a:rPr>
              <a:t>Carbon </a:t>
            </a:r>
            <a:r>
              <a:rPr lang="en-US" sz="2400" kern="0" dirty="0">
                <a:solidFill>
                  <a:schemeClr val="accent1"/>
                </a:solidFill>
                <a:latin typeface="Times"/>
                <a:cs typeface="Times"/>
              </a:rPr>
              <a:t>Monoxide for release into vasculature (anti-inflammatory and </a:t>
            </a:r>
            <a:r>
              <a:rPr lang="en-US" sz="2400" kern="0" dirty="0" err="1" smtClean="0">
                <a:solidFill>
                  <a:schemeClr val="accent1"/>
                </a:solidFill>
                <a:latin typeface="Times"/>
                <a:cs typeface="Times"/>
              </a:rPr>
              <a:t>vasodilatory</a:t>
            </a:r>
            <a:r>
              <a:rPr lang="en-US" sz="2400" kern="0" dirty="0" smtClean="0">
                <a:solidFill>
                  <a:schemeClr val="accent1"/>
                </a:solidFill>
                <a:latin typeface="Times"/>
                <a:cs typeface="Times"/>
              </a:rPr>
              <a:t>)</a:t>
            </a:r>
            <a:r>
              <a:rPr lang="en-US" sz="2400" kern="0" dirty="0" smtClean="0">
                <a:solidFill>
                  <a:srgbClr val="FF0000"/>
                </a:solidFill>
                <a:latin typeface="Times"/>
                <a:cs typeface="Times"/>
              </a:rPr>
              <a:t> </a:t>
            </a:r>
            <a:endParaRPr lang="en-US" sz="2400" kern="0" dirty="0">
              <a:solidFill>
                <a:srgbClr val="FF0000"/>
              </a:solidFill>
              <a:latin typeface="Times"/>
              <a:cs typeface="Times"/>
            </a:endParaRPr>
          </a:p>
          <a:p>
            <a:pPr marL="801688" lvl="1" indent="-342900">
              <a:buClr>
                <a:srgbClr val="953734">
                  <a:lumMod val="75000"/>
                </a:srgbClr>
              </a:buClr>
              <a:buSzPct val="50000"/>
              <a:buFont typeface="Arial"/>
              <a:buChar char="•"/>
            </a:pPr>
            <a:endParaRPr lang="en-US" sz="1100" kern="0" dirty="0" smtClean="0">
              <a:solidFill>
                <a:schemeClr val="accent2">
                  <a:lumMod val="75000"/>
                </a:schemeClr>
              </a:solidFill>
              <a:latin typeface="Times"/>
              <a:cs typeface="Times"/>
            </a:endParaRPr>
          </a:p>
          <a:p>
            <a:pPr marL="801688" lvl="1" indent="-342900">
              <a:buClr>
                <a:srgbClr val="953734">
                  <a:lumMod val="75000"/>
                </a:srgbClr>
              </a:buClr>
              <a:buSzPct val="50000"/>
              <a:buFont typeface="Arial"/>
              <a:buChar char="•"/>
            </a:pPr>
            <a:r>
              <a:rPr lang="en-US" sz="2400" kern="0" dirty="0" smtClean="0">
                <a:solidFill>
                  <a:schemeClr val="accent2">
                    <a:lumMod val="75000"/>
                  </a:schemeClr>
                </a:solidFill>
                <a:latin typeface="Times"/>
                <a:cs typeface="Times"/>
              </a:rPr>
              <a:t>Enhanced blood/plasma flow dynamics</a:t>
            </a:r>
          </a:p>
          <a:p>
            <a:pPr marL="231775" lvl="1">
              <a:buClr>
                <a:srgbClr val="953734">
                  <a:lumMod val="75000"/>
                </a:srgbClr>
              </a:buClr>
              <a:buSzPct val="80000"/>
            </a:pPr>
            <a:endParaRPr lang="en-US" sz="2400" kern="0" dirty="0">
              <a:solidFill>
                <a:schemeClr val="accent2">
                  <a:lumMod val="75000"/>
                </a:schemeClr>
              </a:solidFill>
              <a:latin typeface="Times"/>
              <a:cs typeface="Times"/>
            </a:endParaRPr>
          </a:p>
          <a:p>
            <a:pPr marL="0" lvl="1">
              <a:buClr>
                <a:srgbClr val="953734">
                  <a:lumMod val="75000"/>
                </a:srgbClr>
              </a:buClr>
              <a:buSzPct val="80000"/>
            </a:pPr>
            <a:r>
              <a:rPr lang="en-US" sz="2400" i="1" kern="0" dirty="0">
                <a:latin typeface="Times"/>
                <a:cs typeface="Times"/>
              </a:rPr>
              <a:t>that act together to reverse the effects of vascular ischemia and improve perfusion and </a:t>
            </a:r>
            <a:r>
              <a:rPr lang="en-US" sz="2400" i="1" kern="0" dirty="0" smtClean="0">
                <a:latin typeface="Times"/>
                <a:cs typeface="Times"/>
              </a:rPr>
              <a:t>oxygenation.</a:t>
            </a:r>
            <a:endParaRPr lang="en-US" sz="2400" kern="0" dirty="0">
              <a:latin typeface="Times"/>
              <a:cs typeface="Times"/>
            </a:endParaRPr>
          </a:p>
        </p:txBody>
      </p:sp>
      <p:pic>
        <p:nvPicPr>
          <p:cNvPr id="4" name="Picture 3" descr="Sanguinate_NEW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0103" y="5468667"/>
            <a:ext cx="1887583" cy="453020"/>
          </a:xfrm>
          <a:prstGeom prst="rect">
            <a:avLst/>
          </a:prstGeom>
        </p:spPr>
      </p:pic>
      <p:sp>
        <p:nvSpPr>
          <p:cNvPr id="7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40475"/>
            <a:ext cx="2133600" cy="365125"/>
          </a:xfrm>
        </p:spPr>
        <p:txBody>
          <a:bodyPr/>
          <a:lstStyle/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212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845" y="160045"/>
            <a:ext cx="8229600" cy="639762"/>
          </a:xfrm>
        </p:spPr>
        <p:txBody>
          <a:bodyPr>
            <a:noAutofit/>
          </a:bodyPr>
          <a:lstStyle/>
          <a:p>
            <a:pPr algn="ctr"/>
            <a:r>
              <a:rPr lang="en-US" dirty="0" smtClean="0">
                <a:solidFill>
                  <a:srgbClr val="800000"/>
                </a:solidFill>
              </a:rPr>
              <a:t>SANGUINATE</a:t>
            </a:r>
            <a:r>
              <a:rPr lang="en-US" baseline="30000" dirty="0">
                <a:solidFill>
                  <a:srgbClr val="800000"/>
                </a:solidFill>
                <a:latin typeface="Times New Roman"/>
                <a:cs typeface="Times New Roman"/>
              </a:rPr>
              <a:t>™</a:t>
            </a:r>
            <a:r>
              <a:rPr lang="en-US" dirty="0" smtClean="0">
                <a:solidFill>
                  <a:srgbClr val="800000"/>
                </a:solidFill>
              </a:rPr>
              <a:t>   What is it</a:t>
            </a:r>
            <a:r>
              <a:rPr lang="en-US" sz="2800" dirty="0" smtClean="0">
                <a:solidFill>
                  <a:srgbClr val="800000"/>
                </a:solidFill>
              </a:rPr>
              <a:t>?</a:t>
            </a:r>
            <a:br>
              <a:rPr lang="en-US" sz="2800" dirty="0" smtClean="0">
                <a:solidFill>
                  <a:srgbClr val="800000"/>
                </a:solidFill>
              </a:rPr>
            </a:br>
            <a:r>
              <a:rPr lang="en-US" sz="2000" i="1" dirty="0" smtClean="0"/>
              <a:t>(PEGylated carboxyhemoglobin bovine)</a:t>
            </a:r>
            <a:endParaRPr lang="en-US" sz="2800" i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553200" y="6340475"/>
            <a:ext cx="2133600" cy="365125"/>
          </a:xfrm>
          <a:prstGeom prst="rect">
            <a:avLst/>
          </a:prstGeom>
        </p:spPr>
        <p:txBody>
          <a:bodyPr/>
          <a:lstStyle/>
          <a:p>
            <a:fld id="{DE8C989A-DEBD-4584-8B83-BE62937F25D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0617" y="5189077"/>
            <a:ext cx="8213242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lvl="1" algn="ctr">
              <a:buClr>
                <a:srgbClr val="800000"/>
              </a:buClr>
              <a:buSzPct val="50000"/>
            </a:pPr>
            <a:r>
              <a:rPr lang="en-US" b="1" dirty="0">
                <a:solidFill>
                  <a:srgbClr val="0000FF"/>
                </a:solidFill>
                <a:latin typeface="Times"/>
                <a:ea typeface="ＭＳ Ｐゴシック" pitchFamily="34" charset="-128"/>
                <a:cs typeface="Times"/>
              </a:rPr>
              <a:t>To treat Anemia, Ischemia and Hypoxia caused by Diseases such as:</a:t>
            </a:r>
          </a:p>
          <a:p>
            <a:pPr lvl="1" algn="ctr">
              <a:buClr>
                <a:srgbClr val="800000"/>
              </a:buClr>
              <a:buSzPct val="50000"/>
            </a:pPr>
            <a:r>
              <a:rPr lang="en-US" dirty="0">
                <a:solidFill>
                  <a:srgbClr val="0000FF"/>
                </a:solidFill>
                <a:latin typeface="Times"/>
                <a:ea typeface="ＭＳ Ｐゴシック" pitchFamily="34" charset="-128"/>
                <a:cs typeface="Times"/>
              </a:rPr>
              <a:t>Stroke, Subarachnoid Hemorrhage, Myocardial infarction, Vaso-Occlusive 	</a:t>
            </a:r>
            <a:r>
              <a:rPr lang="en-US" dirty="0" smtClean="0">
                <a:solidFill>
                  <a:srgbClr val="0000FF"/>
                </a:solidFill>
                <a:latin typeface="Times"/>
                <a:ea typeface="ＭＳ Ｐゴシック" pitchFamily="34" charset="-128"/>
                <a:cs typeface="Times"/>
              </a:rPr>
              <a:t>Crisis</a:t>
            </a:r>
            <a:r>
              <a:rPr lang="en-US" dirty="0">
                <a:solidFill>
                  <a:srgbClr val="0000FF"/>
                </a:solidFill>
                <a:latin typeface="Times"/>
                <a:ea typeface="ＭＳ Ｐゴシック" pitchFamily="34" charset="-128"/>
                <a:cs typeface="Times"/>
              </a:rPr>
              <a:t>, Sickle Cell Disease &amp; Comorbidities, Thalassemia</a:t>
            </a:r>
            <a:endParaRPr lang="en-US" sz="1600" dirty="0">
              <a:solidFill>
                <a:srgbClr val="0000FF"/>
              </a:solidFill>
              <a:latin typeface="Times"/>
              <a:ea typeface="ＭＳ Ｐゴシック" pitchFamily="34" charset="-128"/>
              <a:cs typeface="Times"/>
            </a:endParaRPr>
          </a:p>
        </p:txBody>
      </p:sp>
      <p:pic>
        <p:nvPicPr>
          <p:cNvPr id="7" name="Picture 6" descr="SG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8775" y="975704"/>
            <a:ext cx="1973682" cy="1484209"/>
          </a:xfrm>
          <a:prstGeom prst="rect">
            <a:avLst/>
          </a:prstGeom>
        </p:spPr>
      </p:pic>
      <p:pic>
        <p:nvPicPr>
          <p:cNvPr id="24" name="Picture 23" descr="SG0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193" y="1028333"/>
            <a:ext cx="1803979" cy="1356592"/>
          </a:xfrm>
          <a:prstGeom prst="rect">
            <a:avLst/>
          </a:prstGeom>
        </p:spPr>
      </p:pic>
      <p:pic>
        <p:nvPicPr>
          <p:cNvPr id="25" name="Picture 24" descr="SG03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98" y="3035874"/>
            <a:ext cx="1479943" cy="1112917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30065" y="4173029"/>
            <a:ext cx="954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prstClr val="black"/>
                </a:solidFill>
                <a:latin typeface="Times"/>
                <a:ea typeface="ＭＳ Ｐゴシック" pitchFamily="34" charset="-128"/>
                <a:cs typeface="Times"/>
              </a:rPr>
              <a:t>Hemoglobin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prstClr val="black"/>
                </a:solidFill>
                <a:latin typeface="Times"/>
                <a:ea typeface="ＭＳ Ｐゴシック" pitchFamily="34" charset="-128"/>
                <a:cs typeface="Times"/>
              </a:rPr>
              <a:t>Molecule</a:t>
            </a:r>
          </a:p>
        </p:txBody>
      </p:sp>
      <p:pic>
        <p:nvPicPr>
          <p:cNvPr id="28" name="Picture 27" descr="SG04a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212" y="990048"/>
            <a:ext cx="1261193" cy="948417"/>
          </a:xfrm>
          <a:prstGeom prst="rect">
            <a:avLst/>
          </a:prstGeom>
        </p:spPr>
      </p:pic>
      <p:cxnSp>
        <p:nvCxnSpPr>
          <p:cNvPr id="32" name="Straight Arrow Connector 31"/>
          <p:cNvCxnSpPr/>
          <p:nvPr/>
        </p:nvCxnSpPr>
        <p:spPr>
          <a:xfrm>
            <a:off x="2284052" y="1728886"/>
            <a:ext cx="1018974" cy="0"/>
          </a:xfrm>
          <a:prstGeom prst="straightConnector1">
            <a:avLst/>
          </a:prstGeom>
          <a:ln w="1905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>
            <a:off x="1900092" y="2133958"/>
            <a:ext cx="1877741" cy="1189898"/>
          </a:xfrm>
          <a:prstGeom prst="straightConnector1">
            <a:avLst/>
          </a:prstGeom>
          <a:ln w="1905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1863172" y="4040116"/>
            <a:ext cx="1041126" cy="0"/>
          </a:xfrm>
          <a:prstGeom prst="straightConnector1">
            <a:avLst/>
          </a:prstGeom>
          <a:ln w="1905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7265560" y="1992124"/>
            <a:ext cx="239713" cy="786244"/>
          </a:xfrm>
          <a:prstGeom prst="straightConnector1">
            <a:avLst/>
          </a:prstGeom>
          <a:ln w="1905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6" name="Picture 45" descr="SG05a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1831" y="2784813"/>
            <a:ext cx="2641395" cy="1986329"/>
          </a:xfrm>
          <a:prstGeom prst="rect">
            <a:avLst/>
          </a:prstGeom>
        </p:spPr>
      </p:pic>
      <p:cxnSp>
        <p:nvCxnSpPr>
          <p:cNvPr id="38" name="Straight Arrow Connector 37"/>
          <p:cNvCxnSpPr/>
          <p:nvPr/>
        </p:nvCxnSpPr>
        <p:spPr>
          <a:xfrm flipV="1">
            <a:off x="5151004" y="1798715"/>
            <a:ext cx="1495661" cy="1811607"/>
          </a:xfrm>
          <a:prstGeom prst="straightConnector1">
            <a:avLst/>
          </a:prstGeom>
          <a:ln w="1905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SG06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4339" y="2867936"/>
            <a:ext cx="2507127" cy="188535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Down Arrow 4"/>
          <p:cNvSpPr/>
          <p:nvPr/>
        </p:nvSpPr>
        <p:spPr>
          <a:xfrm rot="1758345">
            <a:off x="6624277" y="4533393"/>
            <a:ext cx="323310" cy="62275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803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40475"/>
            <a:ext cx="2133600" cy="365125"/>
          </a:xfrm>
        </p:spPr>
        <p:txBody>
          <a:bodyPr/>
          <a:lstStyle/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64771" y="9363166"/>
            <a:ext cx="7189470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57200" y="1165225"/>
            <a:ext cx="8229600" cy="4789488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The EP7-A2 CLSI guideline was used as a basis for the interference studies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The guidance requires two parts of an interference study (a) identify interference (b) Characterize interference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According to guidelines, the observed values were used to calculate the interference, and if the value was greater than the confidence interval then the parameter was considered to have </a:t>
            </a:r>
            <a:r>
              <a:rPr lang="en-US" sz="2400" dirty="0" smtClean="0"/>
              <a:t>interference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Human </a:t>
            </a:r>
            <a:r>
              <a:rPr lang="en-US" sz="2400" dirty="0"/>
              <a:t>Interference study </a:t>
            </a:r>
            <a:r>
              <a:rPr lang="en-US" sz="2400" dirty="0" smtClean="0"/>
              <a:t>was </a:t>
            </a:r>
            <a:r>
              <a:rPr lang="en-US" sz="2400" dirty="0"/>
              <a:t>performed at National Jewish Health Advanced Diagnostics Laboratory (Denver, CO</a:t>
            </a:r>
            <a:r>
              <a:rPr lang="en-US" sz="2400" dirty="0" smtClean="0"/>
              <a:t>) and interference studies with three species (rat, pig and monkey) were performed at </a:t>
            </a:r>
            <a:r>
              <a:rPr lang="en-US" sz="2400" dirty="0" err="1" smtClean="0"/>
              <a:t>Toxikon</a:t>
            </a:r>
            <a:r>
              <a:rPr lang="en-US" sz="2400" dirty="0" smtClean="0"/>
              <a:t> Corp., Bedford MA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The blood samples were collected from healthy volunteers after IRB approval 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400" dirty="0" smtClean="0"/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46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40475"/>
            <a:ext cx="2133600" cy="365125"/>
          </a:xfrm>
        </p:spPr>
        <p:txBody>
          <a:bodyPr/>
          <a:lstStyle/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64771" y="9363166"/>
            <a:ext cx="7189470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57200" y="1165225"/>
            <a:ext cx="8229600" cy="478948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The multispecies study (12-3330-N4) was used in order to show species </a:t>
            </a:r>
            <a:r>
              <a:rPr lang="en-US" sz="2400" dirty="0" smtClean="0"/>
              <a:t>equivalence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The multispecies </a:t>
            </a:r>
            <a:r>
              <a:rPr lang="en-US" sz="2400" dirty="0" smtClean="0"/>
              <a:t>study was </a:t>
            </a:r>
            <a:r>
              <a:rPr lang="en-US" sz="2400" dirty="0"/>
              <a:t>also used to characterize </a:t>
            </a:r>
            <a:r>
              <a:rPr lang="en-US" sz="2400" dirty="0" smtClean="0"/>
              <a:t>interference </a:t>
            </a:r>
            <a:endParaRPr lang="en-US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A </a:t>
            </a:r>
            <a:r>
              <a:rPr lang="en-US" sz="2400" dirty="0"/>
              <a:t>confidence interval was set using manufacturers guidelines as well as instrument control </a:t>
            </a:r>
            <a:r>
              <a:rPr lang="en-US" sz="2400" dirty="0" smtClean="0"/>
              <a:t>data </a:t>
            </a:r>
            <a:endParaRPr lang="en-US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In </a:t>
            </a:r>
            <a:r>
              <a:rPr lang="en-US" sz="2400" dirty="0"/>
              <a:t>general, there were very few differences among the species</a:t>
            </a:r>
            <a:r>
              <a:rPr lang="en-US" sz="2400" dirty="0" smtClean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 Any </a:t>
            </a:r>
            <a:r>
              <a:rPr lang="en-US" sz="2400" dirty="0"/>
              <a:t>differences that were found were adjusted for by using species specific correction factors.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89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Instrumentation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40475"/>
            <a:ext cx="2133600" cy="365125"/>
          </a:xfrm>
        </p:spPr>
        <p:txBody>
          <a:bodyPr/>
          <a:lstStyle/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64771" y="9363166"/>
            <a:ext cx="7189470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57200" y="1165225"/>
            <a:ext cx="8229600" cy="478948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1800" dirty="0"/>
              <a:t>Clinical chemistry parameters were tested on an Olympus AU480 instrument (Beckman Coulter, Brea, CA). </a:t>
            </a:r>
            <a:endParaRPr lang="en-US" sz="18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/>
              <a:t>SANGUINATE or diluent was diluted into QC control materials of varying concentrations of </a:t>
            </a:r>
            <a:r>
              <a:rPr lang="en-US" sz="1800" dirty="0" err="1"/>
              <a:t>analytes</a:t>
            </a:r>
            <a:r>
              <a:rPr lang="en-US" sz="1800" dirty="0"/>
              <a:t> (</a:t>
            </a:r>
            <a:r>
              <a:rPr lang="en-US" sz="1800" dirty="0" err="1"/>
              <a:t>BioRad</a:t>
            </a:r>
            <a:r>
              <a:rPr lang="en-US" sz="1800" dirty="0"/>
              <a:t> </a:t>
            </a:r>
            <a:r>
              <a:rPr lang="en-US" sz="1800" dirty="0" err="1"/>
              <a:t>Multiqual</a:t>
            </a:r>
            <a:r>
              <a:rPr lang="en-US" sz="1800" dirty="0"/>
              <a:t> Levels 1, 2 and 3) to determine whether interference differs with varying concentration of </a:t>
            </a:r>
            <a:r>
              <a:rPr lang="en-US" sz="1800" dirty="0" err="1"/>
              <a:t>analyte</a:t>
            </a:r>
            <a:r>
              <a:rPr lang="en-US" sz="1800" dirty="0"/>
              <a:t>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 smtClean="0"/>
              <a:t>Troponin I, Creatinine, BUN were analyzed on the </a:t>
            </a:r>
            <a:r>
              <a:rPr lang="en-US" sz="1800" dirty="0" err="1" smtClean="0"/>
              <a:t>iSTAT</a:t>
            </a:r>
            <a:r>
              <a:rPr lang="en-US" sz="1800" dirty="0" smtClean="0"/>
              <a:t>® 1 Analyzer (</a:t>
            </a:r>
            <a:r>
              <a:rPr lang="en-US" sz="1800" dirty="0"/>
              <a:t>A</a:t>
            </a:r>
            <a:r>
              <a:rPr lang="en-US" sz="1800" dirty="0" smtClean="0"/>
              <a:t>bbott).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/>
              <a:t>Hematology parameters were evaluated on a Beckman Coulter LH 750 instrument (Beckman Coulter, Brea, CA) using whole blood drawn in to EDTA and prepared to final SANGUINATE concentrations of 1, 5, or 8mg/mL or equivalent diluent volumes. </a:t>
            </a:r>
            <a:endParaRPr lang="en-US" sz="18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/>
              <a:t>Coagulation parameters were evaluated on an ACL 1000 instrument (Beckman Coulter, Brea, CA) using both QC materials (Instrumentation Labs, </a:t>
            </a:r>
            <a:r>
              <a:rPr lang="en-US" sz="1800" dirty="0" err="1"/>
              <a:t>HemosIL</a:t>
            </a:r>
            <a:r>
              <a:rPr lang="en-US" sz="1800" dirty="0"/>
              <a:t> Controls 1, 2, and 3) and pooled citrated plasma. </a:t>
            </a:r>
            <a:endParaRPr lang="en-US" sz="18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1800" dirty="0"/>
              <a:t>Blood gas parameters were tested using a Radiometer ABL 800 Flex (Radiometer, Copenhagen Denmark) on heparinized whole blood samples. Specimen for blood gas screening were prepared to final SANGUINATE concentrations of 1, 5, or </a:t>
            </a:r>
            <a:r>
              <a:rPr lang="en-US" sz="1800" dirty="0" smtClean="0"/>
              <a:t>8mg/</a:t>
            </a:r>
            <a:r>
              <a:rPr lang="en-US" sz="1800" dirty="0" err="1" smtClean="0"/>
              <a:t>mL.</a:t>
            </a:r>
            <a:r>
              <a:rPr lang="en-US" sz="18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50614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553200" y="6340475"/>
            <a:ext cx="2133600" cy="365125"/>
          </a:xfrm>
        </p:spPr>
        <p:txBody>
          <a:bodyPr/>
          <a:lstStyle/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209921"/>
            <a:ext cx="8229600" cy="639762"/>
          </a:xfrm>
        </p:spPr>
        <p:txBody>
          <a:bodyPr>
            <a:normAutofit/>
          </a:bodyPr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57200" y="1165225"/>
            <a:ext cx="8229600" cy="478948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SANGUINATE elicited a concentration-dependent interference in nine of twenty-eight chemistry assays, with five assays affected with elevated measurements (albumin, A/G ratio, cholesterol, total iron, percent iron saturation), and four assays exhibiting decreased measurements (GGT, globulin, total iron binding, unsaturated iron binding).  </a:t>
            </a:r>
            <a:endParaRPr lang="en-US" sz="20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 smtClean="0"/>
              <a:t>The </a:t>
            </a:r>
            <a:r>
              <a:rPr lang="en-US" sz="2000" dirty="0"/>
              <a:t>observed results matched closely the manufacturer’s technical documents for hemoglobin interference and correlated well with the reported H-index for hemolysis.  </a:t>
            </a:r>
            <a:endParaRPr lang="en-US" sz="20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 smtClean="0"/>
              <a:t>There </a:t>
            </a:r>
            <a:r>
              <a:rPr lang="en-US" sz="2000" dirty="0"/>
              <a:t>was a decrease in automated and manual platelet count due to in vitro clumping of platelets, and a slight increase in </a:t>
            </a:r>
            <a:r>
              <a:rPr lang="en-US" sz="2000" dirty="0" err="1"/>
              <a:t>aPTT</a:t>
            </a:r>
            <a:r>
              <a:rPr lang="en-US" sz="2000" dirty="0"/>
              <a:t> observed.  </a:t>
            </a:r>
            <a:endParaRPr lang="en-US" sz="20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 smtClean="0"/>
              <a:t>Other </a:t>
            </a:r>
            <a:r>
              <a:rPr lang="en-US" sz="2000" dirty="0"/>
              <a:t>hematology, coagulation, and blood gas indices were not affected. </a:t>
            </a:r>
          </a:p>
        </p:txBody>
      </p:sp>
    </p:spTree>
    <p:extLst>
      <p:ext uri="{BB962C8B-B14F-4D97-AF65-F5344CB8AC3E}">
        <p14:creationId xmlns:p14="http://schemas.microsoft.com/office/powerpoint/2010/main" val="739483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</a:t>
            </a:r>
            <a:r>
              <a:rPr lang="en-US" dirty="0" smtClean="0"/>
              <a:t>nterference </a:t>
            </a:r>
            <a:r>
              <a:rPr lang="en-US" dirty="0"/>
              <a:t>analysis for cholesterol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/>
              <a:t>9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925513"/>
            <a:ext cx="7285037" cy="5005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7820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Interference of </a:t>
            </a:r>
            <a:r>
              <a:rPr lang="en-US" dirty="0" err="1"/>
              <a:t>gammaglutamyl</a:t>
            </a:r>
            <a:r>
              <a:rPr lang="en-US" dirty="0"/>
              <a:t> </a:t>
            </a:r>
            <a:r>
              <a:rPr lang="en-US" dirty="0" err="1"/>
              <a:t>transferase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/>
              <a:t>10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914400" y="1089078"/>
            <a:ext cx="7131689" cy="4472888"/>
            <a:chOff x="1143000" y="990600"/>
            <a:chExt cx="7131689" cy="5362575"/>
          </a:xfrm>
        </p:grpSpPr>
        <p:pic>
          <p:nvPicPr>
            <p:cNvPr id="10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000" y="990600"/>
              <a:ext cx="7131689" cy="53625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6376416" y="2837688"/>
              <a:ext cx="118333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y = -3.3x + 0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374448" y="3249168"/>
              <a:ext cx="144302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y = -0.5x – 12.5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7439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464" y="209921"/>
            <a:ext cx="8870535" cy="639762"/>
          </a:xfrm>
        </p:spPr>
        <p:txBody>
          <a:bodyPr>
            <a:noAutofit/>
          </a:bodyPr>
          <a:lstStyle/>
          <a:p>
            <a:r>
              <a:rPr lang="en-US" sz="2700" dirty="0" smtClean="0"/>
              <a:t>Clumping </a:t>
            </a:r>
            <a:r>
              <a:rPr lang="en-US" sz="2700" dirty="0"/>
              <a:t>of platelets in samples spiked with </a:t>
            </a:r>
            <a:r>
              <a:rPr lang="en-US" sz="2600" dirty="0" smtClean="0">
                <a:solidFill>
                  <a:srgbClr val="C00000"/>
                </a:solidFill>
              </a:rPr>
              <a:t>SANGUINATE™ </a:t>
            </a:r>
            <a:endParaRPr lang="en-US" sz="2600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/>
              <a:t>11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1506322" y="2667001"/>
            <a:ext cx="5994748" cy="1466184"/>
            <a:chOff x="1184562" y="2133599"/>
            <a:chExt cx="5308948" cy="1143001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4562" y="2133599"/>
              <a:ext cx="2644775" cy="1143001"/>
            </a:xfrm>
            <a:prstGeom prst="rect">
              <a:avLst/>
            </a:prstGeom>
            <a:noFill/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8735" y="2133600"/>
              <a:ext cx="2644775" cy="1143000"/>
            </a:xfrm>
            <a:prstGeom prst="rect">
              <a:avLst/>
            </a:prstGeom>
            <a:noFill/>
            <a:ln w="12700">
              <a:solidFill>
                <a:sysClr val="windowText" lastClr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6" name="Right Arrow 15"/>
            <p:cNvSpPr/>
            <p:nvPr/>
          </p:nvSpPr>
          <p:spPr>
            <a:xfrm rot="19667631">
              <a:off x="5297893" y="2430521"/>
              <a:ext cx="172707" cy="70339"/>
            </a:xfrm>
            <a:prstGeom prst="rightArrow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7" name="Right Arrow 16"/>
            <p:cNvSpPr/>
            <p:nvPr/>
          </p:nvSpPr>
          <p:spPr>
            <a:xfrm rot="19667631">
              <a:off x="4362711" y="3005485"/>
              <a:ext cx="172707" cy="70339"/>
            </a:xfrm>
            <a:prstGeom prst="rightArrow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8" name="Right Arrow 17"/>
            <p:cNvSpPr/>
            <p:nvPr/>
          </p:nvSpPr>
          <p:spPr>
            <a:xfrm rot="10800000">
              <a:off x="2797150" y="2888137"/>
              <a:ext cx="172707" cy="70340"/>
            </a:xfrm>
            <a:prstGeom prst="rightArrow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5384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Hemolytic and Ischemic Pathways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body" sz="quarter" idx="14"/>
          </p:nvPr>
        </p:nvSpPr>
        <p:spPr>
          <a:xfrm>
            <a:off x="2236043" y="1078978"/>
            <a:ext cx="1451534" cy="4946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chemeClr val="tx1"/>
                </a:solidFill>
                <a:latin typeface="Times"/>
                <a:cs typeface="Times"/>
              </a:rPr>
              <a:t>Hemolysis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87023" y="2053881"/>
            <a:ext cx="22444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Times"/>
                <a:cs typeface="Times"/>
              </a:rPr>
              <a:t>Acellular</a:t>
            </a:r>
            <a:r>
              <a:rPr lang="en-US" sz="2400" dirty="0" smtClean="0">
                <a:latin typeface="Times"/>
                <a:cs typeface="Times"/>
              </a:rPr>
              <a:t> </a:t>
            </a:r>
            <a:r>
              <a:rPr lang="en-US" sz="2400" dirty="0" err="1" smtClean="0">
                <a:latin typeface="Times"/>
                <a:cs typeface="Times"/>
              </a:rPr>
              <a:t>oxyHb</a:t>
            </a:r>
            <a:endParaRPr lang="en-US" sz="2400" dirty="0">
              <a:latin typeface="Times"/>
              <a:cs typeface="Time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35098" y="2912728"/>
            <a:ext cx="18533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"/>
                <a:cs typeface="Times"/>
              </a:rPr>
              <a:t>NO depletion</a:t>
            </a:r>
            <a:endParaRPr lang="en-US" sz="2400" dirty="0">
              <a:latin typeface="Times"/>
              <a:cs typeface="Times"/>
            </a:endParaRPr>
          </a:p>
        </p:txBody>
      </p:sp>
      <p:sp>
        <p:nvSpPr>
          <p:cNvPr id="12" name="Down Arrow 11"/>
          <p:cNvSpPr/>
          <p:nvPr/>
        </p:nvSpPr>
        <p:spPr>
          <a:xfrm>
            <a:off x="2792975" y="2612356"/>
            <a:ext cx="242316" cy="3468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13" name="Down Arrow 12"/>
          <p:cNvSpPr/>
          <p:nvPr/>
        </p:nvSpPr>
        <p:spPr>
          <a:xfrm>
            <a:off x="2799421" y="1622469"/>
            <a:ext cx="242316" cy="3468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15" name="Down Arrow 14"/>
          <p:cNvSpPr/>
          <p:nvPr/>
        </p:nvSpPr>
        <p:spPr>
          <a:xfrm>
            <a:off x="2799421" y="3449612"/>
            <a:ext cx="242316" cy="3468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20797" y="1091871"/>
            <a:ext cx="15672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"/>
                <a:cs typeface="Times"/>
              </a:rPr>
              <a:t>Ischemia</a:t>
            </a:r>
            <a:endParaRPr lang="en-US" sz="2400" b="1" dirty="0">
              <a:latin typeface="Times"/>
              <a:cs typeface="Times"/>
            </a:endParaRPr>
          </a:p>
        </p:txBody>
      </p:sp>
      <p:sp>
        <p:nvSpPr>
          <p:cNvPr id="17" name="Down Arrow 16"/>
          <p:cNvSpPr/>
          <p:nvPr/>
        </p:nvSpPr>
        <p:spPr>
          <a:xfrm>
            <a:off x="5670389" y="1567220"/>
            <a:ext cx="242316" cy="53510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69925" y="2051410"/>
            <a:ext cx="12690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"/>
                <a:cs typeface="Times"/>
              </a:rPr>
              <a:t>Hypoxia</a:t>
            </a:r>
            <a:endParaRPr lang="en-US" sz="2400" dirty="0">
              <a:latin typeface="Times"/>
              <a:cs typeface="Time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33692" y="1177007"/>
            <a:ext cx="1300500" cy="6155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Times"/>
                <a:cs typeface="Times"/>
              </a:rPr>
              <a:t>SCD Crisis</a:t>
            </a:r>
          </a:p>
          <a:p>
            <a:r>
              <a:rPr lang="en-US" sz="1000" dirty="0" smtClean="0">
                <a:latin typeface="Times"/>
                <a:cs typeface="Times"/>
              </a:rPr>
              <a:t>Cerebral Hemorrhage</a:t>
            </a:r>
          </a:p>
          <a:p>
            <a:r>
              <a:rPr lang="en-US" sz="1000" dirty="0" err="1" smtClean="0">
                <a:latin typeface="Times"/>
                <a:cs typeface="Times"/>
              </a:rPr>
              <a:t>Allosensitization</a:t>
            </a:r>
            <a:endParaRPr lang="en-US" sz="1000" dirty="0">
              <a:latin typeface="Times"/>
              <a:cs typeface="Time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1671" y="5359665"/>
            <a:ext cx="4246686" cy="6155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Times"/>
                <a:cs typeface="Times"/>
              </a:rPr>
              <a:t>SCD: pulmonary hypertension, priapism, leg ulcers, stroke</a:t>
            </a:r>
          </a:p>
          <a:p>
            <a:r>
              <a:rPr lang="en-US" sz="1100" dirty="0" smtClean="0">
                <a:latin typeface="Times"/>
                <a:cs typeface="Times"/>
              </a:rPr>
              <a:t>Vasospasm/Delayed cerebral ischemia</a:t>
            </a:r>
          </a:p>
          <a:p>
            <a:r>
              <a:rPr lang="en-US" sz="1100" dirty="0" smtClean="0">
                <a:latin typeface="Times"/>
                <a:cs typeface="Times"/>
              </a:rPr>
              <a:t>Organ damage/hemolytic anemia</a:t>
            </a:r>
            <a:endParaRPr lang="en-US" sz="1100" dirty="0">
              <a:latin typeface="Times"/>
              <a:cs typeface="Time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928399" y="1241477"/>
            <a:ext cx="1738865" cy="98488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Times"/>
                <a:cs typeface="Times"/>
              </a:rPr>
              <a:t>Vaso-occlusive crisis</a:t>
            </a:r>
          </a:p>
          <a:p>
            <a:r>
              <a:rPr lang="en-US" sz="1100" dirty="0" smtClean="0">
                <a:latin typeface="Times"/>
                <a:cs typeface="Times"/>
              </a:rPr>
              <a:t>Cardiac disease</a:t>
            </a:r>
          </a:p>
          <a:p>
            <a:r>
              <a:rPr lang="en-US" sz="1100" dirty="0" smtClean="0">
                <a:latin typeface="Times"/>
                <a:cs typeface="Times"/>
              </a:rPr>
              <a:t>Stroke</a:t>
            </a:r>
          </a:p>
          <a:p>
            <a:r>
              <a:rPr lang="en-US" sz="1100" dirty="0" smtClean="0">
                <a:latin typeface="Times"/>
                <a:cs typeface="Times"/>
              </a:rPr>
              <a:t>Diabetic ischemia</a:t>
            </a:r>
          </a:p>
          <a:p>
            <a:r>
              <a:rPr lang="en-US" sz="1100" dirty="0" smtClean="0">
                <a:latin typeface="Times"/>
                <a:cs typeface="Times"/>
              </a:rPr>
              <a:t>Acute wound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6750" y="4509831"/>
            <a:ext cx="2991321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Times"/>
                <a:cs typeface="Times"/>
              </a:rPr>
              <a:t>SCD: VOC pain, ACS, retinopathy, stroke</a:t>
            </a:r>
          </a:p>
          <a:p>
            <a:r>
              <a:rPr lang="en-US" sz="1100" dirty="0" smtClean="0">
                <a:latin typeface="Times"/>
                <a:cs typeface="Times"/>
              </a:rPr>
              <a:t>Organ dysfunction</a:t>
            </a:r>
          </a:p>
          <a:p>
            <a:r>
              <a:rPr lang="en-US" sz="1100" dirty="0" smtClean="0">
                <a:latin typeface="Times"/>
                <a:cs typeface="Times"/>
              </a:rPr>
              <a:t>Neurological deficits</a:t>
            </a:r>
          </a:p>
          <a:p>
            <a:r>
              <a:rPr lang="en-US" sz="1100" dirty="0" smtClean="0">
                <a:latin typeface="Times"/>
                <a:cs typeface="Times"/>
              </a:rPr>
              <a:t>Chronic wounds</a:t>
            </a:r>
          </a:p>
          <a:p>
            <a:r>
              <a:rPr lang="en-US" sz="1100" dirty="0" smtClean="0">
                <a:latin typeface="Times"/>
                <a:cs typeface="Times"/>
              </a:rPr>
              <a:t>Anemia</a:t>
            </a:r>
          </a:p>
        </p:txBody>
      </p:sp>
      <p:sp>
        <p:nvSpPr>
          <p:cNvPr id="26" name="Down Arrow 25"/>
          <p:cNvSpPr/>
          <p:nvPr/>
        </p:nvSpPr>
        <p:spPr>
          <a:xfrm rot="5400000">
            <a:off x="6539762" y="1190605"/>
            <a:ext cx="246040" cy="341681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30" name="Arc 29"/>
          <p:cNvSpPr/>
          <p:nvPr/>
        </p:nvSpPr>
        <p:spPr>
          <a:xfrm rot="8437005">
            <a:off x="3088342" y="2144821"/>
            <a:ext cx="2486936" cy="1991195"/>
          </a:xfrm>
          <a:prstGeom prst="arc">
            <a:avLst>
              <a:gd name="adj1" fmla="val 11776907"/>
              <a:gd name="adj2" fmla="val 19148399"/>
            </a:avLst>
          </a:prstGeom>
          <a:ln w="38100"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  <a:latin typeface="Times"/>
              <a:cs typeface="Times"/>
            </a:endParaRPr>
          </a:p>
        </p:txBody>
      </p:sp>
      <p:sp>
        <p:nvSpPr>
          <p:cNvPr id="31" name="Arc 30"/>
          <p:cNvSpPr/>
          <p:nvPr/>
        </p:nvSpPr>
        <p:spPr>
          <a:xfrm rot="20383160">
            <a:off x="3727281" y="2376751"/>
            <a:ext cx="3019989" cy="2775596"/>
          </a:xfrm>
          <a:prstGeom prst="arc">
            <a:avLst>
              <a:gd name="adj1" fmla="val 11778224"/>
              <a:gd name="adj2" fmla="val 17157052"/>
            </a:avLst>
          </a:prstGeom>
          <a:ln w="38100"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  <a:latin typeface="Times"/>
              <a:cs typeface="Time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846340" y="3966634"/>
            <a:ext cx="2108269" cy="107721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pPr marL="225425" indent="-225425">
              <a:buClr>
                <a:srgbClr val="800000"/>
              </a:buClr>
              <a:buSzPct val="75000"/>
              <a:buFont typeface="+mj-lt"/>
              <a:buAutoNum type="arabicPeriod"/>
            </a:pPr>
            <a:r>
              <a:rPr lang="en-US" sz="2000" dirty="0" smtClean="0">
                <a:latin typeface="Times"/>
                <a:cs typeface="Times"/>
              </a:rPr>
              <a:t>ROS</a:t>
            </a:r>
            <a:endParaRPr lang="en-US" sz="900" dirty="0" smtClean="0">
              <a:latin typeface="Times"/>
              <a:cs typeface="Times"/>
            </a:endParaRPr>
          </a:p>
          <a:p>
            <a:pPr marL="225425" indent="-225425">
              <a:buClr>
                <a:srgbClr val="800000"/>
              </a:buClr>
              <a:buSzPct val="75000"/>
              <a:buFont typeface="+mj-lt"/>
              <a:buAutoNum type="arabicPeriod"/>
            </a:pPr>
            <a:r>
              <a:rPr lang="en-US" sz="2000" dirty="0" smtClean="0">
                <a:latin typeface="Times"/>
                <a:cs typeface="Times"/>
              </a:rPr>
              <a:t>Inflammation</a:t>
            </a:r>
            <a:endParaRPr lang="en-US" sz="900" dirty="0" smtClean="0">
              <a:latin typeface="Times"/>
              <a:cs typeface="Times"/>
            </a:endParaRPr>
          </a:p>
          <a:p>
            <a:pPr marL="225425" indent="-225425">
              <a:buClr>
                <a:srgbClr val="800000"/>
              </a:buClr>
              <a:buSzPct val="75000"/>
              <a:buFont typeface="+mj-lt"/>
              <a:buAutoNum type="arabicPeriod"/>
            </a:pPr>
            <a:r>
              <a:rPr lang="en-US" sz="2000" dirty="0">
                <a:latin typeface="Times"/>
                <a:cs typeface="Times"/>
              </a:rPr>
              <a:t>Vasoconstriction</a:t>
            </a:r>
          </a:p>
          <a:p>
            <a:pPr marL="225425" indent="-225425">
              <a:buAutoNum type="arabicPeriod"/>
            </a:pPr>
            <a:endParaRPr lang="en-US" sz="400" dirty="0" smtClean="0">
              <a:latin typeface="Times"/>
              <a:cs typeface="Times"/>
            </a:endParaRPr>
          </a:p>
        </p:txBody>
      </p:sp>
      <p:sp>
        <p:nvSpPr>
          <p:cNvPr id="29" name="Down Arrow 28"/>
          <p:cNvSpPr/>
          <p:nvPr/>
        </p:nvSpPr>
        <p:spPr>
          <a:xfrm rot="16200000">
            <a:off x="1873757" y="1161438"/>
            <a:ext cx="247624" cy="337127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6" name="Bent-Up Arrow 5"/>
          <p:cNvSpPr/>
          <p:nvPr/>
        </p:nvSpPr>
        <p:spPr>
          <a:xfrm rot="10800000">
            <a:off x="940606" y="4560315"/>
            <a:ext cx="662598" cy="581891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Down Arrow 23"/>
          <p:cNvSpPr/>
          <p:nvPr/>
        </p:nvSpPr>
        <p:spPr>
          <a:xfrm>
            <a:off x="5680958" y="2611636"/>
            <a:ext cx="242316" cy="175358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5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553200" y="6340475"/>
            <a:ext cx="2133600" cy="365125"/>
          </a:xfrm>
        </p:spPr>
        <p:txBody>
          <a:bodyPr/>
          <a:lstStyle/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803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body" sz="quarter" idx="14"/>
          </p:nvPr>
        </p:nvSpPr>
        <p:spPr>
          <a:xfrm>
            <a:off x="2248937" y="1239553"/>
            <a:ext cx="1451534" cy="4946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chemeClr val="tx1"/>
                </a:solidFill>
                <a:latin typeface="Times"/>
                <a:cs typeface="Times"/>
              </a:rPr>
              <a:t>Hemolysis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99917" y="2214456"/>
            <a:ext cx="22444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Times"/>
                <a:cs typeface="Times"/>
              </a:rPr>
              <a:t>Acellular</a:t>
            </a:r>
            <a:r>
              <a:rPr lang="en-US" sz="2400" dirty="0" smtClean="0">
                <a:latin typeface="Times"/>
                <a:cs typeface="Times"/>
              </a:rPr>
              <a:t> </a:t>
            </a:r>
            <a:r>
              <a:rPr lang="en-US" sz="2400" dirty="0" err="1" smtClean="0">
                <a:latin typeface="Times"/>
                <a:cs typeface="Times"/>
              </a:rPr>
              <a:t>oxyHb</a:t>
            </a:r>
            <a:endParaRPr lang="en-US" sz="2400" dirty="0">
              <a:latin typeface="Times"/>
              <a:cs typeface="Time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47992" y="3073303"/>
            <a:ext cx="18533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"/>
                <a:cs typeface="Times"/>
              </a:rPr>
              <a:t>NO depletion</a:t>
            </a:r>
            <a:endParaRPr lang="en-US" sz="2400" dirty="0">
              <a:latin typeface="Times"/>
              <a:cs typeface="Times"/>
            </a:endParaRPr>
          </a:p>
        </p:txBody>
      </p:sp>
      <p:sp>
        <p:nvSpPr>
          <p:cNvPr id="12" name="Down Arrow 11"/>
          <p:cNvSpPr/>
          <p:nvPr/>
        </p:nvSpPr>
        <p:spPr>
          <a:xfrm>
            <a:off x="2805869" y="2772931"/>
            <a:ext cx="242316" cy="3468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13" name="Down Arrow 12"/>
          <p:cNvSpPr/>
          <p:nvPr/>
        </p:nvSpPr>
        <p:spPr>
          <a:xfrm>
            <a:off x="2812315" y="1783044"/>
            <a:ext cx="242316" cy="3468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15" name="Down Arrow 14"/>
          <p:cNvSpPr/>
          <p:nvPr/>
        </p:nvSpPr>
        <p:spPr>
          <a:xfrm>
            <a:off x="2812315" y="3610187"/>
            <a:ext cx="242316" cy="3468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33691" y="1252446"/>
            <a:ext cx="15672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"/>
                <a:cs typeface="Times"/>
              </a:rPr>
              <a:t>Ischemia</a:t>
            </a:r>
            <a:endParaRPr lang="en-US" sz="2400" b="1" dirty="0">
              <a:latin typeface="Times"/>
              <a:cs typeface="Times"/>
            </a:endParaRPr>
          </a:p>
        </p:txBody>
      </p:sp>
      <p:sp>
        <p:nvSpPr>
          <p:cNvPr id="17" name="Down Arrow 16"/>
          <p:cNvSpPr/>
          <p:nvPr/>
        </p:nvSpPr>
        <p:spPr>
          <a:xfrm>
            <a:off x="5683283" y="1792265"/>
            <a:ext cx="242316" cy="53510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82819" y="2211985"/>
            <a:ext cx="12690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"/>
                <a:cs typeface="Times"/>
              </a:rPr>
              <a:t>Hypoxia</a:t>
            </a:r>
            <a:endParaRPr lang="en-US" sz="2400" dirty="0">
              <a:latin typeface="Times"/>
              <a:cs typeface="Times"/>
            </a:endParaRPr>
          </a:p>
        </p:txBody>
      </p:sp>
      <p:sp>
        <p:nvSpPr>
          <p:cNvPr id="30" name="Arc 29"/>
          <p:cNvSpPr/>
          <p:nvPr/>
        </p:nvSpPr>
        <p:spPr>
          <a:xfrm rot="8437005">
            <a:off x="3101236" y="2305396"/>
            <a:ext cx="2486936" cy="1991195"/>
          </a:xfrm>
          <a:prstGeom prst="arc">
            <a:avLst>
              <a:gd name="adj1" fmla="val 11776907"/>
              <a:gd name="adj2" fmla="val 19148399"/>
            </a:avLst>
          </a:prstGeom>
          <a:ln w="38100"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31" name="Arc 30"/>
          <p:cNvSpPr/>
          <p:nvPr/>
        </p:nvSpPr>
        <p:spPr>
          <a:xfrm rot="20383160">
            <a:off x="3740175" y="2537326"/>
            <a:ext cx="3019989" cy="2775596"/>
          </a:xfrm>
          <a:prstGeom prst="arc">
            <a:avLst>
              <a:gd name="adj1" fmla="val 11778224"/>
              <a:gd name="adj2" fmla="val 17157052"/>
            </a:avLst>
          </a:prstGeom>
          <a:ln w="38100"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859234" y="4127209"/>
            <a:ext cx="2108269" cy="107721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pPr marL="225425" indent="-225425">
              <a:buClr>
                <a:srgbClr val="800000"/>
              </a:buClr>
              <a:buSzPct val="75000"/>
              <a:buFont typeface="+mj-lt"/>
              <a:buAutoNum type="arabicPeriod"/>
            </a:pPr>
            <a:r>
              <a:rPr lang="en-US" sz="2000" dirty="0" smtClean="0">
                <a:latin typeface="Times"/>
                <a:cs typeface="Times"/>
              </a:rPr>
              <a:t>ROS</a:t>
            </a:r>
            <a:endParaRPr lang="en-US" sz="900" dirty="0" smtClean="0">
              <a:latin typeface="Times"/>
              <a:cs typeface="Times"/>
            </a:endParaRPr>
          </a:p>
          <a:p>
            <a:pPr marL="225425" indent="-225425">
              <a:buClr>
                <a:srgbClr val="800000"/>
              </a:buClr>
              <a:buSzPct val="75000"/>
              <a:buFont typeface="+mj-lt"/>
              <a:buAutoNum type="arabicPeriod"/>
            </a:pPr>
            <a:r>
              <a:rPr lang="en-US" sz="2000" dirty="0" smtClean="0">
                <a:latin typeface="Times"/>
                <a:cs typeface="Times"/>
              </a:rPr>
              <a:t>Inflammation</a:t>
            </a:r>
            <a:endParaRPr lang="en-US" sz="900" dirty="0" smtClean="0">
              <a:latin typeface="Times"/>
              <a:cs typeface="Times"/>
            </a:endParaRPr>
          </a:p>
          <a:p>
            <a:pPr marL="225425" indent="-225425">
              <a:buClr>
                <a:srgbClr val="800000"/>
              </a:buClr>
              <a:buSzPct val="75000"/>
              <a:buFont typeface="+mj-lt"/>
              <a:buAutoNum type="arabicPeriod"/>
            </a:pPr>
            <a:r>
              <a:rPr lang="en-US" sz="2000" dirty="0">
                <a:latin typeface="Times"/>
                <a:cs typeface="Times"/>
              </a:rPr>
              <a:t>Vasoconstriction</a:t>
            </a:r>
          </a:p>
          <a:p>
            <a:pPr marL="225425" indent="-225425">
              <a:buAutoNum type="arabicPeriod"/>
            </a:pPr>
            <a:endParaRPr lang="en-US" sz="400" dirty="0" smtClean="0">
              <a:latin typeface="Times"/>
              <a:cs typeface="Times"/>
            </a:endParaRPr>
          </a:p>
        </p:txBody>
      </p:sp>
      <p:pic>
        <p:nvPicPr>
          <p:cNvPr id="33" name="Picture 32" descr="sanguinate-u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443" y="1780701"/>
            <a:ext cx="1131221" cy="298911"/>
          </a:xfrm>
          <a:prstGeom prst="rect">
            <a:avLst/>
          </a:prstGeom>
        </p:spPr>
      </p:pic>
      <p:cxnSp>
        <p:nvCxnSpPr>
          <p:cNvPr id="34" name="Straight Connector 33"/>
          <p:cNvCxnSpPr/>
          <p:nvPr/>
        </p:nvCxnSpPr>
        <p:spPr>
          <a:xfrm flipV="1">
            <a:off x="5139656" y="1940548"/>
            <a:ext cx="398158" cy="5670"/>
          </a:xfrm>
          <a:prstGeom prst="line">
            <a:avLst/>
          </a:prstGeom>
          <a:ln w="12700">
            <a:solidFill>
              <a:srgbClr val="800000"/>
            </a:solidFill>
            <a:tail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 flipV="1">
            <a:off x="6543516" y="1643986"/>
            <a:ext cx="714825" cy="279936"/>
          </a:xfrm>
          <a:prstGeom prst="line">
            <a:avLst/>
          </a:prstGeom>
          <a:ln w="12700">
            <a:solidFill>
              <a:srgbClr val="800000"/>
            </a:solidFill>
            <a:tail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1850514" y="3776227"/>
            <a:ext cx="533400" cy="0"/>
          </a:xfrm>
          <a:prstGeom prst="line">
            <a:avLst/>
          </a:prstGeom>
          <a:ln w="12700">
            <a:solidFill>
              <a:srgbClr val="800000"/>
            </a:solidFill>
            <a:tail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993447" y="3814093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  <a:latin typeface="Times New Roman"/>
                <a:cs typeface="Times New Roman"/>
              </a:rPr>
              <a:t>CO</a:t>
            </a:r>
            <a:endParaRPr lang="en-US" b="1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354494" y="1960586"/>
            <a:ext cx="4683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000" b="1" baseline="-250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2000" b="1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527421" y="2154850"/>
            <a:ext cx="659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  <a:latin typeface="Times New Roman"/>
                <a:cs typeface="Times New Roman"/>
              </a:rPr>
              <a:t>PEG</a:t>
            </a:r>
            <a:endParaRPr lang="en-US" b="1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pic>
        <p:nvPicPr>
          <p:cNvPr id="40" name="Picture 39" descr="sanguinate-u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5995" y="1933101"/>
            <a:ext cx="1131221" cy="298911"/>
          </a:xfrm>
          <a:prstGeom prst="rect">
            <a:avLst/>
          </a:prstGeom>
        </p:spPr>
      </p:pic>
      <p:pic>
        <p:nvPicPr>
          <p:cNvPr id="41" name="Picture 40" descr="sanguinate-u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98" y="3596428"/>
            <a:ext cx="1131221" cy="298911"/>
          </a:xfrm>
          <a:prstGeom prst="rect">
            <a:avLst/>
          </a:prstGeom>
        </p:spPr>
      </p:pic>
      <p:sp>
        <p:nvSpPr>
          <p:cNvPr id="42" name="Title 1"/>
          <p:cNvSpPr txBox="1">
            <a:spLocks/>
          </p:cNvSpPr>
          <p:nvPr/>
        </p:nvSpPr>
        <p:spPr>
          <a:xfrm>
            <a:off x="467770" y="220487"/>
            <a:ext cx="8229600" cy="639762"/>
          </a:xfrm>
          <a:prstGeom prst="rect">
            <a:avLst/>
          </a:prstGeom>
          <a:noFill/>
          <a:ln>
            <a:noFill/>
          </a:ln>
        </p:spPr>
        <p:txBody>
          <a:bodyPr vert="horz" lIns="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lang="en-US"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r>
              <a:rPr lang="en-US" dirty="0" smtClean="0">
                <a:solidFill>
                  <a:schemeClr val="accent1"/>
                </a:solidFill>
              </a:rPr>
              <a:t>SANGUINATE</a:t>
            </a:r>
            <a:r>
              <a:rPr lang="en-US" baseline="30000" dirty="0" smtClean="0">
                <a:solidFill>
                  <a:srgbClr val="800000"/>
                </a:solidFill>
                <a:latin typeface="Times New Roman"/>
                <a:cs typeface="Times New Roman"/>
              </a:rPr>
              <a:t>™</a:t>
            </a:r>
            <a:br>
              <a:rPr lang="en-US" baseline="30000" dirty="0" smtClean="0">
                <a:solidFill>
                  <a:srgbClr val="800000"/>
                </a:solidFill>
                <a:latin typeface="Times New Roman"/>
                <a:cs typeface="Times New Roman"/>
              </a:rPr>
            </a:br>
            <a:r>
              <a:rPr lang="en-US" sz="1600" i="1" dirty="0" smtClean="0">
                <a:solidFill>
                  <a:srgbClr val="000000"/>
                </a:solidFill>
              </a:rPr>
              <a:t>Interrupts both the Hemolytic and Ischemic Pathways at multiple points with multiple mechanisms</a:t>
            </a:r>
            <a:endParaRPr lang="en-US" sz="1800" i="1" dirty="0">
              <a:solidFill>
                <a:srgbClr val="000000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5462008" y="1131638"/>
            <a:ext cx="646331" cy="646331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E5957A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Webdings"/>
                <a:ea typeface="Webdings"/>
                <a:cs typeface="Webdings"/>
              </a:rPr>
              <a:t></a:t>
            </a:r>
            <a:endParaRPr lang="en-US" sz="3600" b="1" dirty="0">
              <a:solidFill>
                <a:srgbClr val="E5957A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6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553200" y="6340475"/>
            <a:ext cx="2133600" cy="365125"/>
          </a:xfrm>
        </p:spPr>
        <p:txBody>
          <a:bodyPr/>
          <a:lstStyle/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418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Program  </a:t>
            </a:r>
            <a:r>
              <a:rPr lang="en-US" dirty="0"/>
              <a:t>of  </a:t>
            </a:r>
            <a:r>
              <a:rPr lang="en-US" dirty="0" smtClean="0">
                <a:solidFill>
                  <a:srgbClr val="800000"/>
                </a:solidFill>
              </a:rPr>
              <a:t>SANGUINATE</a:t>
            </a:r>
            <a:r>
              <a:rPr lang="en-US" baseline="30000" dirty="0">
                <a:solidFill>
                  <a:srgbClr val="800000"/>
                </a:solidFill>
                <a:latin typeface="Times New Roman"/>
                <a:cs typeface="Times New Roman"/>
              </a:rPr>
              <a:t>™</a:t>
            </a:r>
            <a:endParaRPr lang="en-US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4"/>
          </p:nvPr>
        </p:nvSpPr>
        <p:spPr>
          <a:xfrm>
            <a:off x="457200" y="1164909"/>
            <a:ext cx="8229600" cy="500729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800000"/>
                </a:solidFill>
              </a:rPr>
              <a:t>Completed</a:t>
            </a:r>
            <a:endParaRPr lang="en-US" sz="2400" dirty="0" smtClean="0">
              <a:solidFill>
                <a:srgbClr val="800000"/>
              </a:solidFill>
            </a:endParaRPr>
          </a:p>
          <a:p>
            <a:pPr>
              <a:buFont typeface="Arial"/>
              <a:buChar char="•"/>
            </a:pPr>
            <a:r>
              <a:rPr lang="en-US" sz="2400" dirty="0" smtClean="0"/>
              <a:t>51 </a:t>
            </a:r>
            <a:r>
              <a:rPr lang="en-US" sz="2400" dirty="0"/>
              <a:t>subjects/patients treated to </a:t>
            </a:r>
            <a:r>
              <a:rPr lang="en-US" sz="2400" dirty="0" smtClean="0"/>
              <a:t>date. </a:t>
            </a:r>
            <a:endParaRPr lang="en-US" sz="2400" dirty="0"/>
          </a:p>
          <a:p>
            <a:pPr>
              <a:buFont typeface="Arial"/>
              <a:buChar char="•"/>
            </a:pPr>
            <a:r>
              <a:rPr lang="en-US" sz="2400" dirty="0"/>
              <a:t>2</a:t>
            </a:r>
            <a:r>
              <a:rPr lang="en-US" sz="2400" dirty="0" smtClean="0"/>
              <a:t> </a:t>
            </a:r>
            <a:r>
              <a:rPr lang="en-US" sz="2400" dirty="0"/>
              <a:t>INDs and 3 </a:t>
            </a:r>
            <a:r>
              <a:rPr lang="en-US" sz="2400" dirty="0" err="1"/>
              <a:t>eINDs</a:t>
            </a:r>
            <a:r>
              <a:rPr lang="en-US" sz="2400" dirty="0"/>
              <a:t> (</a:t>
            </a:r>
            <a:r>
              <a:rPr lang="en-US" sz="2400" dirty="0" smtClean="0"/>
              <a:t>compassionate) approved </a:t>
            </a:r>
            <a:r>
              <a:rPr lang="en-US" sz="2400" dirty="0"/>
              <a:t>by </a:t>
            </a:r>
            <a:r>
              <a:rPr lang="en-US" sz="2400" dirty="0" smtClean="0"/>
              <a:t>FDA.  </a:t>
            </a:r>
            <a:endParaRPr lang="en-US" sz="2400" dirty="0"/>
          </a:p>
          <a:p>
            <a:pPr>
              <a:buFont typeface="Arial"/>
              <a:buChar char="•"/>
            </a:pPr>
            <a:r>
              <a:rPr lang="en-US" sz="2400" dirty="0"/>
              <a:t>Phase I trial in </a:t>
            </a:r>
            <a:r>
              <a:rPr lang="en-US" sz="2400" dirty="0" smtClean="0"/>
              <a:t>healthy volunteers (Australia</a:t>
            </a:r>
            <a:r>
              <a:rPr lang="en-US" sz="2400" dirty="0"/>
              <a:t>) completed and submitted to </a:t>
            </a:r>
            <a:r>
              <a:rPr lang="en-US" sz="2400" dirty="0" smtClean="0"/>
              <a:t>FDA.</a:t>
            </a:r>
            <a:endParaRPr lang="en-US" sz="2400" dirty="0"/>
          </a:p>
          <a:p>
            <a:pPr>
              <a:buFont typeface="Arial"/>
              <a:buChar char="•"/>
            </a:pPr>
            <a:r>
              <a:rPr lang="en-US" sz="2400" dirty="0"/>
              <a:t>Phase 1b </a:t>
            </a:r>
            <a:r>
              <a:rPr lang="en-US" sz="2400" dirty="0" smtClean="0"/>
              <a:t>studies </a:t>
            </a:r>
            <a:r>
              <a:rPr lang="en-US" sz="2400" dirty="0"/>
              <a:t>in stable SCD patients (safety) are </a:t>
            </a:r>
            <a:r>
              <a:rPr lang="en-US" sz="2400" dirty="0" smtClean="0"/>
              <a:t>completed.</a:t>
            </a:r>
            <a:endParaRPr lang="en-US" sz="2000" i="1" dirty="0" smtClean="0"/>
          </a:p>
          <a:p>
            <a:pPr>
              <a:buFont typeface="Arial"/>
              <a:buChar char="•"/>
            </a:pPr>
            <a:endParaRPr lang="en-US" i="1" dirty="0" smtClean="0"/>
          </a:p>
          <a:p>
            <a:pPr marL="0" indent="0">
              <a:buNone/>
            </a:pPr>
            <a:r>
              <a:rPr lang="en-US" sz="2400" b="1" smtClean="0">
                <a:solidFill>
                  <a:srgbClr val="800000"/>
                </a:solidFill>
              </a:rPr>
              <a:t>On-Going </a:t>
            </a:r>
            <a:r>
              <a:rPr lang="en-US" sz="2400" b="1" dirty="0" smtClean="0">
                <a:solidFill>
                  <a:srgbClr val="800000"/>
                </a:solidFill>
              </a:rPr>
              <a:t>Studies</a:t>
            </a:r>
          </a:p>
          <a:p>
            <a:pPr>
              <a:buFont typeface="Arial"/>
              <a:buChar char="•"/>
            </a:pPr>
            <a:r>
              <a:rPr lang="en-US" sz="2400" dirty="0" smtClean="0"/>
              <a:t>Phase 2 study in SCD VOC</a:t>
            </a:r>
            <a:endParaRPr lang="en-US" sz="2400" dirty="0"/>
          </a:p>
          <a:p>
            <a:pPr>
              <a:buFont typeface="Arial"/>
              <a:buChar char="•"/>
            </a:pPr>
            <a:r>
              <a:rPr lang="en-US" sz="2400" dirty="0"/>
              <a:t>Phase 2 study in SCD leg </a:t>
            </a:r>
            <a:r>
              <a:rPr lang="en-US" sz="2400" dirty="0" smtClean="0"/>
              <a:t>ulcers</a:t>
            </a:r>
          </a:p>
          <a:p>
            <a:pPr>
              <a:buFont typeface="Arial"/>
              <a:buChar char="•"/>
            </a:pPr>
            <a:r>
              <a:rPr lang="en-US" sz="2400" dirty="0" smtClean="0"/>
              <a:t>Phase 2 </a:t>
            </a:r>
            <a:r>
              <a:rPr lang="en-US" sz="2400" dirty="0"/>
              <a:t>study in Delayed Cerebral </a:t>
            </a:r>
            <a:r>
              <a:rPr lang="en-US" sz="2400" dirty="0" smtClean="0"/>
              <a:t>Ischemia</a:t>
            </a:r>
          </a:p>
          <a:p>
            <a:pPr lvl="0"/>
            <a:r>
              <a:rPr lang="en-US" sz="2400" dirty="0"/>
              <a:t>Phase 2 study in </a:t>
            </a:r>
            <a:r>
              <a:rPr lang="en-US" sz="2400" dirty="0" smtClean="0"/>
              <a:t>β-Thalassemia </a:t>
            </a:r>
            <a:endParaRPr lang="en-US" sz="2400" dirty="0"/>
          </a:p>
          <a:p>
            <a:pPr>
              <a:buFont typeface="Arial"/>
              <a:buChar char="•"/>
            </a:pPr>
            <a:endParaRPr lang="en-US" sz="2400" dirty="0" smtClean="0"/>
          </a:p>
          <a:p>
            <a:pPr>
              <a:buFont typeface="Arial"/>
              <a:buChar char="•"/>
            </a:pPr>
            <a:endParaRPr lang="en-US" sz="2400" dirty="0" smtClean="0"/>
          </a:p>
          <a:p>
            <a:endParaRPr lang="en-US" sz="2400" dirty="0"/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702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553200" y="6340475"/>
            <a:ext cx="2133600" cy="365125"/>
          </a:xfrm>
          <a:prstGeom prst="rect">
            <a:avLst/>
          </a:prstGeom>
        </p:spPr>
        <p:txBody>
          <a:bodyPr/>
          <a:lstStyle/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Times New Roman"/>
                <a:cs typeface="Times New Roman"/>
              </a:rPr>
              <a:t> 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1" name="Hexagon 10"/>
          <p:cNvSpPr/>
          <p:nvPr/>
        </p:nvSpPr>
        <p:spPr>
          <a:xfrm>
            <a:off x="873513" y="2505947"/>
            <a:ext cx="2274947" cy="1980318"/>
          </a:xfrm>
          <a:prstGeom prst="hexagon">
            <a:avLst/>
          </a:prstGeom>
          <a:solidFill>
            <a:srgbClr val="EB6360"/>
          </a:solidFill>
          <a:ln>
            <a:solidFill>
              <a:srgbClr val="EB63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Times New Roman"/>
              <a:cs typeface="Times New Roman"/>
            </a:endParaRPr>
          </a:p>
        </p:txBody>
      </p:sp>
      <p:sp>
        <p:nvSpPr>
          <p:cNvPr id="14" name="Hexagon 13"/>
          <p:cNvSpPr/>
          <p:nvPr/>
        </p:nvSpPr>
        <p:spPr>
          <a:xfrm>
            <a:off x="312455" y="3496106"/>
            <a:ext cx="3399367" cy="2210102"/>
          </a:xfrm>
          <a:prstGeom prst="hexagon">
            <a:avLst/>
          </a:prstGeom>
          <a:solidFill>
            <a:schemeClr val="bg1">
              <a:lumMod val="75000"/>
              <a:alpha val="70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Times New Roman"/>
              <a:cs typeface="Times New Roman"/>
            </a:endParaRPr>
          </a:p>
        </p:txBody>
      </p:sp>
      <p:sp>
        <p:nvSpPr>
          <p:cNvPr id="15" name="Hexagon 14"/>
          <p:cNvSpPr/>
          <p:nvPr/>
        </p:nvSpPr>
        <p:spPr>
          <a:xfrm>
            <a:off x="312455" y="1252581"/>
            <a:ext cx="3399367" cy="2243525"/>
          </a:xfrm>
          <a:prstGeom prst="hexagon">
            <a:avLst/>
          </a:prstGeom>
          <a:solidFill>
            <a:schemeClr val="tx2">
              <a:lumMod val="20000"/>
              <a:lumOff val="80000"/>
              <a:alpha val="70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Times New Roman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8181" y="3845785"/>
            <a:ext cx="26009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FFFF00"/>
                </a:solidFill>
                <a:latin typeface="Times New Roman"/>
                <a:ea typeface="ＭＳ Ｐゴシック" pitchFamily="34" charset="-128"/>
                <a:cs typeface="Times New Roman"/>
              </a:rPr>
              <a:t>Hypoxia/Ischemia</a:t>
            </a:r>
            <a:endParaRPr lang="en-US" sz="1400" dirty="0">
              <a:solidFill>
                <a:srgbClr val="FFFF00"/>
              </a:solidFill>
              <a:latin typeface="Times New Roman"/>
              <a:ea typeface="ＭＳ Ｐゴシック" pitchFamily="34" charset="-128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57598" y="2864022"/>
            <a:ext cx="16900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FFFF00"/>
                </a:solidFill>
                <a:latin typeface="Times New Roman"/>
                <a:ea typeface="ＭＳ Ｐゴシック" pitchFamily="34" charset="-128"/>
                <a:cs typeface="Times New Roman"/>
              </a:rPr>
              <a:t>Anemia</a:t>
            </a:r>
            <a:endParaRPr lang="en-US" sz="1600" dirty="0">
              <a:solidFill>
                <a:srgbClr val="FFFF00"/>
              </a:solidFill>
              <a:latin typeface="Times New Roman"/>
              <a:ea typeface="ＭＳ Ｐゴシック" pitchFamily="34" charset="-128"/>
              <a:cs typeface="Times New Roman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7782" y="4610818"/>
            <a:ext cx="38252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7662" indent="-171450" fontAlgn="base">
              <a:spcBef>
                <a:spcPct val="0"/>
              </a:spcBef>
              <a:spcAft>
                <a:spcPct val="0"/>
              </a:spcAft>
              <a:buClr>
                <a:srgbClr val="800000"/>
              </a:buClr>
              <a:buSzPct val="50000"/>
              <a:buFont typeface="Wingdings" charset="2"/>
              <a:buChar char="v"/>
            </a:pPr>
            <a:r>
              <a:rPr lang="en-US" sz="1200" dirty="0" smtClean="0">
                <a:solidFill>
                  <a:prstClr val="black"/>
                </a:solidFill>
                <a:latin typeface="Times New Roman"/>
                <a:ea typeface="ＭＳ Ｐゴシック" pitchFamily="34" charset="-128"/>
                <a:cs typeface="Times New Roman"/>
              </a:rPr>
              <a:t>Stroke, Myocardial Infarcts</a:t>
            </a:r>
          </a:p>
          <a:p>
            <a:pPr marL="347662" indent="-171450" fontAlgn="base">
              <a:spcBef>
                <a:spcPct val="0"/>
              </a:spcBef>
              <a:spcAft>
                <a:spcPct val="0"/>
              </a:spcAft>
              <a:buClr>
                <a:srgbClr val="800000"/>
              </a:buClr>
              <a:buSzPct val="50000"/>
              <a:buFont typeface="Wingdings" charset="2"/>
              <a:buChar char="v"/>
            </a:pPr>
            <a:r>
              <a:rPr lang="en-US" sz="1200" dirty="0" smtClean="0">
                <a:solidFill>
                  <a:prstClr val="black"/>
                </a:solidFill>
                <a:latin typeface="Times New Roman"/>
                <a:ea typeface="ＭＳ Ｐゴシック" pitchFamily="34" charset="-128"/>
                <a:cs typeface="Times New Roman"/>
              </a:rPr>
              <a:t>Delayed Cerebral Ischemia </a:t>
            </a:r>
          </a:p>
          <a:p>
            <a:pPr marL="347662" indent="-171450" fontAlgn="base">
              <a:spcBef>
                <a:spcPct val="0"/>
              </a:spcBef>
              <a:spcAft>
                <a:spcPct val="0"/>
              </a:spcAft>
              <a:buClr>
                <a:srgbClr val="800000"/>
              </a:buClr>
              <a:buSzPct val="50000"/>
              <a:buFont typeface="Wingdings" charset="2"/>
              <a:buChar char="v"/>
            </a:pPr>
            <a:r>
              <a:rPr lang="en-US" sz="1200" dirty="0" smtClean="0">
                <a:solidFill>
                  <a:prstClr val="black"/>
                </a:solidFill>
                <a:latin typeface="Times New Roman"/>
                <a:ea typeface="ＭＳ Ｐゴシック" pitchFamily="34" charset="-128"/>
                <a:cs typeface="Times New Roman"/>
              </a:rPr>
              <a:t>Subarachnoid Hemorrhage</a:t>
            </a:r>
            <a:endParaRPr lang="en-US" sz="1200" dirty="0">
              <a:solidFill>
                <a:prstClr val="black"/>
              </a:solidFill>
              <a:latin typeface="Times New Roman"/>
              <a:ea typeface="ＭＳ Ｐゴシック" pitchFamily="34" charset="-128"/>
              <a:cs typeface="Times New Roman"/>
            </a:endParaRPr>
          </a:p>
          <a:p>
            <a:pPr marL="347662" indent="-171450" fontAlgn="base">
              <a:spcBef>
                <a:spcPct val="0"/>
              </a:spcBef>
              <a:spcAft>
                <a:spcPct val="0"/>
              </a:spcAft>
              <a:buClr>
                <a:srgbClr val="800000"/>
              </a:buClr>
              <a:buSzPct val="50000"/>
              <a:buFont typeface="Wingdings" charset="2"/>
              <a:buChar char="v"/>
            </a:pPr>
            <a:r>
              <a:rPr lang="en-US" sz="1200" dirty="0" smtClean="0">
                <a:solidFill>
                  <a:prstClr val="black"/>
                </a:solidFill>
                <a:latin typeface="Times New Roman"/>
                <a:ea typeface="ＭＳ Ｐゴシック" pitchFamily="34" charset="-128"/>
                <a:cs typeface="Times New Roman"/>
              </a:rPr>
              <a:t>TBI</a:t>
            </a:r>
          </a:p>
          <a:p>
            <a:pPr marL="347662" indent="-171450" fontAlgn="base">
              <a:spcBef>
                <a:spcPct val="0"/>
              </a:spcBef>
              <a:spcAft>
                <a:spcPct val="0"/>
              </a:spcAft>
              <a:buClr>
                <a:srgbClr val="800000"/>
              </a:buClr>
              <a:buSzPct val="50000"/>
              <a:buFont typeface="Wingdings" charset="2"/>
              <a:buChar char="v"/>
            </a:pPr>
            <a:r>
              <a:rPr lang="en-US" sz="1200" dirty="0">
                <a:solidFill>
                  <a:prstClr val="black"/>
                </a:solidFill>
                <a:latin typeface="Times New Roman"/>
                <a:ea typeface="ＭＳ Ｐゴシック" pitchFamily="34" charset="-128"/>
                <a:cs typeface="Times New Roman"/>
              </a:rPr>
              <a:t>Organ Transplant related </a:t>
            </a:r>
            <a:r>
              <a:rPr lang="en-US" sz="1200" dirty="0" smtClean="0">
                <a:solidFill>
                  <a:prstClr val="black"/>
                </a:solidFill>
                <a:latin typeface="Times New Roman"/>
                <a:ea typeface="ＭＳ Ｐゴシック" pitchFamily="34" charset="-128"/>
                <a:cs typeface="Times New Roman"/>
              </a:rPr>
              <a:t>ischemia</a:t>
            </a:r>
            <a:endParaRPr lang="en-US" sz="1200" dirty="0">
              <a:solidFill>
                <a:prstClr val="black"/>
              </a:solidFill>
              <a:latin typeface="Times New Roman"/>
              <a:ea typeface="ＭＳ Ｐゴシック" pitchFamily="34" charset="-128"/>
              <a:cs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3615" y="1349964"/>
            <a:ext cx="38252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fontAlgn="base">
              <a:spcBef>
                <a:spcPct val="0"/>
              </a:spcBef>
              <a:buClr>
                <a:srgbClr val="800000"/>
              </a:buClr>
              <a:buSzPct val="50000"/>
              <a:buFont typeface="Wingdings" charset="2"/>
              <a:buChar char="²"/>
            </a:pPr>
            <a:r>
              <a:rPr lang="en-US" sz="1200" dirty="0">
                <a:solidFill>
                  <a:prstClr val="black"/>
                </a:solidFill>
                <a:latin typeface="Times New Roman"/>
                <a:ea typeface="ＭＳ Ｐゴシック" pitchFamily="34" charset="-128"/>
                <a:cs typeface="Times New Roman"/>
              </a:rPr>
              <a:t>Loss of Blood (trauma-Injury)</a:t>
            </a:r>
          </a:p>
          <a:p>
            <a:pPr marL="171450" indent="-171450" fontAlgn="base">
              <a:spcBef>
                <a:spcPct val="0"/>
              </a:spcBef>
              <a:buClr>
                <a:srgbClr val="800000"/>
              </a:buClr>
              <a:buSzPct val="50000"/>
              <a:buFont typeface="Wingdings" charset="2"/>
              <a:buChar char="²"/>
            </a:pPr>
            <a:r>
              <a:rPr lang="en-US" sz="1200" dirty="0" smtClean="0">
                <a:solidFill>
                  <a:prstClr val="black"/>
                </a:solidFill>
                <a:latin typeface="Times New Roman"/>
                <a:ea typeface="ＭＳ Ｐゴシック" pitchFamily="34" charset="-128"/>
                <a:cs typeface="Times New Roman"/>
              </a:rPr>
              <a:t>Acquired Anemia's - </a:t>
            </a:r>
            <a:r>
              <a:rPr lang="en-US" sz="1050" i="1" dirty="0">
                <a:solidFill>
                  <a:prstClr val="black"/>
                </a:solidFill>
                <a:latin typeface="Times New Roman"/>
                <a:ea typeface="ＭＳ Ｐゴシック" pitchFamily="34" charset="-128"/>
                <a:cs typeface="Times New Roman"/>
              </a:rPr>
              <a:t>disease based</a:t>
            </a:r>
            <a:endParaRPr lang="en-US" sz="1200" i="1" dirty="0">
              <a:solidFill>
                <a:prstClr val="black"/>
              </a:solidFill>
              <a:latin typeface="Times New Roman"/>
              <a:ea typeface="ＭＳ Ｐゴシック" pitchFamily="34" charset="-128"/>
              <a:cs typeface="Times New Roman"/>
            </a:endParaRPr>
          </a:p>
          <a:p>
            <a:pPr marL="171450" indent="-171450" fontAlgn="base">
              <a:spcBef>
                <a:spcPct val="0"/>
              </a:spcBef>
              <a:buClr>
                <a:srgbClr val="800000"/>
              </a:buClr>
              <a:buSzPct val="50000"/>
              <a:buFont typeface="Wingdings" charset="2"/>
              <a:buChar char="²"/>
            </a:pPr>
            <a:r>
              <a:rPr lang="en-US" sz="1200" dirty="0" smtClean="0">
                <a:solidFill>
                  <a:prstClr val="black"/>
                </a:solidFill>
                <a:latin typeface="Times New Roman"/>
                <a:ea typeface="ＭＳ Ｐゴシック" pitchFamily="34" charset="-128"/>
                <a:cs typeface="Times New Roman"/>
              </a:rPr>
              <a:t>Genetic / Congenital anemia's </a:t>
            </a:r>
            <a:endParaRPr lang="en-US" sz="1200" dirty="0">
              <a:solidFill>
                <a:prstClr val="black"/>
              </a:solidFill>
              <a:latin typeface="Times New Roman"/>
              <a:ea typeface="ＭＳ Ｐゴシック" pitchFamily="34" charset="-128"/>
              <a:cs typeface="Times New Roman"/>
            </a:endParaRPr>
          </a:p>
          <a:p>
            <a:pPr marL="403225" indent="-177800" fontAlgn="base">
              <a:spcBef>
                <a:spcPct val="0"/>
              </a:spcBef>
              <a:buClr>
                <a:srgbClr val="800000"/>
              </a:buClr>
              <a:buSzPct val="50000"/>
              <a:buFont typeface="+mj-lt"/>
              <a:buAutoNum type="arabicPeriod"/>
            </a:pPr>
            <a:r>
              <a:rPr lang="en-US" sz="1200" dirty="0" smtClean="0">
                <a:solidFill>
                  <a:prstClr val="black"/>
                </a:solidFill>
                <a:latin typeface="Times New Roman"/>
                <a:ea typeface="ＭＳ Ｐゴシック" pitchFamily="34" charset="-128"/>
                <a:cs typeface="Times New Roman"/>
              </a:rPr>
              <a:t>Thalassemia</a:t>
            </a:r>
            <a:endParaRPr lang="en-US" sz="1200" dirty="0">
              <a:solidFill>
                <a:prstClr val="black"/>
              </a:solidFill>
              <a:latin typeface="Times New Roman"/>
              <a:ea typeface="ＭＳ Ｐゴシック" pitchFamily="34" charset="-128"/>
              <a:cs typeface="Times New Roman"/>
            </a:endParaRPr>
          </a:p>
          <a:p>
            <a:pPr marL="403225" indent="-177800" fontAlgn="base">
              <a:spcBef>
                <a:spcPct val="0"/>
              </a:spcBef>
              <a:buClr>
                <a:srgbClr val="800000"/>
              </a:buClr>
              <a:buSzPct val="50000"/>
              <a:buFont typeface="+mj-lt"/>
              <a:buAutoNum type="arabicPeriod"/>
            </a:pPr>
            <a:r>
              <a:rPr lang="en-US" sz="1200" dirty="0" smtClean="0">
                <a:solidFill>
                  <a:prstClr val="black"/>
                </a:solidFill>
                <a:latin typeface="Times New Roman"/>
                <a:ea typeface="ＭＳ Ｐゴシック" pitchFamily="34" charset="-128"/>
                <a:cs typeface="Times New Roman"/>
              </a:rPr>
              <a:t>Acute </a:t>
            </a:r>
            <a:r>
              <a:rPr lang="en-US" sz="1100" dirty="0">
                <a:solidFill>
                  <a:prstClr val="black"/>
                </a:solidFill>
                <a:latin typeface="Times New Roman"/>
                <a:ea typeface="ＭＳ Ｐゴシック" pitchFamily="34" charset="-128"/>
                <a:cs typeface="Times New Roman"/>
              </a:rPr>
              <a:t>Sickle Cell Disease</a:t>
            </a:r>
          </a:p>
        </p:txBody>
      </p:sp>
      <p:cxnSp>
        <p:nvCxnSpPr>
          <p:cNvPr id="13" name="Straight Connector 12"/>
          <p:cNvCxnSpPr>
            <a:stCxn id="11" idx="3"/>
            <a:endCxn id="11" idx="0"/>
          </p:cNvCxnSpPr>
          <p:nvPr/>
        </p:nvCxnSpPr>
        <p:spPr>
          <a:xfrm>
            <a:off x="873513" y="3496106"/>
            <a:ext cx="2274947" cy="0"/>
          </a:xfrm>
          <a:prstGeom prst="line">
            <a:avLst/>
          </a:prstGeom>
          <a:ln w="1270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64095" y="3308159"/>
            <a:ext cx="3114040" cy="307777"/>
          </a:xfrm>
          <a:prstGeom prst="rect">
            <a:avLst/>
          </a:prstGeom>
          <a:solidFill>
            <a:srgbClr val="800000"/>
          </a:solidFill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prstClr val="white"/>
                </a:solidFill>
                <a:latin typeface="Times New Roman"/>
                <a:ea typeface="ＭＳ Ｐゴシック" pitchFamily="34" charset="-128"/>
                <a:cs typeface="Times New Roman"/>
              </a:rPr>
              <a:t>Comorbidities of Sickle Cell Disease</a:t>
            </a:r>
            <a:endParaRPr lang="en-US" sz="1400" dirty="0">
              <a:solidFill>
                <a:prstClr val="white"/>
              </a:solidFill>
              <a:latin typeface="Times New Roman"/>
              <a:ea typeface="ＭＳ Ｐゴシック" pitchFamily="34" charset="-128"/>
              <a:cs typeface="Times New Roman"/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accent1"/>
                </a:solidFill>
              </a:rPr>
              <a:t>SANGUINATE</a:t>
            </a:r>
            <a:r>
              <a:rPr lang="en-US" sz="3600" baseline="30000" dirty="0">
                <a:solidFill>
                  <a:srgbClr val="800000"/>
                </a:solidFill>
                <a:latin typeface="Times New Roman"/>
                <a:cs typeface="Times New Roman"/>
              </a:rPr>
              <a:t>™</a:t>
            </a:r>
            <a:r>
              <a:rPr lang="en-US" sz="3600" dirty="0" smtClean="0">
                <a:solidFill>
                  <a:schemeClr val="accent1"/>
                </a:solidFill>
              </a:rPr>
              <a:t>  </a:t>
            </a:r>
            <a:r>
              <a:rPr lang="en-US" dirty="0"/>
              <a:t>Therapeutic </a:t>
            </a:r>
            <a:r>
              <a:rPr lang="en-US" dirty="0" smtClean="0"/>
              <a:t>Targets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9092031"/>
              </p:ext>
            </p:extLst>
          </p:nvPr>
        </p:nvGraphicFramePr>
        <p:xfrm>
          <a:off x="5297576" y="1748443"/>
          <a:ext cx="3049523" cy="3826481"/>
        </p:xfrm>
        <a:graphic>
          <a:graphicData uri="http://schemas.openxmlformats.org/drawingml/2006/table">
            <a:tbl>
              <a:tblPr firstCol="1">
                <a:tableStyleId>{5C22544A-7EE6-4342-B048-85BDC9FD1C3A}</a:tableStyleId>
              </a:tblPr>
              <a:tblGrid>
                <a:gridCol w="3049523"/>
              </a:tblGrid>
              <a:tr h="36556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Acute chest 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syndrome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5774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Pulmonary Hypertension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9820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Allo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-immunization</a:t>
                      </a:r>
                    </a:p>
                  </a:txBody>
                  <a:tcPr marL="68580" marR="68580" marT="0" marB="0" anchor="ctr"/>
                </a:tc>
              </a:tr>
              <a:tr h="41937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Hyperhemolysis</a:t>
                      </a:r>
                      <a:endParaRPr lang="en-US" sz="14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27835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Vaso-occlusive crisis (pain)</a:t>
                      </a:r>
                      <a:endParaRPr lang="en-US" sz="14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611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SCD ulcers</a:t>
                      </a:r>
                      <a:endParaRPr lang="en-US" sz="14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5273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Priapism</a:t>
                      </a:r>
                      <a:endParaRPr lang="en-US" sz="1400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611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Dactylitis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94147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Stroke</a:t>
                      </a:r>
                    </a:p>
                  </a:txBody>
                  <a:tcPr marL="68580" marR="68580" marT="0" marB="0" anchor="ctr"/>
                </a:tc>
              </a:tr>
              <a:tr h="36611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Cardiovascular</a:t>
                      </a:r>
                      <a:r>
                        <a:rPr lang="en-US" sz="14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Disorders</a:t>
                      </a:r>
                      <a:endParaRPr lang="en-US" sz="14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12" name="Notched Right Arrow 11"/>
          <p:cNvSpPr/>
          <p:nvPr/>
        </p:nvSpPr>
        <p:spPr>
          <a:xfrm>
            <a:off x="3822820" y="3219731"/>
            <a:ext cx="1200404" cy="4846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59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553200" y="6340475"/>
            <a:ext cx="2133600" cy="365125"/>
          </a:xfrm>
        </p:spPr>
        <p:txBody>
          <a:bodyPr/>
          <a:lstStyle/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57200" y="1164909"/>
            <a:ext cx="8382000" cy="4931091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We conclude that none of the </a:t>
            </a:r>
            <a:r>
              <a:rPr lang="en-US" sz="2800" dirty="0" err="1"/>
              <a:t>analytes</a:t>
            </a:r>
            <a:r>
              <a:rPr lang="en-US" sz="2800" dirty="0"/>
              <a:t> used for critical care evaluation exhibits interference due to SANGUINATE, and that the profile of interference requires testing on specific instruments to be used in clinical evaluation of patients</a:t>
            </a:r>
            <a:r>
              <a:rPr lang="en-US" sz="2800" dirty="0" smtClean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Good </a:t>
            </a:r>
            <a:r>
              <a:rPr lang="en-US" sz="2800" dirty="0"/>
              <a:t>correlation of the H-index with spiked SANGUINATE concentrations, should provide confidence that clinical laboratory data can be interpreted safely in the presence of SANGUINATE. </a:t>
            </a:r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9" name="Text Placeholder 2"/>
          <p:cNvSpPr txBox="1">
            <a:spLocks/>
          </p:cNvSpPr>
          <p:nvPr/>
        </p:nvSpPr>
        <p:spPr>
          <a:xfrm>
            <a:off x="457200" y="1165225"/>
            <a:ext cx="8229600" cy="478948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88925" indent="-288925" algn="l" defTabSz="914400" rtl="0" eaLnBrk="1" latinLnBrk="0" hangingPunct="1">
              <a:spcBef>
                <a:spcPct val="20000"/>
              </a:spcBef>
              <a:buClr>
                <a:srgbClr val="800000"/>
              </a:buClr>
              <a:buSzPct val="50000"/>
              <a:buFont typeface="Arial"/>
              <a:buChar char="•"/>
              <a:defRPr kumimoji="0" lang="en-US" sz="1400" b="0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515938" indent="-284163" algn="l" defTabSz="914400" rtl="0" eaLnBrk="1" latinLnBrk="0" hangingPunct="1">
              <a:spcBef>
                <a:spcPct val="20000"/>
              </a:spcBef>
              <a:buClr>
                <a:srgbClr val="800000"/>
              </a:buClr>
              <a:buSzPct val="50000"/>
              <a:buFont typeface="Arial"/>
              <a:buChar char="•"/>
              <a:defRPr kumimoji="0" lang="en-US" sz="1400" b="0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742950" indent="-285750" algn="l" defTabSz="914400" rtl="0" eaLnBrk="1" latinLnBrk="0" hangingPunct="1">
              <a:spcBef>
                <a:spcPct val="20000"/>
              </a:spcBef>
              <a:buClr>
                <a:schemeClr val="accent1">
                  <a:lumMod val="75000"/>
                </a:schemeClr>
              </a:buClr>
              <a:buSzPct val="50000"/>
              <a:buFont typeface="Arial" pitchFamily="34" charset="0"/>
              <a:buChar char="–"/>
              <a:defRPr kumimoji="0" lang="en-US" sz="1400" b="0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defRPr>
            </a:lvl3pPr>
            <a:lvl4pPr marL="969963" indent="-280988" algn="l" defTabSz="914400" rtl="0" eaLnBrk="1" latinLnBrk="0" hangingPunct="1">
              <a:spcBef>
                <a:spcPct val="20000"/>
              </a:spcBef>
              <a:buClr>
                <a:schemeClr val="accent1">
                  <a:lumMod val="75000"/>
                </a:schemeClr>
              </a:buClr>
              <a:buSzPct val="50000"/>
              <a:buFont typeface="Arial" pitchFamily="34" charset="0"/>
              <a:buChar char="•"/>
              <a:defRPr kumimoji="0" lang="en-US" sz="1400" b="0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defRPr>
            </a:lvl4pPr>
            <a:lvl5pPr marL="1201738" indent="-287338" algn="l" defTabSz="914400" rtl="0" eaLnBrk="1" latinLnBrk="0" hangingPunct="1">
              <a:spcBef>
                <a:spcPct val="20000"/>
              </a:spcBef>
              <a:buClr>
                <a:schemeClr val="accent1">
                  <a:lumMod val="75000"/>
                </a:schemeClr>
              </a:buClr>
              <a:buSzPct val="50000"/>
              <a:buFont typeface="Arial" pitchFamily="34" charset="0"/>
              <a:buChar char="–"/>
              <a:defRPr kumimoji="0" lang="en-US" sz="1400" b="0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122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AME" val="MANAGED"/>
  <p:tag name="IGNOREFONTNONCOMPLIANCE" val="0"/>
  <p:tag name="FONTNAME" val="Arial"/>
  <p:tag name="FONTSIZE" val="10"/>
  <p:tag name="FONTBOLD" val="0"/>
  <p:tag name="FONTITALIC" val="0"/>
  <p:tag name="FONTULINE" val="0"/>
  <p:tag name="FONTSHADOW" val="0"/>
  <p:tag name="FONTALIGNMENT" val="3"/>
  <p:tag name="FONTCOLOR" val="0"/>
  <p:tag name="FONT_COLOR_TYPE" val="1"/>
  <p:tag name="FONT_COLOR_SCHEME_INDEX" val="0"/>
  <p:tag name="IGNORECOLORLINESNONCOMPLIANCE" val="0"/>
  <p:tag name="FILLVISIBLE" val="0"/>
  <p:tag name="FILLCOLOR" val="7026688"/>
  <p:tag name="FILL_COLOR_SCHEME_INDEX" val="5"/>
  <p:tag name="FILL_COLOR_TYPE" val="2"/>
  <p:tag name="FILLCOLORING" val="No Fill"/>
  <p:tag name="LINEVISIBLE" val="0"/>
  <p:tag name="LINECOLOR" val="0"/>
  <p:tag name="LINE_COLOR_SCHEME_INDEX" val="0"/>
  <p:tag name="LINE_COLOR_TYPE" val="1"/>
  <p:tag name="LINECOLORING" val="No Line"/>
  <p:tag name="IGNOREPOSITIONNONCOMPLIANCE" val="0"/>
  <p:tag name="POSITIONTOP" val="540"/>
  <p:tag name="POSITIONLEFT" val="627"/>
  <p:tag name="IGNORESIZENONCOMPLIANCE" val="0"/>
  <p:tag name="SIZEWIDTH" val="111"/>
  <p:tag name="SIZEHEIGHT" val="12"/>
</p:tagLst>
</file>

<file path=ppt/theme/theme1.xml><?xml version="1.0" encoding="utf-8"?>
<a:theme xmlns:a="http://schemas.openxmlformats.org/drawingml/2006/main" name="3_blank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953734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c83f44a-5aa2-4649-a976-a831a1687047"/>
    <KTagTaxHTField0 xmlns="c3a1ab5e-c496-4c6b-bb07-cdad778a20c4">
      <Terms xmlns="http://schemas.microsoft.com/office/infopath/2007/PartnerControls"/>
    </KTagTaxHTField0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7EE31D8548BF46815A766DC2661932" ma:contentTypeVersion="3" ma:contentTypeDescription="Create a new document." ma:contentTypeScope="" ma:versionID="3027d4081a77b5f7e1de3da8a9e3292a">
  <xsd:schema xmlns:xsd="http://www.w3.org/2001/XMLSchema" xmlns:xs="http://www.w3.org/2001/XMLSchema" xmlns:p="http://schemas.microsoft.com/office/2006/metadata/properties" xmlns:ns2="c3a1ab5e-c496-4c6b-bb07-cdad778a20c4" xmlns:ns3="6c83f44a-5aa2-4649-a976-a831a1687047" targetNamespace="http://schemas.microsoft.com/office/2006/metadata/properties" ma:root="true" ma:fieldsID="8b81633ce97d7a64e91c6ac001671ed5" ns2:_="" ns3:_="">
    <xsd:import namespace="c3a1ab5e-c496-4c6b-bb07-cdad778a20c4"/>
    <xsd:import namespace="6c83f44a-5aa2-4649-a976-a831a1687047"/>
    <xsd:element name="properties">
      <xsd:complexType>
        <xsd:sequence>
          <xsd:element name="documentManagement">
            <xsd:complexType>
              <xsd:all>
                <xsd:element ref="ns2:KTagTaxHTField0" minOccurs="0"/>
                <xsd:element ref="ns3:TaxCatchAll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a1ab5e-c496-4c6b-bb07-cdad778a20c4" elementFormDefault="qualified">
    <xsd:import namespace="http://schemas.microsoft.com/office/2006/documentManagement/types"/>
    <xsd:import namespace="http://schemas.microsoft.com/office/infopath/2007/PartnerControls"/>
    <xsd:element name="KTagTaxHTField0" ma:index="9" nillable="true" ma:taxonomy="true" ma:internalName="KTagTaxHTField0" ma:taxonomyFieldName="KTag" ma:displayName="KTag" ma:default="" ma:fieldId="{33aecafe-3994-4dcb-8c26-35c1194f29ef}" ma:taxonomyMulti="true" ma:sspId="5cd4f76f-26ff-4624-9a32-14a3e6d1e409" ma:termSetId="8a636565-0140-4c5e-9345-f090ff90275b" ma:anchorId="00d2b434-cdd8-4b73-9b3e-26fad2f6b6d8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83f44a-5aa2-4649-a976-a831a1687047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e7c7a839-2a7f-405f-bbde-914c88f7c286}" ma:internalName="TaxCatchAll" ma:showField="CatchAllData" ma:web="f8d42774-a08b-47f8-aee9-57cd2fcd824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_dlc_DocId" ma:index="11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12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3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1690481C-45E1-4E9B-AD4A-0301226D847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1F77AE9-9A1E-4D87-8C3F-5B67A5EE3365}">
  <ds:schemaRefs>
    <ds:schemaRef ds:uri="http://purl.org/dc/terms/"/>
    <ds:schemaRef ds:uri="http://schemas.openxmlformats.org/package/2006/metadata/core-properties"/>
    <ds:schemaRef ds:uri="http://schemas.microsoft.com/office/2006/metadata/properties"/>
    <ds:schemaRef ds:uri="6c83f44a-5aa2-4649-a976-a831a1687047"/>
    <ds:schemaRef ds:uri="http://purl.org/dc/dcmitype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c3a1ab5e-c496-4c6b-bb07-cdad778a20c4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0735CE5-B9C5-4BEE-B44A-5200A3F82C5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a1ab5e-c496-4c6b-bb07-cdad778a20c4"/>
    <ds:schemaRef ds:uri="6c83f44a-5aa2-4649-a976-a831a168704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D090F632-1FE6-4B1C-9D3C-10A6F7115BBC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2806</TotalTime>
  <Words>1048</Words>
  <Application>Microsoft Office PowerPoint</Application>
  <PresentationFormat>On-screen Show (4:3)</PresentationFormat>
  <Paragraphs>152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3_blank</vt:lpstr>
      <vt:lpstr>PowerPoint Presentation</vt:lpstr>
      <vt:lpstr>Objective</vt:lpstr>
      <vt:lpstr>SANGUINATE™  Overview</vt:lpstr>
      <vt:lpstr>SANGUINATE™   What is it? (PEGylated carboxyhemoglobin bovine)</vt:lpstr>
      <vt:lpstr>Methods</vt:lpstr>
      <vt:lpstr>Methods</vt:lpstr>
      <vt:lpstr>Instrumentation</vt:lpstr>
      <vt:lpstr>Results</vt:lpstr>
      <vt:lpstr>Interference analysis for cholesterol </vt:lpstr>
      <vt:lpstr>Interference of gammaglutamyl transferase </vt:lpstr>
      <vt:lpstr>Clumping of platelets in samples spiked with SANGUINATE™ </vt:lpstr>
      <vt:lpstr>Hemolytic and Ischemic Pathways</vt:lpstr>
      <vt:lpstr>PowerPoint Presentation</vt:lpstr>
      <vt:lpstr>Clinical Program  of  SANGUINATE™</vt:lpstr>
      <vt:lpstr>SANGUINATE™  Therapeutic Targets</vt:lpstr>
      <vt:lpstr>Conclusion</vt:lpstr>
    </vt:vector>
  </TitlesOfParts>
  <Company>Prolong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Toxicology Conference</dc:title>
  <dc:creator>Hemant Misra</dc:creator>
  <cp:keywords>Interference study</cp:keywords>
  <cp:lastModifiedBy>Hemant</cp:lastModifiedBy>
  <cp:revision>208</cp:revision>
  <cp:lastPrinted>2014-08-28T11:43:34Z</cp:lastPrinted>
  <dcterms:created xsi:type="dcterms:W3CDTF">2014-06-17T14:33:13Z</dcterms:created>
  <dcterms:modified xsi:type="dcterms:W3CDTF">2014-10-19T14:53:21Z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0x010100747EE31D8548BF46815A766DC2661932</vt:lpwstr>
  </property>
  <property fmtid="{D5CDD505-2E9C-101B-9397-08002B2CF9AE}" pid="3" name="MetadataSecurityLog">
    <vt:lpwstr>&lt;Log Date="-8587917683478371024" Reason="ItemUpdated" Error="After running rules, there were no unique permissions configured for this item. Item inherits permissions from its parent." /&gt;</vt:lpwstr>
  </property>
  <property fmtid="{D5CDD505-2E9C-101B-9397-08002B2CF9AE}" pid="4" name="KTag">
    <vt:lpwstr/>
  </property>
</Properties>
</file>