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7" r:id="rId2"/>
    <p:sldId id="290" r:id="rId3"/>
    <p:sldId id="258" r:id="rId4"/>
    <p:sldId id="263" r:id="rId5"/>
    <p:sldId id="264" r:id="rId6"/>
    <p:sldId id="265" r:id="rId7"/>
    <p:sldId id="278" r:id="rId8"/>
    <p:sldId id="322" r:id="rId9"/>
    <p:sldId id="289" r:id="rId10"/>
    <p:sldId id="287" r:id="rId11"/>
    <p:sldId id="301" r:id="rId12"/>
    <p:sldId id="321" r:id="rId13"/>
    <p:sldId id="269" r:id="rId14"/>
    <p:sldId id="317" r:id="rId15"/>
    <p:sldId id="274" r:id="rId16"/>
    <p:sldId id="318" r:id="rId17"/>
    <p:sldId id="273" r:id="rId18"/>
    <p:sldId id="303" r:id="rId19"/>
    <p:sldId id="272" r:id="rId20"/>
    <p:sldId id="304" r:id="rId21"/>
    <p:sldId id="271" r:id="rId22"/>
    <p:sldId id="300" r:id="rId23"/>
    <p:sldId id="319" r:id="rId24"/>
    <p:sldId id="320" r:id="rId25"/>
    <p:sldId id="270" r:id="rId26"/>
    <p:sldId id="268" r:id="rId27"/>
    <p:sldId id="26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8" autoAdjust="0"/>
    <p:restoredTop sz="94718" autoAdjust="0"/>
  </p:normalViewPr>
  <p:slideViewPr>
    <p:cSldViewPr snapToGrid="0">
      <p:cViewPr>
        <p:scale>
          <a:sx n="77" d="100"/>
          <a:sy n="77" d="100"/>
        </p:scale>
        <p:origin x="-1176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AU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Sheet1!$A$24</c:f>
              <c:strCache>
                <c:ptCount val="1"/>
                <c:pt idx="0">
                  <c:v>2F12</c:v>
                </c:pt>
              </c:strCache>
            </c:strRef>
          </c:tx>
          <c:marker>
            <c:symbol val="none"/>
          </c:marker>
          <c:cat>
            <c:strRef>
              <c:f>(Sheet1!$C$23,Sheet1!$F$23:$J$23)</c:f>
              <c:strCache>
                <c:ptCount val="6"/>
                <c:pt idx="0">
                  <c:v>Post-colostrum</c:v>
                </c:pt>
                <c:pt idx="1">
                  <c:v>17.12.12</c:v>
                </c:pt>
                <c:pt idx="2">
                  <c:v>14.01.13</c:v>
                </c:pt>
                <c:pt idx="3">
                  <c:v>12.02.13</c:v>
                </c:pt>
                <c:pt idx="4">
                  <c:v>05.03.13</c:v>
                </c:pt>
                <c:pt idx="5">
                  <c:v>28.03.13</c:v>
                </c:pt>
              </c:strCache>
            </c:strRef>
          </c:cat>
          <c:val>
            <c:numRef>
              <c:f>(Sheet1!$C$24,Sheet1!$F$24:$J$24)</c:f>
              <c:numCache>
                <c:formatCode>General</c:formatCode>
                <c:ptCount val="6"/>
                <c:pt idx="0">
                  <c:v>80</c:v>
                </c:pt>
                <c:pt idx="1">
                  <c:v>20</c:v>
                </c:pt>
                <c:pt idx="2">
                  <c:v>20</c:v>
                </c:pt>
                <c:pt idx="3">
                  <c:v>40</c:v>
                </c:pt>
                <c:pt idx="4">
                  <c:v>0</c:v>
                </c:pt>
                <c:pt idx="5">
                  <c:v>20</c:v>
                </c:pt>
              </c:numCache>
            </c:numRef>
          </c:val>
        </c:ser>
        <c:ser>
          <c:idx val="1"/>
          <c:order val="1"/>
          <c:tx>
            <c:strRef>
              <c:f>Sheet1!$A$25</c:f>
              <c:strCache>
                <c:ptCount val="1"/>
                <c:pt idx="0">
                  <c:v>5F12</c:v>
                </c:pt>
              </c:strCache>
            </c:strRef>
          </c:tx>
          <c:marker>
            <c:symbol val="none"/>
          </c:marker>
          <c:cat>
            <c:strRef>
              <c:f>(Sheet1!$C$23,Sheet1!$F$23:$J$23)</c:f>
              <c:strCache>
                <c:ptCount val="6"/>
                <c:pt idx="0">
                  <c:v>Post-colostrum</c:v>
                </c:pt>
                <c:pt idx="1">
                  <c:v>17.12.12</c:v>
                </c:pt>
                <c:pt idx="2">
                  <c:v>14.01.13</c:v>
                </c:pt>
                <c:pt idx="3">
                  <c:v>12.02.13</c:v>
                </c:pt>
                <c:pt idx="4">
                  <c:v>05.03.13</c:v>
                </c:pt>
                <c:pt idx="5">
                  <c:v>28.03.13</c:v>
                </c:pt>
              </c:strCache>
            </c:strRef>
          </c:cat>
          <c:val>
            <c:numRef>
              <c:f>(Sheet1!$C$25,Sheet1!$F$25:$J$25)</c:f>
              <c:numCache>
                <c:formatCode>General</c:formatCode>
                <c:ptCount val="6"/>
                <c:pt idx="0">
                  <c:v>80</c:v>
                </c:pt>
                <c:pt idx="1">
                  <c:v>0</c:v>
                </c:pt>
                <c:pt idx="2">
                  <c:v>0</c:v>
                </c:pt>
                <c:pt idx="3">
                  <c:v>320</c:v>
                </c:pt>
                <c:pt idx="4">
                  <c:v>80</c:v>
                </c:pt>
                <c:pt idx="5">
                  <c:v>40</c:v>
                </c:pt>
              </c:numCache>
            </c:numRef>
          </c:val>
        </c:ser>
        <c:ser>
          <c:idx val="2"/>
          <c:order val="2"/>
          <c:tx>
            <c:strRef>
              <c:f>Sheet1!$A$26</c:f>
              <c:strCache>
                <c:ptCount val="1"/>
                <c:pt idx="0">
                  <c:v>8F12</c:v>
                </c:pt>
              </c:strCache>
            </c:strRef>
          </c:tx>
          <c:marker>
            <c:symbol val="none"/>
          </c:marker>
          <c:cat>
            <c:strRef>
              <c:f>(Sheet1!$C$23,Sheet1!$F$23:$J$23)</c:f>
              <c:strCache>
                <c:ptCount val="6"/>
                <c:pt idx="0">
                  <c:v>Post-colostrum</c:v>
                </c:pt>
                <c:pt idx="1">
                  <c:v>17.12.12</c:v>
                </c:pt>
                <c:pt idx="2">
                  <c:v>14.01.13</c:v>
                </c:pt>
                <c:pt idx="3">
                  <c:v>12.02.13</c:v>
                </c:pt>
                <c:pt idx="4">
                  <c:v>05.03.13</c:v>
                </c:pt>
                <c:pt idx="5">
                  <c:v>28.03.13</c:v>
                </c:pt>
              </c:strCache>
            </c:strRef>
          </c:cat>
          <c:val>
            <c:numRef>
              <c:f>(Sheet1!$C$26,Sheet1!$F$26:$J$26)</c:f>
              <c:numCache>
                <c:formatCode>General</c:formatCode>
                <c:ptCount val="6"/>
                <c:pt idx="0">
                  <c:v>40</c:v>
                </c:pt>
                <c:pt idx="1">
                  <c:v>20</c:v>
                </c:pt>
                <c:pt idx="2">
                  <c:v>0</c:v>
                </c:pt>
                <c:pt idx="3">
                  <c:v>160</c:v>
                </c:pt>
                <c:pt idx="4">
                  <c:v>40</c:v>
                </c:pt>
                <c:pt idx="5">
                  <c:v>20</c:v>
                </c:pt>
              </c:numCache>
            </c:numRef>
          </c:val>
        </c:ser>
        <c:ser>
          <c:idx val="3"/>
          <c:order val="3"/>
          <c:tx>
            <c:strRef>
              <c:f>Sheet1!$A$27</c:f>
              <c:strCache>
                <c:ptCount val="1"/>
                <c:pt idx="0">
                  <c:v>10F12</c:v>
                </c:pt>
              </c:strCache>
            </c:strRef>
          </c:tx>
          <c:marker>
            <c:symbol val="none"/>
          </c:marker>
          <c:cat>
            <c:strRef>
              <c:f>(Sheet1!$C$23,Sheet1!$F$23:$J$23)</c:f>
              <c:strCache>
                <c:ptCount val="6"/>
                <c:pt idx="0">
                  <c:v>Post-colostrum</c:v>
                </c:pt>
                <c:pt idx="1">
                  <c:v>17.12.12</c:v>
                </c:pt>
                <c:pt idx="2">
                  <c:v>14.01.13</c:v>
                </c:pt>
                <c:pt idx="3">
                  <c:v>12.02.13</c:v>
                </c:pt>
                <c:pt idx="4">
                  <c:v>05.03.13</c:v>
                </c:pt>
                <c:pt idx="5">
                  <c:v>28.03.13</c:v>
                </c:pt>
              </c:strCache>
            </c:strRef>
          </c:cat>
          <c:val>
            <c:numRef>
              <c:f>(Sheet1!$C$27,Sheet1!$F$27:$J$27)</c:f>
              <c:numCache>
                <c:formatCode>General</c:formatCode>
                <c:ptCount val="6"/>
                <c:pt idx="0">
                  <c:v>40</c:v>
                </c:pt>
                <c:pt idx="1">
                  <c:v>0</c:v>
                </c:pt>
                <c:pt idx="2">
                  <c:v>20</c:v>
                </c:pt>
                <c:pt idx="3">
                  <c:v>80</c:v>
                </c:pt>
                <c:pt idx="4">
                  <c:v>0</c:v>
                </c:pt>
                <c:pt idx="5">
                  <c:v>20</c:v>
                </c:pt>
              </c:numCache>
            </c:numRef>
          </c:val>
        </c:ser>
        <c:ser>
          <c:idx val="4"/>
          <c:order val="4"/>
          <c:tx>
            <c:strRef>
              <c:f>Sheet1!$A$28</c:f>
              <c:strCache>
                <c:ptCount val="1"/>
                <c:pt idx="0">
                  <c:v>11F12</c:v>
                </c:pt>
              </c:strCache>
            </c:strRef>
          </c:tx>
          <c:marker>
            <c:symbol val="none"/>
          </c:marker>
          <c:cat>
            <c:strRef>
              <c:f>(Sheet1!$C$23,Sheet1!$F$23:$J$23)</c:f>
              <c:strCache>
                <c:ptCount val="6"/>
                <c:pt idx="0">
                  <c:v>Post-colostrum</c:v>
                </c:pt>
                <c:pt idx="1">
                  <c:v>17.12.12</c:v>
                </c:pt>
                <c:pt idx="2">
                  <c:v>14.01.13</c:v>
                </c:pt>
                <c:pt idx="3">
                  <c:v>12.02.13</c:v>
                </c:pt>
                <c:pt idx="4">
                  <c:v>05.03.13</c:v>
                </c:pt>
                <c:pt idx="5">
                  <c:v>28.03.13</c:v>
                </c:pt>
              </c:strCache>
            </c:strRef>
          </c:cat>
          <c:val>
            <c:numRef>
              <c:f>(Sheet1!$C$28,Sheet1!$F$28:$J$28)</c:f>
              <c:numCache>
                <c:formatCode>General</c:formatCode>
                <c:ptCount val="6"/>
                <c:pt idx="0">
                  <c:v>40</c:v>
                </c:pt>
                <c:pt idx="1">
                  <c:v>0</c:v>
                </c:pt>
                <c:pt idx="2">
                  <c:v>0</c:v>
                </c:pt>
                <c:pt idx="3">
                  <c:v>40</c:v>
                </c:pt>
                <c:pt idx="4">
                  <c:v>0</c:v>
                </c:pt>
                <c:pt idx="5">
                  <c:v>20</c:v>
                </c:pt>
              </c:numCache>
            </c:numRef>
          </c:val>
        </c:ser>
        <c:ser>
          <c:idx val="5"/>
          <c:order val="5"/>
          <c:tx>
            <c:strRef>
              <c:f>Sheet1!$A$29</c:f>
              <c:strCache>
                <c:ptCount val="1"/>
                <c:pt idx="0">
                  <c:v>14F12</c:v>
                </c:pt>
              </c:strCache>
            </c:strRef>
          </c:tx>
          <c:marker>
            <c:symbol val="none"/>
          </c:marker>
          <c:cat>
            <c:strRef>
              <c:f>(Sheet1!$C$23,Sheet1!$F$23:$J$23)</c:f>
              <c:strCache>
                <c:ptCount val="6"/>
                <c:pt idx="0">
                  <c:v>Post-colostrum</c:v>
                </c:pt>
                <c:pt idx="1">
                  <c:v>17.12.12</c:v>
                </c:pt>
                <c:pt idx="2">
                  <c:v>14.01.13</c:v>
                </c:pt>
                <c:pt idx="3">
                  <c:v>12.02.13</c:v>
                </c:pt>
                <c:pt idx="4">
                  <c:v>05.03.13</c:v>
                </c:pt>
                <c:pt idx="5">
                  <c:v>28.03.13</c:v>
                </c:pt>
              </c:strCache>
            </c:strRef>
          </c:cat>
          <c:val>
            <c:numRef>
              <c:f>(Sheet1!$C$29,Sheet1!$F$29:$J$29)</c:f>
              <c:numCache>
                <c:formatCode>General</c:formatCode>
                <c:ptCount val="6"/>
                <c:pt idx="0">
                  <c:v>20</c:v>
                </c:pt>
                <c:pt idx="1">
                  <c:v>0</c:v>
                </c:pt>
                <c:pt idx="2">
                  <c:v>0</c:v>
                </c:pt>
                <c:pt idx="3">
                  <c:v>40</c:v>
                </c:pt>
                <c:pt idx="4">
                  <c:v>40</c:v>
                </c:pt>
                <c:pt idx="5">
                  <c:v>0</c:v>
                </c:pt>
              </c:numCache>
            </c:numRef>
          </c:val>
        </c:ser>
        <c:ser>
          <c:idx val="6"/>
          <c:order val="6"/>
          <c:tx>
            <c:strRef>
              <c:f>Sheet1!$A$30</c:f>
              <c:strCache>
                <c:ptCount val="1"/>
                <c:pt idx="0">
                  <c:v>17F12</c:v>
                </c:pt>
              </c:strCache>
            </c:strRef>
          </c:tx>
          <c:marker>
            <c:symbol val="none"/>
          </c:marker>
          <c:cat>
            <c:strRef>
              <c:f>(Sheet1!$C$23,Sheet1!$F$23:$J$23)</c:f>
              <c:strCache>
                <c:ptCount val="6"/>
                <c:pt idx="0">
                  <c:v>Post-colostrum</c:v>
                </c:pt>
                <c:pt idx="1">
                  <c:v>17.12.12</c:v>
                </c:pt>
                <c:pt idx="2">
                  <c:v>14.01.13</c:v>
                </c:pt>
                <c:pt idx="3">
                  <c:v>12.02.13</c:v>
                </c:pt>
                <c:pt idx="4">
                  <c:v>05.03.13</c:v>
                </c:pt>
                <c:pt idx="5">
                  <c:v>28.03.13</c:v>
                </c:pt>
              </c:strCache>
            </c:strRef>
          </c:cat>
          <c:val>
            <c:numRef>
              <c:f>(Sheet1!$C$30,Sheet1!$F$30:$J$30)</c:f>
              <c:numCache>
                <c:formatCode>General</c:formatCode>
                <c:ptCount val="6"/>
                <c:pt idx="0">
                  <c:v>40</c:v>
                </c:pt>
                <c:pt idx="1">
                  <c:v>0</c:v>
                </c:pt>
                <c:pt idx="2">
                  <c:v>0</c:v>
                </c:pt>
                <c:pt idx="3">
                  <c:v>40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7"/>
          <c:order val="7"/>
          <c:tx>
            <c:strRef>
              <c:f>Sheet1!$A$31</c:f>
              <c:strCache>
                <c:ptCount val="1"/>
                <c:pt idx="0">
                  <c:v>21F12</c:v>
                </c:pt>
              </c:strCache>
            </c:strRef>
          </c:tx>
          <c:marker>
            <c:symbol val="none"/>
          </c:marker>
          <c:cat>
            <c:strRef>
              <c:f>(Sheet1!$C$23,Sheet1!$F$23:$J$23)</c:f>
              <c:strCache>
                <c:ptCount val="6"/>
                <c:pt idx="0">
                  <c:v>Post-colostrum</c:v>
                </c:pt>
                <c:pt idx="1">
                  <c:v>17.12.12</c:v>
                </c:pt>
                <c:pt idx="2">
                  <c:v>14.01.13</c:v>
                </c:pt>
                <c:pt idx="3">
                  <c:v>12.02.13</c:v>
                </c:pt>
                <c:pt idx="4">
                  <c:v>05.03.13</c:v>
                </c:pt>
                <c:pt idx="5">
                  <c:v>28.03.13</c:v>
                </c:pt>
              </c:strCache>
            </c:strRef>
          </c:cat>
          <c:val>
            <c:numRef>
              <c:f>(Sheet1!$C$31,Sheet1!$F$31:$J$31)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8"/>
          <c:order val="8"/>
          <c:tx>
            <c:strRef>
              <c:f>Sheet1!$A$32</c:f>
              <c:strCache>
                <c:ptCount val="1"/>
                <c:pt idx="0">
                  <c:v>26F12</c:v>
                </c:pt>
              </c:strCache>
            </c:strRef>
          </c:tx>
          <c:marker>
            <c:symbol val="none"/>
          </c:marker>
          <c:cat>
            <c:strRef>
              <c:f>(Sheet1!$C$23,Sheet1!$F$23:$J$23)</c:f>
              <c:strCache>
                <c:ptCount val="6"/>
                <c:pt idx="0">
                  <c:v>Post-colostrum</c:v>
                </c:pt>
                <c:pt idx="1">
                  <c:v>17.12.12</c:v>
                </c:pt>
                <c:pt idx="2">
                  <c:v>14.01.13</c:v>
                </c:pt>
                <c:pt idx="3">
                  <c:v>12.02.13</c:v>
                </c:pt>
                <c:pt idx="4">
                  <c:v>05.03.13</c:v>
                </c:pt>
                <c:pt idx="5">
                  <c:v>28.03.13</c:v>
                </c:pt>
              </c:strCache>
            </c:strRef>
          </c:cat>
          <c:val>
            <c:numRef>
              <c:f>(Sheet1!$C$32,Sheet1!$F$32:$J$32)</c:f>
              <c:numCache>
                <c:formatCode>General</c:formatCode>
                <c:ptCount val="6"/>
                <c:pt idx="0">
                  <c:v>40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9"/>
          <c:order val="9"/>
          <c:tx>
            <c:strRef>
              <c:f>Sheet1!$A$33</c:f>
              <c:strCache>
                <c:ptCount val="1"/>
                <c:pt idx="0">
                  <c:v>33F12</c:v>
                </c:pt>
              </c:strCache>
            </c:strRef>
          </c:tx>
          <c:marker>
            <c:symbol val="none"/>
          </c:marker>
          <c:cat>
            <c:strRef>
              <c:f>(Sheet1!$C$23,Sheet1!$F$23:$J$23)</c:f>
              <c:strCache>
                <c:ptCount val="6"/>
                <c:pt idx="0">
                  <c:v>Post-colostrum</c:v>
                </c:pt>
                <c:pt idx="1">
                  <c:v>17.12.12</c:v>
                </c:pt>
                <c:pt idx="2">
                  <c:v>14.01.13</c:v>
                </c:pt>
                <c:pt idx="3">
                  <c:v>12.02.13</c:v>
                </c:pt>
                <c:pt idx="4">
                  <c:v>05.03.13</c:v>
                </c:pt>
                <c:pt idx="5">
                  <c:v>28.03.13</c:v>
                </c:pt>
              </c:strCache>
            </c:strRef>
          </c:cat>
          <c:val>
            <c:numRef>
              <c:f>(Sheet1!$C$33,Sheet1!$F$33:$J$33)</c:f>
              <c:numCache>
                <c:formatCode>General</c:formatCode>
                <c:ptCount val="6"/>
                <c:pt idx="0">
                  <c:v>40</c:v>
                </c:pt>
                <c:pt idx="1">
                  <c:v>0</c:v>
                </c:pt>
                <c:pt idx="2">
                  <c:v>0</c:v>
                </c:pt>
                <c:pt idx="3">
                  <c:v>40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ser>
          <c:idx val="10"/>
          <c:order val="10"/>
          <c:tx>
            <c:strRef>
              <c:f>Sheet1!$A$34</c:f>
              <c:strCache>
                <c:ptCount val="1"/>
                <c:pt idx="0">
                  <c:v>34F12</c:v>
                </c:pt>
              </c:strCache>
            </c:strRef>
          </c:tx>
          <c:marker>
            <c:symbol val="none"/>
          </c:marker>
          <c:cat>
            <c:strRef>
              <c:f>(Sheet1!$C$23,Sheet1!$F$23:$J$23)</c:f>
              <c:strCache>
                <c:ptCount val="6"/>
                <c:pt idx="0">
                  <c:v>Post-colostrum</c:v>
                </c:pt>
                <c:pt idx="1">
                  <c:v>17.12.12</c:v>
                </c:pt>
                <c:pt idx="2">
                  <c:v>14.01.13</c:v>
                </c:pt>
                <c:pt idx="3">
                  <c:v>12.02.13</c:v>
                </c:pt>
                <c:pt idx="4">
                  <c:v>05.03.13</c:v>
                </c:pt>
                <c:pt idx="5">
                  <c:v>28.03.13</c:v>
                </c:pt>
              </c:strCache>
            </c:strRef>
          </c:cat>
          <c:val>
            <c:numRef>
              <c:f>(Sheet1!$C$34,Sheet1!$F$34:$J$34)</c:f>
              <c:numCache>
                <c:formatCode>General</c:formatCode>
                <c:ptCount val="6"/>
                <c:pt idx="0">
                  <c:v>40</c:v>
                </c:pt>
                <c:pt idx="1">
                  <c:v>20</c:v>
                </c:pt>
                <c:pt idx="2">
                  <c:v>0</c:v>
                </c:pt>
                <c:pt idx="3">
                  <c:v>80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</c:ser>
        <c:dLbls/>
        <c:marker val="1"/>
        <c:axId val="69669248"/>
        <c:axId val="69670784"/>
      </c:lineChart>
      <c:catAx>
        <c:axId val="69669248"/>
        <c:scaling>
          <c:orientation val="minMax"/>
        </c:scaling>
        <c:axPos val="b"/>
        <c:majorTickMark val="none"/>
        <c:tickLblPos val="nextTo"/>
        <c:crossAx val="69670784"/>
        <c:crosses val="autoZero"/>
        <c:auto val="1"/>
        <c:lblAlgn val="ctr"/>
        <c:lblOffset val="100"/>
      </c:catAx>
      <c:valAx>
        <c:axId val="6967078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Neutralizing titres to JEV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69669248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200"/>
      </a:pPr>
      <a:endParaRPr lang="en-US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82798-1EE6-495D-BCAA-4B5948AC1D04}" type="datetimeFigureOut">
              <a:rPr lang="en-AU" smtClean="0"/>
              <a:t>26/07/2015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CDFF2F-C8B8-429D-B19A-0AB6997E6920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B5DE9-63EF-44A9-8986-FB8DA2005849}" type="datetimeFigureOut">
              <a:rPr lang="en-AU" smtClean="0"/>
              <a:pPr/>
              <a:t>26/07/2015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0C27C7-E464-4EF3-A733-595A35F25BC9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xmlns="" val="3908684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90AB-68CE-4E55-8009-9E2CC2B5683C}" type="datetimeFigureOut">
              <a:rPr lang="en-AU" smtClean="0"/>
              <a:pPr/>
              <a:t>26/07/2015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5BE5E-4F5F-4DC2-92CF-4A4A96D9B26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90AB-68CE-4E55-8009-9E2CC2B5683C}" type="datetimeFigureOut">
              <a:rPr lang="en-AU" smtClean="0"/>
              <a:pPr/>
              <a:t>26/07/2015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5BE5E-4F5F-4DC2-92CF-4A4A96D9B26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90AB-68CE-4E55-8009-9E2CC2B5683C}" type="datetimeFigureOut">
              <a:rPr lang="en-AU" smtClean="0"/>
              <a:pPr/>
              <a:t>26/07/2015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5BE5E-4F5F-4DC2-92CF-4A4A96D9B26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90AB-68CE-4E55-8009-9E2CC2B5683C}" type="datetimeFigureOut">
              <a:rPr lang="en-AU" smtClean="0"/>
              <a:pPr/>
              <a:t>26/07/2015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5BE5E-4F5F-4DC2-92CF-4A4A96D9B26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90AB-68CE-4E55-8009-9E2CC2B5683C}" type="datetimeFigureOut">
              <a:rPr lang="en-AU" smtClean="0"/>
              <a:pPr/>
              <a:t>26/07/2015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5BE5E-4F5F-4DC2-92CF-4A4A96D9B26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90AB-68CE-4E55-8009-9E2CC2B5683C}" type="datetimeFigureOut">
              <a:rPr lang="en-AU" smtClean="0"/>
              <a:pPr/>
              <a:t>26/07/2015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5BE5E-4F5F-4DC2-92CF-4A4A96D9B26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90AB-68CE-4E55-8009-9E2CC2B5683C}" type="datetimeFigureOut">
              <a:rPr lang="en-AU" smtClean="0"/>
              <a:pPr/>
              <a:t>26/07/2015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5BE5E-4F5F-4DC2-92CF-4A4A96D9B26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90AB-68CE-4E55-8009-9E2CC2B5683C}" type="datetimeFigureOut">
              <a:rPr lang="en-AU" smtClean="0"/>
              <a:pPr/>
              <a:t>26/07/2015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5BE5E-4F5F-4DC2-92CF-4A4A96D9B26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90AB-68CE-4E55-8009-9E2CC2B5683C}" type="datetimeFigureOut">
              <a:rPr lang="en-AU" smtClean="0"/>
              <a:pPr/>
              <a:t>26/07/2015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5BE5E-4F5F-4DC2-92CF-4A4A96D9B26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90AB-68CE-4E55-8009-9E2CC2B5683C}" type="datetimeFigureOut">
              <a:rPr lang="en-AU" smtClean="0"/>
              <a:pPr/>
              <a:t>26/07/2015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5BE5E-4F5F-4DC2-92CF-4A4A96D9B26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090AB-68CE-4E55-8009-9E2CC2B5683C}" type="datetimeFigureOut">
              <a:rPr lang="en-AU" smtClean="0"/>
              <a:pPr/>
              <a:t>26/07/2015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E5BE5E-4F5F-4DC2-92CF-4A4A96D9B263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AE43F9B-21A8-419C-A089-B3451DC5B092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F9C11CF-42B6-42F4-B1E0-719AEEA0553E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090AB-68CE-4E55-8009-9E2CC2B5683C}" type="datetimeFigureOut">
              <a:rPr lang="en-AU" smtClean="0"/>
              <a:pPr/>
              <a:t>26/07/2015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5BE5E-4F5F-4DC2-92CF-4A4A96D9B263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telg.com.au/images/logos/UQlogo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639" y="623456"/>
            <a:ext cx="8217725" cy="2274124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hangingPunct="0"/>
            <a:r>
              <a:rPr lang="en-US" sz="3600" b="1" dirty="0" smtClean="0">
                <a:latin typeface="Comic Sans MS" pitchFamily="66" charset="0"/>
              </a:rPr>
              <a:t> </a:t>
            </a:r>
            <a:r>
              <a:rPr lang="en-AU" sz="3600" b="1" dirty="0" err="1" smtClean="0">
                <a:latin typeface="Comic Sans MS" pitchFamily="66" charset="0"/>
              </a:rPr>
              <a:t>Advax-adjuvanted</a:t>
            </a:r>
            <a:r>
              <a:rPr lang="en-AU" sz="3600" b="1" dirty="0" smtClean="0">
                <a:latin typeface="Comic Sans MS" pitchFamily="66" charset="0"/>
              </a:rPr>
              <a:t> killed Japanese encephalitis virus (JEV) vaccine is safe in pregnant mares and in foals and induces robust immunological memory</a:t>
            </a:r>
            <a:endParaRPr lang="en-AU" sz="3600" dirty="0">
              <a:latin typeface="Comic Sans MS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5548" y="3368340"/>
            <a:ext cx="4918364" cy="1309254"/>
          </a:xfrm>
        </p:spPr>
        <p:txBody>
          <a:bodyPr>
            <a:normAutofit/>
          </a:bodyPr>
          <a:lstStyle/>
          <a:p>
            <a:r>
              <a:rPr lang="en-AU" sz="1600" dirty="0" smtClean="0">
                <a:solidFill>
                  <a:srgbClr val="7030A0"/>
                </a:solidFill>
                <a:latin typeface="Comic Sans MS" pitchFamily="66" charset="0"/>
              </a:rPr>
              <a:t>Helle Bielefeldt-Ohmann</a:t>
            </a:r>
          </a:p>
          <a:p>
            <a:r>
              <a:rPr lang="en-AU" sz="1600" dirty="0" smtClean="0">
                <a:solidFill>
                  <a:srgbClr val="7030A0"/>
                </a:solidFill>
                <a:latin typeface="Comic Sans MS" pitchFamily="66" charset="0"/>
              </a:rPr>
              <a:t>School of Veterinary Science &amp; </a:t>
            </a:r>
          </a:p>
          <a:p>
            <a:r>
              <a:rPr lang="en-AU" sz="1600" dirty="0" smtClean="0">
                <a:solidFill>
                  <a:srgbClr val="7030A0"/>
                </a:solidFill>
                <a:latin typeface="Comic Sans MS" pitchFamily="66" charset="0"/>
              </a:rPr>
              <a:t>Australian Infectious Diseases Research Centre</a:t>
            </a:r>
          </a:p>
          <a:p>
            <a:r>
              <a:rPr lang="en-AU" sz="1600" dirty="0" smtClean="0">
                <a:solidFill>
                  <a:srgbClr val="7030A0"/>
                </a:solidFill>
                <a:latin typeface="Comic Sans MS" pitchFamily="66" charset="0"/>
              </a:rPr>
              <a:t> University of Queensland</a:t>
            </a:r>
            <a:endParaRPr lang="en-AU" sz="16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4" name="Picture 6" descr="UQlogo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6109" y="5257944"/>
            <a:ext cx="1376218" cy="1330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 cstate="print"/>
          <a:srcRect b="58209"/>
          <a:stretch>
            <a:fillRect/>
          </a:stretch>
        </p:blipFill>
        <p:spPr bwMode="auto">
          <a:xfrm>
            <a:off x="236911" y="5444088"/>
            <a:ext cx="4644008" cy="1179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G:\Images\horse2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01880" y="4205475"/>
            <a:ext cx="3568088" cy="2306536"/>
          </a:xfrm>
          <a:prstGeom prst="rect">
            <a:avLst/>
          </a:prstGeom>
          <a:noFill/>
        </p:spPr>
      </p:pic>
      <p:pic>
        <p:nvPicPr>
          <p:cNvPr id="7" name="Picture 6" descr="Anopheles ridicules 001.jpg"/>
          <p:cNvPicPr>
            <a:picLocks noChangeAspect="1"/>
          </p:cNvPicPr>
          <p:nvPr/>
        </p:nvPicPr>
        <p:blipFill>
          <a:blip r:embed="rId6" cstate="print"/>
          <a:srcRect l="11338" t="12142" r="12784" b="32853"/>
          <a:stretch>
            <a:fillRect/>
          </a:stretch>
        </p:blipFill>
        <p:spPr>
          <a:xfrm>
            <a:off x="6363731" y="3015049"/>
            <a:ext cx="1906145" cy="1470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AU" sz="3600" b="1" dirty="0" smtClean="0">
                <a:latin typeface="Comic Sans MS" pitchFamily="66" charset="0"/>
              </a:rPr>
              <a:t>JEV-Vaccine Studies in Pregnant Mares &amp; Foals: Study Objectives</a:t>
            </a:r>
            <a:endParaRPr lang="en-AU" sz="3600" b="1" dirty="0">
              <a:latin typeface="Comic Sans MS" pitchFamily="66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AU" sz="2400" dirty="0" smtClean="0">
                <a:latin typeface="Comic Sans MS" pitchFamily="66" charset="0"/>
              </a:rPr>
              <a:t>To conduct safety and immunogenicity trials in pregnant mares and young foals for development and regulatory approval of the JE-ADVAX™ vaccine.</a:t>
            </a:r>
          </a:p>
          <a:p>
            <a:r>
              <a:rPr lang="en-AU" sz="2400" dirty="0" smtClean="0">
                <a:latin typeface="Comic Sans MS" pitchFamily="66" charset="0"/>
              </a:rPr>
              <a:t>Assess cross-protective immune responses to MVEV and WNV</a:t>
            </a:r>
            <a:r>
              <a:rPr lang="en-AU" sz="2400" baseline="-25000" dirty="0" smtClean="0">
                <a:latin typeface="Comic Sans MS" pitchFamily="66" charset="0"/>
              </a:rPr>
              <a:t>KUN</a:t>
            </a:r>
          </a:p>
          <a:p>
            <a:endParaRPr lang="en-AU" sz="2400" dirty="0">
              <a:solidFill>
                <a:schemeClr val="bg1">
                  <a:lumMod val="6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6" name="Content Placeholder 5" descr="Zoetis 1-2A_4x_a.tif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lum bright="10000"/>
          </a:blip>
          <a:stretch>
            <a:fillRect/>
          </a:stretch>
        </p:blipFill>
        <p:spPr>
          <a:xfrm rot="5400000">
            <a:off x="4169457" y="2271395"/>
            <a:ext cx="4902908" cy="3677181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"/>
          <p:cNvSpPr>
            <a:spLocks noGrp="1"/>
          </p:cNvSpPr>
          <p:nvPr>
            <p:ph type="title" idx="4294967295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l"/>
            <a:r>
              <a:rPr lang="en-AU" sz="3600" b="1" dirty="0" smtClean="0">
                <a:latin typeface="Comic Sans MS" pitchFamily="66" charset="0"/>
              </a:rPr>
              <a:t>Japanese encephalitis virus</a:t>
            </a:r>
            <a:endParaRPr lang="en-AU" sz="3600" b="1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AU" sz="2500" b="1" dirty="0">
                <a:latin typeface="Comic Sans MS" pitchFamily="66" charset="0"/>
              </a:rPr>
              <a:t>Family: </a:t>
            </a:r>
            <a:r>
              <a:rPr lang="en-AU" sz="2500" i="1" dirty="0" err="1">
                <a:latin typeface="Comic Sans MS" pitchFamily="66" charset="0"/>
              </a:rPr>
              <a:t>Flaviviridae</a:t>
            </a:r>
            <a:endParaRPr lang="en-AU" sz="2500" i="1" dirty="0">
              <a:latin typeface="Comic Sans MS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AU" sz="2500" i="1" dirty="0"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r>
              <a:rPr lang="en-AU" sz="2500" b="1" dirty="0">
                <a:latin typeface="Comic Sans MS" pitchFamily="66" charset="0"/>
              </a:rPr>
              <a:t>Genus: </a:t>
            </a:r>
            <a:r>
              <a:rPr lang="en-AU" sz="2500" dirty="0" smtClean="0">
                <a:latin typeface="Comic Sans MS" pitchFamily="66" charset="0"/>
              </a:rPr>
              <a:t>Flavivirus; Japanese encephalitis antigenic complex</a:t>
            </a:r>
            <a:endParaRPr lang="en-AU" sz="2500" dirty="0">
              <a:latin typeface="Comic Sans MS" pitchFamily="66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AU" sz="2500" dirty="0"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r>
              <a:rPr lang="en-AU" sz="2500" b="1" dirty="0">
                <a:latin typeface="Comic Sans MS" pitchFamily="66" charset="0"/>
              </a:rPr>
              <a:t>Complex includes: </a:t>
            </a:r>
            <a:r>
              <a:rPr lang="en-AU" sz="2500" dirty="0" err="1">
                <a:latin typeface="Comic Sans MS" pitchFamily="66" charset="0"/>
              </a:rPr>
              <a:t>Alfuy</a:t>
            </a:r>
            <a:r>
              <a:rPr lang="en-AU" sz="2500" dirty="0">
                <a:latin typeface="Comic Sans MS" pitchFamily="66" charset="0"/>
              </a:rPr>
              <a:t>, </a:t>
            </a:r>
            <a:r>
              <a:rPr lang="en-AU" sz="2500" dirty="0" err="1">
                <a:latin typeface="Comic Sans MS" pitchFamily="66" charset="0"/>
              </a:rPr>
              <a:t>Cacipacore</a:t>
            </a:r>
            <a:r>
              <a:rPr lang="en-AU" sz="2500" dirty="0">
                <a:latin typeface="Comic Sans MS" pitchFamily="66" charset="0"/>
              </a:rPr>
              <a:t>, </a:t>
            </a:r>
            <a:r>
              <a:rPr lang="en-AU" sz="25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Japanese encephalitis</a:t>
            </a:r>
            <a:r>
              <a:rPr lang="en-AU" sz="2500" dirty="0">
                <a:latin typeface="Comic Sans MS" pitchFamily="66" charset="0"/>
              </a:rPr>
              <a:t>, Koutango, </a:t>
            </a:r>
            <a:r>
              <a:rPr lang="en-AU" sz="2500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West Nile, </a:t>
            </a:r>
            <a:r>
              <a:rPr lang="en-AU" sz="2500" dirty="0" err="1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Kunjin</a:t>
            </a:r>
            <a:r>
              <a:rPr lang="en-AU" sz="2500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, Murray Valley encephalitis</a:t>
            </a:r>
            <a:r>
              <a:rPr lang="en-AU" sz="2500" dirty="0">
                <a:latin typeface="Comic Sans MS" pitchFamily="66" charset="0"/>
              </a:rPr>
              <a:t>, </a:t>
            </a:r>
            <a:r>
              <a:rPr lang="en-AU" sz="2500" dirty="0" smtClean="0">
                <a:latin typeface="Comic Sans MS" pitchFamily="66" charset="0"/>
              </a:rPr>
              <a:t>Rocio, St</a:t>
            </a:r>
            <a:r>
              <a:rPr lang="en-AU" sz="2500" dirty="0">
                <a:latin typeface="Comic Sans MS" pitchFamily="66" charset="0"/>
              </a:rPr>
              <a:t>. Louis encephalitis, </a:t>
            </a:r>
            <a:r>
              <a:rPr lang="en-AU" sz="2500" dirty="0" smtClean="0">
                <a:latin typeface="Comic Sans MS" pitchFamily="66" charset="0"/>
              </a:rPr>
              <a:t>Usutu and </a:t>
            </a:r>
            <a:r>
              <a:rPr lang="en-AU" sz="2500" dirty="0">
                <a:latin typeface="Comic Sans MS" pitchFamily="66" charset="0"/>
              </a:rPr>
              <a:t>Yaounde viruses.</a:t>
            </a:r>
          </a:p>
          <a:p>
            <a:pPr>
              <a:lnSpc>
                <a:spcPct val="80000"/>
              </a:lnSpc>
            </a:pPr>
            <a:endParaRPr lang="en-AU" sz="2500" dirty="0">
              <a:latin typeface="Comic Sans MS" pitchFamily="66" charset="0"/>
            </a:endParaRPr>
          </a:p>
          <a:p>
            <a:pPr>
              <a:lnSpc>
                <a:spcPct val="80000"/>
              </a:lnSpc>
            </a:pPr>
            <a:r>
              <a:rPr lang="en-AU" sz="2500" b="1" dirty="0">
                <a:latin typeface="Comic Sans MS" pitchFamily="66" charset="0"/>
              </a:rPr>
              <a:t>Flaviviruses:</a:t>
            </a:r>
            <a:r>
              <a:rPr lang="en-AU" sz="2500" dirty="0">
                <a:latin typeface="Comic Sans MS" pitchFamily="66" charset="0"/>
              </a:rPr>
              <a:t> 40-60 nm particles, enveloped, </a:t>
            </a:r>
            <a:r>
              <a:rPr lang="en-AU" sz="2500" dirty="0" err="1">
                <a:latin typeface="Comic Sans MS" pitchFamily="66" charset="0"/>
              </a:rPr>
              <a:t>icosahedral</a:t>
            </a:r>
            <a:r>
              <a:rPr lang="en-AU" sz="2500" dirty="0">
                <a:latin typeface="Comic Sans MS" pitchFamily="66" charset="0"/>
              </a:rPr>
              <a:t> </a:t>
            </a:r>
            <a:r>
              <a:rPr lang="en-AU" sz="2500" dirty="0" err="1">
                <a:latin typeface="Comic Sans MS" pitchFamily="66" charset="0"/>
              </a:rPr>
              <a:t>nucleocapsid</a:t>
            </a:r>
            <a:r>
              <a:rPr lang="en-AU" sz="2500" dirty="0">
                <a:latin typeface="Comic Sans MS" pitchFamily="66" charset="0"/>
              </a:rPr>
              <a:t>, positive-sense, single stranded RNA approximately 10,000-11,000 bases</a:t>
            </a:r>
          </a:p>
          <a:p>
            <a:pPr>
              <a:lnSpc>
                <a:spcPct val="80000"/>
              </a:lnSpc>
            </a:pPr>
            <a:endParaRPr lang="en-AU" sz="2500" dirty="0">
              <a:latin typeface="Comic Sans MS" pitchFamily="66" charset="0"/>
            </a:endParaRPr>
          </a:p>
        </p:txBody>
      </p:sp>
      <p:pic>
        <p:nvPicPr>
          <p:cNvPr id="4" name="Content Placeholder 4" descr="p_2d2a.jpg"/>
          <p:cNvPicPr>
            <a:picLocks noChangeAspect="1"/>
          </p:cNvPicPr>
          <p:nvPr/>
        </p:nvPicPr>
        <p:blipFill>
          <a:blip r:embed="rId2" cstate="print"/>
          <a:srcRect l="9605" r="6346"/>
          <a:stretch>
            <a:fillRect/>
          </a:stretch>
        </p:blipFill>
        <p:spPr>
          <a:xfrm>
            <a:off x="7162799" y="438297"/>
            <a:ext cx="1586943" cy="15706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3838"/>
            <a:ext cx="8229600" cy="114300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AU" sz="4000" b="1">
                <a:latin typeface="Comic Sans MS" pitchFamily="66" charset="0"/>
              </a:rPr>
              <a:t>Japanese Encephalitis Virus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59338" y="1989138"/>
            <a:ext cx="4033837" cy="3805237"/>
          </a:xfrm>
        </p:spPr>
        <p:txBody>
          <a:bodyPr>
            <a:normAutofit/>
          </a:bodyPr>
          <a:lstStyle/>
          <a:p>
            <a:r>
              <a:rPr lang="en-AU" sz="2400" dirty="0" smtClean="0">
                <a:latin typeface="Comic Sans MS" pitchFamily="66" charset="0"/>
              </a:rPr>
              <a:t>Asia</a:t>
            </a:r>
            <a:r>
              <a:rPr lang="en-AU" sz="2400" dirty="0">
                <a:latin typeface="Comic Sans MS" pitchFamily="66" charset="0"/>
              </a:rPr>
              <a:t>, Papua New Guinea, Torres </a:t>
            </a:r>
            <a:r>
              <a:rPr lang="en-AU" sz="2400" dirty="0" smtClean="0">
                <a:latin typeface="Comic Sans MS" pitchFamily="66" charset="0"/>
              </a:rPr>
              <a:t>Strait</a:t>
            </a:r>
          </a:p>
          <a:p>
            <a:r>
              <a:rPr lang="en-AU" sz="2400" dirty="0" smtClean="0">
                <a:latin typeface="Comic Sans MS" pitchFamily="66" charset="0"/>
              </a:rPr>
              <a:t>Encephalitis in horses, humans.</a:t>
            </a:r>
            <a:endParaRPr lang="en-AU" sz="2400" dirty="0">
              <a:latin typeface="Comic Sans MS" pitchFamily="66" charset="0"/>
            </a:endParaRPr>
          </a:p>
          <a:p>
            <a:r>
              <a:rPr lang="en-AU" sz="2400" dirty="0" err="1">
                <a:latin typeface="Comic Sans MS" pitchFamily="66" charset="0"/>
              </a:rPr>
              <a:t>Transplacental</a:t>
            </a:r>
            <a:r>
              <a:rPr lang="en-AU" sz="2400" dirty="0">
                <a:latin typeface="Comic Sans MS" pitchFamily="66" charset="0"/>
              </a:rPr>
              <a:t> infection followed by abortion in humans and </a:t>
            </a:r>
            <a:r>
              <a:rPr lang="en-AU" sz="2400" dirty="0" smtClean="0">
                <a:latin typeface="Comic Sans MS" pitchFamily="66" charset="0"/>
              </a:rPr>
              <a:t>pigs.</a:t>
            </a:r>
          </a:p>
          <a:p>
            <a:r>
              <a:rPr lang="en-AU" sz="2400" dirty="0" smtClean="0">
                <a:latin typeface="Comic Sans MS" pitchFamily="66" charset="0"/>
              </a:rPr>
              <a:t>Horses “dead-end” hosts.</a:t>
            </a:r>
            <a:endParaRPr lang="en-AU" sz="2400" dirty="0">
              <a:latin typeface="Comic Sans MS" pitchFamily="66" charset="0"/>
            </a:endParaRPr>
          </a:p>
          <a:p>
            <a:pPr>
              <a:buFontTx/>
              <a:buNone/>
            </a:pPr>
            <a:endParaRPr lang="en-AU" sz="2400" dirty="0">
              <a:latin typeface="Comic Sans MS" pitchFamily="66" charset="0"/>
            </a:endParaRPr>
          </a:p>
        </p:txBody>
      </p:sp>
      <p:pic>
        <p:nvPicPr>
          <p:cNvPr id="46084" name="Picture 4" descr="japanese-enceph-map_me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641475"/>
            <a:ext cx="4033838" cy="4443413"/>
          </a:xfrm>
          <a:noFill/>
          <a:ln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n-AU" sz="4000" b="1">
                <a:latin typeface="Comic Sans MS" pitchFamily="66" charset="0"/>
              </a:rPr>
              <a:t>Japanese Encephalitis Virus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2600" y="1930400"/>
            <a:ext cx="4033838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omic Sans MS" pitchFamily="66" charset="0"/>
              </a:rPr>
              <a:t>Mosquito-bird or mosquito-pig cycles. 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Comic Sans MS" pitchFamily="66" charset="0"/>
              </a:rPr>
              <a:t>Water birds such as herons and egrets = maintenance hosts. 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Comic Sans MS" pitchFamily="66" charset="0"/>
              </a:rPr>
              <a:t>Pig = most important amplifier </a:t>
            </a:r>
            <a:r>
              <a:rPr lang="en-US" sz="2400" dirty="0" smtClean="0">
                <a:latin typeface="Comic Sans MS" pitchFamily="66" charset="0"/>
              </a:rPr>
              <a:t>host, </a:t>
            </a:r>
            <a:r>
              <a:rPr lang="en-US" sz="2400" dirty="0">
                <a:latin typeface="Comic Sans MS" pitchFamily="66" charset="0"/>
              </a:rPr>
              <a:t>developing a </a:t>
            </a:r>
            <a:r>
              <a:rPr lang="en-US" sz="2400" dirty="0" smtClean="0">
                <a:latin typeface="Comic Sans MS" pitchFamily="66" charset="0"/>
              </a:rPr>
              <a:t>viremia </a:t>
            </a:r>
            <a:r>
              <a:rPr lang="en-US" sz="2400" dirty="0">
                <a:latin typeface="Comic Sans MS" pitchFamily="66" charset="0"/>
              </a:rPr>
              <a:t>that is sufficient to infect </a:t>
            </a:r>
            <a:r>
              <a:rPr lang="en-US" sz="2400" dirty="0" smtClean="0">
                <a:latin typeface="Comic Sans MS" pitchFamily="66" charset="0"/>
              </a:rPr>
              <a:t>mosquitoes </a:t>
            </a:r>
            <a:r>
              <a:rPr lang="en-US" sz="2400" dirty="0" smtClean="0">
                <a:latin typeface="Comic Sans MS" pitchFamily="66" charset="0"/>
              </a:rPr>
              <a:t>= ”</a:t>
            </a:r>
            <a:r>
              <a:rPr lang="en-US" sz="2400" dirty="0" smtClean="0">
                <a:latin typeface="Comic Sans MS" pitchFamily="66" charset="0"/>
              </a:rPr>
              <a:t>bridge host</a:t>
            </a:r>
            <a:r>
              <a:rPr lang="en-US" sz="2400" dirty="0" smtClean="0">
                <a:latin typeface="Comic Sans MS" pitchFamily="66" charset="0"/>
              </a:rPr>
              <a:t>”. </a:t>
            </a:r>
            <a:endParaRPr lang="en-AU" sz="2400" dirty="0">
              <a:latin typeface="Comic Sans MS" pitchFamily="66" charset="0"/>
            </a:endParaRPr>
          </a:p>
        </p:txBody>
      </p:sp>
      <p:pic>
        <p:nvPicPr>
          <p:cNvPr id="47108" name="Picture 4" descr="japanese-encephalitis-transmissi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68094" y="1925781"/>
            <a:ext cx="4793344" cy="389312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n-AU" sz="4000" b="1">
                <a:latin typeface="Comic Sans MS" pitchFamily="66" charset="0"/>
              </a:rPr>
              <a:t>Japanese Encephalitis Virus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916113"/>
            <a:ext cx="3810000" cy="4114800"/>
          </a:xfrm>
        </p:spPr>
        <p:txBody>
          <a:bodyPr/>
          <a:lstStyle/>
          <a:p>
            <a:r>
              <a:rPr lang="en-US" sz="2400">
                <a:latin typeface="Comic Sans MS" pitchFamily="66" charset="0"/>
              </a:rPr>
              <a:t>Horses and donkeys develop clinical encephalitis; severe epidemics have occurred in Japan</a:t>
            </a:r>
          </a:p>
          <a:p>
            <a:r>
              <a:rPr lang="en-US" sz="2400">
                <a:latin typeface="Comic Sans MS" pitchFamily="66" charset="0"/>
              </a:rPr>
              <a:t>Lympho-histiocytic encephalitis, gliosis and areas of malacia with haemorrhage. </a:t>
            </a:r>
            <a:endParaRPr lang="en-AU" sz="2400">
              <a:latin typeface="Comic Sans MS" pitchFamily="66" charset="0"/>
            </a:endParaRPr>
          </a:p>
        </p:txBody>
      </p:sp>
      <p:pic>
        <p:nvPicPr>
          <p:cNvPr id="48132" name="Picture 4" descr="Japanese encephalitis copy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71913" y="2101850"/>
            <a:ext cx="5030787" cy="3563938"/>
          </a:xfrm>
          <a:noFill/>
          <a:ln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eaLnBrk="1" hangingPunct="1"/>
            <a:r>
              <a:rPr lang="en-AU" sz="3200" dirty="0" smtClean="0">
                <a:latin typeface="Comic Sans MS" pitchFamily="66" charset="0"/>
              </a:rPr>
              <a:t>Reporting of Horses with Nervous Signs in SE-Australia January – June 2011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AU" sz="2000" smtClean="0">
                <a:latin typeface="Comic Sans MS" pitchFamily="66" charset="0"/>
              </a:rPr>
              <a:t>Widespread areas in Victoria</a:t>
            </a:r>
          </a:p>
          <a:p>
            <a:pPr eaLnBrk="1" hangingPunct="1"/>
            <a:r>
              <a:rPr lang="en-AU" sz="2000" smtClean="0">
                <a:latin typeface="Comic Sans MS" pitchFamily="66" charset="0"/>
              </a:rPr>
              <a:t>Across South Australia, from the Riverland, down the length of the Murray, areas north &amp; south of Adelaide</a:t>
            </a:r>
          </a:p>
          <a:p>
            <a:pPr eaLnBrk="1" hangingPunct="1"/>
            <a:r>
              <a:rPr lang="en-AU" sz="2000" smtClean="0">
                <a:latin typeface="Comic Sans MS" pitchFamily="66" charset="0"/>
              </a:rPr>
              <a:t>Various locations in NSW: west of Great Divide, from Mungindi to Murray River.</a:t>
            </a:r>
          </a:p>
          <a:p>
            <a:pPr eaLnBrk="1" hangingPunct="1"/>
            <a:r>
              <a:rPr lang="en-AU" sz="2000" smtClean="0">
                <a:latin typeface="Comic Sans MS" pitchFamily="66" charset="0"/>
              </a:rPr>
              <a:t>Significant cluster in Hawkesbury Valley west of Sydney and in the Upper Hunter Valley</a:t>
            </a:r>
          </a:p>
          <a:p>
            <a:pPr eaLnBrk="1" hangingPunct="1"/>
            <a:endParaRPr lang="en-AU" sz="2000" smtClean="0">
              <a:latin typeface="Comic Sans MS" pitchFamily="66" charset="0"/>
            </a:endParaRPr>
          </a:p>
        </p:txBody>
      </p:sp>
      <p:pic>
        <p:nvPicPr>
          <p:cNvPr id="25603" name="Content Placeholder 6" descr="horses-grazin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65675" y="2159000"/>
            <a:ext cx="4087813" cy="31877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AU" sz="3600" dirty="0" smtClean="0">
                <a:latin typeface="Comic Sans MS" pitchFamily="66" charset="0"/>
              </a:rPr>
              <a:t>Neurological Disease in Horses in NSW February-May 2011</a:t>
            </a:r>
            <a:endParaRPr lang="en-AU" sz="36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80519"/>
            <a:ext cx="4038600" cy="39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Map for web_May1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1" y="2407213"/>
            <a:ext cx="4038600" cy="286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6293537" y="6283369"/>
            <a:ext cx="21336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 sz="900" dirty="0">
                <a:latin typeface="Comic Sans MS" pitchFamily="66" charset="0"/>
              </a:rPr>
              <a:t>Source: NSW Primary Industries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solidFill>
              <a:schemeClr val="accent6">
                <a:lumMod val="50000"/>
              </a:schemeClr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b="1" dirty="0" smtClean="0">
                <a:latin typeface="Comic Sans MS" pitchFamily="66" charset="0"/>
              </a:rPr>
              <a:t>WNV</a:t>
            </a:r>
            <a:r>
              <a:rPr lang="en-AU" b="1" baseline="-25000" dirty="0" smtClean="0">
                <a:latin typeface="Comic Sans MS" pitchFamily="66" charset="0"/>
              </a:rPr>
              <a:t>NSW2011</a:t>
            </a:r>
            <a:endParaRPr lang="en-AU" b="1" baseline="-25000" dirty="0">
              <a:latin typeface="Comic Sans MS" pitchFamily="66" charset="0"/>
            </a:endParaRPr>
          </a:p>
        </p:txBody>
      </p:sp>
      <p:sp>
        <p:nvSpPr>
          <p:cNvPr id="35842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497013"/>
            <a:ext cx="4038600" cy="4525962"/>
          </a:xfrm>
        </p:spPr>
        <p:txBody>
          <a:bodyPr>
            <a:normAutofit/>
          </a:bodyPr>
          <a:lstStyle/>
          <a:p>
            <a:pPr eaLnBrk="1" hangingPunct="1"/>
            <a:r>
              <a:rPr lang="en-AU" sz="2400" dirty="0" smtClean="0">
                <a:latin typeface="Comic Sans MS" pitchFamily="66" charset="0"/>
              </a:rPr>
              <a:t>Virus isolated from brains of fatal cases</a:t>
            </a:r>
          </a:p>
          <a:p>
            <a:pPr eaLnBrk="1" hangingPunct="1"/>
            <a:r>
              <a:rPr lang="en-AU" sz="2400" dirty="0" smtClean="0">
                <a:latin typeface="Comic Sans MS" pitchFamily="66" charset="0"/>
              </a:rPr>
              <a:t>Sequencing showed virus is variant of WNV, most closely related to WNV</a:t>
            </a:r>
            <a:r>
              <a:rPr lang="en-AU" sz="2400" baseline="-25000" dirty="0" smtClean="0">
                <a:latin typeface="Comic Sans MS" pitchFamily="66" charset="0"/>
              </a:rPr>
              <a:t>KUN</a:t>
            </a:r>
            <a:r>
              <a:rPr lang="en-AU" sz="2400" dirty="0" smtClean="0">
                <a:latin typeface="Comic Sans MS" pitchFamily="66" charset="0"/>
              </a:rPr>
              <a:t> (WNV lineage 1, </a:t>
            </a:r>
            <a:r>
              <a:rPr lang="en-AU" sz="2400" dirty="0" err="1" smtClean="0">
                <a:latin typeface="Comic Sans MS" pitchFamily="66" charset="0"/>
              </a:rPr>
              <a:t>clade</a:t>
            </a:r>
            <a:r>
              <a:rPr lang="en-AU" sz="2400" dirty="0" smtClean="0">
                <a:latin typeface="Comic Sans MS" pitchFamily="66" charset="0"/>
              </a:rPr>
              <a:t> 1b)</a:t>
            </a:r>
          </a:p>
          <a:p>
            <a:pPr eaLnBrk="1" hangingPunct="1"/>
            <a:r>
              <a:rPr lang="en-AU" sz="2400" b="1" dirty="0" smtClean="0">
                <a:solidFill>
                  <a:srgbClr val="7030A0"/>
                </a:solidFill>
                <a:latin typeface="Comic Sans MS" pitchFamily="66" charset="0"/>
              </a:rPr>
              <a:t>NO HUMAN CASES REPORTED</a:t>
            </a:r>
          </a:p>
          <a:p>
            <a:pPr eaLnBrk="1" hangingPunct="1"/>
            <a:r>
              <a:rPr lang="en-AU" sz="2400" b="1" dirty="0" smtClean="0">
                <a:solidFill>
                  <a:srgbClr val="7030A0"/>
                </a:solidFill>
                <a:latin typeface="Comic Sans MS" pitchFamily="66" charset="0"/>
              </a:rPr>
              <a:t>No birds </a:t>
            </a:r>
            <a:r>
              <a:rPr lang="en-AU" sz="2400" b="1" smtClean="0">
                <a:solidFill>
                  <a:srgbClr val="7030A0"/>
                </a:solidFill>
                <a:latin typeface="Comic Sans MS" pitchFamily="66" charset="0"/>
              </a:rPr>
              <a:t>“dropping </a:t>
            </a:r>
            <a:r>
              <a:rPr lang="en-AU" sz="2400" b="1" dirty="0" smtClean="0">
                <a:solidFill>
                  <a:srgbClr val="7030A0"/>
                </a:solidFill>
                <a:latin typeface="Comic Sans MS" pitchFamily="66" charset="0"/>
              </a:rPr>
              <a:t>out of the sky” </a:t>
            </a:r>
          </a:p>
        </p:txBody>
      </p:sp>
      <p:sp>
        <p:nvSpPr>
          <p:cNvPr id="35843" name="TextBox 7"/>
          <p:cNvSpPr txBox="1">
            <a:spLocks noChangeArrowheads="1"/>
          </p:cNvSpPr>
          <p:nvPr/>
        </p:nvSpPr>
        <p:spPr bwMode="auto">
          <a:xfrm>
            <a:off x="7966075" y="5084763"/>
            <a:ext cx="817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>
                <a:latin typeface="Comic Sans MS" pitchFamily="66" charset="0"/>
              </a:rPr>
              <a:t>CSU</a:t>
            </a:r>
          </a:p>
        </p:txBody>
      </p:sp>
      <p:pic>
        <p:nvPicPr>
          <p:cNvPr id="35844" name="Content Placeholder 8" descr="WNV-EM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1847850"/>
            <a:ext cx="4038600" cy="40306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solidFill>
              <a:schemeClr val="accent6">
                <a:lumMod val="50000"/>
              </a:schemeClr>
            </a:solidFill>
          </a:ln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sz="3600" b="1" dirty="0" smtClean="0">
                <a:latin typeface="Comic Sans MS" pitchFamily="66" charset="0"/>
              </a:rPr>
              <a:t> Summary of 2011 Outbreak of Equine Encephalitis in SE Australia</a:t>
            </a:r>
            <a:endParaRPr lang="en-AU" sz="3600" b="1" dirty="0">
              <a:latin typeface="Comic Sans MS" pitchFamily="66" charset="0"/>
            </a:endParaRPr>
          </a:p>
        </p:txBody>
      </p:sp>
      <p:sp>
        <p:nvSpPr>
          <p:cNvPr id="34818" name="Content Placeholder 4"/>
          <p:cNvSpPr>
            <a:spLocks noGrp="1"/>
          </p:cNvSpPr>
          <p:nvPr>
            <p:ph sz="half" idx="1"/>
          </p:nvPr>
        </p:nvSpPr>
        <p:spPr>
          <a:xfrm>
            <a:off x="442913" y="1793875"/>
            <a:ext cx="40386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AU" sz="2400" dirty="0" smtClean="0">
                <a:latin typeface="Comic Sans MS" pitchFamily="66" charset="0"/>
              </a:rPr>
              <a:t>More than 1,000 horses were affected</a:t>
            </a:r>
          </a:p>
          <a:p>
            <a:pPr eaLnBrk="1" hangingPunct="1"/>
            <a:r>
              <a:rPr lang="en-AU" sz="2400" dirty="0" smtClean="0">
                <a:latin typeface="Comic Sans MS" pitchFamily="66" charset="0"/>
              </a:rPr>
              <a:t>Most horses with clinical signs recovered over several weeks with good husbandry &amp; veterinary care</a:t>
            </a:r>
          </a:p>
          <a:p>
            <a:pPr eaLnBrk="1" hangingPunct="1"/>
            <a:r>
              <a:rPr lang="en-AU" sz="2400" dirty="0" smtClean="0">
                <a:latin typeface="Comic Sans MS" pitchFamily="66" charset="0"/>
              </a:rPr>
              <a:t>Case fatality rate was 10-15% in NSW, Vic, SA</a:t>
            </a:r>
          </a:p>
          <a:p>
            <a:pPr eaLnBrk="1" hangingPunct="1"/>
            <a:r>
              <a:rPr lang="en-AU" sz="2400" dirty="0" smtClean="0">
                <a:solidFill>
                  <a:srgbClr val="FF0000"/>
                </a:solidFill>
                <a:latin typeface="Comic Sans MS" pitchFamily="66" charset="0"/>
              </a:rPr>
              <a:t>No recurrence of event in 2012 or later</a:t>
            </a:r>
          </a:p>
        </p:txBody>
      </p:sp>
      <p:pic>
        <p:nvPicPr>
          <p:cNvPr id="34819" name="Content Placeholder 6" descr="wnvslin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33938" y="2230438"/>
            <a:ext cx="3997325" cy="3200400"/>
          </a:xfrm>
        </p:spPr>
      </p:pic>
      <p:sp>
        <p:nvSpPr>
          <p:cNvPr id="34820" name="TextBox 7"/>
          <p:cNvSpPr txBox="1">
            <a:spLocks noChangeArrowheads="1"/>
          </p:cNvSpPr>
          <p:nvPr/>
        </p:nvSpPr>
        <p:spPr bwMode="auto">
          <a:xfrm>
            <a:off x="7966075" y="5084763"/>
            <a:ext cx="8175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AU">
                <a:latin typeface="Comic Sans MS" pitchFamily="66" charset="0"/>
              </a:rPr>
              <a:t>CSU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AU" sz="3600" dirty="0" smtClean="0">
                <a:latin typeface="Comic Sans MS" pitchFamily="66" charset="0"/>
              </a:rPr>
              <a:t>Flavivirus Seroprevalence in SEQ Equine Population 2010-2012</a:t>
            </a:r>
            <a:endParaRPr lang="en-AU" sz="3600" dirty="0">
              <a:latin typeface="Comic Sans MS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44843" y="2007974"/>
            <a:ext cx="4411362" cy="4083908"/>
          </a:xfrm>
        </p:spPr>
        <p:txBody>
          <a:bodyPr>
            <a:normAutofit/>
          </a:bodyPr>
          <a:lstStyle/>
          <a:p>
            <a:r>
              <a:rPr lang="en-AU" sz="1800" dirty="0" smtClean="0">
                <a:latin typeface="Comic Sans MS" pitchFamily="66" charset="0"/>
              </a:rPr>
              <a:t>Immunity to Australian flaviviruses is acquired relatively slowly over lifetime of horses</a:t>
            </a:r>
          </a:p>
          <a:p>
            <a:r>
              <a:rPr lang="en-AU" sz="1800" dirty="0" smtClean="0">
                <a:latin typeface="Comic Sans MS" pitchFamily="66" charset="0"/>
              </a:rPr>
              <a:t>Kokobera virus the more frequently encountered, but no cross-protection to JEV-</a:t>
            </a:r>
            <a:r>
              <a:rPr lang="en-AU" sz="1800" dirty="0" err="1" smtClean="0">
                <a:latin typeface="Comic Sans MS" pitchFamily="66" charset="0"/>
              </a:rPr>
              <a:t>serocomplex</a:t>
            </a:r>
            <a:r>
              <a:rPr lang="en-AU" sz="1800" dirty="0" smtClean="0">
                <a:latin typeface="Comic Sans MS" pitchFamily="66" charset="0"/>
              </a:rPr>
              <a:t> viruses.</a:t>
            </a:r>
          </a:p>
          <a:p>
            <a:r>
              <a:rPr lang="en-AU" sz="1800" dirty="0" smtClean="0">
                <a:solidFill>
                  <a:srgbClr val="7030A0"/>
                </a:solidFill>
                <a:latin typeface="Comic Sans MS" pitchFamily="66" charset="0"/>
              </a:rPr>
              <a:t>Pre-existing immunity in SEQ horses not the “exclusion-factor” in the 2011 epidemic (&lt; 16% FV-positive).</a:t>
            </a:r>
          </a:p>
          <a:p>
            <a:r>
              <a:rPr lang="en-AU" sz="1800" dirty="0" smtClean="0">
                <a:latin typeface="Comic Sans MS" pitchFamily="66" charset="0"/>
              </a:rPr>
              <a:t>Horses &lt; 10 years of age may be good sentinels</a:t>
            </a:r>
            <a:endParaRPr lang="en-AU" sz="1800" dirty="0">
              <a:latin typeface="Comic Sans MS" pitchFamily="66" charset="0"/>
            </a:endParaRPr>
          </a:p>
        </p:txBody>
      </p:sp>
      <p:pic>
        <p:nvPicPr>
          <p:cNvPr id="9" name="Content Placeholder 4" descr="P101075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t="4211"/>
          <a:stretch>
            <a:fillRect/>
          </a:stretch>
        </p:blipFill>
        <p:spPr>
          <a:xfrm>
            <a:off x="4942702" y="2211859"/>
            <a:ext cx="3781168" cy="3091656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AU" sz="3600" b="1" dirty="0" smtClean="0">
                <a:latin typeface="Comic Sans MS" pitchFamily="66" charset="0"/>
              </a:rPr>
              <a:t>JEV-Vaccine Studies in Pregnant Mares &amp; Foals: Study Objectives</a:t>
            </a:r>
            <a:endParaRPr lang="en-AU" sz="3600" b="1" dirty="0">
              <a:latin typeface="Comic Sans MS" pitchFamily="66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20130" y="2242752"/>
            <a:ext cx="8229600" cy="2774092"/>
          </a:xfrm>
        </p:spPr>
        <p:txBody>
          <a:bodyPr>
            <a:normAutofit/>
          </a:bodyPr>
          <a:lstStyle/>
          <a:p>
            <a:r>
              <a:rPr lang="en-AU" sz="2400" dirty="0" smtClean="0">
                <a:latin typeface="Comic Sans MS" pitchFamily="66" charset="0"/>
              </a:rPr>
              <a:t>To conduct safety and immunogenicity trials in pregnant mares and young foals for development and regulatory approval of the JE-ADVAX™ vaccine.</a:t>
            </a:r>
          </a:p>
          <a:p>
            <a:r>
              <a:rPr lang="en-AU" sz="2400" dirty="0" smtClean="0">
                <a:latin typeface="Comic Sans MS" pitchFamily="66" charset="0"/>
              </a:rPr>
              <a:t>Assess cross-protective immune responses to MVEV and WNV</a:t>
            </a:r>
            <a:r>
              <a:rPr lang="en-AU" sz="2400" baseline="-25000" dirty="0" smtClean="0">
                <a:latin typeface="Comic Sans MS" pitchFamily="66" charset="0"/>
              </a:rPr>
              <a:t>KUN</a:t>
            </a:r>
          </a:p>
          <a:p>
            <a:r>
              <a:rPr lang="en-AU" sz="2400" baseline="-25000" dirty="0" smtClean="0">
                <a:latin typeface="Comic Sans MS" pitchFamily="66" charset="0"/>
              </a:rPr>
              <a:t>Studies approved by the UQ Animal Ethics Committee.</a:t>
            </a:r>
          </a:p>
          <a:p>
            <a:endParaRPr lang="en-AU" sz="2400" dirty="0">
              <a:solidFill>
                <a:schemeClr val="bg1">
                  <a:lumMod val="6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AU" dirty="0" smtClean="0">
                <a:latin typeface="Comic Sans MS" pitchFamily="66" charset="0"/>
              </a:rPr>
              <a:t>JEV-Vaccine &amp; </a:t>
            </a:r>
            <a:r>
              <a:rPr lang="en-AU" dirty="0" err="1" smtClean="0">
                <a:latin typeface="Comic Sans MS" pitchFamily="66" charset="0"/>
              </a:rPr>
              <a:t>Advax</a:t>
            </a:r>
            <a:r>
              <a:rPr lang="en-AU" dirty="0" smtClean="0">
                <a:latin typeface="Comic Sans MS" pitchFamily="66" charset="0"/>
              </a:rPr>
              <a:t> Adjuvant</a:t>
            </a:r>
            <a:endParaRPr lang="en-AU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A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Vaccine antigen characteristics:</a:t>
            </a:r>
          </a:p>
          <a:p>
            <a:pPr lvl="1"/>
            <a:r>
              <a:rPr lang="en-AU" sz="2000" dirty="0" smtClean="0">
                <a:latin typeface="Comic Sans MS" pitchFamily="66" charset="0"/>
              </a:rPr>
              <a:t>Inactivated Vero cell-grown JE virus</a:t>
            </a:r>
          </a:p>
          <a:p>
            <a:pPr lvl="1"/>
            <a:r>
              <a:rPr lang="en-AU" sz="2000" dirty="0" smtClean="0">
                <a:latin typeface="Comic Sans MS" pitchFamily="66" charset="0"/>
              </a:rPr>
              <a:t>Virus strain: Beijing-1 </a:t>
            </a:r>
          </a:p>
          <a:p>
            <a:pPr lvl="1"/>
            <a:endParaRPr lang="en-AU" sz="2000" dirty="0">
              <a:latin typeface="Comic Sans MS" pitchFamily="6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A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Adjuvant characteristics:</a:t>
            </a:r>
          </a:p>
          <a:p>
            <a:pPr lvl="1"/>
            <a:r>
              <a:rPr lang="en-AU" sz="2000" dirty="0" err="1" smtClean="0">
                <a:latin typeface="Comic Sans MS" pitchFamily="66" charset="0"/>
              </a:rPr>
              <a:t>Microparticulate</a:t>
            </a:r>
            <a:r>
              <a:rPr lang="en-AU" sz="2000" dirty="0" smtClean="0">
                <a:latin typeface="Comic Sans MS" pitchFamily="66" charset="0"/>
              </a:rPr>
              <a:t> delta </a:t>
            </a:r>
            <a:r>
              <a:rPr lang="en-AU" sz="2000" dirty="0" err="1" smtClean="0">
                <a:latin typeface="Comic Sans MS" pitchFamily="66" charset="0"/>
              </a:rPr>
              <a:t>inulin</a:t>
            </a:r>
            <a:r>
              <a:rPr lang="en-AU" sz="2000" dirty="0" smtClean="0">
                <a:latin typeface="Comic Sans MS" pitchFamily="66" charset="0"/>
              </a:rPr>
              <a:t> in sterile PBS, pH 7</a:t>
            </a:r>
          </a:p>
          <a:p>
            <a:pPr lvl="1"/>
            <a:r>
              <a:rPr lang="en-AU" sz="2000" dirty="0" smtClean="0">
                <a:latin typeface="Comic Sans MS" pitchFamily="66" charset="0"/>
              </a:rPr>
              <a:t>prepared from </a:t>
            </a:r>
            <a:r>
              <a:rPr lang="en-AU" sz="2000" dirty="0" err="1" smtClean="0">
                <a:latin typeface="Comic Sans MS" pitchFamily="66" charset="0"/>
              </a:rPr>
              <a:t>inulin</a:t>
            </a:r>
            <a:r>
              <a:rPr lang="en-AU" sz="2000" dirty="0" smtClean="0">
                <a:latin typeface="Comic Sans MS" pitchFamily="66" charset="0"/>
              </a:rPr>
              <a:t> [</a:t>
            </a:r>
            <a:r>
              <a:rPr lang="en-AU" sz="2000" i="1" dirty="0" smtClean="0">
                <a:latin typeface="Comic Sans MS" pitchFamily="66" charset="0"/>
              </a:rPr>
              <a:t>β</a:t>
            </a:r>
            <a:r>
              <a:rPr lang="en-AU" sz="2000" dirty="0" smtClean="0">
                <a:latin typeface="Comic Sans MS" pitchFamily="66" charset="0"/>
              </a:rPr>
              <a:t>-d-(2→1)</a:t>
            </a:r>
            <a:r>
              <a:rPr lang="en-AU" sz="2000" dirty="0" err="1" smtClean="0">
                <a:latin typeface="Comic Sans MS" pitchFamily="66" charset="0"/>
              </a:rPr>
              <a:t>polyfructofuranosyl</a:t>
            </a:r>
            <a:r>
              <a:rPr lang="en-AU" sz="2000" dirty="0" smtClean="0">
                <a:latin typeface="Comic Sans MS" pitchFamily="66" charset="0"/>
              </a:rPr>
              <a:t> </a:t>
            </a:r>
            <a:r>
              <a:rPr lang="en-AU" sz="2000" i="1" dirty="0" smtClean="0">
                <a:latin typeface="Comic Sans MS" pitchFamily="66" charset="0"/>
              </a:rPr>
              <a:t>α</a:t>
            </a:r>
            <a:r>
              <a:rPr lang="en-AU" sz="2000" dirty="0" smtClean="0">
                <a:latin typeface="Comic Sans MS" pitchFamily="66" charset="0"/>
              </a:rPr>
              <a:t>-d-glucose], a natural plant-derived polysaccharide found in nature mainly as a storage polysaccharide in the roots of the </a:t>
            </a:r>
            <a:r>
              <a:rPr lang="en-AU" sz="2000" i="1" dirty="0" err="1" smtClean="0">
                <a:latin typeface="Comic Sans MS" pitchFamily="66" charset="0"/>
              </a:rPr>
              <a:t>Compositae</a:t>
            </a:r>
            <a:r>
              <a:rPr lang="en-AU" sz="2000" dirty="0" smtClean="0">
                <a:latin typeface="Comic Sans MS" pitchFamily="66" charset="0"/>
              </a:rPr>
              <a:t> family of plants</a:t>
            </a:r>
            <a:endParaRPr lang="en-AU" sz="2000" dirty="0">
              <a:latin typeface="Comic Sans MS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911" b="27019"/>
          <a:stretch/>
        </p:blipFill>
        <p:spPr>
          <a:xfrm>
            <a:off x="568411" y="4547288"/>
            <a:ext cx="4510217" cy="196429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83673" y="678873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Phase 1: foals of naive mares</a:t>
            </a:r>
            <a:endParaRPr lang="en-A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39091" y="2133600"/>
            <a:ext cx="2798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Phase 2: pregnant mares</a:t>
            </a:r>
            <a:endParaRPr lang="en-A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066800" y="3962401"/>
            <a:ext cx="3643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 smtClean="0"/>
              <a:t>Phase 3: foals of vaccinated mares</a:t>
            </a:r>
            <a:endParaRPr lang="en-AU" b="1" dirty="0"/>
          </a:p>
        </p:txBody>
      </p:sp>
      <p:sp>
        <p:nvSpPr>
          <p:cNvPr id="13" name="Rectangle 12"/>
          <p:cNvSpPr/>
          <p:nvPr/>
        </p:nvSpPr>
        <p:spPr>
          <a:xfrm>
            <a:off x="1080655" y="1371600"/>
            <a:ext cx="7010400" cy="69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1136074" y="3061855"/>
            <a:ext cx="7010400" cy="69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Rectangle 14"/>
          <p:cNvSpPr/>
          <p:nvPr/>
        </p:nvSpPr>
        <p:spPr>
          <a:xfrm>
            <a:off x="1136073" y="4738255"/>
            <a:ext cx="7010400" cy="69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Diamond 15"/>
          <p:cNvSpPr/>
          <p:nvPr/>
        </p:nvSpPr>
        <p:spPr>
          <a:xfrm>
            <a:off x="1080655" y="5694219"/>
            <a:ext cx="207818" cy="24938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7" name="Diamond 16"/>
          <p:cNvSpPr/>
          <p:nvPr/>
        </p:nvSpPr>
        <p:spPr>
          <a:xfrm>
            <a:off x="3089564" y="5721927"/>
            <a:ext cx="207818" cy="249382"/>
          </a:xfrm>
          <a:prstGeom prst="diamo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8" name="Diamond 17"/>
          <p:cNvSpPr/>
          <p:nvPr/>
        </p:nvSpPr>
        <p:spPr>
          <a:xfrm>
            <a:off x="4724400" y="5721928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TextBox 18"/>
          <p:cNvSpPr txBox="1"/>
          <p:nvPr/>
        </p:nvSpPr>
        <p:spPr>
          <a:xfrm>
            <a:off x="1454726" y="5638800"/>
            <a:ext cx="1191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/>
              <a:t>vaccination</a:t>
            </a:r>
            <a:endParaRPr lang="en-AU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5098472" y="5694218"/>
            <a:ext cx="1191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/>
              <a:t>bleed</a:t>
            </a:r>
            <a:endParaRPr lang="en-A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3366653" y="5680364"/>
            <a:ext cx="1191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/>
              <a:t>booster</a:t>
            </a:r>
            <a:endParaRPr lang="en-AU" sz="1600" dirty="0"/>
          </a:p>
        </p:txBody>
      </p:sp>
      <p:sp>
        <p:nvSpPr>
          <p:cNvPr id="22" name="Diamond 21"/>
          <p:cNvSpPr/>
          <p:nvPr/>
        </p:nvSpPr>
        <p:spPr>
          <a:xfrm>
            <a:off x="1690255" y="4641274"/>
            <a:ext cx="207818" cy="24938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3" name="Diamond 22"/>
          <p:cNvSpPr/>
          <p:nvPr/>
        </p:nvSpPr>
        <p:spPr>
          <a:xfrm>
            <a:off x="1094510" y="2937164"/>
            <a:ext cx="207818" cy="24938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4" name="Diamond 23"/>
          <p:cNvSpPr/>
          <p:nvPr/>
        </p:nvSpPr>
        <p:spPr>
          <a:xfrm>
            <a:off x="1080655" y="1274619"/>
            <a:ext cx="207818" cy="249382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5" name="Diamond 24"/>
          <p:cNvSpPr/>
          <p:nvPr/>
        </p:nvSpPr>
        <p:spPr>
          <a:xfrm>
            <a:off x="1787237" y="1260763"/>
            <a:ext cx="207818" cy="249382"/>
          </a:xfrm>
          <a:prstGeom prst="diamo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6" name="Diamond 25"/>
          <p:cNvSpPr/>
          <p:nvPr/>
        </p:nvSpPr>
        <p:spPr>
          <a:xfrm>
            <a:off x="1787237" y="2951018"/>
            <a:ext cx="207818" cy="249382"/>
          </a:xfrm>
          <a:prstGeom prst="diamo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7" name="Diamond 26"/>
          <p:cNvSpPr/>
          <p:nvPr/>
        </p:nvSpPr>
        <p:spPr>
          <a:xfrm>
            <a:off x="2438400" y="4627418"/>
            <a:ext cx="207818" cy="249382"/>
          </a:xfrm>
          <a:prstGeom prst="diamo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Diamond 27"/>
          <p:cNvSpPr/>
          <p:nvPr/>
        </p:nvSpPr>
        <p:spPr>
          <a:xfrm>
            <a:off x="5902037" y="4627418"/>
            <a:ext cx="207818" cy="249382"/>
          </a:xfrm>
          <a:prstGeom prst="diamon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9" name="TextBox 28"/>
          <p:cNvSpPr txBox="1"/>
          <p:nvPr/>
        </p:nvSpPr>
        <p:spPr>
          <a:xfrm>
            <a:off x="1745672" y="1510145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28</a:t>
            </a:r>
            <a:endParaRPr lang="en-AU" sz="1400" b="1" dirty="0"/>
          </a:p>
        </p:txBody>
      </p:sp>
      <p:sp>
        <p:nvSpPr>
          <p:cNvPr id="31" name="Diamond 30"/>
          <p:cNvSpPr/>
          <p:nvPr/>
        </p:nvSpPr>
        <p:spPr>
          <a:xfrm>
            <a:off x="7855528" y="1080655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Diamond 31"/>
          <p:cNvSpPr/>
          <p:nvPr/>
        </p:nvSpPr>
        <p:spPr>
          <a:xfrm>
            <a:off x="2452255" y="1066800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Diamond 32"/>
          <p:cNvSpPr/>
          <p:nvPr/>
        </p:nvSpPr>
        <p:spPr>
          <a:xfrm>
            <a:off x="1787237" y="997528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Diamond 33"/>
          <p:cNvSpPr/>
          <p:nvPr/>
        </p:nvSpPr>
        <p:spPr>
          <a:xfrm>
            <a:off x="1094509" y="997528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TextBox 34"/>
          <p:cNvSpPr txBox="1"/>
          <p:nvPr/>
        </p:nvSpPr>
        <p:spPr>
          <a:xfrm>
            <a:off x="2396836" y="1510144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56</a:t>
            </a:r>
            <a:endParaRPr lang="en-AU" sz="1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7689273" y="1524000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308</a:t>
            </a:r>
            <a:endParaRPr lang="en-AU" sz="1400" b="1" dirty="0"/>
          </a:p>
        </p:txBody>
      </p:sp>
      <p:sp>
        <p:nvSpPr>
          <p:cNvPr id="37" name="Diamond 36"/>
          <p:cNvSpPr/>
          <p:nvPr/>
        </p:nvSpPr>
        <p:spPr>
          <a:xfrm>
            <a:off x="6192983" y="5749637"/>
            <a:ext cx="207818" cy="249382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8" name="TextBox 37"/>
          <p:cNvSpPr txBox="1"/>
          <p:nvPr/>
        </p:nvSpPr>
        <p:spPr>
          <a:xfrm>
            <a:off x="6483925" y="5652655"/>
            <a:ext cx="13993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 smtClean="0"/>
              <a:t>Foaling/birth</a:t>
            </a:r>
            <a:endParaRPr lang="en-AU" sz="1600" dirty="0"/>
          </a:p>
        </p:txBody>
      </p:sp>
      <p:sp>
        <p:nvSpPr>
          <p:cNvPr id="39" name="Diamond 38"/>
          <p:cNvSpPr/>
          <p:nvPr/>
        </p:nvSpPr>
        <p:spPr>
          <a:xfrm>
            <a:off x="3020292" y="2951019"/>
            <a:ext cx="207818" cy="249382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0" name="Diamond 39"/>
          <p:cNvSpPr/>
          <p:nvPr/>
        </p:nvSpPr>
        <p:spPr>
          <a:xfrm>
            <a:off x="1066801" y="4613564"/>
            <a:ext cx="207818" cy="249382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" name="Diamond 40"/>
          <p:cNvSpPr/>
          <p:nvPr/>
        </p:nvSpPr>
        <p:spPr>
          <a:xfrm>
            <a:off x="3408219" y="2951019"/>
            <a:ext cx="207818" cy="249382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2" name="Diamond 41"/>
          <p:cNvSpPr/>
          <p:nvPr/>
        </p:nvSpPr>
        <p:spPr>
          <a:xfrm>
            <a:off x="3283529" y="2951019"/>
            <a:ext cx="207818" cy="249382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3" name="Diamond 42"/>
          <p:cNvSpPr/>
          <p:nvPr/>
        </p:nvSpPr>
        <p:spPr>
          <a:xfrm>
            <a:off x="3158837" y="2951019"/>
            <a:ext cx="207818" cy="249382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4" name="Diamond 43"/>
          <p:cNvSpPr/>
          <p:nvPr/>
        </p:nvSpPr>
        <p:spPr>
          <a:xfrm>
            <a:off x="5223164" y="2757054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5" name="Diamond 44"/>
          <p:cNvSpPr/>
          <p:nvPr/>
        </p:nvSpPr>
        <p:spPr>
          <a:xfrm>
            <a:off x="3394363" y="2687782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6" name="Diamond 45"/>
          <p:cNvSpPr/>
          <p:nvPr/>
        </p:nvSpPr>
        <p:spPr>
          <a:xfrm>
            <a:off x="2466109" y="2770909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7" name="Diamond 46"/>
          <p:cNvSpPr/>
          <p:nvPr/>
        </p:nvSpPr>
        <p:spPr>
          <a:xfrm>
            <a:off x="1773382" y="2687783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8" name="Diamond 47"/>
          <p:cNvSpPr/>
          <p:nvPr/>
        </p:nvSpPr>
        <p:spPr>
          <a:xfrm>
            <a:off x="1108363" y="2660073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9" name="Diamond 48"/>
          <p:cNvSpPr/>
          <p:nvPr/>
        </p:nvSpPr>
        <p:spPr>
          <a:xfrm>
            <a:off x="7924800" y="2770910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0" name="Diamond 49"/>
          <p:cNvSpPr/>
          <p:nvPr/>
        </p:nvSpPr>
        <p:spPr>
          <a:xfrm>
            <a:off x="6192982" y="2743199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1" name="TextBox 50"/>
          <p:cNvSpPr txBox="1"/>
          <p:nvPr/>
        </p:nvSpPr>
        <p:spPr>
          <a:xfrm>
            <a:off x="2327560" y="4849091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28</a:t>
            </a:r>
            <a:endParaRPr lang="en-AU" sz="14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1731817" y="3214254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28</a:t>
            </a:r>
            <a:endParaRPr lang="en-AU" sz="14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2369127" y="3214254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56</a:t>
            </a:r>
            <a:endParaRPr lang="en-AU" sz="14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5126181" y="3172691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196</a:t>
            </a:r>
            <a:endParaRPr lang="en-AU" sz="14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6082145" y="3172691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230</a:t>
            </a:r>
            <a:endParaRPr lang="en-AU" sz="14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7772399" y="3172690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331</a:t>
            </a:r>
            <a:endParaRPr lang="en-AU" sz="1400" b="1" dirty="0"/>
          </a:p>
        </p:txBody>
      </p:sp>
      <p:sp>
        <p:nvSpPr>
          <p:cNvPr id="57" name="Diamond 56"/>
          <p:cNvSpPr/>
          <p:nvPr/>
        </p:nvSpPr>
        <p:spPr>
          <a:xfrm>
            <a:off x="3740727" y="4461164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8" name="Diamond 57"/>
          <p:cNvSpPr/>
          <p:nvPr/>
        </p:nvSpPr>
        <p:spPr>
          <a:xfrm>
            <a:off x="3131127" y="4475019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9" name="Diamond 58"/>
          <p:cNvSpPr/>
          <p:nvPr/>
        </p:nvSpPr>
        <p:spPr>
          <a:xfrm>
            <a:off x="2438400" y="4350328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0" name="Diamond 59"/>
          <p:cNvSpPr/>
          <p:nvPr/>
        </p:nvSpPr>
        <p:spPr>
          <a:xfrm>
            <a:off x="1690255" y="4350328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1" name="Diamond 60"/>
          <p:cNvSpPr/>
          <p:nvPr/>
        </p:nvSpPr>
        <p:spPr>
          <a:xfrm>
            <a:off x="1136073" y="4336474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2" name="Diamond 61"/>
          <p:cNvSpPr/>
          <p:nvPr/>
        </p:nvSpPr>
        <p:spPr>
          <a:xfrm>
            <a:off x="1066800" y="4336473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3" name="Diamond 62"/>
          <p:cNvSpPr/>
          <p:nvPr/>
        </p:nvSpPr>
        <p:spPr>
          <a:xfrm>
            <a:off x="5902037" y="4322619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4" name="Diamond 63"/>
          <p:cNvSpPr/>
          <p:nvPr/>
        </p:nvSpPr>
        <p:spPr>
          <a:xfrm>
            <a:off x="6622473" y="4447310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5" name="Diamond 64"/>
          <p:cNvSpPr/>
          <p:nvPr/>
        </p:nvSpPr>
        <p:spPr>
          <a:xfrm>
            <a:off x="7342909" y="4433455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6" name="Diamond 65"/>
          <p:cNvSpPr/>
          <p:nvPr/>
        </p:nvSpPr>
        <p:spPr>
          <a:xfrm>
            <a:off x="7980218" y="4433455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7" name="Diamond 66"/>
          <p:cNvSpPr/>
          <p:nvPr/>
        </p:nvSpPr>
        <p:spPr>
          <a:xfrm>
            <a:off x="4308764" y="4461165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0" name="Diamond 69"/>
          <p:cNvSpPr/>
          <p:nvPr/>
        </p:nvSpPr>
        <p:spPr>
          <a:xfrm>
            <a:off x="3602183" y="2951019"/>
            <a:ext cx="207818" cy="249382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1" name="Diamond 70"/>
          <p:cNvSpPr/>
          <p:nvPr/>
        </p:nvSpPr>
        <p:spPr>
          <a:xfrm>
            <a:off x="3491347" y="2923310"/>
            <a:ext cx="207818" cy="249382"/>
          </a:xfrm>
          <a:prstGeom prst="diamond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2" name="Diamond 71"/>
          <p:cNvSpPr/>
          <p:nvPr/>
        </p:nvSpPr>
        <p:spPr>
          <a:xfrm>
            <a:off x="3214254" y="2701637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3" name="Diamond 72"/>
          <p:cNvSpPr/>
          <p:nvPr/>
        </p:nvSpPr>
        <p:spPr>
          <a:xfrm>
            <a:off x="3283527" y="2701637"/>
            <a:ext cx="207818" cy="249382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4" name="TextBox 73"/>
          <p:cNvSpPr txBox="1"/>
          <p:nvPr/>
        </p:nvSpPr>
        <p:spPr>
          <a:xfrm>
            <a:off x="3006435" y="4835237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56</a:t>
            </a:r>
            <a:endParaRPr lang="en-AU" sz="1400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4267198" y="4835237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105</a:t>
            </a:r>
            <a:endParaRPr lang="en-AU" sz="14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5777343" y="4821382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252</a:t>
            </a:r>
            <a:endParaRPr lang="en-AU" sz="14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6483925" y="4807528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308</a:t>
            </a:r>
            <a:endParaRPr lang="en-AU" sz="1400" b="1" dirty="0"/>
          </a:p>
        </p:txBody>
      </p:sp>
      <p:sp>
        <p:nvSpPr>
          <p:cNvPr id="78" name="TextBox 77"/>
          <p:cNvSpPr txBox="1"/>
          <p:nvPr/>
        </p:nvSpPr>
        <p:spPr>
          <a:xfrm>
            <a:off x="7190507" y="4821382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350</a:t>
            </a:r>
            <a:endParaRPr lang="en-AU" sz="14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7883234" y="4821382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392</a:t>
            </a:r>
            <a:endParaRPr lang="en-AU" sz="1400" b="1" dirty="0"/>
          </a:p>
        </p:txBody>
      </p:sp>
      <p:sp>
        <p:nvSpPr>
          <p:cNvPr id="80" name="TextBox 79"/>
          <p:cNvSpPr txBox="1"/>
          <p:nvPr/>
        </p:nvSpPr>
        <p:spPr>
          <a:xfrm>
            <a:off x="3643743" y="4835236"/>
            <a:ext cx="5818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 smtClean="0"/>
              <a:t>77</a:t>
            </a:r>
            <a:endParaRPr lang="en-AU" sz="1400" b="1" dirty="0"/>
          </a:p>
        </p:txBody>
      </p:sp>
      <p:sp>
        <p:nvSpPr>
          <p:cNvPr id="81" name="Title 4"/>
          <p:cNvSpPr txBox="1">
            <a:spLocks/>
          </p:cNvSpPr>
          <p:nvPr/>
        </p:nvSpPr>
        <p:spPr>
          <a:xfrm>
            <a:off x="4102443" y="163427"/>
            <a:ext cx="3657600" cy="1143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JEV-Vaccine Studies in Pregnant Mares &amp; Foals: experimental outlines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856205" y="6314303"/>
            <a:ext cx="3744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 smtClean="0">
                <a:latin typeface="Comic Sans MS" pitchFamily="66" charset="0"/>
              </a:rPr>
              <a:t>Bielefeldt-Ohmann et al. 2014, Vet Res.</a:t>
            </a:r>
            <a:r>
              <a:rPr lang="en-AU" sz="1200" dirty="0" smtClean="0"/>
              <a:t>. 45: 130</a:t>
            </a:r>
            <a:r>
              <a:rPr lang="en-AU" sz="1200" dirty="0" smtClean="0">
                <a:latin typeface="Comic Sans MS" pitchFamily="66" charset="0"/>
              </a:rPr>
              <a:t> </a:t>
            </a:r>
            <a:endParaRPr lang="en-AU" sz="12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AU" dirty="0" smtClean="0">
                <a:latin typeface="Comic Sans MS" pitchFamily="66" charset="0"/>
              </a:rPr>
              <a:t>Experimental Design – Foal Trial 1</a:t>
            </a:r>
            <a:endParaRPr lang="en-AU" dirty="0">
              <a:latin typeface="Comic Sans MS" pitchFamily="6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AU" sz="2400" dirty="0" smtClean="0">
                <a:latin typeface="Comic Sans MS" pitchFamily="66" charset="0"/>
              </a:rPr>
              <a:t>19 foals, 74-152 days old at start of trial.</a:t>
            </a:r>
          </a:p>
          <a:p>
            <a:r>
              <a:rPr lang="en-AU" sz="2400" dirty="0" smtClean="0">
                <a:latin typeface="Comic Sans MS" pitchFamily="66" charset="0"/>
              </a:rPr>
              <a:t>12 received </a:t>
            </a:r>
            <a:r>
              <a:rPr lang="en-AU" sz="2400" dirty="0" err="1" smtClean="0">
                <a:latin typeface="Comic Sans MS" pitchFamily="66" charset="0"/>
              </a:rPr>
              <a:t>JEV+Advax</a:t>
            </a:r>
            <a:endParaRPr lang="en-AU" sz="2400" dirty="0" smtClean="0">
              <a:latin typeface="Comic Sans MS" pitchFamily="66" charset="0"/>
            </a:endParaRPr>
          </a:p>
          <a:p>
            <a:r>
              <a:rPr lang="en-AU" sz="2400" dirty="0" smtClean="0">
                <a:latin typeface="Comic Sans MS" pitchFamily="66" charset="0"/>
              </a:rPr>
              <a:t>7 received </a:t>
            </a:r>
            <a:r>
              <a:rPr lang="en-AU" sz="2400" dirty="0" err="1" smtClean="0">
                <a:latin typeface="Comic Sans MS" pitchFamily="66" charset="0"/>
              </a:rPr>
              <a:t>Advax</a:t>
            </a:r>
            <a:r>
              <a:rPr lang="en-AU" sz="2400" dirty="0" smtClean="0">
                <a:latin typeface="Comic Sans MS" pitchFamily="66" charset="0"/>
              </a:rPr>
              <a:t> only</a:t>
            </a:r>
          </a:p>
          <a:p>
            <a:r>
              <a:rPr lang="en-AU" sz="2400" dirty="0" smtClean="0">
                <a:latin typeface="Comic Sans MS" pitchFamily="66" charset="0"/>
              </a:rPr>
              <a:t>Initial vaccination: 12 </a:t>
            </a:r>
            <a:r>
              <a:rPr lang="en-AU" sz="2400" dirty="0" smtClean="0">
                <a:latin typeface="Comic Sans MS" pitchFamily="66" charset="0"/>
                <a:cs typeface="Times New Roman"/>
              </a:rPr>
              <a:t>µg JEV-Ag + 10 mg </a:t>
            </a:r>
            <a:r>
              <a:rPr lang="en-AU" sz="2400" dirty="0" err="1" smtClean="0">
                <a:latin typeface="Comic Sans MS" pitchFamily="66" charset="0"/>
                <a:cs typeface="Times New Roman"/>
              </a:rPr>
              <a:t>Advax</a:t>
            </a:r>
            <a:endParaRPr lang="en-AU" sz="2400" dirty="0" smtClean="0">
              <a:latin typeface="Comic Sans MS" pitchFamily="66" charset="0"/>
              <a:cs typeface="Times New Roman"/>
            </a:endParaRPr>
          </a:p>
          <a:p>
            <a:r>
              <a:rPr lang="en-AU" sz="2400" dirty="0" smtClean="0">
                <a:latin typeface="Comic Sans MS" pitchFamily="66" charset="0"/>
                <a:cs typeface="Times New Roman"/>
              </a:rPr>
              <a:t>Booster vaccination 4 weeks later: 6 µg JEV-Ag + 10 mg </a:t>
            </a:r>
            <a:r>
              <a:rPr lang="en-AU" sz="2400" dirty="0" err="1" smtClean="0">
                <a:latin typeface="Comic Sans MS" pitchFamily="66" charset="0"/>
                <a:cs typeface="Times New Roman"/>
              </a:rPr>
              <a:t>Advax</a:t>
            </a:r>
            <a:endParaRPr lang="en-AU" sz="2400" dirty="0" smtClean="0">
              <a:latin typeface="Comic Sans MS" pitchFamily="66" charset="0"/>
              <a:cs typeface="Times New Roman"/>
            </a:endParaRPr>
          </a:p>
          <a:p>
            <a:r>
              <a:rPr lang="en-AU" sz="2400" dirty="0" smtClean="0">
                <a:latin typeface="Comic Sans MS" pitchFamily="66" charset="0"/>
                <a:cs typeface="Times New Roman"/>
              </a:rPr>
              <a:t>Bled on each occasion and on day 56 and 308.</a:t>
            </a:r>
            <a:endParaRPr lang="en-AU" sz="2400" dirty="0">
              <a:latin typeface="Comic Sans MS" pitchFamily="66" charset="0"/>
            </a:endParaRPr>
          </a:p>
        </p:txBody>
      </p:sp>
      <p:pic>
        <p:nvPicPr>
          <p:cNvPr id="5" name="Content Placeholder 5" descr="P1010763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lum bright="20000"/>
          </a:blip>
          <a:srcRect t="11666" r="10955" b="3611"/>
          <a:stretch>
            <a:fillRect/>
          </a:stretch>
        </p:blipFill>
        <p:spPr>
          <a:xfrm>
            <a:off x="443552" y="4067033"/>
            <a:ext cx="3653571" cy="2606722"/>
          </a:xfrm>
          <a:ln>
            <a:solidFill>
              <a:schemeClr val="accent1"/>
            </a:solidFill>
          </a:ln>
        </p:spPr>
      </p:pic>
      <p:pic>
        <p:nvPicPr>
          <p:cNvPr id="6" name="Content Placeholder 7" descr="P1010638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tretch>
            <a:fillRect/>
          </a:stretch>
        </p:blipFill>
        <p:spPr>
          <a:xfrm>
            <a:off x="443550" y="1488899"/>
            <a:ext cx="3655876" cy="274190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AU" sz="3600" dirty="0" smtClean="0">
                <a:latin typeface="Comic Sans MS" pitchFamily="66" charset="0"/>
              </a:rPr>
              <a:t>JEV-Vaccine Trial in Foals I</a:t>
            </a:r>
            <a:endParaRPr lang="en-AU" sz="3600" dirty="0">
              <a:latin typeface="Comic Sans MS" pitchFamily="66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80623293"/>
              </p:ext>
            </p:extLst>
          </p:nvPr>
        </p:nvGraphicFramePr>
        <p:xfrm>
          <a:off x="469556" y="1692873"/>
          <a:ext cx="8241962" cy="4720285"/>
        </p:xfrm>
        <a:graphic>
          <a:graphicData uri="http://schemas.openxmlformats.org/drawingml/2006/table">
            <a:tbl>
              <a:tblPr/>
              <a:tblGrid>
                <a:gridCol w="1062682"/>
                <a:gridCol w="778476"/>
                <a:gridCol w="630194"/>
                <a:gridCol w="704335"/>
                <a:gridCol w="719479"/>
                <a:gridCol w="577981"/>
                <a:gridCol w="889686"/>
                <a:gridCol w="902043"/>
                <a:gridCol w="630195"/>
                <a:gridCol w="766119"/>
                <a:gridCol w="580772"/>
              </a:tblGrid>
              <a:tr h="44879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Age at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JEV neutralising antibodies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MVEV neutralising antibodies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WNV</a:t>
                      </a:r>
                      <a:r>
                        <a:rPr lang="en-US" sz="1200" b="1" baseline="-25000">
                          <a:latin typeface="Comic Sans MS" pitchFamily="66" charset="0"/>
                          <a:ea typeface="Times New Roman"/>
                        </a:rPr>
                        <a:t>KUN</a:t>
                      </a: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 neutralising antibodies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</a:tr>
              <a:tr h="786899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Foal #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Day 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Day 28 (boost)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Day 56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Day 308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Day 28 (boost)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Day 56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Day 308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Day 28 (boost)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Day 56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Day 308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91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1F11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74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80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highlight>
                          <a:srgbClr val="FFFF00"/>
                        </a:highlight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55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5F11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115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40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160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160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55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7F11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108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160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40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40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55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8F11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132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160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40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55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11F11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119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160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80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40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07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12F11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81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40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1280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80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80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80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55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14F11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123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320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55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15F11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125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320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40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55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17F11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111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320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55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21F11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97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320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072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26F11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116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40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1280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80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80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55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30F11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111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160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55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latin typeface="Comic Sans MS" pitchFamily="66" charset="0"/>
                          <a:ea typeface="Times New Roman"/>
                        </a:rPr>
                        <a:t>Controls A-G 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115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highlight>
                          <a:srgbClr val="FFFF00"/>
                        </a:highlight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200" b="1">
                        <a:highlight>
                          <a:srgbClr val="FFFF00"/>
                        </a:highlight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2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30997" marR="3099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868562" y="6413158"/>
            <a:ext cx="3744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 smtClean="0">
                <a:latin typeface="Comic Sans MS" pitchFamily="66" charset="0"/>
              </a:rPr>
              <a:t>Bielefeldt-Ohmann et al. 2014, Vet Res.</a:t>
            </a:r>
            <a:r>
              <a:rPr lang="en-AU" sz="1200" dirty="0" smtClean="0"/>
              <a:t>. 45: 130</a:t>
            </a:r>
            <a:r>
              <a:rPr lang="en-AU" sz="1200" dirty="0" smtClean="0">
                <a:latin typeface="Comic Sans MS" pitchFamily="66" charset="0"/>
              </a:rPr>
              <a:t> </a:t>
            </a:r>
            <a:endParaRPr lang="en-AU" sz="12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AU" dirty="0" smtClean="0">
                <a:latin typeface="Comic Sans MS" pitchFamily="66" charset="0"/>
              </a:rPr>
              <a:t>Vaccination of Pregnant Mares</a:t>
            </a:r>
            <a:endParaRPr lang="en-AU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AU" sz="2400" dirty="0" smtClean="0">
                <a:latin typeface="Comic Sans MS" pitchFamily="66" charset="0"/>
              </a:rPr>
              <a:t>17 mares in 2</a:t>
            </a:r>
            <a:r>
              <a:rPr lang="en-AU" sz="2400" baseline="30000" dirty="0" smtClean="0">
                <a:latin typeface="Comic Sans MS" pitchFamily="66" charset="0"/>
              </a:rPr>
              <a:t>nd</a:t>
            </a:r>
            <a:r>
              <a:rPr lang="en-AU" sz="2400" dirty="0" smtClean="0">
                <a:latin typeface="Comic Sans MS" pitchFamily="66" charset="0"/>
              </a:rPr>
              <a:t> trimester of pregnancy</a:t>
            </a:r>
          </a:p>
          <a:p>
            <a:r>
              <a:rPr lang="en-AU" sz="2400" dirty="0" smtClean="0">
                <a:latin typeface="Comic Sans MS" pitchFamily="66" charset="0"/>
              </a:rPr>
              <a:t>11 received JEV + </a:t>
            </a:r>
            <a:r>
              <a:rPr lang="en-AU" sz="2400" dirty="0" err="1" smtClean="0">
                <a:latin typeface="Comic Sans MS" pitchFamily="66" charset="0"/>
              </a:rPr>
              <a:t>Advax</a:t>
            </a:r>
            <a:endParaRPr lang="en-AU" sz="2400" dirty="0" smtClean="0">
              <a:latin typeface="Comic Sans MS" pitchFamily="66" charset="0"/>
            </a:endParaRPr>
          </a:p>
          <a:p>
            <a:r>
              <a:rPr lang="en-AU" sz="2400" dirty="0" smtClean="0">
                <a:latin typeface="Comic Sans MS" pitchFamily="66" charset="0"/>
              </a:rPr>
              <a:t>4 received </a:t>
            </a:r>
            <a:r>
              <a:rPr lang="en-AU" sz="2400" dirty="0" err="1" smtClean="0">
                <a:latin typeface="Comic Sans MS" pitchFamily="66" charset="0"/>
              </a:rPr>
              <a:t>Advax</a:t>
            </a:r>
            <a:r>
              <a:rPr lang="en-AU" sz="2400" dirty="0" smtClean="0">
                <a:latin typeface="Comic Sans MS" pitchFamily="66" charset="0"/>
              </a:rPr>
              <a:t> only</a:t>
            </a:r>
          </a:p>
          <a:p>
            <a:r>
              <a:rPr lang="en-AU" sz="2400" dirty="0" smtClean="0">
                <a:latin typeface="Comic Sans MS" pitchFamily="66" charset="0"/>
              </a:rPr>
              <a:t>2 untreated</a:t>
            </a:r>
          </a:p>
          <a:p>
            <a:r>
              <a:rPr lang="en-AU" sz="2400" dirty="0" smtClean="0">
                <a:latin typeface="Comic Sans MS" pitchFamily="66" charset="0"/>
              </a:rPr>
              <a:t>Vaccination schedule &amp; doses as for foals</a:t>
            </a:r>
          </a:p>
          <a:p>
            <a:r>
              <a:rPr lang="en-AU" sz="2400" dirty="0" smtClean="0">
                <a:latin typeface="Comic Sans MS" pitchFamily="66" charset="0"/>
              </a:rPr>
              <a:t>Bled at vaccinations, at foaling &amp; then regularly until day 331</a:t>
            </a:r>
          </a:p>
          <a:p>
            <a:r>
              <a:rPr lang="en-AU" sz="2400" dirty="0" smtClean="0">
                <a:latin typeface="Comic Sans MS" pitchFamily="66" charset="0"/>
              </a:rPr>
              <a:t>Colostrum collected at foaling</a:t>
            </a:r>
            <a:endParaRPr lang="en-AU" sz="2400" dirty="0">
              <a:latin typeface="Comic Sans MS" pitchFamily="66" charset="0"/>
            </a:endParaRPr>
          </a:p>
        </p:txBody>
      </p:sp>
      <p:pic>
        <p:nvPicPr>
          <p:cNvPr id="5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lum bright="10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977" t="22407" r="33103" b="30709"/>
          <a:stretch/>
        </p:blipFill>
        <p:spPr>
          <a:xfrm>
            <a:off x="4640110" y="1816443"/>
            <a:ext cx="4175031" cy="3978876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AU" dirty="0" smtClean="0">
                <a:latin typeface="Comic Sans MS" pitchFamily="66" charset="0"/>
              </a:rPr>
              <a:t>Vaccination of Pregnant Mares</a:t>
            </a:r>
            <a:endParaRPr lang="en-AU" dirty="0">
              <a:latin typeface="Comic Sans MS" pitchFamily="66" charset="0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95400429"/>
              </p:ext>
            </p:extLst>
          </p:nvPr>
        </p:nvGraphicFramePr>
        <p:xfrm>
          <a:off x="234563" y="1791729"/>
          <a:ext cx="8229602" cy="3683424"/>
        </p:xfrm>
        <a:graphic>
          <a:graphicData uri="http://schemas.openxmlformats.org/drawingml/2006/table">
            <a:tbl>
              <a:tblPr/>
              <a:tblGrid>
                <a:gridCol w="826114"/>
                <a:gridCol w="826114"/>
                <a:gridCol w="770926"/>
                <a:gridCol w="826114"/>
                <a:gridCol w="826114"/>
                <a:gridCol w="772053"/>
                <a:gridCol w="826114"/>
                <a:gridCol w="895942"/>
                <a:gridCol w="895942"/>
                <a:gridCol w="764169"/>
              </a:tblGrid>
              <a:tr h="437172">
                <a:tc rowSpan="2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Time Point</a:t>
                      </a:r>
                      <a:endParaRPr lang="en-AU" sz="12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JEV neutralizing</a:t>
                      </a:r>
                      <a:endParaRPr lang="en-AU" sz="12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MVEV neutralizing</a:t>
                      </a:r>
                      <a:endParaRPr lang="en-AU" sz="12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WNV</a:t>
                      </a:r>
                      <a:r>
                        <a:rPr lang="en-US" sz="1200" b="1" baseline="-25000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KUN</a:t>
                      </a: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 neutralizing</a:t>
                      </a:r>
                      <a:endParaRPr lang="en-AU" sz="12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</a:tr>
              <a:tr h="461772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Positive/total</a:t>
                      </a:r>
                      <a:endParaRPr lang="en-AU" sz="120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Mean titre</a:t>
                      </a:r>
                      <a:r>
                        <a:rPr lang="en-US" sz="1200" b="1" baseline="3000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≠</a:t>
                      </a:r>
                      <a:endParaRPr lang="en-AU" sz="120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Positive </a:t>
                      </a:r>
                      <a:r>
                        <a:rPr lang="en-US" sz="1200" b="1" dirty="0" err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titre</a:t>
                      </a: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 range</a:t>
                      </a:r>
                      <a:endParaRPr lang="en-AU" sz="12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Positive/total</a:t>
                      </a:r>
                      <a:endParaRPr lang="en-AU" sz="120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Mean titre</a:t>
                      </a:r>
                      <a:r>
                        <a:rPr lang="en-US" sz="1200" b="1" baseline="3000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≠</a:t>
                      </a:r>
                      <a:r>
                        <a:rPr lang="en-US" sz="12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 </a:t>
                      </a:r>
                      <a:endParaRPr lang="en-AU" sz="120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Positive </a:t>
                      </a:r>
                      <a:r>
                        <a:rPr lang="en-US" sz="1200" b="1" dirty="0" err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titre</a:t>
                      </a:r>
                      <a:r>
                        <a:rPr lang="en-US" sz="12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 range</a:t>
                      </a:r>
                      <a:endParaRPr lang="en-AU" sz="12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Positive</a:t>
                      </a:r>
                      <a:r>
                        <a:rPr lang="en-US" sz="12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/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total</a:t>
                      </a:r>
                      <a:endParaRPr lang="en-AU" sz="12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Mean titre</a:t>
                      </a:r>
                      <a:r>
                        <a:rPr lang="en-US" sz="1200" b="1" baseline="3000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≠</a:t>
                      </a:r>
                      <a:endParaRPr lang="en-AU" sz="120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Positive </a:t>
                      </a:r>
                      <a:r>
                        <a:rPr lang="en-US" sz="12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titre</a:t>
                      </a: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 range</a:t>
                      </a:r>
                      <a:endParaRPr lang="en-AU" sz="12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77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Day 0 (vaccination)</a:t>
                      </a:r>
                      <a:endParaRPr lang="en-AU" sz="12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200" b="1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2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2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2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2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200" b="1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2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77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Day 28 (booster)</a:t>
                      </a:r>
                      <a:endParaRPr lang="en-AU" sz="12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200" b="1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2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2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2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2/11</a:t>
                      </a:r>
                      <a:endParaRPr lang="en-AU" sz="12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50</a:t>
                      </a:r>
                      <a:endParaRPr lang="en-AU" sz="12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20-80</a:t>
                      </a:r>
                      <a:endParaRPr lang="en-AU" sz="12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424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Days 56-183</a:t>
                      </a:r>
                      <a:endParaRPr lang="en-AU" sz="12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8/11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180</a:t>
                      </a:r>
                      <a:endParaRPr lang="en-AU" sz="1200" b="1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20-320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4/11</a:t>
                      </a:r>
                      <a:endParaRPr lang="en-AU" sz="12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100</a:t>
                      </a:r>
                      <a:endParaRPr lang="en-AU" sz="12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20-160</a:t>
                      </a:r>
                      <a:endParaRPr lang="en-AU" sz="12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3/11</a:t>
                      </a:r>
                      <a:endParaRPr lang="en-AU" sz="12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560</a:t>
                      </a:r>
                      <a:endParaRPr lang="en-AU" sz="1200" b="1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20-1280</a:t>
                      </a:r>
                      <a:endParaRPr lang="en-AU" sz="12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313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Day 230</a:t>
                      </a:r>
                      <a:endParaRPr lang="en-AU" sz="1200" dirty="0"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(7.5 months)</a:t>
                      </a:r>
                      <a:endParaRPr lang="en-AU" sz="12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11/11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47</a:t>
                      </a:r>
                      <a:endParaRPr lang="en-AU" sz="1200" b="1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20-80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9/11</a:t>
                      </a:r>
                      <a:endParaRPr lang="en-AU" sz="12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31</a:t>
                      </a:r>
                      <a:endParaRPr lang="en-AU" sz="12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20-80</a:t>
                      </a:r>
                      <a:endParaRPr lang="en-AU" sz="12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2/11*</a:t>
                      </a:r>
                      <a:endParaRPr lang="en-AU" sz="12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50</a:t>
                      </a:r>
                      <a:endParaRPr lang="en-AU" sz="12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20-80</a:t>
                      </a:r>
                      <a:endParaRPr lang="en-AU" sz="12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77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Day 331</a:t>
                      </a:r>
                      <a:endParaRPr lang="en-AU" sz="1200" dirty="0"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(11 months)</a:t>
                      </a:r>
                      <a:endParaRPr lang="en-AU" sz="12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7/11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26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20-40</a:t>
                      </a:r>
                      <a:endParaRPr lang="en-AU" sz="12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4/11</a:t>
                      </a:r>
                      <a:endParaRPr lang="en-AU" sz="12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40</a:t>
                      </a:r>
                      <a:endParaRPr lang="en-AU" sz="12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20-80</a:t>
                      </a:r>
                      <a:endParaRPr lang="en-AU" sz="12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2/11*</a:t>
                      </a:r>
                      <a:endParaRPr lang="en-AU" sz="12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50</a:t>
                      </a:r>
                      <a:endParaRPr lang="en-AU" sz="12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20-80</a:t>
                      </a:r>
                      <a:endParaRPr lang="en-AU" sz="12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62583" marR="62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90100"/>
            <a:ext cx="27122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45989" y="5634681"/>
            <a:ext cx="238485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≠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mean of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titres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≥ 20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* same two mares (# 10 &amp; 33)</a:t>
            </a:r>
            <a:r>
              <a:rPr kumimoji="0" lang="en-A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endParaRPr kumimoji="0" lang="en-A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56205" y="6314303"/>
            <a:ext cx="37440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 smtClean="0">
                <a:latin typeface="Comic Sans MS" pitchFamily="66" charset="0"/>
              </a:rPr>
              <a:t>Bielefeldt-Ohmann et al. 2014, Vet Res.</a:t>
            </a:r>
            <a:r>
              <a:rPr lang="en-AU" sz="1200" dirty="0" smtClean="0"/>
              <a:t>. 45: 130</a:t>
            </a:r>
            <a:r>
              <a:rPr lang="en-AU" sz="1200" dirty="0" smtClean="0">
                <a:latin typeface="Comic Sans MS" pitchFamily="66" charset="0"/>
              </a:rPr>
              <a:t> </a:t>
            </a:r>
            <a:endParaRPr lang="en-AU" sz="12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AU" dirty="0" smtClean="0">
                <a:latin typeface="Comic Sans MS" pitchFamily="66" charset="0"/>
              </a:rPr>
              <a:t>Passive Transfer of JEV-Immunity</a:t>
            </a:r>
            <a:endParaRPr lang="en-AU" dirty="0">
              <a:latin typeface="Comic Sans MS" pitchFamily="6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400" dirty="0" smtClean="0">
                <a:latin typeface="Comic Sans MS" pitchFamily="66" charset="0"/>
              </a:rPr>
              <a:t>Foals bled at birth and 12 hours after </a:t>
            </a:r>
            <a:r>
              <a:rPr lang="en-AU" sz="2400" dirty="0" err="1" smtClean="0">
                <a:latin typeface="Comic Sans MS" pitchFamily="66" charset="0"/>
              </a:rPr>
              <a:t>colostrum</a:t>
            </a:r>
            <a:r>
              <a:rPr lang="en-AU" sz="2400" dirty="0" smtClean="0">
                <a:latin typeface="Comic Sans MS" pitchFamily="66" charset="0"/>
              </a:rPr>
              <a:t> uptake</a:t>
            </a:r>
          </a:p>
          <a:p>
            <a:r>
              <a:rPr lang="en-AU" sz="2400" dirty="0" err="1" smtClean="0">
                <a:latin typeface="Comic Sans MS" pitchFamily="66" charset="0"/>
              </a:rPr>
              <a:t>Colostrum</a:t>
            </a:r>
            <a:r>
              <a:rPr lang="en-AU" sz="2400" dirty="0" smtClean="0">
                <a:latin typeface="Comic Sans MS" pitchFamily="66" charset="0"/>
              </a:rPr>
              <a:t> collected at foaling.</a:t>
            </a:r>
            <a:endParaRPr lang="en-AU" sz="2400" dirty="0">
              <a:latin typeface="Comic Sans MS" pitchFamily="66" charset="0"/>
            </a:endParaRPr>
          </a:p>
        </p:txBody>
      </p:sp>
      <p:pic>
        <p:nvPicPr>
          <p:cNvPr id="8" name="Picture 7" descr="IMGP0044.JPG"/>
          <p:cNvPicPr/>
          <p:nvPr/>
        </p:nvPicPr>
        <p:blipFill>
          <a:blip r:embed="rId2" cstate="print">
            <a:lum/>
          </a:blip>
          <a:srcRect t="5159" r="6845" b="5556"/>
          <a:stretch>
            <a:fillRect/>
          </a:stretch>
        </p:blipFill>
        <p:spPr>
          <a:xfrm>
            <a:off x="2483708" y="3138616"/>
            <a:ext cx="6153666" cy="338845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AU" sz="2800" b="1" dirty="0" smtClean="0">
                <a:latin typeface="Comic Sans MS" pitchFamily="66" charset="0"/>
              </a:rPr>
              <a:t>Effect of Passively Acquired JEV-Immunity on Subsequent Vaccine Responses in Foals</a:t>
            </a:r>
            <a:endParaRPr lang="en-AU" sz="2800" b="1" dirty="0">
              <a:latin typeface="Comic Sans MS" pitchFamily="66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3487" y="1958546"/>
            <a:ext cx="4038600" cy="3997411"/>
          </a:xfrm>
        </p:spPr>
        <p:txBody>
          <a:bodyPr>
            <a:normAutofit lnSpcReduction="10000"/>
          </a:bodyPr>
          <a:lstStyle/>
          <a:p>
            <a:r>
              <a:rPr lang="en-AU" sz="2400" dirty="0" smtClean="0">
                <a:latin typeface="Comic Sans MS" pitchFamily="66" charset="0"/>
              </a:rPr>
              <a:t>11 foals born to JEV-immune mares vaccinated with </a:t>
            </a:r>
            <a:r>
              <a:rPr lang="en-AU" sz="2400" dirty="0" err="1" smtClean="0">
                <a:latin typeface="Comic Sans MS" pitchFamily="66" charset="0"/>
              </a:rPr>
              <a:t>JEV+Advax</a:t>
            </a:r>
            <a:r>
              <a:rPr lang="en-AU" sz="2400" dirty="0" smtClean="0">
                <a:latin typeface="Comic Sans MS" pitchFamily="66" charset="0"/>
              </a:rPr>
              <a:t> at age 35-73 days of age</a:t>
            </a:r>
          </a:p>
          <a:p>
            <a:r>
              <a:rPr lang="en-AU" sz="2400" dirty="0" smtClean="0">
                <a:latin typeface="Comic Sans MS" pitchFamily="66" charset="0"/>
              </a:rPr>
              <a:t>Boosted 4 weeks later</a:t>
            </a:r>
          </a:p>
          <a:p>
            <a:r>
              <a:rPr lang="en-AU" sz="2400" dirty="0" smtClean="0">
                <a:latin typeface="Comic Sans MS" pitchFamily="66" charset="0"/>
              </a:rPr>
              <a:t>5 foals born to unvaccinated mares given </a:t>
            </a:r>
            <a:r>
              <a:rPr lang="en-AU" sz="2400" dirty="0" err="1" smtClean="0">
                <a:latin typeface="Comic Sans MS" pitchFamily="66" charset="0"/>
              </a:rPr>
              <a:t>Advax</a:t>
            </a:r>
            <a:r>
              <a:rPr lang="en-AU" sz="2400" dirty="0" smtClean="0">
                <a:latin typeface="Comic Sans MS" pitchFamily="66" charset="0"/>
              </a:rPr>
              <a:t> only (</a:t>
            </a:r>
            <a:r>
              <a:rPr lang="en-AU" sz="1900" dirty="0" smtClean="0">
                <a:latin typeface="Comic Sans MS" pitchFamily="66" charset="0"/>
              </a:rPr>
              <a:t>controls for natural exposure to flaviviruses</a:t>
            </a:r>
            <a:r>
              <a:rPr lang="en-AU" sz="2400" dirty="0" smtClean="0">
                <a:latin typeface="Comic Sans MS" pitchFamily="66" charset="0"/>
              </a:rPr>
              <a:t>).</a:t>
            </a:r>
            <a:endParaRPr lang="en-AU" sz="2400" dirty="0">
              <a:latin typeface="Comic Sans MS" pitchFamily="66" charset="0"/>
            </a:endParaRPr>
          </a:p>
        </p:txBody>
      </p:sp>
      <p:pic>
        <p:nvPicPr>
          <p:cNvPr id="5" name="Content Placeholder 8" descr="P101063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r="21431"/>
          <a:stretch>
            <a:fillRect/>
          </a:stretch>
        </p:blipFill>
        <p:spPr>
          <a:xfrm>
            <a:off x="361666" y="2021159"/>
            <a:ext cx="4073374" cy="3888321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8205"/>
            <a:ext cx="8229600" cy="114300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AU" sz="2800" dirty="0" smtClean="0">
                <a:latin typeface="Comic Sans MS" pitchFamily="66" charset="0"/>
              </a:rPr>
              <a:t>Effect of Passively Acquired JEV-Immunity on Subsequent Vaccine Responses in Foals</a:t>
            </a:r>
            <a:endParaRPr lang="en-AU" sz="2800" dirty="0">
              <a:latin typeface="Comic Sans MS" pitchFamily="66" charset="0"/>
            </a:endParaRPr>
          </a:p>
        </p:txBody>
      </p:sp>
      <p:pic>
        <p:nvPicPr>
          <p:cNvPr id="1026" name="Picture 2" descr="C:\Users\HBO\Documents\Helle\HBO\MANUS\WNV papers\JEV equine vaccine\Bielefeldt-Ohmann_Figure 1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780" y="1692876"/>
            <a:ext cx="8633253" cy="48562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557" y="274637"/>
            <a:ext cx="8229600" cy="1143000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AU" sz="2800" dirty="0" smtClean="0">
                <a:latin typeface="Comic Sans MS" pitchFamily="66" charset="0"/>
              </a:rPr>
              <a:t>Effect of Passively Acquired JEV-Immunity on Subsequent Vaccine Responses in Foals</a:t>
            </a:r>
            <a:endParaRPr lang="en-AU" sz="2800" dirty="0">
              <a:latin typeface="Comic Sans MS" pitchFamily="66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69900" y="1482811"/>
          <a:ext cx="8229600" cy="5038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Down Arrow 6"/>
          <p:cNvSpPr/>
          <p:nvPr/>
        </p:nvSpPr>
        <p:spPr>
          <a:xfrm>
            <a:off x="2804983" y="2953266"/>
            <a:ext cx="98854" cy="8279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Down Arrow 7"/>
          <p:cNvSpPr/>
          <p:nvPr/>
        </p:nvSpPr>
        <p:spPr>
          <a:xfrm>
            <a:off x="3958281" y="2957384"/>
            <a:ext cx="98854" cy="8279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85352" y="1507524"/>
          <a:ext cx="8711511" cy="5156534"/>
        </p:xfrm>
        <a:graphic>
          <a:graphicData uri="http://schemas.openxmlformats.org/drawingml/2006/table">
            <a:tbl>
              <a:tblPr/>
              <a:tblGrid>
                <a:gridCol w="1484240"/>
                <a:gridCol w="895377"/>
                <a:gridCol w="740941"/>
                <a:gridCol w="734459"/>
                <a:gridCol w="895377"/>
                <a:gridCol w="742120"/>
                <a:gridCol w="733868"/>
                <a:gridCol w="895377"/>
                <a:gridCol w="855884"/>
                <a:gridCol w="733868"/>
              </a:tblGrid>
              <a:tr h="45839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Comic Sans MS" pitchFamily="66" charset="0"/>
                          <a:ea typeface="Times New Roman"/>
                        </a:rPr>
                        <a:t>Time Point</a:t>
                      </a:r>
                      <a:endParaRPr lang="en-AU" sz="12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JEV neutralizing</a:t>
                      </a:r>
                      <a:endParaRPr lang="en-AU" sz="12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MVEV neutralizing</a:t>
                      </a:r>
                      <a:endParaRPr lang="en-AU" sz="12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WNV</a:t>
                      </a:r>
                      <a:r>
                        <a:rPr lang="en-US" sz="1200" b="1" baseline="-25000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KUN</a:t>
                      </a: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 neutralizing</a:t>
                      </a:r>
                      <a:endParaRPr lang="en-AU" sz="12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</a:tr>
              <a:tr h="39907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AU" sz="12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Positive/total</a:t>
                      </a:r>
                      <a:endParaRPr lang="en-AU" sz="12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Mean titre</a:t>
                      </a:r>
                      <a:r>
                        <a:rPr lang="en-US" sz="1200" b="1" baseline="3000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≠</a:t>
                      </a:r>
                      <a:endParaRPr lang="en-AU" sz="120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Titre</a:t>
                      </a:r>
                      <a:r>
                        <a:rPr lang="en-US" sz="12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 range</a:t>
                      </a:r>
                      <a:endParaRPr lang="en-AU" sz="12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Positive/total</a:t>
                      </a:r>
                      <a:endParaRPr lang="en-AU" sz="120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Mean titre</a:t>
                      </a:r>
                      <a:r>
                        <a:rPr lang="en-US" sz="1200" b="1" baseline="3000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≠</a:t>
                      </a:r>
                      <a:endParaRPr lang="en-AU" sz="120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Titre</a:t>
                      </a:r>
                      <a:r>
                        <a:rPr lang="en-US" sz="12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 range</a:t>
                      </a:r>
                      <a:endParaRPr lang="en-AU" sz="12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Positive/total</a:t>
                      </a:r>
                      <a:endParaRPr lang="en-AU" sz="120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Mean titre</a:t>
                      </a:r>
                      <a:r>
                        <a:rPr lang="en-US" sz="1200" b="1" baseline="3000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≠</a:t>
                      </a:r>
                      <a:endParaRPr lang="en-AU" sz="120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Titre</a:t>
                      </a:r>
                      <a:r>
                        <a:rPr lang="en-US" sz="12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 range</a:t>
                      </a:r>
                      <a:endParaRPr lang="en-AU" sz="12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91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omic Sans MS" pitchFamily="66" charset="0"/>
                          <a:ea typeface="Times New Roman"/>
                        </a:rPr>
                        <a:t>Pre-suckle</a:t>
                      </a:r>
                      <a:endParaRPr lang="en-AU" sz="11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100" b="1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1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1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1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100" b="1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100" b="1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1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234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omic Sans MS" pitchFamily="66" charset="0"/>
                          <a:ea typeface="Times New Roman"/>
                        </a:rPr>
                        <a:t>Post suckle</a:t>
                      </a:r>
                      <a:endParaRPr lang="en-AU" sz="11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10/11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46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&lt; 20-80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8/11</a:t>
                      </a:r>
                      <a:endParaRPr lang="en-AU" sz="11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30</a:t>
                      </a:r>
                      <a:endParaRPr lang="en-AU" sz="11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&lt; 20-40</a:t>
                      </a:r>
                      <a:endParaRPr lang="en-AU" sz="11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3/11</a:t>
                      </a:r>
                      <a:endParaRPr lang="en-AU" sz="11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93</a:t>
                      </a:r>
                      <a:endParaRPr lang="en-AU" sz="11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&lt; 20-160</a:t>
                      </a:r>
                      <a:endParaRPr lang="en-AU" sz="11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291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omic Sans MS" pitchFamily="66" charset="0"/>
                          <a:ea typeface="Times New Roman"/>
                        </a:rPr>
                        <a:t>Age 13-49 days</a:t>
                      </a:r>
                      <a:endParaRPr lang="en-AU" sz="11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3/10*</a:t>
                      </a:r>
                      <a:endParaRPr lang="en-AU" sz="1100" b="1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26</a:t>
                      </a:r>
                      <a:endParaRPr lang="en-AU" sz="1100" b="1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&lt; 20-40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1/10*</a:t>
                      </a:r>
                      <a:endParaRPr lang="en-AU" sz="11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40</a:t>
                      </a:r>
                      <a:endParaRPr lang="en-AU" sz="11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&lt; 20-40</a:t>
                      </a:r>
                      <a:endParaRPr lang="en-AU" sz="11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2/10*</a:t>
                      </a:r>
                      <a:endParaRPr lang="en-AU" sz="11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30</a:t>
                      </a:r>
                      <a:endParaRPr lang="en-AU" sz="11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&lt; 20-40</a:t>
                      </a:r>
                      <a:endParaRPr lang="en-AU" sz="11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82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omic Sans MS" pitchFamily="66" charset="0"/>
                          <a:ea typeface="Times New Roman"/>
                        </a:rPr>
                        <a:t>Vaccination</a:t>
                      </a:r>
                      <a:endParaRPr lang="en-AU" sz="1100" dirty="0"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omic Sans MS" pitchFamily="66" charset="0"/>
                          <a:ea typeface="Times New Roman"/>
                        </a:rPr>
                        <a:t>Age 36-83 days</a:t>
                      </a:r>
                      <a:endParaRPr lang="en-AU" sz="11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3/11</a:t>
                      </a:r>
                      <a:endParaRPr lang="en-AU" sz="1100" b="1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100" b="1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&lt; 20-20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2/11</a:t>
                      </a:r>
                      <a:endParaRPr lang="en-AU" sz="11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1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&lt; 20-20</a:t>
                      </a:r>
                      <a:endParaRPr lang="en-AU" sz="11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1/11</a:t>
                      </a:r>
                      <a:endParaRPr lang="en-AU" sz="1100" b="1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40</a:t>
                      </a:r>
                      <a:endParaRPr lang="en-AU" sz="1100" b="1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&lt; 20-40</a:t>
                      </a:r>
                      <a:endParaRPr lang="en-AU" sz="11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73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omic Sans MS" pitchFamily="66" charset="0"/>
                          <a:ea typeface="Times New Roman"/>
                        </a:rPr>
                        <a:t>Booster 4 weeks post vaccination</a:t>
                      </a:r>
                      <a:endParaRPr lang="en-AU" sz="1100" dirty="0"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omic Sans MS" pitchFamily="66" charset="0"/>
                          <a:ea typeface="Times New Roman"/>
                        </a:rPr>
                        <a:t>Age 64-111 days</a:t>
                      </a:r>
                      <a:endParaRPr lang="en-AU" sz="11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2/11</a:t>
                      </a:r>
                      <a:endParaRPr lang="en-AU" sz="1100" b="1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100" b="1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&lt; 20-20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3/11</a:t>
                      </a:r>
                      <a:endParaRPr lang="en-AU" sz="11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1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&lt; 20-20</a:t>
                      </a:r>
                      <a:endParaRPr lang="en-AU" sz="11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2/11</a:t>
                      </a:r>
                      <a:endParaRPr lang="en-AU" sz="1100" b="1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100" b="1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&lt; 20-20</a:t>
                      </a:r>
                      <a:endParaRPr lang="en-AU" sz="11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73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omic Sans MS" pitchFamily="66" charset="0"/>
                          <a:ea typeface="Times New Roman"/>
                        </a:rPr>
                        <a:t>4 weeks post booster</a:t>
                      </a:r>
                      <a:endParaRPr lang="en-AU" sz="1100" dirty="0"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omic Sans MS" pitchFamily="66" charset="0"/>
                          <a:ea typeface="Times New Roman"/>
                        </a:rPr>
                        <a:t>Age 93-140 days</a:t>
                      </a:r>
                      <a:endParaRPr lang="en-AU" sz="11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10/11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88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&lt; 20-320</a:t>
                      </a:r>
                      <a:endParaRPr lang="en-AU" sz="1100" b="1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10/11</a:t>
                      </a:r>
                      <a:endParaRPr lang="en-AU" sz="11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30</a:t>
                      </a:r>
                      <a:endParaRPr lang="en-AU" sz="11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&lt; 20-40</a:t>
                      </a:r>
                      <a:endParaRPr lang="en-AU" sz="11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1/11</a:t>
                      </a:r>
                      <a:endParaRPr lang="en-AU" sz="1100" b="1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100" b="1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&lt; 20-20</a:t>
                      </a:r>
                      <a:endParaRPr lang="en-AU" sz="11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82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omic Sans MS" pitchFamily="66" charset="0"/>
                          <a:ea typeface="Times New Roman"/>
                        </a:rPr>
                        <a:t>7 weeks post booster</a:t>
                      </a:r>
                      <a:endParaRPr lang="en-AU" sz="1100" dirty="0"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omic Sans MS" pitchFamily="66" charset="0"/>
                          <a:ea typeface="Times New Roman"/>
                        </a:rPr>
                        <a:t>Age 114-161 days</a:t>
                      </a:r>
                      <a:endParaRPr lang="en-AU" sz="11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3/11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53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&lt; 20-80</a:t>
                      </a:r>
                      <a:endParaRPr lang="en-AU" sz="1100" b="1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6/11</a:t>
                      </a:r>
                      <a:endParaRPr lang="en-AU" sz="11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26</a:t>
                      </a:r>
                      <a:endParaRPr lang="en-AU" sz="11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&lt; 20-40</a:t>
                      </a:r>
                      <a:endParaRPr lang="en-AU" sz="11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3/11</a:t>
                      </a:r>
                      <a:endParaRPr lang="en-AU" sz="1100" b="1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100" b="1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&lt; 20-20</a:t>
                      </a:r>
                      <a:endParaRPr lang="en-AU" sz="11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82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omic Sans MS" pitchFamily="66" charset="0"/>
                          <a:ea typeface="Times New Roman"/>
                        </a:rPr>
                        <a:t>10 weeks post booster</a:t>
                      </a:r>
                      <a:endParaRPr lang="en-AU" sz="1100" dirty="0"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omic Sans MS" pitchFamily="66" charset="0"/>
                          <a:ea typeface="Times New Roman"/>
                        </a:rPr>
                        <a:t>Age 137-184 days</a:t>
                      </a:r>
                      <a:endParaRPr lang="en-AU" sz="11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5/11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24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&lt; 20-40</a:t>
                      </a:r>
                      <a:endParaRPr lang="en-AU" sz="1100" b="1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1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-</a:t>
                      </a:r>
                      <a:endParaRPr lang="en-AU" sz="1100" b="1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1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1/11</a:t>
                      </a:r>
                      <a:endParaRPr lang="en-AU" sz="1100" b="1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100" b="1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&lt; 20-20</a:t>
                      </a:r>
                      <a:endParaRPr lang="en-AU" sz="11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1031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omic Sans MS" pitchFamily="66" charset="0"/>
                          <a:ea typeface="Times New Roman"/>
                        </a:rPr>
                        <a:t>~9 months post 1</a:t>
                      </a:r>
                      <a:r>
                        <a:rPr lang="en-US" sz="1100" b="1" baseline="30000" dirty="0">
                          <a:latin typeface="Comic Sans MS" pitchFamily="66" charset="0"/>
                          <a:ea typeface="Times New Roman"/>
                        </a:rPr>
                        <a:t>st</a:t>
                      </a:r>
                      <a:r>
                        <a:rPr lang="en-US" sz="1100" b="1" dirty="0">
                          <a:latin typeface="Comic Sans MS" pitchFamily="66" charset="0"/>
                          <a:ea typeface="Times New Roman"/>
                        </a:rPr>
                        <a:t> boost </a:t>
                      </a:r>
                      <a:endParaRPr lang="en-AU" sz="1100" dirty="0"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latin typeface="Comic Sans MS" pitchFamily="66" charset="0"/>
                          <a:ea typeface="Times New Roman"/>
                        </a:rPr>
                        <a:t>Age 332-379 days</a:t>
                      </a:r>
                      <a:endParaRPr lang="en-AU" sz="11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100" b="1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1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1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100" b="1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1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1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&lt; 20</a:t>
                      </a:r>
                      <a:endParaRPr lang="en-AU" sz="1100" b="1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Effect of Passively Acquired JEV-Immunity on Subsequent Vaccine Responses in Foals</a:t>
            </a:r>
            <a:endParaRPr kumimoji="0" lang="en-A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3913" y="6363730"/>
            <a:ext cx="3744097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U" sz="1200" dirty="0" smtClean="0">
                <a:latin typeface="Comic Sans MS" pitchFamily="66" charset="0"/>
              </a:rPr>
              <a:t>Bielefeldt-Ohmann et al. 2014, Vet Res.</a:t>
            </a:r>
            <a:r>
              <a:rPr lang="en-AU" sz="1200" dirty="0" smtClean="0"/>
              <a:t>. 45: 130</a:t>
            </a:r>
            <a:r>
              <a:rPr lang="en-AU" sz="1200" dirty="0" smtClean="0">
                <a:latin typeface="Comic Sans MS" pitchFamily="66" charset="0"/>
              </a:rPr>
              <a:t> </a:t>
            </a:r>
            <a:endParaRPr lang="en-AU" sz="12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0639" y="1484762"/>
          <a:ext cx="8711511" cy="5001518"/>
        </p:xfrm>
        <a:graphic>
          <a:graphicData uri="http://schemas.openxmlformats.org/drawingml/2006/table">
            <a:tbl>
              <a:tblPr/>
              <a:tblGrid>
                <a:gridCol w="1484240"/>
                <a:gridCol w="895377"/>
                <a:gridCol w="740941"/>
                <a:gridCol w="734459"/>
                <a:gridCol w="895377"/>
                <a:gridCol w="742120"/>
                <a:gridCol w="733868"/>
                <a:gridCol w="895377"/>
                <a:gridCol w="774207"/>
                <a:gridCol w="815545"/>
              </a:tblGrid>
              <a:tr h="23902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Time Point</a:t>
                      </a:r>
                      <a:endParaRPr lang="en-AU" sz="14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JEV neutralizing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MVEV neutralizing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WNV</a:t>
                      </a:r>
                      <a:r>
                        <a:rPr lang="en-US" sz="1400" b="1" baseline="-25000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KUN</a:t>
                      </a:r>
                      <a:r>
                        <a:rPr lang="en-US" sz="14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 neutralizing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</a:tr>
              <a:tr h="478051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AU" sz="14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Positive/total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Mean titre</a:t>
                      </a:r>
                      <a:r>
                        <a:rPr lang="en-US" sz="1400" b="1" baseline="3000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≠</a:t>
                      </a:r>
                      <a:endParaRPr lang="en-AU" sz="140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Titre</a:t>
                      </a:r>
                      <a:r>
                        <a:rPr lang="en-US" sz="1400" b="1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 range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Positive/total</a:t>
                      </a:r>
                      <a:endParaRPr lang="en-AU" sz="140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Mean </a:t>
                      </a:r>
                      <a:r>
                        <a:rPr lang="en-US" sz="1400" b="1" dirty="0" err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titre</a:t>
                      </a:r>
                      <a:r>
                        <a:rPr lang="en-US" sz="1400" b="1" baseline="30000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≠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Titre</a:t>
                      </a:r>
                      <a:r>
                        <a:rPr lang="en-US" sz="1400" b="1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 range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Positive/total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Mean </a:t>
                      </a:r>
                      <a:r>
                        <a:rPr lang="en-US" sz="1400" b="1" dirty="0" err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titre</a:t>
                      </a:r>
                      <a:r>
                        <a:rPr lang="en-US" sz="1400" b="1" baseline="30000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≠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Titre range</a:t>
                      </a:r>
                      <a:endParaRPr lang="en-AU" sz="140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556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~9 months post 1</a:t>
                      </a:r>
                      <a:r>
                        <a:rPr lang="en-US" sz="1400" b="1" baseline="30000" dirty="0">
                          <a:latin typeface="Comic Sans MS" pitchFamily="66" charset="0"/>
                          <a:ea typeface="Times New Roman"/>
                        </a:rPr>
                        <a:t>st</a:t>
                      </a: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 boost (2</a:t>
                      </a:r>
                      <a:r>
                        <a:rPr lang="en-US" sz="1400" b="1" baseline="30000" dirty="0">
                          <a:latin typeface="Comic Sans MS" pitchFamily="66" charset="0"/>
                          <a:ea typeface="Times New Roman"/>
                        </a:rPr>
                        <a:t>nd</a:t>
                      </a: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 boost)</a:t>
                      </a:r>
                      <a:endParaRPr lang="en-AU" sz="1400" dirty="0"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Age 332-379 days</a:t>
                      </a:r>
                      <a:endParaRPr lang="en-AU" sz="14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&lt; </a:t>
                      </a:r>
                      <a:r>
                        <a:rPr lang="en-US" sz="1400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&lt; </a:t>
                      </a:r>
                      <a:r>
                        <a:rPr lang="en-US" sz="1400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--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&lt;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2 weeks post 2</a:t>
                      </a:r>
                      <a:r>
                        <a:rPr lang="en-US" sz="1400" b="1" baseline="30000" dirty="0">
                          <a:latin typeface="Comic Sans MS" pitchFamily="66" charset="0"/>
                          <a:ea typeface="Times New Roman"/>
                        </a:rPr>
                        <a:t>nd</a:t>
                      </a: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 boost</a:t>
                      </a:r>
                      <a:endParaRPr lang="en-AU" sz="1400" dirty="0"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Age 346-393 days</a:t>
                      </a:r>
                      <a:endParaRPr lang="en-AU" sz="14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11/11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&gt; </a:t>
                      </a:r>
                      <a:r>
                        <a:rPr lang="en-US" sz="1400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902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160-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&gt; </a:t>
                      </a:r>
                      <a:r>
                        <a:rPr lang="en-US" sz="1400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2560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10/11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50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&lt; </a:t>
                      </a:r>
                      <a:r>
                        <a:rPr lang="en-US" sz="1400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20-80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1/11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&lt;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20-20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5.5 weeks post 2</a:t>
                      </a:r>
                      <a:r>
                        <a:rPr lang="en-US" sz="1400" b="1" baseline="30000" dirty="0">
                          <a:latin typeface="Comic Sans MS" pitchFamily="66" charset="0"/>
                          <a:ea typeface="Times New Roman"/>
                        </a:rPr>
                        <a:t>nd</a:t>
                      </a: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 boost</a:t>
                      </a:r>
                      <a:endParaRPr lang="en-AU" sz="1400" dirty="0"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Age 370-417 days</a:t>
                      </a:r>
                      <a:endParaRPr lang="en-AU" sz="14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11/11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465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160-1280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7/11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17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20-40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-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&lt;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321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14 weeks post 2</a:t>
                      </a:r>
                      <a:r>
                        <a:rPr lang="en-US" sz="1400" b="1" baseline="30000" dirty="0">
                          <a:latin typeface="Comic Sans MS" pitchFamily="66" charset="0"/>
                          <a:ea typeface="Times New Roman"/>
                        </a:rPr>
                        <a:t>nd</a:t>
                      </a: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 boost</a:t>
                      </a:r>
                      <a:endParaRPr lang="en-AU" sz="1400" dirty="0"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Age 454-501</a:t>
                      </a:r>
                      <a:endParaRPr lang="en-AU" sz="14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8/11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150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&lt; </a:t>
                      </a:r>
                      <a:r>
                        <a:rPr lang="en-US" sz="1400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20-640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-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&lt; </a:t>
                      </a:r>
                      <a:r>
                        <a:rPr lang="en-US" sz="1400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9/11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31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&lt;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20-80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807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20 weeks post 2</a:t>
                      </a:r>
                      <a:r>
                        <a:rPr lang="en-US" sz="1400" b="1" baseline="30000" dirty="0">
                          <a:latin typeface="Comic Sans MS" pitchFamily="66" charset="0"/>
                          <a:ea typeface="Times New Roman"/>
                        </a:rPr>
                        <a:t>nd</a:t>
                      </a: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 boost</a:t>
                      </a:r>
                      <a:endParaRPr lang="en-AU" sz="1400" dirty="0"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b="1" dirty="0">
                          <a:latin typeface="Comic Sans MS" pitchFamily="66" charset="0"/>
                          <a:ea typeface="Times New Roman"/>
                        </a:rPr>
                        <a:t>Age 498-545 days</a:t>
                      </a:r>
                      <a:endParaRPr lang="en-AU" sz="1400" dirty="0"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7/11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63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&lt; </a:t>
                      </a:r>
                      <a:r>
                        <a:rPr lang="en-US" sz="1400" dirty="0">
                          <a:solidFill>
                            <a:srgbClr val="0070C0"/>
                          </a:solidFill>
                          <a:latin typeface="Comic Sans MS" pitchFamily="66" charset="0"/>
                          <a:ea typeface="Times New Roman"/>
                        </a:rPr>
                        <a:t>20-160</a:t>
                      </a:r>
                      <a:endParaRPr lang="en-AU" sz="1400" dirty="0">
                        <a:solidFill>
                          <a:srgbClr val="0070C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-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&lt; </a:t>
                      </a:r>
                      <a:r>
                        <a:rPr lang="en-US" sz="1400" dirty="0">
                          <a:solidFill>
                            <a:srgbClr val="C0000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400" dirty="0">
                        <a:solidFill>
                          <a:srgbClr val="C0000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0/11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-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endParaRPr lang="en-US" sz="1400" dirty="0" smtClean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&lt; </a:t>
                      </a:r>
                      <a:r>
                        <a:rPr lang="en-US" sz="1400" dirty="0">
                          <a:solidFill>
                            <a:srgbClr val="7030A0"/>
                          </a:solidFill>
                          <a:latin typeface="Comic Sans MS" pitchFamily="66" charset="0"/>
                          <a:ea typeface="Times New Roman"/>
                        </a:rPr>
                        <a:t>20</a:t>
                      </a:r>
                      <a:endParaRPr lang="en-AU" sz="1400" dirty="0">
                        <a:solidFill>
                          <a:srgbClr val="7030A0"/>
                        </a:solidFill>
                        <a:latin typeface="Comic Sans MS" pitchFamily="66" charset="0"/>
                        <a:ea typeface="Times New Roman"/>
                      </a:endParaRPr>
                    </a:p>
                  </a:txBody>
                  <a:tcPr marL="44548" marR="4454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420130" y="225211"/>
            <a:ext cx="8229600" cy="1143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Good Memory</a:t>
            </a:r>
            <a:r>
              <a:rPr kumimoji="0" lang="en-AU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B Cell Response Induction Despite Initial Inhibition by Residual Passive Immunity</a:t>
            </a: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78627" y="6351373"/>
            <a:ext cx="3744097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U" sz="1200" dirty="0" smtClean="0">
                <a:latin typeface="Comic Sans MS" pitchFamily="66" charset="0"/>
              </a:rPr>
              <a:t>Bielefeldt-Ohmann et al. 2014, Vet Res.</a:t>
            </a:r>
            <a:r>
              <a:rPr lang="en-AU" sz="1200" dirty="0" smtClean="0"/>
              <a:t>. 45: 130</a:t>
            </a:r>
            <a:r>
              <a:rPr lang="en-AU" sz="1200" dirty="0" smtClean="0">
                <a:latin typeface="Comic Sans MS" pitchFamily="66" charset="0"/>
              </a:rPr>
              <a:t> </a:t>
            </a:r>
            <a:endParaRPr lang="en-AU" sz="12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AU" dirty="0" smtClean="0">
                <a:latin typeface="Comic Sans MS" pitchFamily="66" charset="0"/>
              </a:rPr>
              <a:t>Conclusions </a:t>
            </a:r>
            <a:endParaRPr lang="en-AU" dirty="0"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sz="2400" dirty="0" smtClean="0">
                <a:latin typeface="Comic Sans MS" pitchFamily="66" charset="0"/>
              </a:rPr>
              <a:t>Inactivated JEV vaccine with </a:t>
            </a:r>
            <a:r>
              <a:rPr lang="en-AU" sz="2400" dirty="0" err="1" smtClean="0">
                <a:latin typeface="Comic Sans MS" pitchFamily="66" charset="0"/>
              </a:rPr>
              <a:t>Advax</a:t>
            </a:r>
            <a:r>
              <a:rPr lang="en-AU" sz="2400" dirty="0" smtClean="0">
                <a:latin typeface="Comic Sans MS" pitchFamily="66" charset="0"/>
              </a:rPr>
              <a:t> safe in foals and pregnant mares.</a:t>
            </a:r>
          </a:p>
          <a:p>
            <a:r>
              <a:rPr lang="en-AU" sz="2400" dirty="0" smtClean="0">
                <a:latin typeface="Comic Sans MS" pitchFamily="66" charset="0"/>
              </a:rPr>
              <a:t>Provides protective immunity to JEV up to at least 10-11 months</a:t>
            </a:r>
          </a:p>
          <a:p>
            <a:r>
              <a:rPr lang="en-AU" sz="2400" dirty="0" smtClean="0">
                <a:latin typeface="Comic Sans MS" pitchFamily="66" charset="0"/>
              </a:rPr>
              <a:t>Cross-protective immunity to MVEV and WNV</a:t>
            </a:r>
            <a:r>
              <a:rPr lang="en-AU" sz="2400" baseline="-25000" dirty="0" smtClean="0">
                <a:latin typeface="Comic Sans MS" pitchFamily="66" charset="0"/>
              </a:rPr>
              <a:t>KUN</a:t>
            </a:r>
            <a:r>
              <a:rPr lang="en-AU" sz="2400" dirty="0" smtClean="0">
                <a:latin typeface="Comic Sans MS" pitchFamily="66" charset="0"/>
              </a:rPr>
              <a:t> more stochastic, but related to initial JEV-</a:t>
            </a:r>
            <a:r>
              <a:rPr lang="en-AU" sz="2400" dirty="0" err="1" smtClean="0">
                <a:latin typeface="Comic Sans MS" pitchFamily="66" charset="0"/>
              </a:rPr>
              <a:t>ab</a:t>
            </a:r>
            <a:r>
              <a:rPr lang="en-AU" sz="2400" dirty="0" smtClean="0">
                <a:latin typeface="Comic Sans MS" pitchFamily="66" charset="0"/>
              </a:rPr>
              <a:t> titres.</a:t>
            </a:r>
          </a:p>
          <a:p>
            <a:r>
              <a:rPr lang="en-AU" sz="2400" dirty="0" smtClean="0">
                <a:latin typeface="Comic Sans MS" pitchFamily="66" charset="0"/>
              </a:rPr>
              <a:t>Passively acquired, virus-specific immunity interferes with quality of subsequent vaccine response: low to JEV and poor cross-reactivity to MVEV &amp; WNV</a:t>
            </a:r>
            <a:r>
              <a:rPr lang="en-AU" sz="2400" baseline="-25000" dirty="0" smtClean="0">
                <a:latin typeface="Comic Sans MS" pitchFamily="66" charset="0"/>
              </a:rPr>
              <a:t>KUN</a:t>
            </a:r>
            <a:endParaRPr lang="en-AU" sz="2400" dirty="0" smtClean="0">
              <a:latin typeface="Comic Sans MS" pitchFamily="66" charset="0"/>
            </a:endParaRPr>
          </a:p>
          <a:p>
            <a:r>
              <a:rPr lang="en-AU" sz="2400" dirty="0" smtClean="0">
                <a:solidFill>
                  <a:srgbClr val="7030A0"/>
                </a:solidFill>
                <a:latin typeface="Comic Sans MS" pitchFamily="66" charset="0"/>
              </a:rPr>
              <a:t>However, good memory response induced in face of passive immunity resulting in fast and robust antibody response to later boosters or natural virus exposure.</a:t>
            </a:r>
          </a:p>
          <a:p>
            <a:endParaRPr lang="en-AU" sz="2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77091" y="260783"/>
            <a:ext cx="5167745" cy="1143000"/>
          </a:xfr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l"/>
            <a:r>
              <a:rPr lang="en-AU" dirty="0" smtClean="0">
                <a:latin typeface="Comic Sans MS" pitchFamily="66" charset="0"/>
              </a:rPr>
              <a:t>Acknowledgements</a:t>
            </a:r>
            <a:endParaRPr lang="en-AU" dirty="0">
              <a:latin typeface="Comic Sans MS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lum bright="10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977" t="22407" r="33103" b="30709"/>
          <a:stretch/>
        </p:blipFill>
        <p:spPr>
          <a:xfrm>
            <a:off x="5975465" y="3934691"/>
            <a:ext cx="2849879" cy="271417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pic>
        <p:nvPicPr>
          <p:cNvPr id="9" name="Picture 8" descr="IMGP0091.JPG"/>
          <p:cNvPicPr>
            <a:picLocks noChangeAspect="1"/>
          </p:cNvPicPr>
          <p:nvPr/>
        </p:nvPicPr>
        <p:blipFill>
          <a:blip r:embed="rId4" cstate="print">
            <a:lum bright="20000"/>
          </a:blip>
          <a:srcRect l="17727" t="34747" b="26061"/>
          <a:stretch>
            <a:fillRect/>
          </a:stretch>
        </p:blipFill>
        <p:spPr>
          <a:xfrm>
            <a:off x="263235" y="1427018"/>
            <a:ext cx="7523018" cy="268778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4178489" y="4677395"/>
            <a:ext cx="16900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 smtClean="0">
                <a:latin typeface="Comic Sans MS" pitchFamily="66" charset="0"/>
              </a:rPr>
              <a:t>Mitch Coyle &amp; Alisha </a:t>
            </a:r>
            <a:r>
              <a:rPr lang="en-AU" dirty="0" err="1" smtClean="0">
                <a:latin typeface="Comic Sans MS" pitchFamily="66" charset="0"/>
              </a:rPr>
              <a:t>Douma</a:t>
            </a:r>
            <a:r>
              <a:rPr lang="en-AU" dirty="0" smtClean="0">
                <a:latin typeface="Comic Sans MS" pitchFamily="66" charset="0"/>
              </a:rPr>
              <a:t>, UQ Equine Unit</a:t>
            </a:r>
          </a:p>
        </p:txBody>
      </p:sp>
      <p:pic>
        <p:nvPicPr>
          <p:cNvPr id="7" name="Picture 6" descr="P1010765.JPG"/>
          <p:cNvPicPr>
            <a:picLocks noChangeAspect="1"/>
          </p:cNvPicPr>
          <p:nvPr/>
        </p:nvPicPr>
        <p:blipFill>
          <a:blip r:embed="rId5" cstate="print">
            <a:lum bright="-10000"/>
          </a:blip>
          <a:srcRect l="5722"/>
          <a:stretch>
            <a:fillRect/>
          </a:stretch>
        </p:blipFill>
        <p:spPr>
          <a:xfrm>
            <a:off x="327546" y="3657805"/>
            <a:ext cx="3744382" cy="297872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l"/>
            <a:r>
              <a:rPr lang="en-AU" dirty="0" smtClean="0">
                <a:latin typeface="Comic Sans MS" pitchFamily="66" charset="0"/>
              </a:rPr>
              <a:t>Acknowledgements</a:t>
            </a:r>
            <a:endParaRPr lang="en-AU" dirty="0">
              <a:latin typeface="Comic Sans MS" pitchFamily="66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err="1" smtClean="0">
                <a:latin typeface="Comic Sans MS" pitchFamily="66" charset="0"/>
              </a:rPr>
              <a:t>Wenqi</a:t>
            </a:r>
            <a:r>
              <a:rPr lang="en-AU" dirty="0" smtClean="0">
                <a:latin typeface="Comic Sans MS" pitchFamily="66" charset="0"/>
              </a:rPr>
              <a:t> Wang</a:t>
            </a:r>
          </a:p>
          <a:p>
            <a:r>
              <a:rPr lang="en-AU" dirty="0" smtClean="0">
                <a:latin typeface="Comic Sans MS" pitchFamily="66" charset="0"/>
              </a:rPr>
              <a:t>Lisa Kidd</a:t>
            </a:r>
          </a:p>
          <a:p>
            <a:r>
              <a:rPr lang="en-AU" dirty="0" smtClean="0">
                <a:latin typeface="Comic Sans MS" pitchFamily="66" charset="0"/>
              </a:rPr>
              <a:t>Anita Barton</a:t>
            </a:r>
          </a:p>
          <a:p>
            <a:r>
              <a:rPr lang="en-AU" dirty="0" smtClean="0">
                <a:latin typeface="Comic Sans MS" pitchFamily="66" charset="0"/>
              </a:rPr>
              <a:t>Sharon </a:t>
            </a:r>
            <a:r>
              <a:rPr lang="en-AU" dirty="0" err="1" smtClean="0">
                <a:latin typeface="Comic Sans MS" pitchFamily="66" charset="0"/>
              </a:rPr>
              <a:t>Blums</a:t>
            </a:r>
            <a:endParaRPr lang="en-AU" dirty="0" smtClean="0">
              <a:latin typeface="Comic Sans MS" pitchFamily="66" charset="0"/>
            </a:endParaRPr>
          </a:p>
          <a:p>
            <a:r>
              <a:rPr lang="en-AU" dirty="0" smtClean="0">
                <a:latin typeface="Comic Sans MS" pitchFamily="66" charset="0"/>
              </a:rPr>
              <a:t>John Wright</a:t>
            </a:r>
          </a:p>
          <a:p>
            <a:r>
              <a:rPr lang="en-AU" dirty="0" err="1" smtClean="0">
                <a:latin typeface="Comic Sans MS" pitchFamily="66" charset="0"/>
              </a:rPr>
              <a:t>Ristan</a:t>
            </a:r>
            <a:r>
              <a:rPr lang="en-AU" dirty="0" smtClean="0">
                <a:latin typeface="Comic Sans MS" pitchFamily="66" charset="0"/>
              </a:rPr>
              <a:t> Greer</a:t>
            </a:r>
          </a:p>
          <a:p>
            <a:r>
              <a:rPr lang="en-AU" dirty="0" smtClean="0">
                <a:latin typeface="Comic Sans MS" pitchFamily="66" charset="0"/>
              </a:rPr>
              <a:t>Equine studies &amp; vet students</a:t>
            </a:r>
          </a:p>
          <a:p>
            <a:pPr>
              <a:buNone/>
            </a:pPr>
            <a:endParaRPr lang="en-AU" dirty="0">
              <a:latin typeface="Comic Sans MS" pitchFamily="66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>
                <a:latin typeface="Comic Sans MS" pitchFamily="66" charset="0"/>
              </a:rPr>
              <a:t>Natalie Prow</a:t>
            </a:r>
          </a:p>
          <a:p>
            <a:r>
              <a:rPr lang="en-AU" dirty="0" smtClean="0">
                <a:latin typeface="Comic Sans MS" pitchFamily="66" charset="0"/>
              </a:rPr>
              <a:t>Cindy Tan</a:t>
            </a:r>
          </a:p>
          <a:p>
            <a:r>
              <a:rPr lang="en-AU" dirty="0" smtClean="0">
                <a:latin typeface="Comic Sans MS" pitchFamily="66" charset="0"/>
              </a:rPr>
              <a:t>Jody Hobson-Peters</a:t>
            </a:r>
          </a:p>
          <a:p>
            <a:r>
              <a:rPr lang="en-AU" dirty="0" smtClean="0">
                <a:latin typeface="Comic Sans MS" pitchFamily="66" charset="0"/>
              </a:rPr>
              <a:t>Roy Hall</a:t>
            </a:r>
          </a:p>
          <a:p>
            <a:r>
              <a:rPr lang="en-AU" dirty="0" err="1" smtClean="0">
                <a:latin typeface="Comic Sans MS" pitchFamily="66" charset="0"/>
              </a:rPr>
              <a:t>Nik</a:t>
            </a:r>
            <a:r>
              <a:rPr lang="en-AU" dirty="0" smtClean="0">
                <a:latin typeface="Comic Sans MS" pitchFamily="66" charset="0"/>
              </a:rPr>
              <a:t> </a:t>
            </a:r>
            <a:r>
              <a:rPr lang="en-AU" dirty="0" err="1" smtClean="0">
                <a:latin typeface="Comic Sans MS" pitchFamily="66" charset="0"/>
              </a:rPr>
              <a:t>Petrovsky</a:t>
            </a:r>
            <a:endParaRPr lang="en-AU" dirty="0" smtClean="0">
              <a:latin typeface="Comic Sans MS" pitchFamily="66" charset="0"/>
            </a:endParaRPr>
          </a:p>
          <a:p>
            <a:r>
              <a:rPr lang="en-AU" dirty="0" smtClean="0">
                <a:latin typeface="Comic Sans MS" pitchFamily="66" charset="0"/>
              </a:rPr>
              <a:t>Mario </a:t>
            </a:r>
            <a:r>
              <a:rPr lang="en-AU" dirty="0" err="1" smtClean="0">
                <a:latin typeface="Comic Sans MS" pitchFamily="66" charset="0"/>
              </a:rPr>
              <a:t>Lobigs</a:t>
            </a:r>
            <a:endParaRPr lang="en-AU" dirty="0" smtClean="0">
              <a:latin typeface="Comic Sans MS" pitchFamily="66" charset="0"/>
            </a:endParaRPr>
          </a:p>
          <a:p>
            <a:pPr>
              <a:buNone/>
            </a:pPr>
            <a:endParaRPr lang="en-AU" dirty="0" smtClean="0">
              <a:latin typeface="Comic Sans MS" pitchFamily="66" charset="0"/>
            </a:endParaRPr>
          </a:p>
          <a:p>
            <a:r>
              <a:rPr lang="en-AU" u="sng" dirty="0" smtClean="0">
                <a:latin typeface="Comic Sans MS" pitchFamily="66" charset="0"/>
              </a:rPr>
              <a:t>Funding</a:t>
            </a:r>
            <a:r>
              <a:rPr lang="en-AU" dirty="0" smtClean="0">
                <a:latin typeface="Comic Sans MS" pitchFamily="66" charset="0"/>
              </a:rPr>
              <a:t>: UQ-CIEF, ARC-Linkage, </a:t>
            </a:r>
            <a:r>
              <a:rPr lang="en-AU" dirty="0" err="1" smtClean="0">
                <a:latin typeface="Comic Sans MS" pitchFamily="66" charset="0"/>
              </a:rPr>
              <a:t>Vaxine</a:t>
            </a:r>
            <a:r>
              <a:rPr lang="en-AU" dirty="0" smtClean="0">
                <a:latin typeface="Comic Sans MS" pitchFamily="66" charset="0"/>
              </a:rPr>
              <a:t> Pty Ltd.</a:t>
            </a:r>
          </a:p>
          <a:p>
            <a:endParaRPr lang="en-AU" dirty="0">
              <a:latin typeface="Comic Sans MS" pitchFamily="66" charset="0"/>
            </a:endParaRPr>
          </a:p>
        </p:txBody>
      </p:sp>
      <p:pic>
        <p:nvPicPr>
          <p:cNvPr id="5" name="Picture 6" descr="G:\Images\horse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1608" y="369786"/>
            <a:ext cx="1450350" cy="937557"/>
          </a:xfrm>
          <a:prstGeom prst="rect">
            <a:avLst/>
          </a:prstGeom>
          <a:noFill/>
        </p:spPr>
      </p:pic>
      <p:pic>
        <p:nvPicPr>
          <p:cNvPr id="6" name="Picture 6" descr="G:\Images\horse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45524" y="5203379"/>
            <a:ext cx="2022389" cy="12114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1820</TotalTime>
  <Words>1694</Words>
  <Application>Microsoft Office PowerPoint</Application>
  <PresentationFormat>On-screen Show (4:3)</PresentationFormat>
  <Paragraphs>562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 Advax-adjuvanted killed Japanese encephalitis virus (JEV) vaccine is safe in pregnant mares and in foals and induces robust immunological memory</vt:lpstr>
      <vt:lpstr>JEV-Vaccine Studies in Pregnant Mares &amp; Foals: Study Objectives</vt:lpstr>
      <vt:lpstr>Japanese encephalitis virus</vt:lpstr>
      <vt:lpstr>Japanese Encephalitis Virus</vt:lpstr>
      <vt:lpstr>Japanese Encephalitis Virus</vt:lpstr>
      <vt:lpstr>Japanese Encephalitis Virus</vt:lpstr>
      <vt:lpstr>Reporting of Horses with Nervous Signs in SE-Australia January – June 2011</vt:lpstr>
      <vt:lpstr>Neurological Disease in Horses in NSW February-May 2011</vt:lpstr>
      <vt:lpstr>WNVNSW2011</vt:lpstr>
      <vt:lpstr> Summary of 2011 Outbreak of Equine Encephalitis in SE Australia</vt:lpstr>
      <vt:lpstr>Flavivirus Seroprevalence in SEQ Equine Population 2010-2012</vt:lpstr>
      <vt:lpstr>JEV-Vaccine Studies in Pregnant Mares &amp; Foals: Study Objectives</vt:lpstr>
      <vt:lpstr>JEV-Vaccine &amp; Advax Adjuvant</vt:lpstr>
      <vt:lpstr>Slide 14</vt:lpstr>
      <vt:lpstr>Experimental Design – Foal Trial 1</vt:lpstr>
      <vt:lpstr>JEV-Vaccine Trial in Foals I</vt:lpstr>
      <vt:lpstr>Vaccination of Pregnant Mares</vt:lpstr>
      <vt:lpstr>Vaccination of Pregnant Mares</vt:lpstr>
      <vt:lpstr>Passive Transfer of JEV-Immunity</vt:lpstr>
      <vt:lpstr>Effect of Passively Acquired JEV-Immunity on Subsequent Vaccine Responses in Foals</vt:lpstr>
      <vt:lpstr>Effect of Passively Acquired JEV-Immunity on Subsequent Vaccine Responses in Foals</vt:lpstr>
      <vt:lpstr>Effect of Passively Acquired JEV-Immunity on Subsequent Vaccine Responses in Foals</vt:lpstr>
      <vt:lpstr>Slide 23</vt:lpstr>
      <vt:lpstr>Slide 24</vt:lpstr>
      <vt:lpstr>Conclusions </vt:lpstr>
      <vt:lpstr>Acknowledgements</vt:lpstr>
      <vt:lpstr>Acknowledgements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Safety and immunogenicity of a killed Japanese encephalitis virus Advax-adjuvanted vaccine in pregnant mares and foals.</dc:title>
  <dc:creator>HBO</dc:creator>
  <cp:lastModifiedBy>HBO</cp:lastModifiedBy>
  <cp:revision>107</cp:revision>
  <dcterms:created xsi:type="dcterms:W3CDTF">2013-06-22T08:15:28Z</dcterms:created>
  <dcterms:modified xsi:type="dcterms:W3CDTF">2015-07-26T13:26:29Z</dcterms:modified>
</cp:coreProperties>
</file>