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84" r:id="rId2"/>
    <p:sldId id="285" r:id="rId3"/>
    <p:sldId id="256" r:id="rId4"/>
    <p:sldId id="257" r:id="rId5"/>
    <p:sldId id="258" r:id="rId6"/>
    <p:sldId id="259" r:id="rId7"/>
    <p:sldId id="260" r:id="rId8"/>
    <p:sldId id="261" r:id="rId9"/>
    <p:sldId id="278" r:id="rId10"/>
    <p:sldId id="262" r:id="rId11"/>
    <p:sldId id="263" r:id="rId12"/>
    <p:sldId id="279" r:id="rId13"/>
    <p:sldId id="264" r:id="rId14"/>
    <p:sldId id="265" r:id="rId15"/>
    <p:sldId id="266" r:id="rId16"/>
    <p:sldId id="272" r:id="rId17"/>
    <p:sldId id="280" r:id="rId18"/>
    <p:sldId id="281" r:id="rId19"/>
    <p:sldId id="282" r:id="rId20"/>
    <p:sldId id="267" r:id="rId21"/>
    <p:sldId id="273" r:id="rId22"/>
    <p:sldId id="268" r:id="rId23"/>
    <p:sldId id="274" r:id="rId24"/>
    <p:sldId id="283" r:id="rId25"/>
    <p:sldId id="269" r:id="rId26"/>
    <p:sldId id="275" r:id="rId27"/>
    <p:sldId id="276" r:id="rId28"/>
    <p:sldId id="270" r:id="rId29"/>
    <p:sldId id="271" r:id="rId30"/>
    <p:sldId id="277" r:id="rId31"/>
    <p:sldId id="28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890" autoAdjust="0"/>
  </p:normalViewPr>
  <p:slideViewPr>
    <p:cSldViewPr>
      <p:cViewPr>
        <p:scale>
          <a:sx n="59" d="100"/>
          <a:sy n="59" d="100"/>
        </p:scale>
        <p:origin x="-1686"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4B561A-D5AE-49AF-BA4C-F9EB38088EDC}" type="datetimeFigureOut">
              <a:rPr lang="en-US" smtClean="0"/>
              <a:t>8/14/2015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BB279A-53D6-4CB5-8EFC-F9EB76512BCB}" type="slidenum">
              <a:rPr lang="en-US" smtClean="0"/>
              <a:t>‹#›</a:t>
            </a:fld>
            <a:endParaRPr lang="en-US"/>
          </a:p>
        </p:txBody>
      </p:sp>
    </p:spTree>
    <p:extLst>
      <p:ext uri="{BB962C8B-B14F-4D97-AF65-F5344CB8AC3E}">
        <p14:creationId xmlns:p14="http://schemas.microsoft.com/office/powerpoint/2010/main" val="2292091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current highly competitive and global market, organizations in the pharmaceutical and biotech business sectors are forced to either adapt to the current conditions or perish (McCallum, 2001, p. 73). The pharmaceutical and biotech industry have an added stressor of necessary and ever changing regulatory oversight of their product line. One team of contract organizations, Experis, Inc. and </a:t>
            </a:r>
            <a:r>
              <a:rPr lang="en-US" sz="1200" kern="1200" dirty="0" err="1" smtClean="0">
                <a:solidFill>
                  <a:schemeClr val="tx1"/>
                </a:solidFill>
                <a:effectLst/>
                <a:latin typeface="+mn-lt"/>
                <a:ea typeface="+mn-ea"/>
                <a:cs typeface="+mn-cs"/>
              </a:rPr>
              <a:t>Intego</a:t>
            </a:r>
            <a:r>
              <a:rPr lang="en-US" sz="1200" kern="1200" dirty="0" smtClean="0">
                <a:solidFill>
                  <a:schemeClr val="tx1"/>
                </a:solidFill>
                <a:effectLst/>
                <a:latin typeface="+mn-lt"/>
                <a:ea typeface="+mn-ea"/>
                <a:cs typeface="+mn-cs"/>
              </a:rPr>
              <a:t> Group (Clinical and IT staffing, respectively) responded to the current conditions with a well thought-out learning and placement model consisting of cooperation between industry and academia. </a:t>
            </a:r>
            <a:endParaRPr lang="en-US" dirty="0" smtClean="0"/>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Experis is a niche Contract Research Organization (CRO) that specializes in contracting SAS programming specialists to clients for the purposes of data analysis and reporting.  </a:t>
            </a:r>
            <a:r>
              <a:rPr lang="en-US" sz="1200" kern="1200" dirty="0" err="1" smtClean="0">
                <a:solidFill>
                  <a:schemeClr val="tx1"/>
                </a:solidFill>
                <a:effectLst/>
                <a:latin typeface="+mn-lt"/>
                <a:ea typeface="+mn-ea"/>
                <a:cs typeface="+mn-cs"/>
              </a:rPr>
              <a:t>Intego</a:t>
            </a:r>
            <a:r>
              <a:rPr lang="en-US" sz="1200" kern="1200" dirty="0" smtClean="0">
                <a:solidFill>
                  <a:schemeClr val="tx1"/>
                </a:solidFill>
                <a:effectLst/>
                <a:latin typeface="+mn-lt"/>
                <a:ea typeface="+mn-ea"/>
                <a:cs typeface="+mn-cs"/>
              </a:rPr>
              <a:t> Group is a global IT outsourcing provider for dedicated software development, with teams hosted in Ukraine. </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3</a:t>
            </a:fld>
            <a:endParaRPr lang="en-US"/>
          </a:p>
        </p:txBody>
      </p:sp>
    </p:spTree>
    <p:extLst>
      <p:ext uri="{BB962C8B-B14F-4D97-AF65-F5344CB8AC3E}">
        <p14:creationId xmlns:p14="http://schemas.microsoft.com/office/powerpoint/2010/main" val="4523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the current highly competitive and global market, organizations in the pharmaceutical and biotech business sectors are forced to either adapt to the current conditions or perish (McCallum, 2001, p. 73). The pharmaceutical and biotech industry have an added stressor of necessary and ever changing regulatory oversight of their product line.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One team of contract staffing organizations, Experis, Inc. and </a:t>
            </a:r>
            <a:r>
              <a:rPr lang="en-US" sz="1200" kern="1200" dirty="0" err="1" smtClean="0">
                <a:solidFill>
                  <a:schemeClr val="tx1"/>
                </a:solidFill>
                <a:effectLst/>
                <a:latin typeface="+mn-lt"/>
                <a:ea typeface="+mn-ea"/>
                <a:cs typeface="+mn-cs"/>
              </a:rPr>
              <a:t>Intego</a:t>
            </a:r>
            <a:r>
              <a:rPr lang="en-US" sz="1200" kern="1200" dirty="0" smtClean="0">
                <a:solidFill>
                  <a:schemeClr val="tx1"/>
                </a:solidFill>
                <a:effectLst/>
                <a:latin typeface="+mn-lt"/>
                <a:ea typeface="+mn-ea"/>
                <a:cs typeface="+mn-cs"/>
              </a:rPr>
              <a:t> Group (Clinical and IT staffing, respectively) responded to the current conditions with a well thought-out learning and placement model consisting of cooperation between industry and academia.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goal of this specialized training program was a viable industry placement by the CRO at the end of training. </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5</a:t>
            </a:fld>
            <a:endParaRPr lang="en-US"/>
          </a:p>
        </p:txBody>
      </p:sp>
    </p:spTree>
    <p:extLst>
      <p:ext uri="{BB962C8B-B14F-4D97-AF65-F5344CB8AC3E}">
        <p14:creationId xmlns:p14="http://schemas.microsoft.com/office/powerpoint/2010/main" val="3560524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Bapuji</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Crossan</a:t>
            </a:r>
            <a:r>
              <a:rPr lang="en-US" sz="1200" kern="1200" dirty="0" smtClean="0">
                <a:solidFill>
                  <a:schemeClr val="tx1"/>
                </a:solidFill>
                <a:effectLst/>
                <a:latin typeface="+mn-lt"/>
                <a:ea typeface="+mn-ea"/>
                <a:cs typeface="+mn-cs"/>
              </a:rPr>
              <a:t> (2004) noted that empirical research had moved past the question of whether the ability of the organization to learn led to improved performance. They proposed that researchers focus on exactly how learning leads to an improved performance state for the organization. The organization’s ability to respond quickly to market forces, to have leadership in place to promote change, and have viable learning tools and systems in place are critical to the developing processes in the organization and are necessary to the success of an organization.  </a:t>
            </a:r>
          </a:p>
          <a:p>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6</a:t>
            </a:fld>
            <a:endParaRPr lang="en-US"/>
          </a:p>
        </p:txBody>
      </p:sp>
    </p:spTree>
    <p:extLst>
      <p:ext uri="{BB962C8B-B14F-4D97-AF65-F5344CB8AC3E}">
        <p14:creationId xmlns:p14="http://schemas.microsoft.com/office/powerpoint/2010/main" val="2990636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Clinical statistical programming is a niche in the pharmaceutical/biotech industry which requires a highly trained and motivated set of personnel with strong technical aptitude, training, and expert problem solving ability. </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8</a:t>
            </a:fld>
            <a:endParaRPr lang="en-US"/>
          </a:p>
        </p:txBody>
      </p:sp>
    </p:spTree>
    <p:extLst>
      <p:ext uri="{BB962C8B-B14F-4D97-AF65-F5344CB8AC3E}">
        <p14:creationId xmlns:p14="http://schemas.microsoft.com/office/powerpoint/2010/main" val="3350630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1" i="1" u="none" strike="noStrike" kern="1200" baseline="0" dirty="0" smtClean="0">
                <a:solidFill>
                  <a:schemeClr val="tx1"/>
                </a:solidFill>
                <a:latin typeface="+mn-lt"/>
                <a:ea typeface="+mn-ea"/>
                <a:cs typeface="+mn-cs"/>
              </a:rPr>
              <a:t>Population 45.426 million people</a:t>
            </a:r>
          </a:p>
          <a:p>
            <a:endParaRPr lang="en-US" sz="1200" b="0" i="0" u="none" strike="noStrike" kern="1200" baseline="0" dirty="0" smtClean="0">
              <a:solidFill>
                <a:schemeClr val="tx1"/>
              </a:solidFill>
              <a:latin typeface="+mn-lt"/>
              <a:ea typeface="+mn-ea"/>
              <a:cs typeface="+mn-cs"/>
            </a:endParaRPr>
          </a:p>
          <a:p>
            <a:r>
              <a:rPr lang="en-US" sz="1200" b="1" i="1" u="none" strike="noStrike" kern="1200" baseline="0" dirty="0" smtClean="0">
                <a:solidFill>
                  <a:schemeClr val="tx1"/>
                </a:solidFill>
                <a:latin typeface="+mn-lt"/>
                <a:ea typeface="+mn-ea"/>
                <a:cs typeface="+mn-cs"/>
              </a:rPr>
              <a:t>IT graduates annually –30,000</a:t>
            </a:r>
            <a:endParaRPr lang="en-US" sz="1200" b="0" i="0"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UK –220 students per 10,000 people Japan –240 students per 10,000 people </a:t>
            </a:r>
            <a:r>
              <a:rPr lang="en-US" sz="1200" b="1" i="1" u="none" strike="noStrike" kern="1200" baseline="0" dirty="0" smtClean="0">
                <a:solidFill>
                  <a:schemeClr val="tx1"/>
                </a:solidFill>
                <a:latin typeface="+mn-lt"/>
                <a:ea typeface="+mn-ea"/>
                <a:cs typeface="+mn-cs"/>
              </a:rPr>
              <a:t>Ukraine –249 students per 10,000 people</a:t>
            </a:r>
          </a:p>
          <a:p>
            <a:endParaRPr lang="en-US" sz="1200" b="0" i="0" u="none" strike="noStrike" kern="1200" baseline="0" dirty="0" smtClean="0">
              <a:solidFill>
                <a:schemeClr val="tx1"/>
              </a:solidFill>
              <a:latin typeface="+mn-lt"/>
              <a:ea typeface="+mn-ea"/>
              <a:cs typeface="+mn-cs"/>
            </a:endParaRPr>
          </a:p>
          <a:p>
            <a:r>
              <a:rPr lang="en-US" sz="1200" b="1" i="1" u="none" strike="noStrike" kern="1200" baseline="0" dirty="0" smtClean="0">
                <a:solidFill>
                  <a:schemeClr val="tx1"/>
                </a:solidFill>
                <a:latin typeface="+mn-lt"/>
                <a:ea typeface="+mn-ea"/>
                <a:cs typeface="+mn-cs"/>
              </a:rPr>
              <a:t>IT Specialists –215,000;</a:t>
            </a:r>
            <a:r>
              <a:rPr lang="en-US" sz="1200" b="0" i="1" u="none" strike="noStrike" kern="1200" baseline="0" dirty="0" smtClean="0">
                <a:solidFill>
                  <a:schemeClr val="tx1"/>
                </a:solidFill>
                <a:latin typeface="+mn-lt"/>
                <a:ea typeface="+mn-ea"/>
                <a:cs typeface="+mn-cs"/>
              </a:rPr>
              <a:t>ranked 5</a:t>
            </a:r>
            <a:r>
              <a:rPr lang="en-US" sz="1200" b="0" i="1" u="none" strike="noStrike" kern="1200" baseline="30000" dirty="0" smtClean="0">
                <a:solidFill>
                  <a:schemeClr val="tx1"/>
                </a:solidFill>
                <a:latin typeface="+mn-lt"/>
                <a:ea typeface="+mn-ea"/>
                <a:cs typeface="+mn-cs"/>
              </a:rPr>
              <a:t>th</a:t>
            </a:r>
            <a:r>
              <a:rPr lang="en-US" sz="1200" b="0" i="1" u="none" strike="noStrike" kern="1200" baseline="0" dirty="0" smtClean="0">
                <a:solidFill>
                  <a:schemeClr val="tx1"/>
                </a:solidFill>
                <a:latin typeface="+mn-lt"/>
                <a:ea typeface="+mn-ea"/>
                <a:cs typeface="+mn-cs"/>
              </a:rPr>
              <a:t> globally</a:t>
            </a:r>
            <a:endParaRPr lang="en-US" sz="1200" b="0" i="0" u="none" strike="noStrike" kern="1200" baseline="0" dirty="0" smtClean="0">
              <a:solidFill>
                <a:schemeClr val="tx1"/>
              </a:solidFill>
              <a:latin typeface="+mn-lt"/>
              <a:ea typeface="+mn-ea"/>
              <a:cs typeface="+mn-cs"/>
            </a:endParaRPr>
          </a:p>
          <a:p>
            <a:r>
              <a:rPr lang="en-US" sz="1200" b="1" i="1" u="none" strike="noStrike" kern="1200" baseline="0" dirty="0" smtClean="0">
                <a:solidFill>
                  <a:schemeClr val="tx1"/>
                </a:solidFill>
                <a:latin typeface="+mn-lt"/>
                <a:ea typeface="+mn-ea"/>
                <a:cs typeface="+mn-cs"/>
              </a:rPr>
              <a:t>Ukrainian IT Freelancers </a:t>
            </a:r>
            <a:r>
              <a:rPr lang="en-US" sz="1200" b="0" i="1" u="none" strike="noStrike" kern="1200" baseline="0" dirty="0" smtClean="0">
                <a:solidFill>
                  <a:schemeClr val="tx1"/>
                </a:solidFill>
                <a:latin typeface="+mn-lt"/>
                <a:ea typeface="+mn-ea"/>
                <a:cs typeface="+mn-cs"/>
              </a:rPr>
              <a:t>are in the 3rdplace by Elance.com</a:t>
            </a:r>
          </a:p>
          <a:p>
            <a:endParaRPr lang="en-US" sz="1200" b="0" i="0"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1% of world population</a:t>
            </a:r>
            <a:r>
              <a:rPr lang="en-US" sz="1200" b="1" i="1" u="none" strike="noStrike" kern="1200" baseline="0" dirty="0" smtClean="0">
                <a:solidFill>
                  <a:schemeClr val="tx1"/>
                </a:solidFill>
                <a:latin typeface="+mn-lt"/>
                <a:ea typeface="+mn-ea"/>
                <a:cs typeface="+mn-cs"/>
              </a:rPr>
              <a:t>6% of world’s scientists, mathematicians, </a:t>
            </a:r>
            <a:endParaRPr lang="en-US" sz="1200" b="0" i="0" u="none" strike="noStrike" kern="1200" baseline="0" dirty="0" smtClean="0">
              <a:solidFill>
                <a:schemeClr val="tx1"/>
              </a:solidFill>
              <a:latin typeface="+mn-lt"/>
              <a:ea typeface="+mn-ea"/>
              <a:cs typeface="+mn-cs"/>
            </a:endParaRPr>
          </a:p>
          <a:p>
            <a:r>
              <a:rPr lang="en-US" sz="1200" b="1" i="1" u="none" strike="noStrike" kern="1200" baseline="0" dirty="0" smtClean="0">
                <a:solidFill>
                  <a:schemeClr val="tx1"/>
                </a:solidFill>
                <a:latin typeface="+mn-lt"/>
                <a:ea typeface="+mn-ea"/>
                <a:cs typeface="+mn-cs"/>
              </a:rPr>
              <a:t>biologists, computer programmers, etc.</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9</a:t>
            </a:fld>
            <a:endParaRPr lang="en-US"/>
          </a:p>
        </p:txBody>
      </p:sp>
    </p:spTree>
    <p:extLst>
      <p:ext uri="{BB962C8B-B14F-4D97-AF65-F5344CB8AC3E}">
        <p14:creationId xmlns:p14="http://schemas.microsoft.com/office/powerpoint/2010/main" val="894039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exploring a number of possible sites, Eastern Ukraine, Kharkov, was selected as the site for the working model.  Eastern Europe was selected because it offers availability of students with a history and culture imbedded in scientific and mathematical emphases.  The target of the training was to develop high quality Clinical SAS programmers to be resourced to programming and analysis divisions of world-wide organizations in the Pharmaceutical, Biotech, and Clinical Research sectors of business.  The pool of experienced resources in this business arena is scarce and the industry need is increasing.</a:t>
            </a:r>
          </a:p>
          <a:p>
            <a:endParaRPr lang="en-US" dirty="0" smtClean="0"/>
          </a:p>
          <a:p>
            <a:r>
              <a:rPr lang="en-US" sz="1200" kern="1200" dirty="0" smtClean="0">
                <a:solidFill>
                  <a:schemeClr val="tx1"/>
                </a:solidFill>
                <a:effectLst/>
                <a:latin typeface="+mn-lt"/>
                <a:ea typeface="+mn-ea"/>
                <a:cs typeface="+mn-cs"/>
              </a:rPr>
              <a:t>The team of new students was in close proximity to an already operational skilled resource pool, </a:t>
            </a:r>
            <a:r>
              <a:rPr lang="en-US" sz="1200" kern="1200" dirty="0" err="1" smtClean="0">
                <a:solidFill>
                  <a:schemeClr val="tx1"/>
                </a:solidFill>
                <a:effectLst/>
                <a:latin typeface="+mn-lt"/>
                <a:ea typeface="+mn-ea"/>
                <a:cs typeface="+mn-cs"/>
              </a:rPr>
              <a:t>Intego</a:t>
            </a:r>
            <a:r>
              <a:rPr lang="en-US" sz="1200" kern="1200" dirty="0" smtClean="0">
                <a:solidFill>
                  <a:schemeClr val="tx1"/>
                </a:solidFill>
                <a:effectLst/>
                <a:latin typeface="+mn-lt"/>
                <a:ea typeface="+mn-ea"/>
                <a:cs typeface="+mn-cs"/>
              </a:rPr>
              <a:t> Group, in place in Eastern Ukraine, Kharkov, which allowed for both mentoring during the learning phase and internship opportunities for graduating students, as well as final goal of job placement. </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10</a:t>
            </a:fld>
            <a:endParaRPr lang="en-US"/>
          </a:p>
        </p:txBody>
      </p:sp>
    </p:spTree>
    <p:extLst>
      <p:ext uri="{BB962C8B-B14F-4D97-AF65-F5344CB8AC3E}">
        <p14:creationId xmlns:p14="http://schemas.microsoft.com/office/powerpoint/2010/main" val="2485093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Students were recruited at the university, using flyers, emails to graduate students in Mathematics, and social media announcements.  The initial meeting on campus to recruit prospective students was in June, 2013 with the plan for a Fall, 2013 program launch.  A total of 38 graduate student applications were received, and 26 were selected by the university after taking entrance examinations comprising of Statistics, Databases/Programming, and English.</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Students in the final year of their Master’s degree program in the School of Mechanics and Mathematics were targeted for this training model.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Eighteen students were accepted into the program, 16 completed both semesters, and 12 were recommended to take the SAS Certification exam. Of these 12, 8 were selected for paid Summer Internships.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11</a:t>
            </a:fld>
            <a:endParaRPr lang="en-US"/>
          </a:p>
        </p:txBody>
      </p:sp>
    </p:spTree>
    <p:extLst>
      <p:ext uri="{BB962C8B-B14F-4D97-AF65-F5344CB8AC3E}">
        <p14:creationId xmlns:p14="http://schemas.microsoft.com/office/powerpoint/2010/main" val="1686732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group of 8 students, selected for internship, were divided into 2 groups.  The Ukraine based </a:t>
            </a:r>
            <a:r>
              <a:rPr lang="en-US" sz="1200" kern="1200" dirty="0" err="1" smtClean="0">
                <a:solidFill>
                  <a:schemeClr val="tx1"/>
                </a:solidFill>
                <a:effectLst/>
                <a:latin typeface="+mn-lt"/>
                <a:ea typeface="+mn-ea"/>
                <a:cs typeface="+mn-cs"/>
              </a:rPr>
              <a:t>Intego</a:t>
            </a:r>
            <a:r>
              <a:rPr lang="en-US" sz="1200" kern="1200" baseline="0" dirty="0" smtClean="0">
                <a:solidFill>
                  <a:schemeClr val="tx1"/>
                </a:solidFill>
                <a:effectLst/>
                <a:latin typeface="+mn-lt"/>
                <a:ea typeface="+mn-ea"/>
                <a:cs typeface="+mn-cs"/>
              </a:rPr>
              <a:t> Group </a:t>
            </a:r>
            <a:r>
              <a:rPr lang="en-US" sz="1200" kern="1200" dirty="0" smtClean="0">
                <a:solidFill>
                  <a:schemeClr val="tx1"/>
                </a:solidFill>
                <a:effectLst/>
                <a:latin typeface="+mn-lt"/>
                <a:ea typeface="+mn-ea"/>
                <a:cs typeface="+mn-cs"/>
              </a:rPr>
              <a:t>local partner committed 4 of the interns to work with current organizational team members, shadowing their activities.  The organizational team member provided both mentoring and general oversight to enable the intern to learn client systems and be evaluated for permanent hire.  Several interns in this experience were contributing members of the team toward the end of the internship.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other 4 interns were paired with US-based Experis group with senior SAS programmers , serving several clients.  In this experience they were assigned project work that was contrived to give them real-world, study team, experience but were not introduced to actual client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During the internship, mentors and interns met both as a group and each intern with his/her mentor about 2 times a week.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Ukraine</a:t>
            </a:r>
            <a:r>
              <a:rPr lang="en-US" sz="1200" kern="1200" baseline="0" dirty="0" smtClean="0">
                <a:solidFill>
                  <a:schemeClr val="tx1"/>
                </a:solidFill>
                <a:effectLst/>
                <a:latin typeface="+mn-lt"/>
                <a:ea typeface="+mn-ea"/>
                <a:cs typeface="+mn-cs"/>
              </a:rPr>
              <a:t>  -- </a:t>
            </a:r>
            <a:r>
              <a:rPr lang="en-US" sz="1200" kern="1200" dirty="0" smtClean="0">
                <a:solidFill>
                  <a:schemeClr val="tx1"/>
                </a:solidFill>
                <a:effectLst/>
                <a:latin typeface="+mn-lt"/>
                <a:ea typeface="+mn-ea"/>
                <a:cs typeface="+mn-cs"/>
              </a:rPr>
              <a:t>communication among team members mimicked a real work experience of email, Skype, and internal communication logs.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US – In addition to technical challenges, the interns needed to adjust to time-zone constraints, possible language and communication barriers, as well as the cultural differences in work style.  A true global experience. </a:t>
            </a:r>
          </a:p>
          <a:p>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13</a:t>
            </a:fld>
            <a:endParaRPr lang="en-US"/>
          </a:p>
        </p:txBody>
      </p:sp>
    </p:spTree>
    <p:extLst>
      <p:ext uri="{BB962C8B-B14F-4D97-AF65-F5344CB8AC3E}">
        <p14:creationId xmlns:p14="http://schemas.microsoft.com/office/powerpoint/2010/main" val="1315751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class of interns engaged from the graduating class of June, 2013 are 100% engaged in employment with the local or U.S. support client site.  For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class, which just graduated in June, 2015, 26 applied, 12 were accepted, and 11 competed and took the SAS Certification exam.  Of these, 8 were selected for paid internships.  Those internships are began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Summer.</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CRO team that devised this plan has considered this working model a success (Pirbhai and Glushakov, 2014).  They attributed that success to several factors, among which were a) a commitment from the CRO hiring organization, b) an established relationship with the University, c) Technical leadership, and  d) incentives built into the program.  Additionally, there were leadership components, first,  based in the strategic leadership provided by the original planners in the CRO, and secondly by continued functional team leadership during the internship period.  </a:t>
            </a:r>
          </a:p>
          <a:p>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14</a:t>
            </a:fld>
            <a:endParaRPr lang="en-US"/>
          </a:p>
        </p:txBody>
      </p:sp>
    </p:spTree>
    <p:extLst>
      <p:ext uri="{BB962C8B-B14F-4D97-AF65-F5344CB8AC3E}">
        <p14:creationId xmlns:p14="http://schemas.microsoft.com/office/powerpoint/2010/main" val="3157948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does current research in organization learning support the methods used by the joint</a:t>
            </a:r>
            <a:r>
              <a:rPr lang="en-US" sz="1200" kern="1200" baseline="0" dirty="0" smtClean="0">
                <a:solidFill>
                  <a:schemeClr val="tx1"/>
                </a:solidFill>
                <a:effectLst/>
                <a:latin typeface="+mn-lt"/>
                <a:ea typeface="+mn-ea"/>
                <a:cs typeface="+mn-cs"/>
              </a:rPr>
              <a:t> effort of </a:t>
            </a:r>
            <a:r>
              <a:rPr lang="en-US" sz="1200" kern="1200" baseline="0" dirty="0" err="1" smtClean="0">
                <a:solidFill>
                  <a:schemeClr val="tx1"/>
                </a:solidFill>
                <a:effectLst/>
                <a:latin typeface="+mn-lt"/>
                <a:ea typeface="+mn-ea"/>
                <a:cs typeface="+mn-cs"/>
              </a:rPr>
              <a:t>Experis</a:t>
            </a:r>
            <a:r>
              <a:rPr lang="en-US" sz="1200" kern="1200" baseline="0" dirty="0" smtClean="0">
                <a:solidFill>
                  <a:schemeClr val="tx1"/>
                </a:solidFill>
                <a:effectLst/>
                <a:latin typeface="+mn-lt"/>
                <a:ea typeface="+mn-ea"/>
                <a:cs typeface="+mn-cs"/>
              </a:rPr>
              <a:t> and </a:t>
            </a:r>
            <a:r>
              <a:rPr lang="en-US" sz="1200" kern="1200" baseline="0" dirty="0" err="1" smtClean="0">
                <a:solidFill>
                  <a:schemeClr val="tx1"/>
                </a:solidFill>
                <a:effectLst/>
                <a:latin typeface="+mn-lt"/>
                <a:ea typeface="+mn-ea"/>
                <a:cs typeface="+mn-cs"/>
              </a:rPr>
              <a:t>Intego</a:t>
            </a:r>
            <a:r>
              <a:rPr lang="en-US" sz="1200" kern="1200" baseline="0" dirty="0" smtClean="0">
                <a:solidFill>
                  <a:schemeClr val="tx1"/>
                </a:solidFill>
                <a:effectLst/>
                <a:latin typeface="+mn-lt"/>
                <a:ea typeface="+mn-ea"/>
                <a:cs typeface="+mn-cs"/>
              </a:rPr>
              <a:t> Group</a:t>
            </a:r>
            <a:r>
              <a:rPr lang="en-US" sz="1200" kern="1200" dirty="0" smtClean="0">
                <a:solidFill>
                  <a:schemeClr val="tx1"/>
                </a:solidFill>
                <a:effectLst/>
                <a:latin typeface="+mn-lt"/>
                <a:ea typeface="+mn-ea"/>
                <a:cs typeface="+mn-cs"/>
              </a:rPr>
              <a:t> organizations to ensure the training plan that they devised would be successful?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Garvin, Edmondson, and Gino (2008)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learning organization has three blocks: a) a supportive learning environment, (b) concrete learning processes and practices, and c) leadership that reinforces learning. Imbedded in this model is the ability for the organization to modify it’s behavior to reflect new knowledge and insights (Garvin, 1993).</a:t>
            </a:r>
          </a:p>
          <a:p>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15</a:t>
            </a:fld>
            <a:endParaRPr lang="en-US"/>
          </a:p>
        </p:txBody>
      </p:sp>
    </p:spTree>
    <p:extLst>
      <p:ext uri="{BB962C8B-B14F-4D97-AF65-F5344CB8AC3E}">
        <p14:creationId xmlns:p14="http://schemas.microsoft.com/office/powerpoint/2010/main" val="2547811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training model being showcased supports the premise that both </a:t>
            </a:r>
            <a:r>
              <a:rPr lang="en-US" sz="1200" kern="1200" dirty="0" err="1" smtClean="0">
                <a:solidFill>
                  <a:schemeClr val="tx1"/>
                </a:solidFill>
                <a:effectLst/>
                <a:latin typeface="+mn-lt"/>
                <a:ea typeface="+mn-ea"/>
                <a:cs typeface="+mn-cs"/>
              </a:rPr>
              <a:t>Experis</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Intego</a:t>
            </a:r>
            <a:r>
              <a:rPr lang="en-US" sz="1200" kern="1200" dirty="0" smtClean="0">
                <a:solidFill>
                  <a:schemeClr val="tx1"/>
                </a:solidFill>
                <a:effectLst/>
                <a:latin typeface="+mn-lt"/>
                <a:ea typeface="+mn-ea"/>
                <a:cs typeface="+mn-cs"/>
              </a:rPr>
              <a:t> Group are learning organizations.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promoted by Garvin, Edmonson, and Gino they met the three criteria that describe</a:t>
            </a:r>
            <a:r>
              <a:rPr lang="en-US" sz="1200" kern="1200" baseline="0" dirty="0" smtClean="0">
                <a:solidFill>
                  <a:schemeClr val="tx1"/>
                </a:solidFill>
                <a:effectLst/>
                <a:latin typeface="+mn-lt"/>
                <a:ea typeface="+mn-ea"/>
                <a:cs typeface="+mn-cs"/>
              </a:rPr>
              <a:t> a learning organization. </a:t>
            </a:r>
          </a:p>
          <a:p>
            <a:endParaRPr lang="en-US" sz="1200" kern="1200" baseline="0" dirty="0" smtClean="0">
              <a:solidFill>
                <a:schemeClr val="tx1"/>
              </a:solidFill>
              <a:effectLst/>
              <a:latin typeface="+mn-lt"/>
              <a:ea typeface="+mn-ea"/>
              <a:cs typeface="+mn-cs"/>
            </a:endParaRPr>
          </a:p>
          <a:p>
            <a:pPr marL="0" indent="0">
              <a:buNone/>
            </a:pP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16</a:t>
            </a:fld>
            <a:endParaRPr lang="en-US"/>
          </a:p>
        </p:txBody>
      </p:sp>
    </p:spTree>
    <p:extLst>
      <p:ext uri="{BB962C8B-B14F-4D97-AF65-F5344CB8AC3E}">
        <p14:creationId xmlns:p14="http://schemas.microsoft.com/office/powerpoint/2010/main" val="2547811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smtClean="0"/>
              <a:t>The </a:t>
            </a:r>
            <a:r>
              <a:rPr lang="en-US" dirty="0" err="1" smtClean="0"/>
              <a:t>Intego</a:t>
            </a:r>
            <a:r>
              <a:rPr lang="en-US" dirty="0" smtClean="0"/>
              <a:t> Group and Experis provided organizational</a:t>
            </a:r>
            <a:r>
              <a:rPr lang="en-US" baseline="0" dirty="0" smtClean="0"/>
              <a:t> resources, </a:t>
            </a:r>
          </a:p>
          <a:p>
            <a:pPr marL="0" indent="0">
              <a:buFontTx/>
              <a:buNone/>
            </a:pPr>
            <a:r>
              <a:rPr lang="en-US" baseline="0" dirty="0" smtClean="0"/>
              <a:t>Client support for internships, </a:t>
            </a:r>
          </a:p>
          <a:p>
            <a:pPr marL="0" indent="0">
              <a:buFontTx/>
              <a:buNone/>
            </a:pPr>
            <a:r>
              <a:rPr lang="en-US" baseline="0" dirty="0" smtClean="0"/>
              <a:t>And coordination between the university and the CRO planners</a:t>
            </a:r>
          </a:p>
        </p:txBody>
      </p:sp>
      <p:sp>
        <p:nvSpPr>
          <p:cNvPr id="4" name="Slide Number Placeholder 3"/>
          <p:cNvSpPr>
            <a:spLocks noGrp="1"/>
          </p:cNvSpPr>
          <p:nvPr>
            <p:ph type="sldNum" sz="quarter" idx="10"/>
          </p:nvPr>
        </p:nvSpPr>
        <p:spPr/>
        <p:txBody>
          <a:bodyPr/>
          <a:lstStyle/>
          <a:p>
            <a:fld id="{DDBB279A-53D6-4CB5-8EFC-F9EB76512BCB}" type="slidenum">
              <a:rPr lang="en-US" smtClean="0"/>
              <a:t>17</a:t>
            </a:fld>
            <a:endParaRPr lang="en-US"/>
          </a:p>
        </p:txBody>
      </p:sp>
    </p:spTree>
    <p:extLst>
      <p:ext uri="{BB962C8B-B14F-4D97-AF65-F5344CB8AC3E}">
        <p14:creationId xmlns:p14="http://schemas.microsoft.com/office/powerpoint/2010/main" val="2547811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smtClean="0"/>
              <a:t>Courses designed within the context of the University requirements</a:t>
            </a:r>
          </a:p>
          <a:p>
            <a:pPr marL="0" indent="0">
              <a:buNone/>
            </a:pPr>
            <a:r>
              <a:rPr lang="en-US" baseline="0" dirty="0" smtClean="0"/>
              <a:t>Timeline to course completion and potential intern placement clear</a:t>
            </a:r>
          </a:p>
          <a:p>
            <a:pPr marL="0" indent="0">
              <a:buNone/>
            </a:pPr>
            <a:r>
              <a:rPr lang="en-US" baseline="0" dirty="0" smtClean="0"/>
              <a:t>Expectation of the SAS training as an adjunct to regular university curriculum</a:t>
            </a:r>
          </a:p>
        </p:txBody>
      </p:sp>
      <p:sp>
        <p:nvSpPr>
          <p:cNvPr id="4" name="Slide Number Placeholder 3"/>
          <p:cNvSpPr>
            <a:spLocks noGrp="1"/>
          </p:cNvSpPr>
          <p:nvPr>
            <p:ph type="sldNum" sz="quarter" idx="10"/>
          </p:nvPr>
        </p:nvSpPr>
        <p:spPr/>
        <p:txBody>
          <a:bodyPr/>
          <a:lstStyle/>
          <a:p>
            <a:fld id="{DDBB279A-53D6-4CB5-8EFC-F9EB76512BCB}" type="slidenum">
              <a:rPr lang="en-US" smtClean="0"/>
              <a:t>18</a:t>
            </a:fld>
            <a:endParaRPr lang="en-US"/>
          </a:p>
        </p:txBody>
      </p:sp>
    </p:spTree>
    <p:extLst>
      <p:ext uri="{BB962C8B-B14F-4D97-AF65-F5344CB8AC3E}">
        <p14:creationId xmlns:p14="http://schemas.microsoft.com/office/powerpoint/2010/main" val="2547811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smtClean="0"/>
              <a:t>Leadership structure in place to ensure</a:t>
            </a:r>
          </a:p>
          <a:p>
            <a:pPr marL="457200" lvl="1" indent="0">
              <a:buNone/>
            </a:pPr>
            <a:r>
              <a:rPr lang="en-US" baseline="0" dirty="0" smtClean="0"/>
              <a:t>Understanding of goals</a:t>
            </a:r>
          </a:p>
          <a:p>
            <a:pPr marL="457200" lvl="1" indent="0">
              <a:buNone/>
            </a:pPr>
            <a:r>
              <a:rPr lang="en-US" baseline="0" dirty="0" smtClean="0"/>
              <a:t>Tactical and Technical staff in place</a:t>
            </a:r>
          </a:p>
          <a:p>
            <a:pPr marL="457200" lvl="1" indent="0">
              <a:buNone/>
            </a:pPr>
            <a:r>
              <a:rPr lang="en-US" baseline="0" smtClean="0"/>
              <a:t>Mentoring team </a:t>
            </a:r>
            <a:r>
              <a:rPr lang="en-US" baseline="0" dirty="0" smtClean="0"/>
              <a:t>leadership</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19</a:t>
            </a:fld>
            <a:endParaRPr lang="en-US"/>
          </a:p>
        </p:txBody>
      </p:sp>
    </p:spTree>
    <p:extLst>
      <p:ext uri="{BB962C8B-B14F-4D97-AF65-F5344CB8AC3E}">
        <p14:creationId xmlns:p14="http://schemas.microsoft.com/office/powerpoint/2010/main" val="2547811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Sirkin</a:t>
            </a:r>
            <a:r>
              <a:rPr lang="en-US" sz="1200" kern="1200" dirty="0" smtClean="0">
                <a:solidFill>
                  <a:schemeClr val="tx1"/>
                </a:solidFill>
                <a:effectLst/>
                <a:latin typeface="+mn-lt"/>
                <a:ea typeface="+mn-ea"/>
                <a:cs typeface="+mn-cs"/>
              </a:rPr>
              <a:t> (2008), a senior partner with The Boston Consulting Group, declared that with the intense competition for skilled workers and increase in employee mobility, the one limiting factor to success might be having sufficient resources to meet the goals of the organization.  He proposed that growing your own work force may be the answer to a number of challenges such as finding resources, aligning resources to the tasks of the organization, having the resources in the right place at the right time, and retention.  Managers can “grow” their talent by providing training, education, mentoring, and motivations to learn the skills needed by the organization.</a:t>
            </a:r>
          </a:p>
          <a:p>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20</a:t>
            </a:fld>
            <a:endParaRPr lang="en-US"/>
          </a:p>
        </p:txBody>
      </p:sp>
    </p:spTree>
    <p:extLst>
      <p:ext uri="{BB962C8B-B14F-4D97-AF65-F5344CB8AC3E}">
        <p14:creationId xmlns:p14="http://schemas.microsoft.com/office/powerpoint/2010/main" val="461039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CRO creating team certainly met</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Sirkin’s</a:t>
            </a:r>
            <a:r>
              <a:rPr lang="en-US" sz="1200" kern="1200" baseline="0" dirty="0" smtClean="0">
                <a:solidFill>
                  <a:schemeClr val="tx1"/>
                </a:solidFill>
                <a:effectLst/>
                <a:latin typeface="+mn-lt"/>
                <a:ea typeface="+mn-ea"/>
                <a:cs typeface="+mn-cs"/>
              </a:rPr>
              <a:t> challenge to “grow” talent using each of the prescribed directives of education, hands-on training, mentoring, and motivating.</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21</a:t>
            </a:fld>
            <a:endParaRPr lang="en-US"/>
          </a:p>
        </p:txBody>
      </p:sp>
    </p:spTree>
    <p:extLst>
      <p:ext uri="{BB962C8B-B14F-4D97-AF65-F5344CB8AC3E}">
        <p14:creationId xmlns:p14="http://schemas.microsoft.com/office/powerpoint/2010/main" val="461039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Edmondson’s (1999) research demonstrated that team structures and shared team beliefs were significant antecedents to learning thus supporting an integrative perspective of learning. Edmondson’s (2002) research further supported the notion that team outcomes result from a combination of context, leader support, and shared beliefs. </a:t>
            </a:r>
            <a:r>
              <a:rPr lang="en-US" sz="1200" kern="1200" dirty="0" err="1" smtClean="0">
                <a:solidFill>
                  <a:schemeClr val="tx1"/>
                </a:solidFill>
                <a:effectLst/>
                <a:latin typeface="+mn-lt"/>
                <a:ea typeface="+mn-ea"/>
                <a:cs typeface="+mn-cs"/>
              </a:rPr>
              <a:t>Senge</a:t>
            </a:r>
            <a:r>
              <a:rPr lang="en-US" sz="1200" kern="1200" dirty="0" smtClean="0">
                <a:solidFill>
                  <a:schemeClr val="tx1"/>
                </a:solidFill>
                <a:effectLst/>
                <a:latin typeface="+mn-lt"/>
                <a:ea typeface="+mn-ea"/>
                <a:cs typeface="+mn-cs"/>
              </a:rPr>
              <a:t> (1996) noted that the most effective facilitators of learning processes were the line managers, who he defined as those who manage units within the organization.  Having an understanding of where learning takes place in the organization helps to orchestrate change via the team as the unit of focus in the organizational as well as the group over which management can provide direct oversight.</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22</a:t>
            </a:fld>
            <a:endParaRPr lang="en-US"/>
          </a:p>
        </p:txBody>
      </p:sp>
    </p:spTree>
    <p:extLst>
      <p:ext uri="{BB962C8B-B14F-4D97-AF65-F5344CB8AC3E}">
        <p14:creationId xmlns:p14="http://schemas.microsoft.com/office/powerpoint/2010/main" val="1054446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Ukrainian</a:t>
            </a:r>
            <a:r>
              <a:rPr lang="en-US" sz="1200" kern="1200" baseline="0" dirty="0" smtClean="0">
                <a:solidFill>
                  <a:schemeClr val="tx1"/>
                </a:solidFill>
                <a:effectLst/>
                <a:latin typeface="+mn-lt"/>
                <a:ea typeface="+mn-ea"/>
                <a:cs typeface="+mn-cs"/>
              </a:rPr>
              <a:t> students were selected within a culture that values technical and mathematics education.  This selection criteria met </a:t>
            </a:r>
            <a:r>
              <a:rPr lang="en-US" sz="1200" kern="1200" dirty="0" smtClean="0">
                <a:solidFill>
                  <a:schemeClr val="tx1"/>
                </a:solidFill>
                <a:effectLst/>
                <a:latin typeface="+mn-lt"/>
                <a:ea typeface="+mn-ea"/>
                <a:cs typeface="+mn-cs"/>
              </a:rPr>
              <a:t>Edmondson’s (1999) research which demonstrated that team structures and shared team beliefs were significant antecedents to learning thus supporting an integrative perspective of learning. </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23</a:t>
            </a:fld>
            <a:endParaRPr lang="en-US"/>
          </a:p>
        </p:txBody>
      </p:sp>
    </p:spTree>
    <p:extLst>
      <p:ext uri="{BB962C8B-B14F-4D97-AF65-F5344CB8AC3E}">
        <p14:creationId xmlns:p14="http://schemas.microsoft.com/office/powerpoint/2010/main" val="1054446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Edmondson’s (2002) research further supported the notion that team outcomes result from a combination of context, leader support, and shared beliefs. </a:t>
            </a:r>
            <a:r>
              <a:rPr lang="en-US" sz="1200" kern="1200" dirty="0" err="1" smtClean="0">
                <a:solidFill>
                  <a:schemeClr val="tx1"/>
                </a:solidFill>
                <a:effectLst/>
                <a:latin typeface="+mn-lt"/>
                <a:ea typeface="+mn-ea"/>
                <a:cs typeface="+mn-cs"/>
              </a:rPr>
              <a:t>Senge</a:t>
            </a:r>
            <a:r>
              <a:rPr lang="en-US" sz="1200" kern="1200" dirty="0" smtClean="0">
                <a:solidFill>
                  <a:schemeClr val="tx1"/>
                </a:solidFill>
                <a:effectLst/>
                <a:latin typeface="+mn-lt"/>
                <a:ea typeface="+mn-ea"/>
                <a:cs typeface="+mn-cs"/>
              </a:rPr>
              <a:t> (1996) noted that the most effective facilitators of learning processes were the line managers, who he defined as those who manage units within the organization.  Having an understanding of where learning takes place in the organization helps to orchestrate change via the team as the unit of focus in the organizational as well as the group over which management can provide direct oversight.</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24</a:t>
            </a:fld>
            <a:endParaRPr lang="en-US"/>
          </a:p>
        </p:txBody>
      </p:sp>
    </p:spTree>
    <p:extLst>
      <p:ext uri="{BB962C8B-B14F-4D97-AF65-F5344CB8AC3E}">
        <p14:creationId xmlns:p14="http://schemas.microsoft.com/office/powerpoint/2010/main" val="1054446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a number of research studies that substantiate adult students’ preference to an active learning strategy as well as a preference for immediate application of knowledge which has been gained and opportunities for self-direction (Ross-Gordon, 2011). </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25</a:t>
            </a:fld>
            <a:endParaRPr lang="en-US"/>
          </a:p>
        </p:txBody>
      </p:sp>
    </p:spTree>
    <p:extLst>
      <p:ext uri="{BB962C8B-B14F-4D97-AF65-F5344CB8AC3E}">
        <p14:creationId xmlns:p14="http://schemas.microsoft.com/office/powerpoint/2010/main" val="3858525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training model supported the prescripts of Ross-Gordon as presented here.  </a:t>
            </a:r>
          </a:p>
          <a:p>
            <a:r>
              <a:rPr lang="en-US" sz="1200" kern="1200" dirty="0" smtClean="0">
                <a:solidFill>
                  <a:schemeClr val="tx1"/>
                </a:solidFill>
                <a:effectLst/>
                <a:latin typeface="+mn-lt"/>
                <a:ea typeface="+mn-ea"/>
                <a:cs typeface="+mn-cs"/>
              </a:rPr>
              <a:t>The coordination between the university curriculum</a:t>
            </a:r>
            <a:r>
              <a:rPr lang="en-US" sz="1200" kern="1200" baseline="0" dirty="0" smtClean="0">
                <a:solidFill>
                  <a:schemeClr val="tx1"/>
                </a:solidFill>
                <a:effectLst/>
                <a:latin typeface="+mn-lt"/>
                <a:ea typeface="+mn-ea"/>
                <a:cs typeface="+mn-cs"/>
              </a:rPr>
              <a:t> and the SAS training promoted an active learning strategy, thus supporting </a:t>
            </a:r>
            <a:r>
              <a:rPr lang="en-US" sz="1200" kern="1200" dirty="0" smtClean="0">
                <a:solidFill>
                  <a:schemeClr val="tx1"/>
                </a:solidFill>
                <a:effectLst/>
                <a:latin typeface="+mn-lt"/>
                <a:ea typeface="+mn-ea"/>
                <a:cs typeface="+mn-cs"/>
              </a:rPr>
              <a:t>adult students’ preference to an active learning strategy.  </a:t>
            </a:r>
          </a:p>
          <a:p>
            <a:r>
              <a:rPr lang="en-US" sz="1200" kern="1200" dirty="0" smtClean="0">
                <a:solidFill>
                  <a:schemeClr val="tx1"/>
                </a:solidFill>
                <a:effectLst/>
                <a:latin typeface="+mn-lt"/>
                <a:ea typeface="+mn-ea"/>
                <a:cs typeface="+mn-cs"/>
              </a:rPr>
              <a:t>The internship and placement as a goal of the Training model supported adult learners preference for immediate application of knowledge which has been gained.  </a:t>
            </a:r>
          </a:p>
          <a:p>
            <a:r>
              <a:rPr lang="en-US" sz="1200" kern="1200" dirty="0" smtClean="0">
                <a:solidFill>
                  <a:schemeClr val="tx1"/>
                </a:solidFill>
                <a:effectLst/>
                <a:latin typeface="+mn-lt"/>
                <a:ea typeface="+mn-ea"/>
                <a:cs typeface="+mn-cs"/>
              </a:rPr>
              <a:t>The prescription for self-direction is implied with any curriculum that requires</a:t>
            </a:r>
            <a:r>
              <a:rPr lang="en-US" sz="1200" kern="1200" baseline="0" dirty="0" smtClean="0">
                <a:solidFill>
                  <a:schemeClr val="tx1"/>
                </a:solidFill>
                <a:effectLst/>
                <a:latin typeface="+mn-lt"/>
                <a:ea typeface="+mn-ea"/>
                <a:cs typeface="+mn-cs"/>
              </a:rPr>
              <a:t> each student to acquire a certain amount of knowledge and skill</a:t>
            </a:r>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26</a:t>
            </a:fld>
            <a:endParaRPr lang="en-US"/>
          </a:p>
        </p:txBody>
      </p:sp>
    </p:spTree>
    <p:extLst>
      <p:ext uri="{BB962C8B-B14F-4D97-AF65-F5344CB8AC3E}">
        <p14:creationId xmlns:p14="http://schemas.microsoft.com/office/powerpoint/2010/main" val="3858525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Research in organizational learning shows that Leadership</a:t>
            </a:r>
            <a:r>
              <a:rPr lang="en-US" sz="1200" kern="1200" baseline="0" dirty="0" smtClean="0">
                <a:solidFill>
                  <a:schemeClr val="tx1"/>
                </a:solidFill>
                <a:effectLst/>
                <a:latin typeface="+mn-lt"/>
                <a:ea typeface="+mn-ea"/>
                <a:cs typeface="+mn-cs"/>
              </a:rPr>
              <a:t> is important in any successful training program. </a:t>
            </a:r>
            <a:r>
              <a:rPr lang="en-US" sz="1200" kern="1200" dirty="0" smtClean="0">
                <a:solidFill>
                  <a:schemeClr val="tx1"/>
                </a:solidFill>
                <a:effectLst/>
                <a:latin typeface="+mn-lt"/>
                <a:ea typeface="+mn-ea"/>
                <a:cs typeface="+mn-cs"/>
              </a:rPr>
              <a:t>Leadership was identified as a critical component in both of the organizational learning models presented above.  To effectively implement organizational goals, all teams from top management to the production team, need to be aligned to envision the same outcomes. </a:t>
            </a:r>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the purposes of this exploration, leadership will be defined as a process which involves activities of influencing and teaching constituents to understand how their work should be accomplished and why (</a:t>
            </a:r>
            <a:r>
              <a:rPr lang="en-US" sz="1200" kern="1200" dirty="0" err="1" smtClean="0">
                <a:solidFill>
                  <a:schemeClr val="tx1"/>
                </a:solidFill>
                <a:effectLst/>
                <a:latin typeface="+mn-lt"/>
                <a:ea typeface="+mn-ea"/>
                <a:cs typeface="+mn-cs"/>
              </a:rPr>
              <a:t>Berson</a:t>
            </a:r>
            <a:r>
              <a:rPr lang="en-US" sz="1200" kern="1200" dirty="0" smtClean="0">
                <a:solidFill>
                  <a:schemeClr val="tx1"/>
                </a:solidFill>
                <a:effectLst/>
                <a:latin typeface="+mn-lt"/>
                <a:ea typeface="+mn-ea"/>
                <a:cs typeface="+mn-cs"/>
              </a:rPr>
              <a:t> et al., 2006, </a:t>
            </a:r>
            <a:r>
              <a:rPr lang="en-US" sz="1200" kern="1200" dirty="0" err="1" smtClean="0">
                <a:solidFill>
                  <a:schemeClr val="tx1"/>
                </a:solidFill>
                <a:effectLst/>
                <a:latin typeface="+mn-lt"/>
                <a:ea typeface="+mn-ea"/>
                <a:cs typeface="+mn-cs"/>
              </a:rPr>
              <a:t>Yukl</a:t>
            </a:r>
            <a:r>
              <a:rPr lang="en-US" sz="1200" kern="1200" dirty="0" smtClean="0">
                <a:solidFill>
                  <a:schemeClr val="tx1"/>
                </a:solidFill>
                <a:effectLst/>
                <a:latin typeface="+mn-lt"/>
                <a:ea typeface="+mn-ea"/>
                <a:cs typeface="+mn-cs"/>
              </a:rPr>
              <a:t>, 2006).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27</a:t>
            </a:fld>
            <a:endParaRPr lang="en-US"/>
          </a:p>
        </p:txBody>
      </p:sp>
    </p:spTree>
    <p:extLst>
      <p:ext uri="{BB962C8B-B14F-4D97-AF65-F5344CB8AC3E}">
        <p14:creationId xmlns:p14="http://schemas.microsoft.com/office/powerpoint/2010/main" val="3337170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Possibly the most difficult task in successful learning is for each of the separate teams have the learning coordinated so that the engine is going in the direction of success.  How to do this?  Leadership.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working model began</a:t>
            </a:r>
            <a:r>
              <a:rPr lang="en-US" sz="1200" kern="1200" baseline="0" dirty="0" smtClean="0">
                <a:solidFill>
                  <a:schemeClr val="tx1"/>
                </a:solidFill>
                <a:effectLst/>
                <a:latin typeface="+mn-lt"/>
                <a:ea typeface="+mn-ea"/>
                <a:cs typeface="+mn-cs"/>
              </a:rPr>
              <a:t> with </a:t>
            </a:r>
            <a:r>
              <a:rPr lang="en-US" sz="1200" kern="1200" dirty="0" smtClean="0">
                <a:solidFill>
                  <a:schemeClr val="tx1"/>
                </a:solidFill>
                <a:effectLst/>
                <a:latin typeface="+mn-lt"/>
                <a:ea typeface="+mn-ea"/>
                <a:cs typeface="+mn-cs"/>
              </a:rPr>
              <a:t>strategic leadership which envisioned and established goals, establish context, put working leadership in place, and provided follow up during the operation phase of the plan. </a:t>
            </a:r>
            <a:endParaRPr lang="en-US" dirty="0" smtClean="0"/>
          </a:p>
          <a:p>
            <a:r>
              <a:rPr lang="en-US" sz="1200" kern="1200" dirty="0" smtClean="0">
                <a:solidFill>
                  <a:schemeClr val="tx1"/>
                </a:solidFill>
                <a:effectLst/>
                <a:latin typeface="+mn-lt"/>
                <a:ea typeface="+mn-ea"/>
                <a:cs typeface="+mn-cs"/>
              </a:rPr>
              <a:t>The working model had built in team leadership at multiple levels;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strategic management, tactical management, internal services (technical), and product development. </a:t>
            </a:r>
            <a:endParaRPr lang="en-US" dirty="0" smtClean="0"/>
          </a:p>
          <a:p>
            <a:endParaRPr lang="en-US" dirty="0"/>
          </a:p>
        </p:txBody>
      </p:sp>
      <p:sp>
        <p:nvSpPr>
          <p:cNvPr id="4" name="Slide Number Placeholder 3"/>
          <p:cNvSpPr>
            <a:spLocks noGrp="1"/>
          </p:cNvSpPr>
          <p:nvPr>
            <p:ph type="sldNum" sz="quarter" idx="10"/>
          </p:nvPr>
        </p:nvSpPr>
        <p:spPr/>
        <p:txBody>
          <a:bodyPr/>
          <a:lstStyle/>
          <a:p>
            <a:fld id="{DDBB279A-53D6-4CB5-8EFC-F9EB76512BCB}" type="slidenum">
              <a:rPr lang="en-US" smtClean="0"/>
              <a:t>28</a:t>
            </a:fld>
            <a:endParaRPr lang="en-US"/>
          </a:p>
        </p:txBody>
      </p:sp>
    </p:spTree>
    <p:extLst>
      <p:ext uri="{BB962C8B-B14F-4D97-AF65-F5344CB8AC3E}">
        <p14:creationId xmlns:p14="http://schemas.microsoft.com/office/powerpoint/2010/main" val="3337170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C44C768-BF92-45E8-B06F-8E16B6A4ED5F}" type="datetimeFigureOut">
              <a:rPr lang="en-US" smtClean="0"/>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A4D61-E2BE-4812-8DE9-DFF9B1BDEC6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44C768-BF92-45E8-B06F-8E16B6A4ED5F}" type="datetimeFigureOut">
              <a:rPr lang="en-US" smtClean="0"/>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A4D61-E2BE-4812-8DE9-DFF9B1BDEC6F}"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44C768-BF92-45E8-B06F-8E16B6A4ED5F}" type="datetimeFigureOut">
              <a:rPr lang="en-US" smtClean="0"/>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A4D61-E2BE-4812-8DE9-DFF9B1BDEC6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C44C768-BF92-45E8-B06F-8E16B6A4ED5F}" type="datetimeFigureOut">
              <a:rPr lang="en-US" smtClean="0"/>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1A4D61-E2BE-4812-8DE9-DFF9B1BDEC6F}"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C44C768-BF92-45E8-B06F-8E16B6A4ED5F}" type="datetimeFigureOut">
              <a:rPr lang="en-US" smtClean="0"/>
              <a:t>8/14/2015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1A4D61-E2BE-4812-8DE9-DFF9B1BDEC6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44C768-BF92-45E8-B06F-8E16B6A4ED5F}" type="datetimeFigureOut">
              <a:rPr lang="en-US" smtClean="0"/>
              <a:t>8/14/2015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1A4D61-E2BE-4812-8DE9-DFF9B1BDEC6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3C44C768-BF92-45E8-B06F-8E16B6A4ED5F}" type="datetimeFigureOut">
              <a:rPr lang="en-US" smtClean="0"/>
              <a:t>8/14/2015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1A4D61-E2BE-4812-8DE9-DFF9B1BDEC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C44C768-BF92-45E8-B06F-8E16B6A4ED5F}" type="datetimeFigureOut">
              <a:rPr lang="en-US" smtClean="0"/>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1A4D61-E2BE-4812-8DE9-DFF9B1BDEC6F}"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44C768-BF92-45E8-B06F-8E16B6A4ED5F}" type="datetimeFigureOut">
              <a:rPr lang="en-US" smtClean="0"/>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1A4D61-E2BE-4812-8DE9-DFF9B1BDEC6F}"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44C768-BF92-45E8-B06F-8E16B6A4ED5F}" type="datetimeFigureOut">
              <a:rPr lang="en-US" smtClean="0"/>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A4D61-E2BE-4812-8DE9-DFF9B1BDEC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C44C768-BF92-45E8-B06F-8E16B6A4ED5F}" type="datetimeFigureOut">
              <a:rPr lang="en-US" smtClean="0"/>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A4D61-E2BE-4812-8DE9-DFF9B1BDEC6F}"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C44C768-BF92-45E8-B06F-8E16B6A4ED5F}" type="datetimeFigureOut">
              <a:rPr lang="en-US" smtClean="0"/>
              <a:t>8/14/2015</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7B1A4D61-E2BE-4812-8DE9-DFF9B1BDEC6F}"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american.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a:t>OMICS Group is an amalgamation of </a:t>
            </a:r>
            <a:r>
              <a:rPr lang="en-US" dirty="0">
                <a:hlinkClick r:id="rId2"/>
              </a:rPr>
              <a:t>Open Access Publications</a:t>
            </a:r>
            <a:r>
              <a:rPr lang="en-US" dirty="0"/>
              <a:t> 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a:p>
            <a:endParaRPr lang="en-IN" dirty="0"/>
          </a:p>
        </p:txBody>
      </p:sp>
      <p:sp>
        <p:nvSpPr>
          <p:cNvPr id="3" name="Title 2"/>
          <p:cNvSpPr>
            <a:spLocks noGrp="1"/>
          </p:cNvSpPr>
          <p:nvPr>
            <p:ph type="title"/>
          </p:nvPr>
        </p:nvSpPr>
        <p:spPr/>
        <p:txBody>
          <a:bodyPr/>
          <a:lstStyle/>
          <a:p>
            <a:r>
              <a:rPr lang="en-US" dirty="0"/>
              <a:t>About OMICS Group</a:t>
            </a:r>
            <a:endParaRPr lang="en-IN" dirty="0"/>
          </a:p>
        </p:txBody>
      </p:sp>
    </p:spTree>
    <p:extLst>
      <p:ext uri="{BB962C8B-B14F-4D97-AF65-F5344CB8AC3E}">
        <p14:creationId xmlns:p14="http://schemas.microsoft.com/office/powerpoint/2010/main" val="4009898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0" indent="0" algn="just">
              <a:buNone/>
            </a:pPr>
            <a:r>
              <a:rPr lang="en-US" dirty="0"/>
              <a:t>OMICS International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None/>
            </a:pPr>
            <a:endParaRPr lang="en-US" dirty="0"/>
          </a:p>
          <a:p>
            <a:pPr marL="0" indent="0" algn="just">
              <a:buNone/>
            </a:pPr>
            <a:r>
              <a:rPr lang="en-US" dirty="0"/>
              <a:t>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IN" dirty="0"/>
          </a:p>
        </p:txBody>
      </p:sp>
      <p:sp>
        <p:nvSpPr>
          <p:cNvPr id="3" name="Title 2"/>
          <p:cNvSpPr>
            <a:spLocks noGrp="1"/>
          </p:cNvSpPr>
          <p:nvPr>
            <p:ph type="title"/>
          </p:nvPr>
        </p:nvSpPr>
        <p:spPr/>
        <p:txBody>
          <a:bodyPr/>
          <a:lstStyle/>
          <a:p>
            <a:r>
              <a:rPr lang="en-US" dirty="0"/>
              <a:t>OMICS International Conferences</a:t>
            </a:r>
            <a:endParaRPr lang="en-IN" dirty="0"/>
          </a:p>
        </p:txBody>
      </p:sp>
    </p:spTree>
    <p:extLst>
      <p:ext uri="{BB962C8B-B14F-4D97-AF65-F5344CB8AC3E}">
        <p14:creationId xmlns:p14="http://schemas.microsoft.com/office/powerpoint/2010/main" val="19126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Components of a Successful Training Model for Statistical Reporting in the Pharmaceutical Industry</a:t>
            </a:r>
            <a:br>
              <a:rPr lang="en-US" dirty="0"/>
            </a:br>
            <a:endParaRPr lang="en-US" dirty="0"/>
          </a:p>
        </p:txBody>
      </p:sp>
      <p:sp>
        <p:nvSpPr>
          <p:cNvPr id="3" name="Subtitle 2"/>
          <p:cNvSpPr>
            <a:spLocks noGrp="1"/>
          </p:cNvSpPr>
          <p:nvPr>
            <p:ph type="subTitle" idx="1"/>
          </p:nvPr>
        </p:nvSpPr>
        <p:spPr/>
        <p:txBody>
          <a:bodyPr/>
          <a:lstStyle/>
          <a:p>
            <a:r>
              <a:rPr lang="en-US" dirty="0"/>
              <a:t>Helen M. Chmiel, Experis, Kalamazoo, MI </a:t>
            </a:r>
            <a:br>
              <a:rPr lang="en-US" dirty="0"/>
            </a:br>
            <a:r>
              <a:rPr lang="en-US" dirty="0"/>
              <a:t>Sergey Glushakov, </a:t>
            </a:r>
            <a:r>
              <a:rPr lang="en-US" dirty="0" err="1"/>
              <a:t>Intego</a:t>
            </a:r>
            <a:r>
              <a:rPr lang="en-US" dirty="0"/>
              <a:t> Group, Maitland, </a:t>
            </a:r>
            <a:r>
              <a:rPr lang="en-US" dirty="0" smtClean="0"/>
              <a:t>FL</a:t>
            </a:r>
          </a:p>
          <a:p>
            <a:r>
              <a:rPr lang="en-US" dirty="0" smtClean="0"/>
              <a:t> </a:t>
            </a:r>
            <a:endParaRPr lang="en-US" dirty="0"/>
          </a:p>
          <a:p>
            <a:endParaRPr lang="en-US" dirty="0"/>
          </a:p>
        </p:txBody>
      </p:sp>
      <p:pic>
        <p:nvPicPr>
          <p:cNvPr id="6" name="Picture 5" descr="cid:image001.jpg@01CC0BC5.79CCCEB0"/>
          <p:cNvPicPr/>
          <p:nvPr/>
        </p:nvPicPr>
        <p:blipFill>
          <a:blip r:embed="rId3">
            <a:extLst>
              <a:ext uri="{28A0092B-C50C-407E-A947-70E740481C1C}">
                <a14:useLocalDpi xmlns:a14="http://schemas.microsoft.com/office/drawing/2010/main" val="0"/>
              </a:ext>
            </a:extLst>
          </a:blip>
          <a:srcRect/>
          <a:stretch>
            <a:fillRect/>
          </a:stretch>
        </p:blipFill>
        <p:spPr bwMode="auto">
          <a:xfrm>
            <a:off x="2819400" y="4514850"/>
            <a:ext cx="1181100" cy="800100"/>
          </a:xfrm>
          <a:prstGeom prst="rect">
            <a:avLst/>
          </a:prstGeom>
          <a:noFill/>
          <a:ln>
            <a:noFill/>
          </a:ln>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524375"/>
            <a:ext cx="1352550"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6529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Introduction</a:t>
            </a:r>
          </a:p>
          <a:p>
            <a:r>
              <a:rPr lang="en-US" dirty="0" smtClean="0"/>
              <a:t>Working Training Model</a:t>
            </a:r>
          </a:p>
          <a:p>
            <a:r>
              <a:rPr lang="en-US" dirty="0" smtClean="0"/>
              <a:t>Organizational Learning Theory</a:t>
            </a:r>
          </a:p>
          <a:p>
            <a:pPr lvl="1"/>
            <a:r>
              <a:rPr lang="en-US" dirty="0" smtClean="0"/>
              <a:t>Organizational Learning</a:t>
            </a:r>
          </a:p>
          <a:p>
            <a:pPr lvl="1"/>
            <a:r>
              <a:rPr lang="en-US" dirty="0" smtClean="0"/>
              <a:t>Team Learning</a:t>
            </a:r>
          </a:p>
          <a:p>
            <a:pPr lvl="1"/>
            <a:r>
              <a:rPr lang="en-US" dirty="0" smtClean="0"/>
              <a:t>Individual Learning</a:t>
            </a:r>
          </a:p>
          <a:p>
            <a:pPr lvl="1"/>
            <a:r>
              <a:rPr lang="en-US" dirty="0" smtClean="0"/>
              <a:t>Leadership impact</a:t>
            </a:r>
          </a:p>
          <a:p>
            <a:r>
              <a:rPr lang="en-US" dirty="0" smtClean="0"/>
              <a:t>Components of Success</a:t>
            </a:r>
            <a:endParaRPr lang="en-US" dirty="0"/>
          </a:p>
        </p:txBody>
      </p:sp>
      <p:sp>
        <p:nvSpPr>
          <p:cNvPr id="3" name="Title 2"/>
          <p:cNvSpPr>
            <a:spLocks noGrp="1"/>
          </p:cNvSpPr>
          <p:nvPr>
            <p:ph type="title"/>
          </p:nvPr>
        </p:nvSpPr>
        <p:spPr/>
        <p:txBody>
          <a:bodyPr/>
          <a:lstStyle/>
          <a:p>
            <a:r>
              <a:rPr lang="en-US" dirty="0" smtClean="0"/>
              <a:t>Agenda</a:t>
            </a:r>
            <a:endParaRPr lang="en-US" dirty="0"/>
          </a:p>
        </p:txBody>
      </p:sp>
    </p:spTree>
    <p:extLst>
      <p:ext uri="{BB962C8B-B14F-4D97-AF65-F5344CB8AC3E}">
        <p14:creationId xmlns:p14="http://schemas.microsoft.com/office/powerpoint/2010/main" val="1012552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Competition in the global market</a:t>
            </a:r>
          </a:p>
          <a:p>
            <a:r>
              <a:rPr lang="en-US" dirty="0" smtClean="0"/>
              <a:t>Adapt to current conditions or perish</a:t>
            </a:r>
          </a:p>
          <a:p>
            <a:pPr lvl="1"/>
            <a:r>
              <a:rPr lang="en-US" dirty="0" smtClean="0"/>
              <a:t>Global Presence</a:t>
            </a:r>
          </a:p>
          <a:p>
            <a:pPr lvl="1"/>
            <a:r>
              <a:rPr lang="en-US" dirty="0" smtClean="0"/>
              <a:t>Virtual Workforce</a:t>
            </a:r>
          </a:p>
          <a:p>
            <a:pPr lvl="1"/>
            <a:r>
              <a:rPr lang="en-US" dirty="0" smtClean="0"/>
              <a:t>Increased regulatory oversight</a:t>
            </a:r>
          </a:p>
          <a:p>
            <a:pPr marL="0" indent="0">
              <a:buNone/>
            </a:pPr>
            <a:r>
              <a:rPr lang="en-US" dirty="0" smtClean="0"/>
              <a:t>Joint organizations (Experis and </a:t>
            </a:r>
            <a:r>
              <a:rPr lang="en-US" dirty="0" err="1" smtClean="0"/>
              <a:t>Intego</a:t>
            </a:r>
            <a:r>
              <a:rPr lang="en-US" dirty="0" smtClean="0"/>
              <a:t>)  responded</a:t>
            </a:r>
          </a:p>
          <a:p>
            <a:pPr marL="0" indent="0">
              <a:buNone/>
            </a:pPr>
            <a:r>
              <a:rPr lang="en-US" dirty="0" smtClean="0"/>
              <a:t>Specialized Training Program</a:t>
            </a:r>
          </a:p>
        </p:txBody>
      </p:sp>
      <p:sp>
        <p:nvSpPr>
          <p:cNvPr id="3" name="Title 2"/>
          <p:cNvSpPr>
            <a:spLocks noGrp="1"/>
          </p:cNvSpPr>
          <p:nvPr>
            <p:ph type="title"/>
          </p:nvPr>
        </p:nvSpPr>
        <p:spPr/>
        <p:txBody>
          <a:bodyPr/>
          <a:lstStyle/>
          <a:p>
            <a:r>
              <a:rPr lang="en-US" dirty="0" smtClean="0"/>
              <a:t>Current Market Conditions</a:t>
            </a:r>
            <a:endParaRPr lang="en-US" dirty="0"/>
          </a:p>
        </p:txBody>
      </p:sp>
    </p:spTree>
    <p:extLst>
      <p:ext uri="{BB962C8B-B14F-4D97-AF65-F5344CB8AC3E}">
        <p14:creationId xmlns:p14="http://schemas.microsoft.com/office/powerpoint/2010/main" val="3919928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Research suggests that organizations that have the ability to learn have improved performance</a:t>
            </a:r>
          </a:p>
          <a:p>
            <a:r>
              <a:rPr lang="en-US" dirty="0" smtClean="0"/>
              <a:t>Organizations need to</a:t>
            </a:r>
          </a:p>
          <a:p>
            <a:pPr lvl="1"/>
            <a:r>
              <a:rPr lang="en-US" dirty="0" smtClean="0"/>
              <a:t>Respond quickly to market forces</a:t>
            </a:r>
          </a:p>
          <a:p>
            <a:pPr lvl="1"/>
            <a:r>
              <a:rPr lang="en-US" dirty="0" smtClean="0"/>
              <a:t>Have leadership in place to promote change</a:t>
            </a:r>
          </a:p>
          <a:p>
            <a:pPr lvl="1"/>
            <a:r>
              <a:rPr lang="en-US" dirty="0" smtClean="0"/>
              <a:t>Have viable learning tools / systems</a:t>
            </a:r>
          </a:p>
          <a:p>
            <a:pPr lvl="1"/>
            <a:endParaRPr lang="en-US" dirty="0"/>
          </a:p>
          <a:p>
            <a:pPr marL="301943" lvl="1" indent="0">
              <a:buNone/>
            </a:pPr>
            <a:r>
              <a:rPr lang="en-US" dirty="0" smtClean="0">
                <a:sym typeface="Wingdings" panose="05000000000000000000" pitchFamily="2" charset="2"/>
              </a:rPr>
              <a:t></a:t>
            </a:r>
            <a:r>
              <a:rPr lang="en-US" dirty="0" smtClean="0"/>
              <a:t>Resulting in Success for the organization</a:t>
            </a:r>
            <a:endParaRPr lang="en-US" dirty="0"/>
          </a:p>
        </p:txBody>
      </p:sp>
      <p:sp>
        <p:nvSpPr>
          <p:cNvPr id="3" name="Title 2"/>
          <p:cNvSpPr>
            <a:spLocks noGrp="1"/>
          </p:cNvSpPr>
          <p:nvPr>
            <p:ph type="title"/>
          </p:nvPr>
        </p:nvSpPr>
        <p:spPr/>
        <p:txBody>
          <a:bodyPr/>
          <a:lstStyle/>
          <a:p>
            <a:r>
              <a:rPr lang="en-US" dirty="0" smtClean="0"/>
              <a:t>Why Do We Care About Learning?</a:t>
            </a:r>
            <a:endParaRPr lang="en-US" dirty="0"/>
          </a:p>
        </p:txBody>
      </p:sp>
    </p:spTree>
    <p:extLst>
      <p:ext uri="{BB962C8B-B14F-4D97-AF65-F5344CB8AC3E}">
        <p14:creationId xmlns:p14="http://schemas.microsoft.com/office/powerpoint/2010/main" val="2385249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Started with a question:</a:t>
            </a:r>
          </a:p>
          <a:p>
            <a:endParaRPr lang="en-US" dirty="0"/>
          </a:p>
          <a:p>
            <a:pPr marL="0" indent="0">
              <a:buNone/>
            </a:pPr>
            <a:r>
              <a:rPr lang="en-US" dirty="0"/>
              <a:t>“How to meet client requests for lower-cost offshore clinical statistical programming to support </a:t>
            </a:r>
            <a:r>
              <a:rPr lang="en-US" dirty="0" smtClean="0"/>
              <a:t>a clinical </a:t>
            </a:r>
            <a:r>
              <a:rPr lang="en-US" dirty="0"/>
              <a:t>research team globally”. </a:t>
            </a:r>
            <a:endParaRPr lang="en-US" dirty="0" smtClean="0"/>
          </a:p>
          <a:p>
            <a:pPr marL="0" indent="0">
              <a:buNone/>
            </a:pPr>
            <a:endParaRPr lang="en-US" dirty="0"/>
          </a:p>
          <a:p>
            <a:pPr marL="0" indent="0">
              <a:buNone/>
            </a:pPr>
            <a:r>
              <a:rPr lang="en-US" dirty="0" smtClean="0"/>
              <a:t>* Followed by research of viable off –shore sites</a:t>
            </a:r>
            <a:endParaRPr lang="en-US" dirty="0"/>
          </a:p>
        </p:txBody>
      </p:sp>
      <p:sp>
        <p:nvSpPr>
          <p:cNvPr id="3" name="Title 2"/>
          <p:cNvSpPr>
            <a:spLocks noGrp="1"/>
          </p:cNvSpPr>
          <p:nvPr>
            <p:ph type="title"/>
          </p:nvPr>
        </p:nvSpPr>
        <p:spPr/>
        <p:txBody>
          <a:bodyPr>
            <a:normAutofit fontScale="90000"/>
          </a:bodyPr>
          <a:lstStyle/>
          <a:p>
            <a:r>
              <a:rPr lang="en-US" dirty="0" smtClean="0"/>
              <a:t>Components of the Learning Model</a:t>
            </a:r>
            <a:endParaRPr lang="en-US" dirty="0"/>
          </a:p>
        </p:txBody>
      </p:sp>
    </p:spTree>
    <p:extLst>
      <p:ext uri="{BB962C8B-B14F-4D97-AF65-F5344CB8AC3E}">
        <p14:creationId xmlns:p14="http://schemas.microsoft.com/office/powerpoint/2010/main" val="2696814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Joint venture between academia and industry</a:t>
            </a:r>
          </a:p>
          <a:p>
            <a:r>
              <a:rPr lang="en-US" dirty="0" smtClean="0"/>
              <a:t>Engendered training model with students</a:t>
            </a:r>
          </a:p>
          <a:p>
            <a:pPr lvl="1"/>
            <a:r>
              <a:rPr lang="en-US" dirty="0" smtClean="0"/>
              <a:t>Who are highly trained in mathematics/statistics</a:t>
            </a:r>
          </a:p>
          <a:p>
            <a:pPr lvl="1"/>
            <a:r>
              <a:rPr lang="en-US" dirty="0" smtClean="0"/>
              <a:t>Who are motivated </a:t>
            </a:r>
          </a:p>
          <a:p>
            <a:pPr lvl="1"/>
            <a:r>
              <a:rPr lang="en-US" dirty="0" smtClean="0"/>
              <a:t>With strong technical aptitude for learning</a:t>
            </a:r>
          </a:p>
          <a:p>
            <a:pPr lvl="1"/>
            <a:r>
              <a:rPr lang="en-US" dirty="0" smtClean="0"/>
              <a:t>With expert problem solving skills</a:t>
            </a:r>
          </a:p>
          <a:p>
            <a:r>
              <a:rPr lang="en-US" dirty="0" smtClean="0"/>
              <a:t>SAS Programing Training</a:t>
            </a:r>
            <a:endParaRPr lang="en-US" dirty="0"/>
          </a:p>
          <a:p>
            <a:r>
              <a:rPr lang="en-US" dirty="0" smtClean="0"/>
              <a:t>Statistics</a:t>
            </a:r>
          </a:p>
          <a:p>
            <a:r>
              <a:rPr lang="en-US" dirty="0" smtClean="0"/>
              <a:t>Mentoring by team</a:t>
            </a:r>
          </a:p>
          <a:p>
            <a:r>
              <a:rPr lang="en-US" dirty="0" smtClean="0"/>
              <a:t>Job Placement as a Junior SAS programmer</a:t>
            </a:r>
            <a:endParaRPr lang="en-US" dirty="0"/>
          </a:p>
        </p:txBody>
      </p:sp>
      <p:sp>
        <p:nvSpPr>
          <p:cNvPr id="3" name="Title 2"/>
          <p:cNvSpPr>
            <a:spLocks noGrp="1"/>
          </p:cNvSpPr>
          <p:nvPr>
            <p:ph type="title"/>
          </p:nvPr>
        </p:nvSpPr>
        <p:spPr/>
        <p:txBody>
          <a:bodyPr>
            <a:normAutofit fontScale="90000"/>
          </a:bodyPr>
          <a:lstStyle/>
          <a:p>
            <a:r>
              <a:rPr lang="en-US" dirty="0" smtClean="0"/>
              <a:t>Formulation of the Learning Model</a:t>
            </a:r>
            <a:endParaRPr lang="en-US" dirty="0"/>
          </a:p>
        </p:txBody>
      </p:sp>
    </p:spTree>
    <p:extLst>
      <p:ext uri="{BB962C8B-B14F-4D97-AF65-F5344CB8AC3E}">
        <p14:creationId xmlns:p14="http://schemas.microsoft.com/office/powerpoint/2010/main" val="638645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Why Ukraine ?</a:t>
            </a:r>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76656" y="2674938"/>
            <a:ext cx="4998625" cy="345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2502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Eastern Ukraine</a:t>
            </a:r>
          </a:p>
          <a:p>
            <a:pPr lvl="1"/>
            <a:r>
              <a:rPr lang="en-US" dirty="0" err="1" smtClean="0"/>
              <a:t>Intego</a:t>
            </a:r>
            <a:r>
              <a:rPr lang="en-US" dirty="0" smtClean="0"/>
              <a:t> Group had a working group in place, Kharkov</a:t>
            </a:r>
          </a:p>
          <a:p>
            <a:pPr lvl="2"/>
            <a:r>
              <a:rPr lang="en-US" dirty="0" smtClean="0"/>
              <a:t>Mentoring opportunity</a:t>
            </a:r>
          </a:p>
          <a:p>
            <a:pPr lvl="2"/>
            <a:r>
              <a:rPr lang="en-US" dirty="0" smtClean="0"/>
              <a:t>Paid internship opportunity</a:t>
            </a:r>
          </a:p>
          <a:p>
            <a:pPr lvl="1"/>
            <a:r>
              <a:rPr lang="en-US" dirty="0" smtClean="0"/>
              <a:t>Kharkov University  </a:t>
            </a:r>
          </a:p>
          <a:p>
            <a:pPr lvl="2"/>
            <a:r>
              <a:rPr lang="en-US" dirty="0" smtClean="0"/>
              <a:t>Strong mathematics curriculum</a:t>
            </a:r>
          </a:p>
          <a:p>
            <a:pPr lvl="2"/>
            <a:r>
              <a:rPr lang="en-US" dirty="0" smtClean="0"/>
              <a:t>Strong cultural and historical which is  imbedded in scientific and mathematical emphases</a:t>
            </a:r>
          </a:p>
          <a:p>
            <a:pPr marL="301943" lvl="1" indent="0">
              <a:buNone/>
            </a:pPr>
            <a:endParaRPr lang="en-US" dirty="0"/>
          </a:p>
        </p:txBody>
      </p:sp>
      <p:sp>
        <p:nvSpPr>
          <p:cNvPr id="3" name="Title 2"/>
          <p:cNvSpPr>
            <a:spLocks noGrp="1"/>
          </p:cNvSpPr>
          <p:nvPr>
            <p:ph type="title"/>
          </p:nvPr>
        </p:nvSpPr>
        <p:spPr/>
        <p:txBody>
          <a:bodyPr/>
          <a:lstStyle/>
          <a:p>
            <a:r>
              <a:rPr lang="en-US" dirty="0" smtClean="0"/>
              <a:t>Selection of Site</a:t>
            </a:r>
            <a:endParaRPr lang="en-US" dirty="0"/>
          </a:p>
        </p:txBody>
      </p:sp>
    </p:spTree>
    <p:extLst>
      <p:ext uri="{BB962C8B-B14F-4D97-AF65-F5344CB8AC3E}">
        <p14:creationId xmlns:p14="http://schemas.microsoft.com/office/powerpoint/2010/main" val="3639617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Recruited at the university</a:t>
            </a:r>
          </a:p>
          <a:p>
            <a:r>
              <a:rPr lang="en-US" dirty="0" smtClean="0"/>
              <a:t>38 students applied initially</a:t>
            </a:r>
          </a:p>
          <a:p>
            <a:pPr lvl="1"/>
            <a:r>
              <a:rPr lang="en-US" dirty="0" smtClean="0"/>
              <a:t>26 selected by the university after taking entrance exams</a:t>
            </a:r>
          </a:p>
          <a:p>
            <a:pPr lvl="2"/>
            <a:r>
              <a:rPr lang="en-US" dirty="0" smtClean="0"/>
              <a:t>Interviews</a:t>
            </a:r>
          </a:p>
          <a:p>
            <a:pPr lvl="2"/>
            <a:r>
              <a:rPr lang="en-US" dirty="0" smtClean="0"/>
              <a:t>Assessment of interest in Biostatistics</a:t>
            </a:r>
          </a:p>
          <a:p>
            <a:pPr lvl="2"/>
            <a:r>
              <a:rPr lang="en-US" dirty="0" smtClean="0"/>
              <a:t>Capacity for additional academic work load</a:t>
            </a:r>
          </a:p>
          <a:p>
            <a:pPr lvl="2"/>
            <a:r>
              <a:rPr lang="en-US" dirty="0" smtClean="0"/>
              <a:t>Communication skills</a:t>
            </a:r>
            <a:endParaRPr lang="en-US" dirty="0"/>
          </a:p>
          <a:p>
            <a:pPr lvl="1"/>
            <a:r>
              <a:rPr lang="en-US" dirty="0" smtClean="0"/>
              <a:t>18 accepted into the program</a:t>
            </a:r>
          </a:p>
          <a:p>
            <a:pPr lvl="1"/>
            <a:r>
              <a:rPr lang="en-US" dirty="0" smtClean="0"/>
              <a:t>16 completed both semesters</a:t>
            </a:r>
            <a:endParaRPr lang="en-US" dirty="0"/>
          </a:p>
          <a:p>
            <a:pPr lvl="1"/>
            <a:r>
              <a:rPr lang="en-US" dirty="0" smtClean="0"/>
              <a:t>12 recommended to take SAS certification</a:t>
            </a:r>
          </a:p>
          <a:p>
            <a:pPr lvl="1"/>
            <a:r>
              <a:rPr lang="en-US" dirty="0" smtClean="0"/>
              <a:t>8 selected for paid Summer internships</a:t>
            </a:r>
            <a:endParaRPr lang="en-US" dirty="0"/>
          </a:p>
          <a:p>
            <a:pPr lvl="2"/>
            <a:endParaRPr lang="en-US" dirty="0" smtClean="0"/>
          </a:p>
          <a:p>
            <a:pPr marL="627063" lvl="2" indent="0">
              <a:buNone/>
            </a:pPr>
            <a:endParaRPr lang="en-US" dirty="0" smtClean="0"/>
          </a:p>
        </p:txBody>
      </p:sp>
      <p:sp>
        <p:nvSpPr>
          <p:cNvPr id="3" name="Title 2"/>
          <p:cNvSpPr>
            <a:spLocks noGrp="1"/>
          </p:cNvSpPr>
          <p:nvPr>
            <p:ph type="title"/>
          </p:nvPr>
        </p:nvSpPr>
        <p:spPr/>
        <p:txBody>
          <a:bodyPr/>
          <a:lstStyle/>
          <a:p>
            <a:r>
              <a:rPr lang="en-US" dirty="0" smtClean="0"/>
              <a:t>Criteria to Join the Group</a:t>
            </a:r>
            <a:endParaRPr lang="en-US" dirty="0"/>
          </a:p>
        </p:txBody>
      </p:sp>
    </p:spTree>
    <p:extLst>
      <p:ext uri="{BB962C8B-B14F-4D97-AF65-F5344CB8AC3E}">
        <p14:creationId xmlns:p14="http://schemas.microsoft.com/office/powerpoint/2010/main" val="3121974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Communication between the sponsoring groups (Experis/</a:t>
            </a:r>
            <a:r>
              <a:rPr lang="en-US" dirty="0" err="1" smtClean="0"/>
              <a:t>Intego</a:t>
            </a:r>
            <a:r>
              <a:rPr lang="en-US" dirty="0" smtClean="0"/>
              <a:t> Group)</a:t>
            </a:r>
          </a:p>
          <a:p>
            <a:r>
              <a:rPr lang="en-US" dirty="0" smtClean="0"/>
              <a:t>Bureaucracy in Ukraine</a:t>
            </a:r>
          </a:p>
          <a:p>
            <a:r>
              <a:rPr lang="en-US" dirty="0" smtClean="0"/>
              <a:t>Inflexibility in the education system</a:t>
            </a:r>
          </a:p>
          <a:p>
            <a:r>
              <a:rPr lang="en-US" dirty="0" smtClean="0"/>
              <a:t>New </a:t>
            </a:r>
            <a:r>
              <a:rPr lang="en-US" dirty="0"/>
              <a:t>technologies required:</a:t>
            </a:r>
          </a:p>
          <a:p>
            <a:pPr lvl="1"/>
            <a:r>
              <a:rPr lang="en-US" dirty="0"/>
              <a:t>Computer Lab upgrade </a:t>
            </a:r>
            <a:r>
              <a:rPr lang="en-US" dirty="0" smtClean="0"/>
              <a:t> needed  to increase the  speed of </a:t>
            </a:r>
            <a:r>
              <a:rPr lang="en-US" dirty="0"/>
              <a:t>the internet</a:t>
            </a:r>
          </a:p>
          <a:p>
            <a:pPr lvl="1"/>
            <a:r>
              <a:rPr lang="en-US" dirty="0" smtClean="0"/>
              <a:t>Communication challenges (within and among groups)</a:t>
            </a:r>
            <a:endParaRPr lang="en-US" dirty="0"/>
          </a:p>
          <a:p>
            <a:r>
              <a:rPr lang="en-US" dirty="0"/>
              <a:t>Personnel </a:t>
            </a:r>
            <a:r>
              <a:rPr lang="en-US" dirty="0" smtClean="0"/>
              <a:t>issues</a:t>
            </a:r>
          </a:p>
          <a:p>
            <a:r>
              <a:rPr lang="en-US" smtClean="0"/>
              <a:t>Cultural differences</a:t>
            </a:r>
            <a:endParaRPr lang="en-US" dirty="0"/>
          </a:p>
        </p:txBody>
      </p:sp>
      <p:sp>
        <p:nvSpPr>
          <p:cNvPr id="3" name="Title 2"/>
          <p:cNvSpPr>
            <a:spLocks noGrp="1"/>
          </p:cNvSpPr>
          <p:nvPr>
            <p:ph type="title"/>
          </p:nvPr>
        </p:nvSpPr>
        <p:spPr/>
        <p:txBody>
          <a:bodyPr/>
          <a:lstStyle/>
          <a:p>
            <a:r>
              <a:rPr lang="en-US" dirty="0" smtClean="0"/>
              <a:t>Challenges in Implementation</a:t>
            </a:r>
            <a:endParaRPr lang="en-US" dirty="0"/>
          </a:p>
        </p:txBody>
      </p:sp>
    </p:spTree>
    <p:extLst>
      <p:ext uri="{BB962C8B-B14F-4D97-AF65-F5344CB8AC3E}">
        <p14:creationId xmlns:p14="http://schemas.microsoft.com/office/powerpoint/2010/main" val="3235168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4 interns placed with Ukraine </a:t>
            </a:r>
            <a:r>
              <a:rPr lang="en-US" dirty="0" err="1" smtClean="0"/>
              <a:t>Intego</a:t>
            </a:r>
            <a:r>
              <a:rPr lang="en-US" dirty="0" smtClean="0"/>
              <a:t> Group </a:t>
            </a:r>
          </a:p>
          <a:p>
            <a:pPr lvl="1"/>
            <a:r>
              <a:rPr lang="en-US" dirty="0" smtClean="0"/>
              <a:t>Shadowing</a:t>
            </a:r>
          </a:p>
          <a:p>
            <a:pPr lvl="1"/>
            <a:r>
              <a:rPr lang="en-US" dirty="0" smtClean="0"/>
              <a:t>Mentoring</a:t>
            </a:r>
          </a:p>
          <a:p>
            <a:r>
              <a:rPr lang="en-US" dirty="0" smtClean="0"/>
              <a:t>4 </a:t>
            </a:r>
            <a:r>
              <a:rPr lang="en-US" dirty="0"/>
              <a:t>interns were paired with US-based </a:t>
            </a:r>
            <a:r>
              <a:rPr lang="en-US" dirty="0" smtClean="0"/>
              <a:t>senior </a:t>
            </a:r>
            <a:r>
              <a:rPr lang="en-US" dirty="0"/>
              <a:t>SAS </a:t>
            </a:r>
            <a:r>
              <a:rPr lang="en-US" dirty="0" smtClean="0"/>
              <a:t>Programmers at Experis</a:t>
            </a:r>
            <a:endParaRPr lang="en-US" dirty="0"/>
          </a:p>
          <a:p>
            <a:pPr lvl="1"/>
            <a:r>
              <a:rPr lang="en-US" dirty="0" smtClean="0"/>
              <a:t>Assigned applicable  project work</a:t>
            </a:r>
            <a:endParaRPr lang="en-US" dirty="0"/>
          </a:p>
          <a:p>
            <a:pPr lvl="1"/>
            <a:r>
              <a:rPr lang="en-US" dirty="0" smtClean="0"/>
              <a:t>Mentoring</a:t>
            </a:r>
            <a:endParaRPr lang="en-US" dirty="0"/>
          </a:p>
          <a:p>
            <a:r>
              <a:rPr lang="en-US" dirty="0" smtClean="0"/>
              <a:t>All interns met with his/her mentor 2 time a week.</a:t>
            </a:r>
            <a:endParaRPr lang="en-US" dirty="0"/>
          </a:p>
        </p:txBody>
      </p:sp>
      <p:sp>
        <p:nvSpPr>
          <p:cNvPr id="3" name="Title 2"/>
          <p:cNvSpPr>
            <a:spLocks noGrp="1"/>
          </p:cNvSpPr>
          <p:nvPr>
            <p:ph type="title"/>
          </p:nvPr>
        </p:nvSpPr>
        <p:spPr/>
        <p:txBody>
          <a:bodyPr/>
          <a:lstStyle/>
          <a:p>
            <a:r>
              <a:rPr lang="en-US" dirty="0" smtClean="0"/>
              <a:t>Internship</a:t>
            </a:r>
            <a:endParaRPr lang="en-US" dirty="0"/>
          </a:p>
        </p:txBody>
      </p:sp>
    </p:spTree>
    <p:extLst>
      <p:ext uri="{BB962C8B-B14F-4D97-AF65-F5344CB8AC3E}">
        <p14:creationId xmlns:p14="http://schemas.microsoft.com/office/powerpoint/2010/main" val="146922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June, 2014 class of interns are 100% engaged in employment with either </a:t>
            </a:r>
            <a:r>
              <a:rPr lang="en-US" dirty="0" err="1" smtClean="0"/>
              <a:t>Intego</a:t>
            </a:r>
            <a:r>
              <a:rPr lang="en-US" dirty="0" smtClean="0"/>
              <a:t> Group or Experis</a:t>
            </a:r>
          </a:p>
          <a:p>
            <a:r>
              <a:rPr lang="en-US" dirty="0" smtClean="0"/>
              <a:t>2015 interns being placed this Summer</a:t>
            </a:r>
          </a:p>
          <a:p>
            <a:r>
              <a:rPr lang="en-US" dirty="0" smtClean="0"/>
              <a:t>Reasons for Success</a:t>
            </a:r>
          </a:p>
          <a:p>
            <a:pPr lvl="1"/>
            <a:r>
              <a:rPr lang="en-US" dirty="0" smtClean="0"/>
              <a:t>Commitment from CRO hiring organization</a:t>
            </a:r>
          </a:p>
          <a:p>
            <a:pPr lvl="1"/>
            <a:r>
              <a:rPr lang="en-US" dirty="0" smtClean="0"/>
              <a:t>Established relationship with the university</a:t>
            </a:r>
          </a:p>
          <a:p>
            <a:pPr lvl="1"/>
            <a:r>
              <a:rPr lang="en-US" dirty="0" smtClean="0"/>
              <a:t>Technical leadership</a:t>
            </a:r>
          </a:p>
          <a:p>
            <a:pPr lvl="1"/>
            <a:r>
              <a:rPr lang="en-US" dirty="0" smtClean="0"/>
              <a:t>Incentives built into the program</a:t>
            </a:r>
            <a:endParaRPr lang="en-US" dirty="0"/>
          </a:p>
        </p:txBody>
      </p:sp>
      <p:sp>
        <p:nvSpPr>
          <p:cNvPr id="3" name="Title 2"/>
          <p:cNvSpPr>
            <a:spLocks noGrp="1"/>
          </p:cNvSpPr>
          <p:nvPr>
            <p:ph type="title"/>
          </p:nvPr>
        </p:nvSpPr>
        <p:spPr/>
        <p:txBody>
          <a:bodyPr/>
          <a:lstStyle/>
          <a:p>
            <a:r>
              <a:rPr lang="en-US" dirty="0" smtClean="0"/>
              <a:t>Success</a:t>
            </a:r>
            <a:endParaRPr lang="en-US" dirty="0"/>
          </a:p>
        </p:txBody>
      </p:sp>
    </p:spTree>
    <p:extLst>
      <p:ext uri="{BB962C8B-B14F-4D97-AF65-F5344CB8AC3E}">
        <p14:creationId xmlns:p14="http://schemas.microsoft.com/office/powerpoint/2010/main" val="116298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Learning Organization has three blocks:</a:t>
            </a:r>
          </a:p>
          <a:p>
            <a:pPr lvl="1"/>
            <a:r>
              <a:rPr lang="en-US" dirty="0" smtClean="0"/>
              <a:t>a) A supportive learning environment</a:t>
            </a:r>
          </a:p>
          <a:p>
            <a:pPr lvl="1"/>
            <a:r>
              <a:rPr lang="en-US" dirty="0" smtClean="0"/>
              <a:t>b) Concrete learning processes and practices</a:t>
            </a:r>
          </a:p>
          <a:p>
            <a:pPr lvl="1"/>
            <a:r>
              <a:rPr lang="en-US" dirty="0" smtClean="0"/>
              <a:t>c) Leadership that reinforces learning</a:t>
            </a:r>
          </a:p>
          <a:p>
            <a:pPr marL="301943" lvl="1" indent="0">
              <a:buNone/>
            </a:pPr>
            <a:endParaRPr lang="en-US" dirty="0" smtClean="0"/>
          </a:p>
          <a:p>
            <a:pPr marL="301943" lvl="1" indent="0">
              <a:buNone/>
            </a:pPr>
            <a:r>
              <a:rPr lang="en-US" dirty="0" smtClean="0"/>
              <a:t>Garvin ( 1993)</a:t>
            </a:r>
          </a:p>
          <a:p>
            <a:pPr marL="301943" lvl="1" indent="0">
              <a:buNone/>
            </a:pPr>
            <a:r>
              <a:rPr lang="en-US" dirty="0"/>
              <a:t>Garvin, Edmondson, and Gino (2008) </a:t>
            </a:r>
            <a:endParaRPr lang="en-US" dirty="0" smtClean="0"/>
          </a:p>
          <a:p>
            <a:pPr marL="301943" lvl="1" indent="0">
              <a:buNone/>
            </a:pPr>
            <a:endParaRPr lang="en-US" dirty="0"/>
          </a:p>
        </p:txBody>
      </p:sp>
      <p:sp>
        <p:nvSpPr>
          <p:cNvPr id="3" name="Title 2"/>
          <p:cNvSpPr>
            <a:spLocks noGrp="1"/>
          </p:cNvSpPr>
          <p:nvPr>
            <p:ph type="title"/>
          </p:nvPr>
        </p:nvSpPr>
        <p:spPr/>
        <p:txBody>
          <a:bodyPr/>
          <a:lstStyle/>
          <a:p>
            <a:r>
              <a:rPr lang="en-US" dirty="0" smtClean="0"/>
              <a:t>Organizational Learning</a:t>
            </a:r>
            <a:endParaRPr lang="en-US" dirty="0"/>
          </a:p>
        </p:txBody>
      </p:sp>
    </p:spTree>
    <p:extLst>
      <p:ext uri="{BB962C8B-B14F-4D97-AF65-F5344CB8AC3E}">
        <p14:creationId xmlns:p14="http://schemas.microsoft.com/office/powerpoint/2010/main" val="3949373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Learning Organization has three blocks:</a:t>
            </a:r>
          </a:p>
          <a:p>
            <a:pPr lvl="1"/>
            <a:r>
              <a:rPr lang="en-US" dirty="0" smtClean="0"/>
              <a:t>a) A supportive learning environment </a:t>
            </a:r>
          </a:p>
          <a:p>
            <a:pPr lvl="1"/>
            <a:r>
              <a:rPr lang="en-US" dirty="0" smtClean="0"/>
              <a:t>b) Concrete learning processes and practices</a:t>
            </a:r>
          </a:p>
          <a:p>
            <a:pPr lvl="1"/>
            <a:r>
              <a:rPr lang="en-US" dirty="0" smtClean="0"/>
              <a:t>c) Leadership that reinforces learning</a:t>
            </a:r>
          </a:p>
          <a:p>
            <a:pPr marL="301943" lvl="1" indent="0">
              <a:buNone/>
            </a:pPr>
            <a:endParaRPr lang="en-US" dirty="0" smtClean="0"/>
          </a:p>
          <a:p>
            <a:pPr marL="301943" lvl="1" indent="0">
              <a:buNone/>
            </a:pPr>
            <a:endParaRPr lang="en-US" dirty="0"/>
          </a:p>
        </p:txBody>
      </p:sp>
      <p:sp>
        <p:nvSpPr>
          <p:cNvPr id="3" name="Title 2"/>
          <p:cNvSpPr>
            <a:spLocks noGrp="1"/>
          </p:cNvSpPr>
          <p:nvPr>
            <p:ph type="title"/>
          </p:nvPr>
        </p:nvSpPr>
        <p:spPr/>
        <p:txBody>
          <a:bodyPr>
            <a:normAutofit fontScale="90000"/>
          </a:bodyPr>
          <a:lstStyle/>
          <a:p>
            <a:r>
              <a:rPr lang="en-US" dirty="0" smtClean="0"/>
              <a:t>Organizational Learning            </a:t>
            </a:r>
            <a:r>
              <a:rPr lang="en-US" dirty="0" smtClean="0">
                <a:solidFill>
                  <a:srgbClr val="FFFF00"/>
                </a:solidFill>
              </a:rPr>
              <a:t>(Training Model)</a:t>
            </a:r>
            <a:endParaRPr lang="en-US" dirty="0">
              <a:solidFill>
                <a:srgbClr val="FFFF00"/>
              </a:solidFill>
            </a:endParaRPr>
          </a:p>
        </p:txBody>
      </p:sp>
    </p:spTree>
    <p:extLst>
      <p:ext uri="{BB962C8B-B14F-4D97-AF65-F5344CB8AC3E}">
        <p14:creationId xmlns:p14="http://schemas.microsoft.com/office/powerpoint/2010/main" val="2460202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Learning Organization has three blocks:</a:t>
            </a:r>
          </a:p>
          <a:p>
            <a:pPr lvl="1"/>
            <a:r>
              <a:rPr lang="en-US" dirty="0" smtClean="0"/>
              <a:t>a) a supportive learning environment</a:t>
            </a:r>
          </a:p>
          <a:p>
            <a:pPr lvl="1"/>
            <a:r>
              <a:rPr lang="en-US" dirty="0" smtClean="0">
                <a:solidFill>
                  <a:schemeClr val="bg1">
                    <a:lumMod val="75000"/>
                  </a:schemeClr>
                </a:solidFill>
              </a:rPr>
              <a:t>b) concrete learning processes and practices</a:t>
            </a:r>
          </a:p>
          <a:p>
            <a:pPr lvl="1"/>
            <a:r>
              <a:rPr lang="en-US" dirty="0" smtClean="0">
                <a:solidFill>
                  <a:schemeClr val="bg1">
                    <a:lumMod val="75000"/>
                  </a:schemeClr>
                </a:solidFill>
              </a:rPr>
              <a:t>c) leadership that reinforces learning</a:t>
            </a:r>
          </a:p>
          <a:p>
            <a:pPr marL="301943" lvl="1" indent="0">
              <a:buNone/>
            </a:pPr>
            <a:endParaRPr lang="en-US" dirty="0" smtClean="0">
              <a:solidFill>
                <a:schemeClr val="bg1">
                  <a:lumMod val="75000"/>
                </a:schemeClr>
              </a:solidFill>
            </a:endParaRPr>
          </a:p>
          <a:p>
            <a:pPr marL="301943" lvl="1" indent="0">
              <a:buNone/>
            </a:pPr>
            <a:r>
              <a:rPr lang="en-US" dirty="0" smtClean="0">
                <a:solidFill>
                  <a:schemeClr val="bg1">
                    <a:lumMod val="75000"/>
                  </a:schemeClr>
                </a:solidFill>
              </a:rPr>
              <a:t>Garvin ( 1993)</a:t>
            </a:r>
          </a:p>
          <a:p>
            <a:pPr marL="301943" lvl="1" indent="0">
              <a:buNone/>
            </a:pPr>
            <a:r>
              <a:rPr lang="en-US" dirty="0">
                <a:solidFill>
                  <a:schemeClr val="bg1">
                    <a:lumMod val="75000"/>
                  </a:schemeClr>
                </a:solidFill>
              </a:rPr>
              <a:t>Garvin, Edmondson, and Gino (2008) </a:t>
            </a:r>
            <a:endParaRPr lang="en-US" dirty="0" smtClean="0">
              <a:solidFill>
                <a:schemeClr val="bg1">
                  <a:lumMod val="75000"/>
                </a:schemeClr>
              </a:solidFill>
            </a:endParaRPr>
          </a:p>
          <a:p>
            <a:pPr marL="301943" lvl="1" indent="0">
              <a:buNone/>
            </a:pPr>
            <a:endParaRPr lang="en-US" dirty="0"/>
          </a:p>
        </p:txBody>
      </p:sp>
      <p:sp>
        <p:nvSpPr>
          <p:cNvPr id="3" name="Title 2"/>
          <p:cNvSpPr>
            <a:spLocks noGrp="1"/>
          </p:cNvSpPr>
          <p:nvPr>
            <p:ph type="title"/>
          </p:nvPr>
        </p:nvSpPr>
        <p:spPr/>
        <p:txBody>
          <a:bodyPr>
            <a:normAutofit fontScale="90000"/>
          </a:bodyPr>
          <a:lstStyle/>
          <a:p>
            <a:r>
              <a:rPr lang="en-US" dirty="0" smtClean="0"/>
              <a:t>Organizational Learning            </a:t>
            </a:r>
            <a:r>
              <a:rPr lang="en-US" dirty="0" smtClean="0">
                <a:solidFill>
                  <a:srgbClr val="FFFF00"/>
                </a:solidFill>
              </a:rPr>
              <a:t>(Training Model)</a:t>
            </a:r>
            <a:endParaRPr lang="en-US" dirty="0">
              <a:solidFill>
                <a:srgbClr val="FFFF00"/>
              </a:solidFill>
            </a:endParaRPr>
          </a:p>
        </p:txBody>
      </p:sp>
    </p:spTree>
    <p:extLst>
      <p:ext uri="{BB962C8B-B14F-4D97-AF65-F5344CB8AC3E}">
        <p14:creationId xmlns:p14="http://schemas.microsoft.com/office/powerpoint/2010/main" val="3423810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Learning Organization has three blocks:</a:t>
            </a:r>
          </a:p>
          <a:p>
            <a:pPr lvl="1"/>
            <a:r>
              <a:rPr lang="en-US" dirty="0" smtClean="0">
                <a:solidFill>
                  <a:schemeClr val="bg1">
                    <a:lumMod val="75000"/>
                  </a:schemeClr>
                </a:solidFill>
              </a:rPr>
              <a:t>a) a supportive learning environment</a:t>
            </a:r>
          </a:p>
          <a:p>
            <a:pPr lvl="1"/>
            <a:r>
              <a:rPr lang="en-US" dirty="0" smtClean="0"/>
              <a:t>b) concrete learning processes and practices</a:t>
            </a:r>
          </a:p>
          <a:p>
            <a:pPr lvl="1"/>
            <a:r>
              <a:rPr lang="en-US" dirty="0" smtClean="0">
                <a:solidFill>
                  <a:schemeClr val="bg1">
                    <a:lumMod val="75000"/>
                  </a:schemeClr>
                </a:solidFill>
              </a:rPr>
              <a:t>c) leadership that reinforces learning</a:t>
            </a:r>
          </a:p>
          <a:p>
            <a:pPr marL="301943" lvl="1" indent="0">
              <a:buNone/>
            </a:pPr>
            <a:endParaRPr lang="en-US" dirty="0" smtClean="0">
              <a:solidFill>
                <a:schemeClr val="bg1">
                  <a:lumMod val="75000"/>
                </a:schemeClr>
              </a:solidFill>
            </a:endParaRPr>
          </a:p>
          <a:p>
            <a:pPr marL="301943" lvl="1" indent="0">
              <a:buNone/>
            </a:pPr>
            <a:r>
              <a:rPr lang="en-US" dirty="0" smtClean="0">
                <a:solidFill>
                  <a:schemeClr val="bg1">
                    <a:lumMod val="75000"/>
                  </a:schemeClr>
                </a:solidFill>
              </a:rPr>
              <a:t>Garvin ( 1993)</a:t>
            </a:r>
          </a:p>
          <a:p>
            <a:pPr marL="301943" lvl="1" indent="0">
              <a:buNone/>
            </a:pPr>
            <a:r>
              <a:rPr lang="en-US" dirty="0">
                <a:solidFill>
                  <a:schemeClr val="bg1">
                    <a:lumMod val="75000"/>
                  </a:schemeClr>
                </a:solidFill>
              </a:rPr>
              <a:t>Garvin, Edmondson, and Gino (2008) </a:t>
            </a:r>
            <a:endParaRPr lang="en-US" dirty="0" smtClean="0">
              <a:solidFill>
                <a:schemeClr val="bg1">
                  <a:lumMod val="75000"/>
                </a:schemeClr>
              </a:solidFill>
            </a:endParaRPr>
          </a:p>
          <a:p>
            <a:pPr marL="301943" lvl="1" indent="0">
              <a:buNone/>
            </a:pPr>
            <a:endParaRPr lang="en-US" dirty="0"/>
          </a:p>
        </p:txBody>
      </p:sp>
      <p:sp>
        <p:nvSpPr>
          <p:cNvPr id="3" name="Title 2"/>
          <p:cNvSpPr>
            <a:spLocks noGrp="1"/>
          </p:cNvSpPr>
          <p:nvPr>
            <p:ph type="title"/>
          </p:nvPr>
        </p:nvSpPr>
        <p:spPr/>
        <p:txBody>
          <a:bodyPr>
            <a:normAutofit fontScale="90000"/>
          </a:bodyPr>
          <a:lstStyle/>
          <a:p>
            <a:r>
              <a:rPr lang="en-US" dirty="0" smtClean="0"/>
              <a:t>Organizational Learning            </a:t>
            </a:r>
            <a:r>
              <a:rPr lang="en-US" dirty="0" smtClean="0">
                <a:solidFill>
                  <a:srgbClr val="FFFF00"/>
                </a:solidFill>
              </a:rPr>
              <a:t>(Training Model)</a:t>
            </a:r>
            <a:endParaRPr lang="en-US" dirty="0">
              <a:solidFill>
                <a:srgbClr val="FFFF00"/>
              </a:solidFill>
            </a:endParaRPr>
          </a:p>
        </p:txBody>
      </p:sp>
    </p:spTree>
    <p:extLst>
      <p:ext uri="{BB962C8B-B14F-4D97-AF65-F5344CB8AC3E}">
        <p14:creationId xmlns:p14="http://schemas.microsoft.com/office/powerpoint/2010/main" val="2565402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Learning Organization has three blocks:</a:t>
            </a:r>
          </a:p>
          <a:p>
            <a:pPr lvl="1"/>
            <a:r>
              <a:rPr lang="en-US" dirty="0" smtClean="0">
                <a:solidFill>
                  <a:schemeClr val="bg1">
                    <a:lumMod val="75000"/>
                  </a:schemeClr>
                </a:solidFill>
              </a:rPr>
              <a:t>a) a supportive learning environment</a:t>
            </a:r>
          </a:p>
          <a:p>
            <a:pPr lvl="1"/>
            <a:r>
              <a:rPr lang="en-US" dirty="0" smtClean="0">
                <a:solidFill>
                  <a:schemeClr val="bg1">
                    <a:lumMod val="75000"/>
                  </a:schemeClr>
                </a:solidFill>
              </a:rPr>
              <a:t>b) concrete learning processes and practices</a:t>
            </a:r>
          </a:p>
          <a:p>
            <a:pPr lvl="1"/>
            <a:r>
              <a:rPr lang="en-US" dirty="0" smtClean="0"/>
              <a:t>c) leadership that reinforces learning</a:t>
            </a:r>
          </a:p>
          <a:p>
            <a:pPr marL="301943" lvl="1" indent="0">
              <a:buNone/>
            </a:pPr>
            <a:endParaRPr lang="en-US" dirty="0" smtClean="0"/>
          </a:p>
          <a:p>
            <a:pPr marL="301943" lvl="1" indent="0">
              <a:buNone/>
            </a:pPr>
            <a:r>
              <a:rPr lang="en-US" dirty="0" smtClean="0">
                <a:solidFill>
                  <a:schemeClr val="bg1">
                    <a:lumMod val="75000"/>
                  </a:schemeClr>
                </a:solidFill>
              </a:rPr>
              <a:t>Garvin ( 1993)</a:t>
            </a:r>
          </a:p>
          <a:p>
            <a:pPr marL="301943" lvl="1" indent="0">
              <a:buNone/>
            </a:pPr>
            <a:r>
              <a:rPr lang="en-US" dirty="0">
                <a:solidFill>
                  <a:schemeClr val="bg1">
                    <a:lumMod val="75000"/>
                  </a:schemeClr>
                </a:solidFill>
              </a:rPr>
              <a:t>Garvin, Edmondson, and Gino (2008) </a:t>
            </a:r>
            <a:endParaRPr lang="en-US" dirty="0" smtClean="0">
              <a:solidFill>
                <a:schemeClr val="bg1">
                  <a:lumMod val="75000"/>
                </a:schemeClr>
              </a:solidFill>
            </a:endParaRPr>
          </a:p>
          <a:p>
            <a:pPr marL="301943" lvl="1" indent="0">
              <a:buNone/>
            </a:pPr>
            <a:endParaRPr lang="en-US" dirty="0"/>
          </a:p>
        </p:txBody>
      </p:sp>
      <p:sp>
        <p:nvSpPr>
          <p:cNvPr id="3" name="Title 2"/>
          <p:cNvSpPr>
            <a:spLocks noGrp="1"/>
          </p:cNvSpPr>
          <p:nvPr>
            <p:ph type="title"/>
          </p:nvPr>
        </p:nvSpPr>
        <p:spPr/>
        <p:txBody>
          <a:bodyPr>
            <a:normAutofit fontScale="90000"/>
          </a:bodyPr>
          <a:lstStyle/>
          <a:p>
            <a:r>
              <a:rPr lang="en-US" dirty="0" smtClean="0"/>
              <a:t>Organizational Learning</a:t>
            </a:r>
            <a:br>
              <a:rPr lang="en-US" dirty="0" smtClean="0"/>
            </a:br>
            <a:r>
              <a:rPr lang="en-US" dirty="0">
                <a:solidFill>
                  <a:srgbClr val="FFFF00"/>
                </a:solidFill>
              </a:rPr>
              <a:t>(Training Model)</a:t>
            </a:r>
            <a:endParaRPr lang="en-US" dirty="0"/>
          </a:p>
        </p:txBody>
      </p:sp>
    </p:spTree>
    <p:extLst>
      <p:ext uri="{BB962C8B-B14F-4D97-AF65-F5344CB8AC3E}">
        <p14:creationId xmlns:p14="http://schemas.microsoft.com/office/powerpoint/2010/main" val="1881720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err="1" smtClean="0"/>
              <a:t>Sirkin</a:t>
            </a:r>
            <a:r>
              <a:rPr lang="en-US" dirty="0" smtClean="0"/>
              <a:t> (2008) suggested that with</a:t>
            </a:r>
          </a:p>
          <a:p>
            <a:pPr lvl="1"/>
            <a:r>
              <a:rPr lang="en-US" dirty="0" smtClean="0"/>
              <a:t>Intense competition for skilled workers</a:t>
            </a:r>
          </a:p>
          <a:p>
            <a:pPr lvl="1"/>
            <a:r>
              <a:rPr lang="en-US" dirty="0" smtClean="0"/>
              <a:t>Increase in employee mobility</a:t>
            </a:r>
          </a:p>
          <a:p>
            <a:pPr lvl="1"/>
            <a:endParaRPr lang="en-US" dirty="0"/>
          </a:p>
          <a:p>
            <a:pPr lvl="1">
              <a:buFont typeface="Wingdings"/>
              <a:buChar char="à"/>
            </a:pPr>
            <a:r>
              <a:rPr lang="en-US" dirty="0" smtClean="0">
                <a:sym typeface="Wingdings" panose="05000000000000000000" pitchFamily="2" charset="2"/>
              </a:rPr>
              <a:t>Organizations need to “grow” their talent</a:t>
            </a:r>
          </a:p>
          <a:p>
            <a:pPr lvl="2">
              <a:buFont typeface="Wingdings"/>
              <a:buChar char="à"/>
            </a:pPr>
            <a:r>
              <a:rPr lang="en-US" dirty="0">
                <a:sym typeface="Wingdings" panose="05000000000000000000" pitchFamily="2" charset="2"/>
              </a:rPr>
              <a:t>Education</a:t>
            </a:r>
          </a:p>
          <a:p>
            <a:pPr lvl="2">
              <a:buFont typeface="Wingdings"/>
              <a:buChar char="à"/>
            </a:pPr>
            <a:r>
              <a:rPr lang="en-US" dirty="0">
                <a:sym typeface="Wingdings" panose="05000000000000000000" pitchFamily="2" charset="2"/>
              </a:rPr>
              <a:t>Training</a:t>
            </a:r>
          </a:p>
          <a:p>
            <a:pPr lvl="2">
              <a:buFont typeface="Wingdings"/>
              <a:buChar char="à"/>
            </a:pPr>
            <a:r>
              <a:rPr lang="en-US" dirty="0">
                <a:sym typeface="Wingdings" panose="05000000000000000000" pitchFamily="2" charset="2"/>
              </a:rPr>
              <a:t>Mentoring</a:t>
            </a:r>
          </a:p>
          <a:p>
            <a:pPr lvl="2">
              <a:buFont typeface="Wingdings"/>
              <a:buChar char="à"/>
            </a:pPr>
            <a:r>
              <a:rPr lang="en-US" dirty="0">
                <a:sym typeface="Wingdings" panose="05000000000000000000" pitchFamily="2" charset="2"/>
              </a:rPr>
              <a:t>Motivation</a:t>
            </a:r>
          </a:p>
          <a:p>
            <a:pPr lvl="2">
              <a:buFont typeface="Wingdings"/>
              <a:buChar char="à"/>
            </a:pPr>
            <a:endParaRPr lang="en-US" dirty="0"/>
          </a:p>
        </p:txBody>
      </p:sp>
      <p:sp>
        <p:nvSpPr>
          <p:cNvPr id="3" name="Title 2"/>
          <p:cNvSpPr>
            <a:spLocks noGrp="1"/>
          </p:cNvSpPr>
          <p:nvPr>
            <p:ph type="title"/>
          </p:nvPr>
        </p:nvSpPr>
        <p:spPr/>
        <p:txBody>
          <a:bodyPr/>
          <a:lstStyle/>
          <a:p>
            <a:r>
              <a:rPr lang="en-US" dirty="0" smtClean="0"/>
              <a:t>Grow your Resources</a:t>
            </a:r>
            <a:endParaRPr lang="en-US" dirty="0"/>
          </a:p>
        </p:txBody>
      </p:sp>
    </p:spTree>
    <p:extLst>
      <p:ext uri="{BB962C8B-B14F-4D97-AF65-F5344CB8AC3E}">
        <p14:creationId xmlns:p14="http://schemas.microsoft.com/office/powerpoint/2010/main" val="3900874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err="1" smtClean="0"/>
              <a:t>Sirkin</a:t>
            </a:r>
            <a:r>
              <a:rPr lang="en-US" dirty="0" smtClean="0"/>
              <a:t> (2008) suggests that with</a:t>
            </a:r>
          </a:p>
          <a:p>
            <a:pPr lvl="1"/>
            <a:r>
              <a:rPr lang="en-US" dirty="0" smtClean="0"/>
              <a:t>Intense competition for skilled workers</a:t>
            </a:r>
          </a:p>
          <a:p>
            <a:pPr lvl="1"/>
            <a:r>
              <a:rPr lang="en-US" dirty="0" smtClean="0"/>
              <a:t>Increase in employee mobility</a:t>
            </a:r>
          </a:p>
          <a:p>
            <a:pPr lvl="1"/>
            <a:endParaRPr lang="en-US" dirty="0"/>
          </a:p>
          <a:p>
            <a:pPr lvl="1">
              <a:buFont typeface="Wingdings"/>
              <a:buChar char="à"/>
            </a:pPr>
            <a:r>
              <a:rPr lang="en-US" dirty="0" smtClean="0">
                <a:sym typeface="Wingdings" panose="05000000000000000000" pitchFamily="2" charset="2"/>
              </a:rPr>
              <a:t>Organizations need to “grow” their talent</a:t>
            </a:r>
          </a:p>
          <a:p>
            <a:pPr lvl="2">
              <a:buFont typeface="Wingdings"/>
              <a:buChar char="à"/>
            </a:pPr>
            <a:r>
              <a:rPr lang="en-US" dirty="0" smtClean="0">
                <a:sym typeface="Wingdings" panose="05000000000000000000" pitchFamily="2" charset="2"/>
              </a:rPr>
              <a:t>Education</a:t>
            </a:r>
            <a:endParaRPr lang="en-US" dirty="0">
              <a:sym typeface="Wingdings" panose="05000000000000000000" pitchFamily="2" charset="2"/>
            </a:endParaRPr>
          </a:p>
          <a:p>
            <a:pPr lvl="2">
              <a:buFont typeface="Wingdings"/>
              <a:buChar char="à"/>
            </a:pPr>
            <a:r>
              <a:rPr lang="en-US" dirty="0" smtClean="0">
                <a:sym typeface="Wingdings" panose="05000000000000000000" pitchFamily="2" charset="2"/>
              </a:rPr>
              <a:t>Training</a:t>
            </a:r>
          </a:p>
          <a:p>
            <a:pPr lvl="2">
              <a:buFont typeface="Wingdings"/>
              <a:buChar char="à"/>
            </a:pPr>
            <a:r>
              <a:rPr lang="en-US" dirty="0" smtClean="0">
                <a:sym typeface="Wingdings" panose="05000000000000000000" pitchFamily="2" charset="2"/>
              </a:rPr>
              <a:t>Mentoring</a:t>
            </a:r>
          </a:p>
          <a:p>
            <a:pPr lvl="2">
              <a:buFont typeface="Wingdings"/>
              <a:buChar char="à"/>
            </a:pPr>
            <a:r>
              <a:rPr lang="en-US" dirty="0" smtClean="0">
                <a:sym typeface="Wingdings" panose="05000000000000000000" pitchFamily="2" charset="2"/>
              </a:rPr>
              <a:t>Motivation</a:t>
            </a:r>
          </a:p>
          <a:p>
            <a:pPr lvl="2">
              <a:buFont typeface="Wingdings"/>
              <a:buChar char="à"/>
            </a:pPr>
            <a:endParaRPr lang="en-US" dirty="0"/>
          </a:p>
        </p:txBody>
      </p:sp>
      <p:sp>
        <p:nvSpPr>
          <p:cNvPr id="3" name="Title 2"/>
          <p:cNvSpPr>
            <a:spLocks noGrp="1"/>
          </p:cNvSpPr>
          <p:nvPr>
            <p:ph type="title"/>
          </p:nvPr>
        </p:nvSpPr>
        <p:spPr/>
        <p:txBody>
          <a:bodyPr>
            <a:normAutofit fontScale="90000"/>
          </a:bodyPr>
          <a:lstStyle/>
          <a:p>
            <a:r>
              <a:rPr lang="en-US" dirty="0" smtClean="0"/>
              <a:t>Grow your Resources                </a:t>
            </a:r>
            <a:r>
              <a:rPr lang="en-US" dirty="0" smtClean="0">
                <a:solidFill>
                  <a:srgbClr val="FFFF00"/>
                </a:solidFill>
              </a:rPr>
              <a:t>(Training Model)</a:t>
            </a:r>
            <a:endParaRPr lang="en-US" dirty="0">
              <a:solidFill>
                <a:srgbClr val="FFFF00"/>
              </a:solidFill>
            </a:endParaRPr>
          </a:p>
        </p:txBody>
      </p:sp>
    </p:spTree>
    <p:extLst>
      <p:ext uri="{BB962C8B-B14F-4D97-AF65-F5344CB8AC3E}">
        <p14:creationId xmlns:p14="http://schemas.microsoft.com/office/powerpoint/2010/main" val="21556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Team Structure and Shared Team beliefs</a:t>
            </a:r>
          </a:p>
          <a:p>
            <a:pPr lvl="1"/>
            <a:r>
              <a:rPr lang="en-US" dirty="0" smtClean="0"/>
              <a:t>Antecedents to learning</a:t>
            </a:r>
          </a:p>
          <a:p>
            <a:pPr lvl="1"/>
            <a:r>
              <a:rPr lang="en-US" dirty="0" smtClean="0"/>
              <a:t>Support integrative perspective of leaning</a:t>
            </a:r>
          </a:p>
          <a:p>
            <a:pPr marL="301943" lvl="1" indent="0">
              <a:buNone/>
            </a:pPr>
            <a:r>
              <a:rPr lang="en-US" dirty="0" smtClean="0"/>
              <a:t>Edmondson (1999)</a:t>
            </a:r>
          </a:p>
          <a:p>
            <a:r>
              <a:rPr lang="en-US" dirty="0"/>
              <a:t>Team </a:t>
            </a:r>
            <a:r>
              <a:rPr lang="en-US" dirty="0" smtClean="0"/>
              <a:t>outcomes</a:t>
            </a:r>
            <a:endParaRPr lang="en-US" dirty="0"/>
          </a:p>
          <a:p>
            <a:pPr lvl="1"/>
            <a:r>
              <a:rPr lang="en-US" dirty="0" smtClean="0"/>
              <a:t>Context</a:t>
            </a:r>
          </a:p>
          <a:p>
            <a:pPr lvl="1"/>
            <a:r>
              <a:rPr lang="en-US" dirty="0" smtClean="0"/>
              <a:t>Leader support</a:t>
            </a:r>
          </a:p>
          <a:p>
            <a:pPr lvl="1"/>
            <a:r>
              <a:rPr lang="en-US" dirty="0" smtClean="0"/>
              <a:t>Shared beliefs</a:t>
            </a:r>
          </a:p>
          <a:p>
            <a:pPr marL="301943" lvl="1" indent="0">
              <a:buNone/>
            </a:pPr>
            <a:r>
              <a:rPr lang="en-US" dirty="0" err="1" smtClean="0"/>
              <a:t>Senge</a:t>
            </a:r>
            <a:r>
              <a:rPr lang="en-US" dirty="0" smtClean="0"/>
              <a:t> (1996)</a:t>
            </a:r>
            <a:endParaRPr lang="en-US" dirty="0"/>
          </a:p>
          <a:p>
            <a:pPr marL="301943" lvl="1" indent="0">
              <a:buNone/>
            </a:pPr>
            <a:endParaRPr lang="en-US" dirty="0"/>
          </a:p>
        </p:txBody>
      </p:sp>
      <p:sp>
        <p:nvSpPr>
          <p:cNvPr id="3" name="Title 2"/>
          <p:cNvSpPr>
            <a:spLocks noGrp="1"/>
          </p:cNvSpPr>
          <p:nvPr>
            <p:ph type="title"/>
          </p:nvPr>
        </p:nvSpPr>
        <p:spPr/>
        <p:txBody>
          <a:bodyPr/>
          <a:lstStyle/>
          <a:p>
            <a:r>
              <a:rPr lang="en-US" dirty="0" smtClean="0"/>
              <a:t>Learning in Teams</a:t>
            </a:r>
            <a:endParaRPr lang="en-US" dirty="0"/>
          </a:p>
        </p:txBody>
      </p:sp>
    </p:spTree>
    <p:extLst>
      <p:ext uri="{BB962C8B-B14F-4D97-AF65-F5344CB8AC3E}">
        <p14:creationId xmlns:p14="http://schemas.microsoft.com/office/powerpoint/2010/main" val="1570952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Team Structure and Shared Team beliefs</a:t>
            </a:r>
          </a:p>
          <a:p>
            <a:pPr lvl="1"/>
            <a:r>
              <a:rPr lang="en-US" dirty="0" smtClean="0"/>
              <a:t>Antecedents to learning</a:t>
            </a:r>
          </a:p>
          <a:p>
            <a:pPr lvl="1"/>
            <a:r>
              <a:rPr lang="en-US" dirty="0" smtClean="0"/>
              <a:t>Support integrative perspective of leaning</a:t>
            </a:r>
          </a:p>
          <a:p>
            <a:pPr marL="301943" lvl="1" indent="0">
              <a:buNone/>
            </a:pPr>
            <a:r>
              <a:rPr lang="en-US" dirty="0" smtClean="0"/>
              <a:t>Edmondson (1999)</a:t>
            </a:r>
          </a:p>
          <a:p>
            <a:r>
              <a:rPr lang="en-US" dirty="0">
                <a:solidFill>
                  <a:schemeClr val="bg1">
                    <a:lumMod val="75000"/>
                  </a:schemeClr>
                </a:solidFill>
              </a:rPr>
              <a:t>Team </a:t>
            </a:r>
            <a:r>
              <a:rPr lang="en-US" dirty="0" smtClean="0">
                <a:solidFill>
                  <a:schemeClr val="bg1">
                    <a:lumMod val="75000"/>
                  </a:schemeClr>
                </a:solidFill>
              </a:rPr>
              <a:t>outcomes</a:t>
            </a:r>
            <a:endParaRPr lang="en-US" dirty="0">
              <a:solidFill>
                <a:schemeClr val="bg1">
                  <a:lumMod val="75000"/>
                </a:schemeClr>
              </a:solidFill>
            </a:endParaRPr>
          </a:p>
          <a:p>
            <a:pPr lvl="1"/>
            <a:r>
              <a:rPr lang="en-US" dirty="0" smtClean="0">
                <a:solidFill>
                  <a:schemeClr val="bg1">
                    <a:lumMod val="75000"/>
                  </a:schemeClr>
                </a:solidFill>
              </a:rPr>
              <a:t>Context</a:t>
            </a:r>
          </a:p>
          <a:p>
            <a:pPr lvl="1"/>
            <a:r>
              <a:rPr lang="en-US" dirty="0" smtClean="0">
                <a:solidFill>
                  <a:schemeClr val="bg1">
                    <a:lumMod val="75000"/>
                  </a:schemeClr>
                </a:solidFill>
              </a:rPr>
              <a:t>Leader support</a:t>
            </a:r>
          </a:p>
          <a:p>
            <a:pPr lvl="1"/>
            <a:r>
              <a:rPr lang="en-US" dirty="0" smtClean="0">
                <a:solidFill>
                  <a:schemeClr val="bg1">
                    <a:lumMod val="75000"/>
                  </a:schemeClr>
                </a:solidFill>
              </a:rPr>
              <a:t>Shared beliefs</a:t>
            </a:r>
          </a:p>
          <a:p>
            <a:pPr marL="301943" lvl="1" indent="0">
              <a:buNone/>
            </a:pPr>
            <a:r>
              <a:rPr lang="en-US" dirty="0" err="1" smtClean="0">
                <a:solidFill>
                  <a:schemeClr val="bg1">
                    <a:lumMod val="75000"/>
                  </a:schemeClr>
                </a:solidFill>
              </a:rPr>
              <a:t>Senge</a:t>
            </a:r>
            <a:r>
              <a:rPr lang="en-US" dirty="0" smtClean="0">
                <a:solidFill>
                  <a:schemeClr val="bg1">
                    <a:lumMod val="75000"/>
                  </a:schemeClr>
                </a:solidFill>
              </a:rPr>
              <a:t> (1996)</a:t>
            </a:r>
            <a:endParaRPr lang="en-US" dirty="0">
              <a:solidFill>
                <a:schemeClr val="bg1">
                  <a:lumMod val="75000"/>
                </a:schemeClr>
              </a:solidFill>
            </a:endParaRPr>
          </a:p>
          <a:p>
            <a:pPr marL="301943" lvl="1" indent="0">
              <a:buNone/>
            </a:pPr>
            <a:endParaRPr lang="en-US" dirty="0"/>
          </a:p>
        </p:txBody>
      </p:sp>
      <p:sp>
        <p:nvSpPr>
          <p:cNvPr id="3" name="Title 2"/>
          <p:cNvSpPr>
            <a:spLocks noGrp="1"/>
          </p:cNvSpPr>
          <p:nvPr>
            <p:ph type="title"/>
          </p:nvPr>
        </p:nvSpPr>
        <p:spPr/>
        <p:txBody>
          <a:bodyPr>
            <a:normAutofit fontScale="90000"/>
          </a:bodyPr>
          <a:lstStyle/>
          <a:p>
            <a:r>
              <a:rPr lang="en-US" dirty="0" smtClean="0"/>
              <a:t>Learning in Teams                       </a:t>
            </a:r>
            <a:r>
              <a:rPr lang="en-US" dirty="0" smtClean="0">
                <a:solidFill>
                  <a:srgbClr val="FFFF00"/>
                </a:solidFill>
              </a:rPr>
              <a:t>(Training Model)</a:t>
            </a:r>
            <a:endParaRPr lang="en-US" dirty="0">
              <a:solidFill>
                <a:srgbClr val="FFFF00"/>
              </a:solidFill>
            </a:endParaRPr>
          </a:p>
        </p:txBody>
      </p:sp>
    </p:spTree>
    <p:extLst>
      <p:ext uri="{BB962C8B-B14F-4D97-AF65-F5344CB8AC3E}">
        <p14:creationId xmlns:p14="http://schemas.microsoft.com/office/powerpoint/2010/main" val="4265120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solidFill>
                  <a:schemeClr val="bg1">
                    <a:lumMod val="75000"/>
                  </a:schemeClr>
                </a:solidFill>
              </a:rPr>
              <a:t>Team Structure and Shared Team beliefs</a:t>
            </a:r>
          </a:p>
          <a:p>
            <a:pPr lvl="1"/>
            <a:r>
              <a:rPr lang="en-US" dirty="0" smtClean="0">
                <a:solidFill>
                  <a:schemeClr val="bg1">
                    <a:lumMod val="75000"/>
                  </a:schemeClr>
                </a:solidFill>
              </a:rPr>
              <a:t>Antecedents to learning</a:t>
            </a:r>
          </a:p>
          <a:p>
            <a:pPr lvl="1"/>
            <a:r>
              <a:rPr lang="en-US" dirty="0" smtClean="0">
                <a:solidFill>
                  <a:schemeClr val="bg1">
                    <a:lumMod val="75000"/>
                  </a:schemeClr>
                </a:solidFill>
              </a:rPr>
              <a:t>Support integrative perspective of leaning</a:t>
            </a:r>
          </a:p>
          <a:p>
            <a:pPr marL="301943" lvl="1" indent="0">
              <a:buNone/>
            </a:pPr>
            <a:r>
              <a:rPr lang="en-US" dirty="0" smtClean="0">
                <a:solidFill>
                  <a:schemeClr val="bg1">
                    <a:lumMod val="75000"/>
                  </a:schemeClr>
                </a:solidFill>
              </a:rPr>
              <a:t>Edmondson (1999</a:t>
            </a:r>
            <a:r>
              <a:rPr lang="en-US" dirty="0" smtClean="0"/>
              <a:t>)</a:t>
            </a:r>
          </a:p>
          <a:p>
            <a:r>
              <a:rPr lang="en-US" dirty="0"/>
              <a:t>Team </a:t>
            </a:r>
            <a:r>
              <a:rPr lang="en-US" dirty="0" smtClean="0"/>
              <a:t>outcomes</a:t>
            </a:r>
            <a:endParaRPr lang="en-US" dirty="0"/>
          </a:p>
          <a:p>
            <a:pPr lvl="1"/>
            <a:r>
              <a:rPr lang="en-US" dirty="0" smtClean="0"/>
              <a:t>Context</a:t>
            </a:r>
          </a:p>
          <a:p>
            <a:pPr lvl="1"/>
            <a:r>
              <a:rPr lang="en-US" dirty="0" smtClean="0"/>
              <a:t>Leader support</a:t>
            </a:r>
          </a:p>
          <a:p>
            <a:pPr lvl="1"/>
            <a:r>
              <a:rPr lang="en-US" dirty="0" smtClean="0"/>
              <a:t>Shared beliefs</a:t>
            </a:r>
          </a:p>
          <a:p>
            <a:pPr marL="301943" lvl="1" indent="0">
              <a:buNone/>
            </a:pPr>
            <a:r>
              <a:rPr lang="en-US" dirty="0" err="1" smtClean="0"/>
              <a:t>Senge</a:t>
            </a:r>
            <a:r>
              <a:rPr lang="en-US" dirty="0" smtClean="0"/>
              <a:t> (1996)</a:t>
            </a:r>
            <a:endParaRPr lang="en-US" dirty="0"/>
          </a:p>
          <a:p>
            <a:pPr marL="301943" lvl="1" indent="0">
              <a:buNone/>
            </a:pPr>
            <a:endParaRPr lang="en-US" dirty="0"/>
          </a:p>
        </p:txBody>
      </p:sp>
      <p:sp>
        <p:nvSpPr>
          <p:cNvPr id="3" name="Title 2"/>
          <p:cNvSpPr>
            <a:spLocks noGrp="1"/>
          </p:cNvSpPr>
          <p:nvPr>
            <p:ph type="title"/>
          </p:nvPr>
        </p:nvSpPr>
        <p:spPr/>
        <p:txBody>
          <a:bodyPr>
            <a:normAutofit fontScale="90000"/>
          </a:bodyPr>
          <a:lstStyle/>
          <a:p>
            <a:r>
              <a:rPr lang="en-US" dirty="0" smtClean="0"/>
              <a:t>Learning in Teams                       </a:t>
            </a:r>
            <a:r>
              <a:rPr lang="en-US" dirty="0" smtClean="0">
                <a:solidFill>
                  <a:srgbClr val="FFFF00"/>
                </a:solidFill>
              </a:rPr>
              <a:t>(Training Model)</a:t>
            </a:r>
            <a:endParaRPr lang="en-US" dirty="0">
              <a:solidFill>
                <a:srgbClr val="FFFF00"/>
              </a:solidFill>
            </a:endParaRPr>
          </a:p>
        </p:txBody>
      </p:sp>
    </p:spTree>
    <p:extLst>
      <p:ext uri="{BB962C8B-B14F-4D97-AF65-F5344CB8AC3E}">
        <p14:creationId xmlns:p14="http://schemas.microsoft.com/office/powerpoint/2010/main" val="3587716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Prefer active learning strategy</a:t>
            </a:r>
          </a:p>
          <a:p>
            <a:r>
              <a:rPr lang="en-US" dirty="0" smtClean="0"/>
              <a:t>Preference for immediate application of knowledge</a:t>
            </a:r>
          </a:p>
          <a:p>
            <a:r>
              <a:rPr lang="en-US" dirty="0" smtClean="0"/>
              <a:t>Prefer opportunities for self-direction</a:t>
            </a:r>
          </a:p>
          <a:p>
            <a:pPr marL="0" indent="0">
              <a:buNone/>
            </a:pPr>
            <a:r>
              <a:rPr lang="en-US" dirty="0" smtClean="0"/>
              <a:t>Ross-Gordon (2011)</a:t>
            </a:r>
            <a:endParaRPr lang="en-US" dirty="0"/>
          </a:p>
        </p:txBody>
      </p:sp>
      <p:sp>
        <p:nvSpPr>
          <p:cNvPr id="3" name="Title 2"/>
          <p:cNvSpPr>
            <a:spLocks noGrp="1"/>
          </p:cNvSpPr>
          <p:nvPr>
            <p:ph type="title"/>
          </p:nvPr>
        </p:nvSpPr>
        <p:spPr/>
        <p:txBody>
          <a:bodyPr/>
          <a:lstStyle/>
          <a:p>
            <a:r>
              <a:rPr lang="en-US" dirty="0" smtClean="0"/>
              <a:t>Adult Learners</a:t>
            </a:r>
            <a:endParaRPr lang="en-US" dirty="0"/>
          </a:p>
        </p:txBody>
      </p:sp>
    </p:spTree>
    <p:extLst>
      <p:ext uri="{BB962C8B-B14F-4D97-AF65-F5344CB8AC3E}">
        <p14:creationId xmlns:p14="http://schemas.microsoft.com/office/powerpoint/2010/main" val="3896659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Prefer active learning strategy</a:t>
            </a:r>
          </a:p>
          <a:p>
            <a:r>
              <a:rPr lang="en-US" dirty="0" smtClean="0"/>
              <a:t>Preference for immediate application of knowledge</a:t>
            </a:r>
          </a:p>
          <a:p>
            <a:r>
              <a:rPr lang="en-US" dirty="0" smtClean="0"/>
              <a:t>Prefer opportunities for self-direction</a:t>
            </a:r>
          </a:p>
          <a:p>
            <a:pPr marL="0" indent="0">
              <a:buNone/>
            </a:pPr>
            <a:r>
              <a:rPr lang="en-US" dirty="0" smtClean="0"/>
              <a:t>Ross-Gordon (2011)</a:t>
            </a:r>
            <a:endParaRPr lang="en-US" dirty="0"/>
          </a:p>
        </p:txBody>
      </p:sp>
      <p:sp>
        <p:nvSpPr>
          <p:cNvPr id="3" name="Title 2"/>
          <p:cNvSpPr>
            <a:spLocks noGrp="1"/>
          </p:cNvSpPr>
          <p:nvPr>
            <p:ph type="title"/>
          </p:nvPr>
        </p:nvSpPr>
        <p:spPr/>
        <p:txBody>
          <a:bodyPr>
            <a:normAutofit fontScale="90000"/>
          </a:bodyPr>
          <a:lstStyle/>
          <a:p>
            <a:r>
              <a:rPr lang="en-US" dirty="0" smtClean="0"/>
              <a:t>Adult Learners </a:t>
            </a:r>
            <a:br>
              <a:rPr lang="en-US" dirty="0" smtClean="0"/>
            </a:br>
            <a:r>
              <a:rPr lang="en-US" dirty="0" smtClean="0">
                <a:solidFill>
                  <a:srgbClr val="FFFF00"/>
                </a:solidFill>
              </a:rPr>
              <a:t>(Training Model)</a:t>
            </a:r>
            <a:endParaRPr lang="en-US" dirty="0">
              <a:solidFill>
                <a:srgbClr val="FFFF00"/>
              </a:solidFill>
            </a:endParaRPr>
          </a:p>
        </p:txBody>
      </p:sp>
    </p:spTree>
    <p:extLst>
      <p:ext uri="{BB962C8B-B14F-4D97-AF65-F5344CB8AC3E}">
        <p14:creationId xmlns:p14="http://schemas.microsoft.com/office/powerpoint/2010/main" val="1621675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Successful learning depends upon leadership</a:t>
            </a:r>
          </a:p>
          <a:p>
            <a:pPr lvl="1"/>
            <a:r>
              <a:rPr lang="en-US" dirty="0" smtClean="0"/>
              <a:t>Strategic</a:t>
            </a:r>
          </a:p>
          <a:p>
            <a:pPr lvl="1"/>
            <a:r>
              <a:rPr lang="en-US" dirty="0" smtClean="0"/>
              <a:t>Envision and implement </a:t>
            </a:r>
            <a:r>
              <a:rPr lang="en-US" smtClean="0"/>
              <a:t>learning plan</a:t>
            </a:r>
            <a:endParaRPr lang="en-US" dirty="0" smtClean="0"/>
          </a:p>
          <a:p>
            <a:pPr lvl="1"/>
            <a:r>
              <a:rPr lang="en-US" dirty="0" smtClean="0"/>
              <a:t>Strategic management with plan</a:t>
            </a:r>
          </a:p>
          <a:p>
            <a:pPr lvl="1"/>
            <a:r>
              <a:rPr lang="en-US" dirty="0" smtClean="0"/>
              <a:t>Tactical management implement plan</a:t>
            </a:r>
          </a:p>
          <a:p>
            <a:pPr lvl="1"/>
            <a:r>
              <a:rPr lang="en-US" dirty="0" smtClean="0"/>
              <a:t>Technical management for mentoring</a:t>
            </a:r>
          </a:p>
          <a:p>
            <a:pPr lvl="1"/>
            <a:r>
              <a:rPr lang="en-US" dirty="0" smtClean="0"/>
              <a:t>Product development (team) leadership</a:t>
            </a:r>
            <a:endParaRPr lang="en-US" dirty="0"/>
          </a:p>
        </p:txBody>
      </p:sp>
      <p:sp>
        <p:nvSpPr>
          <p:cNvPr id="3" name="Title 2"/>
          <p:cNvSpPr>
            <a:spLocks noGrp="1"/>
          </p:cNvSpPr>
          <p:nvPr>
            <p:ph type="title"/>
          </p:nvPr>
        </p:nvSpPr>
        <p:spPr/>
        <p:txBody>
          <a:bodyPr/>
          <a:lstStyle/>
          <a:p>
            <a:r>
              <a:rPr lang="en-US" dirty="0" smtClean="0"/>
              <a:t>Leadership </a:t>
            </a:r>
            <a:endParaRPr lang="en-US" dirty="0"/>
          </a:p>
        </p:txBody>
      </p:sp>
    </p:spTree>
    <p:extLst>
      <p:ext uri="{BB962C8B-B14F-4D97-AF65-F5344CB8AC3E}">
        <p14:creationId xmlns:p14="http://schemas.microsoft.com/office/powerpoint/2010/main" val="169288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Successful learning depends upon leadership</a:t>
            </a:r>
          </a:p>
          <a:p>
            <a:pPr lvl="1"/>
            <a:r>
              <a:rPr lang="en-US" dirty="0" smtClean="0"/>
              <a:t>Engine going</a:t>
            </a:r>
          </a:p>
          <a:p>
            <a:pPr lvl="1"/>
            <a:r>
              <a:rPr lang="en-US" dirty="0" smtClean="0"/>
              <a:t>All on board</a:t>
            </a:r>
          </a:p>
          <a:p>
            <a:pPr lvl="1"/>
            <a:r>
              <a:rPr lang="en-US" dirty="0" smtClean="0"/>
              <a:t>Strategic management with plan</a:t>
            </a:r>
          </a:p>
          <a:p>
            <a:pPr lvl="1"/>
            <a:r>
              <a:rPr lang="en-US" dirty="0" smtClean="0"/>
              <a:t>Middle management implement plan</a:t>
            </a:r>
          </a:p>
          <a:p>
            <a:pPr lvl="1"/>
            <a:r>
              <a:rPr lang="en-US" dirty="0" smtClean="0"/>
              <a:t>Technical management for mentoring</a:t>
            </a:r>
          </a:p>
          <a:p>
            <a:pPr lvl="1"/>
            <a:r>
              <a:rPr lang="en-US" dirty="0" smtClean="0"/>
              <a:t>Product development (team) leadership</a:t>
            </a:r>
            <a:endParaRPr lang="en-US" dirty="0"/>
          </a:p>
        </p:txBody>
      </p:sp>
      <p:sp>
        <p:nvSpPr>
          <p:cNvPr id="3" name="Title 2"/>
          <p:cNvSpPr>
            <a:spLocks noGrp="1"/>
          </p:cNvSpPr>
          <p:nvPr>
            <p:ph type="title"/>
          </p:nvPr>
        </p:nvSpPr>
        <p:spPr/>
        <p:txBody>
          <a:bodyPr>
            <a:normAutofit fontScale="90000"/>
          </a:bodyPr>
          <a:lstStyle/>
          <a:p>
            <a:r>
              <a:rPr lang="en-US" dirty="0" smtClean="0"/>
              <a:t>Leadership</a:t>
            </a:r>
            <a:br>
              <a:rPr lang="en-US" dirty="0" smtClean="0"/>
            </a:br>
            <a:r>
              <a:rPr lang="en-US" dirty="0" smtClean="0">
                <a:solidFill>
                  <a:srgbClr val="FFFF00"/>
                </a:solidFill>
              </a:rPr>
              <a:t>(Training Model)</a:t>
            </a:r>
            <a:endParaRPr lang="en-US" dirty="0">
              <a:solidFill>
                <a:srgbClr val="FFFF00"/>
              </a:solidFill>
            </a:endParaRPr>
          </a:p>
        </p:txBody>
      </p:sp>
    </p:spTree>
    <p:extLst>
      <p:ext uri="{BB962C8B-B14F-4D97-AF65-F5344CB8AC3E}">
        <p14:creationId xmlns:p14="http://schemas.microsoft.com/office/powerpoint/2010/main" val="2919973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Market forces fierce</a:t>
            </a:r>
          </a:p>
          <a:p>
            <a:r>
              <a:rPr lang="en-US" dirty="0" smtClean="0"/>
              <a:t>Leadership</a:t>
            </a:r>
          </a:p>
          <a:p>
            <a:r>
              <a:rPr lang="en-US" dirty="0" smtClean="0"/>
              <a:t>Created workforce with specific skills</a:t>
            </a:r>
          </a:p>
          <a:p>
            <a:r>
              <a:rPr lang="en-US" dirty="0" smtClean="0"/>
              <a:t>Relationship</a:t>
            </a:r>
          </a:p>
          <a:p>
            <a:pPr lvl="1"/>
            <a:r>
              <a:rPr lang="en-US" dirty="0" smtClean="0"/>
              <a:t>Between two formulating organizations</a:t>
            </a:r>
          </a:p>
          <a:p>
            <a:pPr lvl="1"/>
            <a:r>
              <a:rPr lang="en-US" dirty="0" smtClean="0"/>
              <a:t>With SAS</a:t>
            </a:r>
          </a:p>
          <a:p>
            <a:pPr lvl="1"/>
            <a:r>
              <a:rPr lang="en-US" dirty="0" smtClean="0"/>
              <a:t>With University</a:t>
            </a:r>
          </a:p>
          <a:p>
            <a:pPr lvl="1"/>
            <a:r>
              <a:rPr lang="en-US" dirty="0" smtClean="0"/>
              <a:t>With client</a:t>
            </a:r>
            <a:endParaRPr lang="en-US" dirty="0"/>
          </a:p>
          <a:p>
            <a:r>
              <a:rPr lang="en-US" dirty="0" smtClean="0"/>
              <a:t>Research findings </a:t>
            </a:r>
          </a:p>
        </p:txBody>
      </p:sp>
      <p:sp>
        <p:nvSpPr>
          <p:cNvPr id="3" name="Title 2"/>
          <p:cNvSpPr>
            <a:spLocks noGrp="1"/>
          </p:cNvSpPr>
          <p:nvPr>
            <p:ph type="title"/>
          </p:nvPr>
        </p:nvSpPr>
        <p:spPr/>
        <p:txBody>
          <a:bodyPr/>
          <a:lstStyle/>
          <a:p>
            <a:r>
              <a:rPr lang="en-US" dirty="0" smtClean="0"/>
              <a:t>Conclusions</a:t>
            </a:r>
            <a:endParaRPr lang="en-US" dirty="0"/>
          </a:p>
        </p:txBody>
      </p:sp>
    </p:spTree>
    <p:extLst>
      <p:ext uri="{BB962C8B-B14F-4D97-AF65-F5344CB8AC3E}">
        <p14:creationId xmlns:p14="http://schemas.microsoft.com/office/powerpoint/2010/main" val="1763900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See Handout</a:t>
            </a:r>
            <a:endParaRPr lang="en-US" dirty="0"/>
          </a:p>
        </p:txBody>
      </p:sp>
      <p:sp>
        <p:nvSpPr>
          <p:cNvPr id="3" name="Title 2"/>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1274104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dirty="0"/>
              <a:t>We welcome you all to our future conferences of OMICS International</a:t>
            </a:r>
          </a:p>
          <a:p>
            <a:pPr marL="0" indent="0" algn="ctr">
              <a:buNone/>
            </a:pPr>
            <a:r>
              <a:rPr lang="en-US" b="1" dirty="0"/>
              <a:t>7</a:t>
            </a:r>
            <a:r>
              <a:rPr lang="en-US" b="1" baseline="30000" dirty="0"/>
              <a:t>th</a:t>
            </a:r>
            <a:r>
              <a:rPr lang="en-US" b="1" dirty="0"/>
              <a:t> Annual Global Pharma Summit</a:t>
            </a:r>
          </a:p>
          <a:p>
            <a:pPr marL="0" indent="0" algn="ctr">
              <a:buNone/>
            </a:pPr>
            <a:r>
              <a:rPr lang="en-US" dirty="0"/>
              <a:t>On</a:t>
            </a:r>
          </a:p>
          <a:p>
            <a:pPr marL="0" indent="0" algn="ctr">
              <a:buNone/>
            </a:pPr>
            <a:r>
              <a:rPr lang="en-US" dirty="0"/>
              <a:t> </a:t>
            </a:r>
            <a:r>
              <a:rPr lang="en-US" b="1" dirty="0"/>
              <a:t>June 20-22, 2016 </a:t>
            </a:r>
            <a:r>
              <a:rPr lang="en-US" dirty="0"/>
              <a:t>at New Orleans</a:t>
            </a:r>
            <a:r>
              <a:rPr lang="en-US" b="1" dirty="0"/>
              <a:t>, USA</a:t>
            </a:r>
          </a:p>
          <a:p>
            <a:pPr marL="0" indent="0">
              <a:buNone/>
            </a:pPr>
            <a:r>
              <a:rPr lang="en-US" dirty="0">
                <a:hlinkClick r:id="rId2"/>
              </a:rPr>
              <a:t>http://american.pharmaceuticalconferences.com/</a:t>
            </a:r>
            <a:r>
              <a:rPr lang="en-US" dirty="0"/>
              <a:t> </a:t>
            </a:r>
          </a:p>
          <a:p>
            <a:endParaRPr lang="en-IN" dirty="0"/>
          </a:p>
        </p:txBody>
      </p:sp>
      <p:sp>
        <p:nvSpPr>
          <p:cNvPr id="3" name="Title 2"/>
          <p:cNvSpPr>
            <a:spLocks noGrp="1"/>
          </p:cNvSpPr>
          <p:nvPr>
            <p:ph type="title"/>
          </p:nvPr>
        </p:nvSpPr>
        <p:spPr/>
        <p:txBody>
          <a:bodyPr/>
          <a:lstStyle/>
          <a:p>
            <a:r>
              <a:rPr lang="en-US" dirty="0"/>
              <a:t>Let us meet again..</a:t>
            </a:r>
            <a:endParaRPr lang="en-IN" dirty="0"/>
          </a:p>
        </p:txBody>
      </p:sp>
    </p:spTree>
    <p:extLst>
      <p:ext uri="{BB962C8B-B14F-4D97-AF65-F5344CB8AC3E}">
        <p14:creationId xmlns:p14="http://schemas.microsoft.com/office/powerpoint/2010/main" val="5476591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643</TotalTime>
  <Words>3346</Words>
  <Application>Microsoft Office PowerPoint</Application>
  <PresentationFormat>On-screen Show (4:3)</PresentationFormat>
  <Paragraphs>326</Paragraphs>
  <Slides>31</Slides>
  <Notes>23</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Waveform</vt:lpstr>
      <vt:lpstr>About OMICS Group</vt:lpstr>
      <vt:lpstr>OMICS International Conferences</vt:lpstr>
      <vt:lpstr>Components of a Successful Training Model for Statistical Reporting in the Pharmaceutical Industry </vt:lpstr>
      <vt:lpstr>Agenda</vt:lpstr>
      <vt:lpstr>Current Market Conditions</vt:lpstr>
      <vt:lpstr>Why Do We Care About Learning?</vt:lpstr>
      <vt:lpstr>Components of the Learning Model</vt:lpstr>
      <vt:lpstr>Formulation of the Learning Model</vt:lpstr>
      <vt:lpstr>Why Ukraine ?</vt:lpstr>
      <vt:lpstr>Selection of Site</vt:lpstr>
      <vt:lpstr>Criteria to Join the Group</vt:lpstr>
      <vt:lpstr>Challenges in Implementation</vt:lpstr>
      <vt:lpstr>Internship</vt:lpstr>
      <vt:lpstr>Success</vt:lpstr>
      <vt:lpstr>Organizational Learning</vt:lpstr>
      <vt:lpstr>Organizational Learning            (Training Model)</vt:lpstr>
      <vt:lpstr>Organizational Learning            (Training Model)</vt:lpstr>
      <vt:lpstr>Organizational Learning            (Training Model)</vt:lpstr>
      <vt:lpstr>Organizational Learning (Training Model)</vt:lpstr>
      <vt:lpstr>Grow your Resources</vt:lpstr>
      <vt:lpstr>Grow your Resources                (Training Model)</vt:lpstr>
      <vt:lpstr>Learning in Teams</vt:lpstr>
      <vt:lpstr>Learning in Teams                       (Training Model)</vt:lpstr>
      <vt:lpstr>Learning in Teams                       (Training Model)</vt:lpstr>
      <vt:lpstr>Adult Learners</vt:lpstr>
      <vt:lpstr>Adult Learners  (Training Model)</vt:lpstr>
      <vt:lpstr>Leadership </vt:lpstr>
      <vt:lpstr>Leadership (Training Model)</vt:lpstr>
      <vt:lpstr>Conclusions</vt:lpstr>
      <vt:lpstr>References</vt:lpstr>
      <vt:lpstr>Let us meet again..</vt:lpstr>
    </vt:vector>
  </TitlesOfParts>
  <Company>ManpowerGroup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Components of a Successful Training Model for Statistical Reporting in the Pharmaceutical Industry</dc:title>
  <dc:creator>Helen M Chmiel</dc:creator>
  <cp:lastModifiedBy>American Pharma</cp:lastModifiedBy>
  <cp:revision>33</cp:revision>
  <dcterms:created xsi:type="dcterms:W3CDTF">2015-07-14T01:40:56Z</dcterms:created>
  <dcterms:modified xsi:type="dcterms:W3CDTF">2015-08-14T06:44:08Z</dcterms:modified>
</cp:coreProperties>
</file>