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56" r:id="rId2"/>
    <p:sldId id="273" r:id="rId3"/>
    <p:sldId id="274" r:id="rId4"/>
    <p:sldId id="275" r:id="rId5"/>
    <p:sldId id="276" r:id="rId6"/>
    <p:sldId id="288" r:id="rId7"/>
    <p:sldId id="279" r:id="rId8"/>
    <p:sldId id="280" r:id="rId9"/>
    <p:sldId id="295" r:id="rId10"/>
    <p:sldId id="283" r:id="rId11"/>
    <p:sldId id="286" r:id="rId12"/>
    <p:sldId id="294" r:id="rId13"/>
    <p:sldId id="281" r:id="rId14"/>
    <p:sldId id="292" r:id="rId15"/>
    <p:sldId id="300" r:id="rId16"/>
    <p:sldId id="301" r:id="rId17"/>
    <p:sldId id="269" r:id="rId18"/>
    <p:sldId id="293" r:id="rId19"/>
    <p:sldId id="298" r:id="rId20"/>
    <p:sldId id="266" r:id="rId21"/>
    <p:sldId id="264" r:id="rId22"/>
    <p:sldId id="285" r:id="rId23"/>
    <p:sldId id="296" r:id="rId24"/>
    <p:sldId id="297" r:id="rId25"/>
    <p:sldId id="265" r:id="rId26"/>
    <p:sldId id="260" r:id="rId27"/>
    <p:sldId id="268" r:id="rId28"/>
    <p:sldId id="270" r:id="rId29"/>
    <p:sldId id="267" r:id="rId30"/>
    <p:sldId id="272" r:id="rId31"/>
    <p:sldId id="257" r:id="rId32"/>
    <p:sldId id="258" r:id="rId33"/>
    <p:sldId id="271"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43"/>
    <a:srgbClr val="0080FF"/>
    <a:srgbClr val="D7C112"/>
    <a:srgbClr val="800080"/>
    <a:srgbClr val="66FF66"/>
    <a:srgbClr val="CC0202"/>
    <a:srgbClr val="B50202"/>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100" d="100"/>
          <a:sy n="100" d="100"/>
        </p:scale>
        <p:origin x="-1848"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62142F-7585-4748-97D3-99844C7EFE42}" type="datetimeFigureOut">
              <a:rPr lang="en-US" smtClean="0"/>
              <a:t>7/29/14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987EB1-E5C5-CF44-A8F2-6C5D65BAABB5}" type="slidenum">
              <a:rPr lang="en-US" smtClean="0"/>
              <a:t>‹#›</a:t>
            </a:fld>
            <a:endParaRPr lang="en-US"/>
          </a:p>
        </p:txBody>
      </p:sp>
    </p:spTree>
    <p:extLst>
      <p:ext uri="{BB962C8B-B14F-4D97-AF65-F5344CB8AC3E}">
        <p14:creationId xmlns:p14="http://schemas.microsoft.com/office/powerpoint/2010/main" val="45488280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 minutes,</a:t>
            </a:r>
            <a:r>
              <a:rPr lang="en-US" baseline="0" dirty="0" smtClean="0"/>
              <a:t> including questions</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1</a:t>
            </a:fld>
            <a:endParaRPr lang="en-US"/>
          </a:p>
        </p:txBody>
      </p:sp>
    </p:spTree>
    <p:extLst>
      <p:ext uri="{BB962C8B-B14F-4D97-AF65-F5344CB8AC3E}">
        <p14:creationId xmlns:p14="http://schemas.microsoft.com/office/powerpoint/2010/main" val="3404092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Gustin</a:t>
            </a:r>
            <a:r>
              <a:rPr lang="en-US" baseline="0" dirty="0" smtClean="0"/>
              <a:t> 2013 explanation of scaling factor for </a:t>
            </a:r>
            <a:r>
              <a:rPr lang="en-US" baseline="0" dirty="0" err="1" smtClean="0"/>
              <a:t>Tekran</a:t>
            </a:r>
            <a:r>
              <a:rPr lang="en-US" baseline="0" dirty="0" smtClean="0"/>
              <a:t> #2: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Comparison of </a:t>
            </a:r>
            <a:r>
              <a:rPr lang="en-US" sz="1200" kern="1200" dirty="0" err="1" smtClean="0">
                <a:solidFill>
                  <a:schemeClr val="tx1"/>
                </a:solidFill>
                <a:effectLst/>
                <a:latin typeface="+mn-lt"/>
                <a:ea typeface="+mn-ea"/>
                <a:cs typeface="+mn-cs"/>
              </a:rPr>
              <a:t>Tekran</a:t>
            </a:r>
            <a:r>
              <a:rPr lang="en-US" sz="1200" kern="1200" dirty="0" smtClean="0">
                <a:solidFill>
                  <a:schemeClr val="tx1"/>
                </a:solidFill>
                <a:effectLst/>
                <a:latin typeface="+mn-lt"/>
                <a:ea typeface="+mn-ea"/>
                <a:cs typeface="+mn-cs"/>
              </a:rPr>
              <a:t> 2537/1130/1135 data (</a:t>
            </a:r>
            <a:r>
              <a:rPr lang="en-US" sz="1200" kern="1200" dirty="0" err="1" smtClean="0">
                <a:solidFill>
                  <a:schemeClr val="tx1"/>
                </a:solidFill>
                <a:effectLst/>
                <a:latin typeface="+mn-lt"/>
                <a:ea typeface="+mn-ea"/>
                <a:cs typeface="+mn-cs"/>
              </a:rPr>
              <a:t>includ</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ing</a:t>
            </a:r>
            <a:r>
              <a:rPr lang="en-US" sz="1200" kern="1200" dirty="0" smtClean="0">
                <a:solidFill>
                  <a:schemeClr val="tx1"/>
                </a:solidFill>
                <a:effectLst/>
                <a:latin typeface="+mn-lt"/>
                <a:ea typeface="+mn-ea"/>
                <a:cs typeface="+mn-cs"/>
              </a:rPr>
              <a:t>: manifold, free-standing, and during spikes; Table SI 2, Figures SI 6 and 7) showed systematically lower GEM and TM concentrations (GEM + GOM + PBM) measured by Spec 2. Despite repeated calibrations and quality assurance measures, this bias persisted throughout the experiment. Additionally, the RPD between mean hourly GEM concentrations, measured by Spec 1 and 2, consistently showed the latter to be lower by 25 to 35% (Figure 2). Because of this, the data collected using Spec 2 was adjusted based on the relationship between this unit and Spec 1 collected during the GEM spikes [Spec 2 (GEM </a:t>
            </a:r>
            <a:r>
              <a:rPr lang="en-US" sz="1200" kern="1200" dirty="0" err="1" smtClean="0">
                <a:solidFill>
                  <a:schemeClr val="tx1"/>
                </a:solidFill>
                <a:effectLst/>
                <a:latin typeface="+mn-lt"/>
                <a:ea typeface="+mn-ea"/>
                <a:cs typeface="+mn-cs"/>
              </a:rPr>
              <a:t>ng</a:t>
            </a:r>
            <a:r>
              <a:rPr lang="en-US" sz="1200" kern="1200" dirty="0" smtClean="0">
                <a:solidFill>
                  <a:schemeClr val="tx1"/>
                </a:solidFill>
                <a:effectLst/>
                <a:latin typeface="+mn-lt"/>
                <a:ea typeface="+mn-ea"/>
                <a:cs typeface="+mn-cs"/>
              </a:rPr>
              <a:t> m−3)=0.72×Spec1+0.08;r2=0.89,n=149,p&lt;0.001] (Figure SI 6). Thus, Spec 2 data are divided by 0.72 and described as “Spec 2 adjusted” from here on.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2 from Talbot</a:t>
            </a:r>
            <a:r>
              <a:rPr lang="en-US" sz="1200" kern="1200" baseline="0" dirty="0" smtClean="0">
                <a:solidFill>
                  <a:schemeClr val="tx1"/>
                </a:solidFill>
                <a:effectLst/>
                <a:latin typeface="+mn-lt"/>
                <a:ea typeface="+mn-ea"/>
                <a:cs typeface="+mn-cs"/>
              </a:rPr>
              <a:t> 2011. Thompson Farm. GOM subtracted off from PBM to make sure the spikes seen by the filter method weren’t just GOM artifacts/breakthrough. </a:t>
            </a:r>
            <a:endParaRPr lang="en-US" dirty="0" smtClean="0"/>
          </a:p>
          <a:p>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3</a:t>
            </a:fld>
            <a:endParaRPr lang="en-US"/>
          </a:p>
        </p:txBody>
      </p:sp>
    </p:spTree>
    <p:extLst>
      <p:ext uri="{BB962C8B-B14F-4D97-AF65-F5344CB8AC3E}">
        <p14:creationId xmlns:p14="http://schemas.microsoft.com/office/powerpoint/2010/main" val="359932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Highlighted in red</a:t>
            </a:r>
            <a:r>
              <a:rPr lang="en-US" baseline="0" dirty="0" smtClean="0"/>
              <a:t> are the real workhorses of Hg modeling. If you survey recent literature, these are the models the show up the most. </a:t>
            </a:r>
          </a:p>
          <a:p>
            <a:endParaRPr lang="en-US" baseline="0" dirty="0" smtClean="0"/>
          </a:p>
          <a:p>
            <a:r>
              <a:rPr lang="en-US" baseline="0" dirty="0" smtClean="0"/>
              <a:t>Do REMSAD and TEAM need to be added? Used in Bullock et al. (2009). </a:t>
            </a:r>
          </a:p>
          <a:p>
            <a:r>
              <a:rPr lang="en-US" baseline="0" dirty="0" smtClean="0"/>
              <a:t>Add STEM-Hg? Pan et al. 2006; 2007; 2008</a:t>
            </a:r>
            <a:endParaRPr lang="en-US" dirty="0" smtClean="0"/>
          </a:p>
          <a:p>
            <a:endParaRPr lang="en-US" dirty="0" smtClean="0"/>
          </a:p>
          <a:p>
            <a:r>
              <a:rPr lang="en-US" dirty="0" smtClean="0"/>
              <a:t>ECHMERIT</a:t>
            </a:r>
            <a:r>
              <a:rPr lang="en-US" baseline="0" dirty="0" smtClean="0"/>
              <a:t> </a:t>
            </a:r>
            <a:r>
              <a:rPr lang="en-US" baseline="0" dirty="0" smtClean="0">
                <a:sym typeface="Wingdings"/>
              </a:rPr>
              <a:t> De Simone et al. 2014</a:t>
            </a:r>
          </a:p>
          <a:p>
            <a:r>
              <a:rPr lang="en-US" baseline="0" dirty="0" smtClean="0">
                <a:sym typeface="Wingdings"/>
              </a:rPr>
              <a:t>WRF-</a:t>
            </a:r>
            <a:r>
              <a:rPr lang="en-US" baseline="0" dirty="0" err="1" smtClean="0">
                <a:sym typeface="Wingdings"/>
              </a:rPr>
              <a:t>Chem</a:t>
            </a:r>
            <a:r>
              <a:rPr lang="en-US" baseline="0" dirty="0" smtClean="0">
                <a:sym typeface="Wingdings"/>
              </a:rPr>
              <a:t>  </a:t>
            </a:r>
            <a:r>
              <a:rPr lang="en-US" baseline="0" dirty="0" err="1" smtClean="0">
                <a:sym typeface="Wingdings"/>
              </a:rPr>
              <a:t>Gencarelli</a:t>
            </a:r>
            <a:r>
              <a:rPr lang="en-US" baseline="0" dirty="0" smtClean="0">
                <a:sym typeface="Wingdings"/>
              </a:rPr>
              <a:t> et al. 2014</a:t>
            </a:r>
          </a:p>
          <a:p>
            <a:r>
              <a:rPr lang="en-US" baseline="0" dirty="0" smtClean="0">
                <a:sym typeface="Wingdings"/>
              </a:rPr>
              <a:t>Hg-CTM  Shia et al. 1999; Seigneur et al. 2001</a:t>
            </a:r>
          </a:p>
          <a:p>
            <a:r>
              <a:rPr lang="en-US" baseline="0" dirty="0" smtClean="0">
                <a:sym typeface="Wingdings"/>
              </a:rPr>
              <a:t>ADOM  Petersen et al. 2001</a:t>
            </a:r>
          </a:p>
          <a:p>
            <a:r>
              <a:rPr lang="en-US" baseline="0" dirty="0" smtClean="0">
                <a:sym typeface="Wingdings"/>
              </a:rPr>
              <a:t>HYSPLIT  Cohen et al., 2004</a:t>
            </a:r>
          </a:p>
          <a:p>
            <a:r>
              <a:rPr lang="en-US" baseline="0" dirty="0" smtClean="0">
                <a:sym typeface="Wingdings"/>
              </a:rPr>
              <a:t>DEHM  Christensen et al., 2004</a:t>
            </a:r>
          </a:p>
          <a:p>
            <a:r>
              <a:rPr lang="en-US" baseline="0" dirty="0" smtClean="0">
                <a:sym typeface="Wingdings"/>
              </a:rPr>
              <a:t>EMAP  </a:t>
            </a:r>
            <a:r>
              <a:rPr lang="en-US" baseline="0" dirty="0" err="1" smtClean="0">
                <a:sym typeface="Wingdings"/>
              </a:rPr>
              <a:t>Syrakov</a:t>
            </a:r>
            <a:r>
              <a:rPr lang="en-US" baseline="0" dirty="0" smtClean="0">
                <a:sym typeface="Wingdings"/>
              </a:rPr>
              <a:t> et al., 1995</a:t>
            </a:r>
          </a:p>
          <a:p>
            <a:r>
              <a:rPr lang="en-US" baseline="0" dirty="0" smtClean="0">
                <a:sym typeface="Wingdings"/>
              </a:rPr>
              <a:t>MSCE-HM  </a:t>
            </a:r>
            <a:r>
              <a:rPr lang="en-US" baseline="0" dirty="0" err="1" smtClean="0">
                <a:sym typeface="Wingdings"/>
              </a:rPr>
              <a:t>Ilyin</a:t>
            </a:r>
            <a:r>
              <a:rPr lang="en-US" baseline="0" dirty="0" smtClean="0">
                <a:sym typeface="Wingdings"/>
              </a:rPr>
              <a:t> et al., 2002</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4</a:t>
            </a:fld>
            <a:endParaRPr lang="en-US"/>
          </a:p>
        </p:txBody>
      </p:sp>
    </p:spTree>
    <p:extLst>
      <p:ext uri="{BB962C8B-B14F-4D97-AF65-F5344CB8AC3E}">
        <p14:creationId xmlns:p14="http://schemas.microsoft.com/office/powerpoint/2010/main" val="1224955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a:t>
            </a:r>
            <a:r>
              <a:rPr lang="en-US" baseline="0" dirty="0" smtClean="0"/>
              <a:t> sure sea-salt scavenging is still consistent with </a:t>
            </a:r>
            <a:r>
              <a:rPr lang="en-US" baseline="0" dirty="0" err="1" smtClean="0"/>
              <a:t>Obrist</a:t>
            </a:r>
            <a:r>
              <a:rPr lang="en-US" baseline="0" dirty="0" smtClean="0"/>
              <a:t> </a:t>
            </a:r>
            <a:r>
              <a:rPr lang="en-US" i="1" baseline="0" dirty="0" smtClean="0"/>
              <a:t>Nature</a:t>
            </a:r>
            <a:r>
              <a:rPr lang="en-US" i="0" baseline="0" dirty="0" smtClean="0"/>
              <a:t> paper.</a:t>
            </a:r>
          </a:p>
          <a:p>
            <a:endParaRPr lang="en-US" dirty="0" smtClean="0"/>
          </a:p>
          <a:p>
            <a:r>
              <a:rPr lang="en-US" dirty="0" smtClean="0"/>
              <a:t>Need a copy of:</a:t>
            </a:r>
          </a:p>
          <a:p>
            <a:r>
              <a:rPr lang="en-US" dirty="0" err="1" smtClean="0"/>
              <a:t>Hedgecock</a:t>
            </a:r>
            <a:r>
              <a:rPr lang="en-US" baseline="0" dirty="0" smtClean="0"/>
              <a:t> et al., 2003</a:t>
            </a:r>
          </a:p>
          <a:p>
            <a:r>
              <a:rPr lang="en-US" baseline="0" dirty="0" err="1" smtClean="0"/>
              <a:t>Hedgecock</a:t>
            </a:r>
            <a:r>
              <a:rPr lang="en-US" baseline="0" dirty="0" smtClean="0"/>
              <a:t> &amp; </a:t>
            </a:r>
            <a:r>
              <a:rPr lang="en-US" baseline="0" dirty="0" err="1" smtClean="0"/>
              <a:t>Pironne</a:t>
            </a:r>
            <a:r>
              <a:rPr lang="en-US" baseline="0" dirty="0" smtClean="0"/>
              <a:t> 2004</a:t>
            </a:r>
          </a:p>
          <a:p>
            <a:endParaRPr lang="en-US" baseline="0" dirty="0" smtClean="0"/>
          </a:p>
          <a:p>
            <a:r>
              <a:rPr lang="en-US" baseline="0" dirty="0" smtClean="0"/>
              <a:t>It had to be halogen chemistry because OH and O3 were too slow. </a:t>
            </a:r>
          </a:p>
          <a:p>
            <a:endParaRPr lang="en-US" baseline="0" dirty="0" smtClean="0"/>
          </a:p>
          <a:p>
            <a:r>
              <a:rPr lang="en-US" baseline="0" dirty="0" smtClean="0"/>
              <a:t>It had to be sea-salt scavenging because regular dry deposition wasn’t big enough. </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6</a:t>
            </a:fld>
            <a:endParaRPr lang="en-US"/>
          </a:p>
        </p:txBody>
      </p:sp>
    </p:spTree>
    <p:extLst>
      <p:ext uri="{BB962C8B-B14F-4D97-AF65-F5344CB8AC3E}">
        <p14:creationId xmlns:p14="http://schemas.microsoft.com/office/powerpoint/2010/main" val="222439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Is</a:t>
            </a:r>
            <a:r>
              <a:rPr lang="en-US" baseline="0" dirty="0" smtClean="0"/>
              <a:t> Holloway showing the “</a:t>
            </a:r>
            <a:r>
              <a:rPr lang="en-US" baseline="0" smtClean="0"/>
              <a:t>corrected model”?</a:t>
            </a:r>
            <a:endParaRPr lang="en-US"/>
          </a:p>
        </p:txBody>
      </p:sp>
      <p:sp>
        <p:nvSpPr>
          <p:cNvPr id="4" name="Slide Number Placeholder 3"/>
          <p:cNvSpPr>
            <a:spLocks noGrp="1"/>
          </p:cNvSpPr>
          <p:nvPr>
            <p:ph type="sldNum" sz="quarter" idx="10"/>
          </p:nvPr>
        </p:nvSpPr>
        <p:spPr/>
        <p:txBody>
          <a:bodyPr/>
          <a:lstStyle/>
          <a:p>
            <a:fld id="{97987EB1-E5C5-CF44-A8F2-6C5D65BAABB5}" type="slidenum">
              <a:rPr lang="en-US" smtClean="0"/>
              <a:t>7</a:t>
            </a:fld>
            <a:endParaRPr lang="en-US"/>
          </a:p>
        </p:txBody>
      </p:sp>
    </p:spTree>
    <p:extLst>
      <p:ext uri="{BB962C8B-B14F-4D97-AF65-F5344CB8AC3E}">
        <p14:creationId xmlns:p14="http://schemas.microsoft.com/office/powerpoint/2010/main" val="3346837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t>
            </a:r>
            <a:r>
              <a:rPr lang="en-US" dirty="0" err="1" smtClean="0"/>
              <a:t>Vijayragahavan</a:t>
            </a:r>
            <a:r>
              <a:rPr lang="en-US" dirty="0" smtClean="0"/>
              <a:t> et al. (2008) as a reference? Did they do in-plume reduction?</a:t>
            </a:r>
          </a:p>
          <a:p>
            <a:endParaRPr lang="en-US" dirty="0" smtClean="0"/>
          </a:p>
          <a:p>
            <a:r>
              <a:rPr lang="en-US" dirty="0" smtClean="0"/>
              <a:t>Acknowledge </a:t>
            </a:r>
            <a:r>
              <a:rPr lang="en-US" dirty="0" err="1" smtClean="0"/>
              <a:t>Kolker</a:t>
            </a:r>
            <a:r>
              <a:rPr lang="en-US" baseline="0" dirty="0" smtClean="0"/>
              <a:t> et al. 2010 observed increasing Hg(II) downwind of plume, which would contradict this</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8</a:t>
            </a:fld>
            <a:endParaRPr lang="en-US"/>
          </a:p>
        </p:txBody>
      </p:sp>
    </p:spTree>
    <p:extLst>
      <p:ext uri="{BB962C8B-B14F-4D97-AF65-F5344CB8AC3E}">
        <p14:creationId xmlns:p14="http://schemas.microsoft.com/office/powerpoint/2010/main" val="2612307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Papers to read</a:t>
            </a:r>
            <a:r>
              <a:rPr lang="en-US" baseline="0" dirty="0" smtClean="0"/>
              <a:t> before the talk: </a:t>
            </a:r>
            <a:r>
              <a:rPr lang="en-US" baseline="0" dirty="0" err="1" smtClean="0"/>
              <a:t>Travnikov</a:t>
            </a:r>
            <a:r>
              <a:rPr lang="en-US" baseline="0" dirty="0" smtClean="0"/>
              <a:t> et al. 2010; </a:t>
            </a:r>
            <a:r>
              <a:rPr lang="en-US" dirty="0" err="1" smtClean="0">
                <a:sym typeface="Wingdings"/>
              </a:rPr>
              <a:t>Ryaboshapko</a:t>
            </a:r>
            <a:r>
              <a:rPr lang="en-US" dirty="0" smtClean="0">
                <a:sym typeface="Wingdings"/>
              </a:rPr>
              <a:t> et al. 2007, STOTEN; ;</a:t>
            </a:r>
            <a:r>
              <a:rPr lang="en-US" baseline="0" dirty="0" smtClean="0">
                <a:sym typeface="Wingdings"/>
              </a:rPr>
              <a:t> </a:t>
            </a:r>
            <a:r>
              <a:rPr lang="en-US" dirty="0" smtClean="0">
                <a:sym typeface="Wingdings"/>
              </a:rPr>
              <a:t>L Zhang et al., 2012, Environmental Pollution;</a:t>
            </a:r>
            <a:r>
              <a:rPr lang="en-US" baseline="0" dirty="0" smtClean="0">
                <a:sym typeface="Wingdings"/>
              </a:rPr>
              <a:t> </a:t>
            </a:r>
            <a:r>
              <a:rPr lang="en-US" dirty="0" smtClean="0">
                <a:sym typeface="Wingdings"/>
              </a:rPr>
              <a:t>Lin et al. 2012 and papers that cite him/her</a:t>
            </a:r>
            <a:endParaRPr lang="en-US" dirty="0" smtClean="0"/>
          </a:p>
          <a:p>
            <a:endParaRPr lang="en-US" dirty="0" smtClean="0"/>
          </a:p>
          <a:p>
            <a:r>
              <a:rPr lang="en-US" dirty="0" err="1" smtClean="0"/>
              <a:t>Yanxu’s</a:t>
            </a:r>
            <a:r>
              <a:rPr lang="en-US" dirty="0" smtClean="0"/>
              <a:t> work has implications for the efficacy of domestic regulation,</a:t>
            </a:r>
            <a:r>
              <a:rPr lang="en-US" baseline="0" dirty="0" smtClean="0"/>
              <a:t> such as the MATS rule. </a:t>
            </a:r>
            <a:r>
              <a:rPr lang="en-US" baseline="0" dirty="0" smtClean="0">
                <a:sym typeface="Wingdings"/>
              </a:rPr>
              <a:t> Isn’t three a recent paper that suggests the MATs rule would be effective?</a:t>
            </a:r>
            <a:endParaRPr lang="en-US" dirty="0" smtClean="0"/>
          </a:p>
          <a:p>
            <a:endParaRPr lang="en-US" dirty="0" smtClean="0"/>
          </a:p>
          <a:p>
            <a:r>
              <a:rPr lang="en-US" dirty="0" smtClean="0"/>
              <a:t>Caption from AMAP/UNEP-</a:t>
            </a:r>
            <a:r>
              <a:rPr lang="en-US" dirty="0" err="1" smtClean="0"/>
              <a:t>Travnikov</a:t>
            </a:r>
            <a:r>
              <a:rPr lang="en-US" baseline="0" dirty="0" smtClean="0"/>
              <a:t> figure:</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Figure 3.16 (a) Contribution of foreign anthropogenic sources to mercury deposition in different receptor regions in 2005. Bars represent average values and whiskers show the 90%-confidence interval of the parameter variation over a region. (b) Global distribution of anthropogenic mercury emissions in 2005 and location of source regions considered in the analysis – Europe, North America, East Asia, South Asia, Central Asia, Africa, South America, Australia and Oceania. Source: </a:t>
            </a:r>
            <a:r>
              <a:rPr lang="en-US" sz="1200" kern="1200" dirty="0" err="1" smtClean="0">
                <a:solidFill>
                  <a:schemeClr val="tx1"/>
                </a:solidFill>
                <a:effectLst/>
                <a:latin typeface="+mn-lt"/>
                <a:ea typeface="+mn-ea"/>
                <a:cs typeface="+mn-cs"/>
              </a:rPr>
              <a:t>Travnikov</a:t>
            </a:r>
            <a:r>
              <a:rPr lang="en-US" sz="1200" kern="1200" dirty="0" smtClean="0">
                <a:solidFill>
                  <a:schemeClr val="tx1"/>
                </a:solidFill>
                <a:effectLst/>
                <a:latin typeface="+mn-lt"/>
                <a:ea typeface="+mn-ea"/>
                <a:cs typeface="+mn-cs"/>
              </a:rPr>
              <a:t> et al. (2010). </a:t>
            </a:r>
            <a:endParaRPr lang="en-US" dirty="0" smtClean="0"/>
          </a:p>
          <a:p>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9</a:t>
            </a:fld>
            <a:endParaRPr lang="en-US"/>
          </a:p>
        </p:txBody>
      </p:sp>
    </p:spTree>
    <p:extLst>
      <p:ext uri="{BB962C8B-B14F-4D97-AF65-F5344CB8AC3E}">
        <p14:creationId xmlns:p14="http://schemas.microsoft.com/office/powerpoint/2010/main" val="11133957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that this work falls</a:t>
            </a:r>
            <a:r>
              <a:rPr lang="en-US" baseline="0" dirty="0" smtClean="0"/>
              <a:t> apart for the free troposphere – see </a:t>
            </a:r>
            <a:r>
              <a:rPr lang="en-US" baseline="0" dirty="0" err="1" smtClean="0"/>
              <a:t>Timonen</a:t>
            </a:r>
            <a:r>
              <a:rPr lang="en-US" baseline="0" dirty="0" smtClean="0"/>
              <a:t> et al. 2013</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10</a:t>
            </a:fld>
            <a:endParaRPr lang="en-US"/>
          </a:p>
        </p:txBody>
      </p:sp>
    </p:spTree>
    <p:extLst>
      <p:ext uri="{BB962C8B-B14F-4D97-AF65-F5344CB8AC3E}">
        <p14:creationId xmlns:p14="http://schemas.microsoft.com/office/powerpoint/2010/main" val="1468056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 up </a:t>
            </a:r>
            <a:r>
              <a:rPr lang="en-US" dirty="0" err="1" smtClean="0"/>
              <a:t>Sillman</a:t>
            </a:r>
            <a:r>
              <a:rPr lang="en-US" dirty="0" smtClean="0"/>
              <a:t> et al. 2005 – CMAQ</a:t>
            </a:r>
            <a:r>
              <a:rPr lang="en-US" baseline="0" dirty="0" smtClean="0"/>
              <a:t> study of air craft data</a:t>
            </a:r>
            <a:endParaRPr lang="en-US" dirty="0" smtClean="0"/>
          </a:p>
          <a:p>
            <a:endParaRPr lang="en-US" dirty="0" smtClean="0"/>
          </a:p>
          <a:p>
            <a:r>
              <a:rPr lang="en-US" dirty="0" smtClean="0"/>
              <a:t>Grey line on Holmes 2010</a:t>
            </a:r>
            <a:r>
              <a:rPr lang="en-US" baseline="0" dirty="0" smtClean="0"/>
              <a:t> is the </a:t>
            </a:r>
            <a:r>
              <a:rPr lang="en-US" baseline="0" dirty="0" err="1" smtClean="0"/>
              <a:t>obs</a:t>
            </a:r>
            <a:r>
              <a:rPr lang="en-US" baseline="0" dirty="0" smtClean="0"/>
              <a:t> – stratospheric air (O3 &gt; 100 ppb). </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12</a:t>
            </a:fld>
            <a:endParaRPr lang="en-US"/>
          </a:p>
        </p:txBody>
      </p:sp>
    </p:spTree>
    <p:extLst>
      <p:ext uri="{BB962C8B-B14F-4D97-AF65-F5344CB8AC3E}">
        <p14:creationId xmlns:p14="http://schemas.microsoft.com/office/powerpoint/2010/main" val="3643842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 for papers on</a:t>
            </a:r>
            <a:r>
              <a:rPr lang="en-US" baseline="0" dirty="0" smtClean="0"/>
              <a:t> heterogeneous chemistry applicable to stratospheric aerosol.</a:t>
            </a:r>
          </a:p>
          <a:p>
            <a:r>
              <a:rPr lang="en-US" baseline="0" dirty="0" smtClean="0"/>
              <a:t>Check Murphy et al. 2006 again – they think this is also oxidation and not just Hg(0) condensation onto particles because peak TGM doesn’t coincide with temperature. </a:t>
            </a:r>
          </a:p>
          <a:p>
            <a:endParaRPr lang="en-US" dirty="0" smtClean="0"/>
          </a:p>
          <a:p>
            <a:r>
              <a:rPr lang="en-US" dirty="0" smtClean="0"/>
              <a:t>PV &gt; 1.5</a:t>
            </a:r>
            <a:r>
              <a:rPr lang="en-US" baseline="0" dirty="0" smtClean="0"/>
              <a:t> PVU and CO &lt; 100 – </a:t>
            </a:r>
            <a:r>
              <a:rPr lang="en-US" baseline="0" dirty="0" err="1" smtClean="0"/>
              <a:t>lyman</a:t>
            </a:r>
            <a:r>
              <a:rPr lang="en-US" baseline="0" dirty="0" smtClean="0"/>
              <a:t> and Jaffe</a:t>
            </a:r>
          </a:p>
          <a:p>
            <a:r>
              <a:rPr lang="en-US" dirty="0" smtClean="0"/>
              <a:t>GEOS-5; 4˚ x 5˚ resolution </a:t>
            </a:r>
          </a:p>
          <a:p>
            <a:r>
              <a:rPr lang="en-US" dirty="0" smtClean="0"/>
              <a:t>(earlier work by Bess </a:t>
            </a:r>
            <a:r>
              <a:rPr lang="en-US" dirty="0" err="1" smtClean="0"/>
              <a:t>Corbitt</a:t>
            </a:r>
            <a:r>
              <a:rPr lang="en-US" dirty="0" smtClean="0"/>
              <a:t> showed this bias persisted at higher resolution</a:t>
            </a:r>
          </a:p>
          <a:p>
            <a:endParaRPr lang="en-US" dirty="0"/>
          </a:p>
        </p:txBody>
      </p:sp>
      <p:sp>
        <p:nvSpPr>
          <p:cNvPr id="4" name="Slide Number Placeholder 3"/>
          <p:cNvSpPr>
            <a:spLocks noGrp="1"/>
          </p:cNvSpPr>
          <p:nvPr>
            <p:ph type="sldNum" sz="quarter" idx="10"/>
          </p:nvPr>
        </p:nvSpPr>
        <p:spPr/>
        <p:txBody>
          <a:bodyPr/>
          <a:lstStyle/>
          <a:p>
            <a:fld id="{378B21C2-0566-FF48-BFCE-9635EB849944}" type="slidenum">
              <a:rPr lang="en-US" smtClean="0">
                <a:solidFill>
                  <a:prstClr val="black"/>
                </a:solidFill>
                <a:latin typeface="Calibri"/>
              </a:rPr>
              <a:pPr/>
              <a:t>13</a:t>
            </a:fld>
            <a:endParaRPr lang="en-US">
              <a:solidFill>
                <a:prstClr val="black"/>
              </a:solidFill>
              <a:latin typeface="Calibri"/>
            </a:endParaRPr>
          </a:p>
        </p:txBody>
      </p:sp>
    </p:spTree>
    <p:extLst>
      <p:ext uri="{BB962C8B-B14F-4D97-AF65-F5344CB8AC3E}">
        <p14:creationId xmlns:p14="http://schemas.microsoft.com/office/powerpoint/2010/main" val="1389475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that recommending</a:t>
            </a:r>
            <a:r>
              <a:rPr lang="en-US" baseline="0" dirty="0" smtClean="0"/>
              <a:t> a move away from TGM is consistent with Jaffe letter. </a:t>
            </a:r>
          </a:p>
          <a:p>
            <a:endParaRPr lang="en-US" baseline="0" dirty="0" smtClean="0"/>
          </a:p>
          <a:p>
            <a:r>
              <a:rPr lang="en-US" baseline="0" dirty="0" smtClean="0"/>
              <a:t>Follow up on cavity ring down system with Daniel </a:t>
            </a:r>
            <a:r>
              <a:rPr lang="en-US" baseline="0" dirty="0" err="1" smtClean="0"/>
              <a:t>Obrist</a:t>
            </a:r>
            <a:endParaRPr lang="en-US" baseline="0" dirty="0" smtClean="0"/>
          </a:p>
          <a:p>
            <a:endParaRPr lang="en-US" baseline="0" dirty="0" smtClean="0"/>
          </a:p>
          <a:p>
            <a:r>
              <a:rPr lang="en-US" baseline="0" dirty="0" smtClean="0"/>
              <a:t>Instrumentation in development pulled from RAMIX study (</a:t>
            </a:r>
            <a:r>
              <a:rPr lang="en-US" baseline="0" dirty="0" err="1" smtClean="0"/>
              <a:t>Gustin</a:t>
            </a:r>
            <a:r>
              <a:rPr lang="en-US" baseline="0" dirty="0" smtClean="0"/>
              <a:t>, 2013), except for GC-MS which is Seth Lyman’s talk. </a:t>
            </a:r>
            <a:r>
              <a:rPr lang="en-US" baseline="0" dirty="0" err="1" smtClean="0"/>
              <a:t>DOhGs</a:t>
            </a:r>
            <a:r>
              <a:rPr lang="en-US" baseline="0" dirty="0" smtClean="0"/>
              <a:t> is a dual channel instrument</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16</a:t>
            </a:fld>
            <a:endParaRPr lang="en-US"/>
          </a:p>
        </p:txBody>
      </p:sp>
    </p:spTree>
    <p:extLst>
      <p:ext uri="{BB962C8B-B14F-4D97-AF65-F5344CB8AC3E}">
        <p14:creationId xmlns:p14="http://schemas.microsoft.com/office/powerpoint/2010/main" val="1204807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mentioning this because</a:t>
            </a:r>
            <a:r>
              <a:rPr lang="en-US" baseline="0" dirty="0" smtClean="0"/>
              <a:t> this presents an ongoing challenge, but is also a place where modelers and experimentalist need to come together to figure out the best way to handle this problem. As we figure out what to do with the </a:t>
            </a:r>
            <a:r>
              <a:rPr lang="en-US" baseline="0" dirty="0" err="1" smtClean="0"/>
              <a:t>Tekran</a:t>
            </a:r>
            <a:r>
              <a:rPr lang="en-US" baseline="0" dirty="0" smtClean="0"/>
              <a:t> GOM and PBM measurements or new instruments are developed, there would be benefit to keep an active and open dialogue with the modeling community. Can models stick with bulk Hg(II), which is less computationally expensive? Or do the need to resolve all these species, which is more computationally expensive?</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17</a:t>
            </a:fld>
            <a:endParaRPr lang="en-US"/>
          </a:p>
        </p:txBody>
      </p:sp>
    </p:spTree>
    <p:extLst>
      <p:ext uri="{BB962C8B-B14F-4D97-AF65-F5344CB8AC3E}">
        <p14:creationId xmlns:p14="http://schemas.microsoft.com/office/powerpoint/2010/main" val="2293368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that recommending</a:t>
            </a:r>
            <a:r>
              <a:rPr lang="en-US" baseline="0" dirty="0" smtClean="0"/>
              <a:t> a move away from TGM is consistent with Jaffe letter. </a:t>
            </a:r>
          </a:p>
          <a:p>
            <a:endParaRPr lang="en-US" baseline="0" dirty="0" smtClean="0"/>
          </a:p>
          <a:p>
            <a:r>
              <a:rPr lang="en-US" baseline="0" dirty="0" smtClean="0"/>
              <a:t>Follow up on cavity ring down system with Daniel </a:t>
            </a:r>
            <a:r>
              <a:rPr lang="en-US" baseline="0" dirty="0" err="1" smtClean="0"/>
              <a:t>Obrist</a:t>
            </a:r>
            <a:endParaRPr lang="en-US" baseline="0" dirty="0" smtClean="0"/>
          </a:p>
          <a:p>
            <a:endParaRPr lang="en-US" baseline="0" dirty="0" smtClean="0"/>
          </a:p>
          <a:p>
            <a:r>
              <a:rPr lang="en-US" baseline="0" dirty="0" smtClean="0"/>
              <a:t>Instrumentation in development pulled from RAMIX study (</a:t>
            </a:r>
            <a:r>
              <a:rPr lang="en-US" baseline="0" dirty="0" err="1" smtClean="0"/>
              <a:t>Gustin</a:t>
            </a:r>
            <a:r>
              <a:rPr lang="en-US" baseline="0" dirty="0" smtClean="0"/>
              <a:t>, 2013), except for GC-MS which is Seth Lyman’s talk. </a:t>
            </a:r>
            <a:r>
              <a:rPr lang="en-US" baseline="0" dirty="0" err="1" smtClean="0"/>
              <a:t>DOhGs</a:t>
            </a:r>
            <a:r>
              <a:rPr lang="en-US" baseline="0" dirty="0" smtClean="0"/>
              <a:t> is a dual channel instrument</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18</a:t>
            </a:fld>
            <a:endParaRPr lang="en-US"/>
          </a:p>
        </p:txBody>
      </p:sp>
    </p:spTree>
    <p:extLst>
      <p:ext uri="{BB962C8B-B14F-4D97-AF65-F5344CB8AC3E}">
        <p14:creationId xmlns:p14="http://schemas.microsoft.com/office/powerpoint/2010/main" val="1204807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a:t>
            </a:r>
            <a:r>
              <a:rPr lang="en-US" baseline="0" dirty="0" smtClean="0"/>
              <a:t> any of Franz </a:t>
            </a:r>
            <a:r>
              <a:rPr lang="en-US" baseline="0" dirty="0" err="1" smtClean="0"/>
              <a:t>Slemr’s</a:t>
            </a:r>
            <a:r>
              <a:rPr lang="en-US" baseline="0" dirty="0" smtClean="0"/>
              <a:t> papers talk about GOM breakthrough?</a:t>
            </a:r>
          </a:p>
          <a:p>
            <a:endParaRPr lang="en-US" baseline="0" dirty="0" smtClean="0"/>
          </a:p>
          <a:p>
            <a:r>
              <a:rPr lang="en-US" baseline="0" dirty="0" smtClean="0"/>
              <a:t>TGM in AMDEs?</a:t>
            </a:r>
            <a:endParaRPr lang="en-US" dirty="0"/>
          </a:p>
        </p:txBody>
      </p:sp>
      <p:sp>
        <p:nvSpPr>
          <p:cNvPr id="4" name="Slide Number Placeholder 3"/>
          <p:cNvSpPr>
            <a:spLocks noGrp="1"/>
          </p:cNvSpPr>
          <p:nvPr>
            <p:ph type="sldNum" sz="quarter" idx="10"/>
          </p:nvPr>
        </p:nvSpPr>
        <p:spPr/>
        <p:txBody>
          <a:bodyPr/>
          <a:lstStyle/>
          <a:p>
            <a:fld id="{97987EB1-E5C5-CF44-A8F2-6C5D65BAABB5}" type="slidenum">
              <a:rPr lang="en-US" smtClean="0"/>
              <a:t>22</a:t>
            </a:fld>
            <a:endParaRPr lang="en-US"/>
          </a:p>
        </p:txBody>
      </p:sp>
    </p:spTree>
    <p:extLst>
      <p:ext uri="{BB962C8B-B14F-4D97-AF65-F5344CB8AC3E}">
        <p14:creationId xmlns:p14="http://schemas.microsoft.com/office/powerpoint/2010/main" val="1538656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121BB9-71C5-3940-A002-6B89A3DE1616}" type="datetimeFigureOut">
              <a:rPr lang="en-US" smtClean="0"/>
              <a:t>7/29/14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134063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121BB9-71C5-3940-A002-6B89A3DE1616}" type="datetimeFigureOut">
              <a:rPr lang="en-US" smtClean="0"/>
              <a:t>7/29/14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2979612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121BB9-71C5-3940-A002-6B89A3DE1616}" type="datetimeFigureOut">
              <a:rPr lang="en-US" smtClean="0"/>
              <a:t>7/29/14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2544548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121BB9-71C5-3940-A002-6B89A3DE1616}" type="datetimeFigureOut">
              <a:rPr lang="en-US" smtClean="0"/>
              <a:t>7/29/14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2655625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121BB9-71C5-3940-A002-6B89A3DE1616}" type="datetimeFigureOut">
              <a:rPr lang="en-US" smtClean="0"/>
              <a:t>7/29/14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837623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121BB9-71C5-3940-A002-6B89A3DE1616}" type="datetimeFigureOut">
              <a:rPr lang="en-US" smtClean="0"/>
              <a:t>7/29/14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3358702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121BB9-71C5-3940-A002-6B89A3DE1616}" type="datetimeFigureOut">
              <a:rPr lang="en-US" smtClean="0"/>
              <a:t>7/29/14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779106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121BB9-71C5-3940-A002-6B89A3DE1616}" type="datetimeFigureOut">
              <a:rPr lang="en-US" smtClean="0"/>
              <a:t>7/29/14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1962389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121BB9-71C5-3940-A002-6B89A3DE1616}" type="datetimeFigureOut">
              <a:rPr lang="en-US" smtClean="0"/>
              <a:t>7/29/14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2530511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121BB9-71C5-3940-A002-6B89A3DE1616}" type="datetimeFigureOut">
              <a:rPr lang="en-US" smtClean="0"/>
              <a:t>7/29/14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3793112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121BB9-71C5-3940-A002-6B89A3DE1616}" type="datetimeFigureOut">
              <a:rPr lang="en-US" smtClean="0"/>
              <a:t>7/29/14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A2D905-D76C-0C47-ABCE-888867DA1C81}" type="slidenum">
              <a:rPr lang="en-US" smtClean="0"/>
              <a:t>‹#›</a:t>
            </a:fld>
            <a:endParaRPr lang="en-US"/>
          </a:p>
        </p:txBody>
      </p:sp>
    </p:spTree>
    <p:extLst>
      <p:ext uri="{BB962C8B-B14F-4D97-AF65-F5344CB8AC3E}">
        <p14:creationId xmlns:p14="http://schemas.microsoft.com/office/powerpoint/2010/main" val="75354576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121BB9-71C5-3940-A002-6B89A3DE1616}" type="datetimeFigureOut">
              <a:rPr lang="en-US" smtClean="0"/>
              <a:t>7/29/14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A2D905-D76C-0C47-ABCE-888867DA1C81}" type="slidenum">
              <a:rPr lang="en-US" smtClean="0"/>
              <a:t>‹#›</a:t>
            </a:fld>
            <a:endParaRPr lang="en-US"/>
          </a:p>
        </p:txBody>
      </p:sp>
    </p:spTree>
    <p:extLst>
      <p:ext uri="{BB962C8B-B14F-4D97-AF65-F5344CB8AC3E}">
        <p14:creationId xmlns:p14="http://schemas.microsoft.com/office/powerpoint/2010/main" val="1238115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13383"/>
            <a:ext cx="9144000" cy="271888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smtClean="0"/>
              <a:t>Overview of challenges using </a:t>
            </a:r>
            <a:r>
              <a:rPr lang="en-US" sz="4000" b="1" dirty="0" err="1" smtClean="0"/>
              <a:t>speciated</a:t>
            </a:r>
            <a:r>
              <a:rPr lang="en-US" sz="4000" b="1" dirty="0" smtClean="0"/>
              <a:t> Hg measurements to support model evaluation and development</a:t>
            </a:r>
            <a:endParaRPr lang="en-US" sz="4000" b="1" dirty="0"/>
          </a:p>
        </p:txBody>
      </p:sp>
      <p:sp>
        <p:nvSpPr>
          <p:cNvPr id="7" name="TextBox 6"/>
          <p:cNvSpPr txBox="1"/>
          <p:nvPr/>
        </p:nvSpPr>
        <p:spPr>
          <a:xfrm>
            <a:off x="2168132" y="3912444"/>
            <a:ext cx="4926406" cy="2554545"/>
          </a:xfrm>
          <a:prstGeom prst="rect">
            <a:avLst/>
          </a:prstGeom>
          <a:noFill/>
        </p:spPr>
        <p:txBody>
          <a:bodyPr wrap="square" rtlCol="0">
            <a:spAutoFit/>
          </a:bodyPr>
          <a:lstStyle/>
          <a:p>
            <a:pPr algn="ctr"/>
            <a:r>
              <a:rPr lang="en-US" sz="2800" b="1" dirty="0" smtClean="0"/>
              <a:t>Helen M. Amos</a:t>
            </a:r>
          </a:p>
          <a:p>
            <a:pPr algn="ctr"/>
            <a:r>
              <a:rPr lang="en-US" sz="2800" dirty="0" smtClean="0"/>
              <a:t>(</a:t>
            </a:r>
            <a:r>
              <a:rPr lang="en-US" sz="2800" dirty="0" err="1" smtClean="0"/>
              <a:t>hamos@hsph.harvard.edu</a:t>
            </a:r>
            <a:r>
              <a:rPr lang="en-US" sz="2800" dirty="0" smtClean="0"/>
              <a:t>)</a:t>
            </a:r>
          </a:p>
          <a:p>
            <a:pPr algn="ctr"/>
            <a:endParaRPr lang="en-US" sz="2800" dirty="0" smtClean="0">
              <a:solidFill>
                <a:schemeClr val="tx1">
                  <a:lumMod val="50000"/>
                  <a:lumOff val="50000"/>
                </a:schemeClr>
              </a:solidFill>
            </a:endParaRPr>
          </a:p>
          <a:p>
            <a:pPr algn="ctr"/>
            <a:r>
              <a:rPr lang="en-US" sz="2400" dirty="0" smtClean="0">
                <a:solidFill>
                  <a:schemeClr val="tx1">
                    <a:lumMod val="50000"/>
                    <a:lumOff val="50000"/>
                  </a:schemeClr>
                </a:solidFill>
              </a:rPr>
              <a:t>28 July 2014</a:t>
            </a:r>
          </a:p>
          <a:p>
            <a:pPr algn="ctr"/>
            <a:r>
              <a:rPr lang="en-US" sz="2400" dirty="0" smtClean="0">
                <a:solidFill>
                  <a:schemeClr val="tx1">
                    <a:lumMod val="50000"/>
                    <a:lumOff val="50000"/>
                  </a:schemeClr>
                </a:solidFill>
              </a:rPr>
              <a:t>Workshop @ Earth Science-2014</a:t>
            </a:r>
          </a:p>
          <a:p>
            <a:pPr algn="ctr"/>
            <a:endParaRPr lang="en-US" sz="2800" dirty="0">
              <a:solidFill>
                <a:schemeClr val="tx1">
                  <a:lumMod val="50000"/>
                  <a:lumOff val="50000"/>
                </a:schemeClr>
              </a:solidFill>
            </a:endParaRPr>
          </a:p>
        </p:txBody>
      </p:sp>
      <p:pic>
        <p:nvPicPr>
          <p:cNvPr id="8" name="Picture 7"/>
          <p:cNvPicPr>
            <a:picLocks noChangeAspect="1"/>
          </p:cNvPicPr>
          <p:nvPr/>
        </p:nvPicPr>
        <p:blipFill>
          <a:blip r:embed="rId3"/>
          <a:stretch>
            <a:fillRect/>
          </a:stretch>
        </p:blipFill>
        <p:spPr>
          <a:xfrm>
            <a:off x="7562572" y="5310662"/>
            <a:ext cx="1505222" cy="1505222"/>
          </a:xfrm>
          <a:prstGeom prst="rect">
            <a:avLst/>
          </a:prstGeom>
        </p:spPr>
      </p:pic>
      <p:pic>
        <p:nvPicPr>
          <p:cNvPr id="9" name="Picture 8"/>
          <p:cNvPicPr>
            <a:picLocks noChangeAspect="1"/>
          </p:cNvPicPr>
          <p:nvPr/>
        </p:nvPicPr>
        <p:blipFill>
          <a:blip r:embed="rId4"/>
          <a:stretch>
            <a:fillRect/>
          </a:stretch>
        </p:blipFill>
        <p:spPr>
          <a:xfrm>
            <a:off x="157212" y="5574723"/>
            <a:ext cx="1164193" cy="1164193"/>
          </a:xfrm>
          <a:prstGeom prst="rect">
            <a:avLst/>
          </a:prstGeom>
        </p:spPr>
      </p:pic>
    </p:spTree>
    <p:extLst>
      <p:ext uri="{BB962C8B-B14F-4D97-AF65-F5344CB8AC3E}">
        <p14:creationId xmlns:p14="http://schemas.microsoft.com/office/powerpoint/2010/main" val="27636208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smtClean="0"/>
              <a:t>Observations support model evaluation and model development</a:t>
            </a:r>
            <a:endParaRPr lang="en-US" sz="3600" b="1" dirty="0"/>
          </a:p>
        </p:txBody>
      </p:sp>
      <p:grpSp>
        <p:nvGrpSpPr>
          <p:cNvPr id="54" name="Group 53"/>
          <p:cNvGrpSpPr/>
          <p:nvPr/>
        </p:nvGrpSpPr>
        <p:grpSpPr>
          <a:xfrm>
            <a:off x="340298" y="2392388"/>
            <a:ext cx="3405165" cy="3121418"/>
            <a:chOff x="497279" y="2606423"/>
            <a:chExt cx="3405165" cy="3121418"/>
          </a:xfrm>
        </p:grpSpPr>
        <p:cxnSp>
          <p:nvCxnSpPr>
            <p:cNvPr id="7" name="Straight Connector 6"/>
            <p:cNvCxnSpPr/>
            <p:nvPr/>
          </p:nvCxnSpPr>
          <p:spPr>
            <a:xfrm>
              <a:off x="1023739" y="2752332"/>
              <a:ext cx="0" cy="2513844"/>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997821" y="5266176"/>
              <a:ext cx="2760209" cy="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V="1">
              <a:off x="1023739" y="2752332"/>
              <a:ext cx="2734291" cy="2513844"/>
            </a:xfrm>
            <a:prstGeom prst="line">
              <a:avLst/>
            </a:prstGeom>
            <a:ln>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1399543" y="5266176"/>
              <a:ext cx="1791777" cy="461665"/>
            </a:xfrm>
            <a:prstGeom prst="rect">
              <a:avLst/>
            </a:prstGeom>
            <a:noFill/>
          </p:spPr>
          <p:txBody>
            <a:bodyPr wrap="none" rtlCol="0">
              <a:spAutoFit/>
            </a:bodyPr>
            <a:lstStyle/>
            <a:p>
              <a:r>
                <a:rPr lang="en-US" sz="2400" dirty="0" smtClean="0"/>
                <a:t>observations</a:t>
              </a:r>
              <a:endParaRPr lang="en-US" sz="2400" dirty="0"/>
            </a:p>
          </p:txBody>
        </p:sp>
        <p:sp>
          <p:nvSpPr>
            <p:cNvPr id="15" name="TextBox 14"/>
            <p:cNvSpPr txBox="1"/>
            <p:nvPr/>
          </p:nvSpPr>
          <p:spPr>
            <a:xfrm rot="16200000">
              <a:off x="238960" y="3706399"/>
              <a:ext cx="978303" cy="461665"/>
            </a:xfrm>
            <a:prstGeom prst="rect">
              <a:avLst/>
            </a:prstGeom>
            <a:noFill/>
          </p:spPr>
          <p:txBody>
            <a:bodyPr wrap="none" rtlCol="0">
              <a:spAutoFit/>
            </a:bodyPr>
            <a:lstStyle/>
            <a:p>
              <a:r>
                <a:rPr lang="en-US" sz="2400" dirty="0" smtClean="0"/>
                <a:t>model</a:t>
              </a:r>
              <a:endParaRPr lang="en-US" sz="2400" dirty="0"/>
            </a:p>
          </p:txBody>
        </p:sp>
        <p:sp>
          <p:nvSpPr>
            <p:cNvPr id="16" name="TextBox 15"/>
            <p:cNvSpPr txBox="1"/>
            <p:nvPr/>
          </p:nvSpPr>
          <p:spPr>
            <a:xfrm>
              <a:off x="3323439" y="3158126"/>
              <a:ext cx="579005" cy="461665"/>
            </a:xfrm>
            <a:prstGeom prst="rect">
              <a:avLst/>
            </a:prstGeom>
            <a:noFill/>
          </p:spPr>
          <p:txBody>
            <a:bodyPr wrap="none" rtlCol="0">
              <a:spAutoFit/>
            </a:bodyPr>
            <a:lstStyle/>
            <a:p>
              <a:r>
                <a:rPr lang="en-US" sz="2400" dirty="0" smtClean="0"/>
                <a:t>1:1</a:t>
              </a:r>
              <a:endParaRPr lang="en-US" sz="2400" dirty="0"/>
            </a:p>
          </p:txBody>
        </p:sp>
        <p:sp>
          <p:nvSpPr>
            <p:cNvPr id="17" name="Oval 16"/>
            <p:cNvSpPr/>
            <p:nvPr/>
          </p:nvSpPr>
          <p:spPr>
            <a:xfrm>
              <a:off x="1562696" y="4838626"/>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1572550" y="4426383"/>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918296" y="4426383"/>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1149946" y="4845117"/>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2807296" y="4353428"/>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989569" y="3771826"/>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2184996" y="4076626"/>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3004146" y="3771826"/>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221219" y="5063980"/>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1430004" y="4635426"/>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2502496" y="3952589"/>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2664750" y="3375125"/>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918296" y="4207519"/>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2256269" y="3132726"/>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2327542" y="3698871"/>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2664750" y="3641945"/>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3048774" y="3403629"/>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2906228" y="3085171"/>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3372446" y="2936016"/>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2861600" y="3330674"/>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3577980" y="2606423"/>
              <a:ext cx="142546" cy="145909"/>
            </a:xfrm>
            <a:prstGeom prst="ellipse">
              <a:avLst/>
            </a:prstGeom>
            <a:solidFill>
              <a:schemeClr val="accent5">
                <a:lumMod val="75000"/>
              </a:schemeClr>
            </a:solidFill>
            <a:ln>
              <a:solidFill>
                <a:schemeClr val="accent5">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1287294" y="1614258"/>
            <a:ext cx="1761044" cy="523220"/>
          </a:xfrm>
          <a:prstGeom prst="rect">
            <a:avLst/>
          </a:prstGeom>
          <a:noFill/>
        </p:spPr>
        <p:txBody>
          <a:bodyPr wrap="none" rtlCol="0">
            <a:spAutoFit/>
          </a:bodyPr>
          <a:lstStyle/>
          <a:p>
            <a:r>
              <a:rPr lang="en-US" sz="2800" b="1" dirty="0" smtClean="0"/>
              <a:t>Evaluation</a:t>
            </a:r>
            <a:endParaRPr lang="en-US" sz="2800" b="1" dirty="0"/>
          </a:p>
        </p:txBody>
      </p:sp>
      <p:pic>
        <p:nvPicPr>
          <p:cNvPr id="40" name="Picture 39" descr="Screen Shot 2014-07-24 at 3.42.1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0086" y="2099401"/>
            <a:ext cx="4880606" cy="3321997"/>
          </a:xfrm>
          <a:prstGeom prst="rect">
            <a:avLst/>
          </a:prstGeom>
        </p:spPr>
      </p:pic>
      <p:sp>
        <p:nvSpPr>
          <p:cNvPr id="41" name="TextBox 40"/>
          <p:cNvSpPr txBox="1"/>
          <p:nvPr/>
        </p:nvSpPr>
        <p:spPr>
          <a:xfrm>
            <a:off x="5763737" y="1583850"/>
            <a:ext cx="2206378" cy="523220"/>
          </a:xfrm>
          <a:prstGeom prst="rect">
            <a:avLst/>
          </a:prstGeom>
          <a:noFill/>
        </p:spPr>
        <p:txBody>
          <a:bodyPr wrap="none" rtlCol="0">
            <a:spAutoFit/>
          </a:bodyPr>
          <a:lstStyle/>
          <a:p>
            <a:r>
              <a:rPr lang="en-US" sz="2800" b="1" dirty="0" smtClean="0"/>
              <a:t>Development </a:t>
            </a:r>
            <a:endParaRPr lang="en-US" sz="2800" b="1" dirty="0"/>
          </a:p>
        </p:txBody>
      </p:sp>
      <p:sp>
        <p:nvSpPr>
          <p:cNvPr id="42" name="TextBox 41"/>
          <p:cNvSpPr txBox="1"/>
          <p:nvPr/>
        </p:nvSpPr>
        <p:spPr>
          <a:xfrm>
            <a:off x="7092574" y="2417544"/>
            <a:ext cx="1299717" cy="369332"/>
          </a:xfrm>
          <a:prstGeom prst="rect">
            <a:avLst/>
          </a:prstGeom>
          <a:noFill/>
        </p:spPr>
        <p:txBody>
          <a:bodyPr wrap="none" rtlCol="0">
            <a:spAutoFit/>
          </a:bodyPr>
          <a:lstStyle/>
          <a:p>
            <a:r>
              <a:rPr lang="en-US" dirty="0" smtClean="0"/>
              <a:t>observation</a:t>
            </a:r>
            <a:endParaRPr lang="en-US" dirty="0"/>
          </a:p>
        </p:txBody>
      </p:sp>
      <p:cxnSp>
        <p:nvCxnSpPr>
          <p:cNvPr id="44" name="Straight Arrow Connector 43"/>
          <p:cNvCxnSpPr/>
          <p:nvPr/>
        </p:nvCxnSpPr>
        <p:spPr>
          <a:xfrm flipH="1">
            <a:off x="7092574" y="2721981"/>
            <a:ext cx="313957" cy="29506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436409" y="4507178"/>
            <a:ext cx="1533706" cy="369332"/>
          </a:xfrm>
          <a:prstGeom prst="rect">
            <a:avLst/>
          </a:prstGeom>
          <a:noFill/>
        </p:spPr>
        <p:txBody>
          <a:bodyPr wrap="none" rtlCol="0">
            <a:spAutoFit/>
          </a:bodyPr>
          <a:lstStyle/>
          <a:p>
            <a:r>
              <a:rPr lang="en-US" dirty="0" smtClean="0">
                <a:solidFill>
                  <a:srgbClr val="B50202"/>
                </a:solidFill>
              </a:rPr>
              <a:t>original model</a:t>
            </a:r>
            <a:endParaRPr lang="en-US" dirty="0">
              <a:solidFill>
                <a:srgbClr val="B50202"/>
              </a:solidFill>
            </a:endParaRPr>
          </a:p>
        </p:txBody>
      </p:sp>
      <p:cxnSp>
        <p:nvCxnSpPr>
          <p:cNvPr id="47" name="Straight Arrow Connector 46"/>
          <p:cNvCxnSpPr/>
          <p:nvPr/>
        </p:nvCxnSpPr>
        <p:spPr>
          <a:xfrm flipH="1" flipV="1">
            <a:off x="7320906" y="4272471"/>
            <a:ext cx="110688" cy="294829"/>
          </a:xfrm>
          <a:prstGeom prst="straightConnector1">
            <a:avLst/>
          </a:prstGeom>
          <a:ln>
            <a:solidFill>
              <a:srgbClr val="B50202"/>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7970115" y="4035091"/>
            <a:ext cx="779893" cy="646331"/>
          </a:xfrm>
          <a:prstGeom prst="rect">
            <a:avLst/>
          </a:prstGeom>
          <a:noFill/>
        </p:spPr>
        <p:txBody>
          <a:bodyPr wrap="none" rtlCol="0">
            <a:spAutoFit/>
          </a:bodyPr>
          <a:lstStyle/>
          <a:p>
            <a:r>
              <a:rPr lang="en-US" dirty="0" smtClean="0">
                <a:solidFill>
                  <a:schemeClr val="accent5">
                    <a:lumMod val="75000"/>
                  </a:schemeClr>
                </a:solidFill>
              </a:rPr>
              <a:t>final</a:t>
            </a:r>
          </a:p>
          <a:p>
            <a:r>
              <a:rPr lang="en-US" dirty="0" smtClean="0">
                <a:solidFill>
                  <a:schemeClr val="accent5">
                    <a:lumMod val="75000"/>
                  </a:schemeClr>
                </a:solidFill>
              </a:rPr>
              <a:t>model</a:t>
            </a:r>
            <a:endParaRPr lang="en-US" dirty="0">
              <a:solidFill>
                <a:schemeClr val="accent5">
                  <a:lumMod val="75000"/>
                </a:schemeClr>
              </a:solidFill>
            </a:endParaRPr>
          </a:p>
        </p:txBody>
      </p:sp>
      <p:cxnSp>
        <p:nvCxnSpPr>
          <p:cNvPr id="51" name="Straight Arrow Connector 50"/>
          <p:cNvCxnSpPr/>
          <p:nvPr/>
        </p:nvCxnSpPr>
        <p:spPr>
          <a:xfrm flipH="1" flipV="1">
            <a:off x="8449375" y="3543522"/>
            <a:ext cx="110688" cy="684342"/>
          </a:xfrm>
          <a:prstGeom prst="straightConnector1">
            <a:avLst/>
          </a:prstGeom>
          <a:ln>
            <a:solidFill>
              <a:srgbClr val="31859C"/>
            </a:solidFill>
            <a:tailEnd type="arrow"/>
          </a:ln>
          <a:effectLst/>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6961596" y="5329140"/>
            <a:ext cx="1929096" cy="369332"/>
          </a:xfrm>
          <a:prstGeom prst="rect">
            <a:avLst/>
          </a:prstGeom>
          <a:noFill/>
        </p:spPr>
        <p:txBody>
          <a:bodyPr wrap="none" rtlCol="0">
            <a:spAutoFit/>
          </a:bodyPr>
          <a:lstStyle/>
          <a:p>
            <a:r>
              <a:rPr lang="en-US" dirty="0" smtClean="0"/>
              <a:t>Fisher et al. (2012)</a:t>
            </a:r>
            <a:endParaRPr lang="en-US" dirty="0"/>
          </a:p>
        </p:txBody>
      </p:sp>
      <p:sp>
        <p:nvSpPr>
          <p:cNvPr id="55" name="TextBox 54"/>
          <p:cNvSpPr txBox="1"/>
          <p:nvPr/>
        </p:nvSpPr>
        <p:spPr>
          <a:xfrm>
            <a:off x="745452" y="5779741"/>
            <a:ext cx="8289976" cy="830997"/>
          </a:xfrm>
          <a:prstGeom prst="rect">
            <a:avLst/>
          </a:prstGeom>
          <a:noFill/>
        </p:spPr>
        <p:txBody>
          <a:bodyPr wrap="square" rtlCol="0">
            <a:spAutoFit/>
          </a:bodyPr>
          <a:lstStyle/>
          <a:p>
            <a:r>
              <a:rPr lang="en-US" sz="2400" dirty="0" smtClean="0">
                <a:solidFill>
                  <a:srgbClr val="0000FF"/>
                </a:solidFill>
              </a:rPr>
              <a:t>The most interesting science happens when the model and observations don’t agree.</a:t>
            </a:r>
            <a:endParaRPr lang="en-US" sz="2400" dirty="0">
              <a:solidFill>
                <a:srgbClr val="0000FF"/>
              </a:solidFill>
            </a:endParaRPr>
          </a:p>
        </p:txBody>
      </p:sp>
    </p:spTree>
    <p:extLst>
      <p:ext uri="{BB962C8B-B14F-4D97-AF65-F5344CB8AC3E}">
        <p14:creationId xmlns:p14="http://schemas.microsoft.com/office/powerpoint/2010/main" val="283897687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smtClean="0"/>
              <a:t>Mounting evidence suggests </a:t>
            </a:r>
            <a:r>
              <a:rPr lang="en-US" sz="3600" b="1" dirty="0" err="1" smtClean="0"/>
              <a:t>Tekran</a:t>
            </a:r>
            <a:r>
              <a:rPr lang="en-US" sz="3600" b="1" dirty="0" smtClean="0"/>
              <a:t> GOM and PBM have substantial problems</a:t>
            </a:r>
            <a:endParaRPr lang="en-US" sz="3600" b="1" dirty="0"/>
          </a:p>
        </p:txBody>
      </p:sp>
      <p:pic>
        <p:nvPicPr>
          <p:cNvPr id="3" name="Picture 2" descr="Screen Shot 2014-07-24 at 4.23.3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548" y="1445905"/>
            <a:ext cx="3406558" cy="2527995"/>
          </a:xfrm>
          <a:prstGeom prst="rect">
            <a:avLst/>
          </a:prstGeom>
        </p:spPr>
      </p:pic>
      <p:pic>
        <p:nvPicPr>
          <p:cNvPr id="4" name="Picture 3" descr="Screen Shot 2014-07-24 at 4.26.50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509" y="3996334"/>
            <a:ext cx="7039265" cy="2741111"/>
          </a:xfrm>
          <a:prstGeom prst="rect">
            <a:avLst/>
          </a:prstGeom>
        </p:spPr>
      </p:pic>
      <p:sp>
        <p:nvSpPr>
          <p:cNvPr id="5" name="TextBox 4"/>
          <p:cNvSpPr txBox="1"/>
          <p:nvPr/>
        </p:nvSpPr>
        <p:spPr>
          <a:xfrm rot="16200000">
            <a:off x="2133650" y="2277220"/>
            <a:ext cx="1291151" cy="369332"/>
          </a:xfrm>
          <a:prstGeom prst="rect">
            <a:avLst/>
          </a:prstGeom>
          <a:solidFill>
            <a:schemeClr val="bg1"/>
          </a:solidFill>
        </p:spPr>
        <p:txBody>
          <a:bodyPr wrap="none" rtlCol="0">
            <a:spAutoFit/>
          </a:bodyPr>
          <a:lstStyle/>
          <a:p>
            <a:r>
              <a:rPr lang="en-US" dirty="0" smtClean="0"/>
              <a:t>RM (</a:t>
            </a:r>
            <a:r>
              <a:rPr lang="en-US" dirty="0" err="1" smtClean="0"/>
              <a:t>pg</a:t>
            </a:r>
            <a:r>
              <a:rPr lang="en-US" dirty="0" smtClean="0"/>
              <a:t> m</a:t>
            </a:r>
            <a:r>
              <a:rPr lang="en-US" baseline="30000" dirty="0" smtClean="0"/>
              <a:t>-3</a:t>
            </a:r>
            <a:r>
              <a:rPr lang="en-US" dirty="0" smtClean="0"/>
              <a:t>)</a:t>
            </a:r>
            <a:endParaRPr lang="en-US" dirty="0"/>
          </a:p>
        </p:txBody>
      </p:sp>
      <p:sp>
        <p:nvSpPr>
          <p:cNvPr id="8" name="Rectangle 7"/>
          <p:cNvSpPr/>
          <p:nvPr/>
        </p:nvSpPr>
        <p:spPr>
          <a:xfrm>
            <a:off x="2718321" y="1395967"/>
            <a:ext cx="463755" cy="20215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6142967" y="1446978"/>
            <a:ext cx="1970236" cy="369332"/>
          </a:xfrm>
          <a:prstGeom prst="rect">
            <a:avLst/>
          </a:prstGeom>
          <a:noFill/>
        </p:spPr>
        <p:txBody>
          <a:bodyPr wrap="none" rtlCol="0">
            <a:spAutoFit/>
          </a:bodyPr>
          <a:lstStyle/>
          <a:p>
            <a:r>
              <a:rPr lang="en-US" dirty="0" err="1" smtClean="0"/>
              <a:t>Gustin</a:t>
            </a:r>
            <a:r>
              <a:rPr lang="en-US" dirty="0" smtClean="0"/>
              <a:t> et al. (2013)</a:t>
            </a:r>
            <a:endParaRPr lang="en-US" dirty="0"/>
          </a:p>
        </p:txBody>
      </p:sp>
      <p:sp>
        <p:nvSpPr>
          <p:cNvPr id="11" name="TextBox 10"/>
          <p:cNvSpPr txBox="1"/>
          <p:nvPr/>
        </p:nvSpPr>
        <p:spPr>
          <a:xfrm>
            <a:off x="6000279" y="4086387"/>
            <a:ext cx="1959528" cy="369332"/>
          </a:xfrm>
          <a:prstGeom prst="rect">
            <a:avLst/>
          </a:prstGeom>
          <a:noFill/>
        </p:spPr>
        <p:txBody>
          <a:bodyPr wrap="none" rtlCol="0">
            <a:spAutoFit/>
          </a:bodyPr>
          <a:lstStyle/>
          <a:p>
            <a:r>
              <a:rPr lang="en-US" dirty="0" smtClean="0"/>
              <a:t>Talbot et al. (2011)</a:t>
            </a:r>
            <a:endParaRPr lang="en-US" dirty="0"/>
          </a:p>
        </p:txBody>
      </p:sp>
      <p:sp>
        <p:nvSpPr>
          <p:cNvPr id="13" name="TextBox 12"/>
          <p:cNvSpPr txBox="1"/>
          <p:nvPr/>
        </p:nvSpPr>
        <p:spPr>
          <a:xfrm>
            <a:off x="6442623" y="2160454"/>
            <a:ext cx="877163" cy="369332"/>
          </a:xfrm>
          <a:prstGeom prst="rect">
            <a:avLst/>
          </a:prstGeom>
          <a:noFill/>
        </p:spPr>
        <p:txBody>
          <a:bodyPr wrap="none" rtlCol="0">
            <a:spAutoFit/>
          </a:bodyPr>
          <a:lstStyle/>
          <a:p>
            <a:r>
              <a:rPr lang="en-US" dirty="0" smtClean="0">
                <a:solidFill>
                  <a:schemeClr val="bg2">
                    <a:lumMod val="50000"/>
                  </a:schemeClr>
                </a:solidFill>
              </a:rPr>
              <a:t>DOHGS</a:t>
            </a:r>
            <a:endParaRPr lang="en-US" dirty="0">
              <a:solidFill>
                <a:schemeClr val="bg2">
                  <a:lumMod val="50000"/>
                </a:schemeClr>
              </a:solidFill>
            </a:endParaRPr>
          </a:p>
        </p:txBody>
      </p:sp>
      <p:cxnSp>
        <p:nvCxnSpPr>
          <p:cNvPr id="43" name="Straight Arrow Connector 42"/>
          <p:cNvCxnSpPr/>
          <p:nvPr/>
        </p:nvCxnSpPr>
        <p:spPr>
          <a:xfrm flipH="1">
            <a:off x="6185774" y="2372824"/>
            <a:ext cx="256849" cy="189289"/>
          </a:xfrm>
          <a:prstGeom prst="straightConnector1">
            <a:avLst/>
          </a:prstGeom>
          <a:ln>
            <a:solidFill>
              <a:schemeClr val="bg2">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470361" y="3069477"/>
            <a:ext cx="1113406" cy="369332"/>
          </a:xfrm>
          <a:prstGeom prst="rect">
            <a:avLst/>
          </a:prstGeom>
          <a:noFill/>
        </p:spPr>
        <p:txBody>
          <a:bodyPr wrap="none" rtlCol="0">
            <a:spAutoFit/>
          </a:bodyPr>
          <a:lstStyle/>
          <a:p>
            <a:r>
              <a:rPr lang="en-US" dirty="0" err="1" smtClean="0"/>
              <a:t>Tekran</a:t>
            </a:r>
            <a:r>
              <a:rPr lang="en-US" dirty="0" smtClean="0"/>
              <a:t> #1</a:t>
            </a:r>
            <a:endParaRPr lang="en-US" dirty="0"/>
          </a:p>
        </p:txBody>
      </p:sp>
      <p:cxnSp>
        <p:nvCxnSpPr>
          <p:cNvPr id="49" name="Straight Arrow Connector 48"/>
          <p:cNvCxnSpPr/>
          <p:nvPr/>
        </p:nvCxnSpPr>
        <p:spPr>
          <a:xfrm flipH="1" flipV="1">
            <a:off x="6142967" y="3139973"/>
            <a:ext cx="327394" cy="12843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6442623" y="2596472"/>
            <a:ext cx="1610011" cy="369332"/>
          </a:xfrm>
          <a:prstGeom prst="rect">
            <a:avLst/>
          </a:prstGeom>
          <a:noFill/>
        </p:spPr>
        <p:txBody>
          <a:bodyPr wrap="none" rtlCol="0">
            <a:spAutoFit/>
          </a:bodyPr>
          <a:lstStyle/>
          <a:p>
            <a:r>
              <a:rPr lang="en-US" dirty="0" smtClean="0">
                <a:solidFill>
                  <a:srgbClr val="CC0202"/>
                </a:solidFill>
              </a:rPr>
              <a:t>1.4 x </a:t>
            </a:r>
            <a:r>
              <a:rPr lang="en-US" dirty="0" err="1" smtClean="0">
                <a:solidFill>
                  <a:srgbClr val="CC0202"/>
                </a:solidFill>
              </a:rPr>
              <a:t>Tekran</a:t>
            </a:r>
            <a:r>
              <a:rPr lang="en-US" dirty="0" smtClean="0">
                <a:solidFill>
                  <a:srgbClr val="CC0202"/>
                </a:solidFill>
              </a:rPr>
              <a:t> #2</a:t>
            </a:r>
            <a:endParaRPr lang="en-US" dirty="0">
              <a:solidFill>
                <a:srgbClr val="CC0202"/>
              </a:solidFill>
            </a:endParaRPr>
          </a:p>
        </p:txBody>
      </p:sp>
      <p:cxnSp>
        <p:nvCxnSpPr>
          <p:cNvPr id="58" name="Straight Arrow Connector 57"/>
          <p:cNvCxnSpPr/>
          <p:nvPr/>
        </p:nvCxnSpPr>
        <p:spPr>
          <a:xfrm flipH="1">
            <a:off x="6150106" y="2808005"/>
            <a:ext cx="269900" cy="0"/>
          </a:xfrm>
          <a:prstGeom prst="straightConnector1">
            <a:avLst/>
          </a:prstGeom>
          <a:ln>
            <a:solidFill>
              <a:srgbClr val="CC0202"/>
            </a:solidFill>
            <a:tailEnd type="arrow"/>
          </a:ln>
          <a:effectLst/>
        </p:spPr>
        <p:style>
          <a:lnRef idx="2">
            <a:schemeClr val="accent1"/>
          </a:lnRef>
          <a:fillRef idx="0">
            <a:schemeClr val="accent1"/>
          </a:fillRef>
          <a:effectRef idx="1">
            <a:schemeClr val="accent1"/>
          </a:effectRef>
          <a:fontRef idx="minor">
            <a:schemeClr val="tx1"/>
          </a:fontRef>
        </p:style>
      </p:cxnSp>
      <p:sp>
        <p:nvSpPr>
          <p:cNvPr id="62" name="Rectangle 61"/>
          <p:cNvSpPr/>
          <p:nvPr/>
        </p:nvSpPr>
        <p:spPr>
          <a:xfrm>
            <a:off x="2226024" y="4266407"/>
            <a:ext cx="2554220" cy="50654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rot="16200000">
            <a:off x="490621" y="4949184"/>
            <a:ext cx="1287094" cy="369332"/>
          </a:xfrm>
          <a:prstGeom prst="rect">
            <a:avLst/>
          </a:prstGeom>
          <a:solidFill>
            <a:srgbClr val="FFFFFF"/>
          </a:solidFill>
          <a:ln>
            <a:noFill/>
          </a:ln>
        </p:spPr>
        <p:txBody>
          <a:bodyPr wrap="none" rtlCol="0">
            <a:spAutoFit/>
          </a:bodyPr>
          <a:lstStyle/>
          <a:p>
            <a:r>
              <a:rPr lang="en-US" dirty="0" smtClean="0"/>
              <a:t>PBM (</a:t>
            </a:r>
            <a:r>
              <a:rPr lang="en-US" dirty="0" err="1" smtClean="0"/>
              <a:t>ppqv</a:t>
            </a:r>
            <a:r>
              <a:rPr lang="en-US" dirty="0" smtClean="0"/>
              <a:t>)</a:t>
            </a:r>
            <a:endParaRPr lang="en-US" dirty="0"/>
          </a:p>
        </p:txBody>
      </p:sp>
      <p:sp>
        <p:nvSpPr>
          <p:cNvPr id="64" name="TextBox 63"/>
          <p:cNvSpPr txBox="1"/>
          <p:nvPr/>
        </p:nvSpPr>
        <p:spPr>
          <a:xfrm>
            <a:off x="2567773" y="4799010"/>
            <a:ext cx="1163675" cy="369332"/>
          </a:xfrm>
          <a:prstGeom prst="rect">
            <a:avLst/>
          </a:prstGeom>
          <a:noFill/>
        </p:spPr>
        <p:txBody>
          <a:bodyPr wrap="none" rtlCol="0">
            <a:spAutoFit/>
          </a:bodyPr>
          <a:lstStyle/>
          <a:p>
            <a:r>
              <a:rPr lang="en-US" dirty="0" smtClean="0"/>
              <a:t>Filter PBM</a:t>
            </a:r>
            <a:endParaRPr lang="en-US" dirty="0"/>
          </a:p>
        </p:txBody>
      </p:sp>
      <p:cxnSp>
        <p:nvCxnSpPr>
          <p:cNvPr id="65" name="Straight Arrow Connector 64"/>
          <p:cNvCxnSpPr/>
          <p:nvPr/>
        </p:nvCxnSpPr>
        <p:spPr>
          <a:xfrm flipV="1">
            <a:off x="3652963" y="4851433"/>
            <a:ext cx="238014" cy="13224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4118438" y="6071426"/>
            <a:ext cx="1323612" cy="369332"/>
          </a:xfrm>
          <a:prstGeom prst="rect">
            <a:avLst/>
          </a:prstGeom>
          <a:noFill/>
        </p:spPr>
        <p:txBody>
          <a:bodyPr wrap="none" rtlCol="0">
            <a:spAutoFit/>
          </a:bodyPr>
          <a:lstStyle/>
          <a:p>
            <a:r>
              <a:rPr lang="en-US" dirty="0" err="1" smtClean="0">
                <a:solidFill>
                  <a:srgbClr val="0000FF"/>
                </a:solidFill>
              </a:rPr>
              <a:t>Tekran</a:t>
            </a:r>
            <a:r>
              <a:rPr lang="en-US" dirty="0" smtClean="0">
                <a:solidFill>
                  <a:srgbClr val="0000FF"/>
                </a:solidFill>
              </a:rPr>
              <a:t> PBM</a:t>
            </a:r>
            <a:endParaRPr lang="en-US" dirty="0">
              <a:solidFill>
                <a:srgbClr val="0000FF"/>
              </a:solidFill>
            </a:endParaRPr>
          </a:p>
        </p:txBody>
      </p:sp>
      <p:cxnSp>
        <p:nvCxnSpPr>
          <p:cNvPr id="69" name="Straight Arrow Connector 68"/>
          <p:cNvCxnSpPr/>
          <p:nvPr/>
        </p:nvCxnSpPr>
        <p:spPr>
          <a:xfrm flipV="1">
            <a:off x="4698395" y="5871661"/>
            <a:ext cx="1" cy="263984"/>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72" name="TextBox 71"/>
          <p:cNvSpPr txBox="1"/>
          <p:nvPr/>
        </p:nvSpPr>
        <p:spPr>
          <a:xfrm>
            <a:off x="2176079" y="4216466"/>
            <a:ext cx="1834532" cy="369332"/>
          </a:xfrm>
          <a:prstGeom prst="rect">
            <a:avLst/>
          </a:prstGeom>
          <a:noFill/>
        </p:spPr>
        <p:txBody>
          <a:bodyPr wrap="none" rtlCol="0">
            <a:spAutoFit/>
          </a:bodyPr>
          <a:lstStyle/>
          <a:p>
            <a:r>
              <a:rPr lang="en-US" dirty="0" smtClean="0">
                <a:solidFill>
                  <a:srgbClr val="CC0202"/>
                </a:solidFill>
              </a:rPr>
              <a:t>Filter PBM - GOM</a:t>
            </a:r>
            <a:endParaRPr lang="en-US" dirty="0">
              <a:solidFill>
                <a:srgbClr val="CC0202"/>
              </a:solidFill>
            </a:endParaRPr>
          </a:p>
        </p:txBody>
      </p:sp>
      <p:cxnSp>
        <p:nvCxnSpPr>
          <p:cNvPr id="75" name="Straight Arrow Connector 74"/>
          <p:cNvCxnSpPr/>
          <p:nvPr/>
        </p:nvCxnSpPr>
        <p:spPr>
          <a:xfrm flipH="1">
            <a:off x="2119004" y="4535860"/>
            <a:ext cx="326975" cy="187156"/>
          </a:xfrm>
          <a:prstGeom prst="straightConnector1">
            <a:avLst/>
          </a:prstGeom>
          <a:ln>
            <a:solidFill>
              <a:srgbClr val="CC0202"/>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244013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smtClean="0"/>
              <a:t>Numerous models simulate </a:t>
            </a:r>
            <a:r>
              <a:rPr lang="en-US" sz="3600" b="1" dirty="0" err="1" smtClean="0"/>
              <a:t>speciated</a:t>
            </a:r>
            <a:r>
              <a:rPr lang="en-US" sz="3600" b="1" dirty="0" smtClean="0"/>
              <a:t> atmospheric mercury</a:t>
            </a:r>
            <a:endParaRPr lang="en-US" sz="3600" b="1" dirty="0"/>
          </a:p>
        </p:txBody>
      </p:sp>
      <p:pic>
        <p:nvPicPr>
          <p:cNvPr id="6" name="Picture 5" descr="Screen Shot 2014-07-24 at 4.58.25 PM.png"/>
          <p:cNvPicPr>
            <a:picLocks noChangeAspect="1"/>
          </p:cNvPicPr>
          <p:nvPr/>
        </p:nvPicPr>
        <p:blipFill rotWithShape="1">
          <a:blip r:embed="rId3">
            <a:extLst>
              <a:ext uri="{28A0092B-C50C-407E-A947-70E740481C1C}">
                <a14:useLocalDpi xmlns:a14="http://schemas.microsoft.com/office/drawing/2010/main" val="0"/>
              </a:ext>
            </a:extLst>
          </a:blip>
          <a:srcRect l="15572" t="29132" r="11689"/>
          <a:stretch/>
        </p:blipFill>
        <p:spPr>
          <a:xfrm>
            <a:off x="7134" y="1360586"/>
            <a:ext cx="9144001" cy="5497413"/>
          </a:xfrm>
          <a:prstGeom prst="rect">
            <a:avLst/>
          </a:prstGeom>
          <a:ln>
            <a:noFill/>
          </a:ln>
        </p:spPr>
      </p:pic>
      <p:sp>
        <p:nvSpPr>
          <p:cNvPr id="7" name="TextBox 6"/>
          <p:cNvSpPr txBox="1"/>
          <p:nvPr/>
        </p:nvSpPr>
        <p:spPr>
          <a:xfrm>
            <a:off x="1514844" y="3124894"/>
            <a:ext cx="930363" cy="369332"/>
          </a:xfrm>
          <a:prstGeom prst="rect">
            <a:avLst/>
          </a:prstGeom>
          <a:solidFill>
            <a:srgbClr val="FFFFFF"/>
          </a:solidFill>
          <a:ln>
            <a:solidFill>
              <a:srgbClr val="FF0000"/>
            </a:solidFill>
          </a:ln>
        </p:spPr>
        <p:txBody>
          <a:bodyPr wrap="none" rtlCol="0">
            <a:spAutoFit/>
          </a:bodyPr>
          <a:lstStyle/>
          <a:p>
            <a:r>
              <a:rPr lang="en-US" dirty="0" smtClean="0">
                <a:solidFill>
                  <a:srgbClr val="FF0000"/>
                </a:solidFill>
              </a:rPr>
              <a:t>GRAHM</a:t>
            </a:r>
            <a:endParaRPr lang="en-US" dirty="0">
              <a:solidFill>
                <a:srgbClr val="FF0000"/>
              </a:solidFill>
            </a:endParaRPr>
          </a:p>
        </p:txBody>
      </p:sp>
      <p:sp>
        <p:nvSpPr>
          <p:cNvPr id="8" name="TextBox 7"/>
          <p:cNvSpPr txBox="1"/>
          <p:nvPr/>
        </p:nvSpPr>
        <p:spPr>
          <a:xfrm>
            <a:off x="1301085" y="3886577"/>
            <a:ext cx="793982" cy="369332"/>
          </a:xfrm>
          <a:prstGeom prst="rect">
            <a:avLst/>
          </a:prstGeom>
          <a:solidFill>
            <a:srgbClr val="FFFFFF"/>
          </a:solidFill>
          <a:ln>
            <a:solidFill>
              <a:srgbClr val="FF0000"/>
            </a:solidFill>
          </a:ln>
        </p:spPr>
        <p:txBody>
          <a:bodyPr wrap="none" rtlCol="0">
            <a:spAutoFit/>
          </a:bodyPr>
          <a:lstStyle/>
          <a:p>
            <a:r>
              <a:rPr lang="en-US" dirty="0" smtClean="0">
                <a:solidFill>
                  <a:srgbClr val="FF0000"/>
                </a:solidFill>
              </a:rPr>
              <a:t>CMAQ</a:t>
            </a:r>
            <a:endParaRPr lang="en-US" dirty="0">
              <a:solidFill>
                <a:srgbClr val="FF0000"/>
              </a:solidFill>
            </a:endParaRPr>
          </a:p>
        </p:txBody>
      </p:sp>
      <p:sp>
        <p:nvSpPr>
          <p:cNvPr id="9" name="TextBox 8"/>
          <p:cNvSpPr txBox="1"/>
          <p:nvPr/>
        </p:nvSpPr>
        <p:spPr>
          <a:xfrm>
            <a:off x="1657807" y="4450839"/>
            <a:ext cx="1316173" cy="369332"/>
          </a:xfrm>
          <a:prstGeom prst="rect">
            <a:avLst/>
          </a:prstGeom>
          <a:solidFill>
            <a:srgbClr val="FFFFFF"/>
          </a:solidFill>
          <a:ln>
            <a:solidFill>
              <a:srgbClr val="FF0000"/>
            </a:solidFill>
          </a:ln>
        </p:spPr>
        <p:txBody>
          <a:bodyPr wrap="none" rtlCol="0">
            <a:spAutoFit/>
          </a:bodyPr>
          <a:lstStyle/>
          <a:p>
            <a:r>
              <a:rPr lang="en-US" dirty="0" smtClean="0">
                <a:solidFill>
                  <a:srgbClr val="FF0000"/>
                </a:solidFill>
              </a:rPr>
              <a:t>GEOS-</a:t>
            </a:r>
            <a:r>
              <a:rPr lang="en-US" dirty="0" err="1" smtClean="0">
                <a:solidFill>
                  <a:srgbClr val="FF0000"/>
                </a:solidFill>
              </a:rPr>
              <a:t>Chem</a:t>
            </a:r>
            <a:endParaRPr lang="en-US" dirty="0">
              <a:solidFill>
                <a:srgbClr val="FF0000"/>
              </a:solidFill>
            </a:endParaRPr>
          </a:p>
        </p:txBody>
      </p:sp>
      <p:sp>
        <p:nvSpPr>
          <p:cNvPr id="10" name="TextBox 9"/>
          <p:cNvSpPr txBox="1"/>
          <p:nvPr/>
        </p:nvSpPr>
        <p:spPr>
          <a:xfrm>
            <a:off x="6536225" y="2877356"/>
            <a:ext cx="996299" cy="369332"/>
          </a:xfrm>
          <a:prstGeom prst="rect">
            <a:avLst/>
          </a:prstGeom>
          <a:solidFill>
            <a:srgbClr val="FFFFFF"/>
          </a:solidFill>
          <a:ln>
            <a:solidFill>
              <a:srgbClr val="FF0000"/>
            </a:solidFill>
          </a:ln>
        </p:spPr>
        <p:txBody>
          <a:bodyPr wrap="none" rtlCol="0">
            <a:spAutoFit/>
          </a:bodyPr>
          <a:lstStyle/>
          <a:p>
            <a:r>
              <a:rPr lang="en-US" dirty="0" smtClean="0">
                <a:solidFill>
                  <a:srgbClr val="FF0000"/>
                </a:solidFill>
              </a:rPr>
              <a:t>GLEMOS</a:t>
            </a:r>
            <a:endParaRPr lang="en-US" dirty="0">
              <a:solidFill>
                <a:srgbClr val="FF0000"/>
              </a:solidFill>
            </a:endParaRPr>
          </a:p>
        </p:txBody>
      </p:sp>
      <p:sp>
        <p:nvSpPr>
          <p:cNvPr id="11" name="TextBox 10"/>
          <p:cNvSpPr txBox="1"/>
          <p:nvPr/>
        </p:nvSpPr>
        <p:spPr>
          <a:xfrm>
            <a:off x="6193737" y="3463620"/>
            <a:ext cx="1172116" cy="369332"/>
          </a:xfrm>
          <a:prstGeom prst="rect">
            <a:avLst/>
          </a:prstGeom>
          <a:solidFill>
            <a:srgbClr val="FFFFFF"/>
          </a:solidFill>
          <a:ln>
            <a:solidFill>
              <a:srgbClr val="FF0000"/>
            </a:solidFill>
          </a:ln>
        </p:spPr>
        <p:txBody>
          <a:bodyPr wrap="none" rtlCol="0">
            <a:spAutoFit/>
          </a:bodyPr>
          <a:lstStyle/>
          <a:p>
            <a:r>
              <a:rPr lang="en-US" dirty="0" smtClean="0">
                <a:solidFill>
                  <a:srgbClr val="FF0000"/>
                </a:solidFill>
              </a:rPr>
              <a:t>ECHMERIT</a:t>
            </a:r>
            <a:endParaRPr lang="en-US" dirty="0">
              <a:solidFill>
                <a:srgbClr val="FF0000"/>
              </a:solidFill>
            </a:endParaRPr>
          </a:p>
        </p:txBody>
      </p:sp>
      <p:sp>
        <p:nvSpPr>
          <p:cNvPr id="12" name="TextBox 11"/>
          <p:cNvSpPr txBox="1"/>
          <p:nvPr/>
        </p:nvSpPr>
        <p:spPr>
          <a:xfrm>
            <a:off x="241047" y="4596634"/>
            <a:ext cx="1235697" cy="369332"/>
          </a:xfrm>
          <a:prstGeom prst="rect">
            <a:avLst/>
          </a:prstGeom>
          <a:solidFill>
            <a:srgbClr val="FFFFFF"/>
          </a:solidFill>
          <a:ln>
            <a:solidFill>
              <a:schemeClr val="tx1"/>
            </a:solidFill>
          </a:ln>
        </p:spPr>
        <p:txBody>
          <a:bodyPr wrap="none" rtlCol="0">
            <a:spAutoFit/>
          </a:bodyPr>
          <a:lstStyle/>
          <a:p>
            <a:r>
              <a:rPr lang="en-US" dirty="0" smtClean="0"/>
              <a:t>WRF-</a:t>
            </a:r>
            <a:r>
              <a:rPr lang="en-US" dirty="0" err="1" smtClean="0"/>
              <a:t>Chem</a:t>
            </a:r>
            <a:endParaRPr lang="en-US" dirty="0"/>
          </a:p>
        </p:txBody>
      </p:sp>
      <p:sp>
        <p:nvSpPr>
          <p:cNvPr id="13" name="TextBox 12"/>
          <p:cNvSpPr txBox="1"/>
          <p:nvPr/>
        </p:nvSpPr>
        <p:spPr>
          <a:xfrm>
            <a:off x="1809938" y="4939623"/>
            <a:ext cx="940732" cy="369332"/>
          </a:xfrm>
          <a:prstGeom prst="rect">
            <a:avLst/>
          </a:prstGeom>
          <a:solidFill>
            <a:srgbClr val="FFFFFF"/>
          </a:solidFill>
          <a:ln>
            <a:solidFill>
              <a:srgbClr val="000000"/>
            </a:solidFill>
          </a:ln>
        </p:spPr>
        <p:txBody>
          <a:bodyPr wrap="none" rtlCol="0">
            <a:spAutoFit/>
          </a:bodyPr>
          <a:lstStyle/>
          <a:p>
            <a:r>
              <a:rPr lang="en-US" dirty="0" smtClean="0">
                <a:solidFill>
                  <a:srgbClr val="000000"/>
                </a:solidFill>
              </a:rPr>
              <a:t>Hg-CTM</a:t>
            </a:r>
            <a:endParaRPr lang="en-US" dirty="0">
              <a:solidFill>
                <a:srgbClr val="000000"/>
              </a:solidFill>
            </a:endParaRPr>
          </a:p>
        </p:txBody>
      </p:sp>
      <p:sp>
        <p:nvSpPr>
          <p:cNvPr id="14" name="TextBox 13"/>
          <p:cNvSpPr txBox="1"/>
          <p:nvPr/>
        </p:nvSpPr>
        <p:spPr>
          <a:xfrm>
            <a:off x="1820307" y="1629234"/>
            <a:ext cx="1082410" cy="369332"/>
          </a:xfrm>
          <a:prstGeom prst="rect">
            <a:avLst/>
          </a:prstGeom>
          <a:solidFill>
            <a:srgbClr val="FFFFFF"/>
          </a:solidFill>
          <a:ln>
            <a:solidFill>
              <a:srgbClr val="000000"/>
            </a:solidFill>
          </a:ln>
        </p:spPr>
        <p:txBody>
          <a:bodyPr wrap="none" rtlCol="0">
            <a:spAutoFit/>
          </a:bodyPr>
          <a:lstStyle/>
          <a:p>
            <a:r>
              <a:rPr lang="en-US" dirty="0" smtClean="0">
                <a:solidFill>
                  <a:srgbClr val="000000"/>
                </a:solidFill>
              </a:rPr>
              <a:t>PHANTAS</a:t>
            </a:r>
            <a:endParaRPr lang="en-US" dirty="0">
              <a:solidFill>
                <a:srgbClr val="000000"/>
              </a:solidFill>
            </a:endParaRPr>
          </a:p>
        </p:txBody>
      </p:sp>
      <p:sp>
        <p:nvSpPr>
          <p:cNvPr id="15" name="TextBox 14"/>
          <p:cNvSpPr txBox="1"/>
          <p:nvPr/>
        </p:nvSpPr>
        <p:spPr>
          <a:xfrm>
            <a:off x="6281380" y="4316202"/>
            <a:ext cx="867583" cy="369332"/>
          </a:xfrm>
          <a:prstGeom prst="rect">
            <a:avLst/>
          </a:prstGeom>
          <a:solidFill>
            <a:srgbClr val="FFFFFF"/>
          </a:solidFill>
          <a:ln>
            <a:solidFill>
              <a:schemeClr val="tx1"/>
            </a:solidFill>
          </a:ln>
        </p:spPr>
        <p:txBody>
          <a:bodyPr wrap="none" rtlCol="0">
            <a:spAutoFit/>
          </a:bodyPr>
          <a:lstStyle/>
          <a:p>
            <a:r>
              <a:rPr lang="en-US" dirty="0" smtClean="0"/>
              <a:t>WorM</a:t>
            </a:r>
            <a:r>
              <a:rPr lang="en-US" baseline="30000" dirty="0" smtClean="0"/>
              <a:t>3</a:t>
            </a:r>
            <a:endParaRPr lang="en-US" baseline="30000" dirty="0"/>
          </a:p>
        </p:txBody>
      </p:sp>
      <p:sp>
        <p:nvSpPr>
          <p:cNvPr id="16" name="TextBox 15"/>
          <p:cNvSpPr txBox="1"/>
          <p:nvPr/>
        </p:nvSpPr>
        <p:spPr>
          <a:xfrm>
            <a:off x="7639544" y="3278954"/>
            <a:ext cx="810438" cy="369332"/>
          </a:xfrm>
          <a:prstGeom prst="rect">
            <a:avLst/>
          </a:prstGeom>
          <a:solidFill>
            <a:srgbClr val="FFFFFF"/>
          </a:solidFill>
          <a:ln>
            <a:solidFill>
              <a:schemeClr val="tx1"/>
            </a:solidFill>
          </a:ln>
        </p:spPr>
        <p:txBody>
          <a:bodyPr wrap="none" rtlCol="0">
            <a:spAutoFit/>
          </a:bodyPr>
          <a:lstStyle/>
          <a:p>
            <a:r>
              <a:rPr lang="en-US" dirty="0" smtClean="0"/>
              <a:t>ADOM</a:t>
            </a:r>
            <a:endParaRPr lang="en-US" dirty="0"/>
          </a:p>
        </p:txBody>
      </p:sp>
      <p:sp>
        <p:nvSpPr>
          <p:cNvPr id="17" name="TextBox 16"/>
          <p:cNvSpPr txBox="1"/>
          <p:nvPr/>
        </p:nvSpPr>
        <p:spPr>
          <a:xfrm>
            <a:off x="143553" y="4061850"/>
            <a:ext cx="941283" cy="369332"/>
          </a:xfrm>
          <a:prstGeom prst="rect">
            <a:avLst/>
          </a:prstGeom>
          <a:solidFill>
            <a:srgbClr val="FFFFFF"/>
          </a:solidFill>
          <a:ln>
            <a:solidFill>
              <a:schemeClr val="tx1"/>
            </a:solidFill>
          </a:ln>
        </p:spPr>
        <p:txBody>
          <a:bodyPr wrap="none" rtlCol="0">
            <a:spAutoFit/>
          </a:bodyPr>
          <a:lstStyle/>
          <a:p>
            <a:r>
              <a:rPr lang="en-US" dirty="0" smtClean="0"/>
              <a:t>HYSPLIT</a:t>
            </a:r>
            <a:endParaRPr lang="en-US" dirty="0"/>
          </a:p>
        </p:txBody>
      </p:sp>
      <p:sp>
        <p:nvSpPr>
          <p:cNvPr id="18" name="TextBox 17"/>
          <p:cNvSpPr txBox="1"/>
          <p:nvPr/>
        </p:nvSpPr>
        <p:spPr>
          <a:xfrm>
            <a:off x="7478018" y="3848646"/>
            <a:ext cx="780570" cy="369332"/>
          </a:xfrm>
          <a:prstGeom prst="rect">
            <a:avLst/>
          </a:prstGeom>
          <a:solidFill>
            <a:srgbClr val="FFFFFF"/>
          </a:solidFill>
          <a:ln>
            <a:solidFill>
              <a:schemeClr val="tx1"/>
            </a:solidFill>
          </a:ln>
        </p:spPr>
        <p:txBody>
          <a:bodyPr wrap="none" rtlCol="0">
            <a:spAutoFit/>
          </a:bodyPr>
          <a:lstStyle/>
          <a:p>
            <a:r>
              <a:rPr lang="en-US" dirty="0" smtClean="0"/>
              <a:t>DEHM</a:t>
            </a:r>
            <a:endParaRPr lang="en-US" dirty="0"/>
          </a:p>
        </p:txBody>
      </p:sp>
      <p:sp>
        <p:nvSpPr>
          <p:cNvPr id="19" name="TextBox 18"/>
          <p:cNvSpPr txBox="1"/>
          <p:nvPr/>
        </p:nvSpPr>
        <p:spPr>
          <a:xfrm>
            <a:off x="7804756" y="2641411"/>
            <a:ext cx="1135723" cy="369332"/>
          </a:xfrm>
          <a:prstGeom prst="rect">
            <a:avLst/>
          </a:prstGeom>
          <a:solidFill>
            <a:srgbClr val="FFFFFF"/>
          </a:solidFill>
          <a:ln>
            <a:solidFill>
              <a:schemeClr val="tx1"/>
            </a:solidFill>
          </a:ln>
        </p:spPr>
        <p:txBody>
          <a:bodyPr wrap="none" rtlCol="0">
            <a:spAutoFit/>
          </a:bodyPr>
          <a:lstStyle/>
          <a:p>
            <a:r>
              <a:rPr lang="en-US" dirty="0" smtClean="0"/>
              <a:t>MSCE-HM</a:t>
            </a:r>
            <a:endParaRPr lang="en-US" dirty="0"/>
          </a:p>
        </p:txBody>
      </p:sp>
      <p:sp>
        <p:nvSpPr>
          <p:cNvPr id="20" name="TextBox 19"/>
          <p:cNvSpPr txBox="1"/>
          <p:nvPr/>
        </p:nvSpPr>
        <p:spPr>
          <a:xfrm>
            <a:off x="39704" y="6456439"/>
            <a:ext cx="1846704" cy="369332"/>
          </a:xfrm>
          <a:prstGeom prst="rect">
            <a:avLst/>
          </a:prstGeom>
          <a:solidFill>
            <a:schemeClr val="bg1"/>
          </a:solidFill>
          <a:ln>
            <a:solidFill>
              <a:schemeClr val="tx1"/>
            </a:solidFill>
          </a:ln>
        </p:spPr>
        <p:txBody>
          <a:bodyPr wrap="none" rtlCol="0">
            <a:spAutoFit/>
          </a:bodyPr>
          <a:lstStyle/>
          <a:p>
            <a:r>
              <a:rPr lang="en-US" dirty="0" smtClean="0"/>
              <a:t>Plus a few more…</a:t>
            </a:r>
            <a:endParaRPr lang="en-US" dirty="0"/>
          </a:p>
        </p:txBody>
      </p:sp>
      <p:sp>
        <p:nvSpPr>
          <p:cNvPr id="21" name="TextBox 20"/>
          <p:cNvSpPr txBox="1"/>
          <p:nvPr/>
        </p:nvSpPr>
        <p:spPr>
          <a:xfrm>
            <a:off x="976221" y="5068010"/>
            <a:ext cx="713281" cy="369332"/>
          </a:xfrm>
          <a:prstGeom prst="rect">
            <a:avLst/>
          </a:prstGeom>
          <a:solidFill>
            <a:srgbClr val="FFFFFF"/>
          </a:solidFill>
          <a:ln>
            <a:solidFill>
              <a:schemeClr val="tx1"/>
            </a:solidFill>
          </a:ln>
        </p:spPr>
        <p:txBody>
          <a:bodyPr wrap="none" rtlCol="0">
            <a:spAutoFit/>
          </a:bodyPr>
          <a:lstStyle/>
          <a:p>
            <a:r>
              <a:rPr lang="en-US" dirty="0" smtClean="0"/>
              <a:t>STEM</a:t>
            </a:r>
            <a:endParaRPr lang="en-US" dirty="0"/>
          </a:p>
        </p:txBody>
      </p:sp>
      <p:sp>
        <p:nvSpPr>
          <p:cNvPr id="22" name="TextBox 21"/>
          <p:cNvSpPr txBox="1"/>
          <p:nvPr/>
        </p:nvSpPr>
        <p:spPr>
          <a:xfrm>
            <a:off x="2280304" y="3901188"/>
            <a:ext cx="740783" cy="369332"/>
          </a:xfrm>
          <a:prstGeom prst="rect">
            <a:avLst/>
          </a:prstGeom>
          <a:solidFill>
            <a:srgbClr val="FFFFFF"/>
          </a:solidFill>
          <a:ln>
            <a:solidFill>
              <a:srgbClr val="000000"/>
            </a:solidFill>
          </a:ln>
        </p:spPr>
        <p:txBody>
          <a:bodyPr wrap="none" rtlCol="0">
            <a:spAutoFit/>
          </a:bodyPr>
          <a:lstStyle/>
          <a:p>
            <a:r>
              <a:rPr lang="en-US" dirty="0" smtClean="0">
                <a:solidFill>
                  <a:srgbClr val="000000"/>
                </a:solidFill>
              </a:rPr>
              <a:t>TEAM</a:t>
            </a:r>
            <a:endParaRPr lang="en-US" dirty="0">
              <a:solidFill>
                <a:srgbClr val="000000"/>
              </a:solidFill>
            </a:endParaRPr>
          </a:p>
        </p:txBody>
      </p:sp>
    </p:spTree>
    <p:extLst>
      <p:ext uri="{BB962C8B-B14F-4D97-AF65-F5344CB8AC3E}">
        <p14:creationId xmlns:p14="http://schemas.microsoft.com/office/powerpoint/2010/main" val="238638512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What are the topics being studied with </a:t>
            </a:r>
            <a:r>
              <a:rPr lang="en-US" sz="3600" dirty="0" err="1" smtClean="0"/>
              <a:t>speciated</a:t>
            </a:r>
            <a:r>
              <a:rPr lang="en-US" sz="3600" dirty="0" smtClean="0"/>
              <a:t> Hg models?</a:t>
            </a:r>
            <a:endParaRPr lang="en-US" sz="3600" b="1" dirty="0"/>
          </a:p>
        </p:txBody>
      </p:sp>
      <p:sp>
        <p:nvSpPr>
          <p:cNvPr id="5" name="TextBox 4"/>
          <p:cNvSpPr txBox="1"/>
          <p:nvPr/>
        </p:nvSpPr>
        <p:spPr>
          <a:xfrm>
            <a:off x="1080671" y="1957695"/>
            <a:ext cx="2242922" cy="461665"/>
          </a:xfrm>
          <a:prstGeom prst="rect">
            <a:avLst/>
          </a:prstGeom>
          <a:solidFill>
            <a:schemeClr val="accent5">
              <a:lumMod val="20000"/>
              <a:lumOff val="80000"/>
            </a:schemeClr>
          </a:solidFill>
          <a:ln w="28575" cmpd="sng">
            <a:solidFill>
              <a:srgbClr val="215968"/>
            </a:solidFill>
          </a:ln>
        </p:spPr>
        <p:txBody>
          <a:bodyPr wrap="none" rtlCol="0">
            <a:spAutoFit/>
          </a:bodyPr>
          <a:lstStyle/>
          <a:p>
            <a:r>
              <a:rPr lang="en-US" sz="2400" b="1" dirty="0" smtClean="0">
                <a:solidFill>
                  <a:schemeClr val="accent5">
                    <a:lumMod val="50000"/>
                  </a:schemeClr>
                </a:solidFill>
              </a:rPr>
              <a:t>Source-receptor</a:t>
            </a:r>
            <a:endParaRPr lang="en-US" sz="2400" b="1" dirty="0">
              <a:solidFill>
                <a:schemeClr val="accent5">
                  <a:lumMod val="50000"/>
                </a:schemeClr>
              </a:solidFill>
            </a:endParaRPr>
          </a:p>
        </p:txBody>
      </p:sp>
      <p:sp>
        <p:nvSpPr>
          <p:cNvPr id="6" name="TextBox 5"/>
          <p:cNvSpPr txBox="1"/>
          <p:nvPr/>
        </p:nvSpPr>
        <p:spPr>
          <a:xfrm>
            <a:off x="4810080" y="4577090"/>
            <a:ext cx="3289482" cy="461665"/>
          </a:xfrm>
          <a:prstGeom prst="rect">
            <a:avLst/>
          </a:prstGeom>
          <a:solidFill>
            <a:schemeClr val="accent5">
              <a:lumMod val="40000"/>
              <a:lumOff val="60000"/>
            </a:schemeClr>
          </a:solidFill>
          <a:ln w="28575" cmpd="sng">
            <a:solidFill>
              <a:srgbClr val="215968"/>
            </a:solidFill>
          </a:ln>
        </p:spPr>
        <p:txBody>
          <a:bodyPr wrap="none" rtlCol="0">
            <a:spAutoFit/>
          </a:bodyPr>
          <a:lstStyle/>
          <a:p>
            <a:r>
              <a:rPr lang="en-US" sz="2400" b="1" dirty="0" smtClean="0">
                <a:solidFill>
                  <a:schemeClr val="accent5">
                    <a:lumMod val="50000"/>
                  </a:schemeClr>
                </a:solidFill>
              </a:rPr>
              <a:t>Gas-particle partitioning</a:t>
            </a:r>
            <a:endParaRPr lang="en-US" sz="2400" b="1" dirty="0">
              <a:solidFill>
                <a:schemeClr val="accent5">
                  <a:lumMod val="50000"/>
                </a:schemeClr>
              </a:solidFill>
            </a:endParaRPr>
          </a:p>
        </p:txBody>
      </p:sp>
      <p:sp>
        <p:nvSpPr>
          <p:cNvPr id="7" name="TextBox 6"/>
          <p:cNvSpPr txBox="1"/>
          <p:nvPr/>
        </p:nvSpPr>
        <p:spPr>
          <a:xfrm>
            <a:off x="4176228" y="1726862"/>
            <a:ext cx="2154706" cy="461665"/>
          </a:xfrm>
          <a:prstGeom prst="rect">
            <a:avLst/>
          </a:prstGeom>
          <a:solidFill>
            <a:schemeClr val="accent3">
              <a:lumMod val="40000"/>
              <a:lumOff val="60000"/>
            </a:schemeClr>
          </a:solidFill>
          <a:ln w="28575" cmpd="sng">
            <a:solidFill>
              <a:schemeClr val="accent3">
                <a:lumMod val="50000"/>
              </a:schemeClr>
            </a:solidFill>
          </a:ln>
        </p:spPr>
        <p:txBody>
          <a:bodyPr wrap="none" rtlCol="0">
            <a:spAutoFit/>
          </a:bodyPr>
          <a:lstStyle/>
          <a:p>
            <a:r>
              <a:rPr lang="en-US" sz="2400" b="1" dirty="0" smtClean="0">
                <a:solidFill>
                  <a:schemeClr val="accent3">
                    <a:lumMod val="50000"/>
                  </a:schemeClr>
                </a:solidFill>
              </a:rPr>
              <a:t>Wet deposition</a:t>
            </a:r>
            <a:endParaRPr lang="en-US" sz="2400" b="1" dirty="0">
              <a:solidFill>
                <a:schemeClr val="accent3">
                  <a:lumMod val="50000"/>
                </a:schemeClr>
              </a:solidFill>
            </a:endParaRPr>
          </a:p>
        </p:txBody>
      </p:sp>
      <p:sp>
        <p:nvSpPr>
          <p:cNvPr id="8" name="TextBox 7"/>
          <p:cNvSpPr txBox="1"/>
          <p:nvPr/>
        </p:nvSpPr>
        <p:spPr>
          <a:xfrm>
            <a:off x="5842515" y="3774370"/>
            <a:ext cx="2885225" cy="461665"/>
          </a:xfrm>
          <a:prstGeom prst="rect">
            <a:avLst/>
          </a:prstGeom>
          <a:solidFill>
            <a:schemeClr val="accent4">
              <a:lumMod val="20000"/>
              <a:lumOff val="80000"/>
            </a:schemeClr>
          </a:solidFill>
          <a:ln w="28575" cmpd="sng">
            <a:solidFill>
              <a:schemeClr val="accent4">
                <a:lumMod val="50000"/>
              </a:schemeClr>
            </a:solidFill>
          </a:ln>
        </p:spPr>
        <p:txBody>
          <a:bodyPr wrap="none" rtlCol="0">
            <a:spAutoFit/>
          </a:bodyPr>
          <a:lstStyle/>
          <a:p>
            <a:r>
              <a:rPr lang="en-US" sz="2400" b="1" dirty="0" smtClean="0">
                <a:solidFill>
                  <a:schemeClr val="accent4">
                    <a:lumMod val="50000"/>
                  </a:schemeClr>
                </a:solidFill>
              </a:rPr>
              <a:t>Long-range transport</a:t>
            </a:r>
            <a:endParaRPr lang="en-US" sz="2400" b="1" dirty="0">
              <a:solidFill>
                <a:schemeClr val="accent4">
                  <a:lumMod val="50000"/>
                </a:schemeClr>
              </a:solidFill>
            </a:endParaRPr>
          </a:p>
        </p:txBody>
      </p:sp>
      <p:sp>
        <p:nvSpPr>
          <p:cNvPr id="9" name="TextBox 8"/>
          <p:cNvSpPr txBox="1"/>
          <p:nvPr/>
        </p:nvSpPr>
        <p:spPr>
          <a:xfrm>
            <a:off x="3074017" y="3807430"/>
            <a:ext cx="2063335" cy="461665"/>
          </a:xfrm>
          <a:prstGeom prst="rect">
            <a:avLst/>
          </a:prstGeom>
          <a:solidFill>
            <a:schemeClr val="accent6">
              <a:lumMod val="40000"/>
              <a:lumOff val="60000"/>
            </a:schemeClr>
          </a:solidFill>
          <a:ln w="28575" cmpd="sng">
            <a:solidFill>
              <a:schemeClr val="accent6">
                <a:lumMod val="50000"/>
              </a:schemeClr>
            </a:solidFill>
          </a:ln>
        </p:spPr>
        <p:txBody>
          <a:bodyPr wrap="none" rtlCol="0">
            <a:spAutoFit/>
          </a:bodyPr>
          <a:lstStyle/>
          <a:p>
            <a:r>
              <a:rPr lang="en-US" sz="2400" b="1" dirty="0" smtClean="0">
                <a:solidFill>
                  <a:schemeClr val="accent6">
                    <a:lumMod val="50000"/>
                  </a:schemeClr>
                </a:solidFill>
              </a:rPr>
              <a:t>Dry deposition</a:t>
            </a:r>
            <a:endParaRPr lang="en-US" sz="2400" b="1" dirty="0">
              <a:solidFill>
                <a:schemeClr val="accent6">
                  <a:lumMod val="50000"/>
                </a:schemeClr>
              </a:solidFill>
            </a:endParaRPr>
          </a:p>
        </p:txBody>
      </p:sp>
      <p:sp>
        <p:nvSpPr>
          <p:cNvPr id="10" name="TextBox 9"/>
          <p:cNvSpPr txBox="1"/>
          <p:nvPr/>
        </p:nvSpPr>
        <p:spPr>
          <a:xfrm>
            <a:off x="648871" y="3543537"/>
            <a:ext cx="1859403" cy="461665"/>
          </a:xfrm>
          <a:prstGeom prst="rect">
            <a:avLst/>
          </a:prstGeom>
          <a:solidFill>
            <a:schemeClr val="accent4">
              <a:lumMod val="40000"/>
              <a:lumOff val="60000"/>
            </a:schemeClr>
          </a:solidFill>
          <a:ln w="28575" cmpd="sng">
            <a:solidFill>
              <a:schemeClr val="accent4">
                <a:lumMod val="50000"/>
              </a:schemeClr>
            </a:solidFill>
          </a:ln>
        </p:spPr>
        <p:txBody>
          <a:bodyPr wrap="none" rtlCol="0">
            <a:spAutoFit/>
          </a:bodyPr>
          <a:lstStyle/>
          <a:p>
            <a:r>
              <a:rPr lang="en-US" sz="2400" b="1" dirty="0" smtClean="0">
                <a:solidFill>
                  <a:schemeClr val="accent4">
                    <a:lumMod val="50000"/>
                  </a:schemeClr>
                </a:solidFill>
              </a:rPr>
              <a:t>High-altitude</a:t>
            </a:r>
            <a:endParaRPr lang="en-US" sz="2400" b="1" dirty="0">
              <a:solidFill>
                <a:schemeClr val="accent4">
                  <a:lumMod val="50000"/>
                </a:schemeClr>
              </a:solidFill>
            </a:endParaRPr>
          </a:p>
        </p:txBody>
      </p:sp>
      <p:sp>
        <p:nvSpPr>
          <p:cNvPr id="11" name="TextBox 10"/>
          <p:cNvSpPr txBox="1"/>
          <p:nvPr/>
        </p:nvSpPr>
        <p:spPr>
          <a:xfrm>
            <a:off x="5027128" y="2494240"/>
            <a:ext cx="2836233" cy="830997"/>
          </a:xfrm>
          <a:prstGeom prst="rect">
            <a:avLst/>
          </a:prstGeom>
          <a:solidFill>
            <a:schemeClr val="accent1">
              <a:lumMod val="20000"/>
              <a:lumOff val="80000"/>
            </a:schemeClr>
          </a:solidFill>
          <a:ln w="28575" cmpd="sng">
            <a:solidFill>
              <a:schemeClr val="accent1">
                <a:lumMod val="50000"/>
              </a:schemeClr>
            </a:solidFill>
          </a:ln>
        </p:spPr>
        <p:txBody>
          <a:bodyPr wrap="none" rtlCol="0">
            <a:spAutoFit/>
          </a:bodyPr>
          <a:lstStyle/>
          <a:p>
            <a:r>
              <a:rPr lang="en-US" sz="2400" b="1" dirty="0" smtClean="0">
                <a:solidFill>
                  <a:schemeClr val="accent1">
                    <a:lumMod val="50000"/>
                  </a:schemeClr>
                </a:solidFill>
              </a:rPr>
              <a:t>Upper troposphere / </a:t>
            </a:r>
          </a:p>
          <a:p>
            <a:r>
              <a:rPr lang="en-US" sz="2400" b="1" dirty="0">
                <a:solidFill>
                  <a:schemeClr val="accent1">
                    <a:lumMod val="50000"/>
                  </a:schemeClr>
                </a:solidFill>
              </a:rPr>
              <a:t>l</a:t>
            </a:r>
            <a:r>
              <a:rPr lang="en-US" sz="2400" b="1" dirty="0" smtClean="0">
                <a:solidFill>
                  <a:schemeClr val="accent1">
                    <a:lumMod val="50000"/>
                  </a:schemeClr>
                </a:solidFill>
              </a:rPr>
              <a:t>ower stratosphere</a:t>
            </a:r>
            <a:endParaRPr lang="en-US" sz="2400" b="1" dirty="0">
              <a:solidFill>
                <a:schemeClr val="accent1">
                  <a:lumMod val="50000"/>
                </a:schemeClr>
              </a:solidFill>
            </a:endParaRPr>
          </a:p>
        </p:txBody>
      </p:sp>
      <p:sp>
        <p:nvSpPr>
          <p:cNvPr id="12" name="TextBox 11"/>
          <p:cNvSpPr txBox="1"/>
          <p:nvPr/>
        </p:nvSpPr>
        <p:spPr>
          <a:xfrm>
            <a:off x="426400" y="4460220"/>
            <a:ext cx="3120716" cy="461665"/>
          </a:xfrm>
          <a:prstGeom prst="rect">
            <a:avLst/>
          </a:prstGeom>
          <a:solidFill>
            <a:schemeClr val="accent3">
              <a:lumMod val="20000"/>
              <a:lumOff val="80000"/>
            </a:schemeClr>
          </a:solidFill>
          <a:ln w="28575" cmpd="sng">
            <a:solidFill>
              <a:schemeClr val="accent3">
                <a:lumMod val="50000"/>
              </a:schemeClr>
            </a:solidFill>
          </a:ln>
        </p:spPr>
        <p:txBody>
          <a:bodyPr wrap="none" rtlCol="0">
            <a:spAutoFit/>
          </a:bodyPr>
          <a:lstStyle/>
          <a:p>
            <a:r>
              <a:rPr lang="en-US" sz="2400" b="1" dirty="0" smtClean="0">
                <a:solidFill>
                  <a:schemeClr val="accent3">
                    <a:lumMod val="50000"/>
                  </a:schemeClr>
                </a:solidFill>
              </a:rPr>
              <a:t>Marine boundary layer</a:t>
            </a:r>
            <a:endParaRPr lang="en-US" sz="2400" b="1" dirty="0">
              <a:solidFill>
                <a:schemeClr val="accent3">
                  <a:lumMod val="50000"/>
                </a:schemeClr>
              </a:solidFill>
            </a:endParaRPr>
          </a:p>
        </p:txBody>
      </p:sp>
      <p:sp>
        <p:nvSpPr>
          <p:cNvPr id="13" name="TextBox 12"/>
          <p:cNvSpPr txBox="1"/>
          <p:nvPr/>
        </p:nvSpPr>
        <p:spPr>
          <a:xfrm>
            <a:off x="1344209" y="2725072"/>
            <a:ext cx="3095168" cy="461665"/>
          </a:xfrm>
          <a:prstGeom prst="rect">
            <a:avLst/>
          </a:prstGeom>
          <a:solidFill>
            <a:schemeClr val="accent2">
              <a:lumMod val="20000"/>
              <a:lumOff val="80000"/>
            </a:schemeClr>
          </a:solidFill>
          <a:ln w="28575" cmpd="sng">
            <a:solidFill>
              <a:schemeClr val="accent2">
                <a:lumMod val="50000"/>
              </a:schemeClr>
            </a:solidFill>
          </a:ln>
        </p:spPr>
        <p:txBody>
          <a:bodyPr wrap="none" rtlCol="0">
            <a:spAutoFit/>
          </a:bodyPr>
          <a:lstStyle/>
          <a:p>
            <a:r>
              <a:rPr lang="en-US" sz="2400" b="1" dirty="0" smtClean="0">
                <a:solidFill>
                  <a:schemeClr val="accent2">
                    <a:lumMod val="50000"/>
                  </a:schemeClr>
                </a:solidFill>
              </a:rPr>
              <a:t>Oxidation mechanisms</a:t>
            </a:r>
            <a:endParaRPr lang="en-US" sz="2400" b="1" dirty="0">
              <a:solidFill>
                <a:schemeClr val="accent2">
                  <a:lumMod val="50000"/>
                </a:schemeClr>
              </a:solidFill>
            </a:endParaRPr>
          </a:p>
        </p:txBody>
      </p:sp>
      <p:sp>
        <p:nvSpPr>
          <p:cNvPr id="15" name="TextBox 14"/>
          <p:cNvSpPr txBox="1"/>
          <p:nvPr/>
        </p:nvSpPr>
        <p:spPr>
          <a:xfrm>
            <a:off x="1431945" y="5698653"/>
            <a:ext cx="6014863" cy="523220"/>
          </a:xfrm>
          <a:prstGeom prst="rect">
            <a:avLst/>
          </a:prstGeom>
          <a:noFill/>
        </p:spPr>
        <p:txBody>
          <a:bodyPr wrap="none" rtlCol="0">
            <a:spAutoFit/>
          </a:bodyPr>
          <a:lstStyle/>
          <a:p>
            <a:r>
              <a:rPr lang="en-US" sz="2800" b="1" dirty="0" smtClean="0">
                <a:solidFill>
                  <a:srgbClr val="0000FF"/>
                </a:solidFill>
              </a:rPr>
              <a:t>What have we learned from this work?</a:t>
            </a:r>
            <a:endParaRPr lang="en-US" sz="2800" b="1" dirty="0">
              <a:solidFill>
                <a:srgbClr val="0000FF"/>
              </a:solidFill>
            </a:endParaRPr>
          </a:p>
        </p:txBody>
      </p:sp>
      <p:sp>
        <p:nvSpPr>
          <p:cNvPr id="14" name="TextBox 13"/>
          <p:cNvSpPr txBox="1"/>
          <p:nvPr/>
        </p:nvSpPr>
        <p:spPr>
          <a:xfrm>
            <a:off x="6831693" y="1847683"/>
            <a:ext cx="1107094" cy="461665"/>
          </a:xfrm>
          <a:prstGeom prst="rect">
            <a:avLst/>
          </a:prstGeom>
          <a:solidFill>
            <a:schemeClr val="accent6">
              <a:lumMod val="40000"/>
              <a:lumOff val="60000"/>
            </a:schemeClr>
          </a:solidFill>
          <a:ln w="28575" cmpd="sng">
            <a:solidFill>
              <a:schemeClr val="accent6">
                <a:lumMod val="50000"/>
              </a:schemeClr>
            </a:solidFill>
          </a:ln>
        </p:spPr>
        <p:txBody>
          <a:bodyPr wrap="none" rtlCol="0">
            <a:spAutoFit/>
          </a:bodyPr>
          <a:lstStyle/>
          <a:p>
            <a:r>
              <a:rPr lang="en-US" sz="2400" b="1" dirty="0" smtClean="0">
                <a:solidFill>
                  <a:schemeClr val="accent6">
                    <a:lumMod val="50000"/>
                  </a:schemeClr>
                </a:solidFill>
              </a:rPr>
              <a:t>AMDEs</a:t>
            </a:r>
            <a:endParaRPr lang="en-US" sz="2400" b="1" dirty="0">
              <a:solidFill>
                <a:schemeClr val="accent6">
                  <a:lumMod val="50000"/>
                </a:schemeClr>
              </a:solidFill>
            </a:endParaRPr>
          </a:p>
        </p:txBody>
      </p:sp>
    </p:spTree>
    <p:extLst>
      <p:ext uri="{BB962C8B-B14F-4D97-AF65-F5344CB8AC3E}">
        <p14:creationId xmlns:p14="http://schemas.microsoft.com/office/powerpoint/2010/main" val="253614051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Halogen chemistry and sea-salt drive GOM diurnal variability in the marine boundary layer</a:t>
            </a:r>
            <a:endParaRPr lang="en-US" sz="3200" b="1" dirty="0"/>
          </a:p>
        </p:txBody>
      </p:sp>
      <p:pic>
        <p:nvPicPr>
          <p:cNvPr id="2" name="Picture 1" descr="Screen Shot 2014-07-26 at 11.25.0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8927" y="1697492"/>
            <a:ext cx="5489498" cy="4444580"/>
          </a:xfrm>
          <a:prstGeom prst="rect">
            <a:avLst/>
          </a:prstGeom>
        </p:spPr>
      </p:pic>
      <p:sp>
        <p:nvSpPr>
          <p:cNvPr id="3" name="TextBox 2"/>
          <p:cNvSpPr txBox="1"/>
          <p:nvPr/>
        </p:nvSpPr>
        <p:spPr>
          <a:xfrm>
            <a:off x="7154753" y="5259362"/>
            <a:ext cx="1811313" cy="369332"/>
          </a:xfrm>
          <a:prstGeom prst="rect">
            <a:avLst/>
          </a:prstGeom>
          <a:noFill/>
        </p:spPr>
        <p:txBody>
          <a:bodyPr wrap="none" rtlCol="0">
            <a:spAutoFit/>
          </a:bodyPr>
          <a:lstStyle/>
          <a:p>
            <a:r>
              <a:rPr lang="en-US" dirty="0" err="1" smtClean="0"/>
              <a:t>Selin</a:t>
            </a:r>
            <a:r>
              <a:rPr lang="en-US" dirty="0" smtClean="0"/>
              <a:t> et al. (2007)</a:t>
            </a:r>
            <a:endParaRPr lang="en-US" dirty="0"/>
          </a:p>
        </p:txBody>
      </p:sp>
      <p:sp>
        <p:nvSpPr>
          <p:cNvPr id="6" name="TextBox 5"/>
          <p:cNvSpPr txBox="1"/>
          <p:nvPr/>
        </p:nvSpPr>
        <p:spPr>
          <a:xfrm>
            <a:off x="3809864" y="1471521"/>
            <a:ext cx="1812716" cy="400110"/>
          </a:xfrm>
          <a:prstGeom prst="rect">
            <a:avLst/>
          </a:prstGeom>
          <a:noFill/>
        </p:spPr>
        <p:txBody>
          <a:bodyPr wrap="none" rtlCol="0">
            <a:spAutoFit/>
          </a:bodyPr>
          <a:lstStyle/>
          <a:p>
            <a:r>
              <a:rPr lang="en-US" sz="2000" dirty="0" smtClean="0"/>
              <a:t>Okinawa, Japan</a:t>
            </a:r>
            <a:endParaRPr lang="en-US" sz="2000" dirty="0"/>
          </a:p>
        </p:txBody>
      </p:sp>
      <p:sp>
        <p:nvSpPr>
          <p:cNvPr id="7" name="TextBox 6"/>
          <p:cNvSpPr txBox="1"/>
          <p:nvPr/>
        </p:nvSpPr>
        <p:spPr>
          <a:xfrm>
            <a:off x="4704022" y="3511605"/>
            <a:ext cx="779893" cy="369332"/>
          </a:xfrm>
          <a:prstGeom prst="rect">
            <a:avLst/>
          </a:prstGeom>
          <a:noFill/>
        </p:spPr>
        <p:txBody>
          <a:bodyPr wrap="none" rtlCol="0">
            <a:spAutoFit/>
          </a:bodyPr>
          <a:lstStyle/>
          <a:p>
            <a:r>
              <a:rPr lang="en-US" dirty="0" smtClean="0">
                <a:solidFill>
                  <a:srgbClr val="CC0202"/>
                </a:solidFill>
              </a:rPr>
              <a:t>model</a:t>
            </a:r>
            <a:endParaRPr lang="en-US" dirty="0">
              <a:solidFill>
                <a:srgbClr val="CC0202"/>
              </a:solidFill>
            </a:endParaRPr>
          </a:p>
        </p:txBody>
      </p:sp>
      <p:cxnSp>
        <p:nvCxnSpPr>
          <p:cNvPr id="9" name="Straight Arrow Connector 8"/>
          <p:cNvCxnSpPr/>
          <p:nvPr/>
        </p:nvCxnSpPr>
        <p:spPr>
          <a:xfrm flipH="1" flipV="1">
            <a:off x="4704022" y="3307533"/>
            <a:ext cx="221481" cy="268862"/>
          </a:xfrm>
          <a:prstGeom prst="straightConnector1">
            <a:avLst/>
          </a:prstGeom>
          <a:ln>
            <a:solidFill>
              <a:srgbClr val="CC0202"/>
            </a:solidFill>
            <a:tailEnd type="arrow"/>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2660915" y="2463579"/>
            <a:ext cx="1796886" cy="646331"/>
          </a:xfrm>
          <a:prstGeom prst="rect">
            <a:avLst/>
          </a:prstGeom>
          <a:noFill/>
        </p:spPr>
        <p:txBody>
          <a:bodyPr wrap="none" rtlCol="0">
            <a:spAutoFit/>
          </a:bodyPr>
          <a:lstStyle/>
          <a:p>
            <a:pPr algn="ctr"/>
            <a:r>
              <a:rPr lang="en-US" dirty="0" smtClean="0"/>
              <a:t>observations</a:t>
            </a:r>
          </a:p>
          <a:p>
            <a:pPr algn="ctr"/>
            <a:r>
              <a:rPr lang="en-US" dirty="0" smtClean="0"/>
              <a:t>Jaffe et al. (2005)</a:t>
            </a:r>
            <a:endParaRPr lang="en-US" dirty="0"/>
          </a:p>
        </p:txBody>
      </p:sp>
      <p:cxnSp>
        <p:nvCxnSpPr>
          <p:cNvPr id="11" name="Straight Arrow Connector 10"/>
          <p:cNvCxnSpPr>
            <a:stCxn id="10" idx="2"/>
          </p:cNvCxnSpPr>
          <p:nvPr/>
        </p:nvCxnSpPr>
        <p:spPr>
          <a:xfrm>
            <a:off x="3559358" y="3109910"/>
            <a:ext cx="276424" cy="27211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4064947" y="5325720"/>
            <a:ext cx="1947901" cy="298033"/>
          </a:xfrm>
          <a:prstGeom prst="rect">
            <a:avLst/>
          </a:prstGeom>
          <a:solidFill>
            <a:srgbClr val="FFFF00">
              <a:alpha val="40000"/>
            </a:srgbClr>
          </a:solidFill>
          <a:ln>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6012848" y="5325720"/>
            <a:ext cx="971905" cy="298033"/>
          </a:xfrm>
          <a:prstGeom prst="rect">
            <a:avLst/>
          </a:prstGeom>
          <a:solidFill>
            <a:schemeClr val="accent5">
              <a:lumMod val="50000"/>
              <a:alpha val="34000"/>
            </a:schemeClr>
          </a:solidFill>
          <a:ln>
            <a:solidFill>
              <a:schemeClr val="accent5">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2488076" y="5325720"/>
            <a:ext cx="1576872" cy="298033"/>
          </a:xfrm>
          <a:prstGeom prst="rect">
            <a:avLst/>
          </a:prstGeom>
          <a:solidFill>
            <a:schemeClr val="accent5">
              <a:lumMod val="50000"/>
              <a:alpha val="34000"/>
            </a:schemeClr>
          </a:solidFill>
          <a:ln>
            <a:solidFill>
              <a:schemeClr val="accent5">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4211584" y="4613031"/>
            <a:ext cx="1672253" cy="646331"/>
          </a:xfrm>
          <a:prstGeom prst="rect">
            <a:avLst/>
          </a:prstGeom>
          <a:noFill/>
        </p:spPr>
        <p:txBody>
          <a:bodyPr wrap="none" rtlCol="0">
            <a:spAutoFit/>
          </a:bodyPr>
          <a:lstStyle/>
          <a:p>
            <a:pPr algn="ctr"/>
            <a:r>
              <a:rPr lang="en-US" dirty="0">
                <a:solidFill>
                  <a:srgbClr val="FF6600"/>
                </a:solidFill>
              </a:rPr>
              <a:t>h</a:t>
            </a:r>
            <a:r>
              <a:rPr lang="en-US" dirty="0" smtClean="0">
                <a:solidFill>
                  <a:srgbClr val="FF6600"/>
                </a:solidFill>
              </a:rPr>
              <a:t>alogen</a:t>
            </a:r>
          </a:p>
          <a:p>
            <a:pPr algn="ctr"/>
            <a:r>
              <a:rPr lang="en-US" dirty="0" smtClean="0">
                <a:solidFill>
                  <a:srgbClr val="FF6600"/>
                </a:solidFill>
              </a:rPr>
              <a:t>photochemistry</a:t>
            </a:r>
            <a:endParaRPr lang="en-US" dirty="0">
              <a:solidFill>
                <a:srgbClr val="FF6600"/>
              </a:solidFill>
            </a:endParaRPr>
          </a:p>
        </p:txBody>
      </p:sp>
      <p:sp>
        <p:nvSpPr>
          <p:cNvPr id="22" name="TextBox 21"/>
          <p:cNvSpPr txBox="1"/>
          <p:nvPr/>
        </p:nvSpPr>
        <p:spPr>
          <a:xfrm>
            <a:off x="2622038" y="4613031"/>
            <a:ext cx="1215071" cy="646331"/>
          </a:xfrm>
          <a:prstGeom prst="rect">
            <a:avLst/>
          </a:prstGeom>
          <a:noFill/>
        </p:spPr>
        <p:txBody>
          <a:bodyPr wrap="none" rtlCol="0">
            <a:spAutoFit/>
          </a:bodyPr>
          <a:lstStyle/>
          <a:p>
            <a:pPr algn="ctr"/>
            <a:r>
              <a:rPr lang="en-US" dirty="0">
                <a:solidFill>
                  <a:schemeClr val="accent5">
                    <a:lumMod val="50000"/>
                  </a:schemeClr>
                </a:solidFill>
              </a:rPr>
              <a:t>s</a:t>
            </a:r>
            <a:r>
              <a:rPr lang="en-US" dirty="0" smtClean="0">
                <a:solidFill>
                  <a:schemeClr val="accent5">
                    <a:lumMod val="50000"/>
                  </a:schemeClr>
                </a:solidFill>
              </a:rPr>
              <a:t>ea-salt</a:t>
            </a:r>
          </a:p>
          <a:p>
            <a:pPr algn="ctr"/>
            <a:r>
              <a:rPr lang="en-US" dirty="0" smtClean="0">
                <a:solidFill>
                  <a:schemeClr val="accent5">
                    <a:lumMod val="50000"/>
                  </a:schemeClr>
                </a:solidFill>
              </a:rPr>
              <a:t>scavenging</a:t>
            </a:r>
            <a:endParaRPr lang="en-US" dirty="0">
              <a:solidFill>
                <a:schemeClr val="accent5">
                  <a:lumMod val="50000"/>
                </a:schemeClr>
              </a:solidFill>
            </a:endParaRPr>
          </a:p>
        </p:txBody>
      </p:sp>
      <p:sp>
        <p:nvSpPr>
          <p:cNvPr id="23" name="TextBox 22"/>
          <p:cNvSpPr txBox="1"/>
          <p:nvPr/>
        </p:nvSpPr>
        <p:spPr>
          <a:xfrm>
            <a:off x="5939682" y="4613031"/>
            <a:ext cx="1215071" cy="646331"/>
          </a:xfrm>
          <a:prstGeom prst="rect">
            <a:avLst/>
          </a:prstGeom>
          <a:noFill/>
        </p:spPr>
        <p:txBody>
          <a:bodyPr wrap="none" rtlCol="0">
            <a:spAutoFit/>
          </a:bodyPr>
          <a:lstStyle/>
          <a:p>
            <a:pPr algn="ctr"/>
            <a:r>
              <a:rPr lang="en-US" dirty="0">
                <a:solidFill>
                  <a:schemeClr val="accent5">
                    <a:lumMod val="50000"/>
                  </a:schemeClr>
                </a:solidFill>
              </a:rPr>
              <a:t>s</a:t>
            </a:r>
            <a:r>
              <a:rPr lang="en-US" dirty="0" smtClean="0">
                <a:solidFill>
                  <a:schemeClr val="accent5">
                    <a:lumMod val="50000"/>
                  </a:schemeClr>
                </a:solidFill>
              </a:rPr>
              <a:t>ea-salt</a:t>
            </a:r>
          </a:p>
          <a:p>
            <a:pPr algn="ctr"/>
            <a:r>
              <a:rPr lang="en-US" dirty="0" smtClean="0">
                <a:solidFill>
                  <a:schemeClr val="accent5">
                    <a:lumMod val="50000"/>
                  </a:schemeClr>
                </a:solidFill>
              </a:rPr>
              <a:t>scavenging</a:t>
            </a:r>
            <a:endParaRPr lang="en-US" dirty="0">
              <a:solidFill>
                <a:schemeClr val="accent5">
                  <a:lumMod val="50000"/>
                </a:schemeClr>
              </a:solidFill>
            </a:endParaRPr>
          </a:p>
        </p:txBody>
      </p:sp>
      <p:sp>
        <p:nvSpPr>
          <p:cNvPr id="24" name="TextBox 23"/>
          <p:cNvSpPr txBox="1"/>
          <p:nvPr/>
        </p:nvSpPr>
        <p:spPr>
          <a:xfrm rot="16200000">
            <a:off x="649131" y="3331601"/>
            <a:ext cx="2919940" cy="369332"/>
          </a:xfrm>
          <a:prstGeom prst="rect">
            <a:avLst/>
          </a:prstGeom>
          <a:solidFill>
            <a:schemeClr val="bg1"/>
          </a:solidFill>
        </p:spPr>
        <p:txBody>
          <a:bodyPr wrap="none" rtlCol="0">
            <a:spAutoFit/>
          </a:bodyPr>
          <a:lstStyle/>
          <a:p>
            <a:r>
              <a:rPr lang="en-US" dirty="0" smtClean="0"/>
              <a:t>Mean residual GOM (</a:t>
            </a:r>
            <a:r>
              <a:rPr lang="en-US" dirty="0" err="1" smtClean="0"/>
              <a:t>pg</a:t>
            </a:r>
            <a:r>
              <a:rPr lang="en-US" dirty="0" smtClean="0"/>
              <a:t> m</a:t>
            </a:r>
            <a:r>
              <a:rPr lang="en-US" baseline="30000" dirty="0" smtClean="0"/>
              <a:t>-3</a:t>
            </a:r>
            <a:r>
              <a:rPr lang="en-US" dirty="0" smtClean="0"/>
              <a:t>)</a:t>
            </a:r>
            <a:endParaRPr lang="en-US" dirty="0"/>
          </a:p>
        </p:txBody>
      </p:sp>
      <p:sp>
        <p:nvSpPr>
          <p:cNvPr id="25" name="TextBox 24"/>
          <p:cNvSpPr txBox="1"/>
          <p:nvPr/>
        </p:nvSpPr>
        <p:spPr>
          <a:xfrm>
            <a:off x="4168619" y="5899066"/>
            <a:ext cx="1161533" cy="369332"/>
          </a:xfrm>
          <a:prstGeom prst="rect">
            <a:avLst/>
          </a:prstGeom>
          <a:solidFill>
            <a:srgbClr val="FFFFFF"/>
          </a:solidFill>
        </p:spPr>
        <p:txBody>
          <a:bodyPr wrap="none" rtlCol="0">
            <a:spAutoFit/>
          </a:bodyPr>
          <a:lstStyle/>
          <a:p>
            <a:r>
              <a:rPr lang="en-US" dirty="0" smtClean="0"/>
              <a:t>Local hour</a:t>
            </a:r>
            <a:endParaRPr lang="en-US" dirty="0"/>
          </a:p>
        </p:txBody>
      </p:sp>
      <p:sp>
        <p:nvSpPr>
          <p:cNvPr id="26" name="TextBox 25"/>
          <p:cNvSpPr txBox="1"/>
          <p:nvPr/>
        </p:nvSpPr>
        <p:spPr>
          <a:xfrm>
            <a:off x="140170" y="6407682"/>
            <a:ext cx="7694046" cy="369332"/>
          </a:xfrm>
          <a:prstGeom prst="rect">
            <a:avLst/>
          </a:prstGeom>
          <a:noFill/>
        </p:spPr>
        <p:txBody>
          <a:bodyPr wrap="none" rtlCol="0">
            <a:spAutoFit/>
          </a:bodyPr>
          <a:lstStyle/>
          <a:p>
            <a:r>
              <a:rPr lang="en-US" dirty="0" err="1" smtClean="0"/>
              <a:t>Hedgecock</a:t>
            </a:r>
            <a:r>
              <a:rPr lang="en-US" dirty="0" smtClean="0"/>
              <a:t> &amp; </a:t>
            </a:r>
            <a:r>
              <a:rPr lang="en-US" dirty="0" err="1" smtClean="0"/>
              <a:t>Pironne</a:t>
            </a:r>
            <a:r>
              <a:rPr lang="en-US" dirty="0"/>
              <a:t> </a:t>
            </a:r>
            <a:r>
              <a:rPr lang="en-US" dirty="0" smtClean="0"/>
              <a:t>(2001; 2004); </a:t>
            </a:r>
            <a:r>
              <a:rPr lang="en-US" dirty="0" err="1" smtClean="0"/>
              <a:t>Hedgecock</a:t>
            </a:r>
            <a:r>
              <a:rPr lang="en-US" dirty="0" smtClean="0"/>
              <a:t> et al. (2003); Holmes et al. (2009)</a:t>
            </a:r>
            <a:endParaRPr lang="en-US" dirty="0"/>
          </a:p>
        </p:txBody>
      </p:sp>
    </p:spTree>
    <p:extLst>
      <p:ext uri="{BB962C8B-B14F-4D97-AF65-F5344CB8AC3E}">
        <p14:creationId xmlns:p14="http://schemas.microsoft.com/office/powerpoint/2010/main" val="88991621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smtClean="0"/>
              <a:t>Models are overestimating GOM more than can be explained by instrument bias</a:t>
            </a:r>
            <a:endParaRPr lang="en-US" sz="3600" b="1" dirty="0"/>
          </a:p>
        </p:txBody>
      </p:sp>
      <p:grpSp>
        <p:nvGrpSpPr>
          <p:cNvPr id="35" name="Group 34"/>
          <p:cNvGrpSpPr/>
          <p:nvPr/>
        </p:nvGrpSpPr>
        <p:grpSpPr>
          <a:xfrm>
            <a:off x="914399" y="1600200"/>
            <a:ext cx="3516547" cy="2623920"/>
            <a:chOff x="203199" y="1739900"/>
            <a:chExt cx="3516547" cy="2623920"/>
          </a:xfrm>
        </p:grpSpPr>
        <p:grpSp>
          <p:nvGrpSpPr>
            <p:cNvPr id="7" name="Group 6"/>
            <p:cNvGrpSpPr/>
            <p:nvPr/>
          </p:nvGrpSpPr>
          <p:grpSpPr>
            <a:xfrm>
              <a:off x="254000" y="2070100"/>
              <a:ext cx="2476500" cy="1924388"/>
              <a:chOff x="0" y="1638300"/>
              <a:chExt cx="2476500" cy="1924388"/>
            </a:xfrm>
          </p:grpSpPr>
          <p:pic>
            <p:nvPicPr>
              <p:cNvPr id="4" name="Picture 3" descr="Screen Shot 2014-07-25 at 11.04.22 AM.png"/>
              <p:cNvPicPr>
                <a:picLocks noChangeAspect="1"/>
              </p:cNvPicPr>
              <p:nvPr/>
            </p:nvPicPr>
            <p:blipFill rotWithShape="1">
              <a:blip r:embed="rId3">
                <a:extLst>
                  <a:ext uri="{28A0092B-C50C-407E-A947-70E740481C1C}">
                    <a14:useLocalDpi xmlns:a14="http://schemas.microsoft.com/office/drawing/2010/main" val="0"/>
                  </a:ext>
                </a:extLst>
              </a:blip>
              <a:srcRect r="91389" b="52443"/>
              <a:stretch/>
            </p:blipFill>
            <p:spPr>
              <a:xfrm>
                <a:off x="0" y="1638300"/>
                <a:ext cx="787400" cy="1701800"/>
              </a:xfrm>
              <a:prstGeom prst="rect">
                <a:avLst/>
              </a:prstGeom>
            </p:spPr>
          </p:pic>
          <p:pic>
            <p:nvPicPr>
              <p:cNvPr id="5" name="Picture 4" descr="Screen Shot 2014-07-25 at 11.04.22 AM.png"/>
              <p:cNvPicPr>
                <a:picLocks noChangeAspect="1"/>
              </p:cNvPicPr>
              <p:nvPr/>
            </p:nvPicPr>
            <p:blipFill rotWithShape="1">
              <a:blip r:embed="rId3">
                <a:extLst>
                  <a:ext uri="{28A0092B-C50C-407E-A947-70E740481C1C}">
                    <a14:useLocalDpi xmlns:a14="http://schemas.microsoft.com/office/drawing/2010/main" val="0"/>
                  </a:ext>
                </a:extLst>
              </a:blip>
              <a:srcRect l="81528" b="52443"/>
              <a:stretch/>
            </p:blipFill>
            <p:spPr>
              <a:xfrm>
                <a:off x="787400" y="1638300"/>
                <a:ext cx="1689100" cy="1701800"/>
              </a:xfrm>
              <a:prstGeom prst="rect">
                <a:avLst/>
              </a:prstGeom>
            </p:spPr>
          </p:pic>
          <p:pic>
            <p:nvPicPr>
              <p:cNvPr id="6" name="Picture 5" descr="Screen Shot 2014-07-25 at 11.04.22 AM.png"/>
              <p:cNvPicPr>
                <a:picLocks noChangeAspect="1"/>
              </p:cNvPicPr>
              <p:nvPr/>
            </p:nvPicPr>
            <p:blipFill rotWithShape="1">
              <a:blip r:embed="rId3">
                <a:extLst>
                  <a:ext uri="{28A0092B-C50C-407E-A947-70E740481C1C}">
                    <a14:useLocalDpi xmlns:a14="http://schemas.microsoft.com/office/drawing/2010/main" val="0"/>
                  </a:ext>
                </a:extLst>
              </a:blip>
              <a:srcRect l="81528" t="94051"/>
              <a:stretch/>
            </p:blipFill>
            <p:spPr>
              <a:xfrm>
                <a:off x="787400" y="3349794"/>
                <a:ext cx="1689100" cy="212894"/>
              </a:xfrm>
              <a:prstGeom prst="rect">
                <a:avLst/>
              </a:prstGeom>
            </p:spPr>
          </p:pic>
        </p:grpSp>
        <p:sp>
          <p:nvSpPr>
            <p:cNvPr id="8" name="Rectangle 7"/>
            <p:cNvSpPr/>
            <p:nvPr/>
          </p:nvSpPr>
          <p:spPr>
            <a:xfrm>
              <a:off x="673100" y="1879600"/>
              <a:ext cx="2146300" cy="2286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rot="16200000">
              <a:off x="-213882" y="2741182"/>
              <a:ext cx="1711495" cy="369332"/>
            </a:xfrm>
            <a:prstGeom prst="rect">
              <a:avLst/>
            </a:prstGeom>
            <a:solidFill>
              <a:srgbClr val="FFFFFF"/>
            </a:solidFill>
          </p:spPr>
          <p:txBody>
            <a:bodyPr wrap="square" rtlCol="0">
              <a:spAutoFit/>
            </a:bodyPr>
            <a:lstStyle/>
            <a:p>
              <a:pPr algn="ctr"/>
              <a:r>
                <a:rPr lang="en-US" dirty="0" smtClean="0"/>
                <a:t>GOM (</a:t>
              </a:r>
              <a:r>
                <a:rPr lang="en-US" dirty="0" err="1" smtClean="0"/>
                <a:t>ppq</a:t>
              </a:r>
              <a:r>
                <a:rPr lang="en-US" dirty="0" smtClean="0"/>
                <a:t>)</a:t>
              </a:r>
              <a:endParaRPr lang="en-US" dirty="0"/>
            </a:p>
          </p:txBody>
        </p:sp>
        <p:sp>
          <p:nvSpPr>
            <p:cNvPr id="10" name="Rectangle 9"/>
            <p:cNvSpPr/>
            <p:nvPr/>
          </p:nvSpPr>
          <p:spPr>
            <a:xfrm>
              <a:off x="203199" y="2260600"/>
              <a:ext cx="254000" cy="13843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801132" y="1739900"/>
              <a:ext cx="2219979" cy="400110"/>
            </a:xfrm>
            <a:prstGeom prst="rect">
              <a:avLst/>
            </a:prstGeom>
            <a:noFill/>
          </p:spPr>
          <p:txBody>
            <a:bodyPr wrap="none" rtlCol="0">
              <a:spAutoFit/>
            </a:bodyPr>
            <a:lstStyle/>
            <a:p>
              <a:r>
                <a:rPr lang="en-US" sz="2000" b="1" dirty="0" smtClean="0"/>
                <a:t>Milwaukee (urban)</a:t>
              </a:r>
              <a:endParaRPr lang="en-US" sz="2000" b="1" dirty="0"/>
            </a:p>
          </p:txBody>
        </p:sp>
        <p:sp>
          <p:nvSpPr>
            <p:cNvPr id="13" name="TextBox 12"/>
            <p:cNvSpPr txBox="1"/>
            <p:nvPr/>
          </p:nvSpPr>
          <p:spPr>
            <a:xfrm>
              <a:off x="1066800" y="2489200"/>
              <a:ext cx="779893" cy="369332"/>
            </a:xfrm>
            <a:prstGeom prst="rect">
              <a:avLst/>
            </a:prstGeom>
            <a:noFill/>
          </p:spPr>
          <p:txBody>
            <a:bodyPr wrap="none" rtlCol="0">
              <a:spAutoFit/>
            </a:bodyPr>
            <a:lstStyle/>
            <a:p>
              <a:r>
                <a:rPr lang="en-US" dirty="0" smtClean="0">
                  <a:solidFill>
                    <a:srgbClr val="CC0202"/>
                  </a:solidFill>
                </a:rPr>
                <a:t>model</a:t>
              </a:r>
              <a:endParaRPr lang="en-US" dirty="0">
                <a:solidFill>
                  <a:srgbClr val="CC0202"/>
                </a:solidFill>
              </a:endParaRPr>
            </a:p>
          </p:txBody>
        </p:sp>
        <p:cxnSp>
          <p:nvCxnSpPr>
            <p:cNvPr id="15" name="Straight Arrow Connector 14"/>
            <p:cNvCxnSpPr/>
            <p:nvPr/>
          </p:nvCxnSpPr>
          <p:spPr>
            <a:xfrm>
              <a:off x="1371600" y="2820432"/>
              <a:ext cx="88900" cy="456168"/>
            </a:xfrm>
            <a:prstGeom prst="straightConnector1">
              <a:avLst/>
            </a:prstGeom>
            <a:ln>
              <a:solidFill>
                <a:srgbClr val="CC0202"/>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212409" y="2451100"/>
              <a:ext cx="518091" cy="369332"/>
            </a:xfrm>
            <a:prstGeom prst="rect">
              <a:avLst/>
            </a:prstGeom>
            <a:noFill/>
          </p:spPr>
          <p:txBody>
            <a:bodyPr wrap="none" rtlCol="0">
              <a:spAutoFit/>
            </a:bodyPr>
            <a:lstStyle/>
            <a:p>
              <a:r>
                <a:rPr lang="en-US" dirty="0" err="1" smtClean="0"/>
                <a:t>obs</a:t>
              </a:r>
              <a:endParaRPr lang="en-US" dirty="0"/>
            </a:p>
          </p:txBody>
        </p:sp>
        <p:cxnSp>
          <p:nvCxnSpPr>
            <p:cNvPr id="18" name="Straight Arrow Connector 17"/>
            <p:cNvCxnSpPr/>
            <p:nvPr/>
          </p:nvCxnSpPr>
          <p:spPr>
            <a:xfrm flipH="1">
              <a:off x="2387735" y="2820432"/>
              <a:ext cx="101732" cy="65936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1079500" y="2489200"/>
              <a:ext cx="1549400" cy="0"/>
            </a:xfrm>
            <a:prstGeom prst="line">
              <a:avLst/>
            </a:prstGeom>
            <a:ln w="28575" cmpd="sng">
              <a:solidFill>
                <a:srgbClr val="0000FF"/>
              </a:solidFill>
              <a:prstDash val="sysDash"/>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833453" y="2161401"/>
              <a:ext cx="886293" cy="646331"/>
            </a:xfrm>
            <a:prstGeom prst="rect">
              <a:avLst/>
            </a:prstGeom>
            <a:noFill/>
          </p:spPr>
          <p:txBody>
            <a:bodyPr wrap="none" rtlCol="0">
              <a:spAutoFit/>
            </a:bodyPr>
            <a:lstStyle/>
            <a:p>
              <a:r>
                <a:rPr lang="en-US" dirty="0" smtClean="0">
                  <a:solidFill>
                    <a:srgbClr val="0000FF"/>
                  </a:solidFill>
                </a:rPr>
                <a:t>original </a:t>
              </a:r>
            </a:p>
            <a:p>
              <a:r>
                <a:rPr lang="en-US" dirty="0" smtClean="0">
                  <a:solidFill>
                    <a:srgbClr val="0000FF"/>
                  </a:solidFill>
                </a:rPr>
                <a:t>model</a:t>
              </a:r>
              <a:endParaRPr lang="en-US" dirty="0">
                <a:solidFill>
                  <a:srgbClr val="0000FF"/>
                </a:solidFill>
              </a:endParaRPr>
            </a:p>
          </p:txBody>
        </p:sp>
        <p:cxnSp>
          <p:nvCxnSpPr>
            <p:cNvPr id="30" name="Straight Arrow Connector 29"/>
            <p:cNvCxnSpPr/>
            <p:nvPr/>
          </p:nvCxnSpPr>
          <p:spPr>
            <a:xfrm flipH="1">
              <a:off x="2692667" y="2497267"/>
              <a:ext cx="420186"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432579" y="3994488"/>
              <a:ext cx="1893141" cy="369332"/>
            </a:xfrm>
            <a:prstGeom prst="rect">
              <a:avLst/>
            </a:prstGeom>
            <a:noFill/>
          </p:spPr>
          <p:txBody>
            <a:bodyPr wrap="none" rtlCol="0">
              <a:spAutoFit/>
            </a:bodyPr>
            <a:lstStyle/>
            <a:p>
              <a:r>
                <a:rPr lang="en-US" dirty="0" smtClean="0"/>
                <a:t>Amos et al. (2012)</a:t>
              </a:r>
              <a:endParaRPr lang="en-US" dirty="0"/>
            </a:p>
          </p:txBody>
        </p:sp>
      </p:grpSp>
      <p:pic>
        <p:nvPicPr>
          <p:cNvPr id="34" name="Picture 33" descr="Screen Shot 2014-07-25 at 11.40.58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16493" y="4318000"/>
            <a:ext cx="6527800" cy="2318675"/>
          </a:xfrm>
          <a:prstGeom prst="rect">
            <a:avLst/>
          </a:prstGeom>
        </p:spPr>
      </p:pic>
      <p:sp>
        <p:nvSpPr>
          <p:cNvPr id="36" name="TextBox 35"/>
          <p:cNvSpPr txBox="1"/>
          <p:nvPr/>
        </p:nvSpPr>
        <p:spPr>
          <a:xfrm>
            <a:off x="2999599" y="5156200"/>
            <a:ext cx="779893" cy="369332"/>
          </a:xfrm>
          <a:prstGeom prst="rect">
            <a:avLst/>
          </a:prstGeom>
          <a:noFill/>
        </p:spPr>
        <p:txBody>
          <a:bodyPr wrap="none" rtlCol="0">
            <a:spAutoFit/>
          </a:bodyPr>
          <a:lstStyle/>
          <a:p>
            <a:r>
              <a:rPr lang="en-US" dirty="0" smtClean="0">
                <a:solidFill>
                  <a:srgbClr val="CC0202"/>
                </a:solidFill>
              </a:rPr>
              <a:t>model</a:t>
            </a:r>
            <a:endParaRPr lang="en-US" dirty="0">
              <a:solidFill>
                <a:srgbClr val="CC0202"/>
              </a:solidFill>
            </a:endParaRPr>
          </a:p>
        </p:txBody>
      </p:sp>
      <p:sp>
        <p:nvSpPr>
          <p:cNvPr id="37" name="TextBox 36"/>
          <p:cNvSpPr txBox="1"/>
          <p:nvPr/>
        </p:nvSpPr>
        <p:spPr>
          <a:xfrm>
            <a:off x="3376846" y="5727700"/>
            <a:ext cx="1390124" cy="369332"/>
          </a:xfrm>
          <a:prstGeom prst="rect">
            <a:avLst/>
          </a:prstGeom>
          <a:noFill/>
        </p:spPr>
        <p:txBody>
          <a:bodyPr wrap="none" rtlCol="0">
            <a:spAutoFit/>
          </a:bodyPr>
          <a:lstStyle/>
          <a:p>
            <a:r>
              <a:rPr lang="en-US" dirty="0" smtClean="0"/>
              <a:t>observations</a:t>
            </a:r>
            <a:endParaRPr lang="en-US" dirty="0"/>
          </a:p>
        </p:txBody>
      </p:sp>
      <p:sp>
        <p:nvSpPr>
          <p:cNvPr id="39" name="Rectangle 38"/>
          <p:cNvSpPr/>
          <p:nvPr/>
        </p:nvSpPr>
        <p:spPr>
          <a:xfrm>
            <a:off x="1491093" y="4343400"/>
            <a:ext cx="365716" cy="2293275"/>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1516493" y="4330700"/>
            <a:ext cx="418654" cy="369332"/>
          </a:xfrm>
          <a:prstGeom prst="rect">
            <a:avLst/>
          </a:prstGeom>
          <a:noFill/>
        </p:spPr>
        <p:txBody>
          <a:bodyPr wrap="none" rtlCol="0">
            <a:spAutoFit/>
          </a:bodyPr>
          <a:lstStyle/>
          <a:p>
            <a:r>
              <a:rPr lang="en-US" dirty="0" smtClean="0"/>
              <a:t>40</a:t>
            </a:r>
            <a:endParaRPr lang="en-US" dirty="0"/>
          </a:p>
        </p:txBody>
      </p:sp>
      <p:sp>
        <p:nvSpPr>
          <p:cNvPr id="41" name="TextBox 40"/>
          <p:cNvSpPr txBox="1"/>
          <p:nvPr/>
        </p:nvSpPr>
        <p:spPr>
          <a:xfrm flipH="1">
            <a:off x="1527416" y="5226388"/>
            <a:ext cx="619151" cy="369332"/>
          </a:xfrm>
          <a:prstGeom prst="rect">
            <a:avLst/>
          </a:prstGeom>
          <a:noFill/>
        </p:spPr>
        <p:txBody>
          <a:bodyPr wrap="square" rtlCol="0">
            <a:spAutoFit/>
          </a:bodyPr>
          <a:lstStyle/>
          <a:p>
            <a:r>
              <a:rPr lang="en-US" dirty="0" smtClean="0"/>
              <a:t>20</a:t>
            </a:r>
            <a:endParaRPr lang="en-US" dirty="0"/>
          </a:p>
        </p:txBody>
      </p:sp>
      <p:sp>
        <p:nvSpPr>
          <p:cNvPr id="43" name="TextBox 42"/>
          <p:cNvSpPr txBox="1"/>
          <p:nvPr/>
        </p:nvSpPr>
        <p:spPr>
          <a:xfrm>
            <a:off x="1641716" y="6135132"/>
            <a:ext cx="301660" cy="369332"/>
          </a:xfrm>
          <a:prstGeom prst="rect">
            <a:avLst/>
          </a:prstGeom>
          <a:noFill/>
        </p:spPr>
        <p:txBody>
          <a:bodyPr wrap="none" rtlCol="0">
            <a:spAutoFit/>
          </a:bodyPr>
          <a:lstStyle/>
          <a:p>
            <a:r>
              <a:rPr lang="en-US" dirty="0" smtClean="0"/>
              <a:t>0</a:t>
            </a:r>
            <a:endParaRPr lang="en-US" dirty="0"/>
          </a:p>
        </p:txBody>
      </p:sp>
      <p:sp>
        <p:nvSpPr>
          <p:cNvPr id="38" name="TextBox 37"/>
          <p:cNvSpPr txBox="1"/>
          <p:nvPr/>
        </p:nvSpPr>
        <p:spPr>
          <a:xfrm rot="16200000">
            <a:off x="693686" y="5192928"/>
            <a:ext cx="1464276" cy="369332"/>
          </a:xfrm>
          <a:prstGeom prst="rect">
            <a:avLst/>
          </a:prstGeom>
          <a:noFill/>
        </p:spPr>
        <p:txBody>
          <a:bodyPr wrap="none" rtlCol="0">
            <a:spAutoFit/>
          </a:bodyPr>
          <a:lstStyle/>
          <a:p>
            <a:r>
              <a:rPr lang="en-US" dirty="0" smtClean="0"/>
              <a:t>GOM (</a:t>
            </a:r>
            <a:r>
              <a:rPr lang="en-US" dirty="0" err="1" smtClean="0"/>
              <a:t>pg</a:t>
            </a:r>
            <a:r>
              <a:rPr lang="en-US" dirty="0" smtClean="0"/>
              <a:t> m</a:t>
            </a:r>
            <a:r>
              <a:rPr lang="en-US" baseline="30000" dirty="0" smtClean="0"/>
              <a:t>-3</a:t>
            </a:r>
            <a:r>
              <a:rPr lang="en-US" dirty="0" smtClean="0"/>
              <a:t>)</a:t>
            </a:r>
            <a:endParaRPr lang="en-US" dirty="0"/>
          </a:p>
        </p:txBody>
      </p:sp>
      <p:sp>
        <p:nvSpPr>
          <p:cNvPr id="44" name="Rectangle 43"/>
          <p:cNvSpPr/>
          <p:nvPr/>
        </p:nvSpPr>
        <p:spPr>
          <a:xfrm>
            <a:off x="1953925" y="4581956"/>
            <a:ext cx="850900" cy="349588"/>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TextBox 44"/>
          <p:cNvSpPr txBox="1"/>
          <p:nvPr/>
        </p:nvSpPr>
        <p:spPr>
          <a:xfrm>
            <a:off x="1673306" y="6413909"/>
            <a:ext cx="689161" cy="369332"/>
          </a:xfrm>
          <a:prstGeom prst="rect">
            <a:avLst/>
          </a:prstGeom>
          <a:solidFill>
            <a:srgbClr val="FFFFFF"/>
          </a:solidFill>
        </p:spPr>
        <p:txBody>
          <a:bodyPr wrap="none" rtlCol="0">
            <a:spAutoFit/>
          </a:bodyPr>
          <a:lstStyle/>
          <a:p>
            <a:r>
              <a:rPr lang="en-US" dirty="0" smtClean="0"/>
              <a:t>Apr 1</a:t>
            </a:r>
            <a:endParaRPr lang="en-US" dirty="0"/>
          </a:p>
        </p:txBody>
      </p:sp>
      <p:sp>
        <p:nvSpPr>
          <p:cNvPr id="46" name="TextBox 45"/>
          <p:cNvSpPr txBox="1"/>
          <p:nvPr/>
        </p:nvSpPr>
        <p:spPr>
          <a:xfrm>
            <a:off x="3906492" y="6413909"/>
            <a:ext cx="834333" cy="369332"/>
          </a:xfrm>
          <a:prstGeom prst="rect">
            <a:avLst/>
          </a:prstGeom>
          <a:solidFill>
            <a:srgbClr val="FFFFFF"/>
          </a:solidFill>
        </p:spPr>
        <p:txBody>
          <a:bodyPr wrap="none" rtlCol="0">
            <a:spAutoFit/>
          </a:bodyPr>
          <a:lstStyle/>
          <a:p>
            <a:r>
              <a:rPr lang="en-US" dirty="0" smtClean="0"/>
              <a:t>Aug 29</a:t>
            </a:r>
            <a:endParaRPr lang="en-US" dirty="0"/>
          </a:p>
        </p:txBody>
      </p:sp>
      <p:sp>
        <p:nvSpPr>
          <p:cNvPr id="47" name="TextBox 46"/>
          <p:cNvSpPr txBox="1"/>
          <p:nvPr/>
        </p:nvSpPr>
        <p:spPr>
          <a:xfrm>
            <a:off x="6357592" y="6413909"/>
            <a:ext cx="776287" cy="369332"/>
          </a:xfrm>
          <a:prstGeom prst="rect">
            <a:avLst/>
          </a:prstGeom>
          <a:solidFill>
            <a:srgbClr val="FFFFFF"/>
          </a:solidFill>
        </p:spPr>
        <p:txBody>
          <a:bodyPr wrap="none" rtlCol="0">
            <a:spAutoFit/>
          </a:bodyPr>
          <a:lstStyle/>
          <a:p>
            <a:r>
              <a:rPr lang="en-US" dirty="0" smtClean="0"/>
              <a:t>Jan 26</a:t>
            </a:r>
            <a:endParaRPr lang="en-US" dirty="0"/>
          </a:p>
        </p:txBody>
      </p:sp>
      <p:sp>
        <p:nvSpPr>
          <p:cNvPr id="48" name="Rectangle 47"/>
          <p:cNvSpPr/>
          <p:nvPr/>
        </p:nvSpPr>
        <p:spPr>
          <a:xfrm>
            <a:off x="2489200" y="6479064"/>
            <a:ext cx="1290292" cy="278777"/>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4864100" y="6479064"/>
            <a:ext cx="1290292" cy="278777"/>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7251700" y="6479064"/>
            <a:ext cx="1290292" cy="278777"/>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Box 50"/>
          <p:cNvSpPr txBox="1"/>
          <p:nvPr/>
        </p:nvSpPr>
        <p:spPr>
          <a:xfrm>
            <a:off x="5651500" y="4581956"/>
            <a:ext cx="2236460" cy="369332"/>
          </a:xfrm>
          <a:prstGeom prst="rect">
            <a:avLst/>
          </a:prstGeom>
          <a:noFill/>
        </p:spPr>
        <p:txBody>
          <a:bodyPr wrap="none" rtlCol="0">
            <a:spAutoFit/>
          </a:bodyPr>
          <a:lstStyle/>
          <a:p>
            <a:r>
              <a:rPr lang="en-US" dirty="0" smtClean="0"/>
              <a:t>Holloway et al. (2012)</a:t>
            </a:r>
            <a:endParaRPr lang="en-US" dirty="0"/>
          </a:p>
        </p:txBody>
      </p:sp>
      <p:sp>
        <p:nvSpPr>
          <p:cNvPr id="52" name="TextBox 51"/>
          <p:cNvSpPr txBox="1"/>
          <p:nvPr/>
        </p:nvSpPr>
        <p:spPr>
          <a:xfrm flipH="1">
            <a:off x="3825210" y="4114800"/>
            <a:ext cx="2329181" cy="400110"/>
          </a:xfrm>
          <a:prstGeom prst="rect">
            <a:avLst/>
          </a:prstGeom>
          <a:noFill/>
        </p:spPr>
        <p:txBody>
          <a:bodyPr wrap="square" rtlCol="0">
            <a:spAutoFit/>
          </a:bodyPr>
          <a:lstStyle/>
          <a:p>
            <a:r>
              <a:rPr lang="en-US" sz="2000" b="1" dirty="0" smtClean="0"/>
              <a:t>Devil’s Lake (rural)</a:t>
            </a:r>
            <a:endParaRPr lang="en-US" sz="2000" b="1" dirty="0"/>
          </a:p>
        </p:txBody>
      </p:sp>
      <p:grpSp>
        <p:nvGrpSpPr>
          <p:cNvPr id="55" name="Group 54"/>
          <p:cNvGrpSpPr/>
          <p:nvPr/>
        </p:nvGrpSpPr>
        <p:grpSpPr>
          <a:xfrm>
            <a:off x="5058325" y="1612900"/>
            <a:ext cx="3365500" cy="2298700"/>
            <a:chOff x="5041900" y="1930400"/>
            <a:chExt cx="4102100" cy="2989788"/>
          </a:xfrm>
        </p:grpSpPr>
        <p:pic>
          <p:nvPicPr>
            <p:cNvPr id="53" name="Picture 52" descr="Screen Shot 2014-07-25 at 11.54.17 AM.png"/>
            <p:cNvPicPr>
              <a:picLocks noChangeAspect="1"/>
            </p:cNvPicPr>
            <p:nvPr/>
          </p:nvPicPr>
          <p:blipFill rotWithShape="1">
            <a:blip r:embed="rId5">
              <a:extLst>
                <a:ext uri="{28A0092B-C50C-407E-A947-70E740481C1C}">
                  <a14:useLocalDpi xmlns:a14="http://schemas.microsoft.com/office/drawing/2010/main" val="0"/>
                </a:ext>
              </a:extLst>
            </a:blip>
            <a:srcRect r="60278"/>
            <a:stretch/>
          </p:blipFill>
          <p:spPr>
            <a:xfrm>
              <a:off x="5041900" y="1930400"/>
              <a:ext cx="3632200" cy="2989788"/>
            </a:xfrm>
            <a:prstGeom prst="rect">
              <a:avLst/>
            </a:prstGeom>
          </p:spPr>
        </p:pic>
        <p:pic>
          <p:nvPicPr>
            <p:cNvPr id="54" name="Picture 53" descr="Screen Shot 2014-07-25 at 11.54.17 AM.png"/>
            <p:cNvPicPr>
              <a:picLocks noChangeAspect="1"/>
            </p:cNvPicPr>
            <p:nvPr/>
          </p:nvPicPr>
          <p:blipFill rotWithShape="1">
            <a:blip r:embed="rId5">
              <a:extLst>
                <a:ext uri="{28A0092B-C50C-407E-A947-70E740481C1C}">
                  <a14:useLocalDpi xmlns:a14="http://schemas.microsoft.com/office/drawing/2010/main" val="0"/>
                </a:ext>
              </a:extLst>
            </a:blip>
            <a:srcRect l="94861"/>
            <a:stretch/>
          </p:blipFill>
          <p:spPr>
            <a:xfrm>
              <a:off x="8674100" y="1930400"/>
              <a:ext cx="469900" cy="2989788"/>
            </a:xfrm>
            <a:prstGeom prst="rect">
              <a:avLst/>
            </a:prstGeom>
          </p:spPr>
        </p:pic>
      </p:grpSp>
      <p:sp>
        <p:nvSpPr>
          <p:cNvPr id="56" name="TextBox 55"/>
          <p:cNvSpPr txBox="1"/>
          <p:nvPr/>
        </p:nvSpPr>
        <p:spPr>
          <a:xfrm>
            <a:off x="6429546" y="3829388"/>
            <a:ext cx="1695108" cy="369332"/>
          </a:xfrm>
          <a:prstGeom prst="rect">
            <a:avLst/>
          </a:prstGeom>
          <a:noFill/>
        </p:spPr>
        <p:txBody>
          <a:bodyPr wrap="none" rtlCol="0">
            <a:spAutoFit/>
          </a:bodyPr>
          <a:lstStyle/>
          <a:p>
            <a:r>
              <a:rPr lang="en-US" dirty="0" smtClean="0"/>
              <a:t>Kos et al. (2013)</a:t>
            </a:r>
            <a:endParaRPr lang="en-US" dirty="0"/>
          </a:p>
        </p:txBody>
      </p:sp>
      <p:sp>
        <p:nvSpPr>
          <p:cNvPr id="57" name="TextBox 56"/>
          <p:cNvSpPr txBox="1"/>
          <p:nvPr/>
        </p:nvSpPr>
        <p:spPr>
          <a:xfrm>
            <a:off x="8304213" y="1384300"/>
            <a:ext cx="776287" cy="369332"/>
          </a:xfrm>
          <a:prstGeom prst="rect">
            <a:avLst/>
          </a:prstGeom>
          <a:noFill/>
        </p:spPr>
        <p:txBody>
          <a:bodyPr wrap="none" rtlCol="0">
            <a:spAutoFit/>
          </a:bodyPr>
          <a:lstStyle/>
          <a:p>
            <a:r>
              <a:rPr lang="en-US" dirty="0" err="1"/>
              <a:t>p</a:t>
            </a:r>
            <a:r>
              <a:rPr lang="en-US" dirty="0" err="1" smtClean="0"/>
              <a:t>g</a:t>
            </a:r>
            <a:r>
              <a:rPr lang="en-US" dirty="0" smtClean="0"/>
              <a:t> m</a:t>
            </a:r>
            <a:r>
              <a:rPr lang="en-US" baseline="30000" dirty="0" smtClean="0"/>
              <a:t>-3</a:t>
            </a:r>
            <a:endParaRPr lang="en-US" baseline="30000" dirty="0"/>
          </a:p>
        </p:txBody>
      </p:sp>
      <p:sp>
        <p:nvSpPr>
          <p:cNvPr id="3" name="TextBox 2"/>
          <p:cNvSpPr txBox="1"/>
          <p:nvPr/>
        </p:nvSpPr>
        <p:spPr>
          <a:xfrm>
            <a:off x="144682" y="3338553"/>
            <a:ext cx="1712127" cy="461665"/>
          </a:xfrm>
          <a:prstGeom prst="rect">
            <a:avLst/>
          </a:prstGeom>
          <a:solidFill>
            <a:schemeClr val="bg1">
              <a:lumMod val="85000"/>
            </a:schemeClr>
          </a:solidFill>
          <a:ln>
            <a:solidFill>
              <a:schemeClr val="tx1"/>
            </a:solidFill>
          </a:ln>
        </p:spPr>
        <p:txBody>
          <a:bodyPr wrap="none" rtlCol="0">
            <a:spAutoFit/>
          </a:bodyPr>
          <a:lstStyle/>
          <a:p>
            <a:r>
              <a:rPr lang="en-US" sz="2400" b="1" dirty="0" smtClean="0"/>
              <a:t>GEOS-</a:t>
            </a:r>
            <a:r>
              <a:rPr lang="en-US" sz="2400" b="1" dirty="0" err="1" smtClean="0"/>
              <a:t>Chem</a:t>
            </a:r>
            <a:endParaRPr lang="en-US" sz="2400" b="1" dirty="0"/>
          </a:p>
        </p:txBody>
      </p:sp>
      <p:sp>
        <p:nvSpPr>
          <p:cNvPr id="58" name="TextBox 57"/>
          <p:cNvSpPr txBox="1"/>
          <p:nvPr/>
        </p:nvSpPr>
        <p:spPr>
          <a:xfrm>
            <a:off x="5930900" y="1581488"/>
            <a:ext cx="1203725" cy="461665"/>
          </a:xfrm>
          <a:prstGeom prst="rect">
            <a:avLst/>
          </a:prstGeom>
          <a:solidFill>
            <a:schemeClr val="bg1">
              <a:lumMod val="85000"/>
            </a:schemeClr>
          </a:solidFill>
          <a:ln>
            <a:solidFill>
              <a:schemeClr val="tx1"/>
            </a:solidFill>
          </a:ln>
        </p:spPr>
        <p:txBody>
          <a:bodyPr wrap="none" rtlCol="0">
            <a:spAutoFit/>
          </a:bodyPr>
          <a:lstStyle/>
          <a:p>
            <a:r>
              <a:rPr lang="en-US" sz="2400" b="1" dirty="0" smtClean="0"/>
              <a:t>GRAHM</a:t>
            </a:r>
            <a:endParaRPr lang="en-US" sz="2400" b="1" dirty="0"/>
          </a:p>
        </p:txBody>
      </p:sp>
      <p:sp>
        <p:nvSpPr>
          <p:cNvPr id="59" name="TextBox 58"/>
          <p:cNvSpPr txBox="1"/>
          <p:nvPr/>
        </p:nvSpPr>
        <p:spPr>
          <a:xfrm>
            <a:off x="7380850" y="5134055"/>
            <a:ext cx="1014220" cy="461665"/>
          </a:xfrm>
          <a:prstGeom prst="rect">
            <a:avLst/>
          </a:prstGeom>
          <a:solidFill>
            <a:schemeClr val="bg1">
              <a:lumMod val="85000"/>
            </a:schemeClr>
          </a:solidFill>
          <a:ln>
            <a:solidFill>
              <a:schemeClr val="tx1"/>
            </a:solidFill>
          </a:ln>
        </p:spPr>
        <p:txBody>
          <a:bodyPr wrap="none" rtlCol="0">
            <a:spAutoFit/>
          </a:bodyPr>
          <a:lstStyle/>
          <a:p>
            <a:r>
              <a:rPr lang="en-US" sz="2400" b="1" dirty="0" smtClean="0"/>
              <a:t>CMAQ</a:t>
            </a:r>
            <a:endParaRPr lang="en-US" sz="2400" b="1" dirty="0"/>
          </a:p>
        </p:txBody>
      </p:sp>
    </p:spTree>
    <p:extLst>
      <p:ext uri="{BB962C8B-B14F-4D97-AF65-F5344CB8AC3E}">
        <p14:creationId xmlns:p14="http://schemas.microsoft.com/office/powerpoint/2010/main" val="318469932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4673479" y="1713483"/>
            <a:ext cx="4371693" cy="3762618"/>
            <a:chOff x="4673479" y="1889113"/>
            <a:chExt cx="4371693" cy="3762618"/>
          </a:xfrm>
        </p:grpSpPr>
        <p:pic>
          <p:nvPicPr>
            <p:cNvPr id="3" name="Picture 2" descr="Screen Shot 2014-07-25 at 12.22.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3479" y="2523088"/>
              <a:ext cx="4331155" cy="2826861"/>
            </a:xfrm>
            <a:prstGeom prst="rect">
              <a:avLst/>
            </a:prstGeom>
          </p:spPr>
        </p:pic>
        <p:sp>
          <p:nvSpPr>
            <p:cNvPr id="5" name="TextBox 4"/>
            <p:cNvSpPr txBox="1"/>
            <p:nvPr/>
          </p:nvSpPr>
          <p:spPr>
            <a:xfrm>
              <a:off x="5797907" y="1889113"/>
              <a:ext cx="2826415" cy="707886"/>
            </a:xfrm>
            <a:prstGeom prst="rect">
              <a:avLst/>
            </a:prstGeom>
            <a:noFill/>
          </p:spPr>
          <p:txBody>
            <a:bodyPr wrap="none" rtlCol="0">
              <a:spAutoFit/>
            </a:bodyPr>
            <a:lstStyle/>
            <a:p>
              <a:pPr algn="ctr"/>
              <a:r>
                <a:rPr lang="en-US" sz="2000" b="1" dirty="0" smtClean="0"/>
                <a:t>Hg(0) evolved per hour </a:t>
              </a:r>
            </a:p>
            <a:p>
              <a:pPr algn="ctr"/>
              <a:r>
                <a:rPr lang="en-US" sz="2000" b="1" dirty="0" smtClean="0"/>
                <a:t>(from Hg in the aerosols)</a:t>
              </a:r>
              <a:endParaRPr lang="en-US" sz="2000" b="1" dirty="0"/>
            </a:p>
          </p:txBody>
        </p:sp>
        <p:sp>
          <p:nvSpPr>
            <p:cNvPr id="9" name="Rectangle 8"/>
            <p:cNvSpPr/>
            <p:nvPr/>
          </p:nvSpPr>
          <p:spPr>
            <a:xfrm>
              <a:off x="4756185" y="2654275"/>
              <a:ext cx="378236" cy="234441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4727527" y="3418187"/>
              <a:ext cx="489662" cy="369332"/>
            </a:xfrm>
            <a:prstGeom prst="rect">
              <a:avLst/>
            </a:prstGeom>
            <a:noFill/>
          </p:spPr>
          <p:txBody>
            <a:bodyPr wrap="none" rtlCol="0">
              <a:spAutoFit/>
            </a:bodyPr>
            <a:lstStyle/>
            <a:p>
              <a:r>
                <a:rPr lang="en-US" dirty="0" smtClean="0"/>
                <a:t>(%)</a:t>
              </a:r>
              <a:endParaRPr lang="en-US" dirty="0"/>
            </a:p>
          </p:txBody>
        </p:sp>
        <p:sp>
          <p:nvSpPr>
            <p:cNvPr id="15" name="Rectangle 14"/>
            <p:cNvSpPr/>
            <p:nvPr/>
          </p:nvSpPr>
          <p:spPr>
            <a:xfrm>
              <a:off x="5411815" y="2673199"/>
              <a:ext cx="2080792" cy="39246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5460117" y="3670403"/>
              <a:ext cx="1246180" cy="369332"/>
            </a:xfrm>
            <a:prstGeom prst="rect">
              <a:avLst/>
            </a:prstGeom>
            <a:noFill/>
          </p:spPr>
          <p:txBody>
            <a:bodyPr wrap="none" rtlCol="0">
              <a:spAutoFit/>
            </a:bodyPr>
            <a:lstStyle/>
            <a:p>
              <a:r>
                <a:rPr lang="en-US" dirty="0" smtClean="0"/>
                <a:t>Coal fly ash</a:t>
              </a:r>
              <a:endParaRPr lang="en-US" dirty="0"/>
            </a:p>
          </p:txBody>
        </p:sp>
        <p:cxnSp>
          <p:nvCxnSpPr>
            <p:cNvPr id="18" name="Straight Arrow Connector 17"/>
            <p:cNvCxnSpPr/>
            <p:nvPr/>
          </p:nvCxnSpPr>
          <p:spPr>
            <a:xfrm>
              <a:off x="6042671" y="3999205"/>
              <a:ext cx="213216" cy="43206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510786" y="2804260"/>
              <a:ext cx="1731451" cy="646331"/>
            </a:xfrm>
            <a:prstGeom prst="rect">
              <a:avLst/>
            </a:prstGeom>
            <a:noFill/>
          </p:spPr>
          <p:txBody>
            <a:bodyPr wrap="square" rtlCol="0">
              <a:spAutoFit/>
            </a:bodyPr>
            <a:lstStyle/>
            <a:p>
              <a:r>
                <a:rPr lang="en-US" dirty="0" smtClean="0">
                  <a:solidFill>
                    <a:schemeClr val="tx1">
                      <a:lumMod val="50000"/>
                      <a:lumOff val="50000"/>
                    </a:schemeClr>
                  </a:solidFill>
                </a:rPr>
                <a:t>water extracts from fly ash</a:t>
              </a:r>
              <a:endParaRPr lang="en-US" dirty="0">
                <a:solidFill>
                  <a:schemeClr val="tx1">
                    <a:lumMod val="50000"/>
                    <a:lumOff val="50000"/>
                  </a:schemeClr>
                </a:solidFill>
              </a:endParaRPr>
            </a:p>
          </p:txBody>
        </p:sp>
        <p:cxnSp>
          <p:nvCxnSpPr>
            <p:cNvPr id="24" name="Straight Arrow Connector 23"/>
            <p:cNvCxnSpPr/>
            <p:nvPr/>
          </p:nvCxnSpPr>
          <p:spPr>
            <a:xfrm>
              <a:off x="6404516" y="3450591"/>
              <a:ext cx="417198" cy="219812"/>
            </a:xfrm>
            <a:prstGeom prst="straightConnector1">
              <a:avLst/>
            </a:prstGeom>
            <a:ln>
              <a:solidFill>
                <a:schemeClr val="tx1">
                  <a:lumMod val="50000"/>
                  <a:lumOff val="5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217854" y="5282399"/>
              <a:ext cx="1827318" cy="369332"/>
            </a:xfrm>
            <a:prstGeom prst="rect">
              <a:avLst/>
            </a:prstGeom>
            <a:noFill/>
          </p:spPr>
          <p:txBody>
            <a:bodyPr wrap="none" rtlCol="0">
              <a:spAutoFit/>
            </a:bodyPr>
            <a:lstStyle/>
            <a:p>
              <a:r>
                <a:rPr lang="en-US" dirty="0" smtClean="0"/>
                <a:t>Tong et al. (2014)</a:t>
              </a:r>
              <a:endParaRPr lang="en-US" dirty="0"/>
            </a:p>
          </p:txBody>
        </p:sp>
      </p:grpSp>
      <p:grpSp>
        <p:nvGrpSpPr>
          <p:cNvPr id="72" name="Group 71"/>
          <p:cNvGrpSpPr/>
          <p:nvPr/>
        </p:nvGrpSpPr>
        <p:grpSpPr>
          <a:xfrm>
            <a:off x="134633" y="1647494"/>
            <a:ext cx="4857799" cy="3581116"/>
            <a:chOff x="517321" y="1498884"/>
            <a:chExt cx="5487627" cy="3824701"/>
          </a:xfrm>
        </p:grpSpPr>
        <p:grpSp>
          <p:nvGrpSpPr>
            <p:cNvPr id="31" name="Group 30"/>
            <p:cNvGrpSpPr/>
            <p:nvPr/>
          </p:nvGrpSpPr>
          <p:grpSpPr>
            <a:xfrm>
              <a:off x="761107" y="1943138"/>
              <a:ext cx="3145655" cy="2759883"/>
              <a:chOff x="554566" y="879988"/>
              <a:chExt cx="3145655" cy="2759883"/>
            </a:xfrm>
          </p:grpSpPr>
          <p:grpSp>
            <p:nvGrpSpPr>
              <p:cNvPr id="32" name="Group 31"/>
              <p:cNvGrpSpPr/>
              <p:nvPr/>
            </p:nvGrpSpPr>
            <p:grpSpPr>
              <a:xfrm>
                <a:off x="554566" y="1176863"/>
                <a:ext cx="2133600" cy="2463008"/>
                <a:chOff x="554566" y="1227665"/>
                <a:chExt cx="2133600" cy="2463008"/>
              </a:xfrm>
            </p:grpSpPr>
            <p:sp>
              <p:nvSpPr>
                <p:cNvPr id="39" name="Trapezoid 38"/>
                <p:cNvSpPr/>
                <p:nvPr/>
              </p:nvSpPr>
              <p:spPr>
                <a:xfrm>
                  <a:off x="698472" y="2107406"/>
                  <a:ext cx="381000" cy="1253066"/>
                </a:xfrm>
                <a:prstGeom prst="trapezoid">
                  <a:avLst/>
                </a:prstGeom>
                <a:solidFill>
                  <a:schemeClr val="tx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554566" y="2741612"/>
                  <a:ext cx="2133600" cy="948267"/>
                </a:xfrm>
                <a:prstGeom prst="rect">
                  <a:avLst/>
                </a:prstGeom>
                <a:solidFill>
                  <a:schemeClr val="tx2">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2087032" y="3266555"/>
                  <a:ext cx="321734" cy="423324"/>
                </a:xfrm>
                <a:prstGeom prst="rect">
                  <a:avLst/>
                </a:prstGeom>
                <a:solidFill>
                  <a:schemeClr val="bg1">
                    <a:lumMod val="6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 name="Straight Connector 41"/>
                <p:cNvCxnSpPr>
                  <a:stCxn id="41" idx="0"/>
                  <a:endCxn id="41" idx="2"/>
                </p:cNvCxnSpPr>
                <p:nvPr/>
              </p:nvCxnSpPr>
              <p:spPr>
                <a:xfrm rot="16200000" flipH="1">
                  <a:off x="2036237" y="3478217"/>
                  <a:ext cx="423324" cy="158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766232" y="2902488"/>
                  <a:ext cx="110067" cy="22859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1172637" y="2902488"/>
                  <a:ext cx="110067" cy="22859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1587510" y="2902488"/>
                  <a:ext cx="110067" cy="22859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1985449" y="2902488"/>
                  <a:ext cx="110067" cy="22859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2396090" y="2902488"/>
                  <a:ext cx="110067" cy="228591"/>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Oval 47"/>
                <p:cNvSpPr/>
                <p:nvPr/>
              </p:nvSpPr>
              <p:spPr>
                <a:xfrm>
                  <a:off x="821265" y="1786467"/>
                  <a:ext cx="258207" cy="101600"/>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err="1" smtClean="0"/>
                    <a:t>c</a:t>
                  </a:r>
                  <a:endParaRPr lang="en-US" dirty="0"/>
                </a:p>
              </p:txBody>
            </p:sp>
            <p:sp>
              <p:nvSpPr>
                <p:cNvPr id="49" name="Oval 48"/>
                <p:cNvSpPr/>
                <p:nvPr/>
              </p:nvSpPr>
              <p:spPr>
                <a:xfrm>
                  <a:off x="850898" y="1591732"/>
                  <a:ext cx="736612" cy="254000"/>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0" name="Oval 49"/>
                <p:cNvSpPr/>
                <p:nvPr/>
              </p:nvSpPr>
              <p:spPr>
                <a:xfrm>
                  <a:off x="1003298" y="1227665"/>
                  <a:ext cx="736612" cy="575735"/>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1" name="Oval 50"/>
                <p:cNvSpPr/>
                <p:nvPr/>
              </p:nvSpPr>
              <p:spPr>
                <a:xfrm>
                  <a:off x="1308098" y="1718733"/>
                  <a:ext cx="431812" cy="169333"/>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Oval 51"/>
                <p:cNvSpPr/>
                <p:nvPr/>
              </p:nvSpPr>
              <p:spPr>
                <a:xfrm>
                  <a:off x="1401222" y="1422397"/>
                  <a:ext cx="736612" cy="423335"/>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3" name="Oval 52"/>
                <p:cNvSpPr/>
                <p:nvPr/>
              </p:nvSpPr>
              <p:spPr>
                <a:xfrm>
                  <a:off x="1536667" y="1286931"/>
                  <a:ext cx="431827" cy="423335"/>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4" name="Oval 53"/>
                <p:cNvSpPr/>
                <p:nvPr/>
              </p:nvSpPr>
              <p:spPr>
                <a:xfrm>
                  <a:off x="1672154" y="1286931"/>
                  <a:ext cx="736612" cy="423335"/>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33" name="Oval 32"/>
              <p:cNvSpPr/>
              <p:nvPr/>
            </p:nvSpPr>
            <p:spPr>
              <a:xfrm>
                <a:off x="1747036" y="1413930"/>
                <a:ext cx="1003313" cy="423335"/>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4" name="Oval 33"/>
              <p:cNvSpPr/>
              <p:nvPr/>
            </p:nvSpPr>
            <p:spPr>
              <a:xfrm>
                <a:off x="1574808" y="994831"/>
                <a:ext cx="736612" cy="635001"/>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Oval 34"/>
              <p:cNvSpPr/>
              <p:nvPr/>
            </p:nvSpPr>
            <p:spPr>
              <a:xfrm>
                <a:off x="2040459" y="879988"/>
                <a:ext cx="1659762" cy="787944"/>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3" name="Rectangle 12"/>
            <p:cNvSpPr/>
            <p:nvPr/>
          </p:nvSpPr>
          <p:spPr>
            <a:xfrm>
              <a:off x="517321" y="4724407"/>
              <a:ext cx="4751015" cy="599178"/>
            </a:xfrm>
            <a:prstGeom prst="rect">
              <a:avLst/>
            </a:prstGeom>
            <a:solidFill>
              <a:schemeClr val="accent3"/>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2185776" y="1581969"/>
              <a:ext cx="2410412" cy="787944"/>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8" name="Oval 57"/>
            <p:cNvSpPr/>
            <p:nvPr/>
          </p:nvSpPr>
          <p:spPr>
            <a:xfrm>
              <a:off x="3278061" y="2108816"/>
              <a:ext cx="1659762" cy="787944"/>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9" name="Oval 58"/>
            <p:cNvSpPr/>
            <p:nvPr/>
          </p:nvSpPr>
          <p:spPr>
            <a:xfrm rot="20473605">
              <a:off x="3278061" y="1714844"/>
              <a:ext cx="1659762" cy="787944"/>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0" name="Oval 59"/>
            <p:cNvSpPr/>
            <p:nvPr/>
          </p:nvSpPr>
          <p:spPr>
            <a:xfrm>
              <a:off x="1362239" y="2392413"/>
              <a:ext cx="736612" cy="575735"/>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1" name="Oval 60"/>
            <p:cNvSpPr/>
            <p:nvPr/>
          </p:nvSpPr>
          <p:spPr>
            <a:xfrm>
              <a:off x="4528972" y="1940695"/>
              <a:ext cx="736612" cy="575735"/>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2" name="TextBox 61"/>
            <p:cNvSpPr txBox="1"/>
            <p:nvPr/>
          </p:nvSpPr>
          <p:spPr>
            <a:xfrm>
              <a:off x="2517961" y="1973080"/>
              <a:ext cx="1066058" cy="493067"/>
            </a:xfrm>
            <a:prstGeom prst="rect">
              <a:avLst/>
            </a:prstGeom>
            <a:noFill/>
          </p:spPr>
          <p:txBody>
            <a:bodyPr wrap="square" rtlCol="0">
              <a:spAutoFit/>
            </a:bodyPr>
            <a:lstStyle/>
            <a:p>
              <a:r>
                <a:rPr lang="en-US" sz="2400" b="1" dirty="0" err="1" smtClean="0"/>
                <a:t>Hg(II</a:t>
              </a:r>
              <a:r>
                <a:rPr lang="en-US" sz="2400" b="1" dirty="0" smtClean="0"/>
                <a:t>)</a:t>
              </a:r>
              <a:endParaRPr lang="en-US" sz="2400" b="1" dirty="0"/>
            </a:p>
          </p:txBody>
        </p:sp>
        <p:sp>
          <p:nvSpPr>
            <p:cNvPr id="64" name="Oval 63"/>
            <p:cNvSpPr/>
            <p:nvPr/>
          </p:nvSpPr>
          <p:spPr>
            <a:xfrm>
              <a:off x="4602215" y="1498884"/>
              <a:ext cx="1348245" cy="888507"/>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5" name="Oval 64"/>
            <p:cNvSpPr/>
            <p:nvPr/>
          </p:nvSpPr>
          <p:spPr>
            <a:xfrm>
              <a:off x="4770931" y="2163814"/>
              <a:ext cx="997668" cy="635001"/>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6" name="Oval 65"/>
            <p:cNvSpPr/>
            <p:nvPr/>
          </p:nvSpPr>
          <p:spPr>
            <a:xfrm>
              <a:off x="5268336" y="1881429"/>
              <a:ext cx="736612" cy="635001"/>
            </a:xfrm>
            <a:prstGeom prst="ellips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7" name="TextBox 66"/>
            <p:cNvSpPr txBox="1"/>
            <p:nvPr/>
          </p:nvSpPr>
          <p:spPr>
            <a:xfrm>
              <a:off x="4528972" y="1920948"/>
              <a:ext cx="1030518" cy="493067"/>
            </a:xfrm>
            <a:prstGeom prst="rect">
              <a:avLst/>
            </a:prstGeom>
            <a:noFill/>
          </p:spPr>
          <p:txBody>
            <a:bodyPr wrap="square" rtlCol="0">
              <a:spAutoFit/>
            </a:bodyPr>
            <a:lstStyle/>
            <a:p>
              <a:r>
                <a:rPr lang="en-US" sz="2400" b="1" dirty="0" smtClean="0"/>
                <a:t>Hg(0)</a:t>
              </a:r>
              <a:endParaRPr lang="en-US" sz="2400" b="1" dirty="0"/>
            </a:p>
          </p:txBody>
        </p:sp>
        <p:cxnSp>
          <p:nvCxnSpPr>
            <p:cNvPr id="68" name="Straight Arrow Connector 67"/>
            <p:cNvCxnSpPr/>
            <p:nvPr/>
          </p:nvCxnSpPr>
          <p:spPr>
            <a:xfrm flipV="1">
              <a:off x="3541463" y="2197679"/>
              <a:ext cx="936236" cy="13953"/>
            </a:xfrm>
            <a:prstGeom prst="straightConnector1">
              <a:avLst/>
            </a:prstGeom>
            <a:ln w="38100">
              <a:solidFill>
                <a:srgbClr val="000000"/>
              </a:solidFill>
              <a:prstDash val="solid"/>
              <a:tailEnd type="arrow"/>
            </a:ln>
            <a:effectLst/>
          </p:spPr>
          <p:style>
            <a:lnRef idx="2">
              <a:schemeClr val="accent1"/>
            </a:lnRef>
            <a:fillRef idx="0">
              <a:schemeClr val="accent1"/>
            </a:fillRef>
            <a:effectRef idx="1">
              <a:schemeClr val="accent1"/>
            </a:effectRef>
            <a:fontRef idx="minor">
              <a:schemeClr val="tx1"/>
            </a:fontRef>
          </p:style>
        </p:cxnSp>
      </p:grpSp>
      <p:sp>
        <p:nvSpPr>
          <p:cNvPr id="55" name="Rectangle 54"/>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In-plume reduction hypothesized as mechanism to help reconcile model overestimate</a:t>
            </a:r>
            <a:endParaRPr lang="en-US" sz="3200" b="1" dirty="0"/>
          </a:p>
        </p:txBody>
      </p:sp>
      <p:sp>
        <p:nvSpPr>
          <p:cNvPr id="25" name="TextBox 24"/>
          <p:cNvSpPr txBox="1"/>
          <p:nvPr/>
        </p:nvSpPr>
        <p:spPr>
          <a:xfrm>
            <a:off x="119696" y="4859278"/>
            <a:ext cx="4270220" cy="369332"/>
          </a:xfrm>
          <a:prstGeom prst="rect">
            <a:avLst/>
          </a:prstGeom>
          <a:noFill/>
        </p:spPr>
        <p:txBody>
          <a:bodyPr wrap="none" rtlCol="0">
            <a:spAutoFit/>
          </a:bodyPr>
          <a:lstStyle/>
          <a:p>
            <a:r>
              <a:rPr lang="en-US" dirty="0" err="1" smtClean="0"/>
              <a:t>Lohman</a:t>
            </a:r>
            <a:r>
              <a:rPr lang="en-US" dirty="0" smtClean="0"/>
              <a:t> et al. (2006); Edgerton et al. (2006)</a:t>
            </a:r>
            <a:endParaRPr lang="en-US" dirty="0"/>
          </a:p>
        </p:txBody>
      </p:sp>
      <p:sp>
        <p:nvSpPr>
          <p:cNvPr id="28" name="TextBox 27"/>
          <p:cNvSpPr txBox="1"/>
          <p:nvPr/>
        </p:nvSpPr>
        <p:spPr>
          <a:xfrm>
            <a:off x="460091" y="5742812"/>
            <a:ext cx="8276018" cy="830997"/>
          </a:xfrm>
          <a:prstGeom prst="rect">
            <a:avLst/>
          </a:prstGeom>
          <a:noFill/>
        </p:spPr>
        <p:txBody>
          <a:bodyPr wrap="square" rtlCol="0">
            <a:spAutoFit/>
          </a:bodyPr>
          <a:lstStyle/>
          <a:p>
            <a:r>
              <a:rPr lang="en-US" sz="2400" dirty="0" smtClean="0">
                <a:solidFill>
                  <a:srgbClr val="3366FF"/>
                </a:solidFill>
              </a:rPr>
              <a:t>Laboratory evidence that in-plume reduction may be happening via heterogeneous chemistry.</a:t>
            </a:r>
            <a:endParaRPr lang="en-US" sz="2400" dirty="0">
              <a:solidFill>
                <a:srgbClr val="3366FF"/>
              </a:solidFill>
            </a:endParaRPr>
          </a:p>
        </p:txBody>
      </p:sp>
    </p:spTree>
    <p:extLst>
      <p:ext uri="{BB962C8B-B14F-4D97-AF65-F5344CB8AC3E}">
        <p14:creationId xmlns:p14="http://schemas.microsoft.com/office/powerpoint/2010/main" val="336576196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Modeled </a:t>
            </a:r>
            <a:r>
              <a:rPr lang="en-US" sz="3200" b="1" dirty="0" smtClean="0"/>
              <a:t>source-receptor </a:t>
            </a:r>
            <a:r>
              <a:rPr lang="en-US" sz="3200" b="1" dirty="0" smtClean="0"/>
              <a:t>relationships sensitive </a:t>
            </a:r>
            <a:r>
              <a:rPr lang="en-US" sz="3200" b="1" dirty="0" smtClean="0"/>
              <a:t>to emission speciation</a:t>
            </a:r>
            <a:endParaRPr lang="en-US" sz="3200" b="1" dirty="0"/>
          </a:p>
        </p:txBody>
      </p:sp>
      <p:grpSp>
        <p:nvGrpSpPr>
          <p:cNvPr id="29" name="Group 28"/>
          <p:cNvGrpSpPr/>
          <p:nvPr/>
        </p:nvGrpSpPr>
        <p:grpSpPr>
          <a:xfrm>
            <a:off x="4219" y="1849734"/>
            <a:ext cx="4583165" cy="4494845"/>
            <a:chOff x="185645" y="1551700"/>
            <a:chExt cx="4583165" cy="4494845"/>
          </a:xfrm>
        </p:grpSpPr>
        <p:pic>
          <p:nvPicPr>
            <p:cNvPr id="5" name="Picture 4" descr="Screen Shot 2014-07-26 at 8.48.2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763" y="2064286"/>
              <a:ext cx="4213115" cy="3494678"/>
            </a:xfrm>
            <a:prstGeom prst="rect">
              <a:avLst/>
            </a:prstGeom>
          </p:spPr>
        </p:pic>
        <p:sp>
          <p:nvSpPr>
            <p:cNvPr id="6" name="TextBox 5"/>
            <p:cNvSpPr txBox="1"/>
            <p:nvPr/>
          </p:nvSpPr>
          <p:spPr>
            <a:xfrm>
              <a:off x="185645" y="3119613"/>
              <a:ext cx="489662" cy="369332"/>
            </a:xfrm>
            <a:prstGeom prst="rect">
              <a:avLst/>
            </a:prstGeom>
            <a:noFill/>
          </p:spPr>
          <p:txBody>
            <a:bodyPr wrap="none" rtlCol="0">
              <a:spAutoFit/>
            </a:bodyPr>
            <a:lstStyle/>
            <a:p>
              <a:r>
                <a:rPr lang="en-US" dirty="0" smtClean="0"/>
                <a:t>(%)</a:t>
              </a:r>
              <a:endParaRPr lang="en-US" dirty="0"/>
            </a:p>
          </p:txBody>
        </p:sp>
        <p:sp>
          <p:nvSpPr>
            <p:cNvPr id="8" name="Rectangle 7"/>
            <p:cNvSpPr/>
            <p:nvPr/>
          </p:nvSpPr>
          <p:spPr>
            <a:xfrm>
              <a:off x="339763" y="1865946"/>
              <a:ext cx="2187188" cy="4016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04558" y="1551700"/>
              <a:ext cx="4364252" cy="769441"/>
            </a:xfrm>
            <a:prstGeom prst="rect">
              <a:avLst/>
            </a:prstGeom>
            <a:noFill/>
          </p:spPr>
          <p:txBody>
            <a:bodyPr wrap="square" rtlCol="0">
              <a:spAutoFit/>
            </a:bodyPr>
            <a:lstStyle/>
            <a:p>
              <a:pPr algn="ctr"/>
              <a:r>
                <a:rPr lang="en-US" sz="2200" b="1" dirty="0" smtClean="0"/>
                <a:t>Foreign contribution to deposition in different receptor regions</a:t>
              </a:r>
              <a:endParaRPr lang="en-US" sz="2200" b="1" dirty="0"/>
            </a:p>
          </p:txBody>
        </p:sp>
        <p:sp>
          <p:nvSpPr>
            <p:cNvPr id="10" name="TextBox 9"/>
            <p:cNvSpPr txBox="1"/>
            <p:nvPr/>
          </p:nvSpPr>
          <p:spPr>
            <a:xfrm>
              <a:off x="1503212" y="2630466"/>
              <a:ext cx="1190450" cy="338554"/>
            </a:xfrm>
            <a:prstGeom prst="rect">
              <a:avLst/>
            </a:prstGeom>
            <a:noFill/>
          </p:spPr>
          <p:txBody>
            <a:bodyPr wrap="none" rtlCol="0">
              <a:spAutoFit/>
            </a:bodyPr>
            <a:lstStyle/>
            <a:p>
              <a:r>
                <a:rPr lang="en-US" sz="1600" dirty="0" smtClean="0">
                  <a:solidFill>
                    <a:srgbClr val="800080"/>
                  </a:solidFill>
                </a:rPr>
                <a:t>GEOS-</a:t>
              </a:r>
              <a:r>
                <a:rPr lang="en-US" sz="1600" dirty="0" err="1" smtClean="0">
                  <a:solidFill>
                    <a:srgbClr val="800080"/>
                  </a:solidFill>
                </a:rPr>
                <a:t>Chem</a:t>
              </a:r>
              <a:endParaRPr lang="en-US" sz="1600" dirty="0">
                <a:solidFill>
                  <a:srgbClr val="800080"/>
                </a:solidFill>
              </a:endParaRPr>
            </a:p>
          </p:txBody>
        </p:sp>
        <p:cxnSp>
          <p:nvCxnSpPr>
            <p:cNvPr id="12" name="Straight Arrow Connector 11"/>
            <p:cNvCxnSpPr/>
            <p:nvPr/>
          </p:nvCxnSpPr>
          <p:spPr>
            <a:xfrm>
              <a:off x="2163232" y="2969020"/>
              <a:ext cx="130464" cy="413007"/>
            </a:xfrm>
            <a:prstGeom prst="straightConnector1">
              <a:avLst/>
            </a:prstGeom>
            <a:ln>
              <a:solidFill>
                <a:srgbClr val="800080"/>
              </a:solidFill>
              <a:tailEnd type="arrow"/>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126111" y="2378074"/>
              <a:ext cx="847508" cy="338554"/>
            </a:xfrm>
            <a:prstGeom prst="rect">
              <a:avLst/>
            </a:prstGeom>
            <a:noFill/>
          </p:spPr>
          <p:txBody>
            <a:bodyPr wrap="none" rtlCol="0">
              <a:spAutoFit/>
            </a:bodyPr>
            <a:lstStyle/>
            <a:p>
              <a:r>
                <a:rPr lang="en-US" sz="1600" dirty="0" smtClean="0">
                  <a:solidFill>
                    <a:srgbClr val="008000"/>
                  </a:solidFill>
                </a:rPr>
                <a:t>GRAHM</a:t>
              </a:r>
              <a:endParaRPr lang="en-US" sz="1600" dirty="0">
                <a:solidFill>
                  <a:srgbClr val="008000"/>
                </a:solidFill>
              </a:endParaRPr>
            </a:p>
          </p:txBody>
        </p:sp>
        <p:cxnSp>
          <p:nvCxnSpPr>
            <p:cNvPr id="15" name="Straight Arrow Connector 14"/>
            <p:cNvCxnSpPr/>
            <p:nvPr/>
          </p:nvCxnSpPr>
          <p:spPr>
            <a:xfrm flipH="1">
              <a:off x="2565829" y="2651838"/>
              <a:ext cx="153751" cy="380324"/>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2693662" y="2721995"/>
              <a:ext cx="906117" cy="338554"/>
            </a:xfrm>
            <a:prstGeom prst="rect">
              <a:avLst/>
            </a:prstGeom>
            <a:noFill/>
          </p:spPr>
          <p:txBody>
            <a:bodyPr wrap="none" rtlCol="0">
              <a:spAutoFit/>
            </a:bodyPr>
            <a:lstStyle/>
            <a:p>
              <a:r>
                <a:rPr lang="en-US" sz="1600" dirty="0" smtClean="0">
                  <a:solidFill>
                    <a:srgbClr val="D7C112"/>
                  </a:solidFill>
                </a:rPr>
                <a:t>GLEMOS</a:t>
              </a:r>
              <a:endParaRPr lang="en-US" sz="1600" dirty="0">
                <a:solidFill>
                  <a:srgbClr val="D7C112"/>
                </a:solidFill>
              </a:endParaRPr>
            </a:p>
          </p:txBody>
        </p:sp>
        <p:cxnSp>
          <p:nvCxnSpPr>
            <p:cNvPr id="20" name="Straight Arrow Connector 19"/>
            <p:cNvCxnSpPr/>
            <p:nvPr/>
          </p:nvCxnSpPr>
          <p:spPr>
            <a:xfrm flipH="1">
              <a:off x="2693663" y="3032162"/>
              <a:ext cx="153750" cy="475148"/>
            </a:xfrm>
            <a:prstGeom prst="straightConnector1">
              <a:avLst/>
            </a:prstGeom>
            <a:ln>
              <a:solidFill>
                <a:srgbClr val="D7C112"/>
              </a:solidFill>
              <a:tailEnd type="arrow"/>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846062" y="3032162"/>
              <a:ext cx="1013519" cy="338554"/>
            </a:xfrm>
            <a:prstGeom prst="rect">
              <a:avLst/>
            </a:prstGeom>
            <a:noFill/>
          </p:spPr>
          <p:txBody>
            <a:bodyPr wrap="none" rtlCol="0">
              <a:spAutoFit/>
            </a:bodyPr>
            <a:lstStyle/>
            <a:p>
              <a:r>
                <a:rPr lang="en-US" sz="1600" dirty="0" smtClean="0">
                  <a:solidFill>
                    <a:srgbClr val="0080FF"/>
                  </a:solidFill>
                </a:rPr>
                <a:t>CMAQ-Hg</a:t>
              </a:r>
              <a:endParaRPr lang="en-US" sz="1600" dirty="0">
                <a:solidFill>
                  <a:srgbClr val="0080FF"/>
                </a:solidFill>
              </a:endParaRPr>
            </a:p>
          </p:txBody>
        </p:sp>
        <p:cxnSp>
          <p:nvCxnSpPr>
            <p:cNvPr id="23" name="Straight Arrow Connector 22"/>
            <p:cNvCxnSpPr/>
            <p:nvPr/>
          </p:nvCxnSpPr>
          <p:spPr>
            <a:xfrm flipH="1">
              <a:off x="2922938" y="3357758"/>
              <a:ext cx="153750" cy="278410"/>
            </a:xfrm>
            <a:prstGeom prst="straightConnector1">
              <a:avLst/>
            </a:prstGeom>
            <a:ln>
              <a:solidFill>
                <a:srgbClr val="0080FF"/>
              </a:solidFill>
              <a:tailEnd type="arrow"/>
            </a:ln>
            <a:effectLst/>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339763" y="5286848"/>
              <a:ext cx="4213115" cy="40169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525553" y="5400214"/>
              <a:ext cx="4027325" cy="646331"/>
            </a:xfrm>
            <a:prstGeom prst="rect">
              <a:avLst/>
            </a:prstGeom>
            <a:noFill/>
          </p:spPr>
          <p:txBody>
            <a:bodyPr wrap="square" rtlCol="0">
              <a:spAutoFit/>
            </a:bodyPr>
            <a:lstStyle/>
            <a:p>
              <a:r>
                <a:rPr lang="en-US" dirty="0" smtClean="0"/>
                <a:t>AMAP/UNEP (2013) adapted from </a:t>
              </a:r>
              <a:r>
                <a:rPr lang="en-US" dirty="0" err="1" smtClean="0"/>
                <a:t>Travnikov</a:t>
              </a:r>
              <a:r>
                <a:rPr lang="en-US" dirty="0" smtClean="0"/>
                <a:t> et al. (2010)</a:t>
              </a:r>
              <a:endParaRPr lang="en-US" dirty="0"/>
            </a:p>
          </p:txBody>
        </p:sp>
      </p:grpSp>
      <p:pic>
        <p:nvPicPr>
          <p:cNvPr id="27" name="Picture 26" descr="Screen Shot 2014-07-26 at 9.10.0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5439" y="2552719"/>
            <a:ext cx="3967632" cy="3871959"/>
          </a:xfrm>
          <a:prstGeom prst="rect">
            <a:avLst/>
          </a:prstGeom>
        </p:spPr>
      </p:pic>
      <p:sp>
        <p:nvSpPr>
          <p:cNvPr id="28" name="TextBox 27"/>
          <p:cNvSpPr txBox="1"/>
          <p:nvPr/>
        </p:nvSpPr>
        <p:spPr>
          <a:xfrm>
            <a:off x="4636112" y="1517928"/>
            <a:ext cx="4364252" cy="1107996"/>
          </a:xfrm>
          <a:prstGeom prst="rect">
            <a:avLst/>
          </a:prstGeom>
          <a:noFill/>
        </p:spPr>
        <p:txBody>
          <a:bodyPr wrap="square" rtlCol="0">
            <a:spAutoFit/>
          </a:bodyPr>
          <a:lstStyle/>
          <a:p>
            <a:pPr algn="ctr"/>
            <a:r>
              <a:rPr lang="en-US" sz="2200" b="1" dirty="0"/>
              <a:t>C</a:t>
            </a:r>
            <a:r>
              <a:rPr lang="en-US" sz="2200" b="1" dirty="0" smtClean="0"/>
              <a:t>ontribution to deposition from North American </a:t>
            </a:r>
          </a:p>
          <a:p>
            <a:pPr algn="ctr"/>
            <a:r>
              <a:rPr lang="en-US" sz="2200" b="1" dirty="0" smtClean="0"/>
              <a:t>anthropogenic sources</a:t>
            </a:r>
            <a:endParaRPr lang="en-US" sz="2200" b="1" dirty="0"/>
          </a:p>
        </p:txBody>
      </p:sp>
      <p:sp>
        <p:nvSpPr>
          <p:cNvPr id="30" name="TextBox 29"/>
          <p:cNvSpPr txBox="1"/>
          <p:nvPr/>
        </p:nvSpPr>
        <p:spPr>
          <a:xfrm>
            <a:off x="4885439" y="6385004"/>
            <a:ext cx="2155984" cy="369332"/>
          </a:xfrm>
          <a:prstGeom prst="rect">
            <a:avLst/>
          </a:prstGeom>
          <a:noFill/>
        </p:spPr>
        <p:txBody>
          <a:bodyPr wrap="none" rtlCol="0">
            <a:spAutoFit/>
          </a:bodyPr>
          <a:lstStyle/>
          <a:p>
            <a:r>
              <a:rPr lang="en-US" dirty="0" smtClean="0"/>
              <a:t>Y. Zhang et al. (2012)</a:t>
            </a:r>
            <a:endParaRPr lang="en-US" dirty="0"/>
          </a:p>
        </p:txBody>
      </p:sp>
      <p:sp>
        <p:nvSpPr>
          <p:cNvPr id="31" name="TextBox 30"/>
          <p:cNvSpPr txBox="1"/>
          <p:nvPr/>
        </p:nvSpPr>
        <p:spPr>
          <a:xfrm>
            <a:off x="8246778" y="6121039"/>
            <a:ext cx="489662" cy="369332"/>
          </a:xfrm>
          <a:prstGeom prst="rect">
            <a:avLst/>
          </a:prstGeom>
          <a:solidFill>
            <a:srgbClr val="FFFFFF"/>
          </a:solidFill>
        </p:spPr>
        <p:txBody>
          <a:bodyPr wrap="none" rtlCol="0">
            <a:spAutoFit/>
          </a:bodyPr>
          <a:lstStyle/>
          <a:p>
            <a:r>
              <a:rPr lang="en-US" dirty="0" smtClean="0"/>
              <a:t>(%)</a:t>
            </a:r>
            <a:endParaRPr lang="en-US" dirty="0"/>
          </a:p>
        </p:txBody>
      </p:sp>
      <p:sp>
        <p:nvSpPr>
          <p:cNvPr id="32" name="Rectangle 31"/>
          <p:cNvSpPr/>
          <p:nvPr/>
        </p:nvSpPr>
        <p:spPr>
          <a:xfrm>
            <a:off x="4872480" y="6104857"/>
            <a:ext cx="321491" cy="2008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4898399" y="3908286"/>
            <a:ext cx="1645758" cy="367841"/>
          </a:xfrm>
          <a:prstGeom prst="rect">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Standard model</a:t>
            </a:r>
            <a:endParaRPr lang="en-US" sz="1600" dirty="0">
              <a:solidFill>
                <a:schemeClr val="tx1"/>
              </a:solidFill>
            </a:endParaRPr>
          </a:p>
        </p:txBody>
      </p:sp>
      <p:sp>
        <p:nvSpPr>
          <p:cNvPr id="35" name="Rectangle 34"/>
          <p:cNvSpPr/>
          <p:nvPr/>
        </p:nvSpPr>
        <p:spPr>
          <a:xfrm>
            <a:off x="4898398" y="5667474"/>
            <a:ext cx="1879014" cy="367841"/>
          </a:xfrm>
          <a:prstGeom prst="rect">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chemeClr val="tx1"/>
                </a:solidFill>
              </a:rPr>
              <a:t>In-plume reduction</a:t>
            </a:r>
            <a:endParaRPr lang="en-US" sz="1600" dirty="0">
              <a:solidFill>
                <a:schemeClr val="tx1"/>
              </a:solidFill>
            </a:endParaRPr>
          </a:p>
        </p:txBody>
      </p:sp>
    </p:spTree>
    <p:extLst>
      <p:ext uri="{BB962C8B-B14F-4D97-AF65-F5344CB8AC3E}">
        <p14:creationId xmlns:p14="http://schemas.microsoft.com/office/powerpoint/2010/main" val="423278377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Screen Shot 2014-07-25 at 3.51.53 PM.png"/>
          <p:cNvPicPr>
            <a:picLocks noChangeAspect="1"/>
          </p:cNvPicPr>
          <p:nvPr/>
        </p:nvPicPr>
        <p:blipFill rotWithShape="1">
          <a:blip r:embed="rId3">
            <a:extLst>
              <a:ext uri="{28A0092B-C50C-407E-A947-70E740481C1C}">
                <a14:useLocalDpi xmlns:a14="http://schemas.microsoft.com/office/drawing/2010/main" val="0"/>
              </a:ext>
            </a:extLst>
          </a:blip>
          <a:srcRect t="9177"/>
          <a:stretch/>
        </p:blipFill>
        <p:spPr>
          <a:xfrm>
            <a:off x="4991099" y="4416282"/>
            <a:ext cx="3949701" cy="2486168"/>
          </a:xfrm>
          <a:prstGeom prst="rect">
            <a:avLst/>
          </a:prstGeom>
        </p:spPr>
      </p:pic>
      <p:sp>
        <p:nvSpPr>
          <p:cNvPr id="31" name="Rectangle 30"/>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Temperature and aerosol concentration are driving GOM-PBM partitioning</a:t>
            </a:r>
            <a:endParaRPr lang="en-US" sz="3200" b="1" dirty="0"/>
          </a:p>
        </p:txBody>
      </p:sp>
      <p:grpSp>
        <p:nvGrpSpPr>
          <p:cNvPr id="44" name="Group 43"/>
          <p:cNvGrpSpPr/>
          <p:nvPr/>
        </p:nvGrpSpPr>
        <p:grpSpPr>
          <a:xfrm>
            <a:off x="266700" y="2051627"/>
            <a:ext cx="4437555" cy="3739573"/>
            <a:chOff x="153353" y="1723657"/>
            <a:chExt cx="3918945" cy="3218287"/>
          </a:xfrm>
        </p:grpSpPr>
        <p:pic>
          <p:nvPicPr>
            <p:cNvPr id="2" name="Picture 1"/>
            <p:cNvPicPr/>
            <p:nvPr/>
          </p:nvPicPr>
          <p:blipFill>
            <a:blip r:embed="rId4">
              <a:extLst>
                <a:ext uri="{28A0092B-C50C-407E-A947-70E740481C1C}">
                  <a14:useLocalDpi xmlns:a14="http://schemas.microsoft.com/office/drawing/2010/main" val="0"/>
                </a:ext>
              </a:extLst>
            </a:blip>
            <a:stretch>
              <a:fillRect/>
            </a:stretch>
          </p:blipFill>
          <p:spPr>
            <a:xfrm>
              <a:off x="153353" y="1723657"/>
              <a:ext cx="3918945" cy="2766830"/>
            </a:xfrm>
            <a:prstGeom prst="rect">
              <a:avLst/>
            </a:prstGeom>
          </p:spPr>
        </p:pic>
        <p:sp>
          <p:nvSpPr>
            <p:cNvPr id="17" name="Rectangle 16"/>
            <p:cNvSpPr/>
            <p:nvPr/>
          </p:nvSpPr>
          <p:spPr>
            <a:xfrm>
              <a:off x="728209" y="3704461"/>
              <a:ext cx="2491242" cy="33201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2928827" y="4770495"/>
              <a:ext cx="1136953" cy="1714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1340190" y="4514677"/>
              <a:ext cx="1136953" cy="1714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859096" y="2971629"/>
              <a:ext cx="1136953" cy="1714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728209" y="3601954"/>
              <a:ext cx="998991" cy="33201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584002" y="4394852"/>
              <a:ext cx="1893141" cy="369332"/>
            </a:xfrm>
            <a:prstGeom prst="rect">
              <a:avLst/>
            </a:prstGeom>
            <a:noFill/>
          </p:spPr>
          <p:txBody>
            <a:bodyPr wrap="none" rtlCol="0">
              <a:spAutoFit/>
            </a:bodyPr>
            <a:lstStyle/>
            <a:p>
              <a:r>
                <a:rPr lang="en-US" dirty="0" smtClean="0"/>
                <a:t>Amos et al. (2012)</a:t>
              </a:r>
              <a:endParaRPr lang="en-US" dirty="0"/>
            </a:p>
          </p:txBody>
        </p:sp>
        <p:sp>
          <p:nvSpPr>
            <p:cNvPr id="36" name="TextBox 35"/>
            <p:cNvSpPr txBox="1"/>
            <p:nvPr/>
          </p:nvSpPr>
          <p:spPr>
            <a:xfrm>
              <a:off x="782925" y="3518818"/>
              <a:ext cx="1780571" cy="276999"/>
            </a:xfrm>
            <a:prstGeom prst="rect">
              <a:avLst/>
            </a:prstGeom>
            <a:noFill/>
          </p:spPr>
          <p:txBody>
            <a:bodyPr wrap="square" rtlCol="0">
              <a:spAutoFit/>
            </a:bodyPr>
            <a:lstStyle/>
            <a:p>
              <a:r>
                <a:rPr lang="en-US" sz="1200" dirty="0" err="1" smtClean="0">
                  <a:solidFill>
                    <a:schemeClr val="bg1">
                      <a:lumMod val="50000"/>
                    </a:schemeClr>
                  </a:solidFill>
                </a:rPr>
                <a:t>Rutter</a:t>
              </a:r>
              <a:r>
                <a:rPr lang="en-US" sz="1200" dirty="0" smtClean="0">
                  <a:solidFill>
                    <a:schemeClr val="bg1">
                      <a:lumMod val="50000"/>
                    </a:schemeClr>
                  </a:solidFill>
                </a:rPr>
                <a:t> &amp; </a:t>
              </a:r>
              <a:r>
                <a:rPr lang="en-US" sz="1200" dirty="0" err="1" smtClean="0">
                  <a:solidFill>
                    <a:schemeClr val="bg1">
                      <a:lumMod val="50000"/>
                    </a:schemeClr>
                  </a:solidFill>
                </a:rPr>
                <a:t>Schauer</a:t>
              </a:r>
              <a:r>
                <a:rPr lang="en-US" sz="1200" dirty="0" smtClean="0">
                  <a:solidFill>
                    <a:schemeClr val="bg1">
                      <a:lumMod val="50000"/>
                    </a:schemeClr>
                  </a:solidFill>
                </a:rPr>
                <a:t> ( 2007a)</a:t>
              </a:r>
            </a:p>
          </p:txBody>
        </p:sp>
      </p:grpSp>
      <p:grpSp>
        <p:nvGrpSpPr>
          <p:cNvPr id="40" name="Group 39"/>
          <p:cNvGrpSpPr/>
          <p:nvPr/>
        </p:nvGrpSpPr>
        <p:grpSpPr>
          <a:xfrm>
            <a:off x="4869689" y="1362625"/>
            <a:ext cx="3513391" cy="2887078"/>
            <a:chOff x="4869689" y="1457875"/>
            <a:chExt cx="3513391" cy="2887078"/>
          </a:xfrm>
        </p:grpSpPr>
        <p:pic>
          <p:nvPicPr>
            <p:cNvPr id="20" name="Picture 19" descr="Screen Shot 2014-07-25 at 3.51.39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97450" y="1457875"/>
              <a:ext cx="3385630" cy="2653142"/>
            </a:xfrm>
            <a:prstGeom prst="rect">
              <a:avLst/>
            </a:prstGeom>
          </p:spPr>
        </p:pic>
        <p:sp>
          <p:nvSpPr>
            <p:cNvPr id="22" name="TextBox 21"/>
            <p:cNvSpPr txBox="1"/>
            <p:nvPr/>
          </p:nvSpPr>
          <p:spPr>
            <a:xfrm>
              <a:off x="5981700" y="1457875"/>
              <a:ext cx="1774845" cy="400110"/>
            </a:xfrm>
            <a:prstGeom prst="rect">
              <a:avLst/>
            </a:prstGeom>
            <a:noFill/>
          </p:spPr>
          <p:txBody>
            <a:bodyPr wrap="none" rtlCol="0">
              <a:spAutoFit/>
            </a:bodyPr>
            <a:lstStyle/>
            <a:p>
              <a:r>
                <a:rPr lang="en-US" sz="2000" b="1" u="sng" dirty="0" smtClean="0"/>
                <a:t>Alert, Nunavut</a:t>
              </a:r>
              <a:endParaRPr lang="en-US" sz="2000" b="1" u="sng" dirty="0"/>
            </a:p>
          </p:txBody>
        </p:sp>
        <p:sp>
          <p:nvSpPr>
            <p:cNvPr id="37" name="TextBox 36"/>
            <p:cNvSpPr txBox="1"/>
            <p:nvPr/>
          </p:nvSpPr>
          <p:spPr>
            <a:xfrm>
              <a:off x="5772150" y="3975621"/>
              <a:ext cx="2259340" cy="369332"/>
            </a:xfrm>
            <a:prstGeom prst="rect">
              <a:avLst/>
            </a:prstGeom>
            <a:noFill/>
          </p:spPr>
          <p:txBody>
            <a:bodyPr wrap="none" rtlCol="0">
              <a:spAutoFit/>
            </a:bodyPr>
            <a:lstStyle/>
            <a:p>
              <a:r>
                <a:rPr lang="en-US" dirty="0" smtClean="0"/>
                <a:t>Fraction Hg(II) as PBM</a:t>
              </a:r>
            </a:p>
          </p:txBody>
        </p:sp>
        <p:sp>
          <p:nvSpPr>
            <p:cNvPr id="38" name="TextBox 37"/>
            <p:cNvSpPr txBox="1"/>
            <p:nvPr/>
          </p:nvSpPr>
          <p:spPr>
            <a:xfrm rot="16200000">
              <a:off x="4006851" y="2655065"/>
              <a:ext cx="2095007" cy="369332"/>
            </a:xfrm>
            <a:prstGeom prst="rect">
              <a:avLst/>
            </a:prstGeom>
            <a:solidFill>
              <a:srgbClr val="FFFFFF"/>
            </a:solidFill>
          </p:spPr>
          <p:txBody>
            <a:bodyPr wrap="none" rtlCol="0">
              <a:spAutoFit/>
            </a:bodyPr>
            <a:lstStyle/>
            <a:p>
              <a:r>
                <a:rPr lang="en-US" dirty="0" smtClean="0"/>
                <a:t>Air temperature (°C)</a:t>
              </a:r>
              <a:endParaRPr lang="en-US" dirty="0"/>
            </a:p>
          </p:txBody>
        </p:sp>
      </p:grpSp>
      <p:sp>
        <p:nvSpPr>
          <p:cNvPr id="41" name="TextBox 40"/>
          <p:cNvSpPr txBox="1"/>
          <p:nvPr/>
        </p:nvSpPr>
        <p:spPr>
          <a:xfrm rot="16200000">
            <a:off x="4128217" y="5275747"/>
            <a:ext cx="1903624" cy="369332"/>
          </a:xfrm>
          <a:prstGeom prst="rect">
            <a:avLst/>
          </a:prstGeom>
          <a:solidFill>
            <a:srgbClr val="FFFFFF"/>
          </a:solidFill>
        </p:spPr>
        <p:txBody>
          <a:bodyPr wrap="none" rtlCol="0">
            <a:spAutoFit/>
          </a:bodyPr>
          <a:lstStyle/>
          <a:p>
            <a:r>
              <a:rPr lang="en-US" dirty="0" smtClean="0"/>
              <a:t>Scattering (1/Mm)</a:t>
            </a:r>
            <a:endParaRPr lang="en-US" dirty="0"/>
          </a:p>
        </p:txBody>
      </p:sp>
      <p:sp>
        <p:nvSpPr>
          <p:cNvPr id="43" name="Rectangle 42"/>
          <p:cNvSpPr/>
          <p:nvPr/>
        </p:nvSpPr>
        <p:spPr>
          <a:xfrm>
            <a:off x="8610600" y="4249703"/>
            <a:ext cx="387350" cy="102021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8383080" y="4502150"/>
            <a:ext cx="780695" cy="523220"/>
          </a:xfrm>
          <a:prstGeom prst="rect">
            <a:avLst/>
          </a:prstGeom>
          <a:noFill/>
        </p:spPr>
        <p:txBody>
          <a:bodyPr wrap="none" rtlCol="0">
            <a:spAutoFit/>
          </a:bodyPr>
          <a:lstStyle/>
          <a:p>
            <a:pPr algn="ctr"/>
            <a:r>
              <a:rPr lang="en-US" sz="1400" dirty="0" smtClean="0"/>
              <a:t>Fraction</a:t>
            </a:r>
          </a:p>
          <a:p>
            <a:pPr algn="ctr"/>
            <a:r>
              <a:rPr lang="en-US" sz="1400" dirty="0" smtClean="0"/>
              <a:t>PBM</a:t>
            </a:r>
            <a:endParaRPr lang="en-US" sz="1400" dirty="0"/>
          </a:p>
        </p:txBody>
      </p:sp>
      <p:sp>
        <p:nvSpPr>
          <p:cNvPr id="45" name="TextBox 44"/>
          <p:cNvSpPr txBox="1"/>
          <p:nvPr/>
        </p:nvSpPr>
        <p:spPr>
          <a:xfrm>
            <a:off x="2837461" y="6227559"/>
            <a:ext cx="2032227" cy="369332"/>
          </a:xfrm>
          <a:prstGeom prst="rect">
            <a:avLst/>
          </a:prstGeom>
          <a:noFill/>
        </p:spPr>
        <p:txBody>
          <a:bodyPr wrap="none" rtlCol="0">
            <a:spAutoFit/>
          </a:bodyPr>
          <a:lstStyle/>
          <a:p>
            <a:r>
              <a:rPr lang="en-US" dirty="0" smtClean="0"/>
              <a:t>Steffen et al. (2014)</a:t>
            </a:r>
            <a:endParaRPr lang="en-US" dirty="0"/>
          </a:p>
        </p:txBody>
      </p:sp>
    </p:spTree>
    <p:extLst>
      <p:ext uri="{BB962C8B-B14F-4D97-AF65-F5344CB8AC3E}">
        <p14:creationId xmlns:p14="http://schemas.microsoft.com/office/powerpoint/2010/main" val="399336412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Gas-particle partitioning is a key process controlling Hg profiles near the UTLS</a:t>
            </a:r>
            <a:endParaRPr lang="en-US" sz="3200" b="1" dirty="0"/>
          </a:p>
        </p:txBody>
      </p:sp>
      <p:pic>
        <p:nvPicPr>
          <p:cNvPr id="3" name="Picture 2" descr="Screen Shot 2014-07-25 at 4.09.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2035624"/>
            <a:ext cx="4400550" cy="3814107"/>
          </a:xfrm>
          <a:prstGeom prst="rect">
            <a:avLst/>
          </a:prstGeom>
        </p:spPr>
      </p:pic>
      <p:sp>
        <p:nvSpPr>
          <p:cNvPr id="5" name="TextBox 4"/>
          <p:cNvSpPr txBox="1"/>
          <p:nvPr/>
        </p:nvSpPr>
        <p:spPr>
          <a:xfrm>
            <a:off x="1390650" y="4940300"/>
            <a:ext cx="2158125" cy="369332"/>
          </a:xfrm>
          <a:prstGeom prst="rect">
            <a:avLst/>
          </a:prstGeom>
          <a:noFill/>
        </p:spPr>
        <p:txBody>
          <a:bodyPr wrap="none" rtlCol="0">
            <a:spAutoFit/>
          </a:bodyPr>
          <a:lstStyle/>
          <a:p>
            <a:r>
              <a:rPr lang="en-US" dirty="0" smtClean="0"/>
              <a:t>Lyman &amp; Jaffe (2012)</a:t>
            </a:r>
            <a:endParaRPr lang="en-US" dirty="0"/>
          </a:p>
        </p:txBody>
      </p:sp>
      <p:sp>
        <p:nvSpPr>
          <p:cNvPr id="6" name="TextBox 5"/>
          <p:cNvSpPr txBox="1"/>
          <p:nvPr/>
        </p:nvSpPr>
        <p:spPr>
          <a:xfrm rot="16200000">
            <a:off x="-764757" y="3457477"/>
            <a:ext cx="2545514" cy="369332"/>
          </a:xfrm>
          <a:prstGeom prst="rect">
            <a:avLst/>
          </a:prstGeom>
          <a:solidFill>
            <a:srgbClr val="FFFFFF"/>
          </a:solidFill>
        </p:spPr>
        <p:txBody>
          <a:bodyPr wrap="none" rtlCol="0">
            <a:spAutoFit/>
          </a:bodyPr>
          <a:lstStyle/>
          <a:p>
            <a:r>
              <a:rPr lang="en-US" dirty="0" err="1" smtClean="0"/>
              <a:t>Geopotential</a:t>
            </a:r>
            <a:r>
              <a:rPr lang="en-US" dirty="0" smtClean="0"/>
              <a:t> height (km)</a:t>
            </a:r>
            <a:endParaRPr lang="en-US" dirty="0"/>
          </a:p>
        </p:txBody>
      </p:sp>
      <p:sp>
        <p:nvSpPr>
          <p:cNvPr id="7" name="TextBox 6"/>
          <p:cNvSpPr txBox="1"/>
          <p:nvPr/>
        </p:nvSpPr>
        <p:spPr>
          <a:xfrm>
            <a:off x="1464093" y="5581454"/>
            <a:ext cx="2654280" cy="369332"/>
          </a:xfrm>
          <a:prstGeom prst="rect">
            <a:avLst/>
          </a:prstGeom>
          <a:solidFill>
            <a:srgbClr val="FFFFFF"/>
          </a:solidFill>
        </p:spPr>
        <p:txBody>
          <a:bodyPr wrap="none" rtlCol="0">
            <a:spAutoFit/>
          </a:bodyPr>
          <a:lstStyle/>
          <a:p>
            <a:r>
              <a:rPr lang="en-US" dirty="0" smtClean="0"/>
              <a:t>Hg (</a:t>
            </a:r>
            <a:r>
              <a:rPr lang="en-US" dirty="0" err="1" smtClean="0"/>
              <a:t>pg</a:t>
            </a:r>
            <a:r>
              <a:rPr lang="en-US" dirty="0" smtClean="0"/>
              <a:t> m</a:t>
            </a:r>
            <a:r>
              <a:rPr lang="en-US" baseline="30000" dirty="0" smtClean="0"/>
              <a:t>-3</a:t>
            </a:r>
            <a:r>
              <a:rPr lang="en-US" dirty="0" smtClean="0"/>
              <a:t>) or ozone (ppb) </a:t>
            </a:r>
            <a:endParaRPr lang="en-US" dirty="0"/>
          </a:p>
        </p:txBody>
      </p:sp>
      <p:sp>
        <p:nvSpPr>
          <p:cNvPr id="10" name="Rectangle 9"/>
          <p:cNvSpPr/>
          <p:nvPr/>
        </p:nvSpPr>
        <p:spPr>
          <a:xfrm>
            <a:off x="1619250" y="4083050"/>
            <a:ext cx="342900" cy="15875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574800" y="3911084"/>
            <a:ext cx="693444" cy="369332"/>
          </a:xfrm>
          <a:prstGeom prst="rect">
            <a:avLst/>
          </a:prstGeom>
          <a:noFill/>
        </p:spPr>
        <p:txBody>
          <a:bodyPr wrap="none" rtlCol="0">
            <a:spAutoFit/>
          </a:bodyPr>
          <a:lstStyle/>
          <a:p>
            <a:r>
              <a:rPr lang="en-US" dirty="0" smtClean="0">
                <a:solidFill>
                  <a:srgbClr val="CC0202"/>
                </a:solidFill>
              </a:rPr>
              <a:t>Hg(II)</a:t>
            </a:r>
            <a:endParaRPr lang="en-US" dirty="0">
              <a:solidFill>
                <a:srgbClr val="CC0202"/>
              </a:solidFill>
            </a:endParaRPr>
          </a:p>
        </p:txBody>
      </p:sp>
      <p:sp>
        <p:nvSpPr>
          <p:cNvPr id="12" name="TextBox 11"/>
          <p:cNvSpPr txBox="1"/>
          <p:nvPr/>
        </p:nvSpPr>
        <p:spPr>
          <a:xfrm>
            <a:off x="4940300" y="1696286"/>
            <a:ext cx="4051300" cy="4616648"/>
          </a:xfrm>
          <a:prstGeom prst="rect">
            <a:avLst/>
          </a:prstGeom>
          <a:noFill/>
        </p:spPr>
        <p:txBody>
          <a:bodyPr wrap="square" rtlCol="0">
            <a:spAutoFit/>
          </a:bodyPr>
          <a:lstStyle/>
          <a:p>
            <a:r>
              <a:rPr lang="en-US" sz="2400" b="1" i="1" dirty="0" smtClean="0"/>
              <a:t>But</a:t>
            </a:r>
            <a:r>
              <a:rPr lang="en-US" sz="2400" b="1" dirty="0" smtClean="0"/>
              <a:t> measured PBM at </a:t>
            </a:r>
          </a:p>
          <a:p>
            <a:r>
              <a:rPr lang="en-US" sz="2400" b="1" dirty="0" smtClean="0"/>
              <a:t>Mt. Bachelor much less than predicted.</a:t>
            </a:r>
          </a:p>
          <a:p>
            <a:r>
              <a:rPr lang="en-US" dirty="0" smtClean="0"/>
              <a:t>(</a:t>
            </a:r>
            <a:r>
              <a:rPr lang="en-US" dirty="0" err="1" smtClean="0"/>
              <a:t>Timonen</a:t>
            </a:r>
            <a:r>
              <a:rPr lang="en-US" dirty="0" smtClean="0"/>
              <a:t> et al., 2014)</a:t>
            </a:r>
          </a:p>
          <a:p>
            <a:endParaRPr lang="en-US" sz="2400" dirty="0"/>
          </a:p>
          <a:p>
            <a:r>
              <a:rPr lang="en-US" sz="2400" b="1" dirty="0" smtClean="0"/>
              <a:t>What’s different in the PBL, free troposphere, and UTLS?</a:t>
            </a:r>
          </a:p>
          <a:p>
            <a:endParaRPr lang="en-US" sz="2400" dirty="0"/>
          </a:p>
          <a:p>
            <a:r>
              <a:rPr lang="en-US" sz="2400" dirty="0" smtClean="0"/>
              <a:t>	- </a:t>
            </a:r>
            <a:r>
              <a:rPr lang="en-US" sz="2400" b="1" dirty="0" smtClean="0"/>
              <a:t>Aerosol composition?</a:t>
            </a:r>
          </a:p>
          <a:p>
            <a:r>
              <a:rPr lang="en-US" dirty="0" smtClean="0"/>
              <a:t>	   (</a:t>
            </a:r>
            <a:r>
              <a:rPr lang="en-US" dirty="0" err="1" smtClean="0"/>
              <a:t>Rutter</a:t>
            </a:r>
            <a:r>
              <a:rPr lang="en-US" dirty="0" smtClean="0"/>
              <a:t> &amp; </a:t>
            </a:r>
            <a:r>
              <a:rPr lang="en-US" dirty="0" err="1" smtClean="0"/>
              <a:t>Schauer</a:t>
            </a:r>
            <a:r>
              <a:rPr lang="en-US" dirty="0" smtClean="0"/>
              <a:t>, 2007b)</a:t>
            </a:r>
          </a:p>
          <a:p>
            <a:endParaRPr lang="en-US" sz="2400" dirty="0"/>
          </a:p>
          <a:p>
            <a:r>
              <a:rPr lang="en-US" sz="2400" dirty="0" smtClean="0"/>
              <a:t>	- </a:t>
            </a:r>
            <a:r>
              <a:rPr lang="en-US" sz="2400" b="1" dirty="0" smtClean="0"/>
              <a:t>Humidity?</a:t>
            </a:r>
          </a:p>
          <a:p>
            <a:r>
              <a:rPr lang="en-US" dirty="0" smtClean="0"/>
              <a:t>	   Kim et al. (2012)</a:t>
            </a:r>
            <a:endParaRPr lang="en-US" dirty="0"/>
          </a:p>
        </p:txBody>
      </p:sp>
    </p:spTree>
    <p:extLst>
      <p:ext uri="{BB962C8B-B14F-4D97-AF65-F5344CB8AC3E}">
        <p14:creationId xmlns:p14="http://schemas.microsoft.com/office/powerpoint/2010/main" val="183523324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Hg removed from the upper troposphere/lower stratosphere (UTLS) faster than models can explain</a:t>
            </a:r>
            <a:endParaRPr lang="en-US" sz="3200" b="1" dirty="0"/>
          </a:p>
        </p:txBody>
      </p:sp>
      <p:sp>
        <p:nvSpPr>
          <p:cNvPr id="7" name="TextBox 6"/>
          <p:cNvSpPr txBox="1"/>
          <p:nvPr/>
        </p:nvSpPr>
        <p:spPr>
          <a:xfrm>
            <a:off x="958946" y="5973621"/>
            <a:ext cx="7456413" cy="800219"/>
          </a:xfrm>
          <a:prstGeom prst="rect">
            <a:avLst/>
          </a:prstGeom>
          <a:noFill/>
        </p:spPr>
        <p:txBody>
          <a:bodyPr wrap="none" rtlCol="0">
            <a:spAutoFit/>
          </a:bodyPr>
          <a:lstStyle/>
          <a:p>
            <a:r>
              <a:rPr lang="en-US" sz="2800" dirty="0" smtClean="0">
                <a:solidFill>
                  <a:srgbClr val="0000FF"/>
                </a:solidFill>
              </a:rPr>
              <a:t>Vertical distribution of </a:t>
            </a:r>
            <a:r>
              <a:rPr lang="en-US" sz="2800" dirty="0" err="1" smtClean="0">
                <a:solidFill>
                  <a:srgbClr val="0000FF"/>
                </a:solidFill>
              </a:rPr>
              <a:t>speciated</a:t>
            </a:r>
            <a:r>
              <a:rPr lang="en-US" sz="2800" dirty="0" smtClean="0">
                <a:solidFill>
                  <a:srgbClr val="0000FF"/>
                </a:solidFill>
              </a:rPr>
              <a:t> Hg is a key issue. </a:t>
            </a:r>
            <a:endParaRPr lang="en-US" sz="2800" dirty="0">
              <a:solidFill>
                <a:srgbClr val="0000FF"/>
              </a:solidFill>
            </a:endParaRPr>
          </a:p>
          <a:p>
            <a:r>
              <a:rPr lang="en-US" dirty="0" smtClean="0">
                <a:solidFill>
                  <a:srgbClr val="0000FF"/>
                </a:solidFill>
              </a:rPr>
              <a:t>AMAP/UNEP (2013)</a:t>
            </a:r>
            <a:endParaRPr lang="en-US" dirty="0">
              <a:solidFill>
                <a:srgbClr val="0000FF"/>
              </a:solidFill>
            </a:endParaRPr>
          </a:p>
        </p:txBody>
      </p:sp>
      <p:grpSp>
        <p:nvGrpSpPr>
          <p:cNvPr id="29" name="Group 28"/>
          <p:cNvGrpSpPr/>
          <p:nvPr/>
        </p:nvGrpSpPr>
        <p:grpSpPr>
          <a:xfrm>
            <a:off x="1162721" y="1554955"/>
            <a:ext cx="3378649" cy="4441329"/>
            <a:chOff x="164878" y="1554955"/>
            <a:chExt cx="3378649" cy="4441329"/>
          </a:xfrm>
        </p:grpSpPr>
        <p:pic>
          <p:nvPicPr>
            <p:cNvPr id="9" name="Picture 8" descr="Screen Shot 2014-07-26 at 10.06.07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721" y="1936902"/>
              <a:ext cx="2635323" cy="4010803"/>
            </a:xfrm>
            <a:prstGeom prst="rect">
              <a:avLst/>
            </a:prstGeom>
          </p:spPr>
        </p:pic>
        <p:sp>
          <p:nvSpPr>
            <p:cNvPr id="10" name="TextBox 9"/>
            <p:cNvSpPr txBox="1"/>
            <p:nvPr/>
          </p:nvSpPr>
          <p:spPr>
            <a:xfrm rot="16200000">
              <a:off x="-238261" y="3511607"/>
              <a:ext cx="1416035" cy="369332"/>
            </a:xfrm>
            <a:prstGeom prst="rect">
              <a:avLst/>
            </a:prstGeom>
            <a:solidFill>
              <a:schemeClr val="bg1"/>
            </a:solidFill>
            <a:ln>
              <a:noFill/>
            </a:ln>
          </p:spPr>
          <p:txBody>
            <a:bodyPr wrap="none" rtlCol="0">
              <a:spAutoFit/>
            </a:bodyPr>
            <a:lstStyle/>
            <a:p>
              <a:r>
                <a:rPr lang="en-US" dirty="0" smtClean="0"/>
                <a:t>Altitude (km)</a:t>
              </a:r>
              <a:endParaRPr lang="en-US" dirty="0"/>
            </a:p>
          </p:txBody>
        </p:sp>
        <p:sp>
          <p:nvSpPr>
            <p:cNvPr id="12" name="Rectangle 11"/>
            <p:cNvSpPr/>
            <p:nvPr/>
          </p:nvSpPr>
          <p:spPr>
            <a:xfrm>
              <a:off x="1451377" y="5726004"/>
              <a:ext cx="790482" cy="19578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218121" y="5626952"/>
              <a:ext cx="1220932" cy="369332"/>
            </a:xfrm>
            <a:prstGeom prst="rect">
              <a:avLst/>
            </a:prstGeom>
            <a:noFill/>
          </p:spPr>
          <p:txBody>
            <a:bodyPr wrap="none" rtlCol="0">
              <a:spAutoFit/>
            </a:bodyPr>
            <a:lstStyle/>
            <a:p>
              <a:r>
                <a:rPr lang="en-US" dirty="0" smtClean="0"/>
                <a:t>Hg (</a:t>
              </a:r>
              <a:r>
                <a:rPr lang="en-US" dirty="0" err="1" smtClean="0"/>
                <a:t>ng</a:t>
              </a:r>
              <a:r>
                <a:rPr lang="en-US" dirty="0" smtClean="0"/>
                <a:t> m</a:t>
              </a:r>
              <a:r>
                <a:rPr lang="en-US" baseline="30000" dirty="0" smtClean="0"/>
                <a:t>-3</a:t>
              </a:r>
              <a:r>
                <a:rPr lang="en-US" dirty="0" smtClean="0"/>
                <a:t>)</a:t>
              </a:r>
              <a:endParaRPr lang="en-US" dirty="0"/>
            </a:p>
          </p:txBody>
        </p:sp>
        <p:sp>
          <p:nvSpPr>
            <p:cNvPr id="14" name="TextBox 13"/>
            <p:cNvSpPr txBox="1"/>
            <p:nvPr/>
          </p:nvSpPr>
          <p:spPr>
            <a:xfrm>
              <a:off x="164878" y="1554955"/>
              <a:ext cx="3378649" cy="400110"/>
            </a:xfrm>
            <a:prstGeom prst="rect">
              <a:avLst/>
            </a:prstGeom>
            <a:noFill/>
          </p:spPr>
          <p:txBody>
            <a:bodyPr wrap="none" rtlCol="0">
              <a:spAutoFit/>
            </a:bodyPr>
            <a:lstStyle/>
            <a:p>
              <a:pPr algn="ctr"/>
              <a:r>
                <a:rPr lang="en-US" sz="2000" b="1" dirty="0" smtClean="0"/>
                <a:t>California + Nevada (Summer)</a:t>
              </a:r>
              <a:endParaRPr lang="en-US" sz="2000" b="1" dirty="0"/>
            </a:p>
          </p:txBody>
        </p:sp>
        <p:sp>
          <p:nvSpPr>
            <p:cNvPr id="15" name="TextBox 14"/>
            <p:cNvSpPr txBox="1"/>
            <p:nvPr/>
          </p:nvSpPr>
          <p:spPr>
            <a:xfrm>
              <a:off x="962946" y="3158355"/>
              <a:ext cx="527308" cy="338554"/>
            </a:xfrm>
            <a:prstGeom prst="rect">
              <a:avLst/>
            </a:prstGeom>
            <a:noFill/>
          </p:spPr>
          <p:txBody>
            <a:bodyPr wrap="none" rtlCol="0">
              <a:spAutoFit/>
            </a:bodyPr>
            <a:lstStyle/>
            <a:p>
              <a:r>
                <a:rPr lang="en-US" sz="1600" dirty="0" smtClean="0"/>
                <a:t> </a:t>
              </a:r>
              <a:r>
                <a:rPr lang="en-US" sz="1600" dirty="0" err="1" smtClean="0"/>
                <a:t>obs</a:t>
              </a:r>
              <a:endParaRPr lang="en-US" sz="1600" dirty="0"/>
            </a:p>
          </p:txBody>
        </p:sp>
        <p:sp>
          <p:nvSpPr>
            <p:cNvPr id="20" name="Rectangle 19"/>
            <p:cNvSpPr/>
            <p:nvPr/>
          </p:nvSpPr>
          <p:spPr>
            <a:xfrm>
              <a:off x="2025347" y="2099189"/>
              <a:ext cx="816400" cy="47631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V="1">
              <a:off x="1321768" y="3024034"/>
              <a:ext cx="356386" cy="25094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985441" y="2068471"/>
              <a:ext cx="713757" cy="584776"/>
            </a:xfrm>
            <a:prstGeom prst="rect">
              <a:avLst/>
            </a:prstGeom>
            <a:noFill/>
          </p:spPr>
          <p:txBody>
            <a:bodyPr wrap="none" rtlCol="0">
              <a:spAutoFit/>
            </a:bodyPr>
            <a:lstStyle/>
            <a:p>
              <a:r>
                <a:rPr lang="en-US" sz="1600" dirty="0" smtClean="0">
                  <a:solidFill>
                    <a:srgbClr val="008000"/>
                  </a:solidFill>
                </a:rPr>
                <a:t>model</a:t>
              </a:r>
            </a:p>
            <a:p>
              <a:r>
                <a:rPr lang="en-US" sz="1600" dirty="0" smtClean="0">
                  <a:solidFill>
                    <a:srgbClr val="008000"/>
                  </a:solidFill>
                </a:rPr>
                <a:t>Hg(0)</a:t>
              </a:r>
              <a:endParaRPr lang="en-US" sz="1600" dirty="0">
                <a:solidFill>
                  <a:srgbClr val="008000"/>
                </a:solidFill>
              </a:endParaRPr>
            </a:p>
          </p:txBody>
        </p:sp>
        <p:sp>
          <p:nvSpPr>
            <p:cNvPr id="19" name="TextBox 18"/>
            <p:cNvSpPr txBox="1"/>
            <p:nvPr/>
          </p:nvSpPr>
          <p:spPr>
            <a:xfrm>
              <a:off x="2213360" y="2682909"/>
              <a:ext cx="713757" cy="584776"/>
            </a:xfrm>
            <a:prstGeom prst="rect">
              <a:avLst/>
            </a:prstGeom>
            <a:noFill/>
          </p:spPr>
          <p:txBody>
            <a:bodyPr wrap="none" rtlCol="0">
              <a:spAutoFit/>
            </a:bodyPr>
            <a:lstStyle/>
            <a:p>
              <a:r>
                <a:rPr lang="en-US" sz="1600" dirty="0">
                  <a:solidFill>
                    <a:srgbClr val="0080FF"/>
                  </a:solidFill>
                </a:rPr>
                <a:t>m</a:t>
              </a:r>
              <a:r>
                <a:rPr lang="en-US" sz="1600" dirty="0" smtClean="0">
                  <a:solidFill>
                    <a:srgbClr val="0080FF"/>
                  </a:solidFill>
                </a:rPr>
                <a:t>odel </a:t>
              </a:r>
            </a:p>
            <a:p>
              <a:r>
                <a:rPr lang="en-US" sz="1600" dirty="0" smtClean="0">
                  <a:solidFill>
                    <a:srgbClr val="0080FF"/>
                  </a:solidFill>
                </a:rPr>
                <a:t>TGM</a:t>
              </a:r>
              <a:endParaRPr lang="en-US" sz="1600" dirty="0">
                <a:solidFill>
                  <a:srgbClr val="0080FF"/>
                </a:solidFill>
              </a:endParaRPr>
            </a:p>
          </p:txBody>
        </p:sp>
        <p:cxnSp>
          <p:nvCxnSpPr>
            <p:cNvPr id="21" name="Straight Arrow Connector 20"/>
            <p:cNvCxnSpPr/>
            <p:nvPr/>
          </p:nvCxnSpPr>
          <p:spPr>
            <a:xfrm flipH="1">
              <a:off x="1785200" y="2410791"/>
              <a:ext cx="291983" cy="112916"/>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a:stCxn id="19" idx="1"/>
            </p:cNvCxnSpPr>
            <p:nvPr/>
          </p:nvCxnSpPr>
          <p:spPr>
            <a:xfrm flipH="1" flipV="1">
              <a:off x="1888872" y="2949381"/>
              <a:ext cx="324488" cy="25916"/>
            </a:xfrm>
            <a:prstGeom prst="straightConnector1">
              <a:avLst/>
            </a:prstGeom>
            <a:ln>
              <a:solidFill>
                <a:srgbClr val="0080FF"/>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26" name="TextBox 25"/>
          <p:cNvSpPr txBox="1"/>
          <p:nvPr/>
        </p:nvSpPr>
        <p:spPr>
          <a:xfrm>
            <a:off x="204941" y="4948526"/>
            <a:ext cx="1495835" cy="646331"/>
          </a:xfrm>
          <a:prstGeom prst="rect">
            <a:avLst/>
          </a:prstGeom>
          <a:noFill/>
        </p:spPr>
        <p:txBody>
          <a:bodyPr wrap="none" rtlCol="0">
            <a:spAutoFit/>
          </a:bodyPr>
          <a:lstStyle/>
          <a:p>
            <a:r>
              <a:rPr lang="en-US" dirty="0" smtClean="0"/>
              <a:t>Y. Zhang et al. </a:t>
            </a:r>
          </a:p>
          <a:p>
            <a:r>
              <a:rPr lang="en-US" dirty="0" smtClean="0"/>
              <a:t>(2012)</a:t>
            </a:r>
            <a:endParaRPr lang="en-US" dirty="0"/>
          </a:p>
        </p:txBody>
      </p:sp>
      <p:pic>
        <p:nvPicPr>
          <p:cNvPr id="28" name="Picture 27" descr="Screen Shot 2014-07-26 at 10.29.5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9582" y="1749325"/>
            <a:ext cx="2199299" cy="4315001"/>
          </a:xfrm>
          <a:prstGeom prst="rect">
            <a:avLst/>
          </a:prstGeom>
        </p:spPr>
      </p:pic>
      <p:sp>
        <p:nvSpPr>
          <p:cNvPr id="30" name="Rectangle 29"/>
          <p:cNvSpPr/>
          <p:nvPr/>
        </p:nvSpPr>
        <p:spPr>
          <a:xfrm>
            <a:off x="5040936" y="5533049"/>
            <a:ext cx="492431" cy="36140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rot="16200000">
            <a:off x="4553386" y="3599217"/>
            <a:ext cx="1416035" cy="369332"/>
          </a:xfrm>
          <a:prstGeom prst="rect">
            <a:avLst/>
          </a:prstGeom>
          <a:solidFill>
            <a:schemeClr val="bg1"/>
          </a:solidFill>
          <a:ln>
            <a:noFill/>
          </a:ln>
        </p:spPr>
        <p:txBody>
          <a:bodyPr wrap="none" rtlCol="0">
            <a:spAutoFit/>
          </a:bodyPr>
          <a:lstStyle/>
          <a:p>
            <a:r>
              <a:rPr lang="en-US" dirty="0" smtClean="0"/>
              <a:t>Altitude (km)</a:t>
            </a:r>
            <a:endParaRPr lang="en-US" dirty="0"/>
          </a:p>
        </p:txBody>
      </p:sp>
      <p:sp>
        <p:nvSpPr>
          <p:cNvPr id="32" name="TextBox 31"/>
          <p:cNvSpPr txBox="1"/>
          <p:nvPr/>
        </p:nvSpPr>
        <p:spPr>
          <a:xfrm>
            <a:off x="5549599" y="1614540"/>
            <a:ext cx="1823774" cy="400110"/>
          </a:xfrm>
          <a:prstGeom prst="rect">
            <a:avLst/>
          </a:prstGeom>
          <a:solidFill>
            <a:srgbClr val="FFFFFF"/>
          </a:solidFill>
        </p:spPr>
        <p:txBody>
          <a:bodyPr wrap="square" rtlCol="0">
            <a:spAutoFit/>
          </a:bodyPr>
          <a:lstStyle/>
          <a:p>
            <a:pPr algn="ctr"/>
            <a:r>
              <a:rPr lang="en-US" sz="2000" b="1" dirty="0" smtClean="0"/>
              <a:t>Arctic (Spring)</a:t>
            </a:r>
            <a:endParaRPr lang="en-US" sz="2000" b="1" dirty="0"/>
          </a:p>
        </p:txBody>
      </p:sp>
      <p:sp>
        <p:nvSpPr>
          <p:cNvPr id="34" name="TextBox 33"/>
          <p:cNvSpPr txBox="1"/>
          <p:nvPr/>
        </p:nvSpPr>
        <p:spPr>
          <a:xfrm>
            <a:off x="7709670" y="1408016"/>
            <a:ext cx="1359542" cy="954107"/>
          </a:xfrm>
          <a:prstGeom prst="rect">
            <a:avLst/>
          </a:prstGeom>
          <a:solidFill>
            <a:schemeClr val="bg1">
              <a:lumMod val="75000"/>
            </a:schemeClr>
          </a:solidFill>
          <a:ln>
            <a:solidFill>
              <a:schemeClr val="tx1"/>
            </a:solidFill>
          </a:ln>
        </p:spPr>
        <p:txBody>
          <a:bodyPr wrap="none" rtlCol="0">
            <a:spAutoFit/>
          </a:bodyPr>
          <a:lstStyle/>
          <a:p>
            <a:pPr algn="ctr"/>
            <a:r>
              <a:rPr lang="en-US" sz="2800" b="1" dirty="0" smtClean="0"/>
              <a:t>ARCTAS</a:t>
            </a:r>
          </a:p>
          <a:p>
            <a:pPr algn="ctr"/>
            <a:r>
              <a:rPr lang="en-US" sz="2800" b="1" dirty="0" smtClean="0"/>
              <a:t>2008</a:t>
            </a:r>
            <a:endParaRPr lang="en-US" sz="2800" b="1" dirty="0"/>
          </a:p>
        </p:txBody>
      </p:sp>
      <p:sp>
        <p:nvSpPr>
          <p:cNvPr id="35" name="TextBox 34"/>
          <p:cNvSpPr txBox="1"/>
          <p:nvPr/>
        </p:nvSpPr>
        <p:spPr>
          <a:xfrm>
            <a:off x="7477045" y="4815066"/>
            <a:ext cx="1411076" cy="646331"/>
          </a:xfrm>
          <a:prstGeom prst="rect">
            <a:avLst/>
          </a:prstGeom>
          <a:noFill/>
        </p:spPr>
        <p:txBody>
          <a:bodyPr wrap="none" rtlCol="0">
            <a:spAutoFit/>
          </a:bodyPr>
          <a:lstStyle/>
          <a:p>
            <a:r>
              <a:rPr lang="en-US" dirty="0" smtClean="0"/>
              <a:t>Holmes et al. </a:t>
            </a:r>
          </a:p>
          <a:p>
            <a:r>
              <a:rPr lang="en-US" dirty="0" smtClean="0"/>
              <a:t>(2010)</a:t>
            </a:r>
            <a:endParaRPr lang="en-US" dirty="0"/>
          </a:p>
        </p:txBody>
      </p:sp>
      <p:sp>
        <p:nvSpPr>
          <p:cNvPr id="36" name="TextBox 35"/>
          <p:cNvSpPr txBox="1"/>
          <p:nvPr/>
        </p:nvSpPr>
        <p:spPr>
          <a:xfrm>
            <a:off x="5614394" y="3957211"/>
            <a:ext cx="1256073" cy="338554"/>
          </a:xfrm>
          <a:prstGeom prst="rect">
            <a:avLst/>
          </a:prstGeom>
          <a:noFill/>
        </p:spPr>
        <p:txBody>
          <a:bodyPr wrap="none" rtlCol="0">
            <a:spAutoFit/>
          </a:bodyPr>
          <a:lstStyle/>
          <a:p>
            <a:r>
              <a:rPr lang="en-US" sz="1600" dirty="0" smtClean="0"/>
              <a:t>observations</a:t>
            </a:r>
            <a:endParaRPr lang="en-US" sz="1600" dirty="0"/>
          </a:p>
        </p:txBody>
      </p:sp>
      <p:cxnSp>
        <p:nvCxnSpPr>
          <p:cNvPr id="37" name="Straight Arrow Connector 36"/>
          <p:cNvCxnSpPr/>
          <p:nvPr/>
        </p:nvCxnSpPr>
        <p:spPr>
          <a:xfrm flipV="1">
            <a:off x="6410898" y="3896530"/>
            <a:ext cx="227367" cy="12547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5659849" y="3406204"/>
            <a:ext cx="249329" cy="10540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5569136" y="2231319"/>
            <a:ext cx="713757" cy="584776"/>
          </a:xfrm>
          <a:prstGeom prst="rect">
            <a:avLst/>
          </a:prstGeom>
          <a:noFill/>
        </p:spPr>
        <p:txBody>
          <a:bodyPr wrap="none" rtlCol="0">
            <a:spAutoFit/>
          </a:bodyPr>
          <a:lstStyle/>
          <a:p>
            <a:r>
              <a:rPr lang="en-US" sz="1600" dirty="0" smtClean="0">
                <a:solidFill>
                  <a:srgbClr val="CC0202"/>
                </a:solidFill>
              </a:rPr>
              <a:t>model</a:t>
            </a:r>
          </a:p>
          <a:p>
            <a:r>
              <a:rPr lang="en-US" sz="1600" dirty="0" smtClean="0">
                <a:solidFill>
                  <a:srgbClr val="CC0202"/>
                </a:solidFill>
              </a:rPr>
              <a:t>Hg(0)</a:t>
            </a:r>
            <a:endParaRPr lang="en-US" sz="1600" dirty="0">
              <a:solidFill>
                <a:srgbClr val="CC0202"/>
              </a:solidFill>
            </a:endParaRPr>
          </a:p>
        </p:txBody>
      </p:sp>
      <p:cxnSp>
        <p:nvCxnSpPr>
          <p:cNvPr id="41" name="Straight Arrow Connector 40"/>
          <p:cNvCxnSpPr/>
          <p:nvPr/>
        </p:nvCxnSpPr>
        <p:spPr>
          <a:xfrm>
            <a:off x="6130332" y="2575499"/>
            <a:ext cx="227367" cy="37378"/>
          </a:xfrm>
          <a:prstGeom prst="straightConnector1">
            <a:avLst/>
          </a:prstGeom>
          <a:ln>
            <a:solidFill>
              <a:srgbClr val="CC0202"/>
            </a:solidFill>
            <a:tailEnd type="arrow"/>
          </a:ln>
          <a:effectLst/>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6500629" y="2184861"/>
            <a:ext cx="589524" cy="338554"/>
          </a:xfrm>
          <a:prstGeom prst="rect">
            <a:avLst/>
          </a:prstGeom>
          <a:noFill/>
        </p:spPr>
        <p:txBody>
          <a:bodyPr wrap="none" rtlCol="0">
            <a:spAutoFit/>
          </a:bodyPr>
          <a:lstStyle/>
          <a:p>
            <a:r>
              <a:rPr lang="en-US" sz="1600" dirty="0" smtClean="0">
                <a:solidFill>
                  <a:srgbClr val="CC0202"/>
                </a:solidFill>
              </a:rPr>
              <a:t>TGM</a:t>
            </a:r>
            <a:endParaRPr lang="en-US" sz="1600" dirty="0">
              <a:solidFill>
                <a:srgbClr val="CC0202"/>
              </a:solidFill>
            </a:endParaRPr>
          </a:p>
        </p:txBody>
      </p:sp>
      <p:cxnSp>
        <p:nvCxnSpPr>
          <p:cNvPr id="44" name="Straight Arrow Connector 43"/>
          <p:cNvCxnSpPr/>
          <p:nvPr/>
        </p:nvCxnSpPr>
        <p:spPr>
          <a:xfrm flipH="1">
            <a:off x="6664183" y="2497499"/>
            <a:ext cx="232202" cy="39126"/>
          </a:xfrm>
          <a:prstGeom prst="straightConnector1">
            <a:avLst/>
          </a:prstGeom>
          <a:ln>
            <a:solidFill>
              <a:srgbClr val="CC0202"/>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11660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89340"/>
            <a:ext cx="8229600" cy="4525963"/>
          </a:xfrm>
        </p:spPr>
        <p:txBody>
          <a:bodyPr>
            <a:normAutofit/>
          </a:bodyPr>
          <a:lstStyle/>
          <a:p>
            <a:pPr marL="0" indent="0">
              <a:buNone/>
            </a:pPr>
            <a:r>
              <a:rPr lang="en-US" sz="2000" dirty="0" smtClean="0"/>
              <a:t>underestimate</a:t>
            </a:r>
            <a:endParaRPr lang="en-US" sz="2000" dirty="0"/>
          </a:p>
        </p:txBody>
      </p:sp>
      <p:sp>
        <p:nvSpPr>
          <p:cNvPr id="5" name="Title 1"/>
          <p:cNvSpPr txBox="1">
            <a:spLocks/>
          </p:cNvSpPr>
          <p:nvPr/>
        </p:nvSpPr>
        <p:spPr>
          <a:xfrm>
            <a:off x="0" y="0"/>
            <a:ext cx="9144000" cy="81481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200" kern="1200">
                <a:solidFill>
                  <a:schemeClr val="bg1"/>
                </a:solidFill>
                <a:latin typeface="+mj-lt"/>
                <a:ea typeface="+mj-ea"/>
                <a:cs typeface="+mj-cs"/>
              </a:defRPr>
            </a:lvl1pPr>
          </a:lstStyle>
          <a:p>
            <a:r>
              <a:rPr lang="en-US" sz="2200" dirty="0" smtClean="0">
                <a:solidFill>
                  <a:prstClr val="white"/>
                </a:solidFill>
                <a:latin typeface="Calibri"/>
              </a:rPr>
              <a:t>Comparisons with standard model indicate oxidation is too low in UT/LS</a:t>
            </a:r>
            <a:endParaRPr lang="en-US" sz="2200" dirty="0">
              <a:solidFill>
                <a:prstClr val="white"/>
              </a:solidFill>
              <a:latin typeface="Calibri"/>
            </a:endParaRPr>
          </a:p>
        </p:txBody>
      </p:sp>
      <p:pic>
        <p:nvPicPr>
          <p:cNvPr id="6" name="Picture 5" descr="mean_CARIBIC_vs_ozone_all_data_NO_OUTLIERS2014_7_2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78140"/>
            <a:ext cx="9144000" cy="5064919"/>
          </a:xfrm>
          <a:prstGeom prst="rect">
            <a:avLst/>
          </a:prstGeom>
        </p:spPr>
      </p:pic>
      <p:pic>
        <p:nvPicPr>
          <p:cNvPr id="9" name="Picture 8" descr="mean_CARIBIC_vs_ozone_strat_only_NO_OUTLIERS_PV_and_CO2014_7_3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078140"/>
            <a:ext cx="9144000" cy="5064919"/>
          </a:xfrm>
          <a:prstGeom prst="rect">
            <a:avLst/>
          </a:prstGeom>
        </p:spPr>
      </p:pic>
      <p:sp>
        <p:nvSpPr>
          <p:cNvPr id="8" name="TextBox 7"/>
          <p:cNvSpPr txBox="1"/>
          <p:nvPr/>
        </p:nvSpPr>
        <p:spPr>
          <a:xfrm>
            <a:off x="1560285" y="5773727"/>
            <a:ext cx="535648" cy="369332"/>
          </a:xfrm>
          <a:prstGeom prst="rect">
            <a:avLst/>
          </a:prstGeom>
          <a:solidFill>
            <a:srgbClr val="FFFFFF"/>
          </a:solidFill>
        </p:spPr>
        <p:txBody>
          <a:bodyPr wrap="none" rtlCol="0">
            <a:spAutoFit/>
          </a:bodyPr>
          <a:lstStyle/>
          <a:p>
            <a:r>
              <a:rPr lang="en-US" dirty="0">
                <a:solidFill>
                  <a:prstClr val="black"/>
                </a:solidFill>
                <a:latin typeface="Calibri"/>
              </a:rPr>
              <a:t>100</a:t>
            </a:r>
          </a:p>
        </p:txBody>
      </p:sp>
      <p:sp>
        <p:nvSpPr>
          <p:cNvPr id="11" name="TextBox 10"/>
          <p:cNvSpPr txBox="1"/>
          <p:nvPr/>
        </p:nvSpPr>
        <p:spPr>
          <a:xfrm>
            <a:off x="2772228" y="5766468"/>
            <a:ext cx="535648" cy="369332"/>
          </a:xfrm>
          <a:prstGeom prst="rect">
            <a:avLst/>
          </a:prstGeom>
          <a:solidFill>
            <a:srgbClr val="FFFFFF"/>
          </a:solidFill>
        </p:spPr>
        <p:txBody>
          <a:bodyPr wrap="none" rtlCol="0">
            <a:spAutoFit/>
          </a:bodyPr>
          <a:lstStyle/>
          <a:p>
            <a:r>
              <a:rPr lang="en-US" dirty="0">
                <a:solidFill>
                  <a:prstClr val="black"/>
                </a:solidFill>
                <a:latin typeface="Calibri"/>
              </a:rPr>
              <a:t>200</a:t>
            </a:r>
          </a:p>
        </p:txBody>
      </p:sp>
      <p:sp>
        <p:nvSpPr>
          <p:cNvPr id="12" name="TextBox 11"/>
          <p:cNvSpPr txBox="1"/>
          <p:nvPr/>
        </p:nvSpPr>
        <p:spPr>
          <a:xfrm>
            <a:off x="3918857" y="5766468"/>
            <a:ext cx="5225142" cy="369332"/>
          </a:xfrm>
          <a:prstGeom prst="rect">
            <a:avLst/>
          </a:prstGeom>
          <a:solidFill>
            <a:srgbClr val="FFFFFF"/>
          </a:solidFill>
        </p:spPr>
        <p:txBody>
          <a:bodyPr wrap="square" rtlCol="0">
            <a:spAutoFit/>
          </a:bodyPr>
          <a:lstStyle/>
          <a:p>
            <a:r>
              <a:rPr lang="en-US" dirty="0">
                <a:solidFill>
                  <a:prstClr val="black"/>
                </a:solidFill>
                <a:latin typeface="Calibri"/>
              </a:rPr>
              <a:t>300		       400		  500		       600</a:t>
            </a:r>
          </a:p>
        </p:txBody>
      </p:sp>
      <p:sp>
        <p:nvSpPr>
          <p:cNvPr id="7" name="TextBox 6"/>
          <p:cNvSpPr txBox="1"/>
          <p:nvPr/>
        </p:nvSpPr>
        <p:spPr>
          <a:xfrm>
            <a:off x="4107543" y="6018075"/>
            <a:ext cx="1616724" cy="400110"/>
          </a:xfrm>
          <a:prstGeom prst="rect">
            <a:avLst/>
          </a:prstGeom>
          <a:noFill/>
        </p:spPr>
        <p:txBody>
          <a:bodyPr wrap="none" rtlCol="0">
            <a:spAutoFit/>
          </a:bodyPr>
          <a:lstStyle/>
          <a:p>
            <a:r>
              <a:rPr lang="en-US" sz="2000" b="1" dirty="0">
                <a:solidFill>
                  <a:prstClr val="black"/>
                </a:solidFill>
                <a:latin typeface="Calibri"/>
              </a:rPr>
              <a:t>Ozone (</a:t>
            </a:r>
            <a:r>
              <a:rPr lang="en-US" sz="2000" b="1" dirty="0" err="1">
                <a:solidFill>
                  <a:prstClr val="black"/>
                </a:solidFill>
                <a:latin typeface="Calibri"/>
              </a:rPr>
              <a:t>ppbv</a:t>
            </a:r>
            <a:r>
              <a:rPr lang="en-US" sz="2000" b="1" dirty="0">
                <a:solidFill>
                  <a:prstClr val="black"/>
                </a:solidFill>
                <a:latin typeface="Calibri"/>
              </a:rPr>
              <a:t>)</a:t>
            </a:r>
          </a:p>
        </p:txBody>
      </p:sp>
      <p:sp>
        <p:nvSpPr>
          <p:cNvPr id="13" name="TextBox 12"/>
          <p:cNvSpPr txBox="1"/>
          <p:nvPr/>
        </p:nvSpPr>
        <p:spPr>
          <a:xfrm rot="16200000">
            <a:off x="-262228" y="3366894"/>
            <a:ext cx="1069524" cy="400110"/>
          </a:xfrm>
          <a:prstGeom prst="rect">
            <a:avLst/>
          </a:prstGeom>
          <a:solidFill>
            <a:srgbClr val="FFFFFF"/>
          </a:solidFill>
        </p:spPr>
        <p:txBody>
          <a:bodyPr wrap="none" rtlCol="0">
            <a:spAutoFit/>
          </a:bodyPr>
          <a:lstStyle/>
          <a:p>
            <a:r>
              <a:rPr lang="en-US" sz="2000" b="1" dirty="0" smtClean="0">
                <a:solidFill>
                  <a:prstClr val="black"/>
                </a:solidFill>
                <a:latin typeface="Calibri"/>
              </a:rPr>
              <a:t> </a:t>
            </a:r>
            <a:r>
              <a:rPr lang="en-US" sz="2000" b="1" dirty="0">
                <a:solidFill>
                  <a:prstClr val="black"/>
                </a:solidFill>
                <a:latin typeface="Calibri"/>
              </a:rPr>
              <a:t>(</a:t>
            </a:r>
            <a:r>
              <a:rPr lang="en-US" sz="2000" b="1" dirty="0" err="1">
                <a:solidFill>
                  <a:prstClr val="black"/>
                </a:solidFill>
                <a:latin typeface="Calibri"/>
              </a:rPr>
              <a:t>ng</a:t>
            </a:r>
            <a:r>
              <a:rPr lang="en-US" sz="2000" b="1" dirty="0">
                <a:solidFill>
                  <a:prstClr val="black"/>
                </a:solidFill>
                <a:latin typeface="Calibri"/>
              </a:rPr>
              <a:t> m</a:t>
            </a:r>
            <a:r>
              <a:rPr lang="en-US" sz="2000" b="1" baseline="30000" dirty="0">
                <a:solidFill>
                  <a:prstClr val="black"/>
                </a:solidFill>
                <a:latin typeface="Calibri"/>
              </a:rPr>
              <a:t>-3</a:t>
            </a:r>
            <a:r>
              <a:rPr lang="en-US" sz="2000" b="1" dirty="0">
                <a:solidFill>
                  <a:prstClr val="black"/>
                </a:solidFill>
                <a:latin typeface="Calibri"/>
              </a:rPr>
              <a:t>)</a:t>
            </a:r>
          </a:p>
        </p:txBody>
      </p:sp>
      <p:sp>
        <p:nvSpPr>
          <p:cNvPr id="14" name="TextBox 13"/>
          <p:cNvSpPr txBox="1"/>
          <p:nvPr/>
        </p:nvSpPr>
        <p:spPr>
          <a:xfrm>
            <a:off x="138577" y="4402127"/>
            <a:ext cx="476926" cy="369332"/>
          </a:xfrm>
          <a:prstGeom prst="rect">
            <a:avLst/>
          </a:prstGeom>
          <a:solidFill>
            <a:srgbClr val="FFFFFF"/>
          </a:solidFill>
        </p:spPr>
        <p:txBody>
          <a:bodyPr wrap="none" rtlCol="0">
            <a:spAutoFit/>
          </a:bodyPr>
          <a:lstStyle/>
          <a:p>
            <a:r>
              <a:rPr lang="en-US" dirty="0">
                <a:solidFill>
                  <a:prstClr val="black"/>
                </a:solidFill>
                <a:latin typeface="Calibri"/>
              </a:rPr>
              <a:t>0.5</a:t>
            </a:r>
          </a:p>
        </p:txBody>
      </p:sp>
      <p:sp>
        <p:nvSpPr>
          <p:cNvPr id="15" name="TextBox 14"/>
          <p:cNvSpPr txBox="1"/>
          <p:nvPr/>
        </p:nvSpPr>
        <p:spPr>
          <a:xfrm>
            <a:off x="160438" y="1078140"/>
            <a:ext cx="476926" cy="369332"/>
          </a:xfrm>
          <a:prstGeom prst="rect">
            <a:avLst/>
          </a:prstGeom>
          <a:solidFill>
            <a:srgbClr val="FFFFFF"/>
          </a:solidFill>
        </p:spPr>
        <p:txBody>
          <a:bodyPr wrap="none" rtlCol="0">
            <a:spAutoFit/>
          </a:bodyPr>
          <a:lstStyle/>
          <a:p>
            <a:r>
              <a:rPr lang="en-US" dirty="0">
                <a:solidFill>
                  <a:prstClr val="black"/>
                </a:solidFill>
                <a:latin typeface="Calibri"/>
              </a:rPr>
              <a:t>2.0</a:t>
            </a:r>
          </a:p>
        </p:txBody>
      </p:sp>
      <p:sp>
        <p:nvSpPr>
          <p:cNvPr id="16" name="TextBox 15"/>
          <p:cNvSpPr txBox="1"/>
          <p:nvPr/>
        </p:nvSpPr>
        <p:spPr>
          <a:xfrm>
            <a:off x="160348" y="2159454"/>
            <a:ext cx="476926" cy="369332"/>
          </a:xfrm>
          <a:prstGeom prst="rect">
            <a:avLst/>
          </a:prstGeom>
          <a:solidFill>
            <a:srgbClr val="FFFFFF"/>
          </a:solidFill>
        </p:spPr>
        <p:txBody>
          <a:bodyPr wrap="none" rtlCol="0">
            <a:spAutoFit/>
          </a:bodyPr>
          <a:lstStyle/>
          <a:p>
            <a:r>
              <a:rPr lang="en-US" dirty="0">
                <a:solidFill>
                  <a:prstClr val="black"/>
                </a:solidFill>
                <a:latin typeface="Calibri"/>
              </a:rPr>
              <a:t>1.5</a:t>
            </a:r>
          </a:p>
        </p:txBody>
      </p:sp>
      <p:sp>
        <p:nvSpPr>
          <p:cNvPr id="17" name="TextBox 16"/>
          <p:cNvSpPr txBox="1"/>
          <p:nvPr/>
        </p:nvSpPr>
        <p:spPr>
          <a:xfrm>
            <a:off x="6837150" y="3032187"/>
            <a:ext cx="1698827" cy="369332"/>
          </a:xfrm>
          <a:prstGeom prst="rect">
            <a:avLst/>
          </a:prstGeom>
          <a:solidFill>
            <a:srgbClr val="FFFFFF"/>
          </a:solidFill>
        </p:spPr>
        <p:txBody>
          <a:bodyPr wrap="none" rtlCol="0">
            <a:spAutoFit/>
          </a:bodyPr>
          <a:lstStyle/>
          <a:p>
            <a:r>
              <a:rPr lang="en-US" dirty="0" smtClean="0">
                <a:solidFill>
                  <a:srgbClr val="008000"/>
                </a:solidFill>
                <a:latin typeface="Calibri"/>
              </a:rPr>
              <a:t>GEOS</a:t>
            </a:r>
            <a:r>
              <a:rPr lang="en-US" dirty="0">
                <a:solidFill>
                  <a:srgbClr val="008000"/>
                </a:solidFill>
                <a:latin typeface="Calibri"/>
              </a:rPr>
              <a:t>-</a:t>
            </a:r>
            <a:r>
              <a:rPr lang="en-US" dirty="0" err="1">
                <a:solidFill>
                  <a:srgbClr val="008000"/>
                </a:solidFill>
                <a:latin typeface="Calibri"/>
              </a:rPr>
              <a:t>Chem</a:t>
            </a:r>
            <a:r>
              <a:rPr lang="en-US" dirty="0">
                <a:solidFill>
                  <a:srgbClr val="008000"/>
                </a:solidFill>
                <a:latin typeface="Calibri"/>
              </a:rPr>
              <a:t> Hg</a:t>
            </a:r>
            <a:r>
              <a:rPr lang="en-US" baseline="30000" dirty="0">
                <a:solidFill>
                  <a:srgbClr val="008000"/>
                </a:solidFill>
                <a:latin typeface="Calibri"/>
              </a:rPr>
              <a:t>0</a:t>
            </a:r>
          </a:p>
        </p:txBody>
      </p:sp>
      <p:sp>
        <p:nvSpPr>
          <p:cNvPr id="18" name="TextBox 17"/>
          <p:cNvSpPr txBox="1"/>
          <p:nvPr/>
        </p:nvSpPr>
        <p:spPr>
          <a:xfrm>
            <a:off x="1803171" y="1924381"/>
            <a:ext cx="1938113" cy="646331"/>
          </a:xfrm>
          <a:prstGeom prst="rect">
            <a:avLst/>
          </a:prstGeom>
          <a:noFill/>
        </p:spPr>
        <p:txBody>
          <a:bodyPr wrap="none" rtlCol="0">
            <a:spAutoFit/>
          </a:bodyPr>
          <a:lstStyle/>
          <a:p>
            <a:pPr algn="ctr"/>
            <a:r>
              <a:rPr lang="en-US" dirty="0" smtClean="0"/>
              <a:t>CARIBIC flight data </a:t>
            </a:r>
          </a:p>
          <a:p>
            <a:pPr algn="ctr"/>
            <a:r>
              <a:rPr lang="en-US" dirty="0" smtClean="0"/>
              <a:t>TGM*</a:t>
            </a:r>
            <a:endParaRPr lang="en-US" dirty="0"/>
          </a:p>
        </p:txBody>
      </p:sp>
      <p:cxnSp>
        <p:nvCxnSpPr>
          <p:cNvPr id="22" name="Straight Arrow Connector 21"/>
          <p:cNvCxnSpPr/>
          <p:nvPr/>
        </p:nvCxnSpPr>
        <p:spPr>
          <a:xfrm flipH="1">
            <a:off x="2067283" y="2501766"/>
            <a:ext cx="270232" cy="83519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pic>
        <p:nvPicPr>
          <p:cNvPr id="23" name="Picture 22"/>
          <p:cNvPicPr>
            <a:picLocks noChangeAspect="1"/>
          </p:cNvPicPr>
          <p:nvPr/>
        </p:nvPicPr>
        <p:blipFill>
          <a:blip r:embed="rId5"/>
          <a:stretch>
            <a:fillRect/>
          </a:stretch>
        </p:blipFill>
        <p:spPr>
          <a:xfrm>
            <a:off x="1049030" y="1588516"/>
            <a:ext cx="1288485" cy="401647"/>
          </a:xfrm>
          <a:prstGeom prst="rect">
            <a:avLst/>
          </a:prstGeom>
        </p:spPr>
      </p:pic>
      <p:sp>
        <p:nvSpPr>
          <p:cNvPr id="24" name="TextBox 23"/>
          <p:cNvSpPr txBox="1"/>
          <p:nvPr/>
        </p:nvSpPr>
        <p:spPr>
          <a:xfrm>
            <a:off x="4510659" y="2847521"/>
            <a:ext cx="1823824" cy="369332"/>
          </a:xfrm>
          <a:prstGeom prst="rect">
            <a:avLst/>
          </a:prstGeom>
          <a:noFill/>
        </p:spPr>
        <p:txBody>
          <a:bodyPr wrap="none" rtlCol="0">
            <a:spAutoFit/>
          </a:bodyPr>
          <a:lstStyle/>
          <a:p>
            <a:r>
              <a:rPr lang="en-US" dirty="0" smtClean="0">
                <a:solidFill>
                  <a:srgbClr val="CC0202"/>
                </a:solidFill>
              </a:rPr>
              <a:t>GEOS-</a:t>
            </a:r>
            <a:r>
              <a:rPr lang="en-US" dirty="0" err="1" smtClean="0">
                <a:solidFill>
                  <a:srgbClr val="CC0202"/>
                </a:solidFill>
              </a:rPr>
              <a:t>Chem</a:t>
            </a:r>
            <a:r>
              <a:rPr lang="en-US" dirty="0" smtClean="0">
                <a:solidFill>
                  <a:srgbClr val="CC0202"/>
                </a:solidFill>
              </a:rPr>
              <a:t> TGM</a:t>
            </a:r>
            <a:endParaRPr lang="en-US" dirty="0">
              <a:solidFill>
                <a:srgbClr val="CC0202"/>
              </a:solidFill>
            </a:endParaRPr>
          </a:p>
        </p:txBody>
      </p:sp>
      <p:cxnSp>
        <p:nvCxnSpPr>
          <p:cNvPr id="25" name="Straight Arrow Connector 24"/>
          <p:cNvCxnSpPr/>
          <p:nvPr/>
        </p:nvCxnSpPr>
        <p:spPr>
          <a:xfrm>
            <a:off x="5301439" y="3266513"/>
            <a:ext cx="422828" cy="835198"/>
          </a:xfrm>
          <a:prstGeom prst="straightConnector1">
            <a:avLst/>
          </a:prstGeom>
          <a:ln>
            <a:solidFill>
              <a:srgbClr val="CC0202"/>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flipH="1">
            <a:off x="7363842" y="3401519"/>
            <a:ext cx="363875" cy="1369940"/>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4756096" y="1352902"/>
            <a:ext cx="2850955" cy="105429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6162564" y="1406140"/>
            <a:ext cx="2632330" cy="400110"/>
          </a:xfrm>
          <a:prstGeom prst="rect">
            <a:avLst/>
          </a:prstGeom>
          <a:solidFill>
            <a:srgbClr val="FFFFFF"/>
          </a:solidFill>
          <a:ln>
            <a:noFill/>
          </a:ln>
        </p:spPr>
        <p:txBody>
          <a:bodyPr wrap="square" rtlCol="0">
            <a:spAutoFit/>
          </a:bodyPr>
          <a:lstStyle/>
          <a:p>
            <a:pPr algn="ctr"/>
            <a:r>
              <a:rPr lang="en-US" sz="2000" dirty="0" smtClean="0"/>
              <a:t>2005-2012 Average</a:t>
            </a:r>
            <a:endParaRPr lang="en-US" sz="2000" dirty="0"/>
          </a:p>
        </p:txBody>
      </p:sp>
      <p:sp>
        <p:nvSpPr>
          <p:cNvPr id="33" name="TextBox 32"/>
          <p:cNvSpPr txBox="1"/>
          <p:nvPr/>
        </p:nvSpPr>
        <p:spPr>
          <a:xfrm>
            <a:off x="502244" y="6363197"/>
            <a:ext cx="6349515" cy="369332"/>
          </a:xfrm>
          <a:prstGeom prst="rect">
            <a:avLst/>
          </a:prstGeom>
          <a:noFill/>
        </p:spPr>
        <p:txBody>
          <a:bodyPr wrap="none" rtlCol="0">
            <a:spAutoFit/>
          </a:bodyPr>
          <a:lstStyle/>
          <a:p>
            <a:r>
              <a:rPr lang="en-US" dirty="0" smtClean="0"/>
              <a:t>Figure courtesy of Hannah Horowitz (</a:t>
            </a:r>
            <a:r>
              <a:rPr lang="en-US" dirty="0" err="1" smtClean="0"/>
              <a:t>hmhorow@fas.harvard.edu</a:t>
            </a:r>
            <a:r>
              <a:rPr lang="en-US" dirty="0" smtClean="0"/>
              <a:t>)</a:t>
            </a:r>
            <a:endParaRPr lang="en-US" dirty="0"/>
          </a:p>
        </p:txBody>
      </p:sp>
      <p:sp>
        <p:nvSpPr>
          <p:cNvPr id="34" name="Rectangle 3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Too little oxidation in models in the upper troposphere / lower stratosphere (UTLS)</a:t>
            </a:r>
            <a:endParaRPr lang="en-US" sz="3200" b="1" dirty="0"/>
          </a:p>
        </p:txBody>
      </p:sp>
    </p:spTree>
    <p:extLst>
      <p:ext uri="{BB962C8B-B14F-4D97-AF65-F5344CB8AC3E}">
        <p14:creationId xmlns:p14="http://schemas.microsoft.com/office/powerpoint/2010/main" val="335111759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Some questions can’t be answered right now because of measurement uncertainty</a:t>
            </a:r>
            <a:endParaRPr lang="en-US" sz="3200" b="1" dirty="0"/>
          </a:p>
        </p:txBody>
      </p:sp>
      <p:pic>
        <p:nvPicPr>
          <p:cNvPr id="6" name="Picture 5" descr="Screen Shot 2014-07-27 at 9.18.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113" y="1828800"/>
            <a:ext cx="8730377" cy="4152900"/>
          </a:xfrm>
          <a:prstGeom prst="rect">
            <a:avLst/>
          </a:prstGeom>
        </p:spPr>
      </p:pic>
      <p:sp>
        <p:nvSpPr>
          <p:cNvPr id="2" name="TextBox 1"/>
          <p:cNvSpPr txBox="1"/>
          <p:nvPr/>
        </p:nvSpPr>
        <p:spPr>
          <a:xfrm>
            <a:off x="292100" y="6107668"/>
            <a:ext cx="1942171" cy="369332"/>
          </a:xfrm>
          <a:prstGeom prst="rect">
            <a:avLst/>
          </a:prstGeom>
          <a:noFill/>
        </p:spPr>
        <p:txBody>
          <a:bodyPr wrap="none" rtlCol="0">
            <a:spAutoFit/>
          </a:bodyPr>
          <a:lstStyle/>
          <a:p>
            <a:r>
              <a:rPr lang="en-US" dirty="0" err="1" smtClean="0"/>
              <a:t>Bieser</a:t>
            </a:r>
            <a:r>
              <a:rPr lang="en-US" dirty="0" smtClean="0"/>
              <a:t> et al. (2014)</a:t>
            </a:r>
            <a:endParaRPr lang="en-US" dirty="0"/>
          </a:p>
        </p:txBody>
      </p:sp>
      <p:sp>
        <p:nvSpPr>
          <p:cNvPr id="3" name="TextBox 2"/>
          <p:cNvSpPr txBox="1"/>
          <p:nvPr/>
        </p:nvSpPr>
        <p:spPr>
          <a:xfrm>
            <a:off x="3674053" y="4093170"/>
            <a:ext cx="779893" cy="369332"/>
          </a:xfrm>
          <a:prstGeom prst="rect">
            <a:avLst/>
          </a:prstGeom>
          <a:noFill/>
        </p:spPr>
        <p:txBody>
          <a:bodyPr wrap="none" rtlCol="0">
            <a:spAutoFit/>
          </a:bodyPr>
          <a:lstStyle/>
          <a:p>
            <a:r>
              <a:rPr lang="en-US" dirty="0" smtClean="0">
                <a:solidFill>
                  <a:srgbClr val="0000FF"/>
                </a:solidFill>
              </a:rPr>
              <a:t>model</a:t>
            </a:r>
            <a:endParaRPr lang="en-US" dirty="0">
              <a:solidFill>
                <a:srgbClr val="0000FF"/>
              </a:solidFill>
            </a:endParaRPr>
          </a:p>
        </p:txBody>
      </p:sp>
      <p:cxnSp>
        <p:nvCxnSpPr>
          <p:cNvPr id="8" name="Straight Arrow Connector 7"/>
          <p:cNvCxnSpPr/>
          <p:nvPr/>
        </p:nvCxnSpPr>
        <p:spPr>
          <a:xfrm flipH="1">
            <a:off x="3771900" y="4449802"/>
            <a:ext cx="241300" cy="39370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543576" y="4056102"/>
            <a:ext cx="1390124" cy="369332"/>
          </a:xfrm>
          <a:prstGeom prst="rect">
            <a:avLst/>
          </a:prstGeom>
          <a:noFill/>
        </p:spPr>
        <p:txBody>
          <a:bodyPr wrap="none" rtlCol="0">
            <a:spAutoFit/>
          </a:bodyPr>
          <a:lstStyle/>
          <a:p>
            <a:r>
              <a:rPr lang="en-US" dirty="0" smtClean="0">
                <a:solidFill>
                  <a:srgbClr val="B50202"/>
                </a:solidFill>
              </a:rPr>
              <a:t>observations</a:t>
            </a:r>
            <a:endParaRPr lang="en-US" dirty="0">
              <a:solidFill>
                <a:srgbClr val="B50202"/>
              </a:solidFill>
            </a:endParaRPr>
          </a:p>
        </p:txBody>
      </p:sp>
      <p:cxnSp>
        <p:nvCxnSpPr>
          <p:cNvPr id="10" name="Straight Arrow Connector 9"/>
          <p:cNvCxnSpPr/>
          <p:nvPr/>
        </p:nvCxnSpPr>
        <p:spPr>
          <a:xfrm flipH="1">
            <a:off x="1714500" y="4404836"/>
            <a:ext cx="406400" cy="10815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404100" y="1993900"/>
            <a:ext cx="1117600" cy="419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467600" y="3978870"/>
            <a:ext cx="1117600" cy="419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777718" y="3895804"/>
            <a:ext cx="845754" cy="461665"/>
          </a:xfrm>
          <a:prstGeom prst="rect">
            <a:avLst/>
          </a:prstGeom>
          <a:noFill/>
        </p:spPr>
        <p:txBody>
          <a:bodyPr wrap="none" rtlCol="0">
            <a:spAutoFit/>
          </a:bodyPr>
          <a:lstStyle/>
          <a:p>
            <a:r>
              <a:rPr lang="en-US" sz="2400" dirty="0" smtClean="0"/>
              <a:t>GOM</a:t>
            </a:r>
            <a:endParaRPr lang="en-US" sz="2400" dirty="0"/>
          </a:p>
        </p:txBody>
      </p:sp>
      <p:sp>
        <p:nvSpPr>
          <p:cNvPr id="16" name="TextBox 15"/>
          <p:cNvSpPr txBox="1"/>
          <p:nvPr/>
        </p:nvSpPr>
        <p:spPr>
          <a:xfrm>
            <a:off x="7810980" y="1900535"/>
            <a:ext cx="774220" cy="461665"/>
          </a:xfrm>
          <a:prstGeom prst="rect">
            <a:avLst/>
          </a:prstGeom>
          <a:noFill/>
        </p:spPr>
        <p:txBody>
          <a:bodyPr wrap="none" rtlCol="0">
            <a:spAutoFit/>
          </a:bodyPr>
          <a:lstStyle/>
          <a:p>
            <a:r>
              <a:rPr lang="en-US" sz="2400" dirty="0" smtClean="0"/>
              <a:t>PBM</a:t>
            </a:r>
            <a:endParaRPr lang="en-US" sz="2400" dirty="0"/>
          </a:p>
        </p:txBody>
      </p:sp>
      <p:sp>
        <p:nvSpPr>
          <p:cNvPr id="17" name="TextBox 16"/>
          <p:cNvSpPr txBox="1"/>
          <p:nvPr/>
        </p:nvSpPr>
        <p:spPr>
          <a:xfrm>
            <a:off x="3098800" y="1589325"/>
            <a:ext cx="2941831" cy="400110"/>
          </a:xfrm>
          <a:prstGeom prst="rect">
            <a:avLst/>
          </a:prstGeom>
          <a:solidFill>
            <a:srgbClr val="FFFFFF"/>
          </a:solidFill>
          <a:ln>
            <a:solidFill>
              <a:srgbClr val="BFBFBF"/>
            </a:solidFill>
          </a:ln>
        </p:spPr>
        <p:txBody>
          <a:bodyPr wrap="none" rtlCol="0">
            <a:spAutoFit/>
          </a:bodyPr>
          <a:lstStyle/>
          <a:p>
            <a:r>
              <a:rPr lang="en-US" sz="2000" b="1" dirty="0" err="1" smtClean="0"/>
              <a:t>Waldhof</a:t>
            </a:r>
            <a:r>
              <a:rPr lang="en-US" sz="2000" b="1" dirty="0" smtClean="0"/>
              <a:t>, Germany (2009)</a:t>
            </a:r>
            <a:endParaRPr lang="en-US" sz="2000" b="1" dirty="0"/>
          </a:p>
        </p:txBody>
      </p:sp>
      <p:sp>
        <p:nvSpPr>
          <p:cNvPr id="18" name="TextBox 17"/>
          <p:cNvSpPr txBox="1"/>
          <p:nvPr/>
        </p:nvSpPr>
        <p:spPr>
          <a:xfrm>
            <a:off x="3098800" y="5797034"/>
            <a:ext cx="2763835" cy="369332"/>
          </a:xfrm>
          <a:prstGeom prst="rect">
            <a:avLst/>
          </a:prstGeom>
          <a:solidFill>
            <a:srgbClr val="FFFFFF"/>
          </a:solidFill>
          <a:ln>
            <a:solidFill>
              <a:schemeClr val="bg1">
                <a:lumMod val="75000"/>
              </a:schemeClr>
            </a:solidFill>
          </a:ln>
        </p:spPr>
        <p:txBody>
          <a:bodyPr wrap="none" rtlCol="0">
            <a:spAutoFit/>
          </a:bodyPr>
          <a:lstStyle/>
          <a:p>
            <a:r>
              <a:rPr lang="en-US" dirty="0" smtClean="0"/>
              <a:t>Hours after January 1, 2009</a:t>
            </a:r>
            <a:endParaRPr lang="en-US" dirty="0"/>
          </a:p>
        </p:txBody>
      </p:sp>
      <p:sp>
        <p:nvSpPr>
          <p:cNvPr id="19" name="TextBox 18"/>
          <p:cNvSpPr txBox="1"/>
          <p:nvPr/>
        </p:nvSpPr>
        <p:spPr>
          <a:xfrm rot="16200000">
            <a:off x="-554684" y="2562653"/>
            <a:ext cx="1693567" cy="369332"/>
          </a:xfrm>
          <a:prstGeom prst="rect">
            <a:avLst/>
          </a:prstGeom>
          <a:solidFill>
            <a:srgbClr val="FFFFFF"/>
          </a:solidFill>
          <a:ln>
            <a:solidFill>
              <a:srgbClr val="BFBFBF"/>
            </a:solidFill>
          </a:ln>
        </p:spPr>
        <p:txBody>
          <a:bodyPr wrap="square" rtlCol="0">
            <a:spAutoFit/>
          </a:bodyPr>
          <a:lstStyle/>
          <a:p>
            <a:pPr algn="ctr"/>
            <a:r>
              <a:rPr lang="en-US" dirty="0" smtClean="0"/>
              <a:t>(</a:t>
            </a:r>
            <a:r>
              <a:rPr lang="en-US" dirty="0" err="1" smtClean="0"/>
              <a:t>pg</a:t>
            </a:r>
            <a:r>
              <a:rPr lang="en-US" dirty="0" smtClean="0"/>
              <a:t> m</a:t>
            </a:r>
            <a:r>
              <a:rPr lang="en-US" baseline="30000" dirty="0" smtClean="0"/>
              <a:t>-3</a:t>
            </a:r>
            <a:r>
              <a:rPr lang="en-US" dirty="0" smtClean="0"/>
              <a:t>)</a:t>
            </a:r>
            <a:endParaRPr lang="en-US" dirty="0"/>
          </a:p>
        </p:txBody>
      </p:sp>
      <p:sp>
        <p:nvSpPr>
          <p:cNvPr id="20" name="TextBox 19"/>
          <p:cNvSpPr txBox="1"/>
          <p:nvPr/>
        </p:nvSpPr>
        <p:spPr>
          <a:xfrm rot="16200000">
            <a:off x="-554683" y="4569936"/>
            <a:ext cx="1693567" cy="369332"/>
          </a:xfrm>
          <a:prstGeom prst="rect">
            <a:avLst/>
          </a:prstGeom>
          <a:solidFill>
            <a:srgbClr val="FFFFFF"/>
          </a:solidFill>
          <a:ln>
            <a:solidFill>
              <a:srgbClr val="BFBFBF"/>
            </a:solidFill>
          </a:ln>
        </p:spPr>
        <p:txBody>
          <a:bodyPr wrap="square" rtlCol="0">
            <a:spAutoFit/>
          </a:bodyPr>
          <a:lstStyle/>
          <a:p>
            <a:pPr algn="ctr"/>
            <a:r>
              <a:rPr lang="en-US" dirty="0" smtClean="0"/>
              <a:t>(</a:t>
            </a:r>
            <a:r>
              <a:rPr lang="en-US" dirty="0" err="1" smtClean="0"/>
              <a:t>pg</a:t>
            </a:r>
            <a:r>
              <a:rPr lang="en-US" dirty="0" smtClean="0"/>
              <a:t> m</a:t>
            </a:r>
            <a:r>
              <a:rPr lang="en-US" baseline="30000" dirty="0" smtClean="0"/>
              <a:t>-3</a:t>
            </a:r>
            <a:r>
              <a:rPr lang="en-US" dirty="0" smtClean="0"/>
              <a:t>)</a:t>
            </a:r>
            <a:endParaRPr lang="en-US" dirty="0"/>
          </a:p>
        </p:txBody>
      </p:sp>
    </p:spTree>
    <p:extLst>
      <p:ext uri="{BB962C8B-B14F-4D97-AF65-F5344CB8AC3E}">
        <p14:creationId xmlns:p14="http://schemas.microsoft.com/office/powerpoint/2010/main" val="391985656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Some questions can’t be answered right now because of measurement uncertainty</a:t>
            </a:r>
            <a:endParaRPr lang="en-US" sz="3200" b="1" dirty="0"/>
          </a:p>
        </p:txBody>
      </p:sp>
      <p:pic>
        <p:nvPicPr>
          <p:cNvPr id="6" name="Picture 5" descr="Screen Shot 2014-07-27 at 9.18.1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113" y="1828800"/>
            <a:ext cx="8730377" cy="4152900"/>
          </a:xfrm>
          <a:prstGeom prst="rect">
            <a:avLst/>
          </a:prstGeom>
        </p:spPr>
      </p:pic>
      <p:sp>
        <p:nvSpPr>
          <p:cNvPr id="2" name="TextBox 1"/>
          <p:cNvSpPr txBox="1"/>
          <p:nvPr/>
        </p:nvSpPr>
        <p:spPr>
          <a:xfrm>
            <a:off x="292100" y="6107668"/>
            <a:ext cx="1942171" cy="369332"/>
          </a:xfrm>
          <a:prstGeom prst="rect">
            <a:avLst/>
          </a:prstGeom>
          <a:noFill/>
        </p:spPr>
        <p:txBody>
          <a:bodyPr wrap="none" rtlCol="0">
            <a:spAutoFit/>
          </a:bodyPr>
          <a:lstStyle/>
          <a:p>
            <a:r>
              <a:rPr lang="en-US" dirty="0" err="1" smtClean="0"/>
              <a:t>Bieser</a:t>
            </a:r>
            <a:r>
              <a:rPr lang="en-US" dirty="0" smtClean="0"/>
              <a:t> et al. (2014)</a:t>
            </a:r>
            <a:endParaRPr lang="en-US" dirty="0"/>
          </a:p>
        </p:txBody>
      </p:sp>
      <p:sp>
        <p:nvSpPr>
          <p:cNvPr id="3" name="TextBox 2"/>
          <p:cNvSpPr txBox="1"/>
          <p:nvPr/>
        </p:nvSpPr>
        <p:spPr>
          <a:xfrm>
            <a:off x="3674053" y="4093170"/>
            <a:ext cx="779893" cy="369332"/>
          </a:xfrm>
          <a:prstGeom prst="rect">
            <a:avLst/>
          </a:prstGeom>
          <a:noFill/>
        </p:spPr>
        <p:txBody>
          <a:bodyPr wrap="none" rtlCol="0">
            <a:spAutoFit/>
          </a:bodyPr>
          <a:lstStyle/>
          <a:p>
            <a:r>
              <a:rPr lang="en-US" dirty="0" smtClean="0">
                <a:solidFill>
                  <a:srgbClr val="0000FF"/>
                </a:solidFill>
              </a:rPr>
              <a:t>model</a:t>
            </a:r>
            <a:endParaRPr lang="en-US" dirty="0">
              <a:solidFill>
                <a:srgbClr val="0000FF"/>
              </a:solidFill>
            </a:endParaRPr>
          </a:p>
        </p:txBody>
      </p:sp>
      <p:cxnSp>
        <p:nvCxnSpPr>
          <p:cNvPr id="8" name="Straight Arrow Connector 7"/>
          <p:cNvCxnSpPr/>
          <p:nvPr/>
        </p:nvCxnSpPr>
        <p:spPr>
          <a:xfrm flipH="1">
            <a:off x="3771900" y="4449802"/>
            <a:ext cx="241300" cy="39370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543576" y="4056102"/>
            <a:ext cx="1390124" cy="369332"/>
          </a:xfrm>
          <a:prstGeom prst="rect">
            <a:avLst/>
          </a:prstGeom>
          <a:noFill/>
        </p:spPr>
        <p:txBody>
          <a:bodyPr wrap="none" rtlCol="0">
            <a:spAutoFit/>
          </a:bodyPr>
          <a:lstStyle/>
          <a:p>
            <a:r>
              <a:rPr lang="en-US" dirty="0" smtClean="0">
                <a:solidFill>
                  <a:srgbClr val="B50202"/>
                </a:solidFill>
              </a:rPr>
              <a:t>observations</a:t>
            </a:r>
            <a:endParaRPr lang="en-US" dirty="0">
              <a:solidFill>
                <a:srgbClr val="B50202"/>
              </a:solidFill>
            </a:endParaRPr>
          </a:p>
        </p:txBody>
      </p:sp>
      <p:cxnSp>
        <p:nvCxnSpPr>
          <p:cNvPr id="10" name="Straight Arrow Connector 9"/>
          <p:cNvCxnSpPr/>
          <p:nvPr/>
        </p:nvCxnSpPr>
        <p:spPr>
          <a:xfrm flipH="1">
            <a:off x="1714500" y="4404836"/>
            <a:ext cx="406400" cy="108156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404100" y="1993900"/>
            <a:ext cx="1117600" cy="419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467600" y="3978870"/>
            <a:ext cx="1117600" cy="4191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7777718" y="3895804"/>
            <a:ext cx="845754" cy="461665"/>
          </a:xfrm>
          <a:prstGeom prst="rect">
            <a:avLst/>
          </a:prstGeom>
          <a:noFill/>
        </p:spPr>
        <p:txBody>
          <a:bodyPr wrap="none" rtlCol="0">
            <a:spAutoFit/>
          </a:bodyPr>
          <a:lstStyle/>
          <a:p>
            <a:r>
              <a:rPr lang="en-US" sz="2400" dirty="0" smtClean="0"/>
              <a:t>GOM</a:t>
            </a:r>
            <a:endParaRPr lang="en-US" sz="2400" dirty="0"/>
          </a:p>
        </p:txBody>
      </p:sp>
      <p:sp>
        <p:nvSpPr>
          <p:cNvPr id="16" name="TextBox 15"/>
          <p:cNvSpPr txBox="1"/>
          <p:nvPr/>
        </p:nvSpPr>
        <p:spPr>
          <a:xfrm>
            <a:off x="7810980" y="1900535"/>
            <a:ext cx="774220" cy="461665"/>
          </a:xfrm>
          <a:prstGeom prst="rect">
            <a:avLst/>
          </a:prstGeom>
          <a:noFill/>
        </p:spPr>
        <p:txBody>
          <a:bodyPr wrap="none" rtlCol="0">
            <a:spAutoFit/>
          </a:bodyPr>
          <a:lstStyle/>
          <a:p>
            <a:r>
              <a:rPr lang="en-US" sz="2400" dirty="0" smtClean="0"/>
              <a:t>PBM</a:t>
            </a:r>
            <a:endParaRPr lang="en-US" sz="2400" dirty="0"/>
          </a:p>
        </p:txBody>
      </p:sp>
      <p:sp>
        <p:nvSpPr>
          <p:cNvPr id="17" name="TextBox 16"/>
          <p:cNvSpPr txBox="1"/>
          <p:nvPr/>
        </p:nvSpPr>
        <p:spPr>
          <a:xfrm>
            <a:off x="3098800" y="1589325"/>
            <a:ext cx="2941831" cy="400110"/>
          </a:xfrm>
          <a:prstGeom prst="rect">
            <a:avLst/>
          </a:prstGeom>
          <a:solidFill>
            <a:srgbClr val="FFFFFF"/>
          </a:solidFill>
          <a:ln>
            <a:solidFill>
              <a:srgbClr val="BFBFBF"/>
            </a:solidFill>
          </a:ln>
        </p:spPr>
        <p:txBody>
          <a:bodyPr wrap="none" rtlCol="0">
            <a:spAutoFit/>
          </a:bodyPr>
          <a:lstStyle/>
          <a:p>
            <a:r>
              <a:rPr lang="en-US" sz="2000" b="1" dirty="0" err="1" smtClean="0"/>
              <a:t>Waldhof</a:t>
            </a:r>
            <a:r>
              <a:rPr lang="en-US" sz="2000" b="1" dirty="0" smtClean="0"/>
              <a:t>, Germany (2009)</a:t>
            </a:r>
            <a:endParaRPr lang="en-US" sz="2000" b="1" dirty="0"/>
          </a:p>
        </p:txBody>
      </p:sp>
      <p:sp>
        <p:nvSpPr>
          <p:cNvPr id="18" name="TextBox 17"/>
          <p:cNvSpPr txBox="1"/>
          <p:nvPr/>
        </p:nvSpPr>
        <p:spPr>
          <a:xfrm>
            <a:off x="3098800" y="5797034"/>
            <a:ext cx="2763835" cy="369332"/>
          </a:xfrm>
          <a:prstGeom prst="rect">
            <a:avLst/>
          </a:prstGeom>
          <a:solidFill>
            <a:srgbClr val="FFFFFF"/>
          </a:solidFill>
          <a:ln>
            <a:solidFill>
              <a:schemeClr val="bg1">
                <a:lumMod val="75000"/>
              </a:schemeClr>
            </a:solidFill>
          </a:ln>
        </p:spPr>
        <p:txBody>
          <a:bodyPr wrap="none" rtlCol="0">
            <a:spAutoFit/>
          </a:bodyPr>
          <a:lstStyle/>
          <a:p>
            <a:r>
              <a:rPr lang="en-US" dirty="0" smtClean="0"/>
              <a:t>Hours after January 1, 2009</a:t>
            </a:r>
            <a:endParaRPr lang="en-US" dirty="0"/>
          </a:p>
        </p:txBody>
      </p:sp>
      <p:sp>
        <p:nvSpPr>
          <p:cNvPr id="19" name="TextBox 18"/>
          <p:cNvSpPr txBox="1"/>
          <p:nvPr/>
        </p:nvSpPr>
        <p:spPr>
          <a:xfrm rot="16200000">
            <a:off x="-554684" y="2562653"/>
            <a:ext cx="1693567" cy="369332"/>
          </a:xfrm>
          <a:prstGeom prst="rect">
            <a:avLst/>
          </a:prstGeom>
          <a:solidFill>
            <a:srgbClr val="FFFFFF"/>
          </a:solidFill>
          <a:ln>
            <a:solidFill>
              <a:srgbClr val="BFBFBF"/>
            </a:solidFill>
          </a:ln>
        </p:spPr>
        <p:txBody>
          <a:bodyPr wrap="square" rtlCol="0">
            <a:spAutoFit/>
          </a:bodyPr>
          <a:lstStyle/>
          <a:p>
            <a:pPr algn="ctr"/>
            <a:r>
              <a:rPr lang="en-US" dirty="0" smtClean="0"/>
              <a:t>(</a:t>
            </a:r>
            <a:r>
              <a:rPr lang="en-US" dirty="0" err="1" smtClean="0"/>
              <a:t>pg</a:t>
            </a:r>
            <a:r>
              <a:rPr lang="en-US" dirty="0" smtClean="0"/>
              <a:t> m</a:t>
            </a:r>
            <a:r>
              <a:rPr lang="en-US" baseline="30000" dirty="0" smtClean="0"/>
              <a:t>-3</a:t>
            </a:r>
            <a:r>
              <a:rPr lang="en-US" dirty="0" smtClean="0"/>
              <a:t>)</a:t>
            </a:r>
            <a:endParaRPr lang="en-US" dirty="0"/>
          </a:p>
        </p:txBody>
      </p:sp>
      <p:sp>
        <p:nvSpPr>
          <p:cNvPr id="20" name="TextBox 19"/>
          <p:cNvSpPr txBox="1"/>
          <p:nvPr/>
        </p:nvSpPr>
        <p:spPr>
          <a:xfrm rot="16200000">
            <a:off x="-554683" y="4569936"/>
            <a:ext cx="1693567" cy="369332"/>
          </a:xfrm>
          <a:prstGeom prst="rect">
            <a:avLst/>
          </a:prstGeom>
          <a:solidFill>
            <a:srgbClr val="FFFFFF"/>
          </a:solidFill>
          <a:ln>
            <a:solidFill>
              <a:srgbClr val="BFBFBF"/>
            </a:solidFill>
          </a:ln>
        </p:spPr>
        <p:txBody>
          <a:bodyPr wrap="square" rtlCol="0">
            <a:spAutoFit/>
          </a:bodyPr>
          <a:lstStyle/>
          <a:p>
            <a:pPr algn="ctr"/>
            <a:r>
              <a:rPr lang="en-US" dirty="0" smtClean="0"/>
              <a:t>(</a:t>
            </a:r>
            <a:r>
              <a:rPr lang="en-US" dirty="0" err="1" smtClean="0"/>
              <a:t>pg</a:t>
            </a:r>
            <a:r>
              <a:rPr lang="en-US" dirty="0" smtClean="0"/>
              <a:t> m</a:t>
            </a:r>
            <a:r>
              <a:rPr lang="en-US" baseline="30000" dirty="0" smtClean="0"/>
              <a:t>-3</a:t>
            </a:r>
            <a:r>
              <a:rPr lang="en-US" dirty="0" smtClean="0"/>
              <a:t>)</a:t>
            </a:r>
            <a:endParaRPr lang="en-US" dirty="0"/>
          </a:p>
        </p:txBody>
      </p:sp>
      <p:sp>
        <p:nvSpPr>
          <p:cNvPr id="5" name="TextBox 4"/>
          <p:cNvSpPr txBox="1"/>
          <p:nvPr/>
        </p:nvSpPr>
        <p:spPr>
          <a:xfrm>
            <a:off x="2777546" y="1485899"/>
            <a:ext cx="3352800" cy="1200328"/>
          </a:xfrm>
          <a:prstGeom prst="rect">
            <a:avLst/>
          </a:prstGeom>
          <a:solidFill>
            <a:schemeClr val="accent5">
              <a:lumMod val="40000"/>
              <a:lumOff val="60000"/>
            </a:schemeClr>
          </a:solidFill>
          <a:ln>
            <a:solidFill>
              <a:schemeClr val="accent5">
                <a:lumMod val="50000"/>
              </a:schemeClr>
            </a:solidFill>
          </a:ln>
        </p:spPr>
        <p:txBody>
          <a:bodyPr wrap="square" rtlCol="0">
            <a:spAutoFit/>
          </a:bodyPr>
          <a:lstStyle/>
          <a:p>
            <a:r>
              <a:rPr lang="en-US" sz="2400" dirty="0" smtClean="0"/>
              <a:t>Why, on average, are models doing a better job with PBM than GOM?</a:t>
            </a:r>
            <a:endParaRPr lang="en-US" sz="2400" dirty="0"/>
          </a:p>
        </p:txBody>
      </p:sp>
      <p:sp>
        <p:nvSpPr>
          <p:cNvPr id="21" name="TextBox 20"/>
          <p:cNvSpPr txBox="1"/>
          <p:nvPr/>
        </p:nvSpPr>
        <p:spPr>
          <a:xfrm>
            <a:off x="4961946" y="3677672"/>
            <a:ext cx="2950154" cy="1569660"/>
          </a:xfrm>
          <a:prstGeom prst="rect">
            <a:avLst/>
          </a:prstGeom>
          <a:solidFill>
            <a:schemeClr val="accent5">
              <a:lumMod val="40000"/>
              <a:lumOff val="60000"/>
            </a:schemeClr>
          </a:solidFill>
          <a:ln>
            <a:solidFill>
              <a:schemeClr val="accent5">
                <a:lumMod val="50000"/>
              </a:schemeClr>
            </a:solidFill>
          </a:ln>
        </p:spPr>
        <p:txBody>
          <a:bodyPr wrap="square" rtlCol="0">
            <a:spAutoFit/>
          </a:bodyPr>
          <a:lstStyle/>
          <a:p>
            <a:r>
              <a:rPr lang="en-US" sz="2400" dirty="0" smtClean="0"/>
              <a:t>How much of the disagreement is analytical error? Model error?</a:t>
            </a:r>
            <a:endParaRPr lang="en-US" sz="2400" dirty="0"/>
          </a:p>
        </p:txBody>
      </p:sp>
    </p:spTree>
    <p:extLst>
      <p:ext uri="{BB962C8B-B14F-4D97-AF65-F5344CB8AC3E}">
        <p14:creationId xmlns:p14="http://schemas.microsoft.com/office/powerpoint/2010/main" val="304902438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90600"/>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Moving forward</a:t>
            </a:r>
            <a:endParaRPr lang="en-US" sz="3200" b="1" dirty="0"/>
          </a:p>
        </p:txBody>
      </p:sp>
      <p:sp>
        <p:nvSpPr>
          <p:cNvPr id="4" name="TextBox 3"/>
          <p:cNvSpPr txBox="1"/>
          <p:nvPr/>
        </p:nvSpPr>
        <p:spPr>
          <a:xfrm>
            <a:off x="342265" y="4248147"/>
            <a:ext cx="4826962" cy="2000548"/>
          </a:xfrm>
          <a:prstGeom prst="rect">
            <a:avLst/>
          </a:prstGeom>
          <a:noFill/>
        </p:spPr>
        <p:txBody>
          <a:bodyPr wrap="none" rtlCol="0">
            <a:spAutoFit/>
          </a:bodyPr>
          <a:lstStyle/>
          <a:p>
            <a:r>
              <a:rPr lang="en-US" sz="2800" b="1" dirty="0" smtClean="0"/>
              <a:t>Continue using </a:t>
            </a:r>
            <a:r>
              <a:rPr lang="en-US" sz="2800" b="1" dirty="0" err="1" smtClean="0"/>
              <a:t>Tekran</a:t>
            </a:r>
            <a:r>
              <a:rPr lang="en-US" sz="2800" b="1" dirty="0" smtClean="0"/>
              <a:t> units</a:t>
            </a:r>
          </a:p>
          <a:p>
            <a:pPr marL="285750" indent="-285750">
              <a:buFont typeface="Arial"/>
              <a:buChar char="•"/>
            </a:pPr>
            <a:r>
              <a:rPr lang="en-US" sz="2400" dirty="0" smtClean="0"/>
              <a:t>Calibration</a:t>
            </a:r>
          </a:p>
          <a:p>
            <a:pPr marL="285750" indent="-285750">
              <a:buFont typeface="Arial"/>
              <a:buChar char="•"/>
            </a:pPr>
            <a:r>
              <a:rPr lang="en-US" sz="2400" dirty="0" smtClean="0"/>
              <a:t>Characterize interferences (O</a:t>
            </a:r>
            <a:r>
              <a:rPr lang="en-US" sz="2400" baseline="-25000" dirty="0" smtClean="0"/>
              <a:t>3</a:t>
            </a:r>
            <a:r>
              <a:rPr lang="en-US" sz="2400" dirty="0" smtClean="0"/>
              <a:t>, RH)</a:t>
            </a:r>
          </a:p>
          <a:p>
            <a:pPr marL="285750" indent="-285750">
              <a:buFont typeface="Arial"/>
              <a:buChar char="•"/>
            </a:pPr>
            <a:r>
              <a:rPr lang="en-US" sz="2400" dirty="0" smtClean="0"/>
              <a:t>Correction factors</a:t>
            </a:r>
          </a:p>
          <a:p>
            <a:pPr marL="285750" indent="-285750">
              <a:buFont typeface="Arial"/>
              <a:buChar char="•"/>
            </a:pPr>
            <a:r>
              <a:rPr lang="en-US" sz="2400" dirty="0" smtClean="0"/>
              <a:t>Reconfigure inlet?</a:t>
            </a:r>
          </a:p>
        </p:txBody>
      </p:sp>
      <p:sp>
        <p:nvSpPr>
          <p:cNvPr id="5" name="TextBox 4"/>
          <p:cNvSpPr txBox="1"/>
          <p:nvPr/>
        </p:nvSpPr>
        <p:spPr>
          <a:xfrm>
            <a:off x="4492141" y="1479528"/>
            <a:ext cx="4651859" cy="2369880"/>
          </a:xfrm>
          <a:prstGeom prst="rect">
            <a:avLst/>
          </a:prstGeom>
          <a:noFill/>
        </p:spPr>
        <p:txBody>
          <a:bodyPr wrap="none" rtlCol="0">
            <a:spAutoFit/>
          </a:bodyPr>
          <a:lstStyle/>
          <a:p>
            <a:r>
              <a:rPr lang="en-US" sz="2800" b="1" dirty="0" smtClean="0"/>
              <a:t>Develop new instrumentation</a:t>
            </a:r>
          </a:p>
          <a:p>
            <a:pPr marL="342900" indent="-342900">
              <a:buFont typeface="Arial"/>
              <a:buChar char="•"/>
            </a:pPr>
            <a:r>
              <a:rPr lang="en-US" sz="2400" dirty="0" smtClean="0"/>
              <a:t>UW </a:t>
            </a:r>
            <a:r>
              <a:rPr lang="en-US" sz="2400" dirty="0" err="1" smtClean="0"/>
              <a:t>DOhGS</a:t>
            </a:r>
            <a:r>
              <a:rPr lang="en-US" sz="2400" dirty="0" smtClean="0"/>
              <a:t> (U. Washington)</a:t>
            </a:r>
          </a:p>
          <a:p>
            <a:pPr marL="342900" indent="-342900">
              <a:buFont typeface="Arial"/>
              <a:buChar char="•"/>
            </a:pPr>
            <a:r>
              <a:rPr lang="en-US" sz="2400" dirty="0" smtClean="0"/>
              <a:t>GC-MS (U. Utah)</a:t>
            </a:r>
          </a:p>
          <a:p>
            <a:pPr marL="285750" indent="-285750">
              <a:buFont typeface="Arial"/>
              <a:buChar char="•"/>
            </a:pPr>
            <a:r>
              <a:rPr lang="en-US" sz="2400" dirty="0" smtClean="0"/>
              <a:t>LIF (U. Miami)</a:t>
            </a:r>
          </a:p>
          <a:p>
            <a:pPr marL="285750" indent="-285750">
              <a:buFont typeface="Arial"/>
              <a:buChar char="•"/>
            </a:pPr>
            <a:r>
              <a:rPr lang="en-US" sz="2400" dirty="0" smtClean="0"/>
              <a:t>Nylon filters (U. Nevada)</a:t>
            </a:r>
          </a:p>
          <a:p>
            <a:pPr marL="285750" indent="-285750">
              <a:buFont typeface="Arial"/>
              <a:buChar char="•"/>
            </a:pPr>
            <a:r>
              <a:rPr lang="en-US" sz="2400" dirty="0" smtClean="0"/>
              <a:t>U. Houston system</a:t>
            </a:r>
            <a:endParaRPr lang="en-US" sz="2400" dirty="0"/>
          </a:p>
        </p:txBody>
      </p:sp>
      <p:pic>
        <p:nvPicPr>
          <p:cNvPr id="7" name="Picture 6"/>
          <p:cNvPicPr>
            <a:picLocks noChangeAspect="1"/>
          </p:cNvPicPr>
          <p:nvPr/>
        </p:nvPicPr>
        <p:blipFill>
          <a:blip r:embed="rId3"/>
          <a:stretch>
            <a:fillRect/>
          </a:stretch>
        </p:blipFill>
        <p:spPr>
          <a:xfrm>
            <a:off x="431800" y="1397019"/>
            <a:ext cx="3807364" cy="2533628"/>
          </a:xfrm>
          <a:prstGeom prst="rect">
            <a:avLst/>
          </a:prstGeom>
        </p:spPr>
      </p:pic>
      <p:sp>
        <p:nvSpPr>
          <p:cNvPr id="8" name="TextBox 7"/>
          <p:cNvSpPr txBox="1"/>
          <p:nvPr/>
        </p:nvSpPr>
        <p:spPr>
          <a:xfrm>
            <a:off x="2999105" y="1828800"/>
            <a:ext cx="541209" cy="1015663"/>
          </a:xfrm>
          <a:prstGeom prst="rect">
            <a:avLst/>
          </a:prstGeom>
          <a:noFill/>
        </p:spPr>
        <p:txBody>
          <a:bodyPr wrap="none" rtlCol="0">
            <a:spAutoFit/>
          </a:bodyPr>
          <a:lstStyle/>
          <a:p>
            <a:r>
              <a:rPr lang="en-US" sz="6000" b="1" dirty="0" smtClean="0">
                <a:ln w="34925">
                  <a:solidFill>
                    <a:schemeClr val="tx1"/>
                  </a:solidFill>
                  <a:prstDash val="solid"/>
                </a:ln>
                <a:solidFill>
                  <a:schemeClr val="bg1"/>
                </a:solidFill>
                <a:effectLst>
                  <a:outerShdw blurRad="41275" dist="20320" dir="1800000" algn="tl" rotWithShape="0">
                    <a:srgbClr val="000000">
                      <a:alpha val="40000"/>
                    </a:srgbClr>
                  </a:outerShdw>
                </a:effectLst>
              </a:rPr>
              <a:t>?</a:t>
            </a:r>
            <a:endParaRPr lang="en-US" sz="6000" b="1" dirty="0">
              <a:ln w="34925">
                <a:solidFill>
                  <a:schemeClr val="tx1"/>
                </a:solidFill>
                <a:prstDash val="solid"/>
              </a:ln>
              <a:solidFill>
                <a:schemeClr val="bg1"/>
              </a:solidFill>
            </a:endParaRPr>
          </a:p>
        </p:txBody>
      </p:sp>
      <p:sp>
        <p:nvSpPr>
          <p:cNvPr id="9" name="TextBox 8"/>
          <p:cNvSpPr txBox="1"/>
          <p:nvPr/>
        </p:nvSpPr>
        <p:spPr>
          <a:xfrm>
            <a:off x="1030605" y="2336631"/>
            <a:ext cx="541209" cy="1015663"/>
          </a:xfrm>
          <a:prstGeom prst="rect">
            <a:avLst/>
          </a:prstGeom>
          <a:noFill/>
        </p:spPr>
        <p:txBody>
          <a:bodyPr wrap="none" rtlCol="0">
            <a:spAutoFit/>
          </a:bodyPr>
          <a:lstStyle/>
          <a:p>
            <a:r>
              <a:rPr lang="en-US" sz="6000" b="1" dirty="0" smtClean="0">
                <a:ln w="34925">
                  <a:solidFill>
                    <a:schemeClr val="tx1"/>
                  </a:solidFill>
                  <a:prstDash val="solid"/>
                </a:ln>
                <a:solidFill>
                  <a:schemeClr val="bg1"/>
                </a:solidFill>
                <a:effectLst>
                  <a:outerShdw blurRad="41275" dist="20320" dir="1800000" algn="tl" rotWithShape="0">
                    <a:srgbClr val="000000">
                      <a:alpha val="40000"/>
                    </a:srgbClr>
                  </a:outerShdw>
                </a:effectLst>
              </a:rPr>
              <a:t>?</a:t>
            </a:r>
            <a:endParaRPr lang="en-US" sz="6000" b="1" dirty="0">
              <a:ln w="34925">
                <a:solidFill>
                  <a:schemeClr val="tx1"/>
                </a:solidFill>
                <a:prstDash val="solid"/>
              </a:ln>
              <a:solidFill>
                <a:schemeClr val="bg1"/>
              </a:solidFill>
            </a:endParaRPr>
          </a:p>
        </p:txBody>
      </p:sp>
    </p:spTree>
    <p:extLst>
      <p:ext uri="{BB962C8B-B14F-4D97-AF65-F5344CB8AC3E}">
        <p14:creationId xmlns:p14="http://schemas.microsoft.com/office/powerpoint/2010/main" val="361151668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400" dirty="0" smtClean="0"/>
              <a:t>We want model output to be comparable to measurements (and vice versa)</a:t>
            </a:r>
            <a:endParaRPr lang="en-US" sz="3400" b="1" dirty="0"/>
          </a:p>
        </p:txBody>
      </p:sp>
      <p:pic>
        <p:nvPicPr>
          <p:cNvPr id="7" name="Picture 6" descr="Screen Shot 2014-07-25 at 9.42.26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435" y="2097531"/>
            <a:ext cx="5033154" cy="3852609"/>
          </a:xfrm>
          <a:prstGeom prst="rect">
            <a:avLst/>
          </a:prstGeom>
        </p:spPr>
      </p:pic>
      <p:sp>
        <p:nvSpPr>
          <p:cNvPr id="8" name="TextBox 7"/>
          <p:cNvSpPr txBox="1"/>
          <p:nvPr/>
        </p:nvSpPr>
        <p:spPr>
          <a:xfrm>
            <a:off x="1355724" y="1783615"/>
            <a:ext cx="3096972" cy="461665"/>
          </a:xfrm>
          <a:prstGeom prst="rect">
            <a:avLst/>
          </a:prstGeom>
          <a:noFill/>
        </p:spPr>
        <p:txBody>
          <a:bodyPr wrap="none" rtlCol="0">
            <a:spAutoFit/>
          </a:bodyPr>
          <a:lstStyle/>
          <a:p>
            <a:r>
              <a:rPr lang="en-US" sz="2400" dirty="0" smtClean="0"/>
              <a:t>Mass of GOM collected </a:t>
            </a:r>
            <a:endParaRPr lang="en-US" sz="2400" dirty="0"/>
          </a:p>
        </p:txBody>
      </p:sp>
      <p:sp>
        <p:nvSpPr>
          <p:cNvPr id="9" name="TextBox 8"/>
          <p:cNvSpPr txBox="1"/>
          <p:nvPr/>
        </p:nvSpPr>
        <p:spPr>
          <a:xfrm rot="16200000">
            <a:off x="-1527594" y="3739288"/>
            <a:ext cx="3652847" cy="369332"/>
          </a:xfrm>
          <a:prstGeom prst="rect">
            <a:avLst/>
          </a:prstGeom>
          <a:solidFill>
            <a:srgbClr val="FFFFFF"/>
          </a:solidFill>
        </p:spPr>
        <p:txBody>
          <a:bodyPr wrap="square" rtlCol="0">
            <a:spAutoFit/>
          </a:bodyPr>
          <a:lstStyle/>
          <a:p>
            <a:pPr algn="ctr"/>
            <a:r>
              <a:rPr lang="en-US" dirty="0" smtClean="0"/>
              <a:t>manual denuders (</a:t>
            </a:r>
            <a:r>
              <a:rPr lang="en-US" dirty="0" err="1" smtClean="0"/>
              <a:t>ng</a:t>
            </a:r>
            <a:r>
              <a:rPr lang="en-US" dirty="0" smtClean="0"/>
              <a:t>)</a:t>
            </a:r>
            <a:endParaRPr lang="en-US" dirty="0"/>
          </a:p>
        </p:txBody>
      </p:sp>
      <p:sp>
        <p:nvSpPr>
          <p:cNvPr id="10" name="TextBox 9"/>
          <p:cNvSpPr txBox="1"/>
          <p:nvPr/>
        </p:nvSpPr>
        <p:spPr>
          <a:xfrm>
            <a:off x="699268" y="5608515"/>
            <a:ext cx="4352587" cy="369332"/>
          </a:xfrm>
          <a:prstGeom prst="rect">
            <a:avLst/>
          </a:prstGeom>
          <a:solidFill>
            <a:srgbClr val="FFFFFF"/>
          </a:solidFill>
        </p:spPr>
        <p:txBody>
          <a:bodyPr wrap="square" rtlCol="0">
            <a:spAutoFit/>
          </a:bodyPr>
          <a:lstStyle/>
          <a:p>
            <a:pPr algn="ctr"/>
            <a:r>
              <a:rPr lang="en-US" dirty="0" smtClean="0"/>
              <a:t>automated </a:t>
            </a:r>
            <a:r>
              <a:rPr lang="en-US" dirty="0" err="1" smtClean="0"/>
              <a:t>Tekran</a:t>
            </a:r>
            <a:r>
              <a:rPr lang="en-US" dirty="0" smtClean="0"/>
              <a:t> system (</a:t>
            </a:r>
            <a:r>
              <a:rPr lang="en-US" dirty="0" err="1" smtClean="0"/>
              <a:t>ng</a:t>
            </a:r>
            <a:r>
              <a:rPr lang="en-US" dirty="0" smtClean="0"/>
              <a:t>)</a:t>
            </a:r>
            <a:endParaRPr lang="en-US" dirty="0"/>
          </a:p>
        </p:txBody>
      </p:sp>
      <p:sp>
        <p:nvSpPr>
          <p:cNvPr id="11" name="Rectangle 10"/>
          <p:cNvSpPr/>
          <p:nvPr/>
        </p:nvSpPr>
        <p:spPr>
          <a:xfrm>
            <a:off x="827705" y="2405132"/>
            <a:ext cx="1755306" cy="155049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2311864" y="2777882"/>
            <a:ext cx="1246137" cy="56104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1974213" y="3433956"/>
            <a:ext cx="1246137" cy="1903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2221863" y="3489712"/>
            <a:ext cx="1246137" cy="13459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954421" y="4269264"/>
            <a:ext cx="589975" cy="369332"/>
          </a:xfrm>
          <a:prstGeom prst="rect">
            <a:avLst/>
          </a:prstGeom>
          <a:noFill/>
        </p:spPr>
        <p:txBody>
          <a:bodyPr wrap="none" rtlCol="0">
            <a:spAutoFit/>
          </a:bodyPr>
          <a:lstStyle/>
          <a:p>
            <a:r>
              <a:rPr lang="en-US" dirty="0" err="1" smtClean="0">
                <a:solidFill>
                  <a:srgbClr val="FF0000"/>
                </a:solidFill>
              </a:rPr>
              <a:t>HgO</a:t>
            </a:r>
            <a:endParaRPr lang="en-US" dirty="0">
              <a:solidFill>
                <a:srgbClr val="FF0000"/>
              </a:solidFill>
            </a:endParaRPr>
          </a:p>
        </p:txBody>
      </p:sp>
      <p:sp>
        <p:nvSpPr>
          <p:cNvPr id="16" name="TextBox 15"/>
          <p:cNvSpPr txBox="1"/>
          <p:nvPr/>
        </p:nvSpPr>
        <p:spPr>
          <a:xfrm>
            <a:off x="1901668" y="3745563"/>
            <a:ext cx="691190" cy="369332"/>
          </a:xfrm>
          <a:prstGeom prst="rect">
            <a:avLst/>
          </a:prstGeom>
          <a:noFill/>
        </p:spPr>
        <p:txBody>
          <a:bodyPr wrap="none" rtlCol="0">
            <a:spAutoFit/>
          </a:bodyPr>
          <a:lstStyle/>
          <a:p>
            <a:r>
              <a:rPr lang="en-US" dirty="0" smtClean="0">
                <a:solidFill>
                  <a:srgbClr val="66FF66"/>
                </a:solidFill>
              </a:rPr>
              <a:t>HgCl</a:t>
            </a:r>
            <a:r>
              <a:rPr lang="en-US" baseline="-25000" dirty="0" smtClean="0">
                <a:solidFill>
                  <a:srgbClr val="66FF66"/>
                </a:solidFill>
              </a:rPr>
              <a:t>2</a:t>
            </a:r>
            <a:endParaRPr lang="en-US" baseline="-25000" dirty="0">
              <a:solidFill>
                <a:srgbClr val="66FF66"/>
              </a:solidFill>
            </a:endParaRPr>
          </a:p>
        </p:txBody>
      </p:sp>
      <p:sp>
        <p:nvSpPr>
          <p:cNvPr id="17" name="TextBox 16"/>
          <p:cNvSpPr txBox="1"/>
          <p:nvPr/>
        </p:nvSpPr>
        <p:spPr>
          <a:xfrm>
            <a:off x="3420138" y="2827509"/>
            <a:ext cx="723275" cy="369332"/>
          </a:xfrm>
          <a:prstGeom prst="rect">
            <a:avLst/>
          </a:prstGeom>
          <a:noFill/>
        </p:spPr>
        <p:txBody>
          <a:bodyPr wrap="none" rtlCol="0">
            <a:spAutoFit/>
          </a:bodyPr>
          <a:lstStyle/>
          <a:p>
            <a:r>
              <a:rPr lang="en-US" dirty="0" smtClean="0"/>
              <a:t>HgBr</a:t>
            </a:r>
            <a:r>
              <a:rPr lang="en-US" baseline="-25000" dirty="0" smtClean="0"/>
              <a:t>2</a:t>
            </a:r>
            <a:endParaRPr lang="en-US" baseline="-25000" dirty="0"/>
          </a:p>
        </p:txBody>
      </p:sp>
      <p:sp>
        <p:nvSpPr>
          <p:cNvPr id="18" name="TextBox 17"/>
          <p:cNvSpPr txBox="1"/>
          <p:nvPr/>
        </p:nvSpPr>
        <p:spPr>
          <a:xfrm>
            <a:off x="4118013" y="2281550"/>
            <a:ext cx="480420" cy="369332"/>
          </a:xfrm>
          <a:prstGeom prst="rect">
            <a:avLst/>
          </a:prstGeom>
          <a:noFill/>
        </p:spPr>
        <p:txBody>
          <a:bodyPr wrap="none" rtlCol="0">
            <a:spAutoFit/>
          </a:bodyPr>
          <a:lstStyle/>
          <a:p>
            <a:r>
              <a:rPr lang="en-US" dirty="0" smtClean="0"/>
              <a:t>1:1</a:t>
            </a:r>
            <a:endParaRPr lang="en-US" dirty="0"/>
          </a:p>
        </p:txBody>
      </p:sp>
      <p:cxnSp>
        <p:nvCxnSpPr>
          <p:cNvPr id="20" name="Straight Arrow Connector 19"/>
          <p:cNvCxnSpPr/>
          <p:nvPr/>
        </p:nvCxnSpPr>
        <p:spPr>
          <a:xfrm>
            <a:off x="4535449" y="2430532"/>
            <a:ext cx="125967" cy="18466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098800" y="4953000"/>
            <a:ext cx="1968771" cy="369332"/>
          </a:xfrm>
          <a:prstGeom prst="rect">
            <a:avLst/>
          </a:prstGeom>
          <a:noFill/>
        </p:spPr>
        <p:txBody>
          <a:bodyPr wrap="none" rtlCol="0">
            <a:spAutoFit/>
          </a:bodyPr>
          <a:lstStyle/>
          <a:p>
            <a:r>
              <a:rPr lang="en-US" dirty="0" smtClean="0"/>
              <a:t>Huang et al. (2013)</a:t>
            </a:r>
            <a:endParaRPr lang="en-US" dirty="0"/>
          </a:p>
        </p:txBody>
      </p:sp>
      <p:sp>
        <p:nvSpPr>
          <p:cNvPr id="24" name="TextBox 23"/>
          <p:cNvSpPr txBox="1"/>
          <p:nvPr/>
        </p:nvSpPr>
        <p:spPr>
          <a:xfrm>
            <a:off x="5321300" y="4543980"/>
            <a:ext cx="3657600" cy="769441"/>
          </a:xfrm>
          <a:prstGeom prst="rect">
            <a:avLst/>
          </a:prstGeom>
          <a:noFill/>
          <a:ln>
            <a:solidFill>
              <a:srgbClr val="000000"/>
            </a:solidFill>
          </a:ln>
        </p:spPr>
        <p:txBody>
          <a:bodyPr wrap="square" rtlCol="0">
            <a:spAutoFit/>
          </a:bodyPr>
          <a:lstStyle/>
          <a:p>
            <a:r>
              <a:rPr lang="en-US" sz="2200" dirty="0" smtClean="0"/>
              <a:t>Hg(II) compounds collected on a </a:t>
            </a:r>
            <a:r>
              <a:rPr lang="en-US" sz="2200" dirty="0" err="1" smtClean="0"/>
              <a:t>KCl</a:t>
            </a:r>
            <a:r>
              <a:rPr lang="en-US" sz="2200" dirty="0" smtClean="0"/>
              <a:t> denuder</a:t>
            </a:r>
            <a:endParaRPr lang="en-US" sz="2200" dirty="0"/>
          </a:p>
        </p:txBody>
      </p:sp>
      <p:sp>
        <p:nvSpPr>
          <p:cNvPr id="25" name="TextBox 24"/>
          <p:cNvSpPr txBox="1"/>
          <p:nvPr/>
        </p:nvSpPr>
        <p:spPr>
          <a:xfrm>
            <a:off x="6616700" y="4049162"/>
            <a:ext cx="1066217" cy="461665"/>
          </a:xfrm>
          <a:prstGeom prst="rect">
            <a:avLst/>
          </a:prstGeom>
          <a:noFill/>
        </p:spPr>
        <p:txBody>
          <a:bodyPr wrap="none" rtlCol="0">
            <a:spAutoFit/>
          </a:bodyPr>
          <a:lstStyle/>
          <a:p>
            <a:r>
              <a:rPr lang="en-US" sz="2400" b="1" dirty="0" err="1" smtClean="0"/>
              <a:t>Tekran</a:t>
            </a:r>
            <a:endParaRPr lang="en-US" sz="2400" b="1" dirty="0"/>
          </a:p>
        </p:txBody>
      </p:sp>
      <p:sp>
        <p:nvSpPr>
          <p:cNvPr id="26" name="TextBox 25"/>
          <p:cNvSpPr txBox="1"/>
          <p:nvPr/>
        </p:nvSpPr>
        <p:spPr>
          <a:xfrm>
            <a:off x="5321300" y="2514630"/>
            <a:ext cx="3657600" cy="1107996"/>
          </a:xfrm>
          <a:prstGeom prst="rect">
            <a:avLst/>
          </a:prstGeom>
          <a:noFill/>
          <a:ln>
            <a:solidFill>
              <a:srgbClr val="000000"/>
            </a:solidFill>
          </a:ln>
        </p:spPr>
        <p:txBody>
          <a:bodyPr wrap="square" rtlCol="0">
            <a:spAutoFit/>
          </a:bodyPr>
          <a:lstStyle/>
          <a:p>
            <a:pPr algn="ctr"/>
            <a:r>
              <a:rPr lang="en-US" sz="2200" dirty="0" smtClean="0"/>
              <a:t>HgCl</a:t>
            </a:r>
            <a:r>
              <a:rPr lang="en-US" sz="2200" baseline="-25000" dirty="0" smtClean="0"/>
              <a:t>2</a:t>
            </a:r>
            <a:r>
              <a:rPr lang="en-US" sz="2200" dirty="0" smtClean="0"/>
              <a:t>, HgBr</a:t>
            </a:r>
            <a:r>
              <a:rPr lang="en-US" sz="2200" baseline="-25000" dirty="0" smtClean="0"/>
              <a:t>2</a:t>
            </a:r>
            <a:r>
              <a:rPr lang="en-US" sz="2200" dirty="0" smtClean="0"/>
              <a:t>, </a:t>
            </a:r>
            <a:r>
              <a:rPr lang="en-US" sz="2200" dirty="0" err="1" smtClean="0"/>
              <a:t>HgBrCl</a:t>
            </a:r>
            <a:r>
              <a:rPr lang="en-US" sz="2200" dirty="0" smtClean="0"/>
              <a:t>, </a:t>
            </a:r>
            <a:r>
              <a:rPr lang="en-US" sz="2200" dirty="0" err="1" smtClean="0"/>
              <a:t>HgO</a:t>
            </a:r>
            <a:r>
              <a:rPr lang="en-US" sz="2200" dirty="0" smtClean="0"/>
              <a:t>,…</a:t>
            </a:r>
          </a:p>
          <a:p>
            <a:pPr algn="ctr"/>
            <a:endParaRPr lang="en-US" sz="2200" dirty="0" smtClean="0"/>
          </a:p>
          <a:p>
            <a:pPr algn="ctr"/>
            <a:r>
              <a:rPr lang="en-US" sz="2200" dirty="0" smtClean="0"/>
              <a:t>Bulk Hg(II)</a:t>
            </a:r>
            <a:endParaRPr lang="en-US" sz="2200" dirty="0"/>
          </a:p>
        </p:txBody>
      </p:sp>
      <p:sp>
        <p:nvSpPr>
          <p:cNvPr id="27" name="TextBox 26"/>
          <p:cNvSpPr txBox="1"/>
          <p:nvPr/>
        </p:nvSpPr>
        <p:spPr>
          <a:xfrm>
            <a:off x="6596116" y="1987217"/>
            <a:ext cx="1137601" cy="461665"/>
          </a:xfrm>
          <a:prstGeom prst="rect">
            <a:avLst/>
          </a:prstGeom>
          <a:noFill/>
        </p:spPr>
        <p:txBody>
          <a:bodyPr wrap="none" rtlCol="0">
            <a:spAutoFit/>
          </a:bodyPr>
          <a:lstStyle/>
          <a:p>
            <a:r>
              <a:rPr lang="en-US" sz="2400" b="1" dirty="0" smtClean="0"/>
              <a:t>Models</a:t>
            </a:r>
            <a:endParaRPr lang="en-US" sz="2400" b="1" dirty="0"/>
          </a:p>
        </p:txBody>
      </p:sp>
    </p:spTree>
    <p:extLst>
      <p:ext uri="{BB962C8B-B14F-4D97-AF65-F5344CB8AC3E}">
        <p14:creationId xmlns:p14="http://schemas.microsoft.com/office/powerpoint/2010/main" val="249215208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90600"/>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Moving forward</a:t>
            </a:r>
            <a:endParaRPr lang="en-US" sz="3200" b="1" dirty="0"/>
          </a:p>
        </p:txBody>
      </p:sp>
      <p:sp>
        <p:nvSpPr>
          <p:cNvPr id="4" name="TextBox 3"/>
          <p:cNvSpPr txBox="1"/>
          <p:nvPr/>
        </p:nvSpPr>
        <p:spPr>
          <a:xfrm>
            <a:off x="342265" y="4248147"/>
            <a:ext cx="4337145" cy="2000548"/>
          </a:xfrm>
          <a:prstGeom prst="rect">
            <a:avLst/>
          </a:prstGeom>
          <a:noFill/>
        </p:spPr>
        <p:txBody>
          <a:bodyPr wrap="none" rtlCol="0">
            <a:spAutoFit/>
          </a:bodyPr>
          <a:lstStyle/>
          <a:p>
            <a:r>
              <a:rPr lang="en-US" sz="2800" b="1" dirty="0" smtClean="0"/>
              <a:t>Continue using </a:t>
            </a:r>
            <a:r>
              <a:rPr lang="en-US" sz="2800" b="1" dirty="0" err="1" smtClean="0"/>
              <a:t>Tekran</a:t>
            </a:r>
            <a:r>
              <a:rPr lang="en-US" sz="2800" b="1" dirty="0" smtClean="0"/>
              <a:t> units</a:t>
            </a:r>
          </a:p>
          <a:p>
            <a:pPr marL="285750" indent="-285750">
              <a:buFont typeface="Arial"/>
              <a:buChar char="•"/>
            </a:pPr>
            <a:r>
              <a:rPr lang="en-US" sz="2400" dirty="0" smtClean="0"/>
              <a:t>Calibration</a:t>
            </a:r>
          </a:p>
          <a:p>
            <a:pPr marL="285750" indent="-285750">
              <a:buFont typeface="Arial"/>
              <a:buChar char="•"/>
            </a:pPr>
            <a:r>
              <a:rPr lang="en-US" sz="2400" dirty="0" smtClean="0"/>
              <a:t>Characterize artifacts (O</a:t>
            </a:r>
            <a:r>
              <a:rPr lang="en-US" sz="2400" baseline="-25000" dirty="0" smtClean="0"/>
              <a:t>3</a:t>
            </a:r>
            <a:r>
              <a:rPr lang="en-US" sz="2400" dirty="0" smtClean="0"/>
              <a:t>, RH)</a:t>
            </a:r>
          </a:p>
          <a:p>
            <a:pPr marL="285750" indent="-285750">
              <a:buFont typeface="Arial"/>
              <a:buChar char="•"/>
            </a:pPr>
            <a:r>
              <a:rPr lang="en-US" sz="2400" dirty="0" smtClean="0"/>
              <a:t>Correction factors</a:t>
            </a:r>
          </a:p>
          <a:p>
            <a:pPr marL="285750" indent="-285750">
              <a:buFont typeface="Arial"/>
              <a:buChar char="•"/>
            </a:pPr>
            <a:r>
              <a:rPr lang="en-US" sz="2400" dirty="0" smtClean="0"/>
              <a:t>Reconfigure inlet?</a:t>
            </a:r>
          </a:p>
        </p:txBody>
      </p:sp>
      <p:sp>
        <p:nvSpPr>
          <p:cNvPr id="5" name="TextBox 4"/>
          <p:cNvSpPr txBox="1"/>
          <p:nvPr/>
        </p:nvSpPr>
        <p:spPr>
          <a:xfrm>
            <a:off x="4492141" y="1479528"/>
            <a:ext cx="4651859" cy="2369880"/>
          </a:xfrm>
          <a:prstGeom prst="rect">
            <a:avLst/>
          </a:prstGeom>
          <a:noFill/>
        </p:spPr>
        <p:txBody>
          <a:bodyPr wrap="none" rtlCol="0">
            <a:spAutoFit/>
          </a:bodyPr>
          <a:lstStyle/>
          <a:p>
            <a:r>
              <a:rPr lang="en-US" sz="2800" b="1" dirty="0" smtClean="0"/>
              <a:t>Develop new instrumentation</a:t>
            </a:r>
          </a:p>
          <a:p>
            <a:pPr marL="342900" indent="-342900">
              <a:buFont typeface="Arial"/>
              <a:buChar char="•"/>
            </a:pPr>
            <a:r>
              <a:rPr lang="en-US" sz="2400" dirty="0" smtClean="0"/>
              <a:t>UW </a:t>
            </a:r>
            <a:r>
              <a:rPr lang="en-US" sz="2400" dirty="0" err="1" smtClean="0"/>
              <a:t>DOhGS</a:t>
            </a:r>
            <a:r>
              <a:rPr lang="en-US" sz="2400" dirty="0" smtClean="0"/>
              <a:t> (U. Washington)</a:t>
            </a:r>
          </a:p>
          <a:p>
            <a:pPr marL="342900" indent="-342900">
              <a:buFont typeface="Arial"/>
              <a:buChar char="•"/>
            </a:pPr>
            <a:r>
              <a:rPr lang="en-US" sz="2400" dirty="0" smtClean="0"/>
              <a:t>GC-MS (U. Utah)</a:t>
            </a:r>
          </a:p>
          <a:p>
            <a:pPr marL="285750" indent="-285750">
              <a:buFont typeface="Arial"/>
              <a:buChar char="•"/>
            </a:pPr>
            <a:r>
              <a:rPr lang="en-US" sz="2400" dirty="0" smtClean="0"/>
              <a:t>LIF (U. Miami)</a:t>
            </a:r>
          </a:p>
          <a:p>
            <a:pPr marL="285750" indent="-285750">
              <a:buFont typeface="Arial"/>
              <a:buChar char="•"/>
            </a:pPr>
            <a:r>
              <a:rPr lang="en-US" sz="2400" dirty="0" smtClean="0"/>
              <a:t>Nylon filters (U. Nevada)</a:t>
            </a:r>
          </a:p>
          <a:p>
            <a:pPr marL="285750" indent="-285750">
              <a:buFont typeface="Arial"/>
              <a:buChar char="•"/>
            </a:pPr>
            <a:r>
              <a:rPr lang="en-US" sz="2400" dirty="0" smtClean="0"/>
              <a:t>U. Houston system</a:t>
            </a:r>
            <a:endParaRPr lang="en-US" sz="2400" dirty="0"/>
          </a:p>
        </p:txBody>
      </p:sp>
      <p:sp>
        <p:nvSpPr>
          <p:cNvPr id="6" name="TextBox 5"/>
          <p:cNvSpPr txBox="1"/>
          <p:nvPr/>
        </p:nvSpPr>
        <p:spPr>
          <a:xfrm>
            <a:off x="4858923" y="4497617"/>
            <a:ext cx="3553561" cy="1938992"/>
          </a:xfrm>
          <a:prstGeom prst="rect">
            <a:avLst/>
          </a:prstGeom>
          <a:solidFill>
            <a:schemeClr val="accent5">
              <a:lumMod val="40000"/>
              <a:lumOff val="60000"/>
            </a:schemeClr>
          </a:solidFill>
          <a:ln>
            <a:solidFill>
              <a:schemeClr val="accent5">
                <a:lumMod val="50000"/>
              </a:schemeClr>
            </a:solidFill>
          </a:ln>
        </p:spPr>
        <p:txBody>
          <a:bodyPr wrap="square" rtlCol="0">
            <a:spAutoFit/>
          </a:bodyPr>
          <a:lstStyle/>
          <a:p>
            <a:r>
              <a:rPr lang="en-US" sz="2400" b="1" u="sng" dirty="0" smtClean="0"/>
              <a:t>My wish list</a:t>
            </a:r>
          </a:p>
          <a:p>
            <a:pPr marL="342900" indent="-342900">
              <a:buFont typeface="+mj-lt"/>
              <a:buAutoNum type="arabicPeriod"/>
            </a:pPr>
            <a:r>
              <a:rPr lang="en-US" sz="2400" dirty="0" smtClean="0"/>
              <a:t>Gaseous Hg(II) – total or individual compounds </a:t>
            </a:r>
          </a:p>
          <a:p>
            <a:pPr marL="342900" indent="-342900">
              <a:buFont typeface="+mj-lt"/>
              <a:buAutoNum type="arabicPeriod"/>
            </a:pPr>
            <a:r>
              <a:rPr lang="en-US" sz="2400" dirty="0" smtClean="0"/>
              <a:t>Size fractionated particulate Hg(II)</a:t>
            </a:r>
            <a:endParaRPr lang="en-US" sz="2400" dirty="0"/>
          </a:p>
        </p:txBody>
      </p:sp>
      <p:pic>
        <p:nvPicPr>
          <p:cNvPr id="7" name="Picture 6"/>
          <p:cNvPicPr>
            <a:picLocks noChangeAspect="1"/>
          </p:cNvPicPr>
          <p:nvPr/>
        </p:nvPicPr>
        <p:blipFill>
          <a:blip r:embed="rId3"/>
          <a:stretch>
            <a:fillRect/>
          </a:stretch>
        </p:blipFill>
        <p:spPr>
          <a:xfrm>
            <a:off x="431800" y="1397019"/>
            <a:ext cx="3807364" cy="2533628"/>
          </a:xfrm>
          <a:prstGeom prst="rect">
            <a:avLst/>
          </a:prstGeom>
        </p:spPr>
      </p:pic>
      <p:sp>
        <p:nvSpPr>
          <p:cNvPr id="8" name="TextBox 7"/>
          <p:cNvSpPr txBox="1"/>
          <p:nvPr/>
        </p:nvSpPr>
        <p:spPr>
          <a:xfrm>
            <a:off x="2999105" y="1828800"/>
            <a:ext cx="541209" cy="1015663"/>
          </a:xfrm>
          <a:prstGeom prst="rect">
            <a:avLst/>
          </a:prstGeom>
          <a:noFill/>
        </p:spPr>
        <p:txBody>
          <a:bodyPr wrap="none" rtlCol="0">
            <a:spAutoFit/>
          </a:bodyPr>
          <a:lstStyle/>
          <a:p>
            <a:r>
              <a:rPr lang="en-US" sz="6000" b="1" dirty="0" smtClean="0">
                <a:ln w="34925">
                  <a:solidFill>
                    <a:schemeClr val="tx1"/>
                  </a:solidFill>
                  <a:prstDash val="solid"/>
                </a:ln>
                <a:solidFill>
                  <a:schemeClr val="bg1"/>
                </a:solidFill>
                <a:effectLst>
                  <a:outerShdw blurRad="41275" dist="20320" dir="1800000" algn="tl" rotWithShape="0">
                    <a:srgbClr val="000000">
                      <a:alpha val="40000"/>
                    </a:srgbClr>
                  </a:outerShdw>
                </a:effectLst>
              </a:rPr>
              <a:t>?</a:t>
            </a:r>
            <a:endParaRPr lang="en-US" sz="6000" b="1" dirty="0">
              <a:ln w="34925">
                <a:solidFill>
                  <a:schemeClr val="tx1"/>
                </a:solidFill>
                <a:prstDash val="solid"/>
              </a:ln>
              <a:solidFill>
                <a:schemeClr val="bg1"/>
              </a:solidFill>
            </a:endParaRPr>
          </a:p>
        </p:txBody>
      </p:sp>
      <p:sp>
        <p:nvSpPr>
          <p:cNvPr id="9" name="TextBox 8"/>
          <p:cNvSpPr txBox="1"/>
          <p:nvPr/>
        </p:nvSpPr>
        <p:spPr>
          <a:xfrm>
            <a:off x="1030605" y="2336631"/>
            <a:ext cx="541209" cy="1015663"/>
          </a:xfrm>
          <a:prstGeom prst="rect">
            <a:avLst/>
          </a:prstGeom>
          <a:noFill/>
        </p:spPr>
        <p:txBody>
          <a:bodyPr wrap="none" rtlCol="0">
            <a:spAutoFit/>
          </a:bodyPr>
          <a:lstStyle/>
          <a:p>
            <a:r>
              <a:rPr lang="en-US" sz="6000" b="1" dirty="0" smtClean="0">
                <a:ln w="34925">
                  <a:solidFill>
                    <a:schemeClr val="tx1"/>
                  </a:solidFill>
                  <a:prstDash val="solid"/>
                </a:ln>
                <a:solidFill>
                  <a:schemeClr val="bg1"/>
                </a:solidFill>
                <a:effectLst>
                  <a:outerShdw blurRad="41275" dist="20320" dir="1800000" algn="tl" rotWithShape="0">
                    <a:srgbClr val="000000">
                      <a:alpha val="40000"/>
                    </a:srgbClr>
                  </a:outerShdw>
                </a:effectLst>
              </a:rPr>
              <a:t>?</a:t>
            </a:r>
            <a:endParaRPr lang="en-US" sz="6000" b="1" dirty="0">
              <a:ln w="34925">
                <a:solidFill>
                  <a:schemeClr val="tx1"/>
                </a:solidFill>
                <a:prstDash val="solid"/>
              </a:ln>
              <a:solidFill>
                <a:schemeClr val="bg1"/>
              </a:solidFill>
            </a:endParaRPr>
          </a:p>
        </p:txBody>
      </p:sp>
    </p:spTree>
    <p:extLst>
      <p:ext uri="{BB962C8B-B14F-4D97-AF65-F5344CB8AC3E}">
        <p14:creationId xmlns:p14="http://schemas.microsoft.com/office/powerpoint/2010/main" val="73379608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Reliable Hg(II) measurements are the key to pinning down the oxidation-reduction mechanism(s)</a:t>
            </a:r>
            <a:endParaRPr lang="en-US" sz="3200" b="1" dirty="0"/>
          </a:p>
        </p:txBody>
      </p:sp>
      <p:pic>
        <p:nvPicPr>
          <p:cNvPr id="4" name="Picture 3" descr="Screen Shot 2014-07-26 at 2.18.5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0288" y="2175107"/>
            <a:ext cx="4376415" cy="3904383"/>
          </a:xfrm>
          <a:prstGeom prst="rect">
            <a:avLst/>
          </a:prstGeom>
        </p:spPr>
      </p:pic>
      <p:sp>
        <p:nvSpPr>
          <p:cNvPr id="5" name="Rectangle 4"/>
          <p:cNvSpPr/>
          <p:nvPr/>
        </p:nvSpPr>
        <p:spPr>
          <a:xfrm>
            <a:off x="5707966" y="2175107"/>
            <a:ext cx="1513303" cy="270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5860366" y="4110201"/>
            <a:ext cx="1513303" cy="217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4966384" y="3794908"/>
            <a:ext cx="1321020" cy="369332"/>
          </a:xfrm>
          <a:prstGeom prst="rect">
            <a:avLst/>
          </a:prstGeom>
          <a:solidFill>
            <a:srgbClr val="FFFFFF"/>
          </a:solidFill>
          <a:ln>
            <a:solidFill>
              <a:schemeClr val="tx1"/>
            </a:solidFill>
          </a:ln>
        </p:spPr>
        <p:txBody>
          <a:bodyPr wrap="none" rtlCol="0">
            <a:spAutoFit/>
          </a:bodyPr>
          <a:lstStyle/>
          <a:p>
            <a:r>
              <a:rPr lang="en-US" dirty="0" smtClean="0"/>
              <a:t>Br oxidatio</a:t>
            </a:r>
            <a:r>
              <a:rPr lang="en-US" dirty="0"/>
              <a:t>n</a:t>
            </a:r>
          </a:p>
        </p:txBody>
      </p:sp>
      <p:sp>
        <p:nvSpPr>
          <p:cNvPr id="8" name="TextBox 7"/>
          <p:cNvSpPr txBox="1"/>
          <p:nvPr/>
        </p:nvSpPr>
        <p:spPr>
          <a:xfrm>
            <a:off x="4966384" y="5685532"/>
            <a:ext cx="1900806" cy="369332"/>
          </a:xfrm>
          <a:prstGeom prst="rect">
            <a:avLst/>
          </a:prstGeom>
          <a:solidFill>
            <a:srgbClr val="FFFFFF"/>
          </a:solidFill>
          <a:ln>
            <a:solidFill>
              <a:schemeClr val="tx1"/>
            </a:solidFill>
          </a:ln>
        </p:spPr>
        <p:txBody>
          <a:bodyPr wrap="none" rtlCol="0">
            <a:spAutoFit/>
          </a:bodyPr>
          <a:lstStyle/>
          <a:p>
            <a:r>
              <a:rPr lang="en-US" dirty="0" smtClean="0"/>
              <a:t>OH + O</a:t>
            </a:r>
            <a:r>
              <a:rPr lang="en-US" baseline="-25000" dirty="0" smtClean="0"/>
              <a:t>3</a:t>
            </a:r>
            <a:r>
              <a:rPr lang="en-US" dirty="0" smtClean="0"/>
              <a:t> oxidatio</a:t>
            </a:r>
            <a:r>
              <a:rPr lang="en-US" dirty="0"/>
              <a:t>n</a:t>
            </a:r>
          </a:p>
        </p:txBody>
      </p:sp>
      <p:sp>
        <p:nvSpPr>
          <p:cNvPr id="9" name="TextBox 8"/>
          <p:cNvSpPr txBox="1"/>
          <p:nvPr/>
        </p:nvSpPr>
        <p:spPr>
          <a:xfrm>
            <a:off x="4777030" y="1675866"/>
            <a:ext cx="4180319" cy="800219"/>
          </a:xfrm>
          <a:prstGeom prst="rect">
            <a:avLst/>
          </a:prstGeom>
          <a:noFill/>
        </p:spPr>
        <p:txBody>
          <a:bodyPr wrap="square" rtlCol="0">
            <a:spAutoFit/>
          </a:bodyPr>
          <a:lstStyle/>
          <a:p>
            <a:r>
              <a:rPr lang="en-US" sz="2300" b="1" dirty="0" smtClean="0"/>
              <a:t>No wet deposition data where model difference is largest</a:t>
            </a:r>
            <a:endParaRPr lang="en-US" sz="2300" dirty="0"/>
          </a:p>
        </p:txBody>
      </p:sp>
      <p:sp>
        <p:nvSpPr>
          <p:cNvPr id="10" name="TextBox 9"/>
          <p:cNvSpPr txBox="1"/>
          <p:nvPr/>
        </p:nvSpPr>
        <p:spPr>
          <a:xfrm flipH="1">
            <a:off x="7220403" y="6054864"/>
            <a:ext cx="2188886" cy="338554"/>
          </a:xfrm>
          <a:prstGeom prst="rect">
            <a:avLst/>
          </a:prstGeom>
          <a:noFill/>
        </p:spPr>
        <p:txBody>
          <a:bodyPr wrap="square" rtlCol="0">
            <a:spAutoFit/>
          </a:bodyPr>
          <a:lstStyle/>
          <a:p>
            <a:r>
              <a:rPr lang="en-US" sz="1600" dirty="0" smtClean="0"/>
              <a:t>Holmes et al. (2010)</a:t>
            </a:r>
            <a:endParaRPr lang="en-US" sz="1600" dirty="0"/>
          </a:p>
        </p:txBody>
      </p:sp>
      <p:pic>
        <p:nvPicPr>
          <p:cNvPr id="11" name="Picture 10" descr="Screen Shot 2014-07-26 at 2.26.5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148" y="2268701"/>
            <a:ext cx="3885449" cy="2691538"/>
          </a:xfrm>
          <a:prstGeom prst="rect">
            <a:avLst/>
          </a:prstGeom>
        </p:spPr>
      </p:pic>
      <p:sp>
        <p:nvSpPr>
          <p:cNvPr id="12" name="TextBox 11"/>
          <p:cNvSpPr txBox="1"/>
          <p:nvPr/>
        </p:nvSpPr>
        <p:spPr>
          <a:xfrm>
            <a:off x="717913" y="1735050"/>
            <a:ext cx="3132319" cy="723275"/>
          </a:xfrm>
          <a:prstGeom prst="rect">
            <a:avLst/>
          </a:prstGeom>
          <a:noFill/>
        </p:spPr>
        <p:txBody>
          <a:bodyPr wrap="none" rtlCol="0">
            <a:spAutoFit/>
          </a:bodyPr>
          <a:lstStyle/>
          <a:p>
            <a:pPr algn="ctr"/>
            <a:r>
              <a:rPr lang="en-US" sz="2300" b="1" dirty="0" smtClean="0"/>
              <a:t>Particle size distribution</a:t>
            </a:r>
          </a:p>
          <a:p>
            <a:pPr algn="ctr"/>
            <a:r>
              <a:rPr lang="en-US" b="1" dirty="0" smtClean="0"/>
              <a:t>Seoul, Korea</a:t>
            </a:r>
            <a:endParaRPr lang="en-US" b="1" dirty="0"/>
          </a:p>
        </p:txBody>
      </p:sp>
      <p:sp>
        <p:nvSpPr>
          <p:cNvPr id="13" name="TextBox 12"/>
          <p:cNvSpPr txBox="1"/>
          <p:nvPr/>
        </p:nvSpPr>
        <p:spPr>
          <a:xfrm>
            <a:off x="3169716" y="4647168"/>
            <a:ext cx="1720468" cy="369332"/>
          </a:xfrm>
          <a:prstGeom prst="rect">
            <a:avLst/>
          </a:prstGeom>
          <a:noFill/>
        </p:spPr>
        <p:txBody>
          <a:bodyPr wrap="none" rtlCol="0">
            <a:spAutoFit/>
          </a:bodyPr>
          <a:lstStyle/>
          <a:p>
            <a:r>
              <a:rPr lang="en-US" dirty="0" smtClean="0"/>
              <a:t>Kim et al. (2012)</a:t>
            </a:r>
            <a:endParaRPr lang="en-US" dirty="0"/>
          </a:p>
        </p:txBody>
      </p:sp>
      <p:sp>
        <p:nvSpPr>
          <p:cNvPr id="14" name="TextBox 13"/>
          <p:cNvSpPr txBox="1"/>
          <p:nvPr/>
        </p:nvSpPr>
        <p:spPr>
          <a:xfrm>
            <a:off x="910151" y="2567135"/>
            <a:ext cx="501272" cy="369332"/>
          </a:xfrm>
          <a:prstGeom prst="rect">
            <a:avLst/>
          </a:prstGeom>
          <a:noFill/>
        </p:spPr>
        <p:txBody>
          <a:bodyPr wrap="none" rtlCol="0">
            <a:spAutoFit/>
          </a:bodyPr>
          <a:lstStyle/>
          <a:p>
            <a:r>
              <a:rPr lang="en-US" dirty="0" smtClean="0">
                <a:solidFill>
                  <a:schemeClr val="accent5">
                    <a:lumMod val="50000"/>
                  </a:schemeClr>
                </a:solidFill>
              </a:rPr>
              <a:t>PM</a:t>
            </a:r>
            <a:endParaRPr lang="en-US" dirty="0">
              <a:solidFill>
                <a:schemeClr val="accent5">
                  <a:lumMod val="50000"/>
                </a:schemeClr>
              </a:solidFill>
            </a:endParaRPr>
          </a:p>
        </p:txBody>
      </p:sp>
      <p:sp>
        <p:nvSpPr>
          <p:cNvPr id="15" name="TextBox 14"/>
          <p:cNvSpPr txBox="1"/>
          <p:nvPr/>
        </p:nvSpPr>
        <p:spPr>
          <a:xfrm>
            <a:off x="1397911" y="4161404"/>
            <a:ext cx="626832" cy="369332"/>
          </a:xfrm>
          <a:prstGeom prst="rect">
            <a:avLst/>
          </a:prstGeom>
          <a:noFill/>
        </p:spPr>
        <p:txBody>
          <a:bodyPr wrap="none" rtlCol="0">
            <a:spAutoFit/>
          </a:bodyPr>
          <a:lstStyle/>
          <a:p>
            <a:r>
              <a:rPr lang="en-US" dirty="0" smtClean="0">
                <a:solidFill>
                  <a:schemeClr val="accent5">
                    <a:lumMod val="50000"/>
                  </a:schemeClr>
                </a:solidFill>
              </a:rPr>
              <a:t>PBM</a:t>
            </a:r>
            <a:endParaRPr lang="en-US" dirty="0">
              <a:solidFill>
                <a:schemeClr val="accent5">
                  <a:lumMod val="50000"/>
                </a:schemeClr>
              </a:solidFill>
            </a:endParaRPr>
          </a:p>
        </p:txBody>
      </p:sp>
      <p:cxnSp>
        <p:nvCxnSpPr>
          <p:cNvPr id="17" name="Straight Arrow Connector 16"/>
          <p:cNvCxnSpPr/>
          <p:nvPr/>
        </p:nvCxnSpPr>
        <p:spPr>
          <a:xfrm>
            <a:off x="1106739" y="2882427"/>
            <a:ext cx="250636" cy="355823"/>
          </a:xfrm>
          <a:prstGeom prst="straightConnector1">
            <a:avLst/>
          </a:prstGeom>
          <a:ln>
            <a:solidFill>
              <a:schemeClr val="accent5">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flipV="1">
            <a:off x="1605703" y="4021828"/>
            <a:ext cx="155680" cy="220636"/>
          </a:xfrm>
          <a:prstGeom prst="straightConnector1">
            <a:avLst/>
          </a:prstGeom>
          <a:ln>
            <a:solidFill>
              <a:schemeClr val="accent5">
                <a:lumMod val="5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2774755" y="2486292"/>
            <a:ext cx="783675" cy="396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flipV="1">
            <a:off x="2527300" y="2405808"/>
            <a:ext cx="0" cy="2118578"/>
          </a:xfrm>
          <a:prstGeom prst="line">
            <a:avLst/>
          </a:prstGeom>
          <a:ln>
            <a:solidFill>
              <a:srgbClr val="FF0000"/>
            </a:solidFill>
            <a:prstDash val="sysDash"/>
          </a:ln>
          <a:effectLst/>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2504001" y="2567135"/>
            <a:ext cx="840419" cy="369332"/>
          </a:xfrm>
          <a:prstGeom prst="rect">
            <a:avLst/>
          </a:prstGeom>
          <a:noFill/>
        </p:spPr>
        <p:txBody>
          <a:bodyPr wrap="none" rtlCol="0">
            <a:spAutoFit/>
          </a:bodyPr>
          <a:lstStyle/>
          <a:p>
            <a:r>
              <a:rPr lang="en-US" dirty="0" smtClean="0">
                <a:solidFill>
                  <a:srgbClr val="FF0000"/>
                </a:solidFill>
              </a:rPr>
              <a:t>2.5 </a:t>
            </a:r>
            <a:r>
              <a:rPr lang="en-US" dirty="0" err="1" smtClean="0">
                <a:solidFill>
                  <a:srgbClr val="FF0000"/>
                </a:solidFill>
              </a:rPr>
              <a:t>μm</a:t>
            </a:r>
            <a:r>
              <a:rPr lang="en-US" dirty="0" smtClean="0">
                <a:solidFill>
                  <a:srgbClr val="FF0000"/>
                </a:solidFill>
              </a:rPr>
              <a:t> </a:t>
            </a:r>
            <a:endParaRPr lang="en-US" dirty="0">
              <a:solidFill>
                <a:srgbClr val="FF0000"/>
              </a:solidFill>
            </a:endParaRPr>
          </a:p>
        </p:txBody>
      </p:sp>
      <p:sp>
        <p:nvSpPr>
          <p:cNvPr id="27" name="TextBox 26"/>
          <p:cNvSpPr txBox="1"/>
          <p:nvPr/>
        </p:nvSpPr>
        <p:spPr>
          <a:xfrm>
            <a:off x="635000" y="5292090"/>
            <a:ext cx="3567249" cy="1384995"/>
          </a:xfrm>
          <a:prstGeom prst="rect">
            <a:avLst/>
          </a:prstGeom>
          <a:noFill/>
        </p:spPr>
        <p:txBody>
          <a:bodyPr wrap="square" rtlCol="0">
            <a:spAutoFit/>
          </a:bodyPr>
          <a:lstStyle/>
          <a:p>
            <a:r>
              <a:rPr lang="en-US" sz="2400" dirty="0" smtClean="0">
                <a:solidFill>
                  <a:schemeClr val="accent1">
                    <a:lumMod val="75000"/>
                  </a:schemeClr>
                </a:solidFill>
              </a:rPr>
              <a:t>We’re missing PBM with a </a:t>
            </a:r>
            <a:r>
              <a:rPr lang="en-US" sz="2400" dirty="0">
                <a:solidFill>
                  <a:schemeClr val="accent1">
                    <a:lumMod val="75000"/>
                  </a:schemeClr>
                </a:solidFill>
              </a:rPr>
              <a:t>2.5 </a:t>
            </a:r>
            <a:r>
              <a:rPr lang="en-US" sz="2400" dirty="0" err="1">
                <a:solidFill>
                  <a:schemeClr val="accent1">
                    <a:lumMod val="75000"/>
                  </a:schemeClr>
                </a:solidFill>
              </a:rPr>
              <a:t>μm</a:t>
            </a:r>
            <a:r>
              <a:rPr lang="en-US" sz="2400" dirty="0">
                <a:solidFill>
                  <a:schemeClr val="accent1">
                    <a:lumMod val="75000"/>
                  </a:schemeClr>
                </a:solidFill>
              </a:rPr>
              <a:t> </a:t>
            </a:r>
            <a:r>
              <a:rPr lang="en-US" sz="2400" dirty="0" smtClean="0">
                <a:solidFill>
                  <a:schemeClr val="accent1">
                    <a:lumMod val="75000"/>
                  </a:schemeClr>
                </a:solidFill>
              </a:rPr>
              <a:t>cutoff.</a:t>
            </a:r>
          </a:p>
          <a:p>
            <a:r>
              <a:rPr lang="en-US" dirty="0" smtClean="0">
                <a:solidFill>
                  <a:schemeClr val="accent1">
                    <a:lumMod val="75000"/>
                  </a:schemeClr>
                </a:solidFill>
              </a:rPr>
              <a:t>Talbot et al. (2011); </a:t>
            </a:r>
            <a:r>
              <a:rPr lang="en-US" dirty="0" err="1" smtClean="0">
                <a:solidFill>
                  <a:schemeClr val="accent1">
                    <a:lumMod val="75000"/>
                  </a:schemeClr>
                </a:solidFill>
              </a:rPr>
              <a:t>Malcom</a:t>
            </a:r>
            <a:r>
              <a:rPr lang="en-US" dirty="0" smtClean="0">
                <a:solidFill>
                  <a:schemeClr val="accent1">
                    <a:lumMod val="75000"/>
                  </a:schemeClr>
                </a:solidFill>
              </a:rPr>
              <a:t> et al. (2008); Keeler et al. (1995)</a:t>
            </a:r>
            <a:endParaRPr lang="en-US" dirty="0">
              <a:solidFill>
                <a:schemeClr val="accent1">
                  <a:lumMod val="75000"/>
                </a:schemeClr>
              </a:solidFill>
            </a:endParaRPr>
          </a:p>
        </p:txBody>
      </p:sp>
    </p:spTree>
    <p:extLst>
      <p:ext uri="{BB962C8B-B14F-4D97-AF65-F5344CB8AC3E}">
        <p14:creationId xmlns:p14="http://schemas.microsoft.com/office/powerpoint/2010/main" val="299701734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00" y="1130300"/>
            <a:ext cx="8686800" cy="5727700"/>
          </a:xfrm>
        </p:spPr>
        <p:txBody>
          <a:bodyPr>
            <a:normAutofit fontScale="92500" lnSpcReduction="10000"/>
          </a:bodyPr>
          <a:lstStyle/>
          <a:p>
            <a:r>
              <a:rPr lang="en-US" dirty="0" smtClean="0"/>
              <a:t>Models cannot be </a:t>
            </a:r>
            <a:r>
              <a:rPr lang="en-US" smtClean="0"/>
              <a:t>evaluated against GOM and PBM. </a:t>
            </a:r>
            <a:endParaRPr lang="en-US" dirty="0" smtClean="0"/>
          </a:p>
          <a:p>
            <a:r>
              <a:rPr lang="en-US" dirty="0" smtClean="0"/>
              <a:t>Although limited, we’ve made progress understanding Hg(II) cycling:</a:t>
            </a:r>
          </a:p>
          <a:p>
            <a:pPr lvl="1"/>
            <a:r>
              <a:rPr lang="en-US" dirty="0" smtClean="0"/>
              <a:t>Halogens + sea salt in the MBL</a:t>
            </a:r>
          </a:p>
          <a:p>
            <a:pPr lvl="1"/>
            <a:r>
              <a:rPr lang="en-US" dirty="0" smtClean="0"/>
              <a:t>Gas-particle partitioning</a:t>
            </a:r>
          </a:p>
          <a:p>
            <a:pPr lvl="1"/>
            <a:r>
              <a:rPr lang="en-US" dirty="0" smtClean="0"/>
              <a:t>Emission speciation</a:t>
            </a:r>
          </a:p>
          <a:p>
            <a:pPr lvl="1"/>
            <a:r>
              <a:rPr lang="en-US" dirty="0" smtClean="0"/>
              <a:t>Vertical profile &amp; UTLS </a:t>
            </a:r>
          </a:p>
          <a:p>
            <a:r>
              <a:rPr lang="en-US" dirty="0" smtClean="0"/>
              <a:t>Moving forward, focus on gaseous Hg(II) measurement. </a:t>
            </a:r>
          </a:p>
          <a:p>
            <a:r>
              <a:rPr lang="en-US" b="1" dirty="0" smtClean="0"/>
              <a:t>Broader Implications: </a:t>
            </a:r>
            <a:r>
              <a:rPr lang="en-US" dirty="0" smtClean="0"/>
              <a:t>Better constraining the atmosphere improves understanding of soil and ocean cycling.</a:t>
            </a:r>
          </a:p>
        </p:txBody>
      </p:sp>
      <p:sp>
        <p:nvSpPr>
          <p:cNvPr id="5" name="Rectangle 4"/>
          <p:cNvSpPr/>
          <p:nvPr/>
        </p:nvSpPr>
        <p:spPr>
          <a:xfrm>
            <a:off x="0" y="0"/>
            <a:ext cx="9144000" cy="1003300"/>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dirty="0" smtClean="0"/>
              <a:t>Closing thoughts</a:t>
            </a:r>
            <a:endParaRPr lang="en-US" sz="3600" b="1" dirty="0"/>
          </a:p>
        </p:txBody>
      </p:sp>
      <p:sp>
        <p:nvSpPr>
          <p:cNvPr id="6" name="TextBox 5"/>
          <p:cNvSpPr txBox="1"/>
          <p:nvPr/>
        </p:nvSpPr>
        <p:spPr>
          <a:xfrm>
            <a:off x="5535611" y="6243082"/>
            <a:ext cx="3506789" cy="461665"/>
          </a:xfrm>
          <a:prstGeom prst="rect">
            <a:avLst/>
          </a:prstGeom>
          <a:solidFill>
            <a:schemeClr val="bg1">
              <a:lumMod val="85000"/>
            </a:schemeClr>
          </a:solidFill>
          <a:ln>
            <a:solidFill>
              <a:schemeClr val="tx1"/>
            </a:solidFill>
          </a:ln>
        </p:spPr>
        <p:txBody>
          <a:bodyPr wrap="none" rtlCol="0">
            <a:spAutoFit/>
          </a:bodyPr>
          <a:lstStyle/>
          <a:p>
            <a:pPr algn="r"/>
            <a:r>
              <a:rPr lang="en-US" sz="2400" dirty="0" err="1" smtClean="0">
                <a:solidFill>
                  <a:srgbClr val="0000FF"/>
                </a:solidFill>
              </a:rPr>
              <a:t>hamos</a:t>
            </a:r>
            <a:r>
              <a:rPr lang="en-US" sz="2400" dirty="0" err="1">
                <a:solidFill>
                  <a:srgbClr val="0000FF"/>
                </a:solidFill>
              </a:rPr>
              <a:t>@</a:t>
            </a:r>
            <a:r>
              <a:rPr lang="en-US" sz="2400" dirty="0" err="1" smtClean="0">
                <a:solidFill>
                  <a:srgbClr val="0000FF"/>
                </a:solidFill>
              </a:rPr>
              <a:t>hsph.harvard.edu</a:t>
            </a:r>
            <a:endParaRPr lang="en-US" sz="2400" dirty="0">
              <a:solidFill>
                <a:srgbClr val="0000FF"/>
              </a:solidFill>
            </a:endParaRPr>
          </a:p>
        </p:txBody>
      </p:sp>
    </p:spTree>
    <p:extLst>
      <p:ext uri="{BB962C8B-B14F-4D97-AF65-F5344CB8AC3E}">
        <p14:creationId xmlns:p14="http://schemas.microsoft.com/office/powerpoint/2010/main" val="270159098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slides</a:t>
            </a:r>
            <a:endParaRPr lang="en-US" dirty="0"/>
          </a:p>
        </p:txBody>
      </p:sp>
    </p:spTree>
    <p:extLst>
      <p:ext uri="{BB962C8B-B14F-4D97-AF65-F5344CB8AC3E}">
        <p14:creationId xmlns:p14="http://schemas.microsoft.com/office/powerpoint/2010/main" val="98945809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60586"/>
          </a:xfrm>
          <a:prstGeom prst="rect">
            <a:avLst/>
          </a:prstGeom>
          <a:solidFill>
            <a:srgbClr val="710000"/>
          </a:solidFill>
          <a:ln>
            <a:solidFill>
              <a:srgbClr val="71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t>TGM becomes more ambiguous with height</a:t>
            </a:r>
            <a:endParaRPr lang="en-US" sz="3200" b="1" dirty="0"/>
          </a:p>
        </p:txBody>
      </p:sp>
      <p:pic>
        <p:nvPicPr>
          <p:cNvPr id="5" name="Picture 4" descr="Screen Shot 2014-07-25 at 3.01.0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0657" y="1661726"/>
            <a:ext cx="4989806" cy="4134051"/>
          </a:xfrm>
          <a:prstGeom prst="rect">
            <a:avLst/>
          </a:prstGeom>
        </p:spPr>
      </p:pic>
      <p:sp>
        <p:nvSpPr>
          <p:cNvPr id="6" name="TextBox 5"/>
          <p:cNvSpPr txBox="1"/>
          <p:nvPr/>
        </p:nvSpPr>
        <p:spPr>
          <a:xfrm>
            <a:off x="2675300" y="4863590"/>
            <a:ext cx="2158125" cy="369332"/>
          </a:xfrm>
          <a:prstGeom prst="rect">
            <a:avLst/>
          </a:prstGeom>
          <a:noFill/>
        </p:spPr>
        <p:txBody>
          <a:bodyPr wrap="none" rtlCol="0">
            <a:spAutoFit/>
          </a:bodyPr>
          <a:lstStyle/>
          <a:p>
            <a:r>
              <a:rPr lang="en-US" dirty="0" smtClean="0"/>
              <a:t>Lyman &amp; Jaffe (2012)</a:t>
            </a:r>
            <a:endParaRPr lang="en-US" dirty="0"/>
          </a:p>
        </p:txBody>
      </p:sp>
      <p:sp>
        <p:nvSpPr>
          <p:cNvPr id="2" name="TextBox 1"/>
          <p:cNvSpPr txBox="1"/>
          <p:nvPr/>
        </p:nvSpPr>
        <p:spPr>
          <a:xfrm rot="16200000">
            <a:off x="1393167" y="3242394"/>
            <a:ext cx="1220932" cy="369332"/>
          </a:xfrm>
          <a:prstGeom prst="rect">
            <a:avLst/>
          </a:prstGeom>
          <a:solidFill>
            <a:srgbClr val="FFFFFF"/>
          </a:solidFill>
          <a:ln>
            <a:noFill/>
          </a:ln>
        </p:spPr>
        <p:txBody>
          <a:bodyPr wrap="none" rtlCol="0">
            <a:spAutoFit/>
          </a:bodyPr>
          <a:lstStyle/>
          <a:p>
            <a:r>
              <a:rPr lang="en-US" dirty="0" smtClean="0"/>
              <a:t>Hg (</a:t>
            </a:r>
            <a:r>
              <a:rPr lang="en-US" dirty="0" err="1" smtClean="0"/>
              <a:t>pg</a:t>
            </a:r>
            <a:r>
              <a:rPr lang="en-US" dirty="0" smtClean="0"/>
              <a:t> m</a:t>
            </a:r>
            <a:r>
              <a:rPr lang="en-US" baseline="30000" dirty="0" smtClean="0"/>
              <a:t>-3</a:t>
            </a:r>
            <a:r>
              <a:rPr lang="en-US" dirty="0" smtClean="0"/>
              <a:t>)</a:t>
            </a:r>
            <a:endParaRPr lang="en-US" dirty="0"/>
          </a:p>
        </p:txBody>
      </p:sp>
      <p:sp>
        <p:nvSpPr>
          <p:cNvPr id="3" name="TextBox 2"/>
          <p:cNvSpPr txBox="1"/>
          <p:nvPr/>
        </p:nvSpPr>
        <p:spPr>
          <a:xfrm>
            <a:off x="4094591" y="5570581"/>
            <a:ext cx="1342548" cy="369332"/>
          </a:xfrm>
          <a:prstGeom prst="rect">
            <a:avLst/>
          </a:prstGeom>
          <a:solidFill>
            <a:srgbClr val="FFFFFF"/>
          </a:solidFill>
        </p:spPr>
        <p:txBody>
          <a:bodyPr wrap="none" rtlCol="0">
            <a:spAutoFit/>
          </a:bodyPr>
          <a:lstStyle/>
          <a:p>
            <a:r>
              <a:rPr lang="en-US" dirty="0" smtClean="0"/>
              <a:t>Ozone (ppb)</a:t>
            </a:r>
            <a:endParaRPr lang="en-US" dirty="0"/>
          </a:p>
        </p:txBody>
      </p:sp>
      <p:sp>
        <p:nvSpPr>
          <p:cNvPr id="7" name="Rectangle 6"/>
          <p:cNvSpPr/>
          <p:nvPr/>
        </p:nvSpPr>
        <p:spPr>
          <a:xfrm>
            <a:off x="2688813" y="2485835"/>
            <a:ext cx="270235" cy="209404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2790147" y="255794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2929035" y="258875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3023619" y="271034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145227" y="277789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3257091" y="280870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3382467" y="294759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507843" y="305946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rot="1905826">
            <a:off x="3295356" y="3803009"/>
            <a:ext cx="1649830" cy="3290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2097111">
            <a:off x="3033972" y="3375824"/>
            <a:ext cx="1649830" cy="3290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3176019" y="2862749"/>
            <a:ext cx="182413" cy="14255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379299" y="3962653"/>
            <a:ext cx="182413" cy="90093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rot="587637">
            <a:off x="5098492" y="4491596"/>
            <a:ext cx="1257983" cy="2805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5298205" y="4407186"/>
            <a:ext cx="1257983" cy="51910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rot="2688612">
            <a:off x="3186372" y="3474184"/>
            <a:ext cx="1649830" cy="3290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rot="1905826">
            <a:off x="3321493" y="3746340"/>
            <a:ext cx="1649830" cy="32905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rot="1905826" flipV="1">
            <a:off x="4413795" y="4289499"/>
            <a:ext cx="728415" cy="32686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rot="221527" flipV="1">
            <a:off x="4826492" y="4149399"/>
            <a:ext cx="163510" cy="14617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Connector 25"/>
          <p:cNvCxnSpPr/>
          <p:nvPr/>
        </p:nvCxnSpPr>
        <p:spPr>
          <a:xfrm>
            <a:off x="3822700" y="3065819"/>
            <a:ext cx="12700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318810" y="3713519"/>
            <a:ext cx="12700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845557" y="4050226"/>
            <a:ext cx="12700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4801675" y="4303981"/>
            <a:ext cx="12700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4871525" y="4367481"/>
            <a:ext cx="12700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4813807" y="4322786"/>
            <a:ext cx="12700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801107" y="4335486"/>
            <a:ext cx="127000" cy="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a:stCxn id="24" idx="2"/>
          </p:cNvCxnSpPr>
          <p:nvPr/>
        </p:nvCxnSpPr>
        <p:spPr>
          <a:xfrm flipH="1" flipV="1">
            <a:off x="4896925" y="4046053"/>
            <a:ext cx="16028" cy="103498"/>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867150" y="3276600"/>
            <a:ext cx="0" cy="22860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3879850" y="2945169"/>
            <a:ext cx="0" cy="15240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3879850" y="3243619"/>
            <a:ext cx="0" cy="152400"/>
          </a:xfrm>
          <a:prstGeom prst="line">
            <a:avLst/>
          </a:prstGeom>
          <a:ln>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43" name="Rectangle 42"/>
          <p:cNvSpPr>
            <a:spLocks noChangeAspect="1"/>
          </p:cNvSpPr>
          <p:nvPr/>
        </p:nvSpPr>
        <p:spPr>
          <a:xfrm>
            <a:off x="4928109" y="4203436"/>
            <a:ext cx="137287" cy="143256"/>
          </a:xfrm>
          <a:prstGeom prst="rect">
            <a:avLst/>
          </a:prstGeom>
          <a:solidFill>
            <a:srgbClr val="008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a:spLocks noChangeAspect="1"/>
          </p:cNvSpPr>
          <p:nvPr/>
        </p:nvSpPr>
        <p:spPr>
          <a:xfrm>
            <a:off x="4420410" y="3575294"/>
            <a:ext cx="137287" cy="143256"/>
          </a:xfrm>
          <a:prstGeom prst="rect">
            <a:avLst/>
          </a:prstGeom>
          <a:solidFill>
            <a:srgbClr val="008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a:spLocks noChangeAspect="1"/>
          </p:cNvSpPr>
          <p:nvPr/>
        </p:nvSpPr>
        <p:spPr>
          <a:xfrm>
            <a:off x="3893756" y="3233713"/>
            <a:ext cx="137287" cy="143256"/>
          </a:xfrm>
          <a:prstGeom prst="rect">
            <a:avLst/>
          </a:prstGeom>
          <a:solidFill>
            <a:srgbClr val="0086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p:cNvCxnSpPr/>
          <p:nvPr/>
        </p:nvCxnSpPr>
        <p:spPr>
          <a:xfrm>
            <a:off x="4576747" y="3769350"/>
            <a:ext cx="355256" cy="431001"/>
          </a:xfrm>
          <a:prstGeom prst="line">
            <a:avLst/>
          </a:prstGeom>
          <a:ln>
            <a:solidFill>
              <a:srgbClr val="008643"/>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461825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07-26 at 10.55.5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2361" y="399067"/>
            <a:ext cx="5624406" cy="6121537"/>
          </a:xfrm>
          <a:prstGeom prst="rect">
            <a:avLst/>
          </a:prstGeom>
        </p:spPr>
      </p:pic>
      <p:sp>
        <p:nvSpPr>
          <p:cNvPr id="5" name="TextBox 4"/>
          <p:cNvSpPr txBox="1"/>
          <p:nvPr/>
        </p:nvSpPr>
        <p:spPr>
          <a:xfrm>
            <a:off x="2513993" y="3077059"/>
            <a:ext cx="1811313" cy="369332"/>
          </a:xfrm>
          <a:prstGeom prst="rect">
            <a:avLst/>
          </a:prstGeom>
          <a:noFill/>
        </p:spPr>
        <p:txBody>
          <a:bodyPr wrap="none" rtlCol="0">
            <a:spAutoFit/>
          </a:bodyPr>
          <a:lstStyle/>
          <a:p>
            <a:r>
              <a:rPr lang="en-US" dirty="0" err="1" smtClean="0"/>
              <a:t>Selin</a:t>
            </a:r>
            <a:r>
              <a:rPr lang="en-US" dirty="0" smtClean="0"/>
              <a:t> et al. (2007)</a:t>
            </a:r>
            <a:endParaRPr lang="en-US" dirty="0"/>
          </a:p>
        </p:txBody>
      </p:sp>
    </p:spTree>
    <p:extLst>
      <p:ext uri="{BB962C8B-B14F-4D97-AF65-F5344CB8AC3E}">
        <p14:creationId xmlns:p14="http://schemas.microsoft.com/office/powerpoint/2010/main" val="156405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Hg budget in the </a:t>
            </a:r>
            <a:br>
              <a:rPr lang="en-US" dirty="0" smtClean="0"/>
            </a:br>
            <a:r>
              <a:rPr lang="en-US" dirty="0" smtClean="0"/>
              <a:t>marine boundary layer</a:t>
            </a:r>
            <a:endParaRPr lang="en-US" dirty="0"/>
          </a:p>
        </p:txBody>
      </p:sp>
      <p:pic>
        <p:nvPicPr>
          <p:cNvPr id="3" name="Picture 2" descr="Screen Shot 2014-07-26 at 1.47.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210" y="1743337"/>
            <a:ext cx="6024721" cy="4472231"/>
          </a:xfrm>
          <a:prstGeom prst="rect">
            <a:avLst/>
          </a:prstGeom>
        </p:spPr>
      </p:pic>
      <p:sp>
        <p:nvSpPr>
          <p:cNvPr id="4" name="TextBox 3"/>
          <p:cNvSpPr txBox="1"/>
          <p:nvPr/>
        </p:nvSpPr>
        <p:spPr>
          <a:xfrm>
            <a:off x="783675" y="6273101"/>
            <a:ext cx="2071225" cy="369332"/>
          </a:xfrm>
          <a:prstGeom prst="rect">
            <a:avLst/>
          </a:prstGeom>
          <a:noFill/>
        </p:spPr>
        <p:txBody>
          <a:bodyPr wrap="none" rtlCol="0">
            <a:spAutoFit/>
          </a:bodyPr>
          <a:lstStyle/>
          <a:p>
            <a:r>
              <a:rPr lang="en-US" dirty="0" smtClean="0"/>
              <a:t>Holmes et al. (2010)</a:t>
            </a:r>
            <a:endParaRPr lang="en-US" dirty="0"/>
          </a:p>
        </p:txBody>
      </p:sp>
    </p:spTree>
    <p:extLst>
      <p:ext uri="{BB962C8B-B14F-4D97-AF65-F5344CB8AC3E}">
        <p14:creationId xmlns:p14="http://schemas.microsoft.com/office/powerpoint/2010/main" val="4287235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References: Source-receptor studies</a:t>
            </a:r>
            <a:endParaRPr lang="en-US" dirty="0"/>
          </a:p>
        </p:txBody>
      </p:sp>
      <p:sp>
        <p:nvSpPr>
          <p:cNvPr id="4" name="Content Placeholder 3"/>
          <p:cNvSpPr>
            <a:spLocks noGrp="1"/>
          </p:cNvSpPr>
          <p:nvPr>
            <p:ph idx="1"/>
          </p:nvPr>
        </p:nvSpPr>
        <p:spPr/>
        <p:txBody>
          <a:bodyPr>
            <a:normAutofit lnSpcReduction="10000"/>
          </a:bodyPr>
          <a:lstStyle/>
          <a:p>
            <a:r>
              <a:rPr lang="en-US" dirty="0" smtClean="0"/>
              <a:t>Wright et al. (2014), </a:t>
            </a:r>
            <a:r>
              <a:rPr lang="en-US" dirty="0"/>
              <a:t>I</a:t>
            </a:r>
            <a:r>
              <a:rPr lang="en-US" dirty="0" smtClean="0"/>
              <a:t>nvestigation of mercury deposition and potential sources at six sites from the Pacific Coast to the Great basin, USA. </a:t>
            </a:r>
            <a:r>
              <a:rPr lang="en-US" i="1" dirty="0" smtClean="0"/>
              <a:t>STOTEN</a:t>
            </a:r>
          </a:p>
          <a:p>
            <a:r>
              <a:rPr lang="en-US" dirty="0" smtClean="0"/>
              <a:t>I. Cheng et al. (2012), ACP – Experimental Lakes region</a:t>
            </a:r>
          </a:p>
          <a:p>
            <a:r>
              <a:rPr lang="en-US" dirty="0" err="1" smtClean="0"/>
              <a:t>Corbitt</a:t>
            </a:r>
            <a:r>
              <a:rPr lang="en-US" dirty="0" smtClean="0"/>
              <a:t> et al. 2011</a:t>
            </a:r>
          </a:p>
          <a:p>
            <a:r>
              <a:rPr lang="en-US" dirty="0" smtClean="0"/>
              <a:t>Sunderland et al. (2008), Environmental Pollution</a:t>
            </a:r>
            <a:endParaRPr lang="en-US" dirty="0"/>
          </a:p>
        </p:txBody>
      </p:sp>
    </p:spTree>
    <p:extLst>
      <p:ext uri="{BB962C8B-B14F-4D97-AF65-F5344CB8AC3E}">
        <p14:creationId xmlns:p14="http://schemas.microsoft.com/office/powerpoint/2010/main" val="1683153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kind of problems are people working on with </a:t>
            </a:r>
            <a:r>
              <a:rPr lang="en-US" dirty="0" err="1" smtClean="0"/>
              <a:t>speciated</a:t>
            </a:r>
            <a:r>
              <a:rPr lang="en-US" dirty="0" smtClean="0"/>
              <a:t> Hg models?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Source-receptor </a:t>
            </a:r>
          </a:p>
          <a:p>
            <a:r>
              <a:rPr lang="en-US" dirty="0" smtClean="0"/>
              <a:t>Wet and dry deposition (Myers et al., 2013, ACP; </a:t>
            </a:r>
            <a:r>
              <a:rPr lang="en-US" dirty="0" err="1" smtClean="0"/>
              <a:t>Leiming</a:t>
            </a:r>
            <a:r>
              <a:rPr lang="en-US" dirty="0" smtClean="0"/>
              <a:t> Zhang’s group + Chen; </a:t>
            </a:r>
            <a:r>
              <a:rPr lang="en-US" dirty="0" err="1" smtClean="0"/>
              <a:t>Yanxu</a:t>
            </a:r>
            <a:r>
              <a:rPr lang="en-US" dirty="0" smtClean="0"/>
              <a:t> Zhang 2012/3 in ACP </a:t>
            </a:r>
            <a:r>
              <a:rPr lang="en-US" smtClean="0"/>
              <a:t>and Atmosphere)</a:t>
            </a:r>
            <a:endParaRPr lang="en-US" dirty="0" smtClean="0"/>
          </a:p>
          <a:p>
            <a:r>
              <a:rPr lang="en-US" dirty="0" smtClean="0"/>
              <a:t>Gas-particle partitioning </a:t>
            </a:r>
          </a:p>
          <a:p>
            <a:r>
              <a:rPr lang="en-US" dirty="0" smtClean="0"/>
              <a:t>High altitude (Peter; Lyman and Jaffe; Hannah Horowitz)</a:t>
            </a:r>
          </a:p>
          <a:p>
            <a:r>
              <a:rPr lang="en-US" dirty="0" smtClean="0"/>
              <a:t>Marine boundary layer cycling</a:t>
            </a:r>
          </a:p>
          <a:p>
            <a:r>
              <a:rPr lang="en-US" dirty="0" smtClean="0"/>
              <a:t>Oxidation mechanisms (De Simone et al., 2014)</a:t>
            </a:r>
          </a:p>
          <a:p>
            <a:r>
              <a:rPr lang="en-US" dirty="0" smtClean="0"/>
              <a:t>Inverse analysis</a:t>
            </a:r>
            <a:endParaRPr lang="en-US" dirty="0"/>
          </a:p>
        </p:txBody>
      </p:sp>
    </p:spTree>
    <p:extLst>
      <p:ext uri="{BB962C8B-B14F-4D97-AF65-F5344CB8AC3E}">
        <p14:creationId xmlns:p14="http://schemas.microsoft.com/office/powerpoint/2010/main" val="3142977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In-plume reduction</a:t>
            </a:r>
            <a:endParaRPr lang="en-US" dirty="0"/>
          </a:p>
        </p:txBody>
      </p:sp>
      <p:sp>
        <p:nvSpPr>
          <p:cNvPr id="3" name="Content Placeholder 2"/>
          <p:cNvSpPr>
            <a:spLocks noGrp="1"/>
          </p:cNvSpPr>
          <p:nvPr>
            <p:ph idx="1"/>
          </p:nvPr>
        </p:nvSpPr>
        <p:spPr/>
        <p:txBody>
          <a:bodyPr>
            <a:normAutofit fontScale="92500"/>
          </a:bodyPr>
          <a:lstStyle/>
          <a:p>
            <a:r>
              <a:rPr lang="en-US" dirty="0" smtClean="0"/>
              <a:t>Edgerton et al. 2006</a:t>
            </a:r>
          </a:p>
          <a:p>
            <a:r>
              <a:rPr lang="en-US" dirty="0" err="1" smtClean="0"/>
              <a:t>Lohman</a:t>
            </a:r>
            <a:r>
              <a:rPr lang="en-US" dirty="0" smtClean="0"/>
              <a:t> et al. 2006</a:t>
            </a:r>
          </a:p>
          <a:p>
            <a:r>
              <a:rPr lang="en-US" dirty="0" err="1" smtClean="0"/>
              <a:t>Arnot</a:t>
            </a:r>
            <a:r>
              <a:rPr lang="en-US" dirty="0" smtClean="0"/>
              <a:t> </a:t>
            </a:r>
            <a:r>
              <a:rPr lang="en-US" dirty="0" err="1" smtClean="0"/>
              <a:t>ter</a:t>
            </a:r>
            <a:r>
              <a:rPr lang="en-US" dirty="0" smtClean="0"/>
              <a:t> </a:t>
            </a:r>
            <a:r>
              <a:rPr lang="en-US" dirty="0" err="1" smtClean="0"/>
              <a:t>Schure’s</a:t>
            </a:r>
            <a:r>
              <a:rPr lang="en-US" dirty="0"/>
              <a:t> </a:t>
            </a:r>
            <a:r>
              <a:rPr lang="en-US" dirty="0" smtClean="0"/>
              <a:t>blimp work</a:t>
            </a:r>
          </a:p>
          <a:p>
            <a:r>
              <a:rPr lang="en-US" dirty="0" smtClean="0"/>
              <a:t>Tong et al. 2014, </a:t>
            </a:r>
            <a:r>
              <a:rPr lang="en-US" i="1" dirty="0" smtClean="0"/>
              <a:t>Atmospheric Research</a:t>
            </a:r>
            <a:r>
              <a:rPr lang="en-US" dirty="0"/>
              <a:t> </a:t>
            </a:r>
            <a:r>
              <a:rPr lang="en-US" dirty="0" smtClean="0"/>
              <a:t>– Hg(II) reduction on fly ash and aerosols in power plant plumes. Isotopic measurements from </a:t>
            </a:r>
            <a:r>
              <a:rPr lang="en-US" dirty="0" err="1" smtClean="0"/>
              <a:t>Rollison</a:t>
            </a:r>
            <a:r>
              <a:rPr lang="en-US" dirty="0" smtClean="0"/>
              <a:t> et al. 2013 </a:t>
            </a:r>
            <a:r>
              <a:rPr lang="en-US" i="1" dirty="0" smtClean="0"/>
              <a:t>Chemical Geology</a:t>
            </a:r>
            <a:r>
              <a:rPr lang="en-US" dirty="0" smtClean="0"/>
              <a:t> support reduction on aerosols – note, I don’t think </a:t>
            </a:r>
            <a:r>
              <a:rPr lang="en-US" dirty="0" err="1" smtClean="0"/>
              <a:t>Rollison</a:t>
            </a:r>
            <a:r>
              <a:rPr lang="en-US" dirty="0" smtClean="0"/>
              <a:t> measured in plumes, or at least not deliberately</a:t>
            </a:r>
            <a:endParaRPr lang="en-US" dirty="0"/>
          </a:p>
        </p:txBody>
      </p:sp>
    </p:spTree>
    <p:extLst>
      <p:ext uri="{BB962C8B-B14F-4D97-AF65-F5344CB8AC3E}">
        <p14:creationId xmlns:p14="http://schemas.microsoft.com/office/powerpoint/2010/main" val="274609562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a perfect world, I would ask for an instrument that…</a:t>
            </a:r>
            <a:endParaRPr lang="en-US" dirty="0"/>
          </a:p>
        </p:txBody>
      </p:sp>
      <p:sp>
        <p:nvSpPr>
          <p:cNvPr id="3" name="Content Placeholder 2"/>
          <p:cNvSpPr>
            <a:spLocks noGrp="1"/>
          </p:cNvSpPr>
          <p:nvPr>
            <p:ph idx="1"/>
          </p:nvPr>
        </p:nvSpPr>
        <p:spPr/>
        <p:txBody>
          <a:bodyPr/>
          <a:lstStyle/>
          <a:p>
            <a:r>
              <a:rPr lang="en-US" dirty="0" smtClean="0"/>
              <a:t>Could distinguish between individual Hg(II) compounds</a:t>
            </a:r>
          </a:p>
          <a:p>
            <a:r>
              <a:rPr lang="en-US" dirty="0" smtClean="0"/>
              <a:t>Size fractionated particle-bound Hg(II), not just a 2.5 um cutoff (G. C. Fang et al., 2012, Atmospheric Environment)</a:t>
            </a:r>
            <a:endParaRPr lang="en-US" dirty="0"/>
          </a:p>
        </p:txBody>
      </p:sp>
    </p:spTree>
    <p:extLst>
      <p:ext uri="{BB962C8B-B14F-4D97-AF65-F5344CB8AC3E}">
        <p14:creationId xmlns:p14="http://schemas.microsoft.com/office/powerpoint/2010/main" val="38924509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Better </a:t>
            </a:r>
            <a:r>
              <a:rPr lang="en-US" dirty="0" err="1" smtClean="0"/>
              <a:t>obs</a:t>
            </a:r>
            <a:r>
              <a:rPr lang="en-US" dirty="0" smtClean="0"/>
              <a:t> will support these specific model things</a:t>
            </a:r>
            <a:endParaRPr lang="en-US" dirty="0"/>
          </a:p>
        </p:txBody>
      </p:sp>
      <p:sp>
        <p:nvSpPr>
          <p:cNvPr id="3" name="Content Placeholder 2"/>
          <p:cNvSpPr>
            <a:spLocks noGrp="1"/>
          </p:cNvSpPr>
          <p:nvPr>
            <p:ph idx="1"/>
          </p:nvPr>
        </p:nvSpPr>
        <p:spPr/>
        <p:txBody>
          <a:bodyPr>
            <a:normAutofit lnSpcReduction="10000"/>
          </a:bodyPr>
          <a:lstStyle/>
          <a:p>
            <a:r>
              <a:rPr lang="en-US" dirty="0" smtClean="0"/>
              <a:t>Inverse analysis (you need as much information as possible to beat down the error)</a:t>
            </a:r>
          </a:p>
          <a:p>
            <a:r>
              <a:rPr lang="en-US" dirty="0" smtClean="0"/>
              <a:t>Diagnosing chemical mechanisms / chemical regimes, including aqueous reduction (Bash et al., 2014, </a:t>
            </a:r>
            <a:r>
              <a:rPr lang="en-US" i="1" dirty="0" smtClean="0"/>
              <a:t>Atmosphere</a:t>
            </a:r>
            <a:r>
              <a:rPr lang="en-US" dirty="0" smtClean="0"/>
              <a:t>)</a:t>
            </a:r>
          </a:p>
          <a:p>
            <a:r>
              <a:rPr lang="en-US" dirty="0" smtClean="0"/>
              <a:t>Predicting GOM and PBM concentrations from wet deposition data (Chen et al., 2013, ACP – </a:t>
            </a:r>
            <a:r>
              <a:rPr lang="en-US" dirty="0" err="1" smtClean="0"/>
              <a:t>Leiming</a:t>
            </a:r>
            <a:r>
              <a:rPr lang="en-US" dirty="0" smtClean="0"/>
              <a:t> Zhang’s group)</a:t>
            </a:r>
            <a:endParaRPr lang="en-US" dirty="0"/>
          </a:p>
        </p:txBody>
      </p:sp>
    </p:spTree>
    <p:extLst>
      <p:ext uri="{BB962C8B-B14F-4D97-AF65-F5344CB8AC3E}">
        <p14:creationId xmlns:p14="http://schemas.microsoft.com/office/powerpoint/2010/main" val="1931575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models need in order to use </a:t>
            </a:r>
            <a:r>
              <a:rPr lang="en-US" dirty="0" err="1" smtClean="0"/>
              <a:t>Tekran</a:t>
            </a:r>
            <a:r>
              <a:rPr lang="en-US" dirty="0" smtClean="0"/>
              <a:t> GOM/RGM and PBM data</a:t>
            </a:r>
            <a:endParaRPr lang="en-US" dirty="0"/>
          </a:p>
        </p:txBody>
      </p:sp>
      <p:sp>
        <p:nvSpPr>
          <p:cNvPr id="3" name="Content Placeholder 2"/>
          <p:cNvSpPr>
            <a:spLocks noGrp="1"/>
          </p:cNvSpPr>
          <p:nvPr>
            <p:ph idx="1"/>
          </p:nvPr>
        </p:nvSpPr>
        <p:spPr/>
        <p:txBody>
          <a:bodyPr/>
          <a:lstStyle/>
          <a:p>
            <a:r>
              <a:rPr lang="en-US" dirty="0" smtClean="0"/>
              <a:t>Quantification of error </a:t>
            </a:r>
          </a:p>
          <a:p>
            <a:r>
              <a:rPr lang="en-US" dirty="0" smtClean="0"/>
              <a:t>Characterization of artifacts</a:t>
            </a:r>
          </a:p>
          <a:p>
            <a:r>
              <a:rPr lang="en-US" dirty="0" smtClean="0"/>
              <a:t>Correction factor (Huang et al., 2013)</a:t>
            </a:r>
          </a:p>
        </p:txBody>
      </p:sp>
    </p:spTree>
    <p:extLst>
      <p:ext uri="{BB962C8B-B14F-4D97-AF65-F5344CB8AC3E}">
        <p14:creationId xmlns:p14="http://schemas.microsoft.com/office/powerpoint/2010/main" val="36393534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Hg modeling talks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Frank </a:t>
            </a:r>
            <a:r>
              <a:rPr lang="en-US" dirty="0" err="1" smtClean="0"/>
              <a:t>Marsik</a:t>
            </a:r>
            <a:r>
              <a:rPr lang="en-US" dirty="0" smtClean="0"/>
              <a:t>: An overview of measurement and modeling approaches for the estimate of temporal and spatial variations in mercury dry deposition.</a:t>
            </a:r>
          </a:p>
          <a:p>
            <a:r>
              <a:rPr lang="en-US" dirty="0" err="1" smtClean="0"/>
              <a:t>Xiaohong</a:t>
            </a:r>
            <a:r>
              <a:rPr lang="en-US" dirty="0" smtClean="0"/>
              <a:t> </a:t>
            </a:r>
            <a:r>
              <a:rPr lang="en-US" dirty="0" err="1" smtClean="0"/>
              <a:t>Xu</a:t>
            </a:r>
            <a:r>
              <a:rPr lang="en-US" dirty="0" smtClean="0"/>
              <a:t>: An overview on the use of trajectory models to investigate potential sources of atmospheric mercury</a:t>
            </a:r>
          </a:p>
          <a:p>
            <a:r>
              <a:rPr lang="en-US" dirty="0" smtClean="0"/>
              <a:t>Peter Weiss-Penzias: Use of global model results to understand airborne oxidized mercury observations at five sites</a:t>
            </a:r>
            <a:endParaRPr lang="en-US" dirty="0"/>
          </a:p>
        </p:txBody>
      </p:sp>
    </p:spTree>
    <p:extLst>
      <p:ext uri="{BB962C8B-B14F-4D97-AF65-F5344CB8AC3E}">
        <p14:creationId xmlns:p14="http://schemas.microsoft.com/office/powerpoint/2010/main" val="32405551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Papers w/ </a:t>
            </a:r>
            <a:r>
              <a:rPr lang="en-US" dirty="0" err="1" smtClean="0"/>
              <a:t>speciated</a:t>
            </a:r>
            <a:r>
              <a:rPr lang="en-US" dirty="0" smtClean="0"/>
              <a:t> Hg modeling</a:t>
            </a:r>
            <a:endParaRPr lang="en-US" dirty="0"/>
          </a:p>
        </p:txBody>
      </p:sp>
      <p:sp>
        <p:nvSpPr>
          <p:cNvPr id="3" name="Content Placeholder 2"/>
          <p:cNvSpPr>
            <a:spLocks noGrp="1"/>
          </p:cNvSpPr>
          <p:nvPr>
            <p:ph idx="1"/>
          </p:nvPr>
        </p:nvSpPr>
        <p:spPr/>
        <p:txBody>
          <a:bodyPr/>
          <a:lstStyle/>
          <a:p>
            <a:r>
              <a:rPr lang="en-US" dirty="0" smtClean="0"/>
              <a:t>Lyman and Jaffe (2011?) – Science or Nature</a:t>
            </a:r>
          </a:p>
          <a:p>
            <a:r>
              <a:rPr lang="en-US" dirty="0" err="1" smtClean="0"/>
              <a:t>Timonen</a:t>
            </a:r>
            <a:r>
              <a:rPr lang="en-US" dirty="0" smtClean="0"/>
              <a:t> et al. (2012?) - ACP</a:t>
            </a:r>
            <a:endParaRPr lang="en-US" dirty="0"/>
          </a:p>
        </p:txBody>
      </p:sp>
    </p:spTree>
    <p:extLst>
      <p:ext uri="{BB962C8B-B14F-4D97-AF65-F5344CB8AC3E}">
        <p14:creationId xmlns:p14="http://schemas.microsoft.com/office/powerpoint/2010/main" val="2645956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Modelers to look up on Web of Science</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Noelle </a:t>
            </a:r>
            <a:r>
              <a:rPr lang="en-US" dirty="0" err="1" smtClean="0"/>
              <a:t>Selin</a:t>
            </a:r>
            <a:endParaRPr lang="en-US" dirty="0" smtClean="0"/>
          </a:p>
          <a:p>
            <a:r>
              <a:rPr lang="en-US" dirty="0" smtClean="0"/>
              <a:t>Chris Holmes</a:t>
            </a:r>
          </a:p>
          <a:p>
            <a:r>
              <a:rPr lang="en-US" dirty="0" err="1" smtClean="0"/>
              <a:t>Krish</a:t>
            </a:r>
            <a:r>
              <a:rPr lang="en-US" dirty="0" smtClean="0"/>
              <a:t> </a:t>
            </a:r>
            <a:r>
              <a:rPr lang="en-US" dirty="0" err="1" smtClean="0"/>
              <a:t>Vijayaraghavan</a:t>
            </a:r>
            <a:endParaRPr lang="en-US" dirty="0" smtClean="0"/>
          </a:p>
          <a:p>
            <a:r>
              <a:rPr lang="en-US" dirty="0" smtClean="0"/>
              <a:t>Jesse Bash</a:t>
            </a:r>
          </a:p>
          <a:p>
            <a:r>
              <a:rPr lang="en-US" dirty="0" smtClean="0"/>
              <a:t>Tracey Holloway</a:t>
            </a:r>
          </a:p>
          <a:p>
            <a:r>
              <a:rPr lang="en-US" dirty="0" smtClean="0"/>
              <a:t>Mark Cohen</a:t>
            </a:r>
          </a:p>
          <a:p>
            <a:r>
              <a:rPr lang="en-US" dirty="0" smtClean="0"/>
              <a:t>Frank </a:t>
            </a:r>
            <a:r>
              <a:rPr lang="en-US" dirty="0" err="1" smtClean="0"/>
              <a:t>Marsik</a:t>
            </a:r>
            <a:endParaRPr lang="en-US" dirty="0" smtClean="0"/>
          </a:p>
          <a:p>
            <a:r>
              <a:rPr lang="en-US" dirty="0" err="1" smtClean="0"/>
              <a:t>Xiaohong</a:t>
            </a:r>
            <a:r>
              <a:rPr lang="en-US" dirty="0" smtClean="0"/>
              <a:t> </a:t>
            </a:r>
            <a:r>
              <a:rPr lang="en-US" dirty="0" err="1" smtClean="0"/>
              <a:t>Xu</a:t>
            </a:r>
            <a:endParaRPr lang="en-US" dirty="0" smtClean="0"/>
          </a:p>
          <a:p>
            <a:r>
              <a:rPr lang="en-US" dirty="0" err="1" smtClean="0"/>
              <a:t>Yanxu</a:t>
            </a:r>
            <a:r>
              <a:rPr lang="en-US" dirty="0" smtClean="0"/>
              <a:t> Zhang</a:t>
            </a:r>
          </a:p>
          <a:p>
            <a:r>
              <a:rPr lang="en-US" dirty="0" smtClean="0"/>
              <a:t>Long Chen</a:t>
            </a:r>
          </a:p>
          <a:p>
            <a:r>
              <a:rPr lang="en-US" dirty="0" err="1" smtClean="0"/>
              <a:t>Lyatt</a:t>
            </a:r>
            <a:r>
              <a:rPr lang="en-US" dirty="0" smtClean="0"/>
              <a:t> </a:t>
            </a:r>
            <a:r>
              <a:rPr lang="en-US" dirty="0" err="1" smtClean="0"/>
              <a:t>Jaegle</a:t>
            </a:r>
            <a:endParaRPr lang="en-US" dirty="0" smtClean="0"/>
          </a:p>
          <a:p>
            <a:r>
              <a:rPr lang="en-US" dirty="0" smtClean="0"/>
              <a:t>Oleg</a:t>
            </a:r>
          </a:p>
          <a:p>
            <a:r>
              <a:rPr lang="en-US" dirty="0" smtClean="0"/>
              <a:t>Ian </a:t>
            </a:r>
            <a:r>
              <a:rPr lang="en-US" dirty="0" err="1" smtClean="0"/>
              <a:t>Hedgecock</a:t>
            </a:r>
            <a:endParaRPr lang="en-US" dirty="0" smtClean="0"/>
          </a:p>
          <a:p>
            <a:r>
              <a:rPr lang="en-US" dirty="0" err="1" smtClean="0"/>
              <a:t>Bieser</a:t>
            </a:r>
            <a:endParaRPr lang="en-US" dirty="0" smtClean="0"/>
          </a:p>
          <a:p>
            <a:r>
              <a:rPr lang="en-US" dirty="0" err="1" smtClean="0"/>
              <a:t>Ashu</a:t>
            </a:r>
            <a:r>
              <a:rPr lang="en-US" dirty="0" smtClean="0"/>
              <a:t> </a:t>
            </a:r>
            <a:r>
              <a:rPr lang="en-US" dirty="0" err="1" smtClean="0"/>
              <a:t>Dastoor</a:t>
            </a:r>
            <a:endParaRPr lang="en-US" dirty="0" smtClean="0"/>
          </a:p>
          <a:p>
            <a:endParaRPr lang="en-US" dirty="0" smtClean="0"/>
          </a:p>
        </p:txBody>
      </p:sp>
    </p:spTree>
    <p:extLst>
      <p:ext uri="{BB962C8B-B14F-4D97-AF65-F5344CB8AC3E}">
        <p14:creationId xmlns:p14="http://schemas.microsoft.com/office/powerpoint/2010/main" val="1027295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6666</TotalTime>
  <Words>2845</Words>
  <Application>Microsoft Macintosh PowerPoint</Application>
  <PresentationFormat>On-screen Show (4:3)</PresentationFormat>
  <Paragraphs>416</Paragraphs>
  <Slides>33</Slides>
  <Notes>14</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slides</vt:lpstr>
      <vt:lpstr>PowerPoint Presentation</vt:lpstr>
      <vt:lpstr>PowerPoint Presentation</vt:lpstr>
      <vt:lpstr>Hg budget in the  marine boundary layer</vt:lpstr>
      <vt:lpstr>References: Source-receptor studies</vt:lpstr>
      <vt:lpstr>What kind of problems are people working on with speciated Hg models?</vt:lpstr>
      <vt:lpstr>In-plume reduction</vt:lpstr>
      <vt:lpstr>In a perfect world, I would ask for an instrument that…</vt:lpstr>
      <vt:lpstr>Better obs will support these specific model things</vt:lpstr>
      <vt:lpstr>What models need in order to use Tekran GOM/RGM and PBM data</vt:lpstr>
      <vt:lpstr>Other Hg modeling talks</vt:lpstr>
      <vt:lpstr>Papers w/ speciated Hg modeling</vt:lpstr>
      <vt:lpstr>Modelers to look up on Web of Science</vt:lpstr>
    </vt:vector>
  </TitlesOfParts>
  <Company>Harvard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challenges using speciated Hg measurements to support model evaluation and development</dc:title>
  <dc:creator>Helen Amos</dc:creator>
  <cp:lastModifiedBy>Helen Amos</cp:lastModifiedBy>
  <cp:revision>252</cp:revision>
  <dcterms:created xsi:type="dcterms:W3CDTF">2014-07-23T19:43:07Z</dcterms:created>
  <dcterms:modified xsi:type="dcterms:W3CDTF">2014-07-29T14:58:04Z</dcterms:modified>
</cp:coreProperties>
</file>