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307" r:id="rId2"/>
    <p:sldId id="260" r:id="rId3"/>
    <p:sldId id="269" r:id="rId4"/>
    <p:sldId id="287" r:id="rId5"/>
    <p:sldId id="285" r:id="rId6"/>
    <p:sldId id="288" r:id="rId7"/>
    <p:sldId id="286" r:id="rId8"/>
    <p:sldId id="291" r:id="rId9"/>
    <p:sldId id="293" r:id="rId10"/>
    <p:sldId id="297" r:id="rId11"/>
    <p:sldId id="283" r:id="rId12"/>
    <p:sldId id="290" r:id="rId13"/>
    <p:sldId id="296" r:id="rId14"/>
    <p:sldId id="298" r:id="rId15"/>
    <p:sldId id="301" r:id="rId16"/>
    <p:sldId id="302" r:id="rId17"/>
    <p:sldId id="306" r:id="rId18"/>
    <p:sldId id="289" r:id="rId19"/>
    <p:sldId id="308" r:id="rId20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6868"/>
    <a:srgbClr val="4949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ABFCF23-3B69-468F-B69F-88F6DE6A72F2}" styleName="Mittlere Formatvorlage 1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8EC20E35-A176-4012-BC5E-935CFFF8708E}" styleName="Mittlere Formatvorlag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390" autoAdjust="0"/>
    <p:restoredTop sz="94652" autoAdjust="0"/>
  </p:normalViewPr>
  <p:slideViewPr>
    <p:cSldViewPr snapToGrid="0" snapToObjects="1">
      <p:cViewPr>
        <p:scale>
          <a:sx n="100" d="100"/>
          <a:sy n="100" d="100"/>
        </p:scale>
        <p:origin x="-1152" y="5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97E9B4-FA67-4B52-A77C-BFA081921C32}" type="doc">
      <dgm:prSet loTypeId="urn:microsoft.com/office/officeart/2005/8/layout/radial3" loCatId="cycle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668D63AF-06D6-4DA0-AD4C-65741F2F989B}">
      <dgm:prSet phldrT="[Text]" custT="1"/>
      <dgm:spPr/>
      <dgm:t>
        <a:bodyPr/>
        <a:lstStyle/>
        <a:p>
          <a:r>
            <a:rPr lang="de-DE" sz="1400" b="1" dirty="0" err="1" smtClean="0"/>
            <a:t>What</a:t>
          </a:r>
          <a:r>
            <a:rPr lang="de-DE" sz="1400" b="1" dirty="0" smtClean="0"/>
            <a:t> </a:t>
          </a:r>
          <a:r>
            <a:rPr lang="de-DE" sz="1400" b="1" dirty="0" err="1" smtClean="0"/>
            <a:t>are</a:t>
          </a:r>
          <a:r>
            <a:rPr lang="de-DE" sz="1400" b="1" dirty="0" smtClean="0"/>
            <a:t> </a:t>
          </a:r>
          <a:r>
            <a:rPr lang="de-DE" sz="1400" b="1" dirty="0" err="1" smtClean="0"/>
            <a:t>your</a:t>
          </a:r>
          <a:r>
            <a:rPr lang="de-DE" sz="1400" b="1" dirty="0" smtClean="0"/>
            <a:t> </a:t>
          </a:r>
          <a:r>
            <a:rPr lang="de-DE" sz="1400" b="1" dirty="0" err="1" smtClean="0"/>
            <a:t>priorities</a:t>
          </a:r>
          <a:r>
            <a:rPr lang="de-DE" sz="1400" b="1" dirty="0" smtClean="0"/>
            <a:t>?</a:t>
          </a:r>
          <a:endParaRPr lang="de-DE" sz="1400" b="1" dirty="0"/>
        </a:p>
      </dgm:t>
    </dgm:pt>
    <dgm:pt modelId="{9B6C7AC7-95F6-4A91-990B-A07F207AE8AD}" type="parTrans" cxnId="{30EB8EF9-79E9-44D8-85FC-22983EDCDA65}">
      <dgm:prSet/>
      <dgm:spPr/>
      <dgm:t>
        <a:bodyPr/>
        <a:lstStyle/>
        <a:p>
          <a:endParaRPr lang="de-DE" sz="1200">
            <a:solidFill>
              <a:schemeClr val="bg1"/>
            </a:solidFill>
          </a:endParaRPr>
        </a:p>
      </dgm:t>
    </dgm:pt>
    <dgm:pt modelId="{7D9FE01F-9A76-47FA-9336-0ACF3E2738E2}" type="sibTrans" cxnId="{30EB8EF9-79E9-44D8-85FC-22983EDCDA65}">
      <dgm:prSet/>
      <dgm:spPr/>
      <dgm:t>
        <a:bodyPr/>
        <a:lstStyle/>
        <a:p>
          <a:endParaRPr lang="de-DE" sz="1200">
            <a:solidFill>
              <a:schemeClr val="bg1"/>
            </a:solidFill>
          </a:endParaRPr>
        </a:p>
      </dgm:t>
    </dgm:pt>
    <dgm:pt modelId="{EAFF45D7-7D59-43CA-B233-3EDF936BC81A}">
      <dgm:prSet phldrT="[Text]" custT="1"/>
      <dgm:spPr/>
      <dgm:t>
        <a:bodyPr/>
        <a:lstStyle/>
        <a:p>
          <a:r>
            <a:rPr lang="de-DE" sz="1400" b="1" dirty="0" smtClean="0"/>
            <a:t>Clinical </a:t>
          </a:r>
          <a:r>
            <a:rPr lang="de-DE" sz="1400" b="1" dirty="0" err="1" smtClean="0"/>
            <a:t>expertise</a:t>
          </a:r>
          <a:endParaRPr lang="de-DE" sz="1400" b="1" dirty="0"/>
        </a:p>
      </dgm:t>
    </dgm:pt>
    <dgm:pt modelId="{54682101-BD86-4DD3-B86F-93D48B047D1E}" type="parTrans" cxnId="{40B256A1-3B3C-4F7E-9A7D-D85A359D9416}">
      <dgm:prSet/>
      <dgm:spPr/>
      <dgm:t>
        <a:bodyPr/>
        <a:lstStyle/>
        <a:p>
          <a:endParaRPr lang="de-DE" sz="1200">
            <a:solidFill>
              <a:schemeClr val="bg1"/>
            </a:solidFill>
          </a:endParaRPr>
        </a:p>
      </dgm:t>
    </dgm:pt>
    <dgm:pt modelId="{2E943036-DA52-4562-B98A-CF3C7BFCD79A}" type="sibTrans" cxnId="{40B256A1-3B3C-4F7E-9A7D-D85A359D9416}">
      <dgm:prSet/>
      <dgm:spPr/>
      <dgm:t>
        <a:bodyPr/>
        <a:lstStyle/>
        <a:p>
          <a:endParaRPr lang="de-DE" sz="1200">
            <a:solidFill>
              <a:schemeClr val="bg1"/>
            </a:solidFill>
          </a:endParaRPr>
        </a:p>
      </dgm:t>
    </dgm:pt>
    <dgm:pt modelId="{C3826F97-EBE3-4C34-8802-C404A156C143}">
      <dgm:prSet phldrT="[Text]" custT="1"/>
      <dgm:spPr/>
      <dgm:t>
        <a:bodyPr/>
        <a:lstStyle/>
        <a:p>
          <a:r>
            <a:rPr lang="de-DE" sz="1400" b="1" dirty="0" err="1" smtClean="0"/>
            <a:t>Contacts</a:t>
          </a:r>
          <a:r>
            <a:rPr lang="de-DE" sz="1400" b="1" dirty="0" smtClean="0"/>
            <a:t> in </a:t>
          </a:r>
          <a:r>
            <a:rPr lang="de-DE" sz="1400" b="1" dirty="0" err="1" smtClean="0"/>
            <a:t>target</a:t>
          </a:r>
          <a:r>
            <a:rPr lang="de-DE" sz="1400" b="1" dirty="0" smtClean="0"/>
            <a:t> countries</a:t>
          </a:r>
          <a:endParaRPr lang="de-DE" sz="1400" b="1" dirty="0"/>
        </a:p>
      </dgm:t>
    </dgm:pt>
    <dgm:pt modelId="{178FBEF3-CEA1-4E29-A468-44E07BFCC8B4}" type="parTrans" cxnId="{613806E7-33DB-4749-A773-FB6776F1B64E}">
      <dgm:prSet/>
      <dgm:spPr/>
      <dgm:t>
        <a:bodyPr/>
        <a:lstStyle/>
        <a:p>
          <a:endParaRPr lang="de-DE" sz="1200">
            <a:solidFill>
              <a:schemeClr val="bg1"/>
            </a:solidFill>
          </a:endParaRPr>
        </a:p>
      </dgm:t>
    </dgm:pt>
    <dgm:pt modelId="{068E5F15-8F2D-4C03-944B-B378649F7A00}" type="sibTrans" cxnId="{613806E7-33DB-4749-A773-FB6776F1B64E}">
      <dgm:prSet/>
      <dgm:spPr/>
      <dgm:t>
        <a:bodyPr/>
        <a:lstStyle/>
        <a:p>
          <a:endParaRPr lang="de-DE" sz="1200">
            <a:solidFill>
              <a:schemeClr val="bg1"/>
            </a:solidFill>
          </a:endParaRPr>
        </a:p>
      </dgm:t>
    </dgm:pt>
    <dgm:pt modelId="{6C5629CF-9690-42AD-8EF4-DE54C3F5CE63}">
      <dgm:prSet phldrT="[Text]" custT="1"/>
      <dgm:spPr/>
      <dgm:t>
        <a:bodyPr/>
        <a:lstStyle/>
        <a:p>
          <a:r>
            <a:rPr lang="de-DE" sz="1400" b="1" dirty="0" err="1" smtClean="0"/>
            <a:t>Niche</a:t>
          </a:r>
          <a:r>
            <a:rPr lang="de-DE" sz="1400" b="1" dirty="0" smtClean="0"/>
            <a:t> </a:t>
          </a:r>
          <a:r>
            <a:rPr lang="de-DE" sz="1400" b="1" dirty="0" err="1" smtClean="0"/>
            <a:t>expertise</a:t>
          </a:r>
          <a:endParaRPr lang="de-DE" sz="1400" b="1" dirty="0"/>
        </a:p>
      </dgm:t>
    </dgm:pt>
    <dgm:pt modelId="{96752265-3951-4DCC-B2A7-2469CFFCAFE7}" type="parTrans" cxnId="{320ED8ED-B5C8-4213-BE08-1BD214C13B05}">
      <dgm:prSet/>
      <dgm:spPr/>
      <dgm:t>
        <a:bodyPr/>
        <a:lstStyle/>
        <a:p>
          <a:endParaRPr lang="de-DE" sz="1200">
            <a:solidFill>
              <a:schemeClr val="bg1"/>
            </a:solidFill>
          </a:endParaRPr>
        </a:p>
      </dgm:t>
    </dgm:pt>
    <dgm:pt modelId="{8B7F7514-B2FB-4328-8738-19FF351E3DB6}" type="sibTrans" cxnId="{320ED8ED-B5C8-4213-BE08-1BD214C13B05}">
      <dgm:prSet/>
      <dgm:spPr/>
      <dgm:t>
        <a:bodyPr/>
        <a:lstStyle/>
        <a:p>
          <a:endParaRPr lang="de-DE" sz="1200">
            <a:solidFill>
              <a:schemeClr val="bg1"/>
            </a:solidFill>
          </a:endParaRPr>
        </a:p>
      </dgm:t>
    </dgm:pt>
    <dgm:pt modelId="{34D67E8C-F536-4CFB-BBA2-A6CBB740F38B}">
      <dgm:prSet phldrT="[Text]" custT="1"/>
      <dgm:spPr/>
      <dgm:t>
        <a:bodyPr/>
        <a:lstStyle/>
        <a:p>
          <a:r>
            <a:rPr lang="de-DE" sz="1400" b="1" dirty="0" smtClean="0"/>
            <a:t>Short</a:t>
          </a:r>
        </a:p>
        <a:p>
          <a:r>
            <a:rPr lang="de-DE" sz="1400" b="1" dirty="0" err="1" smtClean="0"/>
            <a:t>timelines</a:t>
          </a:r>
          <a:endParaRPr lang="de-DE" sz="1400" b="1" dirty="0"/>
        </a:p>
      </dgm:t>
    </dgm:pt>
    <dgm:pt modelId="{73953299-D680-4279-9515-490CDAFCEC01}" type="parTrans" cxnId="{5BD153A8-90BE-4661-9782-84D69D5DE9DF}">
      <dgm:prSet/>
      <dgm:spPr/>
      <dgm:t>
        <a:bodyPr/>
        <a:lstStyle/>
        <a:p>
          <a:endParaRPr lang="de-DE" sz="1200">
            <a:solidFill>
              <a:schemeClr val="bg1"/>
            </a:solidFill>
          </a:endParaRPr>
        </a:p>
      </dgm:t>
    </dgm:pt>
    <dgm:pt modelId="{20EF34E7-62EC-4A3F-A0DB-E05A2DB216D3}" type="sibTrans" cxnId="{5BD153A8-90BE-4661-9782-84D69D5DE9DF}">
      <dgm:prSet/>
      <dgm:spPr/>
      <dgm:t>
        <a:bodyPr/>
        <a:lstStyle/>
        <a:p>
          <a:endParaRPr lang="de-DE" sz="1200">
            <a:solidFill>
              <a:schemeClr val="bg1"/>
            </a:solidFill>
          </a:endParaRPr>
        </a:p>
      </dgm:t>
    </dgm:pt>
    <dgm:pt modelId="{9F372858-6D04-4749-B9E2-13AECF1C24BA}">
      <dgm:prSet phldrT="[Text]" custT="1"/>
      <dgm:spPr/>
      <dgm:t>
        <a:bodyPr/>
        <a:lstStyle/>
        <a:p>
          <a:r>
            <a:rPr lang="de-DE" sz="1400" b="1" dirty="0" smtClean="0"/>
            <a:t>Short </a:t>
          </a:r>
          <a:r>
            <a:rPr lang="de-DE" sz="1400" b="1" dirty="0" err="1" smtClean="0"/>
            <a:t>term</a:t>
          </a:r>
          <a:r>
            <a:rPr lang="de-DE" sz="1400" b="1" dirty="0" smtClean="0"/>
            <a:t> </a:t>
          </a:r>
          <a:r>
            <a:rPr lang="de-DE" sz="1400" b="1" dirty="0" err="1" smtClean="0"/>
            <a:t>resources</a:t>
          </a:r>
          <a:endParaRPr lang="de-DE" sz="1400" b="1" dirty="0" smtClean="0"/>
        </a:p>
      </dgm:t>
    </dgm:pt>
    <dgm:pt modelId="{A2749959-AB55-460E-A082-9BEA67C167FB}" type="parTrans" cxnId="{E58543DA-AA13-478D-9738-C9A79263D3EC}">
      <dgm:prSet/>
      <dgm:spPr/>
      <dgm:t>
        <a:bodyPr/>
        <a:lstStyle/>
        <a:p>
          <a:endParaRPr lang="de-DE" sz="1200">
            <a:solidFill>
              <a:schemeClr val="bg1"/>
            </a:solidFill>
          </a:endParaRPr>
        </a:p>
      </dgm:t>
    </dgm:pt>
    <dgm:pt modelId="{94F7E701-4033-4B4A-BFDF-8618EAE48170}" type="sibTrans" cxnId="{E58543DA-AA13-478D-9738-C9A79263D3EC}">
      <dgm:prSet/>
      <dgm:spPr/>
      <dgm:t>
        <a:bodyPr/>
        <a:lstStyle/>
        <a:p>
          <a:endParaRPr lang="de-DE" sz="1200">
            <a:solidFill>
              <a:schemeClr val="bg1"/>
            </a:solidFill>
          </a:endParaRPr>
        </a:p>
      </dgm:t>
    </dgm:pt>
    <dgm:pt modelId="{0CBC34F0-0776-44FD-A52B-5807B14D1FFA}">
      <dgm:prSet phldrT="[Text]" custT="1"/>
      <dgm:spPr/>
      <dgm:t>
        <a:bodyPr/>
        <a:lstStyle/>
        <a:p>
          <a:r>
            <a:rPr lang="de-DE" sz="1400" b="1" dirty="0" err="1" smtClean="0"/>
            <a:t>Reduce</a:t>
          </a:r>
          <a:r>
            <a:rPr lang="de-DE" sz="1400" b="1" dirty="0" smtClean="0"/>
            <a:t> </a:t>
          </a:r>
          <a:r>
            <a:rPr lang="de-DE" sz="1400" b="1" dirty="0" err="1" smtClean="0"/>
            <a:t>fixcosts</a:t>
          </a:r>
          <a:endParaRPr lang="de-DE" sz="1400" b="1" dirty="0"/>
        </a:p>
      </dgm:t>
    </dgm:pt>
    <dgm:pt modelId="{2203AFBA-94BD-40E6-92CD-972BB322C16E}" type="parTrans" cxnId="{43434B47-939B-4253-8646-1E84C157EA21}">
      <dgm:prSet/>
      <dgm:spPr/>
      <dgm:t>
        <a:bodyPr/>
        <a:lstStyle/>
        <a:p>
          <a:endParaRPr lang="de-DE" sz="1200">
            <a:solidFill>
              <a:schemeClr val="bg1"/>
            </a:solidFill>
          </a:endParaRPr>
        </a:p>
      </dgm:t>
    </dgm:pt>
    <dgm:pt modelId="{6FD06091-0131-402B-BC72-ACDE0BC3210E}" type="sibTrans" cxnId="{43434B47-939B-4253-8646-1E84C157EA21}">
      <dgm:prSet/>
      <dgm:spPr/>
      <dgm:t>
        <a:bodyPr/>
        <a:lstStyle/>
        <a:p>
          <a:endParaRPr lang="de-DE" sz="1200">
            <a:solidFill>
              <a:schemeClr val="bg1"/>
            </a:solidFill>
          </a:endParaRPr>
        </a:p>
      </dgm:t>
    </dgm:pt>
    <dgm:pt modelId="{CB4CED29-A97B-411E-969C-77864802224C}">
      <dgm:prSet phldrT="[Text]" custT="1"/>
      <dgm:spPr/>
      <dgm:t>
        <a:bodyPr/>
        <a:lstStyle/>
        <a:p>
          <a:endParaRPr lang="de-DE" sz="1200" dirty="0"/>
        </a:p>
      </dgm:t>
    </dgm:pt>
    <dgm:pt modelId="{FDED461A-84AE-415A-9630-A7A2B3034B4F}" type="parTrans" cxnId="{D1DBB3BF-7E1A-4872-90E9-6DEA146ED593}">
      <dgm:prSet/>
      <dgm:spPr/>
      <dgm:t>
        <a:bodyPr/>
        <a:lstStyle/>
        <a:p>
          <a:endParaRPr lang="de-DE"/>
        </a:p>
      </dgm:t>
    </dgm:pt>
    <dgm:pt modelId="{62074ECC-FCCD-4760-8763-DE1AA746FADE}" type="sibTrans" cxnId="{D1DBB3BF-7E1A-4872-90E9-6DEA146ED593}">
      <dgm:prSet/>
      <dgm:spPr/>
      <dgm:t>
        <a:bodyPr/>
        <a:lstStyle/>
        <a:p>
          <a:endParaRPr lang="de-DE"/>
        </a:p>
      </dgm:t>
    </dgm:pt>
    <dgm:pt modelId="{30428652-562C-4896-8474-FA614EAE7752}" type="pres">
      <dgm:prSet presAssocID="{3A97E9B4-FA67-4B52-A77C-BFA081921C32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79FDC422-012A-4AB2-9E27-65C6BA17177B}" type="pres">
      <dgm:prSet presAssocID="{3A97E9B4-FA67-4B52-A77C-BFA081921C32}" presName="radial" presStyleCnt="0">
        <dgm:presLayoutVars>
          <dgm:animLvl val="ctr"/>
        </dgm:presLayoutVars>
      </dgm:prSet>
      <dgm:spPr/>
      <dgm:t>
        <a:bodyPr/>
        <a:lstStyle/>
        <a:p>
          <a:endParaRPr lang="de-DE"/>
        </a:p>
      </dgm:t>
    </dgm:pt>
    <dgm:pt modelId="{19E650E5-9C06-443D-9290-508E136A3AC0}" type="pres">
      <dgm:prSet presAssocID="{668D63AF-06D6-4DA0-AD4C-65741F2F989B}" presName="centerShape" presStyleLbl="vennNode1" presStyleIdx="0" presStyleCnt="7" custScaleX="79849" custScaleY="79849"/>
      <dgm:spPr/>
      <dgm:t>
        <a:bodyPr/>
        <a:lstStyle/>
        <a:p>
          <a:endParaRPr lang="de-DE"/>
        </a:p>
      </dgm:t>
    </dgm:pt>
    <dgm:pt modelId="{69E5CC5F-24EB-4B9D-99C6-FCE6FF4EA3DD}" type="pres">
      <dgm:prSet presAssocID="{EAFF45D7-7D59-43CA-B233-3EDF936BC81A}" presName="node" presStyleLbl="vennNode1" presStyleIdx="1" presStyleCnt="7" custScaleX="127759" custScaleY="12775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207A04D-BFF3-4927-AB3E-905198E096E5}" type="pres">
      <dgm:prSet presAssocID="{C3826F97-EBE3-4C34-8802-C404A156C143}" presName="node" presStyleLbl="vennNode1" presStyleIdx="2" presStyleCnt="7" custScaleX="127759" custScaleY="12775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115B272-6350-4EDF-A052-9DB313684F5E}" type="pres">
      <dgm:prSet presAssocID="{6C5629CF-9690-42AD-8EF4-DE54C3F5CE63}" presName="node" presStyleLbl="vennNode1" presStyleIdx="3" presStyleCnt="7" custScaleX="127759" custScaleY="12775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4506223-3D69-4331-B7A7-8B30D397027F}" type="pres">
      <dgm:prSet presAssocID="{34D67E8C-F536-4CFB-BBA2-A6CBB740F38B}" presName="node" presStyleLbl="vennNode1" presStyleIdx="4" presStyleCnt="7" custScaleX="127759" custScaleY="12775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BB1E19AB-D311-430B-8125-0B2B83C3C5DB}" type="pres">
      <dgm:prSet presAssocID="{9F372858-6D04-4749-B9E2-13AECF1C24BA}" presName="node" presStyleLbl="vennNode1" presStyleIdx="5" presStyleCnt="7" custScaleX="127759" custScaleY="12775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BFD625A6-6012-45A8-AD9B-E487C30A97D8}" type="pres">
      <dgm:prSet presAssocID="{0CBC34F0-0776-44FD-A52B-5807B14D1FFA}" presName="node" presStyleLbl="vennNode1" presStyleIdx="6" presStyleCnt="7" custScaleX="127759" custScaleY="12775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17EB4A26-BD13-4DEC-B5ED-DA5E2495A9DC}" type="presOf" srcId="{668D63AF-06D6-4DA0-AD4C-65741F2F989B}" destId="{19E650E5-9C06-443D-9290-508E136A3AC0}" srcOrd="0" destOrd="0" presId="urn:microsoft.com/office/officeart/2005/8/layout/radial3"/>
    <dgm:cxn modelId="{2F911185-7893-48C4-A5E5-7D458452DB39}" type="presOf" srcId="{6C5629CF-9690-42AD-8EF4-DE54C3F5CE63}" destId="{4115B272-6350-4EDF-A052-9DB313684F5E}" srcOrd="0" destOrd="0" presId="urn:microsoft.com/office/officeart/2005/8/layout/radial3"/>
    <dgm:cxn modelId="{F3664FEB-94A1-40DD-9AE0-19C1800F3EF7}" type="presOf" srcId="{9F372858-6D04-4749-B9E2-13AECF1C24BA}" destId="{BB1E19AB-D311-430B-8125-0B2B83C3C5DB}" srcOrd="0" destOrd="0" presId="urn:microsoft.com/office/officeart/2005/8/layout/radial3"/>
    <dgm:cxn modelId="{30EB8EF9-79E9-44D8-85FC-22983EDCDA65}" srcId="{3A97E9B4-FA67-4B52-A77C-BFA081921C32}" destId="{668D63AF-06D6-4DA0-AD4C-65741F2F989B}" srcOrd="0" destOrd="0" parTransId="{9B6C7AC7-95F6-4A91-990B-A07F207AE8AD}" sibTransId="{7D9FE01F-9A76-47FA-9336-0ACF3E2738E2}"/>
    <dgm:cxn modelId="{613806E7-33DB-4749-A773-FB6776F1B64E}" srcId="{668D63AF-06D6-4DA0-AD4C-65741F2F989B}" destId="{C3826F97-EBE3-4C34-8802-C404A156C143}" srcOrd="1" destOrd="0" parTransId="{178FBEF3-CEA1-4E29-A468-44E07BFCC8B4}" sibTransId="{068E5F15-8F2D-4C03-944B-B378649F7A00}"/>
    <dgm:cxn modelId="{40B256A1-3B3C-4F7E-9A7D-D85A359D9416}" srcId="{668D63AF-06D6-4DA0-AD4C-65741F2F989B}" destId="{EAFF45D7-7D59-43CA-B233-3EDF936BC81A}" srcOrd="0" destOrd="0" parTransId="{54682101-BD86-4DD3-B86F-93D48B047D1E}" sibTransId="{2E943036-DA52-4562-B98A-CF3C7BFCD79A}"/>
    <dgm:cxn modelId="{320ED8ED-B5C8-4213-BE08-1BD214C13B05}" srcId="{668D63AF-06D6-4DA0-AD4C-65741F2F989B}" destId="{6C5629CF-9690-42AD-8EF4-DE54C3F5CE63}" srcOrd="2" destOrd="0" parTransId="{96752265-3951-4DCC-B2A7-2469CFFCAFE7}" sibTransId="{8B7F7514-B2FB-4328-8738-19FF351E3DB6}"/>
    <dgm:cxn modelId="{67FB2B0F-8B8B-4235-BD29-F74443811E7A}" type="presOf" srcId="{EAFF45D7-7D59-43CA-B233-3EDF936BC81A}" destId="{69E5CC5F-24EB-4B9D-99C6-FCE6FF4EA3DD}" srcOrd="0" destOrd="0" presId="urn:microsoft.com/office/officeart/2005/8/layout/radial3"/>
    <dgm:cxn modelId="{5BD153A8-90BE-4661-9782-84D69D5DE9DF}" srcId="{668D63AF-06D6-4DA0-AD4C-65741F2F989B}" destId="{34D67E8C-F536-4CFB-BBA2-A6CBB740F38B}" srcOrd="3" destOrd="0" parTransId="{73953299-D680-4279-9515-490CDAFCEC01}" sibTransId="{20EF34E7-62EC-4A3F-A0DB-E05A2DB216D3}"/>
    <dgm:cxn modelId="{D1DBB3BF-7E1A-4872-90E9-6DEA146ED593}" srcId="{3A97E9B4-FA67-4B52-A77C-BFA081921C32}" destId="{CB4CED29-A97B-411E-969C-77864802224C}" srcOrd="1" destOrd="0" parTransId="{FDED461A-84AE-415A-9630-A7A2B3034B4F}" sibTransId="{62074ECC-FCCD-4760-8763-DE1AA746FADE}"/>
    <dgm:cxn modelId="{6744D464-D21C-4487-AF6C-A164A0C1B70B}" type="presOf" srcId="{3A97E9B4-FA67-4B52-A77C-BFA081921C32}" destId="{30428652-562C-4896-8474-FA614EAE7752}" srcOrd="0" destOrd="0" presId="urn:microsoft.com/office/officeart/2005/8/layout/radial3"/>
    <dgm:cxn modelId="{EAFF55C0-3D96-4781-8BFD-83C433A0A390}" type="presOf" srcId="{0CBC34F0-0776-44FD-A52B-5807B14D1FFA}" destId="{BFD625A6-6012-45A8-AD9B-E487C30A97D8}" srcOrd="0" destOrd="0" presId="urn:microsoft.com/office/officeart/2005/8/layout/radial3"/>
    <dgm:cxn modelId="{E58543DA-AA13-478D-9738-C9A79263D3EC}" srcId="{668D63AF-06D6-4DA0-AD4C-65741F2F989B}" destId="{9F372858-6D04-4749-B9E2-13AECF1C24BA}" srcOrd="4" destOrd="0" parTransId="{A2749959-AB55-460E-A082-9BEA67C167FB}" sibTransId="{94F7E701-4033-4B4A-BFDF-8618EAE48170}"/>
    <dgm:cxn modelId="{4FFCB9F9-AAF4-4D79-9487-70E736A4738F}" type="presOf" srcId="{C3826F97-EBE3-4C34-8802-C404A156C143}" destId="{D207A04D-BFF3-4927-AB3E-905198E096E5}" srcOrd="0" destOrd="0" presId="urn:microsoft.com/office/officeart/2005/8/layout/radial3"/>
    <dgm:cxn modelId="{43434B47-939B-4253-8646-1E84C157EA21}" srcId="{668D63AF-06D6-4DA0-AD4C-65741F2F989B}" destId="{0CBC34F0-0776-44FD-A52B-5807B14D1FFA}" srcOrd="5" destOrd="0" parTransId="{2203AFBA-94BD-40E6-92CD-972BB322C16E}" sibTransId="{6FD06091-0131-402B-BC72-ACDE0BC3210E}"/>
    <dgm:cxn modelId="{26A91EF6-3541-4688-A20C-8533BA93C0CC}" type="presOf" srcId="{34D67E8C-F536-4CFB-BBA2-A6CBB740F38B}" destId="{A4506223-3D69-4331-B7A7-8B30D397027F}" srcOrd="0" destOrd="0" presId="urn:microsoft.com/office/officeart/2005/8/layout/radial3"/>
    <dgm:cxn modelId="{F8B36C26-081D-4B7E-910E-B0E071F132BA}" type="presParOf" srcId="{30428652-562C-4896-8474-FA614EAE7752}" destId="{79FDC422-012A-4AB2-9E27-65C6BA17177B}" srcOrd="0" destOrd="0" presId="urn:microsoft.com/office/officeart/2005/8/layout/radial3"/>
    <dgm:cxn modelId="{6090B4FC-297C-4CB8-A2B8-707A827FD7B4}" type="presParOf" srcId="{79FDC422-012A-4AB2-9E27-65C6BA17177B}" destId="{19E650E5-9C06-443D-9290-508E136A3AC0}" srcOrd="0" destOrd="0" presId="urn:microsoft.com/office/officeart/2005/8/layout/radial3"/>
    <dgm:cxn modelId="{7AF2C502-6B82-4B5F-9900-03AE042C4B0D}" type="presParOf" srcId="{79FDC422-012A-4AB2-9E27-65C6BA17177B}" destId="{69E5CC5F-24EB-4B9D-99C6-FCE6FF4EA3DD}" srcOrd="1" destOrd="0" presId="urn:microsoft.com/office/officeart/2005/8/layout/radial3"/>
    <dgm:cxn modelId="{0F2098BA-EEAA-477D-B4FE-2A00E6F5CAC2}" type="presParOf" srcId="{79FDC422-012A-4AB2-9E27-65C6BA17177B}" destId="{D207A04D-BFF3-4927-AB3E-905198E096E5}" srcOrd="2" destOrd="0" presId="urn:microsoft.com/office/officeart/2005/8/layout/radial3"/>
    <dgm:cxn modelId="{053924C8-7EAE-49FB-8FEE-75B38C4B06EC}" type="presParOf" srcId="{79FDC422-012A-4AB2-9E27-65C6BA17177B}" destId="{4115B272-6350-4EDF-A052-9DB313684F5E}" srcOrd="3" destOrd="0" presId="urn:microsoft.com/office/officeart/2005/8/layout/radial3"/>
    <dgm:cxn modelId="{D6C7DDEC-24D0-4091-8B45-F7FEB2122053}" type="presParOf" srcId="{79FDC422-012A-4AB2-9E27-65C6BA17177B}" destId="{A4506223-3D69-4331-B7A7-8B30D397027F}" srcOrd="4" destOrd="0" presId="urn:microsoft.com/office/officeart/2005/8/layout/radial3"/>
    <dgm:cxn modelId="{45206983-6BDC-4E50-8383-D39224F14A8B}" type="presParOf" srcId="{79FDC422-012A-4AB2-9E27-65C6BA17177B}" destId="{BB1E19AB-D311-430B-8125-0B2B83C3C5DB}" srcOrd="5" destOrd="0" presId="urn:microsoft.com/office/officeart/2005/8/layout/radial3"/>
    <dgm:cxn modelId="{C4978D18-D288-4D2D-868E-F7EF808E0B6C}" type="presParOf" srcId="{79FDC422-012A-4AB2-9E27-65C6BA17177B}" destId="{BFD625A6-6012-45A8-AD9B-E487C30A97D8}" srcOrd="6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E650E5-9C06-443D-9290-508E136A3AC0}">
      <dsp:nvSpPr>
        <dsp:cNvPr id="0" name=""/>
        <dsp:cNvSpPr/>
      </dsp:nvSpPr>
      <dsp:spPr>
        <a:xfrm>
          <a:off x="2690926" y="1132001"/>
          <a:ext cx="1799996" cy="179999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b="1" kern="1200" dirty="0" err="1" smtClean="0"/>
            <a:t>What</a:t>
          </a:r>
          <a:r>
            <a:rPr lang="de-DE" sz="1400" b="1" kern="1200" dirty="0" smtClean="0"/>
            <a:t> </a:t>
          </a:r>
          <a:r>
            <a:rPr lang="de-DE" sz="1400" b="1" kern="1200" dirty="0" err="1" smtClean="0"/>
            <a:t>are</a:t>
          </a:r>
          <a:r>
            <a:rPr lang="de-DE" sz="1400" b="1" kern="1200" dirty="0" smtClean="0"/>
            <a:t> </a:t>
          </a:r>
          <a:r>
            <a:rPr lang="de-DE" sz="1400" b="1" kern="1200" dirty="0" err="1" smtClean="0"/>
            <a:t>your</a:t>
          </a:r>
          <a:r>
            <a:rPr lang="de-DE" sz="1400" b="1" kern="1200" dirty="0" smtClean="0"/>
            <a:t> </a:t>
          </a:r>
          <a:r>
            <a:rPr lang="de-DE" sz="1400" b="1" kern="1200" dirty="0" err="1" smtClean="0"/>
            <a:t>priorities</a:t>
          </a:r>
          <a:r>
            <a:rPr lang="de-DE" sz="1400" b="1" kern="1200" dirty="0" smtClean="0"/>
            <a:t>?</a:t>
          </a:r>
          <a:endParaRPr lang="de-DE" sz="1400" b="1" kern="1200" dirty="0"/>
        </a:p>
      </dsp:txBody>
      <dsp:txXfrm>
        <a:off x="2954529" y="1395604"/>
        <a:ext cx="1272790" cy="1272790"/>
      </dsp:txXfrm>
    </dsp:sp>
    <dsp:sp modelId="{69E5CC5F-24EB-4B9D-99C6-FCE6FF4EA3DD}">
      <dsp:nvSpPr>
        <dsp:cNvPr id="0" name=""/>
        <dsp:cNvSpPr/>
      </dsp:nvSpPr>
      <dsp:spPr>
        <a:xfrm>
          <a:off x="2870923" y="-156036"/>
          <a:ext cx="1440003" cy="144000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b="1" kern="1200" dirty="0" smtClean="0"/>
            <a:t>Clinical </a:t>
          </a:r>
          <a:r>
            <a:rPr lang="de-DE" sz="1400" b="1" kern="1200" dirty="0" err="1" smtClean="0"/>
            <a:t>expertise</a:t>
          </a:r>
          <a:endParaRPr lang="de-DE" sz="1400" b="1" kern="1200" dirty="0"/>
        </a:p>
      </dsp:txBody>
      <dsp:txXfrm>
        <a:off x="3081807" y="54848"/>
        <a:ext cx="1018235" cy="1018235"/>
      </dsp:txXfrm>
    </dsp:sp>
    <dsp:sp modelId="{D207A04D-BFF3-4927-AB3E-905198E096E5}">
      <dsp:nvSpPr>
        <dsp:cNvPr id="0" name=""/>
        <dsp:cNvSpPr/>
      </dsp:nvSpPr>
      <dsp:spPr>
        <a:xfrm>
          <a:off x="4142278" y="577980"/>
          <a:ext cx="1440003" cy="144000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b="1" kern="1200" dirty="0" err="1" smtClean="0"/>
            <a:t>Contacts</a:t>
          </a:r>
          <a:r>
            <a:rPr lang="de-DE" sz="1400" b="1" kern="1200" dirty="0" smtClean="0"/>
            <a:t> in </a:t>
          </a:r>
          <a:r>
            <a:rPr lang="de-DE" sz="1400" b="1" kern="1200" dirty="0" err="1" smtClean="0"/>
            <a:t>target</a:t>
          </a:r>
          <a:r>
            <a:rPr lang="de-DE" sz="1400" b="1" kern="1200" dirty="0" smtClean="0"/>
            <a:t> countries</a:t>
          </a:r>
          <a:endParaRPr lang="de-DE" sz="1400" b="1" kern="1200" dirty="0"/>
        </a:p>
      </dsp:txBody>
      <dsp:txXfrm>
        <a:off x="4353162" y="788864"/>
        <a:ext cx="1018235" cy="1018235"/>
      </dsp:txXfrm>
    </dsp:sp>
    <dsp:sp modelId="{4115B272-6350-4EDF-A052-9DB313684F5E}">
      <dsp:nvSpPr>
        <dsp:cNvPr id="0" name=""/>
        <dsp:cNvSpPr/>
      </dsp:nvSpPr>
      <dsp:spPr>
        <a:xfrm>
          <a:off x="4142278" y="2046015"/>
          <a:ext cx="1440003" cy="144000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b="1" kern="1200" dirty="0" err="1" smtClean="0"/>
            <a:t>Niche</a:t>
          </a:r>
          <a:r>
            <a:rPr lang="de-DE" sz="1400" b="1" kern="1200" dirty="0" smtClean="0"/>
            <a:t> </a:t>
          </a:r>
          <a:r>
            <a:rPr lang="de-DE" sz="1400" b="1" kern="1200" dirty="0" err="1" smtClean="0"/>
            <a:t>expertise</a:t>
          </a:r>
          <a:endParaRPr lang="de-DE" sz="1400" b="1" kern="1200" dirty="0"/>
        </a:p>
      </dsp:txBody>
      <dsp:txXfrm>
        <a:off x="4353162" y="2256899"/>
        <a:ext cx="1018235" cy="1018235"/>
      </dsp:txXfrm>
    </dsp:sp>
    <dsp:sp modelId="{A4506223-3D69-4331-B7A7-8B30D397027F}">
      <dsp:nvSpPr>
        <dsp:cNvPr id="0" name=""/>
        <dsp:cNvSpPr/>
      </dsp:nvSpPr>
      <dsp:spPr>
        <a:xfrm>
          <a:off x="2870923" y="2780033"/>
          <a:ext cx="1440003" cy="144000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b="1" kern="1200" dirty="0" smtClean="0"/>
            <a:t>Short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b="1" kern="1200" dirty="0" err="1" smtClean="0"/>
            <a:t>timelines</a:t>
          </a:r>
          <a:endParaRPr lang="de-DE" sz="1400" b="1" kern="1200" dirty="0"/>
        </a:p>
      </dsp:txBody>
      <dsp:txXfrm>
        <a:off x="3081807" y="2990917"/>
        <a:ext cx="1018235" cy="1018235"/>
      </dsp:txXfrm>
    </dsp:sp>
    <dsp:sp modelId="{BB1E19AB-D311-430B-8125-0B2B83C3C5DB}">
      <dsp:nvSpPr>
        <dsp:cNvPr id="0" name=""/>
        <dsp:cNvSpPr/>
      </dsp:nvSpPr>
      <dsp:spPr>
        <a:xfrm>
          <a:off x="1599567" y="2046015"/>
          <a:ext cx="1440003" cy="144000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b="1" kern="1200" dirty="0" smtClean="0"/>
            <a:t>Short </a:t>
          </a:r>
          <a:r>
            <a:rPr lang="de-DE" sz="1400" b="1" kern="1200" dirty="0" err="1" smtClean="0"/>
            <a:t>term</a:t>
          </a:r>
          <a:r>
            <a:rPr lang="de-DE" sz="1400" b="1" kern="1200" dirty="0" smtClean="0"/>
            <a:t> </a:t>
          </a:r>
          <a:r>
            <a:rPr lang="de-DE" sz="1400" b="1" kern="1200" dirty="0" err="1" smtClean="0"/>
            <a:t>resources</a:t>
          </a:r>
          <a:endParaRPr lang="de-DE" sz="1400" b="1" kern="1200" dirty="0" smtClean="0"/>
        </a:p>
      </dsp:txBody>
      <dsp:txXfrm>
        <a:off x="1810451" y="2256899"/>
        <a:ext cx="1018235" cy="1018235"/>
      </dsp:txXfrm>
    </dsp:sp>
    <dsp:sp modelId="{BFD625A6-6012-45A8-AD9B-E487C30A97D8}">
      <dsp:nvSpPr>
        <dsp:cNvPr id="0" name=""/>
        <dsp:cNvSpPr/>
      </dsp:nvSpPr>
      <dsp:spPr>
        <a:xfrm>
          <a:off x="1599567" y="577980"/>
          <a:ext cx="1440003" cy="144000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b="1" kern="1200" dirty="0" err="1" smtClean="0"/>
            <a:t>Reduce</a:t>
          </a:r>
          <a:r>
            <a:rPr lang="de-DE" sz="1400" b="1" kern="1200" dirty="0" smtClean="0"/>
            <a:t> </a:t>
          </a:r>
          <a:r>
            <a:rPr lang="de-DE" sz="1400" b="1" kern="1200" dirty="0" err="1" smtClean="0"/>
            <a:t>fixcosts</a:t>
          </a:r>
          <a:endParaRPr lang="de-DE" sz="1400" b="1" kern="1200" dirty="0"/>
        </a:p>
      </dsp:txBody>
      <dsp:txXfrm>
        <a:off x="1810451" y="788864"/>
        <a:ext cx="1018235" cy="10182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19829D-7548-AE45-926F-FE70362A7753}" type="datetimeFigureOut">
              <a:rPr lang="de-DE" smtClean="0"/>
              <a:t>27.10.2014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99A029-386C-454E-ABAF-B7910F9092C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382165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berschrift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9DDC0E-1299-A845-8414-029EDFA1F4FD}" type="datetimeFigureOut">
              <a:rPr lang="de-DE" smtClean="0"/>
              <a:t>27.10.2014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203661-8DAA-B948-94A6-613E0551C8A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134627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de-DE" smtClean="0"/>
              <a:t>28.10.14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Biologics, Biowaivers &amp; Biosimilars - Hyderabad 27Oct14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1CE8D554-9B29-8849-99D2-48A0ED1DD5E2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11" name="Bild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79" y="-113879"/>
            <a:ext cx="9287604" cy="6971879"/>
          </a:xfrm>
          <a:prstGeom prst="rect">
            <a:avLst/>
          </a:prstGeom>
        </p:spPr>
      </p:pic>
      <p:sp>
        <p:nvSpPr>
          <p:cNvPr id="13" name="Titel 1"/>
          <p:cNvSpPr>
            <a:spLocks noGrp="1"/>
          </p:cNvSpPr>
          <p:nvPr>
            <p:ph type="title"/>
          </p:nvPr>
        </p:nvSpPr>
        <p:spPr>
          <a:xfrm>
            <a:off x="1225100" y="1884759"/>
            <a:ext cx="7474400" cy="1462882"/>
          </a:xfrm>
        </p:spPr>
        <p:txBody>
          <a:bodyPr anchor="b" anchorCtr="0">
            <a:normAutofit/>
          </a:bodyPr>
          <a:lstStyle>
            <a:lvl1pPr algn="l">
              <a:defRPr sz="3800" b="1" cap="none"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9" name="Textplatzhalter 2"/>
          <p:cNvSpPr>
            <a:spLocks noGrp="1"/>
          </p:cNvSpPr>
          <p:nvPr>
            <p:ph type="body" idx="1"/>
          </p:nvPr>
        </p:nvSpPr>
        <p:spPr>
          <a:xfrm>
            <a:off x="1225100" y="3373041"/>
            <a:ext cx="7474400" cy="108081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4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Mastertextformat bearbeiten</a:t>
            </a:r>
          </a:p>
        </p:txBody>
      </p:sp>
      <p:pic>
        <p:nvPicPr>
          <p:cNvPr id="2" name="Bild 1" descr="LUMIS_Background_Start_Petrol_3.png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18"/>
          <a:stretch/>
        </p:blipFill>
        <p:spPr>
          <a:xfrm>
            <a:off x="-16479" y="4765789"/>
            <a:ext cx="8995991" cy="209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143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88500" y="1823915"/>
            <a:ext cx="8147500" cy="931498"/>
          </a:xfrm>
        </p:spPr>
        <p:txBody>
          <a:bodyPr anchor="b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28.10.14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Biologics, Biowaivers &amp; Biosimilars - Hyderabad 27Oct14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8D554-9B29-8849-99D2-48A0ED1DD5E2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488500" y="2943194"/>
            <a:ext cx="8147500" cy="713381"/>
          </a:xfrm>
        </p:spPr>
        <p:txBody>
          <a:bodyPr anchor="t" anchorCtr="0">
            <a:normAutofit/>
          </a:bodyPr>
          <a:lstStyle>
            <a:lvl1pPr algn="l">
              <a:defRPr sz="2600" b="1" cap="none"/>
            </a:lvl1pPr>
          </a:lstStyle>
          <a:p>
            <a:r>
              <a:rPr lang="de-DE" dirty="0" smtClean="0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56963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einspaltig (Tex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28.10.14</a:t>
            </a:r>
            <a:endParaRPr lang="de-DE" b="1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Biologics, Biowaivers &amp; Biosimilars - Hyderabad 27Oct14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8D554-9B29-8849-99D2-48A0ED1DD5E2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Inhaltsplatzhalter 2"/>
          <p:cNvSpPr>
            <a:spLocks noGrp="1"/>
          </p:cNvSpPr>
          <p:nvPr>
            <p:ph idx="13"/>
          </p:nvPr>
        </p:nvSpPr>
        <p:spPr>
          <a:xfrm>
            <a:off x="489600" y="1600200"/>
            <a:ext cx="8229400" cy="3568700"/>
          </a:xfrm>
        </p:spPr>
        <p:txBody>
          <a:bodyPr tIns="0" bIns="0"/>
          <a:lstStyle>
            <a:lvl1pPr marL="0" indent="0">
              <a:buFontTx/>
              <a:buNone/>
              <a:defRPr>
                <a:solidFill>
                  <a:srgbClr val="686868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accent2">
                    <a:lumMod val="75000"/>
                  </a:schemeClr>
                </a:solidFill>
              </a:defRPr>
            </a:lvl2pPr>
            <a:lvl3pPr marL="914400" indent="0">
              <a:buFontTx/>
              <a:buNone/>
              <a:defRPr>
                <a:solidFill>
                  <a:schemeClr val="accent2">
                    <a:lumMod val="75000"/>
                  </a:schemeClr>
                </a:solidFill>
              </a:defRPr>
            </a:lvl3pPr>
            <a:lvl4pPr marL="1371600" indent="0">
              <a:buFontTx/>
              <a:buNone/>
              <a:defRPr>
                <a:solidFill>
                  <a:schemeClr val="accent2">
                    <a:lumMod val="75000"/>
                  </a:schemeClr>
                </a:solidFill>
              </a:defRPr>
            </a:lvl4pPr>
            <a:lvl5pPr marL="1828800" indent="0">
              <a:buFontTx/>
              <a:buNone/>
              <a:defRPr>
                <a:solidFill>
                  <a:schemeClr val="accent2">
                    <a:lumMod val="75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2" name="Untertitel 2"/>
          <p:cNvSpPr>
            <a:spLocks noGrp="1"/>
          </p:cNvSpPr>
          <p:nvPr>
            <p:ph type="subTitle" idx="1"/>
          </p:nvPr>
        </p:nvSpPr>
        <p:spPr>
          <a:xfrm>
            <a:off x="489600" y="992933"/>
            <a:ext cx="8229400" cy="416768"/>
          </a:xfrm>
        </p:spPr>
        <p:txBody>
          <a:bodyPr tIns="0" bIns="0">
            <a:normAutofit/>
          </a:bodyPr>
          <a:lstStyle>
            <a:lvl1pPr marL="0" indent="0" algn="l">
              <a:buNone/>
              <a:defRPr sz="1800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Master-Untertitelformat bearbeiten</a:t>
            </a:r>
            <a:endParaRPr lang="de-DE" dirty="0"/>
          </a:p>
        </p:txBody>
      </p:sp>
      <p:sp>
        <p:nvSpPr>
          <p:cNvPr id="13" name="Titel 1"/>
          <p:cNvSpPr>
            <a:spLocks noGrp="1"/>
          </p:cNvSpPr>
          <p:nvPr>
            <p:ph type="title"/>
          </p:nvPr>
        </p:nvSpPr>
        <p:spPr>
          <a:xfrm>
            <a:off x="489400" y="540000"/>
            <a:ext cx="8229600" cy="452933"/>
          </a:xfrm>
        </p:spPr>
        <p:txBody>
          <a:bodyPr/>
          <a:lstStyle/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9" name="Textplatzhalter 3"/>
          <p:cNvSpPr>
            <a:spLocks noGrp="1"/>
          </p:cNvSpPr>
          <p:nvPr>
            <p:ph type="body" sz="half" idx="14"/>
          </p:nvPr>
        </p:nvSpPr>
        <p:spPr>
          <a:xfrm>
            <a:off x="489600" y="5333194"/>
            <a:ext cx="8229400" cy="288366"/>
          </a:xfrm>
        </p:spPr>
        <p:txBody>
          <a:bodyPr>
            <a:noAutofit/>
          </a:bodyPr>
          <a:lstStyle>
            <a:lvl1pPr marL="0" indent="0" algn="r">
              <a:buNone/>
              <a:defRPr sz="1200">
                <a:solidFill>
                  <a:srgbClr val="686868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2153570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einspaltig (Aufzählung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28.10.14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Biologics, Biowaivers &amp; Biosimilars - Hyderabad 27Oct14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8D554-9B29-8849-99D2-48A0ED1DD5E2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Inhaltsplatzhalter 2"/>
          <p:cNvSpPr>
            <a:spLocks noGrp="1"/>
          </p:cNvSpPr>
          <p:nvPr>
            <p:ph idx="13"/>
          </p:nvPr>
        </p:nvSpPr>
        <p:spPr>
          <a:xfrm>
            <a:off x="489600" y="1600200"/>
            <a:ext cx="8229400" cy="3567600"/>
          </a:xfrm>
        </p:spPr>
        <p:txBody>
          <a:bodyPr tIns="0" bIns="0"/>
          <a:lstStyle>
            <a:lvl1pPr>
              <a:defRPr>
                <a:solidFill>
                  <a:srgbClr val="686868"/>
                </a:solidFill>
              </a:defRPr>
            </a:lvl1pPr>
            <a:lvl2pPr>
              <a:defRPr>
                <a:solidFill>
                  <a:schemeClr val="accent2">
                    <a:lumMod val="75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75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75000"/>
                  </a:schemeClr>
                </a:solidFill>
              </a:defRPr>
            </a:lvl4pPr>
            <a:lvl5pPr>
              <a:defRPr>
                <a:solidFill>
                  <a:schemeClr val="accent2">
                    <a:lumMod val="75000"/>
                  </a:schemeClr>
                </a:solidFill>
              </a:defRPr>
            </a:lvl5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9" name="Textplatzhalter 3"/>
          <p:cNvSpPr>
            <a:spLocks noGrp="1"/>
          </p:cNvSpPr>
          <p:nvPr>
            <p:ph type="body" sz="half" idx="14"/>
          </p:nvPr>
        </p:nvSpPr>
        <p:spPr>
          <a:xfrm>
            <a:off x="489600" y="5333194"/>
            <a:ext cx="8229400" cy="288366"/>
          </a:xfrm>
        </p:spPr>
        <p:txBody>
          <a:bodyPr>
            <a:noAutofit/>
          </a:bodyPr>
          <a:lstStyle>
            <a:lvl1pPr marL="0" indent="0" algn="r">
              <a:buNone/>
              <a:defRPr sz="1200">
                <a:solidFill>
                  <a:srgbClr val="686868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Mastertextformat bearbeiten</a:t>
            </a:r>
          </a:p>
        </p:txBody>
      </p:sp>
      <p:sp>
        <p:nvSpPr>
          <p:cNvPr id="10" name="Untertitel 2"/>
          <p:cNvSpPr>
            <a:spLocks noGrp="1"/>
          </p:cNvSpPr>
          <p:nvPr>
            <p:ph type="subTitle" idx="1"/>
          </p:nvPr>
        </p:nvSpPr>
        <p:spPr>
          <a:xfrm>
            <a:off x="489600" y="992933"/>
            <a:ext cx="8229400" cy="416768"/>
          </a:xfrm>
        </p:spPr>
        <p:txBody>
          <a:bodyPr tIns="0" bIns="0">
            <a:normAutofit/>
          </a:bodyPr>
          <a:lstStyle>
            <a:lvl1pPr marL="0" indent="0" algn="l">
              <a:buNone/>
              <a:defRPr sz="1800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Master-Untertitelformat bearbeiten</a:t>
            </a:r>
            <a:endParaRPr lang="de-DE" dirty="0"/>
          </a:p>
        </p:txBody>
      </p:sp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489400" y="540000"/>
            <a:ext cx="8229600" cy="452933"/>
          </a:xfrm>
        </p:spPr>
        <p:txBody>
          <a:bodyPr/>
          <a:lstStyle/>
          <a:p>
            <a:r>
              <a:rPr lang="de-DE" dirty="0" smtClean="0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828959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zwei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28.10.14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Biologics, Biowaivers &amp; Biosimilars - Hyderabad 27Oct14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8D554-9B29-8849-99D2-48A0ED1DD5E2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Inhaltsplatzhalter 3"/>
          <p:cNvSpPr>
            <a:spLocks noGrp="1"/>
          </p:cNvSpPr>
          <p:nvPr>
            <p:ph sz="half" idx="2"/>
          </p:nvPr>
        </p:nvSpPr>
        <p:spPr>
          <a:xfrm>
            <a:off x="489600" y="1600200"/>
            <a:ext cx="4040188" cy="3567600"/>
          </a:xfrm>
        </p:spPr>
        <p:txBody>
          <a:bodyPr tIns="0" bIns="0"/>
          <a:lstStyle>
            <a:lvl1pPr>
              <a:defRPr sz="1800">
                <a:solidFill>
                  <a:srgbClr val="686868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9" name="Inhaltsplatzhalter 5"/>
          <p:cNvSpPr>
            <a:spLocks noGrp="1"/>
          </p:cNvSpPr>
          <p:nvPr>
            <p:ph sz="quarter" idx="4"/>
          </p:nvPr>
        </p:nvSpPr>
        <p:spPr>
          <a:xfrm>
            <a:off x="4677225" y="1600200"/>
            <a:ext cx="4041775" cy="3567600"/>
          </a:xfrm>
        </p:spPr>
        <p:txBody>
          <a:bodyPr tIns="0" bIns="0"/>
          <a:lstStyle>
            <a:lvl1pPr>
              <a:defRPr sz="1800">
                <a:solidFill>
                  <a:srgbClr val="686868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1" name="Textplatzhalter 3"/>
          <p:cNvSpPr>
            <a:spLocks noGrp="1"/>
          </p:cNvSpPr>
          <p:nvPr>
            <p:ph type="body" sz="half" idx="13"/>
          </p:nvPr>
        </p:nvSpPr>
        <p:spPr>
          <a:xfrm>
            <a:off x="489400" y="5333194"/>
            <a:ext cx="8229600" cy="288366"/>
          </a:xfrm>
        </p:spPr>
        <p:txBody>
          <a:bodyPr>
            <a:noAutofit/>
          </a:bodyPr>
          <a:lstStyle>
            <a:lvl1pPr marL="0" indent="0" algn="r">
              <a:buNone/>
              <a:defRPr sz="1200">
                <a:solidFill>
                  <a:srgbClr val="686868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03751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89600" y="1484500"/>
            <a:ext cx="4040188" cy="471300"/>
          </a:xfrm>
        </p:spPr>
        <p:txBody>
          <a:bodyPr tIns="0" bIns="0" anchor="t" anchorCtr="0">
            <a:normAutofit/>
          </a:bodyPr>
          <a:lstStyle>
            <a:lvl1pPr marL="0" indent="0">
              <a:buNone/>
              <a:defRPr sz="1800" b="1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Mastertextformat bearbeiten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77225" y="1484500"/>
            <a:ext cx="4041775" cy="471300"/>
          </a:xfrm>
        </p:spPr>
        <p:txBody>
          <a:bodyPr tIns="0" bIns="0" anchor="t" anchorCtr="0">
            <a:normAutofit/>
          </a:bodyPr>
          <a:lstStyle>
            <a:lvl1pPr marL="0" indent="0">
              <a:buNone/>
              <a:defRPr sz="1800" b="1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 smtClean="0"/>
              <a:t>Mastertextformat bearbeiten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28.10.14</a:t>
            </a:r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Biologics, Biowaivers &amp; Biosimilars - Hyderabad 27Oct14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8D554-9B29-8849-99D2-48A0ED1DD5E2}" type="slidenum">
              <a:rPr lang="de-DE" smtClean="0"/>
              <a:t>‹Nr.›</a:t>
            </a:fld>
            <a:endParaRPr lang="de-DE"/>
          </a:p>
        </p:txBody>
      </p:sp>
      <p:sp>
        <p:nvSpPr>
          <p:cNvPr id="12" name="Inhaltsplatzhalter 3"/>
          <p:cNvSpPr>
            <a:spLocks noGrp="1"/>
          </p:cNvSpPr>
          <p:nvPr>
            <p:ph sz="half" idx="2"/>
          </p:nvPr>
        </p:nvSpPr>
        <p:spPr>
          <a:xfrm>
            <a:off x="489600" y="1984562"/>
            <a:ext cx="4040188" cy="3168000"/>
          </a:xfrm>
        </p:spPr>
        <p:txBody>
          <a:bodyPr tIns="0" bIns="0"/>
          <a:lstStyle>
            <a:lvl1pPr>
              <a:defRPr sz="1800">
                <a:solidFill>
                  <a:srgbClr val="686868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3" name="Inhaltsplatzhalter 5"/>
          <p:cNvSpPr>
            <a:spLocks noGrp="1"/>
          </p:cNvSpPr>
          <p:nvPr>
            <p:ph sz="quarter" idx="4"/>
          </p:nvPr>
        </p:nvSpPr>
        <p:spPr>
          <a:xfrm>
            <a:off x="4677225" y="1984562"/>
            <a:ext cx="4041775" cy="3168000"/>
          </a:xfrm>
        </p:spPr>
        <p:txBody>
          <a:bodyPr tIns="0" bIns="0"/>
          <a:lstStyle>
            <a:lvl1pPr>
              <a:defRPr sz="1800">
                <a:solidFill>
                  <a:srgbClr val="686868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4" name="Textplatzhalter 3"/>
          <p:cNvSpPr>
            <a:spLocks noGrp="1"/>
          </p:cNvSpPr>
          <p:nvPr>
            <p:ph type="body" sz="half" idx="13"/>
          </p:nvPr>
        </p:nvSpPr>
        <p:spPr>
          <a:xfrm>
            <a:off x="489600" y="5333194"/>
            <a:ext cx="8229400" cy="288366"/>
          </a:xfrm>
        </p:spPr>
        <p:txBody>
          <a:bodyPr>
            <a:noAutofit/>
          </a:bodyPr>
          <a:lstStyle>
            <a:lvl1pPr marL="0" indent="0" algn="r">
              <a:buNone/>
              <a:defRPr sz="1200">
                <a:solidFill>
                  <a:srgbClr val="686868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02987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zweispaltig (links schm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89600" y="540001"/>
            <a:ext cx="8229400" cy="793499"/>
          </a:xfrm>
        </p:spPr>
        <p:txBody>
          <a:bodyPr anchor="t" anchorCtr="0">
            <a:normAutofit/>
          </a:bodyPr>
          <a:lstStyle>
            <a:lvl1pPr algn="l">
              <a:defRPr sz="2000" b="1"/>
            </a:lvl1pPr>
          </a:lstStyle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327400" y="1600199"/>
            <a:ext cx="5391600" cy="3567600"/>
          </a:xfrm>
        </p:spPr>
        <p:txBody>
          <a:bodyPr tIns="0" bIns="0"/>
          <a:lstStyle>
            <a:lvl1pPr>
              <a:defRPr sz="1800">
                <a:solidFill>
                  <a:srgbClr val="686868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28.10.14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Biologics, Biowaivers &amp; Biosimilars - Hyderabad 27Oct14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8D554-9B29-8849-99D2-48A0ED1DD5E2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Inhaltsplatzhalter 2"/>
          <p:cNvSpPr>
            <a:spLocks noGrp="1"/>
          </p:cNvSpPr>
          <p:nvPr>
            <p:ph idx="13"/>
          </p:nvPr>
        </p:nvSpPr>
        <p:spPr>
          <a:xfrm>
            <a:off x="489600" y="1600199"/>
            <a:ext cx="2634600" cy="3567600"/>
          </a:xfrm>
        </p:spPr>
        <p:txBody>
          <a:bodyPr tIns="0" bIns="0"/>
          <a:lstStyle>
            <a:lvl1pPr>
              <a:defRPr sz="1800">
                <a:solidFill>
                  <a:srgbClr val="686868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9" name="Textplatzhalter 3"/>
          <p:cNvSpPr>
            <a:spLocks noGrp="1"/>
          </p:cNvSpPr>
          <p:nvPr>
            <p:ph type="body" sz="half" idx="14"/>
          </p:nvPr>
        </p:nvSpPr>
        <p:spPr>
          <a:xfrm>
            <a:off x="489600" y="5333194"/>
            <a:ext cx="8229400" cy="288366"/>
          </a:xfrm>
        </p:spPr>
        <p:txBody>
          <a:bodyPr>
            <a:noAutofit/>
          </a:bodyPr>
          <a:lstStyle>
            <a:lvl1pPr marL="0" indent="0" algn="r">
              <a:buNone/>
              <a:defRPr sz="1200">
                <a:solidFill>
                  <a:srgbClr val="686868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303283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zweispaltig (rechts schm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89600" y="540001"/>
            <a:ext cx="8229400" cy="793499"/>
          </a:xfrm>
        </p:spPr>
        <p:txBody>
          <a:bodyPr anchor="t" anchorCtr="0">
            <a:normAutofit/>
          </a:bodyPr>
          <a:lstStyle>
            <a:lvl1pPr algn="l">
              <a:defRPr sz="2000" b="1"/>
            </a:lvl1pPr>
          </a:lstStyle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89600" y="1600199"/>
            <a:ext cx="5359400" cy="3567600"/>
          </a:xfrm>
        </p:spPr>
        <p:txBody>
          <a:bodyPr tIns="0" bIns="0"/>
          <a:lstStyle>
            <a:lvl1pPr>
              <a:defRPr sz="1800">
                <a:solidFill>
                  <a:srgbClr val="686868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28.10.14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Biologics, Biowaivers &amp; Biosimilars - Hyderabad 27Oct14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8D554-9B29-8849-99D2-48A0ED1DD5E2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Inhaltsplatzhalter 2"/>
          <p:cNvSpPr>
            <a:spLocks noGrp="1"/>
          </p:cNvSpPr>
          <p:nvPr>
            <p:ph idx="13"/>
          </p:nvPr>
        </p:nvSpPr>
        <p:spPr>
          <a:xfrm>
            <a:off x="6052200" y="1600199"/>
            <a:ext cx="2666800" cy="3567600"/>
          </a:xfrm>
        </p:spPr>
        <p:txBody>
          <a:bodyPr tIns="0" bIns="0"/>
          <a:lstStyle>
            <a:lvl1pPr>
              <a:defRPr sz="1800">
                <a:solidFill>
                  <a:srgbClr val="686868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10" name="Textplatzhalter 3"/>
          <p:cNvSpPr>
            <a:spLocks noGrp="1"/>
          </p:cNvSpPr>
          <p:nvPr>
            <p:ph type="body" sz="half" idx="14"/>
          </p:nvPr>
        </p:nvSpPr>
        <p:spPr>
          <a:xfrm>
            <a:off x="489600" y="5333194"/>
            <a:ext cx="8229400" cy="288366"/>
          </a:xfrm>
        </p:spPr>
        <p:txBody>
          <a:bodyPr>
            <a:noAutofit/>
          </a:bodyPr>
          <a:lstStyle>
            <a:lvl1pPr marL="0" indent="0" algn="r">
              <a:buNone/>
              <a:defRPr sz="1200">
                <a:solidFill>
                  <a:srgbClr val="686868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645853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lder / Bildunterschrif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28.10.14</a:t>
            </a:r>
            <a:endParaRPr lang="de-DE" b="1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Biologics, Biowaivers &amp; Biosimilars - Hyderabad 27Oct14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8D554-9B29-8849-99D2-48A0ED1DD5E2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Bildplatzhalter 2"/>
          <p:cNvSpPr>
            <a:spLocks noGrp="1"/>
          </p:cNvSpPr>
          <p:nvPr>
            <p:ph type="pic" idx="1"/>
          </p:nvPr>
        </p:nvSpPr>
        <p:spPr>
          <a:xfrm>
            <a:off x="489600" y="540000"/>
            <a:ext cx="3960000" cy="3651315"/>
          </a:xfrm>
        </p:spPr>
        <p:txBody>
          <a:bodyPr tIns="0" bIns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7" name="Textplatzhalter 3"/>
          <p:cNvSpPr>
            <a:spLocks noGrp="1"/>
          </p:cNvSpPr>
          <p:nvPr>
            <p:ph type="body" sz="half" idx="2"/>
          </p:nvPr>
        </p:nvSpPr>
        <p:spPr>
          <a:xfrm>
            <a:off x="4724400" y="4470400"/>
            <a:ext cx="3960000" cy="867150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686868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Mastertextformat bearbeiten</a:t>
            </a:r>
          </a:p>
        </p:txBody>
      </p:sp>
      <p:sp>
        <p:nvSpPr>
          <p:cNvPr id="8" name="Bildplatzhalter 2"/>
          <p:cNvSpPr>
            <a:spLocks noGrp="1"/>
          </p:cNvSpPr>
          <p:nvPr>
            <p:ph type="pic" idx="13"/>
          </p:nvPr>
        </p:nvSpPr>
        <p:spPr>
          <a:xfrm>
            <a:off x="4724400" y="540000"/>
            <a:ext cx="3960000" cy="365131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12" name="Textplatzhalter 3"/>
          <p:cNvSpPr>
            <a:spLocks noGrp="1"/>
          </p:cNvSpPr>
          <p:nvPr>
            <p:ph type="body" sz="half" idx="14"/>
          </p:nvPr>
        </p:nvSpPr>
        <p:spPr>
          <a:xfrm>
            <a:off x="489600" y="4470400"/>
            <a:ext cx="3960000" cy="867150"/>
          </a:xfrm>
        </p:spPr>
        <p:txBody>
          <a:bodyPr tIns="0" bIns="0">
            <a:normAutofit/>
          </a:bodyPr>
          <a:lstStyle>
            <a:lvl1pPr marL="0" indent="0">
              <a:buNone/>
              <a:defRPr sz="1600">
                <a:solidFill>
                  <a:srgbClr val="686868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428171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randabfa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28.10.14</a:t>
            </a:r>
            <a:endParaRPr lang="de-DE" b="1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Biologics, Biowaivers &amp; Biosimilars - Hyderabad 27Oct14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8D554-9B29-8849-99D2-48A0ED1DD5E2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Bildplatzhalter 2"/>
          <p:cNvSpPr>
            <a:spLocks noGrp="1"/>
          </p:cNvSpPr>
          <p:nvPr>
            <p:ph type="pic" idx="1"/>
          </p:nvPr>
        </p:nvSpPr>
        <p:spPr>
          <a:xfrm>
            <a:off x="-63500" y="-80739"/>
            <a:ext cx="9336144" cy="51480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10" name="Textplatzhalter 3"/>
          <p:cNvSpPr>
            <a:spLocks noGrp="1"/>
          </p:cNvSpPr>
          <p:nvPr>
            <p:ph type="body" sz="half" idx="14"/>
          </p:nvPr>
        </p:nvSpPr>
        <p:spPr>
          <a:xfrm>
            <a:off x="489600" y="5333194"/>
            <a:ext cx="8229400" cy="288366"/>
          </a:xfrm>
        </p:spPr>
        <p:txBody>
          <a:bodyPr>
            <a:noAutofit/>
          </a:bodyPr>
          <a:lstStyle>
            <a:lvl1pPr marL="0" indent="0" algn="r">
              <a:buNone/>
              <a:defRPr sz="1200">
                <a:solidFill>
                  <a:srgbClr val="686868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668452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Vollform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28.10.14</a:t>
            </a:r>
            <a:endParaRPr lang="de-DE" b="1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Biologics, Biowaivers &amp; Biosimilars - Hyderabad 27Oct14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8D554-9B29-8849-99D2-48A0ED1DD5E2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Rechteck 6"/>
          <p:cNvSpPr/>
          <p:nvPr userDrawn="1"/>
        </p:nvSpPr>
        <p:spPr>
          <a:xfrm>
            <a:off x="-25400" y="5448300"/>
            <a:ext cx="9283700" cy="1447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/>
          </a:p>
        </p:txBody>
      </p:sp>
      <p:sp>
        <p:nvSpPr>
          <p:cNvPr id="6" name="Bildplatzhalter 2"/>
          <p:cNvSpPr>
            <a:spLocks noGrp="1"/>
          </p:cNvSpPr>
          <p:nvPr>
            <p:ph type="pic" idx="1"/>
          </p:nvPr>
        </p:nvSpPr>
        <p:spPr>
          <a:xfrm>
            <a:off x="-25400" y="-82100"/>
            <a:ext cx="9283700" cy="6978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2747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 mit Fuss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28.10.14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Biologics, Biowaivers &amp; Biosimilars - Hyderabad 27Oct14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8D554-9B29-8849-99D2-48A0ED1DD5E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26633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28.10.14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Biologics, Biowaivers &amp; Biosimilars - Hyderabad 27Oct14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8D554-9B29-8849-99D2-48A0ED1DD5E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29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720120" y="1020620"/>
            <a:ext cx="2057400" cy="5105543"/>
          </a:xfrm>
        </p:spPr>
        <p:txBody>
          <a:bodyPr vert="eaVert"/>
          <a:lstStyle/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47920" y="1020620"/>
            <a:ext cx="6255865" cy="5105543"/>
          </a:xfrm>
        </p:spPr>
        <p:txBody>
          <a:bodyPr vert="eaVert"/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28.10.14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Biologics, Biowaivers &amp; Biosimilars - Hyderabad 27Oct14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8D554-9B29-8849-99D2-48A0ED1DD5E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40822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 ohne Fusszei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28.10.14</a:t>
            </a:r>
            <a:endParaRPr lang="de-DE" b="1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Biologics, Biowaivers &amp; Biosimilars - Hyderabad 27Oct14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8D554-9B29-8849-99D2-48A0ED1DD5E2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-25400" y="5448300"/>
            <a:ext cx="9283700" cy="1447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157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 11" descr="LUMIS_Background_2b.png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23" y="-50794"/>
            <a:ext cx="9249236" cy="6946900"/>
          </a:xfrm>
          <a:prstGeom prst="rect">
            <a:avLst/>
          </a:prstGeom>
        </p:spPr>
      </p:pic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89400" y="540000"/>
            <a:ext cx="8229600" cy="797209"/>
          </a:xfrm>
          <a:prstGeom prst="rect">
            <a:avLst/>
          </a:prstGeom>
        </p:spPr>
        <p:txBody>
          <a:bodyPr vert="horz" lIns="0" tIns="0" rIns="0" bIns="45720" rtlCol="0" anchor="t" anchorCtr="0">
            <a:normAutofit/>
          </a:bodyPr>
          <a:lstStyle/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89400" y="1344800"/>
            <a:ext cx="8229600" cy="37987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2996778" y="6269522"/>
            <a:ext cx="8467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de-DE" smtClean="0"/>
              <a:t>28.10.14</a:t>
            </a:r>
            <a:endParaRPr lang="de-DE" b="1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748017" y="6269522"/>
            <a:ext cx="26323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Biologics, Biowaivers &amp; Biosimilars - Hyderabad 27Oct14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845912" y="62724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1CE8D554-9B29-8849-99D2-48A0ED1DD5E2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8" name="Rechteck 7"/>
          <p:cNvSpPr/>
          <p:nvPr userDrawn="1"/>
        </p:nvSpPr>
        <p:spPr>
          <a:xfrm>
            <a:off x="3641391" y="6304345"/>
            <a:ext cx="26690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100" b="1" dirty="0" smtClean="0">
                <a:solidFill>
                  <a:schemeClr val="bg1">
                    <a:lumMod val="85000"/>
                  </a:schemeClr>
                </a:solidFill>
              </a:rPr>
              <a:t>|</a:t>
            </a:r>
            <a:endParaRPr lang="de-DE" sz="110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0" name="Rechteck 9"/>
          <p:cNvSpPr/>
          <p:nvPr userDrawn="1"/>
        </p:nvSpPr>
        <p:spPr>
          <a:xfrm>
            <a:off x="1041639" y="6321279"/>
            <a:ext cx="2022290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100" b="1" dirty="0" smtClean="0">
                <a:solidFill>
                  <a:schemeClr val="bg1"/>
                </a:solidFill>
              </a:rPr>
              <a:t>LUMIS International</a:t>
            </a:r>
            <a:r>
              <a:rPr lang="de-DE" sz="1100" b="1" baseline="0" dirty="0" smtClean="0">
                <a:solidFill>
                  <a:schemeClr val="bg1"/>
                </a:solidFill>
              </a:rPr>
              <a:t> GmbH</a:t>
            </a:r>
            <a:endParaRPr lang="de-DE" sz="1100" b="1" dirty="0">
              <a:solidFill>
                <a:schemeClr val="bg1"/>
              </a:solidFill>
            </a:endParaRPr>
          </a:p>
        </p:txBody>
      </p:sp>
      <p:sp>
        <p:nvSpPr>
          <p:cNvPr id="9" name="Rechteck 8"/>
          <p:cNvSpPr/>
          <p:nvPr userDrawn="1"/>
        </p:nvSpPr>
        <p:spPr>
          <a:xfrm>
            <a:off x="2899414" y="6312812"/>
            <a:ext cx="266907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100" b="1" dirty="0" smtClean="0">
                <a:solidFill>
                  <a:schemeClr val="bg1">
                    <a:lumMod val="85000"/>
                  </a:schemeClr>
                </a:solidFill>
              </a:rPr>
              <a:t>|</a:t>
            </a:r>
            <a:endParaRPr lang="de-DE" sz="1100" b="1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151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51" r:id="rId2"/>
    <p:sldLayoutId id="2147483662" r:id="rId3"/>
    <p:sldLayoutId id="2147483650" r:id="rId4"/>
    <p:sldLayoutId id="2147483652" r:id="rId5"/>
    <p:sldLayoutId id="2147483653" r:id="rId6"/>
    <p:sldLayoutId id="2147483656" r:id="rId7"/>
    <p:sldLayoutId id="2147483671" r:id="rId8"/>
    <p:sldLayoutId id="2147483666" r:id="rId9"/>
    <p:sldLayoutId id="2147483663" r:id="rId10"/>
    <p:sldLayoutId id="2147483664" r:id="rId11"/>
    <p:sldLayoutId id="2147483655" r:id="rId12"/>
    <p:sldLayoutId id="2147483658" r:id="rId13"/>
    <p:sldLayoutId id="2147483659" r:id="rId14"/>
    <p:sldLayoutId id="2147483670" r:id="rId1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457200" rtl="0" eaLnBrk="1" latinLnBrk="0" hangingPunct="1">
        <a:lnSpc>
          <a:spcPts val="2350"/>
        </a:lnSpc>
        <a:spcBef>
          <a:spcPts val="600"/>
        </a:spcBef>
        <a:buClr>
          <a:schemeClr val="accent1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23888" indent="-166688" algn="l" defTabSz="457200" rtl="0" eaLnBrk="1" latinLnBrk="0" hangingPunct="1">
        <a:lnSpc>
          <a:spcPts val="2350"/>
        </a:lnSpc>
        <a:spcBef>
          <a:spcPts val="400"/>
        </a:spcBef>
        <a:buFont typeface="Symbol" charset="2"/>
        <a:buChar char="-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2pPr>
      <a:lvl3pPr marL="1077913" indent="-163513" algn="l" defTabSz="457200" rtl="0" eaLnBrk="1" latinLnBrk="0" hangingPunct="1">
        <a:lnSpc>
          <a:spcPts val="2350"/>
        </a:lnSpc>
        <a:spcBef>
          <a:spcPts val="400"/>
        </a:spcBef>
        <a:buFont typeface="Symbol" charset="2"/>
        <a:buChar char="-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3pPr>
      <a:lvl4pPr marL="1519238" indent="-147638" algn="l" defTabSz="457200" rtl="0" eaLnBrk="1" latinLnBrk="0" hangingPunct="1">
        <a:lnSpc>
          <a:spcPts val="2350"/>
        </a:lnSpc>
        <a:spcBef>
          <a:spcPts val="400"/>
        </a:spcBef>
        <a:buFont typeface="Symbol" charset="2"/>
        <a:buChar char="-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4pPr>
      <a:lvl5pPr marL="1973263" indent="-144463" algn="l" defTabSz="457200" rtl="0" eaLnBrk="1" latinLnBrk="0" hangingPunct="1">
        <a:lnSpc>
          <a:spcPts val="2350"/>
        </a:lnSpc>
        <a:spcBef>
          <a:spcPts val="400"/>
        </a:spcBef>
        <a:buFont typeface="Symbol" charset="2"/>
        <a:buChar char="-"/>
        <a:defRPr sz="16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Schön\AppData\Local\Microsoft\Windows\Temporary Internet Files\Content.IE5\PJMN56L2\MC900435412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622" y="3696891"/>
            <a:ext cx="1450975" cy="184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Successful conduct of clinical trials to prove </a:t>
            </a:r>
            <a:r>
              <a:rPr lang="en-US" sz="3200" dirty="0" err="1"/>
              <a:t>biosimilarity</a:t>
            </a:r>
            <a:r>
              <a:rPr lang="en-US" sz="3200" dirty="0"/>
              <a:t> through defining a best fit outsourcing strategy</a:t>
            </a:r>
            <a:endParaRPr lang="de-DE" sz="3200" dirty="0"/>
          </a:p>
        </p:txBody>
      </p:sp>
      <p:sp>
        <p:nvSpPr>
          <p:cNvPr id="6" name="Textplatzhalter 5"/>
          <p:cNvSpPr>
            <a:spLocks noGrp="1"/>
          </p:cNvSpPr>
          <p:nvPr>
            <p:ph type="body" idx="1"/>
          </p:nvPr>
        </p:nvSpPr>
        <p:spPr>
          <a:xfrm>
            <a:off x="1225100" y="3373041"/>
            <a:ext cx="7474400" cy="1379934"/>
          </a:xfrm>
        </p:spPr>
        <p:txBody>
          <a:bodyPr>
            <a:normAutofit/>
          </a:bodyPr>
          <a:lstStyle/>
          <a:p>
            <a:r>
              <a:rPr lang="de-DE" dirty="0" smtClean="0"/>
              <a:t>Heike Schoen, </a:t>
            </a:r>
          </a:p>
          <a:p>
            <a:r>
              <a:rPr lang="de-DE" dirty="0" smtClean="0"/>
              <a:t>LUMIS International GmbH, Germany</a:t>
            </a:r>
          </a:p>
          <a:p>
            <a:r>
              <a:rPr lang="de-DE" dirty="0" smtClean="0"/>
              <a:t>Hyderabad </a:t>
            </a:r>
            <a:r>
              <a:rPr lang="de-DE" dirty="0" err="1" smtClean="0"/>
              <a:t>October</a:t>
            </a:r>
            <a:r>
              <a:rPr lang="de-DE" dirty="0" smtClean="0"/>
              <a:t> 27, 2014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1431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28.10.14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Biologics, Biowaivers &amp; Biosimilars - Hyderabad 27Oct14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8D554-9B29-8849-99D2-48A0ED1DD5E2}" type="slidenum">
              <a:rPr lang="de-DE" smtClean="0"/>
              <a:t>2</a:t>
            </a:fld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de-DE" dirty="0" smtClean="0"/>
          </a:p>
          <a:p>
            <a:endParaRPr lang="de-DE" dirty="0"/>
          </a:p>
          <a:p>
            <a:r>
              <a:rPr lang="de-DE" dirty="0" err="1" smtClean="0"/>
              <a:t>Why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outsource </a:t>
            </a:r>
            <a:r>
              <a:rPr lang="de-DE" dirty="0" err="1" smtClean="0"/>
              <a:t>to</a:t>
            </a:r>
            <a:r>
              <a:rPr lang="de-DE" dirty="0" smtClean="0"/>
              <a:t> a </a:t>
            </a:r>
            <a:r>
              <a:rPr lang="de-DE" dirty="0" err="1" smtClean="0">
                <a:solidFill>
                  <a:srgbClr val="FF0000"/>
                </a:solidFill>
              </a:rPr>
              <a:t>C</a:t>
            </a:r>
            <a:r>
              <a:rPr lang="de-DE" dirty="0" err="1" smtClean="0"/>
              <a:t>ontract</a:t>
            </a:r>
            <a:r>
              <a:rPr lang="de-DE" dirty="0" smtClean="0"/>
              <a:t> </a:t>
            </a:r>
            <a:r>
              <a:rPr lang="de-DE" dirty="0" smtClean="0">
                <a:solidFill>
                  <a:srgbClr val="FF0000"/>
                </a:solidFill>
              </a:rPr>
              <a:t>R</a:t>
            </a:r>
            <a:r>
              <a:rPr lang="de-DE" dirty="0" smtClean="0"/>
              <a:t>esearch </a:t>
            </a:r>
            <a:r>
              <a:rPr lang="de-DE" dirty="0" err="1" smtClean="0">
                <a:solidFill>
                  <a:srgbClr val="FF0000"/>
                </a:solidFill>
              </a:rPr>
              <a:t>O</a:t>
            </a:r>
            <a:r>
              <a:rPr lang="de-DE" dirty="0" err="1" smtClean="0"/>
              <a:t>rganization</a:t>
            </a:r>
            <a:endParaRPr lang="de-DE" dirty="0" smtClean="0"/>
          </a:p>
          <a:p>
            <a:r>
              <a:rPr lang="de-DE" dirty="0" smtClean="0"/>
              <a:t>Outsourcing </a:t>
            </a:r>
            <a:r>
              <a:rPr lang="de-DE" dirty="0" err="1" smtClean="0"/>
              <a:t>models</a:t>
            </a:r>
            <a:r>
              <a:rPr lang="de-DE" dirty="0" smtClean="0"/>
              <a:t> –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best</a:t>
            </a:r>
            <a:r>
              <a:rPr lang="de-DE" dirty="0" smtClean="0"/>
              <a:t> fit </a:t>
            </a:r>
            <a:r>
              <a:rPr lang="de-DE" dirty="0" err="1" smtClean="0"/>
              <a:t>strategy</a:t>
            </a:r>
            <a:endParaRPr lang="de-DE" dirty="0" smtClean="0"/>
          </a:p>
          <a:p>
            <a:r>
              <a:rPr lang="de-DE" dirty="0" smtClean="0"/>
              <a:t>Key </a:t>
            </a:r>
            <a:r>
              <a:rPr lang="de-DE" dirty="0" err="1" smtClean="0"/>
              <a:t>success</a:t>
            </a:r>
            <a:r>
              <a:rPr lang="de-DE" dirty="0" smtClean="0"/>
              <a:t> </a:t>
            </a:r>
            <a:r>
              <a:rPr lang="de-DE" dirty="0" err="1" smtClean="0"/>
              <a:t>factors</a:t>
            </a:r>
            <a:r>
              <a:rPr lang="de-DE" dirty="0" smtClean="0"/>
              <a:t> in </a:t>
            </a:r>
            <a:r>
              <a:rPr lang="de-DE" dirty="0" err="1" smtClean="0"/>
              <a:t>outsourcing</a:t>
            </a:r>
            <a:endParaRPr lang="de-DE" dirty="0" smtClean="0"/>
          </a:p>
          <a:p>
            <a:r>
              <a:rPr lang="de-DE" dirty="0" err="1" smtClean="0"/>
              <a:t>Get</a:t>
            </a:r>
            <a:r>
              <a:rPr lang="de-DE" dirty="0" smtClean="0"/>
              <a:t> </a:t>
            </a:r>
            <a:r>
              <a:rPr lang="de-DE" dirty="0" err="1" smtClean="0"/>
              <a:t>it</a:t>
            </a:r>
            <a:r>
              <a:rPr lang="de-DE" dirty="0" smtClean="0"/>
              <a:t> </a:t>
            </a:r>
            <a:r>
              <a:rPr lang="de-DE" dirty="0" err="1" smtClean="0"/>
              <a:t>right</a:t>
            </a:r>
            <a:r>
              <a:rPr lang="de-DE" dirty="0" smtClean="0"/>
              <a:t> </a:t>
            </a:r>
            <a:r>
              <a:rPr lang="de-DE" dirty="0" err="1" smtClean="0"/>
              <a:t>from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start</a:t>
            </a:r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</p:txBody>
      </p:sp>
      <p:sp>
        <p:nvSpPr>
          <p:cNvPr id="12" name="Textplatzhalter 11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1" name="Untertitel 10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Agenda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80110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28.10.14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Biologics, Biowaivers &amp; Biosimilars - Hyderabad 27Oct14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8D554-9B29-8849-99D2-48A0ED1DD5E2}" type="slidenum">
              <a:rPr lang="de-DE" smtClean="0"/>
              <a:t>3</a:t>
            </a:fld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Why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outsource </a:t>
            </a:r>
            <a:r>
              <a:rPr lang="de-DE" dirty="0" err="1" smtClean="0"/>
              <a:t>clinical</a:t>
            </a:r>
            <a:r>
              <a:rPr lang="de-DE" dirty="0" smtClean="0"/>
              <a:t> </a:t>
            </a:r>
            <a:r>
              <a:rPr lang="de-DE" dirty="0" err="1" smtClean="0"/>
              <a:t>trial</a:t>
            </a:r>
            <a:r>
              <a:rPr lang="de-DE" dirty="0" smtClean="0"/>
              <a:t> </a:t>
            </a:r>
            <a:r>
              <a:rPr lang="de-DE" dirty="0" err="1" smtClean="0"/>
              <a:t>conduct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9484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28.10.14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Biologics, Biowaivers &amp; Biosimilars - Hyderabad 27Oct14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8D554-9B29-8849-99D2-48A0ED1DD5E2}" type="slidenum">
              <a:rPr lang="de-DE" smtClean="0"/>
              <a:t>4</a:t>
            </a:fld>
            <a:endParaRPr lang="de-DE"/>
          </a:p>
        </p:txBody>
      </p:sp>
      <p:sp>
        <p:nvSpPr>
          <p:cNvPr id="11" name="Inhaltsplatzhalter 10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de-DE" dirty="0" smtClean="0"/>
          </a:p>
          <a:p>
            <a:endParaRPr lang="de-DE" dirty="0"/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Outsourcing </a:t>
            </a:r>
            <a:r>
              <a:rPr lang="de-DE" dirty="0" err="1" smtClean="0"/>
              <a:t>Reasons</a:t>
            </a:r>
            <a:endParaRPr lang="de-DE" dirty="0"/>
          </a:p>
        </p:txBody>
      </p:sp>
      <p:graphicFrame>
        <p:nvGraphicFramePr>
          <p:cNvPr id="13" name="Diagramm 12"/>
          <p:cNvGraphicFramePr/>
          <p:nvPr>
            <p:extLst>
              <p:ext uri="{D42A27DB-BD31-4B8C-83A1-F6EECF244321}">
                <p14:modId xmlns:p14="http://schemas.microsoft.com/office/powerpoint/2010/main" val="3258759648"/>
              </p:ext>
            </p:extLst>
          </p:nvPr>
        </p:nvGraphicFramePr>
        <p:xfrm>
          <a:off x="847725" y="1104900"/>
          <a:ext cx="718185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Ellipse 14"/>
          <p:cNvSpPr/>
          <p:nvPr/>
        </p:nvSpPr>
        <p:spPr>
          <a:xfrm>
            <a:off x="4522158" y="573450"/>
            <a:ext cx="2066580" cy="931500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glow rad="635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 smtClean="0">
                <a:solidFill>
                  <a:srgbClr val="686868"/>
                </a:solidFill>
              </a:rPr>
              <a:t>Compliment</a:t>
            </a:r>
            <a:r>
              <a:rPr lang="de-DE" sz="1400" b="1" dirty="0" smtClean="0">
                <a:solidFill>
                  <a:srgbClr val="686868"/>
                </a:solidFill>
              </a:rPr>
              <a:t> </a:t>
            </a:r>
            <a:r>
              <a:rPr lang="de-DE" sz="1400" b="1" dirty="0" err="1" smtClean="0">
                <a:solidFill>
                  <a:srgbClr val="686868"/>
                </a:solidFill>
              </a:rPr>
              <a:t>or</a:t>
            </a:r>
            <a:r>
              <a:rPr lang="de-DE" sz="1400" b="1" dirty="0" smtClean="0">
                <a:solidFill>
                  <a:srgbClr val="686868"/>
                </a:solidFill>
              </a:rPr>
              <a:t> </a:t>
            </a:r>
            <a:r>
              <a:rPr lang="de-DE" sz="1400" b="1" dirty="0" err="1" smtClean="0">
                <a:solidFill>
                  <a:srgbClr val="686868"/>
                </a:solidFill>
              </a:rPr>
              <a:t>addition</a:t>
            </a:r>
            <a:r>
              <a:rPr lang="de-DE" sz="1400" b="1" dirty="0" smtClean="0">
                <a:solidFill>
                  <a:srgbClr val="686868"/>
                </a:solidFill>
              </a:rPr>
              <a:t> </a:t>
            </a:r>
            <a:r>
              <a:rPr lang="de-DE" sz="1400" b="1" dirty="0" err="1" smtClean="0">
                <a:solidFill>
                  <a:srgbClr val="686868"/>
                </a:solidFill>
              </a:rPr>
              <a:t>to</a:t>
            </a:r>
            <a:r>
              <a:rPr lang="de-DE" sz="1400" b="1" dirty="0" smtClean="0">
                <a:solidFill>
                  <a:srgbClr val="686868"/>
                </a:solidFill>
              </a:rPr>
              <a:t> </a:t>
            </a:r>
            <a:r>
              <a:rPr lang="de-DE" sz="1400" b="1" dirty="0" err="1" smtClean="0">
                <a:solidFill>
                  <a:srgbClr val="686868"/>
                </a:solidFill>
              </a:rPr>
              <a:t>own</a:t>
            </a:r>
            <a:r>
              <a:rPr lang="de-DE" sz="1400" b="1" dirty="0" smtClean="0">
                <a:solidFill>
                  <a:srgbClr val="686868"/>
                </a:solidFill>
              </a:rPr>
              <a:t> </a:t>
            </a:r>
            <a:r>
              <a:rPr lang="de-DE" sz="1400" b="1" dirty="0" err="1" smtClean="0">
                <a:solidFill>
                  <a:srgbClr val="686868"/>
                </a:solidFill>
              </a:rPr>
              <a:t>expertise</a:t>
            </a:r>
            <a:r>
              <a:rPr lang="de-DE" sz="1400" b="1" dirty="0" smtClean="0">
                <a:solidFill>
                  <a:srgbClr val="686868"/>
                </a:solidFill>
              </a:rPr>
              <a:t> </a:t>
            </a:r>
            <a:endParaRPr lang="de-DE" sz="1400" b="1" dirty="0">
              <a:solidFill>
                <a:srgbClr val="686868"/>
              </a:solidFill>
            </a:endParaRPr>
          </a:p>
        </p:txBody>
      </p:sp>
      <p:sp>
        <p:nvSpPr>
          <p:cNvPr id="16" name="Ellipse 15"/>
          <p:cNvSpPr/>
          <p:nvPr/>
        </p:nvSpPr>
        <p:spPr>
          <a:xfrm>
            <a:off x="6305775" y="1787775"/>
            <a:ext cx="2257200" cy="1079250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glow rad="635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smtClean="0">
                <a:solidFill>
                  <a:srgbClr val="686868"/>
                </a:solidFill>
              </a:rPr>
              <a:t>Clinical </a:t>
            </a:r>
            <a:r>
              <a:rPr lang="de-DE" sz="1400" b="1" dirty="0" err="1" smtClean="0">
                <a:solidFill>
                  <a:srgbClr val="686868"/>
                </a:solidFill>
              </a:rPr>
              <a:t>Experts</a:t>
            </a:r>
            <a:r>
              <a:rPr lang="de-DE" sz="1400" b="1" dirty="0" smtClean="0">
                <a:solidFill>
                  <a:srgbClr val="686868"/>
                </a:solidFill>
              </a:rPr>
              <a:t>, </a:t>
            </a:r>
            <a:r>
              <a:rPr lang="de-DE" sz="1400" b="1" dirty="0" err="1" smtClean="0">
                <a:solidFill>
                  <a:srgbClr val="686868"/>
                </a:solidFill>
              </a:rPr>
              <a:t>sites</a:t>
            </a:r>
            <a:r>
              <a:rPr lang="de-DE" sz="1400" b="1" dirty="0" smtClean="0">
                <a:solidFill>
                  <a:srgbClr val="686868"/>
                </a:solidFill>
              </a:rPr>
              <a:t>, </a:t>
            </a:r>
            <a:r>
              <a:rPr lang="de-DE" sz="1400" b="1" dirty="0" err="1" smtClean="0">
                <a:solidFill>
                  <a:srgbClr val="686868"/>
                </a:solidFill>
              </a:rPr>
              <a:t>local</a:t>
            </a:r>
            <a:r>
              <a:rPr lang="de-DE" sz="1400" b="1" dirty="0" smtClean="0">
                <a:solidFill>
                  <a:srgbClr val="686868"/>
                </a:solidFill>
              </a:rPr>
              <a:t> </a:t>
            </a:r>
            <a:r>
              <a:rPr lang="de-DE" sz="1400" b="1" dirty="0" err="1" smtClean="0">
                <a:solidFill>
                  <a:srgbClr val="686868"/>
                </a:solidFill>
              </a:rPr>
              <a:t>regulatory</a:t>
            </a:r>
            <a:r>
              <a:rPr lang="de-DE" sz="1400" b="1" dirty="0" smtClean="0">
                <a:solidFill>
                  <a:srgbClr val="686868"/>
                </a:solidFill>
              </a:rPr>
              <a:t> </a:t>
            </a:r>
            <a:r>
              <a:rPr lang="de-DE" sz="1400" b="1" dirty="0" err="1" smtClean="0">
                <a:solidFill>
                  <a:srgbClr val="686868"/>
                </a:solidFill>
              </a:rPr>
              <a:t>expertise</a:t>
            </a:r>
            <a:endParaRPr lang="de-DE" sz="1400" b="1" dirty="0">
              <a:solidFill>
                <a:srgbClr val="686868"/>
              </a:solidFill>
            </a:endParaRPr>
          </a:p>
        </p:txBody>
      </p:sp>
      <p:sp>
        <p:nvSpPr>
          <p:cNvPr id="17" name="Ellipse 16"/>
          <p:cNvSpPr/>
          <p:nvPr/>
        </p:nvSpPr>
        <p:spPr>
          <a:xfrm>
            <a:off x="361950" y="1244850"/>
            <a:ext cx="2507800" cy="1085850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glow rad="635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 smtClean="0">
                <a:solidFill>
                  <a:srgbClr val="686868"/>
                </a:solidFill>
              </a:rPr>
              <a:t>Cost</a:t>
            </a:r>
            <a:r>
              <a:rPr lang="de-DE" sz="1400" b="1" dirty="0" smtClean="0">
                <a:solidFill>
                  <a:srgbClr val="686868"/>
                </a:solidFill>
              </a:rPr>
              <a:t> </a:t>
            </a:r>
            <a:r>
              <a:rPr lang="de-DE" sz="1400" b="1" dirty="0" err="1" smtClean="0">
                <a:solidFill>
                  <a:srgbClr val="686868"/>
                </a:solidFill>
              </a:rPr>
              <a:t>reduction</a:t>
            </a:r>
            <a:r>
              <a:rPr lang="de-DE" sz="1400" b="1" dirty="0" smtClean="0">
                <a:solidFill>
                  <a:srgbClr val="686868"/>
                </a:solidFill>
              </a:rPr>
              <a:t> in </a:t>
            </a:r>
            <a:r>
              <a:rPr lang="de-DE" sz="1400" b="1" dirty="0" err="1" smtClean="0">
                <a:solidFill>
                  <a:srgbClr val="686868"/>
                </a:solidFill>
              </a:rPr>
              <a:t>resources</a:t>
            </a:r>
            <a:r>
              <a:rPr lang="de-DE" sz="1400" b="1" dirty="0" smtClean="0">
                <a:solidFill>
                  <a:srgbClr val="686868"/>
                </a:solidFill>
              </a:rPr>
              <a:t> </a:t>
            </a:r>
            <a:r>
              <a:rPr lang="de-DE" sz="1200" b="1" dirty="0" smtClean="0">
                <a:solidFill>
                  <a:srgbClr val="686868"/>
                </a:solidFill>
              </a:rPr>
              <a:t>(personell, </a:t>
            </a:r>
            <a:r>
              <a:rPr lang="de-DE" sz="1200" b="1" dirty="0" err="1" smtClean="0">
                <a:solidFill>
                  <a:srgbClr val="686868"/>
                </a:solidFill>
              </a:rPr>
              <a:t>manufacturing</a:t>
            </a:r>
            <a:r>
              <a:rPr lang="de-DE" sz="1200" b="1" dirty="0" smtClean="0">
                <a:solidFill>
                  <a:srgbClr val="686868"/>
                </a:solidFill>
              </a:rPr>
              <a:t> </a:t>
            </a:r>
            <a:r>
              <a:rPr lang="de-DE" sz="1200" b="1" dirty="0" err="1" smtClean="0">
                <a:solidFill>
                  <a:srgbClr val="686868"/>
                </a:solidFill>
              </a:rPr>
              <a:t>etc</a:t>
            </a:r>
            <a:r>
              <a:rPr lang="de-DE" sz="1200" b="1" dirty="0" smtClean="0">
                <a:solidFill>
                  <a:srgbClr val="686868"/>
                </a:solidFill>
              </a:rPr>
              <a:t>)</a:t>
            </a:r>
            <a:endParaRPr lang="de-DE" sz="1200" b="1" dirty="0">
              <a:solidFill>
                <a:srgbClr val="686868"/>
              </a:solidFill>
            </a:endParaRPr>
          </a:p>
        </p:txBody>
      </p:sp>
      <p:sp>
        <p:nvSpPr>
          <p:cNvPr id="18" name="Ellipse 17"/>
          <p:cNvSpPr/>
          <p:nvPr/>
        </p:nvSpPr>
        <p:spPr>
          <a:xfrm>
            <a:off x="6228436" y="3181350"/>
            <a:ext cx="2462101" cy="1104899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glow rad="635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err="1" smtClean="0">
                <a:solidFill>
                  <a:srgbClr val="686868"/>
                </a:solidFill>
              </a:rPr>
              <a:t>Biosimilar</a:t>
            </a:r>
            <a:r>
              <a:rPr lang="de-DE" sz="1400" b="1" dirty="0" smtClean="0">
                <a:solidFill>
                  <a:srgbClr val="686868"/>
                </a:solidFill>
              </a:rPr>
              <a:t> </a:t>
            </a:r>
            <a:r>
              <a:rPr lang="de-DE" sz="1400" b="1" dirty="0" err="1" smtClean="0">
                <a:solidFill>
                  <a:srgbClr val="686868"/>
                </a:solidFill>
              </a:rPr>
              <a:t>expertise</a:t>
            </a:r>
            <a:r>
              <a:rPr lang="de-DE" sz="1400" b="1" dirty="0" smtClean="0">
                <a:solidFill>
                  <a:srgbClr val="686868"/>
                </a:solidFill>
              </a:rPr>
              <a:t>, </a:t>
            </a:r>
            <a:r>
              <a:rPr lang="de-DE" sz="1400" b="1" dirty="0" err="1" smtClean="0">
                <a:solidFill>
                  <a:srgbClr val="686868"/>
                </a:solidFill>
              </a:rPr>
              <a:t>medical</a:t>
            </a:r>
            <a:r>
              <a:rPr lang="de-DE" sz="1400" b="1" dirty="0" smtClean="0">
                <a:solidFill>
                  <a:srgbClr val="686868"/>
                </a:solidFill>
              </a:rPr>
              <a:t> </a:t>
            </a:r>
            <a:r>
              <a:rPr lang="de-DE" sz="1400" b="1" dirty="0" err="1" smtClean="0">
                <a:solidFill>
                  <a:srgbClr val="686868"/>
                </a:solidFill>
              </a:rPr>
              <a:t>devices</a:t>
            </a:r>
            <a:r>
              <a:rPr lang="de-DE" sz="1400" b="1" dirty="0" smtClean="0">
                <a:solidFill>
                  <a:srgbClr val="686868"/>
                </a:solidFill>
              </a:rPr>
              <a:t>, </a:t>
            </a:r>
            <a:r>
              <a:rPr lang="de-DE" sz="1400" b="1" dirty="0" err="1" smtClean="0">
                <a:solidFill>
                  <a:srgbClr val="686868"/>
                </a:solidFill>
              </a:rPr>
              <a:t>single</a:t>
            </a:r>
            <a:r>
              <a:rPr lang="de-DE" sz="1400" b="1" dirty="0" smtClean="0">
                <a:solidFill>
                  <a:srgbClr val="686868"/>
                </a:solidFill>
              </a:rPr>
              <a:t> </a:t>
            </a:r>
            <a:r>
              <a:rPr lang="de-DE" sz="1400" b="1" dirty="0" err="1" smtClean="0">
                <a:solidFill>
                  <a:srgbClr val="686868"/>
                </a:solidFill>
              </a:rPr>
              <a:t>services</a:t>
            </a:r>
            <a:r>
              <a:rPr lang="de-DE" sz="1400" b="1" dirty="0" smtClean="0">
                <a:solidFill>
                  <a:srgbClr val="686868"/>
                </a:solidFill>
              </a:rPr>
              <a:t>, Phase I</a:t>
            </a:r>
            <a:endParaRPr lang="de-DE" sz="1400" b="1" dirty="0">
              <a:solidFill>
                <a:srgbClr val="686868"/>
              </a:solidFill>
            </a:endParaRPr>
          </a:p>
        </p:txBody>
      </p:sp>
      <p:sp>
        <p:nvSpPr>
          <p:cNvPr id="19" name="Ellipse 18"/>
          <p:cNvSpPr/>
          <p:nvPr/>
        </p:nvSpPr>
        <p:spPr>
          <a:xfrm>
            <a:off x="541450" y="2867025"/>
            <a:ext cx="2148800" cy="1075575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glow rad="635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smtClean="0">
                <a:solidFill>
                  <a:srgbClr val="686868"/>
                </a:solidFill>
              </a:rPr>
              <a:t>Add  </a:t>
            </a:r>
            <a:r>
              <a:rPr lang="de-DE" sz="1400" b="1" dirty="0" err="1" smtClean="0">
                <a:solidFill>
                  <a:srgbClr val="686868"/>
                </a:solidFill>
              </a:rPr>
              <a:t>single</a:t>
            </a:r>
            <a:r>
              <a:rPr lang="de-DE" sz="1400" b="1" dirty="0" smtClean="0">
                <a:solidFill>
                  <a:srgbClr val="686868"/>
                </a:solidFill>
              </a:rPr>
              <a:t> </a:t>
            </a:r>
            <a:r>
              <a:rPr lang="de-DE" sz="1400" b="1" dirty="0" err="1" smtClean="0">
                <a:solidFill>
                  <a:srgbClr val="686868"/>
                </a:solidFill>
              </a:rPr>
              <a:t>functions</a:t>
            </a:r>
            <a:r>
              <a:rPr lang="de-DE" sz="1400" b="1" dirty="0" smtClean="0">
                <a:solidFill>
                  <a:srgbClr val="686868"/>
                </a:solidFill>
              </a:rPr>
              <a:t> </a:t>
            </a:r>
            <a:r>
              <a:rPr lang="de-DE" sz="1400" b="1" dirty="0" err="1" smtClean="0">
                <a:solidFill>
                  <a:srgbClr val="686868"/>
                </a:solidFill>
              </a:rPr>
              <a:t>to</a:t>
            </a:r>
            <a:r>
              <a:rPr lang="de-DE" sz="1400" b="1" dirty="0" smtClean="0">
                <a:solidFill>
                  <a:srgbClr val="686868"/>
                </a:solidFill>
              </a:rPr>
              <a:t> </a:t>
            </a:r>
            <a:r>
              <a:rPr lang="de-DE" sz="1400" b="1" dirty="0" err="1" smtClean="0">
                <a:solidFill>
                  <a:srgbClr val="686868"/>
                </a:solidFill>
              </a:rPr>
              <a:t>own</a:t>
            </a:r>
            <a:r>
              <a:rPr lang="de-DE" sz="1400" b="1" dirty="0" smtClean="0">
                <a:solidFill>
                  <a:srgbClr val="686868"/>
                </a:solidFill>
              </a:rPr>
              <a:t> </a:t>
            </a:r>
            <a:r>
              <a:rPr lang="de-DE" sz="1400" b="1" dirty="0" err="1" smtClean="0">
                <a:solidFill>
                  <a:srgbClr val="686868"/>
                </a:solidFill>
              </a:rPr>
              <a:t>resources</a:t>
            </a:r>
            <a:r>
              <a:rPr lang="de-DE" sz="1400" b="1" dirty="0">
                <a:solidFill>
                  <a:srgbClr val="686868"/>
                </a:solidFill>
              </a:rPr>
              <a:t> </a:t>
            </a:r>
            <a:r>
              <a:rPr lang="de-DE" sz="1400" b="1" dirty="0" smtClean="0">
                <a:solidFill>
                  <a:srgbClr val="686868"/>
                </a:solidFill>
              </a:rPr>
              <a:t>(</a:t>
            </a:r>
            <a:r>
              <a:rPr lang="de-DE" sz="1400" b="1" dirty="0" err="1" smtClean="0">
                <a:solidFill>
                  <a:srgbClr val="686868"/>
                </a:solidFill>
              </a:rPr>
              <a:t>insourcing</a:t>
            </a:r>
            <a:r>
              <a:rPr lang="de-DE" sz="1400" b="1" dirty="0" smtClean="0">
                <a:solidFill>
                  <a:srgbClr val="686868"/>
                </a:solidFill>
              </a:rPr>
              <a:t>)</a:t>
            </a:r>
            <a:endParaRPr lang="de-DE" sz="1400" b="1" dirty="0">
              <a:solidFill>
                <a:srgbClr val="686868"/>
              </a:solidFill>
            </a:endParaRPr>
          </a:p>
        </p:txBody>
      </p:sp>
      <p:sp>
        <p:nvSpPr>
          <p:cNvPr id="20" name="Ellipse 19"/>
          <p:cNvSpPr/>
          <p:nvPr/>
        </p:nvSpPr>
        <p:spPr>
          <a:xfrm>
            <a:off x="2100372" y="4551948"/>
            <a:ext cx="2166827" cy="1038725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4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4">
                  <a:lumMod val="60000"/>
                  <a:lumOff val="40000"/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effectLst>
            <a:glow rad="63500">
              <a:schemeClr val="accent4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b="1" dirty="0" smtClean="0">
                <a:solidFill>
                  <a:srgbClr val="686868"/>
                </a:solidFill>
              </a:rPr>
              <a:t>CROs </a:t>
            </a:r>
            <a:r>
              <a:rPr lang="de-DE" sz="1400" b="1" dirty="0" err="1" smtClean="0">
                <a:solidFill>
                  <a:srgbClr val="686868"/>
                </a:solidFill>
              </a:rPr>
              <a:t>as</a:t>
            </a:r>
            <a:r>
              <a:rPr lang="de-DE" sz="1400" b="1" dirty="0" smtClean="0">
                <a:solidFill>
                  <a:srgbClr val="686868"/>
                </a:solidFill>
              </a:rPr>
              <a:t> </a:t>
            </a:r>
            <a:r>
              <a:rPr lang="de-DE" sz="1400" b="1" dirty="0" err="1" smtClean="0">
                <a:solidFill>
                  <a:srgbClr val="686868"/>
                </a:solidFill>
              </a:rPr>
              <a:t>efficient</a:t>
            </a:r>
            <a:r>
              <a:rPr lang="de-DE" sz="1400" b="1" dirty="0">
                <a:solidFill>
                  <a:srgbClr val="686868"/>
                </a:solidFill>
              </a:rPr>
              <a:t> </a:t>
            </a:r>
            <a:r>
              <a:rPr lang="de-DE" sz="1400" b="1" dirty="0" err="1" smtClean="0">
                <a:solidFill>
                  <a:srgbClr val="686868"/>
                </a:solidFill>
              </a:rPr>
              <a:t>process</a:t>
            </a:r>
            <a:r>
              <a:rPr lang="de-DE" sz="1400" b="1" dirty="0" smtClean="0">
                <a:solidFill>
                  <a:srgbClr val="686868"/>
                </a:solidFill>
              </a:rPr>
              <a:t> </a:t>
            </a:r>
            <a:r>
              <a:rPr lang="de-DE" sz="1400" b="1" dirty="0" err="1" smtClean="0">
                <a:solidFill>
                  <a:srgbClr val="686868"/>
                </a:solidFill>
              </a:rPr>
              <a:t>experts</a:t>
            </a:r>
            <a:r>
              <a:rPr lang="de-DE" sz="1400" b="1" dirty="0" smtClean="0">
                <a:solidFill>
                  <a:srgbClr val="686868"/>
                </a:solidFill>
              </a:rPr>
              <a:t>, </a:t>
            </a:r>
            <a:endParaRPr lang="de-DE" sz="1400" b="1" dirty="0">
              <a:solidFill>
                <a:srgbClr val="686868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>
            <a:off x="5762625" y="3810000"/>
            <a:ext cx="2446644" cy="2266949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50000"/>
                  <a:tint val="66000"/>
                  <a:satMod val="160000"/>
                </a:schemeClr>
              </a:gs>
              <a:gs pos="50000">
                <a:schemeClr val="accent4">
                  <a:lumMod val="50000"/>
                  <a:tint val="44500"/>
                  <a:satMod val="160000"/>
                </a:schemeClr>
              </a:gs>
              <a:gs pos="100000">
                <a:schemeClr val="accent4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FF00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dirty="0" err="1" smtClean="0">
                <a:solidFill>
                  <a:schemeClr val="tx2"/>
                </a:solidFill>
              </a:rPr>
              <a:t>Stepwise</a:t>
            </a:r>
            <a:r>
              <a:rPr lang="de-DE" b="1" dirty="0" smtClean="0">
                <a:solidFill>
                  <a:schemeClr val="tx2"/>
                </a:solidFill>
              </a:rPr>
              <a:t> </a:t>
            </a:r>
            <a:r>
              <a:rPr lang="de-DE" b="1" dirty="0" err="1" smtClean="0">
                <a:solidFill>
                  <a:schemeClr val="tx2"/>
                </a:solidFill>
              </a:rPr>
              <a:t>or</a:t>
            </a:r>
            <a:r>
              <a:rPr lang="de-DE" b="1" dirty="0" smtClean="0">
                <a:solidFill>
                  <a:schemeClr val="tx2"/>
                </a:solidFill>
              </a:rPr>
              <a:t> </a:t>
            </a:r>
            <a:r>
              <a:rPr lang="de-DE" b="1" dirty="0" err="1" smtClean="0">
                <a:solidFill>
                  <a:schemeClr val="tx2"/>
                </a:solidFill>
              </a:rPr>
              <a:t>mixed</a:t>
            </a:r>
            <a:r>
              <a:rPr lang="de-DE" b="1" dirty="0" smtClean="0">
                <a:solidFill>
                  <a:schemeClr val="tx2"/>
                </a:solidFill>
              </a:rPr>
              <a:t> </a:t>
            </a:r>
            <a:r>
              <a:rPr lang="de-DE" b="1" dirty="0" err="1" smtClean="0">
                <a:solidFill>
                  <a:schemeClr val="tx2"/>
                </a:solidFill>
              </a:rPr>
              <a:t>approaches</a:t>
            </a:r>
            <a:endParaRPr lang="de-DE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564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28.10.14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Biologics, Biowaivers &amp; Biosimilars - Hyderabad 27Oct14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8D554-9B29-8849-99D2-48A0ED1DD5E2}" type="slidenum">
              <a:rPr lang="de-DE" smtClean="0"/>
              <a:t>5</a:t>
            </a:fld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Outsourcing Models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42284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28.10.14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Biologics, Biowaivers &amp; Biosimilars - Hyderabad 27Oct14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8D554-9B29-8849-99D2-48A0ED1DD5E2}" type="slidenum">
              <a:rPr lang="de-DE" smtClean="0"/>
              <a:t>6</a:t>
            </a:fld>
            <a:endParaRPr lang="de-DE"/>
          </a:p>
        </p:txBody>
      </p:sp>
      <p:pic>
        <p:nvPicPr>
          <p:cNvPr id="1028" name="Picture 4" descr="C:\Users\Schön\Pictures\onesizefitsa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0848" y="1101852"/>
            <a:ext cx="6242304" cy="465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3187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chön\AppData\Local\Microsoft\Windows\Temporary Internet Files\Content.IE5\SW4J09LR\MC900441735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176" y="3686175"/>
            <a:ext cx="1019174" cy="1019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Outsourcing </a:t>
            </a:r>
            <a:r>
              <a:rPr lang="de-DE" dirty="0" err="1" smtClean="0"/>
              <a:t>models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28.10.14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Biologics, Biowaivers &amp; Biosimilars - Hyderabad 27Oct14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8D554-9B29-8849-99D2-48A0ED1DD5E2}" type="slidenum">
              <a:rPr lang="de-DE" smtClean="0"/>
              <a:t>7</a:t>
            </a:fld>
            <a:endParaRPr lang="de-DE"/>
          </a:p>
        </p:txBody>
      </p:sp>
      <p:sp>
        <p:nvSpPr>
          <p:cNvPr id="2" name="Inhaltsplatzhalter 1"/>
          <p:cNvSpPr>
            <a:spLocks noGrp="1"/>
          </p:cNvSpPr>
          <p:nvPr>
            <p:ph sz="quarter" idx="4"/>
          </p:nvPr>
        </p:nvSpPr>
        <p:spPr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b="1" dirty="0" err="1" smtClean="0"/>
              <a:t>Full</a:t>
            </a:r>
            <a:r>
              <a:rPr lang="de-DE" b="1" dirty="0" smtClean="0"/>
              <a:t> </a:t>
            </a:r>
            <a:r>
              <a:rPr lang="de-DE" b="1" dirty="0" err="1" smtClean="0"/>
              <a:t>service</a:t>
            </a:r>
            <a:r>
              <a:rPr lang="de-DE" b="1" dirty="0" smtClean="0"/>
              <a:t> </a:t>
            </a:r>
            <a:r>
              <a:rPr lang="de-DE" b="1" dirty="0" err="1" smtClean="0"/>
              <a:t>sourcing</a:t>
            </a:r>
            <a:endParaRPr lang="de-DE" b="1" dirty="0" smtClean="0"/>
          </a:p>
          <a:p>
            <a:r>
              <a:rPr lang="de-DE" dirty="0" err="1" smtClean="0"/>
              <a:t>Complete</a:t>
            </a:r>
            <a:r>
              <a:rPr lang="de-DE" dirty="0" smtClean="0"/>
              <a:t> </a:t>
            </a:r>
            <a:r>
              <a:rPr lang="de-DE" dirty="0" err="1" smtClean="0"/>
              <a:t>range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services</a:t>
            </a:r>
            <a:r>
              <a:rPr lang="de-DE" dirty="0" smtClean="0"/>
              <a:t> </a:t>
            </a:r>
          </a:p>
          <a:p>
            <a:r>
              <a:rPr lang="de-DE" dirty="0" err="1" smtClean="0"/>
              <a:t>One</a:t>
            </a:r>
            <a:r>
              <a:rPr lang="de-DE" dirty="0" smtClean="0"/>
              <a:t> </a:t>
            </a:r>
            <a:r>
              <a:rPr lang="de-DE" dirty="0" err="1" smtClean="0"/>
              <a:t>stop</a:t>
            </a:r>
            <a:r>
              <a:rPr lang="de-DE" dirty="0" smtClean="0"/>
              <a:t> </a:t>
            </a:r>
            <a:r>
              <a:rPr lang="de-DE" dirty="0" err="1" smtClean="0"/>
              <a:t>shopping</a:t>
            </a:r>
            <a:endParaRPr lang="de-DE" dirty="0" smtClean="0"/>
          </a:p>
          <a:p>
            <a:r>
              <a:rPr lang="de-DE" dirty="0" smtClean="0"/>
              <a:t>Global </a:t>
            </a:r>
            <a:r>
              <a:rPr lang="de-DE" dirty="0" err="1" smtClean="0"/>
              <a:t>representation</a:t>
            </a:r>
            <a:endParaRPr lang="de-DE" dirty="0" smtClean="0"/>
          </a:p>
          <a:p>
            <a:r>
              <a:rPr lang="de-DE" dirty="0" err="1" smtClean="0"/>
              <a:t>One</a:t>
            </a:r>
            <a:r>
              <a:rPr lang="de-DE" dirty="0" smtClean="0"/>
              <a:t> </a:t>
            </a:r>
            <a:r>
              <a:rPr lang="de-DE" dirty="0" err="1" smtClean="0"/>
              <a:t>single</a:t>
            </a:r>
            <a:r>
              <a:rPr lang="de-DE" dirty="0" smtClean="0"/>
              <a:t> </a:t>
            </a:r>
            <a:r>
              <a:rPr lang="de-DE" dirty="0" err="1" smtClean="0"/>
              <a:t>point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contact</a:t>
            </a:r>
            <a:endParaRPr lang="de-DE" dirty="0" smtClean="0"/>
          </a:p>
          <a:p>
            <a:pPr marL="0" indent="0">
              <a:buNone/>
            </a:pPr>
            <a:endParaRPr lang="de-DE" dirty="0" smtClean="0"/>
          </a:p>
          <a:p>
            <a:r>
              <a:rPr lang="de-DE" dirty="0" smtClean="0"/>
              <a:t>Disparate </a:t>
            </a:r>
            <a:r>
              <a:rPr lang="de-DE" dirty="0" err="1" smtClean="0"/>
              <a:t>business</a:t>
            </a:r>
            <a:r>
              <a:rPr lang="de-DE" dirty="0" smtClean="0"/>
              <a:t> </a:t>
            </a:r>
            <a:r>
              <a:rPr lang="de-DE" dirty="0" err="1" smtClean="0"/>
              <a:t>units</a:t>
            </a:r>
            <a:r>
              <a:rPr lang="de-DE" dirty="0" smtClean="0"/>
              <a:t>, Integration </a:t>
            </a:r>
          </a:p>
          <a:p>
            <a:pPr marL="0" indent="0">
              <a:buNone/>
            </a:pPr>
            <a:r>
              <a:rPr lang="de-DE" dirty="0" smtClean="0"/>
              <a:t>   </a:t>
            </a:r>
            <a:r>
              <a:rPr lang="de-DE" dirty="0" err="1" smtClean="0"/>
              <a:t>across</a:t>
            </a:r>
            <a:r>
              <a:rPr lang="de-DE" dirty="0" smtClean="0"/>
              <a:t> </a:t>
            </a:r>
            <a:r>
              <a:rPr lang="de-DE" dirty="0" err="1" smtClean="0"/>
              <a:t>location</a:t>
            </a:r>
            <a:r>
              <a:rPr lang="de-DE" dirty="0" smtClean="0"/>
              <a:t> not </a:t>
            </a:r>
            <a:r>
              <a:rPr lang="de-DE" dirty="0" err="1" smtClean="0"/>
              <a:t>guaranteed</a:t>
            </a:r>
            <a:endParaRPr lang="de-DE" dirty="0"/>
          </a:p>
          <a:p>
            <a:pPr marL="14287" indent="0">
              <a:spcBef>
                <a:spcPts val="0"/>
              </a:spcBef>
              <a:buNone/>
            </a:pPr>
            <a:r>
              <a:rPr lang="de-DE" sz="2000" dirty="0" smtClean="0"/>
              <a:t>	</a:t>
            </a:r>
            <a:r>
              <a:rPr lang="de-DE" dirty="0" smtClean="0"/>
              <a:t> 	</a:t>
            </a:r>
          </a:p>
          <a:p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half" idx="13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3" name="Inhaltsplatzhalter 12"/>
          <p:cNvSpPr>
            <a:spLocks noGrp="1"/>
          </p:cNvSpPr>
          <p:nvPr>
            <p:ph sz="half" idx="2"/>
          </p:nvPr>
        </p:nvSpPr>
        <p:spPr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de-DE" b="1" dirty="0" err="1" smtClean="0"/>
              <a:t>Functional</a:t>
            </a:r>
            <a:r>
              <a:rPr lang="de-DE" b="1" dirty="0" smtClean="0"/>
              <a:t>/</a:t>
            </a:r>
            <a:r>
              <a:rPr lang="de-DE" b="1" dirty="0" err="1" smtClean="0"/>
              <a:t>Speciality</a:t>
            </a:r>
            <a:r>
              <a:rPr lang="de-DE" b="1" dirty="0" smtClean="0"/>
              <a:t> </a:t>
            </a:r>
            <a:r>
              <a:rPr lang="de-DE" b="1" dirty="0" err="1" smtClean="0"/>
              <a:t>sourcing</a:t>
            </a:r>
            <a:r>
              <a:rPr lang="de-DE" b="1" dirty="0" smtClean="0"/>
              <a:t> </a:t>
            </a:r>
          </a:p>
          <a:p>
            <a:r>
              <a:rPr lang="de-DE" dirty="0" err="1" smtClean="0"/>
              <a:t>Utilizing</a:t>
            </a:r>
            <a:r>
              <a:rPr lang="de-DE" dirty="0" smtClean="0"/>
              <a:t> CRO </a:t>
            </a:r>
            <a:r>
              <a:rPr lang="de-DE" dirty="0" err="1" smtClean="0"/>
              <a:t>staff</a:t>
            </a:r>
            <a:r>
              <a:rPr lang="de-DE" dirty="0" smtClean="0"/>
              <a:t> (</a:t>
            </a:r>
            <a:r>
              <a:rPr lang="de-DE" dirty="0" err="1" smtClean="0"/>
              <a:t>insourcing</a:t>
            </a:r>
            <a:r>
              <a:rPr lang="de-DE" dirty="0" smtClean="0"/>
              <a:t>)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perform</a:t>
            </a:r>
            <a:r>
              <a:rPr lang="de-DE" dirty="0" smtClean="0"/>
              <a:t> a </a:t>
            </a:r>
            <a:r>
              <a:rPr lang="de-DE" dirty="0" err="1" smtClean="0"/>
              <a:t>specific</a:t>
            </a:r>
            <a:r>
              <a:rPr lang="de-DE" dirty="0" smtClean="0"/>
              <a:t> </a:t>
            </a:r>
            <a:r>
              <a:rPr lang="de-DE" dirty="0" err="1" smtClean="0"/>
              <a:t>function</a:t>
            </a:r>
            <a:endParaRPr lang="de-DE" dirty="0" smtClean="0"/>
          </a:p>
          <a:p>
            <a:r>
              <a:rPr lang="de-DE" dirty="0" smtClean="0"/>
              <a:t>Needs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specific</a:t>
            </a:r>
            <a:r>
              <a:rPr lang="de-DE" dirty="0" smtClean="0"/>
              <a:t> </a:t>
            </a:r>
            <a:r>
              <a:rPr lang="de-DE" dirty="0" err="1" smtClean="0"/>
              <a:t>services</a:t>
            </a:r>
            <a:endParaRPr lang="de-DE" dirty="0" smtClean="0"/>
          </a:p>
          <a:p>
            <a:r>
              <a:rPr lang="de-DE" dirty="0" smtClean="0"/>
              <a:t>Multiple </a:t>
            </a:r>
            <a:r>
              <a:rPr lang="de-DE" dirty="0" err="1" smtClean="0"/>
              <a:t>reports</a:t>
            </a:r>
            <a:r>
              <a:rPr lang="de-DE" dirty="0" smtClean="0"/>
              <a:t> </a:t>
            </a:r>
            <a:r>
              <a:rPr lang="de-DE" dirty="0" err="1" smtClean="0"/>
              <a:t>into</a:t>
            </a:r>
            <a:r>
              <a:rPr lang="de-DE" dirty="0" smtClean="0"/>
              <a:t> Sponsor</a:t>
            </a:r>
          </a:p>
          <a:p>
            <a:endParaRPr lang="de-DE" dirty="0" smtClean="0"/>
          </a:p>
          <a:p>
            <a:pPr>
              <a:spcBef>
                <a:spcPts val="0"/>
              </a:spcBef>
            </a:pPr>
            <a:r>
              <a:rPr lang="de-DE" dirty="0" smtClean="0"/>
              <a:t> Managing multiple</a:t>
            </a:r>
          </a:p>
          <a:p>
            <a:pPr marL="0" indent="0">
              <a:spcBef>
                <a:spcPts val="0"/>
              </a:spcBef>
              <a:buNone/>
            </a:pPr>
            <a:r>
              <a:rPr lang="de-DE" dirty="0"/>
              <a:t> </a:t>
            </a:r>
            <a:r>
              <a:rPr lang="de-DE" dirty="0" smtClean="0"/>
              <a:t>   </a:t>
            </a:r>
            <a:r>
              <a:rPr lang="de-DE" dirty="0" err="1" smtClean="0"/>
              <a:t>providers</a:t>
            </a:r>
            <a:r>
              <a:rPr lang="de-DE" dirty="0" smtClean="0"/>
              <a:t> </a:t>
            </a:r>
          </a:p>
          <a:p>
            <a:endParaRPr lang="de-DE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6778" y="3744972"/>
            <a:ext cx="1492900" cy="111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4991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28.10.14</a:t>
            </a:r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Biologics, Biowaivers &amp; Biosimilars - Hyderabad 27Oct14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8D554-9B29-8849-99D2-48A0ED1DD5E2}" type="slidenum">
              <a:rPr lang="de-DE" smtClean="0"/>
              <a:t>8</a:t>
            </a:fld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idx="13"/>
          </p:nvPr>
        </p:nvSpPr>
        <p:spPr/>
        <p:txBody>
          <a:bodyPr>
            <a:normAutofit/>
          </a:bodyPr>
          <a:lstStyle/>
          <a:p>
            <a:r>
              <a:rPr lang="de-DE" dirty="0" err="1" smtClean="0"/>
              <a:t>There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a </a:t>
            </a:r>
            <a:r>
              <a:rPr lang="de-DE" dirty="0" err="1" smtClean="0"/>
              <a:t>close</a:t>
            </a:r>
            <a:r>
              <a:rPr lang="de-DE" dirty="0" smtClean="0"/>
              <a:t> </a:t>
            </a:r>
            <a:r>
              <a:rPr lang="de-DE" dirty="0" err="1" smtClean="0"/>
              <a:t>association</a:t>
            </a:r>
            <a:r>
              <a:rPr lang="de-DE" dirty="0" smtClean="0"/>
              <a:t> in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size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a </a:t>
            </a:r>
            <a:r>
              <a:rPr lang="de-DE" dirty="0" err="1" smtClean="0"/>
              <a:t>sponsor</a:t>
            </a:r>
            <a:r>
              <a:rPr lang="de-DE" dirty="0" smtClean="0"/>
              <a:t> </a:t>
            </a:r>
            <a:r>
              <a:rPr lang="de-DE" dirty="0" err="1" smtClean="0"/>
              <a:t>company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size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CRO </a:t>
            </a:r>
            <a:r>
              <a:rPr lang="de-DE" dirty="0" err="1" smtClean="0"/>
              <a:t>selected</a:t>
            </a:r>
            <a:endParaRPr lang="de-DE" dirty="0" smtClean="0"/>
          </a:p>
          <a:p>
            <a:pPr marL="0" indent="0">
              <a:buNone/>
            </a:pPr>
            <a:endParaRPr lang="de-DE" dirty="0" smtClean="0"/>
          </a:p>
          <a:p>
            <a:r>
              <a:rPr lang="de-DE" dirty="0" smtClean="0"/>
              <a:t>67% </a:t>
            </a:r>
            <a:r>
              <a:rPr lang="de-DE" dirty="0" err="1" smtClean="0"/>
              <a:t>of</a:t>
            </a:r>
            <a:r>
              <a:rPr lang="de-DE" dirty="0" smtClean="0"/>
              <a:t> „Big </a:t>
            </a:r>
            <a:r>
              <a:rPr lang="de-DE" dirty="0" err="1" smtClean="0"/>
              <a:t>Pharma</a:t>
            </a:r>
            <a:r>
              <a:rPr lang="de-DE" dirty="0" smtClean="0"/>
              <a:t>“ outsource </a:t>
            </a:r>
            <a:r>
              <a:rPr lang="de-DE" dirty="0" err="1" smtClean="0"/>
              <a:t>mainly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„TOP 5“ CROs </a:t>
            </a:r>
          </a:p>
          <a:p>
            <a:r>
              <a:rPr lang="de-DE" dirty="0" smtClean="0"/>
              <a:t>10%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smaller</a:t>
            </a:r>
            <a:r>
              <a:rPr lang="de-DE" dirty="0" smtClean="0"/>
              <a:t> </a:t>
            </a:r>
            <a:r>
              <a:rPr lang="de-DE" dirty="0" err="1" smtClean="0"/>
              <a:t>sponsor</a:t>
            </a:r>
            <a:r>
              <a:rPr lang="de-DE" dirty="0" smtClean="0"/>
              <a:t> </a:t>
            </a:r>
            <a:r>
              <a:rPr lang="de-DE" dirty="0" err="1" smtClean="0"/>
              <a:t>companies</a:t>
            </a:r>
            <a:r>
              <a:rPr lang="de-DE" dirty="0" smtClean="0"/>
              <a:t> </a:t>
            </a:r>
            <a:r>
              <a:rPr lang="de-DE" dirty="0" err="1" smtClean="0"/>
              <a:t>spend</a:t>
            </a:r>
            <a:r>
              <a:rPr lang="de-DE" dirty="0" smtClean="0"/>
              <a:t> </a:t>
            </a:r>
            <a:r>
              <a:rPr lang="de-DE" dirty="0" err="1" smtClean="0"/>
              <a:t>outsourcing</a:t>
            </a:r>
            <a:r>
              <a:rPr lang="de-DE" dirty="0" smtClean="0"/>
              <a:t> </a:t>
            </a:r>
            <a:r>
              <a:rPr lang="de-DE" dirty="0" err="1" smtClean="0"/>
              <a:t>budget</a:t>
            </a:r>
            <a:r>
              <a:rPr lang="de-DE" dirty="0" smtClean="0"/>
              <a:t>  </a:t>
            </a:r>
            <a:r>
              <a:rPr lang="de-DE" dirty="0" err="1" smtClean="0"/>
              <a:t>with</a:t>
            </a:r>
            <a:r>
              <a:rPr lang="de-DE" dirty="0" smtClean="0"/>
              <a:t> TOP 5 CROs</a:t>
            </a:r>
          </a:p>
          <a:p>
            <a:r>
              <a:rPr lang="de-DE" dirty="0" smtClean="0"/>
              <a:t>70%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smaller</a:t>
            </a:r>
            <a:r>
              <a:rPr lang="de-DE" dirty="0" smtClean="0"/>
              <a:t> </a:t>
            </a:r>
            <a:r>
              <a:rPr lang="de-DE" dirty="0" err="1" smtClean="0"/>
              <a:t>sponsors</a:t>
            </a:r>
            <a:r>
              <a:rPr lang="de-DE" dirty="0" smtClean="0"/>
              <a:t> </a:t>
            </a:r>
            <a:r>
              <a:rPr lang="de-DE" dirty="0" err="1" smtClean="0"/>
              <a:t>spend</a:t>
            </a:r>
            <a:r>
              <a:rPr lang="de-DE" dirty="0" smtClean="0"/>
              <a:t> &lt;10%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outsourcing</a:t>
            </a:r>
            <a:r>
              <a:rPr lang="de-DE" dirty="0" smtClean="0"/>
              <a:t> </a:t>
            </a:r>
            <a:r>
              <a:rPr lang="de-DE" dirty="0" err="1" smtClean="0"/>
              <a:t>budget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TOP5 CROs</a:t>
            </a:r>
          </a:p>
          <a:p>
            <a:pPr marL="0" indent="0">
              <a:buNone/>
            </a:pPr>
            <a:endParaRPr lang="de-DE" dirty="0" smtClean="0"/>
          </a:p>
          <a:p>
            <a:r>
              <a:rPr lang="de-DE" dirty="0" err="1" smtClean="0"/>
              <a:t>Smaller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midsize</a:t>
            </a:r>
            <a:r>
              <a:rPr lang="de-DE" dirty="0" smtClean="0"/>
              <a:t> </a:t>
            </a:r>
            <a:r>
              <a:rPr lang="de-DE" dirty="0" err="1" smtClean="0"/>
              <a:t>sponsors</a:t>
            </a:r>
            <a:r>
              <a:rPr lang="de-DE" dirty="0" smtClean="0"/>
              <a:t> </a:t>
            </a:r>
            <a:r>
              <a:rPr lang="de-DE" dirty="0" err="1" smtClean="0"/>
              <a:t>dedicate</a:t>
            </a:r>
            <a:r>
              <a:rPr lang="de-DE" dirty="0" smtClean="0"/>
              <a:t> </a:t>
            </a:r>
            <a:r>
              <a:rPr lang="de-DE" dirty="0" err="1" smtClean="0"/>
              <a:t>their</a:t>
            </a:r>
            <a:r>
              <a:rPr lang="de-DE" dirty="0" smtClean="0"/>
              <a:t> </a:t>
            </a:r>
            <a:r>
              <a:rPr lang="de-DE" dirty="0" err="1" smtClean="0"/>
              <a:t>outsourcing</a:t>
            </a:r>
            <a:r>
              <a:rPr lang="de-DE" dirty="0" smtClean="0"/>
              <a:t> </a:t>
            </a:r>
            <a:r>
              <a:rPr lang="de-DE" dirty="0" err="1" smtClean="0"/>
              <a:t>mainly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midsize</a:t>
            </a:r>
            <a:r>
              <a:rPr lang="de-DE" dirty="0" smtClean="0"/>
              <a:t> (</a:t>
            </a:r>
            <a:r>
              <a:rPr lang="de-DE" dirty="0" err="1" smtClean="0"/>
              <a:t>beyond</a:t>
            </a:r>
            <a:r>
              <a:rPr lang="de-DE" dirty="0" smtClean="0"/>
              <a:t> Top 15)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small</a:t>
            </a:r>
            <a:r>
              <a:rPr lang="de-DE" dirty="0" smtClean="0"/>
              <a:t> CROs (</a:t>
            </a:r>
            <a:r>
              <a:rPr lang="de-DE" dirty="0" err="1" smtClean="0"/>
              <a:t>speciality</a:t>
            </a:r>
            <a:r>
              <a:rPr lang="de-DE" dirty="0" smtClean="0"/>
              <a:t> CROs) </a:t>
            </a:r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pPr marL="0" indent="0">
              <a:buNone/>
            </a:pPr>
            <a:endParaRPr lang="de-DE" dirty="0" smtClean="0"/>
          </a:p>
          <a:p>
            <a:endParaRPr lang="de-DE" dirty="0"/>
          </a:p>
        </p:txBody>
      </p:sp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err="1" smtClean="0"/>
              <a:t>Avoca</a:t>
            </a:r>
            <a:r>
              <a:rPr lang="de-DE" dirty="0" smtClean="0"/>
              <a:t> Group, Survey 2011</a:t>
            </a:r>
            <a:endParaRPr lang="de-DE" dirty="0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Sponsor </a:t>
            </a:r>
            <a:r>
              <a:rPr lang="de-DE" dirty="0" err="1" smtClean="0"/>
              <a:t>size</a:t>
            </a:r>
            <a:r>
              <a:rPr lang="de-DE" dirty="0" smtClean="0"/>
              <a:t> – CRO </a:t>
            </a:r>
            <a:r>
              <a:rPr lang="de-DE" dirty="0" err="1" smtClean="0"/>
              <a:t>size</a:t>
            </a:r>
            <a:endParaRPr lang="de-DE" dirty="0"/>
          </a:p>
        </p:txBody>
      </p:sp>
      <p:sp>
        <p:nvSpPr>
          <p:cNvPr id="9" name="Ellipse 8"/>
          <p:cNvSpPr/>
          <p:nvPr/>
        </p:nvSpPr>
        <p:spPr>
          <a:xfrm>
            <a:off x="238125" y="4176392"/>
            <a:ext cx="8096250" cy="1281431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extplatzhalter 9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7119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View </a:t>
            </a:r>
            <a:r>
              <a:rPr lang="de-DE" dirty="0" err="1" smtClean="0"/>
              <a:t>to</a:t>
            </a:r>
            <a:r>
              <a:rPr lang="de-DE" dirty="0" smtClean="0"/>
              <a:t> CROs: different </a:t>
            </a:r>
            <a:r>
              <a:rPr lang="de-DE" dirty="0" err="1" smtClean="0"/>
              <a:t>sizes</a:t>
            </a:r>
            <a:r>
              <a:rPr lang="de-DE" dirty="0" smtClean="0"/>
              <a:t> – different </a:t>
            </a:r>
            <a:r>
              <a:rPr lang="de-DE" dirty="0" err="1" smtClean="0"/>
              <a:t>strengths</a:t>
            </a:r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28.10.14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Biologics, Biowaivers &amp; Biosimilars - Hyderabad 27Oct14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8D554-9B29-8849-99D2-48A0ED1DD5E2}" type="slidenum">
              <a:rPr lang="de-DE" smtClean="0"/>
              <a:t>9</a:t>
            </a:fld>
            <a:endParaRPr lang="de-DE"/>
          </a:p>
        </p:txBody>
      </p:sp>
      <p:sp>
        <p:nvSpPr>
          <p:cNvPr id="6" name="Inhaltsplatzhalter 5"/>
          <p:cNvSpPr>
            <a:spLocks noGrp="1"/>
          </p:cNvSpPr>
          <p:nvPr>
            <p:ph sz="half" idx="2"/>
          </p:nvPr>
        </p:nvSpPr>
        <p:spPr>
          <a:xfrm>
            <a:off x="489600" y="1219199"/>
            <a:ext cx="4040188" cy="4113993"/>
          </a:xfr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de-DE" b="1" dirty="0" smtClean="0"/>
              <a:t> </a:t>
            </a:r>
            <a:r>
              <a:rPr lang="de-DE" b="1" i="1" dirty="0" smtClean="0">
                <a:solidFill>
                  <a:schemeClr val="accent1"/>
                </a:solidFill>
              </a:rPr>
              <a:t>Large CROs</a:t>
            </a:r>
          </a:p>
          <a:p>
            <a:r>
              <a:rPr lang="de-DE" dirty="0" smtClean="0"/>
              <a:t>Global Player </a:t>
            </a:r>
            <a:r>
              <a:rPr lang="de-DE" dirty="0" err="1" smtClean="0"/>
              <a:t>with</a:t>
            </a:r>
            <a:r>
              <a:rPr lang="de-DE" dirty="0" smtClean="0"/>
              <a:t> global </a:t>
            </a:r>
            <a:r>
              <a:rPr lang="de-DE" dirty="0" err="1" smtClean="0"/>
              <a:t>infrastructure</a:t>
            </a:r>
            <a:endParaRPr lang="de-DE" dirty="0" smtClean="0"/>
          </a:p>
          <a:p>
            <a:r>
              <a:rPr lang="de-DE" dirty="0" smtClean="0"/>
              <a:t>„</a:t>
            </a:r>
            <a:r>
              <a:rPr lang="de-DE" dirty="0" err="1" smtClean="0"/>
              <a:t>deep</a:t>
            </a:r>
            <a:r>
              <a:rPr lang="de-DE" dirty="0" smtClean="0"/>
              <a:t>“ </a:t>
            </a:r>
            <a:r>
              <a:rPr lang="de-DE" dirty="0" err="1" smtClean="0"/>
              <a:t>experience</a:t>
            </a:r>
            <a:endParaRPr lang="de-DE" dirty="0" smtClean="0"/>
          </a:p>
          <a:p>
            <a:r>
              <a:rPr lang="de-DE" dirty="0" smtClean="0"/>
              <a:t>Large </a:t>
            </a:r>
            <a:r>
              <a:rPr lang="de-DE" dirty="0" err="1" smtClean="0"/>
              <a:t>capacity</a:t>
            </a:r>
            <a:endParaRPr lang="de-DE" dirty="0" smtClean="0"/>
          </a:p>
          <a:p>
            <a:r>
              <a:rPr lang="de-DE" dirty="0" err="1" smtClean="0"/>
              <a:t>Standardized</a:t>
            </a:r>
            <a:r>
              <a:rPr lang="de-DE" dirty="0" smtClean="0"/>
              <a:t> global </a:t>
            </a:r>
            <a:r>
              <a:rPr lang="de-DE" dirty="0" err="1" smtClean="0"/>
              <a:t>procedures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quality</a:t>
            </a:r>
            <a:r>
              <a:rPr lang="de-DE" dirty="0" smtClean="0"/>
              <a:t> </a:t>
            </a:r>
            <a:r>
              <a:rPr lang="de-DE" dirty="0" err="1" smtClean="0"/>
              <a:t>control</a:t>
            </a:r>
            <a:endParaRPr lang="de-DE" dirty="0" smtClean="0"/>
          </a:p>
          <a:p>
            <a:r>
              <a:rPr lang="de-DE" dirty="0" smtClean="0"/>
              <a:t>High </a:t>
            </a:r>
            <a:r>
              <a:rPr lang="de-DE" dirty="0" err="1" smtClean="0"/>
              <a:t>staff</a:t>
            </a:r>
            <a:r>
              <a:rPr lang="de-DE" dirty="0" smtClean="0"/>
              <a:t> </a:t>
            </a:r>
            <a:r>
              <a:rPr lang="de-DE" dirty="0" err="1" smtClean="0"/>
              <a:t>turnover</a:t>
            </a:r>
            <a:endParaRPr lang="de-DE" dirty="0" smtClean="0"/>
          </a:p>
          <a:p>
            <a:r>
              <a:rPr lang="de-DE" dirty="0" err="1" smtClean="0"/>
              <a:t>Less</a:t>
            </a:r>
            <a:r>
              <a:rPr lang="de-DE" dirty="0" smtClean="0"/>
              <a:t> flexible</a:t>
            </a:r>
          </a:p>
          <a:p>
            <a:r>
              <a:rPr lang="de-DE" dirty="0" smtClean="0"/>
              <a:t>High </a:t>
            </a:r>
            <a:r>
              <a:rPr lang="de-DE" dirty="0" err="1" smtClean="0"/>
              <a:t>costs</a:t>
            </a:r>
            <a:r>
              <a:rPr lang="de-DE" dirty="0" smtClean="0"/>
              <a:t> </a:t>
            </a:r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sz="quarter" idx="4"/>
          </p:nvPr>
        </p:nvSpPr>
        <p:spPr>
          <a:xfrm>
            <a:off x="4677225" y="1219200"/>
            <a:ext cx="4041775" cy="4113993"/>
          </a:xfr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de-DE" b="1" dirty="0" smtClean="0"/>
              <a:t> </a:t>
            </a:r>
            <a:r>
              <a:rPr lang="de-DE" b="1" i="1" dirty="0" err="1" smtClean="0">
                <a:solidFill>
                  <a:schemeClr val="accent1"/>
                </a:solidFill>
              </a:rPr>
              <a:t>Midsized</a:t>
            </a:r>
            <a:r>
              <a:rPr lang="de-DE" b="1" i="1" dirty="0" smtClean="0">
                <a:solidFill>
                  <a:schemeClr val="accent1"/>
                </a:solidFill>
              </a:rPr>
              <a:t> CROs</a:t>
            </a:r>
          </a:p>
          <a:p>
            <a:r>
              <a:rPr lang="de-DE" dirty="0" err="1" smtClean="0"/>
              <a:t>Less</a:t>
            </a:r>
            <a:r>
              <a:rPr lang="de-DE" dirty="0" smtClean="0"/>
              <a:t> </a:t>
            </a:r>
            <a:r>
              <a:rPr lang="de-DE" dirty="0" err="1" smtClean="0"/>
              <a:t>staff</a:t>
            </a:r>
            <a:r>
              <a:rPr lang="de-DE" dirty="0" smtClean="0"/>
              <a:t> </a:t>
            </a:r>
            <a:r>
              <a:rPr lang="de-DE" dirty="0" err="1" smtClean="0"/>
              <a:t>turnover</a:t>
            </a:r>
            <a:r>
              <a:rPr lang="de-DE" dirty="0" smtClean="0"/>
              <a:t> </a:t>
            </a:r>
            <a:r>
              <a:rPr lang="de-DE" dirty="0" err="1" smtClean="0"/>
              <a:t>than</a:t>
            </a:r>
            <a:r>
              <a:rPr lang="de-DE" dirty="0" smtClean="0"/>
              <a:t> large CROs</a:t>
            </a:r>
          </a:p>
          <a:p>
            <a:r>
              <a:rPr lang="de-DE" dirty="0" smtClean="0"/>
              <a:t>More flexible</a:t>
            </a:r>
          </a:p>
          <a:p>
            <a:r>
              <a:rPr lang="de-DE" dirty="0" smtClean="0"/>
              <a:t>Quality personal </a:t>
            </a:r>
            <a:r>
              <a:rPr lang="de-DE" dirty="0" err="1" smtClean="0"/>
              <a:t>services</a:t>
            </a:r>
            <a:endParaRPr lang="de-DE" dirty="0" smtClean="0"/>
          </a:p>
          <a:p>
            <a:r>
              <a:rPr lang="de-DE" dirty="0" smtClean="0"/>
              <a:t>Senior </a:t>
            </a:r>
            <a:r>
              <a:rPr lang="de-DE" dirty="0" err="1" smtClean="0"/>
              <a:t>management</a:t>
            </a:r>
            <a:r>
              <a:rPr lang="de-DE" dirty="0" smtClean="0"/>
              <a:t> </a:t>
            </a:r>
            <a:r>
              <a:rPr lang="de-DE" dirty="0" err="1" smtClean="0"/>
              <a:t>involvement</a:t>
            </a:r>
            <a:endParaRPr lang="de-DE" dirty="0" smtClean="0"/>
          </a:p>
          <a:p>
            <a:pPr marL="0" indent="0">
              <a:buNone/>
            </a:pPr>
            <a:r>
              <a:rPr lang="de-DE" b="1" i="1" dirty="0" smtClean="0">
                <a:solidFill>
                  <a:schemeClr val="accent1"/>
                </a:solidFill>
              </a:rPr>
              <a:t> Small CROs</a:t>
            </a:r>
            <a:endParaRPr lang="de-DE" b="1" i="1" dirty="0">
              <a:solidFill>
                <a:schemeClr val="accent1"/>
              </a:solidFill>
            </a:endParaRPr>
          </a:p>
          <a:p>
            <a:r>
              <a:rPr lang="de-DE" dirty="0" err="1" smtClean="0"/>
              <a:t>Flexibility</a:t>
            </a:r>
            <a:r>
              <a:rPr lang="de-DE" dirty="0" smtClean="0"/>
              <a:t> </a:t>
            </a:r>
            <a:r>
              <a:rPr lang="de-DE" dirty="0" err="1" smtClean="0"/>
              <a:t>responsiveness</a:t>
            </a:r>
            <a:r>
              <a:rPr lang="de-DE" dirty="0" smtClean="0"/>
              <a:t>, </a:t>
            </a:r>
            <a:r>
              <a:rPr lang="de-DE" dirty="0" err="1" smtClean="0"/>
              <a:t>attention</a:t>
            </a:r>
            <a:endParaRPr lang="de-DE" dirty="0" smtClean="0"/>
          </a:p>
          <a:p>
            <a:r>
              <a:rPr lang="de-DE" dirty="0" smtClean="0"/>
              <a:t>Senior </a:t>
            </a:r>
            <a:r>
              <a:rPr lang="de-DE" dirty="0" err="1"/>
              <a:t>management</a:t>
            </a:r>
            <a:r>
              <a:rPr lang="de-DE" dirty="0"/>
              <a:t> </a:t>
            </a:r>
            <a:r>
              <a:rPr lang="de-DE" dirty="0" err="1" smtClean="0"/>
              <a:t>involvement</a:t>
            </a:r>
            <a:endParaRPr lang="de-DE" dirty="0" smtClean="0"/>
          </a:p>
          <a:p>
            <a:r>
              <a:rPr lang="de-DE" dirty="0" smtClean="0"/>
              <a:t>Low </a:t>
            </a:r>
            <a:r>
              <a:rPr lang="de-DE" dirty="0" err="1" smtClean="0"/>
              <a:t>turnover</a:t>
            </a:r>
            <a:endParaRPr lang="de-DE" dirty="0" smtClean="0"/>
          </a:p>
          <a:p>
            <a:r>
              <a:rPr lang="de-DE" dirty="0" smtClean="0"/>
              <a:t>Most </a:t>
            </a:r>
            <a:r>
              <a:rPr lang="de-DE" dirty="0" err="1" smtClean="0"/>
              <a:t>cost-effective</a:t>
            </a:r>
            <a:r>
              <a:rPr lang="de-DE" dirty="0" smtClean="0"/>
              <a:t> </a:t>
            </a:r>
          </a:p>
          <a:p>
            <a:pPr marL="0" indent="0">
              <a:buNone/>
            </a:pPr>
            <a:endParaRPr lang="de-DE" dirty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half" idx="13"/>
          </p:nvPr>
        </p:nvSpPr>
        <p:spPr/>
        <p:txBody>
          <a:bodyPr/>
          <a:lstStyle/>
          <a:p>
            <a:r>
              <a:rPr lang="de-DE" dirty="0" err="1" smtClean="0"/>
              <a:t>Avoca</a:t>
            </a:r>
            <a:r>
              <a:rPr lang="de-DE" dirty="0" smtClean="0"/>
              <a:t> Group, 2011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99823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ch rechts gekrümmter Pfeil 15"/>
          <p:cNvSpPr/>
          <p:nvPr/>
        </p:nvSpPr>
        <p:spPr>
          <a:xfrm flipH="1">
            <a:off x="4730346" y="2469525"/>
            <a:ext cx="2124000" cy="2232000"/>
          </a:xfrm>
          <a:prstGeom prst="curvedRightArrow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2" name="Nach rechts gekrümmter Pfeil 11"/>
          <p:cNvSpPr/>
          <p:nvPr/>
        </p:nvSpPr>
        <p:spPr>
          <a:xfrm>
            <a:off x="389585" y="2457450"/>
            <a:ext cx="2124000" cy="2232000"/>
          </a:xfrm>
          <a:prstGeom prst="curvedRightArrow">
            <a:avLst/>
          </a:prstGeom>
          <a:solidFill>
            <a:schemeClr val="bg2">
              <a:lumMod val="95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28.10.14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Biologics, Biowaivers &amp; Biosimilars - Hyderabad 27Oct14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8D554-9B29-8849-99D2-48A0ED1DD5E2}" type="slidenum">
              <a:rPr lang="de-DE" smtClean="0"/>
              <a:t>10</a:t>
            </a:fld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de-DE" dirty="0" smtClean="0"/>
          </a:p>
          <a:p>
            <a:r>
              <a:rPr lang="de-DE" dirty="0" smtClean="0"/>
              <a:t>Common </a:t>
            </a:r>
            <a:r>
              <a:rPr lang="de-DE" dirty="0" err="1" smtClean="0"/>
              <a:t>understanding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project</a:t>
            </a:r>
            <a:r>
              <a:rPr lang="de-DE" dirty="0" smtClean="0"/>
              <a:t> </a:t>
            </a:r>
            <a:r>
              <a:rPr lang="de-DE" dirty="0" err="1" smtClean="0"/>
              <a:t>requirements</a:t>
            </a:r>
            <a:endParaRPr lang="de-DE" dirty="0" smtClean="0"/>
          </a:p>
          <a:p>
            <a:r>
              <a:rPr lang="de-DE" dirty="0" smtClean="0"/>
              <a:t>Different </a:t>
            </a:r>
            <a:r>
              <a:rPr lang="de-DE" dirty="0" err="1" smtClean="0"/>
              <a:t>objectives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CROs </a:t>
            </a:r>
            <a:r>
              <a:rPr lang="de-DE" dirty="0" err="1" smtClean="0"/>
              <a:t>and</a:t>
            </a:r>
            <a:r>
              <a:rPr lang="de-DE" dirty="0" smtClean="0"/>
              <a:t> Sponsors</a:t>
            </a:r>
          </a:p>
          <a:p>
            <a:r>
              <a:rPr lang="de-DE" dirty="0" smtClean="0"/>
              <a:t>Sponsors </a:t>
            </a:r>
            <a:r>
              <a:rPr lang="de-DE" dirty="0" err="1" smtClean="0"/>
              <a:t>feel</a:t>
            </a:r>
            <a:r>
              <a:rPr lang="de-DE" dirty="0" smtClean="0"/>
              <a:t> </a:t>
            </a:r>
            <a:r>
              <a:rPr lang="de-DE" dirty="0" err="1" smtClean="0"/>
              <a:t>loss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control</a:t>
            </a:r>
            <a:endParaRPr lang="de-DE" dirty="0" smtClean="0"/>
          </a:p>
          <a:p>
            <a:r>
              <a:rPr lang="de-DE" dirty="0" err="1" smtClean="0"/>
              <a:t>Micromanagement</a:t>
            </a:r>
            <a:r>
              <a:rPr lang="de-DE" dirty="0" smtClean="0"/>
              <a:t> </a:t>
            </a:r>
            <a:r>
              <a:rPr lang="de-DE" dirty="0" err="1" smtClean="0"/>
              <a:t>vs</a:t>
            </a:r>
            <a:r>
              <a:rPr lang="de-DE" dirty="0" smtClean="0"/>
              <a:t> Trust – </a:t>
            </a:r>
            <a:r>
              <a:rPr lang="de-DE" dirty="0" err="1" smtClean="0"/>
              <a:t>finding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right</a:t>
            </a:r>
            <a:r>
              <a:rPr lang="de-DE" dirty="0" smtClean="0"/>
              <a:t> </a:t>
            </a:r>
            <a:r>
              <a:rPr lang="de-DE" dirty="0" err="1" smtClean="0"/>
              <a:t>balance</a:t>
            </a:r>
            <a:endParaRPr lang="de-DE" dirty="0" smtClean="0"/>
          </a:p>
          <a:p>
            <a:r>
              <a:rPr lang="de-DE" dirty="0" err="1" smtClean="0"/>
              <a:t>Getting</a:t>
            </a:r>
            <a:r>
              <a:rPr lang="de-DE" dirty="0" smtClean="0"/>
              <a:t> </a:t>
            </a:r>
            <a:r>
              <a:rPr lang="de-DE" dirty="0" err="1" smtClean="0"/>
              <a:t>full</a:t>
            </a:r>
            <a:r>
              <a:rPr lang="de-DE" dirty="0" smtClean="0"/>
              <a:t> </a:t>
            </a:r>
            <a:r>
              <a:rPr lang="de-DE" dirty="0" err="1" smtClean="0"/>
              <a:t>attention</a:t>
            </a:r>
            <a:r>
              <a:rPr lang="de-DE" dirty="0" smtClean="0"/>
              <a:t> </a:t>
            </a:r>
            <a:r>
              <a:rPr lang="de-DE" dirty="0" err="1" smtClean="0"/>
              <a:t>from</a:t>
            </a:r>
            <a:r>
              <a:rPr lang="de-DE" dirty="0" smtClean="0"/>
              <a:t> CROs </a:t>
            </a:r>
          </a:p>
          <a:p>
            <a:r>
              <a:rPr lang="de-DE" dirty="0" err="1"/>
              <a:t>Promises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smtClean="0"/>
              <a:t>Reality/plan </a:t>
            </a:r>
            <a:r>
              <a:rPr lang="de-DE" dirty="0" err="1" smtClean="0"/>
              <a:t>vs</a:t>
            </a:r>
            <a:r>
              <a:rPr lang="de-DE" dirty="0" smtClean="0"/>
              <a:t> </a:t>
            </a:r>
            <a:r>
              <a:rPr lang="de-DE" dirty="0" err="1" smtClean="0"/>
              <a:t>actual</a:t>
            </a:r>
            <a:r>
              <a:rPr lang="de-DE" dirty="0" smtClean="0"/>
              <a:t> </a:t>
            </a:r>
            <a:r>
              <a:rPr lang="de-DE" dirty="0" err="1" smtClean="0"/>
              <a:t>achievements</a:t>
            </a:r>
            <a:endParaRPr lang="de-DE" dirty="0"/>
          </a:p>
          <a:p>
            <a:r>
              <a:rPr lang="de-DE" dirty="0" err="1" smtClean="0"/>
              <a:t>Ongoing</a:t>
            </a:r>
            <a:r>
              <a:rPr lang="de-DE" dirty="0" smtClean="0"/>
              <a:t> </a:t>
            </a:r>
            <a:r>
              <a:rPr lang="de-DE" dirty="0" err="1" smtClean="0"/>
              <a:t>Cost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Risk</a:t>
            </a:r>
            <a:r>
              <a:rPr lang="de-DE" dirty="0" smtClean="0"/>
              <a:t> </a:t>
            </a:r>
            <a:r>
              <a:rPr lang="de-DE" dirty="0" err="1" smtClean="0"/>
              <a:t>control</a:t>
            </a:r>
            <a:endParaRPr lang="de-DE" dirty="0" smtClean="0"/>
          </a:p>
          <a:p>
            <a:r>
              <a:rPr lang="de-DE" dirty="0" err="1" smtClean="0"/>
              <a:t>Oversight</a:t>
            </a:r>
            <a:r>
              <a:rPr lang="de-DE" dirty="0" smtClean="0"/>
              <a:t> </a:t>
            </a:r>
            <a:r>
              <a:rPr lang="de-DE" dirty="0" err="1" smtClean="0"/>
              <a:t>management</a:t>
            </a:r>
            <a:endParaRPr lang="de-DE" dirty="0" smtClean="0"/>
          </a:p>
          <a:p>
            <a:endParaRPr lang="de-DE" dirty="0" smtClean="0"/>
          </a:p>
          <a:p>
            <a:pPr marL="0" indent="0">
              <a:buNone/>
            </a:pPr>
            <a:endParaRPr lang="de-DE" dirty="0" smtClean="0"/>
          </a:p>
          <a:p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Small Sponsor </a:t>
            </a:r>
            <a:r>
              <a:rPr lang="de-DE" dirty="0" err="1" smtClean="0"/>
              <a:t>perspective</a:t>
            </a:r>
            <a:endParaRPr lang="de-DE" dirty="0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Challenges</a:t>
            </a:r>
            <a:r>
              <a:rPr lang="de-DE" dirty="0" smtClean="0"/>
              <a:t> </a:t>
            </a:r>
            <a:r>
              <a:rPr lang="de-DE" dirty="0" err="1" smtClean="0"/>
              <a:t>when</a:t>
            </a:r>
            <a:r>
              <a:rPr lang="de-DE" dirty="0" smtClean="0"/>
              <a:t> </a:t>
            </a:r>
            <a:r>
              <a:rPr lang="de-DE" dirty="0" err="1" smtClean="0"/>
              <a:t>working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CROs</a:t>
            </a:r>
            <a:endParaRPr lang="de-DE" dirty="0"/>
          </a:p>
        </p:txBody>
      </p:sp>
      <p:pic>
        <p:nvPicPr>
          <p:cNvPr id="3074" name="Picture 2" descr="C:\Users\Schön\AppData\Local\Microsoft\Windows\Temporary Internet Files\Content.IE5\B3HN8Z76\MP900442177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4346" y="847725"/>
            <a:ext cx="2309669" cy="20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027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28.10.14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Biologics, Biowaivers &amp; Biosimilars - Hyderabad 27Oct14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8D554-9B29-8849-99D2-48A0ED1DD5E2}" type="slidenum">
              <a:rPr lang="de-DE" smtClean="0"/>
              <a:t>11</a:t>
            </a:fld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Key </a:t>
            </a:r>
            <a:r>
              <a:rPr lang="de-DE" dirty="0" err="1" smtClean="0"/>
              <a:t>success</a:t>
            </a:r>
            <a:r>
              <a:rPr lang="de-DE" dirty="0" smtClean="0"/>
              <a:t> </a:t>
            </a:r>
            <a:r>
              <a:rPr lang="de-DE" dirty="0" err="1" smtClean="0"/>
              <a:t>factors</a:t>
            </a:r>
            <a:r>
              <a:rPr lang="de-DE" dirty="0" smtClean="0"/>
              <a:t> in </a:t>
            </a:r>
            <a:r>
              <a:rPr lang="de-DE" dirty="0" err="1" smtClean="0"/>
              <a:t>outsoucing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65055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28.10.14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Biologics, Biowaivers &amp; Biosimilars - Hyderabad 27Oct14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8D554-9B29-8849-99D2-48A0ED1DD5E2}" type="slidenum">
              <a:rPr lang="de-DE" smtClean="0"/>
              <a:t>12</a:t>
            </a:fld>
            <a:endParaRPr lang="de-DE"/>
          </a:p>
        </p:txBody>
      </p:sp>
      <p:sp>
        <p:nvSpPr>
          <p:cNvPr id="11" name="Inhaltsplatzhalter 10"/>
          <p:cNvSpPr>
            <a:spLocks noGrp="1"/>
          </p:cNvSpPr>
          <p:nvPr>
            <p:ph idx="13"/>
          </p:nvPr>
        </p:nvSpPr>
        <p:spPr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txBody>
          <a:bodyPr/>
          <a:lstStyle/>
          <a:p>
            <a:r>
              <a:rPr lang="de-DE" dirty="0" err="1" smtClean="0"/>
              <a:t>Define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services</a:t>
            </a:r>
            <a:r>
              <a:rPr lang="de-DE" dirty="0" smtClean="0"/>
              <a:t> </a:t>
            </a:r>
            <a:r>
              <a:rPr lang="de-DE" dirty="0" err="1" smtClean="0"/>
              <a:t>you</a:t>
            </a:r>
            <a:r>
              <a:rPr lang="de-DE" dirty="0" smtClean="0"/>
              <a:t> </a:t>
            </a:r>
            <a:r>
              <a:rPr lang="de-DE" dirty="0" err="1" smtClean="0"/>
              <a:t>need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compliment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internal</a:t>
            </a:r>
            <a:r>
              <a:rPr lang="de-DE" dirty="0" smtClean="0"/>
              <a:t> </a:t>
            </a:r>
            <a:r>
              <a:rPr lang="de-DE" dirty="0" err="1" smtClean="0"/>
              <a:t>resources</a:t>
            </a:r>
            <a:r>
              <a:rPr lang="de-DE" dirty="0" smtClean="0"/>
              <a:t> </a:t>
            </a:r>
          </a:p>
          <a:p>
            <a:r>
              <a:rPr lang="de-DE" dirty="0" err="1" smtClean="0"/>
              <a:t>Define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outsourcing</a:t>
            </a:r>
            <a:r>
              <a:rPr lang="de-DE" dirty="0" smtClean="0"/>
              <a:t> </a:t>
            </a:r>
            <a:r>
              <a:rPr lang="de-DE" dirty="0" err="1" smtClean="0"/>
              <a:t>budget</a:t>
            </a:r>
            <a:endParaRPr lang="de-DE" dirty="0" smtClean="0"/>
          </a:p>
          <a:p>
            <a:r>
              <a:rPr lang="de-DE" dirty="0" err="1" smtClean="0"/>
              <a:t>What</a:t>
            </a:r>
            <a:r>
              <a:rPr lang="de-DE" dirty="0" smtClean="0"/>
              <a:t> </a:t>
            </a:r>
            <a:r>
              <a:rPr lang="de-DE" dirty="0" err="1" smtClean="0"/>
              <a:t>core</a:t>
            </a:r>
            <a:r>
              <a:rPr lang="de-DE" dirty="0" smtClean="0"/>
              <a:t> </a:t>
            </a:r>
            <a:r>
              <a:rPr lang="de-DE" dirty="0" err="1" smtClean="0"/>
              <a:t>competencies</a:t>
            </a:r>
            <a:r>
              <a:rPr lang="de-DE" dirty="0" smtClean="0"/>
              <a:t> do </a:t>
            </a:r>
            <a:r>
              <a:rPr lang="de-DE" dirty="0" err="1" smtClean="0"/>
              <a:t>you</a:t>
            </a:r>
            <a:r>
              <a:rPr lang="de-DE" dirty="0" smtClean="0"/>
              <a:t> </a:t>
            </a:r>
            <a:r>
              <a:rPr lang="de-DE" dirty="0" err="1" smtClean="0"/>
              <a:t>need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manage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outsourcing</a:t>
            </a:r>
            <a:r>
              <a:rPr lang="de-DE" dirty="0" smtClean="0"/>
              <a:t> </a:t>
            </a:r>
            <a:r>
              <a:rPr lang="de-DE" dirty="0" err="1" smtClean="0"/>
              <a:t>process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relationship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CRO, </a:t>
            </a:r>
            <a:r>
              <a:rPr lang="de-DE" dirty="0" err="1" smtClean="0"/>
              <a:t>oversight</a:t>
            </a:r>
            <a:r>
              <a:rPr lang="de-DE" dirty="0" smtClean="0"/>
              <a:t> </a:t>
            </a:r>
            <a:r>
              <a:rPr lang="de-DE" dirty="0" err="1" smtClean="0"/>
              <a:t>management</a:t>
            </a:r>
            <a:endParaRPr lang="de-DE" dirty="0" smtClean="0"/>
          </a:p>
          <a:p>
            <a:pPr lvl="1"/>
            <a:r>
              <a:rPr lang="de-DE" dirty="0" smtClean="0"/>
              <a:t>Working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one</a:t>
            </a:r>
            <a:r>
              <a:rPr lang="de-DE" dirty="0" smtClean="0"/>
              <a:t> CRO </a:t>
            </a:r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several</a:t>
            </a:r>
            <a:r>
              <a:rPr lang="de-DE" dirty="0" smtClean="0"/>
              <a:t> CROs</a:t>
            </a:r>
          </a:p>
          <a:p>
            <a:r>
              <a:rPr lang="de-DE" dirty="0" err="1" smtClean="0"/>
              <a:t>How</a:t>
            </a:r>
            <a:r>
              <a:rPr lang="de-DE" dirty="0" smtClean="0"/>
              <a:t> </a:t>
            </a:r>
            <a:r>
              <a:rPr lang="de-DE" dirty="0" err="1" smtClean="0"/>
              <a:t>much</a:t>
            </a:r>
            <a:r>
              <a:rPr lang="de-DE" dirty="0" smtClean="0"/>
              <a:t> do </a:t>
            </a:r>
            <a:r>
              <a:rPr lang="de-DE" dirty="0" err="1" smtClean="0"/>
              <a:t>you</a:t>
            </a:r>
            <a:r>
              <a:rPr lang="de-DE" dirty="0" smtClean="0"/>
              <a:t> </a:t>
            </a:r>
            <a:r>
              <a:rPr lang="de-DE" dirty="0" err="1" smtClean="0"/>
              <a:t>want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involved</a:t>
            </a:r>
            <a:r>
              <a:rPr lang="de-DE" dirty="0" smtClean="0"/>
              <a:t> </a:t>
            </a:r>
            <a:r>
              <a:rPr lang="de-DE" dirty="0" err="1" smtClean="0"/>
              <a:t>during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clinical</a:t>
            </a:r>
            <a:r>
              <a:rPr lang="de-DE" dirty="0" smtClean="0"/>
              <a:t> </a:t>
            </a:r>
            <a:r>
              <a:rPr lang="de-DE" dirty="0" err="1" smtClean="0"/>
              <a:t>trial</a:t>
            </a:r>
            <a:endParaRPr lang="de-DE" dirty="0" smtClean="0"/>
          </a:p>
          <a:p>
            <a:pPr lvl="1"/>
            <a:r>
              <a:rPr lang="de-DE" dirty="0" smtClean="0"/>
              <a:t>Site </a:t>
            </a:r>
            <a:r>
              <a:rPr lang="de-DE" dirty="0" err="1" smtClean="0"/>
              <a:t>visits</a:t>
            </a:r>
            <a:r>
              <a:rPr lang="de-DE" dirty="0" smtClean="0"/>
              <a:t>, </a:t>
            </a:r>
            <a:r>
              <a:rPr lang="de-DE" dirty="0" err="1" smtClean="0"/>
              <a:t>investigator</a:t>
            </a:r>
            <a:r>
              <a:rPr lang="de-DE" dirty="0" smtClean="0"/>
              <a:t> </a:t>
            </a:r>
            <a:r>
              <a:rPr lang="de-DE" dirty="0" err="1" smtClean="0"/>
              <a:t>relationship</a:t>
            </a:r>
            <a:r>
              <a:rPr lang="de-DE" dirty="0" smtClean="0"/>
              <a:t>, </a:t>
            </a:r>
            <a:r>
              <a:rPr lang="de-DE" dirty="0" err="1" smtClean="0"/>
              <a:t>meetings</a:t>
            </a:r>
            <a:r>
              <a:rPr lang="de-DE" dirty="0" smtClean="0"/>
              <a:t>, </a:t>
            </a:r>
            <a:r>
              <a:rPr lang="de-DE" dirty="0" err="1" smtClean="0"/>
              <a:t>data</a:t>
            </a:r>
            <a:r>
              <a:rPr lang="de-DE" dirty="0" smtClean="0"/>
              <a:t> </a:t>
            </a:r>
            <a:r>
              <a:rPr lang="de-DE" dirty="0" err="1" smtClean="0"/>
              <a:t>review</a:t>
            </a:r>
            <a:endParaRPr lang="de-DE" dirty="0" smtClean="0"/>
          </a:p>
          <a:p>
            <a:r>
              <a:rPr lang="de-DE" dirty="0" err="1" smtClean="0"/>
              <a:t>What</a:t>
            </a:r>
            <a:r>
              <a:rPr lang="de-DE" dirty="0" smtClean="0"/>
              <a:t>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key</a:t>
            </a:r>
            <a:r>
              <a:rPr lang="de-DE" dirty="0" smtClean="0"/>
              <a:t> </a:t>
            </a:r>
            <a:r>
              <a:rPr lang="de-DE" dirty="0" err="1" smtClean="0"/>
              <a:t>timelines</a:t>
            </a:r>
            <a:r>
              <a:rPr lang="de-DE" dirty="0" smtClean="0"/>
              <a:t> : </a:t>
            </a:r>
            <a:r>
              <a:rPr lang="de-DE" dirty="0" err="1" smtClean="0"/>
              <a:t>Regulatory</a:t>
            </a:r>
            <a:r>
              <a:rPr lang="de-DE" dirty="0" smtClean="0"/>
              <a:t> </a:t>
            </a:r>
            <a:r>
              <a:rPr lang="de-DE" dirty="0" err="1" smtClean="0"/>
              <a:t>appovals</a:t>
            </a:r>
            <a:r>
              <a:rPr lang="de-DE" dirty="0" smtClean="0"/>
              <a:t>, First </a:t>
            </a:r>
            <a:r>
              <a:rPr lang="de-DE" dirty="0" err="1" smtClean="0"/>
              <a:t>patient</a:t>
            </a:r>
            <a:r>
              <a:rPr lang="de-DE" dirty="0" smtClean="0"/>
              <a:t> in, </a:t>
            </a:r>
            <a:r>
              <a:rPr lang="de-DE" dirty="0" err="1" smtClean="0"/>
              <a:t>interim</a:t>
            </a:r>
            <a:r>
              <a:rPr lang="de-DE" dirty="0" smtClean="0"/>
              <a:t> </a:t>
            </a:r>
            <a:r>
              <a:rPr lang="de-DE" dirty="0" err="1" smtClean="0"/>
              <a:t>analysis</a:t>
            </a:r>
            <a:r>
              <a:rPr lang="de-DE" dirty="0" smtClean="0"/>
              <a:t> </a:t>
            </a:r>
            <a:r>
              <a:rPr lang="de-DE" dirty="0" err="1" smtClean="0"/>
              <a:t>etc</a:t>
            </a:r>
            <a:r>
              <a:rPr lang="de-DE" dirty="0" smtClean="0"/>
              <a:t>-  </a:t>
            </a:r>
            <a:r>
              <a:rPr lang="de-DE" dirty="0" err="1" smtClean="0"/>
              <a:t>any</a:t>
            </a:r>
            <a:r>
              <a:rPr lang="de-DE" dirty="0" smtClean="0"/>
              <a:t> </a:t>
            </a:r>
            <a:r>
              <a:rPr lang="de-DE" dirty="0" err="1" smtClean="0"/>
              <a:t>advice</a:t>
            </a:r>
            <a:r>
              <a:rPr lang="de-DE" dirty="0" smtClean="0"/>
              <a:t> </a:t>
            </a:r>
            <a:r>
              <a:rPr lang="de-DE" dirty="0" err="1" smtClean="0"/>
              <a:t>needed</a:t>
            </a:r>
            <a:r>
              <a:rPr lang="de-DE" dirty="0" smtClean="0"/>
              <a:t>?</a:t>
            </a:r>
          </a:p>
          <a:p>
            <a:r>
              <a:rPr lang="de-DE" dirty="0" err="1" smtClean="0"/>
              <a:t>Implement</a:t>
            </a:r>
            <a:r>
              <a:rPr lang="de-DE" dirty="0" smtClean="0"/>
              <a:t> a CRO </a:t>
            </a:r>
            <a:r>
              <a:rPr lang="de-DE" dirty="0" err="1" smtClean="0"/>
              <a:t>evaluation</a:t>
            </a:r>
            <a:r>
              <a:rPr lang="de-DE" dirty="0" smtClean="0"/>
              <a:t> </a:t>
            </a:r>
            <a:r>
              <a:rPr lang="de-DE" dirty="0" err="1" smtClean="0"/>
              <a:t>team</a:t>
            </a:r>
            <a:endParaRPr lang="de-DE" dirty="0" smtClean="0"/>
          </a:p>
          <a:p>
            <a:endParaRPr lang="de-DE" dirty="0"/>
          </a:p>
        </p:txBody>
      </p:sp>
      <p:sp>
        <p:nvSpPr>
          <p:cNvPr id="12" name="Textplatzhalter 11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0" name="Untertitel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Prepare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outsource -  </a:t>
            </a:r>
            <a:r>
              <a:rPr lang="de-DE" dirty="0" err="1" smtClean="0"/>
              <a:t>Define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outsourcing</a:t>
            </a:r>
            <a:r>
              <a:rPr lang="de-DE" dirty="0" smtClean="0"/>
              <a:t> </a:t>
            </a:r>
            <a:r>
              <a:rPr lang="de-DE" dirty="0" err="1" smtClean="0"/>
              <a:t>strategy</a:t>
            </a:r>
            <a:endParaRPr lang="de-DE" dirty="0"/>
          </a:p>
        </p:txBody>
      </p:sp>
      <p:sp>
        <p:nvSpPr>
          <p:cNvPr id="2" name="Stern mit 6 Zacken 1"/>
          <p:cNvSpPr/>
          <p:nvPr/>
        </p:nvSpPr>
        <p:spPr>
          <a:xfrm>
            <a:off x="5534025" y="3381374"/>
            <a:ext cx="2781300" cy="1786425"/>
          </a:xfrm>
          <a:prstGeom prst="star6">
            <a:avLst/>
          </a:prstGeom>
          <a:solidFill>
            <a:schemeClr val="accent4">
              <a:lumMod val="60000"/>
              <a:lumOff val="40000"/>
              <a:tint val="66000"/>
              <a:satMod val="16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isometricOffAxis1Right"/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b="1" i="1" dirty="0" err="1" smtClean="0">
                <a:solidFill>
                  <a:schemeClr val="tx2"/>
                </a:solidFill>
              </a:rPr>
              <a:t>Risk</a:t>
            </a:r>
            <a:r>
              <a:rPr lang="de-DE" b="1" i="1" dirty="0" smtClean="0">
                <a:solidFill>
                  <a:schemeClr val="tx2"/>
                </a:solidFill>
              </a:rPr>
              <a:t> Management</a:t>
            </a:r>
          </a:p>
          <a:p>
            <a:pPr algn="ctr"/>
            <a:r>
              <a:rPr lang="de-DE" b="1" i="1" dirty="0" smtClean="0">
                <a:solidFill>
                  <a:schemeClr val="tx2"/>
                </a:solidFill>
              </a:rPr>
              <a:t>Assessment</a:t>
            </a:r>
            <a:endParaRPr lang="de-DE" b="1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146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28.10.14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Biologics, Biowaivers &amp; Biosimilars - Hyderabad 27Oct14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8D554-9B29-8849-99D2-48A0ED1DD5E2}" type="slidenum">
              <a:rPr lang="de-DE" smtClean="0"/>
              <a:t>13</a:t>
            </a:fld>
            <a:endParaRPr lang="de-DE"/>
          </a:p>
        </p:txBody>
      </p:sp>
      <p:sp>
        <p:nvSpPr>
          <p:cNvPr id="14" name="Inhaltsplatzhalter 13"/>
          <p:cNvSpPr>
            <a:spLocks noGrp="1"/>
          </p:cNvSpPr>
          <p:nvPr>
            <p:ph idx="13"/>
          </p:nvPr>
        </p:nvSpPr>
        <p:spPr>
          <a:xfrm>
            <a:off x="489600" y="1390649"/>
            <a:ext cx="8229400" cy="3743325"/>
          </a:xfrm>
        </p:spPr>
        <p:txBody>
          <a:bodyPr/>
          <a:lstStyle/>
          <a:p>
            <a:r>
              <a:rPr lang="de-DE" dirty="0" err="1" smtClean="0"/>
              <a:t>What</a:t>
            </a:r>
            <a:r>
              <a:rPr lang="de-DE" dirty="0" smtClean="0"/>
              <a:t> type </a:t>
            </a:r>
            <a:r>
              <a:rPr lang="de-DE" dirty="0" err="1" smtClean="0"/>
              <a:t>of</a:t>
            </a:r>
            <a:r>
              <a:rPr lang="de-DE" dirty="0" smtClean="0"/>
              <a:t> CRO </a:t>
            </a:r>
            <a:r>
              <a:rPr lang="de-DE" dirty="0" err="1" smtClean="0"/>
              <a:t>would</a:t>
            </a:r>
            <a:r>
              <a:rPr lang="de-DE" dirty="0" smtClean="0"/>
              <a:t> fit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project</a:t>
            </a:r>
            <a:r>
              <a:rPr lang="de-DE" dirty="0" smtClean="0"/>
              <a:t>?</a:t>
            </a:r>
          </a:p>
          <a:p>
            <a:r>
              <a:rPr lang="de-DE" dirty="0" smtClean="0"/>
              <a:t>General </a:t>
            </a:r>
            <a:r>
              <a:rPr lang="de-DE" dirty="0" err="1" smtClean="0"/>
              <a:t>presentations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different CROs </a:t>
            </a:r>
            <a:r>
              <a:rPr lang="de-DE" dirty="0" err="1" smtClean="0"/>
              <a:t>upfront</a:t>
            </a:r>
            <a:endParaRPr lang="de-DE" dirty="0" smtClean="0"/>
          </a:p>
          <a:p>
            <a:r>
              <a:rPr lang="de-DE" dirty="0" smtClean="0"/>
              <a:t>Request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Proposal</a:t>
            </a:r>
            <a:r>
              <a:rPr lang="de-DE" dirty="0" smtClean="0"/>
              <a:t> –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much</a:t>
            </a:r>
            <a:r>
              <a:rPr lang="de-DE" dirty="0" smtClean="0"/>
              <a:t> </a:t>
            </a:r>
            <a:r>
              <a:rPr lang="de-DE" dirty="0" err="1" smtClean="0"/>
              <a:t>precise</a:t>
            </a:r>
            <a:r>
              <a:rPr lang="de-DE" dirty="0" smtClean="0"/>
              <a:t>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possible</a:t>
            </a:r>
            <a:endParaRPr lang="de-DE" dirty="0" smtClean="0"/>
          </a:p>
          <a:p>
            <a:pPr lvl="1"/>
            <a:r>
              <a:rPr lang="de-DE" dirty="0" smtClean="0"/>
              <a:t>List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responsibilities</a:t>
            </a:r>
            <a:r>
              <a:rPr lang="de-DE" dirty="0" smtClean="0"/>
              <a:t>, </a:t>
            </a:r>
            <a:r>
              <a:rPr lang="de-DE" dirty="0" err="1" smtClean="0"/>
              <a:t>timelines</a:t>
            </a:r>
            <a:endParaRPr lang="de-DE" dirty="0" smtClean="0"/>
          </a:p>
          <a:p>
            <a:pPr lvl="1"/>
            <a:r>
              <a:rPr lang="de-DE" dirty="0" smtClean="0"/>
              <a:t>Synopsis/</a:t>
            </a:r>
            <a:r>
              <a:rPr lang="de-DE" dirty="0" err="1" smtClean="0"/>
              <a:t>Draft</a:t>
            </a:r>
            <a:r>
              <a:rPr lang="de-DE" dirty="0" smtClean="0"/>
              <a:t> Protocol</a:t>
            </a:r>
          </a:p>
          <a:p>
            <a:pPr lvl="1"/>
            <a:r>
              <a:rPr lang="de-DE" dirty="0" err="1" smtClean="0"/>
              <a:t>Cost</a:t>
            </a:r>
            <a:r>
              <a:rPr lang="de-DE" dirty="0" smtClean="0"/>
              <a:t> </a:t>
            </a:r>
            <a:r>
              <a:rPr lang="de-DE" dirty="0" err="1" smtClean="0"/>
              <a:t>sheet</a:t>
            </a:r>
            <a:endParaRPr lang="de-DE" dirty="0" smtClean="0"/>
          </a:p>
          <a:p>
            <a:pPr lvl="1"/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expectations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CRO</a:t>
            </a:r>
          </a:p>
          <a:p>
            <a:pPr lvl="1"/>
            <a:r>
              <a:rPr lang="de-DE" dirty="0" err="1" smtClean="0"/>
              <a:t>Which</a:t>
            </a:r>
            <a:r>
              <a:rPr lang="de-DE" dirty="0" smtClean="0"/>
              <a:t> </a:t>
            </a:r>
            <a:r>
              <a:rPr lang="de-DE" dirty="0" err="1" smtClean="0"/>
              <a:t>input</a:t>
            </a:r>
            <a:r>
              <a:rPr lang="de-DE" dirty="0" smtClean="0"/>
              <a:t> do </a:t>
            </a:r>
            <a:r>
              <a:rPr lang="de-DE" dirty="0" err="1" smtClean="0"/>
              <a:t>you</a:t>
            </a:r>
            <a:r>
              <a:rPr lang="de-DE" dirty="0" smtClean="0"/>
              <a:t>  </a:t>
            </a:r>
            <a:r>
              <a:rPr lang="de-DE" dirty="0" err="1" smtClean="0"/>
              <a:t>need</a:t>
            </a:r>
            <a:endParaRPr lang="de-DE" dirty="0" smtClean="0"/>
          </a:p>
          <a:p>
            <a:pPr marL="300037" indent="-285750"/>
            <a:r>
              <a:rPr lang="de-DE" dirty="0" err="1" smtClean="0"/>
              <a:t>Carefully</a:t>
            </a:r>
            <a:r>
              <a:rPr lang="de-DE" dirty="0" smtClean="0"/>
              <a:t> </a:t>
            </a:r>
            <a:r>
              <a:rPr lang="de-DE" dirty="0" err="1" smtClean="0"/>
              <a:t>evaluate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compare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proposals</a:t>
            </a:r>
            <a:r>
              <a:rPr lang="de-DE" dirty="0" smtClean="0"/>
              <a:t>, </a:t>
            </a:r>
          </a:p>
          <a:p>
            <a:pPr marL="300037" indent="-285750"/>
            <a:r>
              <a:rPr lang="de-DE" dirty="0" err="1" smtClean="0"/>
              <a:t>Understand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cost</a:t>
            </a:r>
            <a:r>
              <a:rPr lang="de-DE" dirty="0" smtClean="0"/>
              <a:t>-drivers</a:t>
            </a:r>
            <a:endParaRPr lang="de-DE" dirty="0"/>
          </a:p>
        </p:txBody>
      </p:sp>
      <p:sp>
        <p:nvSpPr>
          <p:cNvPr id="15" name="Textplatzhalter 14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CRO </a:t>
            </a:r>
            <a:r>
              <a:rPr lang="de-DE" dirty="0" err="1" smtClean="0"/>
              <a:t>Selection</a:t>
            </a:r>
            <a:r>
              <a:rPr lang="de-DE" dirty="0" smtClean="0"/>
              <a:t> </a:t>
            </a:r>
            <a:r>
              <a:rPr lang="de-DE" dirty="0" err="1" smtClean="0"/>
              <a:t>process</a:t>
            </a:r>
            <a:endParaRPr lang="de-DE" dirty="0"/>
          </a:p>
        </p:txBody>
      </p:sp>
      <p:pic>
        <p:nvPicPr>
          <p:cNvPr id="1027" name="Picture 3" descr="C:\Users\Schön\AppData\Local\Microsoft\Windows\Temporary Internet Files\Content.IE5\6L7J5UVT\MP900399350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975" y="2178177"/>
            <a:ext cx="2141369" cy="2139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875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28.10.14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Biologics, Biowaivers &amp; Biosimilars - Hyderabad 27Oct14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8D554-9B29-8849-99D2-48A0ED1DD5E2}" type="slidenum">
              <a:rPr lang="de-DE" smtClean="0"/>
              <a:t>14</a:t>
            </a:fld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de-DE" dirty="0" err="1" smtClean="0"/>
              <a:t>Organize</a:t>
            </a:r>
            <a:r>
              <a:rPr lang="de-DE" dirty="0" smtClean="0"/>
              <a:t> </a:t>
            </a:r>
            <a:r>
              <a:rPr lang="de-DE" dirty="0" err="1" smtClean="0"/>
              <a:t>face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face</a:t>
            </a:r>
            <a:r>
              <a:rPr lang="de-DE" dirty="0" smtClean="0"/>
              <a:t> </a:t>
            </a:r>
            <a:r>
              <a:rPr lang="de-DE" dirty="0" err="1" smtClean="0"/>
              <a:t>meetings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selected</a:t>
            </a:r>
            <a:r>
              <a:rPr lang="de-DE" dirty="0" smtClean="0"/>
              <a:t> CROs</a:t>
            </a:r>
          </a:p>
          <a:p>
            <a:r>
              <a:rPr lang="de-DE" dirty="0" smtClean="0"/>
              <a:t>Sponsor CRO </a:t>
            </a:r>
            <a:r>
              <a:rPr lang="de-DE" dirty="0" err="1" smtClean="0"/>
              <a:t>evaluation</a:t>
            </a:r>
            <a:r>
              <a:rPr lang="de-DE" dirty="0" smtClean="0"/>
              <a:t> </a:t>
            </a:r>
            <a:r>
              <a:rPr lang="de-DE" dirty="0" err="1" smtClean="0"/>
              <a:t>team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CRO </a:t>
            </a:r>
            <a:r>
              <a:rPr lang="de-DE" dirty="0" err="1" smtClean="0"/>
              <a:t>functions</a:t>
            </a:r>
            <a:r>
              <a:rPr lang="de-DE" dirty="0" smtClean="0"/>
              <a:t> </a:t>
            </a:r>
            <a:r>
              <a:rPr lang="de-DE" dirty="0" err="1" smtClean="0"/>
              <a:t>represented</a:t>
            </a:r>
            <a:endParaRPr lang="de-DE" dirty="0" smtClean="0"/>
          </a:p>
          <a:p>
            <a:r>
              <a:rPr lang="de-DE" dirty="0" err="1" smtClean="0"/>
              <a:t>Have</a:t>
            </a:r>
            <a:r>
              <a:rPr lang="de-DE" dirty="0" smtClean="0"/>
              <a:t> all CRO </a:t>
            </a:r>
            <a:r>
              <a:rPr lang="de-DE" dirty="0" err="1" smtClean="0"/>
              <a:t>functions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present</a:t>
            </a:r>
            <a:endParaRPr lang="de-DE" dirty="0" smtClean="0"/>
          </a:p>
          <a:p>
            <a:r>
              <a:rPr lang="de-DE" dirty="0" smtClean="0"/>
              <a:t>Share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expectations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expected</a:t>
            </a:r>
            <a:r>
              <a:rPr lang="de-DE" dirty="0" smtClean="0"/>
              <a:t> </a:t>
            </a:r>
            <a:r>
              <a:rPr lang="de-DE" dirty="0" err="1" smtClean="0"/>
              <a:t>working</a:t>
            </a:r>
            <a:r>
              <a:rPr lang="de-DE" dirty="0" smtClean="0"/>
              <a:t> </a:t>
            </a:r>
            <a:r>
              <a:rPr lang="de-DE" dirty="0" err="1" smtClean="0"/>
              <a:t>relationship</a:t>
            </a:r>
            <a:endParaRPr lang="de-DE" dirty="0" smtClean="0"/>
          </a:p>
          <a:p>
            <a:pPr lvl="1"/>
            <a:r>
              <a:rPr lang="de-DE" dirty="0" smtClean="0"/>
              <a:t>Communication</a:t>
            </a:r>
          </a:p>
          <a:p>
            <a:pPr lvl="1"/>
            <a:r>
              <a:rPr lang="de-DE" dirty="0" smtClean="0"/>
              <a:t>Study </a:t>
            </a:r>
            <a:r>
              <a:rPr lang="de-DE" dirty="0" err="1" smtClean="0"/>
              <a:t>team</a:t>
            </a:r>
            <a:r>
              <a:rPr lang="de-DE" dirty="0" smtClean="0"/>
              <a:t> </a:t>
            </a:r>
            <a:r>
              <a:rPr lang="de-DE" dirty="0" err="1" smtClean="0"/>
              <a:t>organisation</a:t>
            </a:r>
            <a:endParaRPr lang="de-DE" dirty="0" smtClean="0"/>
          </a:p>
          <a:p>
            <a:pPr lvl="1"/>
            <a:r>
              <a:rPr lang="de-DE" dirty="0" err="1" smtClean="0"/>
              <a:t>Governance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senior</a:t>
            </a:r>
            <a:r>
              <a:rPr lang="de-DE" dirty="0" smtClean="0"/>
              <a:t> </a:t>
            </a:r>
            <a:r>
              <a:rPr lang="de-DE" dirty="0" err="1" smtClean="0"/>
              <a:t>management</a:t>
            </a:r>
            <a:r>
              <a:rPr lang="de-DE" dirty="0" smtClean="0"/>
              <a:t> </a:t>
            </a:r>
            <a:r>
              <a:rPr lang="de-DE" dirty="0" err="1" smtClean="0"/>
              <a:t>access</a:t>
            </a:r>
            <a:endParaRPr lang="de-DE" dirty="0" smtClean="0"/>
          </a:p>
          <a:p>
            <a:pPr lvl="1"/>
            <a:r>
              <a:rPr lang="de-DE" dirty="0" err="1" smtClean="0"/>
              <a:t>Contract</a:t>
            </a:r>
            <a:r>
              <a:rPr lang="de-DE" dirty="0" smtClean="0"/>
              <a:t> </a:t>
            </a:r>
            <a:r>
              <a:rPr lang="de-DE" dirty="0" err="1" smtClean="0"/>
              <a:t>details</a:t>
            </a:r>
            <a:r>
              <a:rPr lang="de-DE" dirty="0" smtClean="0"/>
              <a:t> (</a:t>
            </a:r>
            <a:r>
              <a:rPr lang="de-DE" dirty="0" err="1" smtClean="0"/>
              <a:t>risk</a:t>
            </a:r>
            <a:r>
              <a:rPr lang="de-DE" dirty="0" smtClean="0"/>
              <a:t> </a:t>
            </a:r>
            <a:r>
              <a:rPr lang="de-DE" dirty="0" err="1" smtClean="0"/>
              <a:t>sharing</a:t>
            </a:r>
            <a:r>
              <a:rPr lang="de-DE" dirty="0" smtClean="0"/>
              <a:t>, fix </a:t>
            </a:r>
            <a:r>
              <a:rPr lang="de-DE" dirty="0" err="1" smtClean="0"/>
              <a:t>price</a:t>
            </a:r>
            <a:r>
              <a:rPr lang="de-DE" dirty="0" smtClean="0"/>
              <a:t>, </a:t>
            </a:r>
            <a:r>
              <a:rPr lang="de-DE" dirty="0" err="1" smtClean="0"/>
              <a:t>milestones</a:t>
            </a:r>
            <a:r>
              <a:rPr lang="de-DE" dirty="0" smtClean="0"/>
              <a:t>)</a:t>
            </a:r>
          </a:p>
          <a:p>
            <a:pPr marL="300037" indent="-285750"/>
            <a:r>
              <a:rPr lang="de-DE" dirty="0" err="1" smtClean="0"/>
              <a:t>Allow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break out </a:t>
            </a:r>
            <a:r>
              <a:rPr lang="de-DE" dirty="0" err="1" smtClean="0"/>
              <a:t>sessions</a:t>
            </a:r>
            <a:r>
              <a:rPr lang="de-DE" dirty="0" smtClean="0"/>
              <a:t> – in </a:t>
            </a:r>
            <a:r>
              <a:rPr lang="de-DE" dirty="0" err="1" smtClean="0"/>
              <a:t>depth</a:t>
            </a:r>
            <a:r>
              <a:rPr lang="de-DE" dirty="0" smtClean="0"/>
              <a:t> </a:t>
            </a:r>
            <a:r>
              <a:rPr lang="de-DE" dirty="0" err="1" smtClean="0"/>
              <a:t>discussions</a:t>
            </a:r>
            <a:r>
              <a:rPr lang="de-DE" dirty="0" smtClean="0"/>
              <a:t> </a:t>
            </a:r>
            <a:r>
              <a:rPr lang="de-DE" dirty="0" err="1" smtClean="0"/>
              <a:t>if</a:t>
            </a:r>
            <a:r>
              <a:rPr lang="de-DE" dirty="0" smtClean="0"/>
              <a:t> </a:t>
            </a:r>
            <a:r>
              <a:rPr lang="de-DE" dirty="0" err="1" smtClean="0"/>
              <a:t>needed</a:t>
            </a:r>
            <a:endParaRPr lang="de-DE" dirty="0" smtClean="0"/>
          </a:p>
          <a:p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Bid</a:t>
            </a:r>
            <a:r>
              <a:rPr lang="de-DE" dirty="0" smtClean="0"/>
              <a:t> Defense Meetings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58672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28.10.14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Biologics, Biowaivers &amp; Biosimilars - Hyderabad 27Oct14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8D554-9B29-8849-99D2-48A0ED1DD5E2}" type="slidenum">
              <a:rPr lang="de-DE" smtClean="0"/>
              <a:t>15</a:t>
            </a:fld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idx="13"/>
          </p:nvPr>
        </p:nvSpPr>
        <p:spPr>
          <a:xfrm>
            <a:off x="489600" y="1600200"/>
            <a:ext cx="8229400" cy="3732994"/>
          </a:xfrm>
        </p:spPr>
        <p:txBody>
          <a:bodyPr>
            <a:normAutofit/>
          </a:bodyPr>
          <a:lstStyle/>
          <a:p>
            <a:r>
              <a:rPr lang="de-DE" dirty="0" err="1" smtClean="0"/>
              <a:t>Timely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accurate</a:t>
            </a:r>
            <a:r>
              <a:rPr lang="de-DE" dirty="0" smtClean="0"/>
              <a:t> </a:t>
            </a:r>
            <a:r>
              <a:rPr lang="de-DE" dirty="0" err="1" smtClean="0"/>
              <a:t>response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RFP, </a:t>
            </a:r>
            <a:r>
              <a:rPr lang="de-DE" dirty="0" err="1" smtClean="0"/>
              <a:t>understanding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sponsor</a:t>
            </a:r>
            <a:r>
              <a:rPr lang="de-DE" dirty="0" smtClean="0"/>
              <a:t> </a:t>
            </a:r>
            <a:r>
              <a:rPr lang="de-DE" dirty="0" err="1" smtClean="0"/>
              <a:t>requirements</a:t>
            </a:r>
            <a:endParaRPr lang="de-DE" dirty="0" smtClean="0"/>
          </a:p>
          <a:p>
            <a:r>
              <a:rPr lang="de-DE" dirty="0" err="1" smtClean="0"/>
              <a:t>Recent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proven</a:t>
            </a:r>
            <a:r>
              <a:rPr lang="de-DE" dirty="0" smtClean="0"/>
              <a:t> </a:t>
            </a:r>
            <a:r>
              <a:rPr lang="de-DE" dirty="0" err="1" smtClean="0"/>
              <a:t>indication</a:t>
            </a:r>
            <a:r>
              <a:rPr lang="de-DE" dirty="0" smtClean="0"/>
              <a:t> </a:t>
            </a:r>
            <a:r>
              <a:rPr lang="de-DE" dirty="0" err="1" smtClean="0"/>
              <a:t>experiences</a:t>
            </a:r>
            <a:endParaRPr lang="de-DE" dirty="0" smtClean="0"/>
          </a:p>
          <a:p>
            <a:r>
              <a:rPr lang="de-DE" dirty="0" err="1" smtClean="0"/>
              <a:t>Geographical</a:t>
            </a:r>
            <a:r>
              <a:rPr lang="de-DE" dirty="0" smtClean="0"/>
              <a:t> </a:t>
            </a:r>
            <a:r>
              <a:rPr lang="de-DE" dirty="0" err="1" smtClean="0"/>
              <a:t>representation</a:t>
            </a:r>
            <a:r>
              <a:rPr lang="de-DE" dirty="0" smtClean="0"/>
              <a:t> (</a:t>
            </a:r>
            <a:r>
              <a:rPr lang="de-DE" dirty="0" err="1" smtClean="0"/>
              <a:t>offices</a:t>
            </a:r>
            <a:r>
              <a:rPr lang="de-DE" dirty="0" smtClean="0"/>
              <a:t>, </a:t>
            </a:r>
            <a:r>
              <a:rPr lang="de-DE" dirty="0" err="1" smtClean="0"/>
              <a:t>freelance</a:t>
            </a:r>
            <a:r>
              <a:rPr lang="de-DE" dirty="0" smtClean="0"/>
              <a:t>, </a:t>
            </a:r>
            <a:r>
              <a:rPr lang="de-DE" dirty="0" err="1" smtClean="0"/>
              <a:t>subcontractors</a:t>
            </a:r>
            <a:r>
              <a:rPr lang="de-DE" dirty="0" smtClean="0"/>
              <a:t>, </a:t>
            </a:r>
            <a:r>
              <a:rPr lang="de-DE" dirty="0" err="1" smtClean="0"/>
              <a:t>experience</a:t>
            </a:r>
            <a:r>
              <a:rPr lang="de-DE" dirty="0" smtClean="0"/>
              <a:t>)</a:t>
            </a:r>
          </a:p>
          <a:p>
            <a:r>
              <a:rPr lang="de-DE" dirty="0" smtClean="0"/>
              <a:t>Study </a:t>
            </a:r>
            <a:r>
              <a:rPr lang="de-DE" dirty="0" err="1" smtClean="0"/>
              <a:t>team</a:t>
            </a:r>
            <a:r>
              <a:rPr lang="de-DE" dirty="0" smtClean="0"/>
              <a:t> </a:t>
            </a:r>
            <a:r>
              <a:rPr lang="de-DE" dirty="0" err="1" smtClean="0"/>
              <a:t>experience</a:t>
            </a:r>
            <a:r>
              <a:rPr lang="de-DE" dirty="0" smtClean="0"/>
              <a:t> in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indication</a:t>
            </a:r>
            <a:r>
              <a:rPr lang="de-DE" dirty="0" smtClean="0"/>
              <a:t>/</a:t>
            </a:r>
            <a:r>
              <a:rPr lang="de-DE" dirty="0" err="1" smtClean="0"/>
              <a:t>region</a:t>
            </a:r>
            <a:endParaRPr lang="de-DE" dirty="0" smtClean="0"/>
          </a:p>
          <a:p>
            <a:r>
              <a:rPr lang="de-DE" dirty="0" smtClean="0"/>
              <a:t>Review </a:t>
            </a:r>
            <a:r>
              <a:rPr lang="de-DE" dirty="0" err="1" smtClean="0"/>
              <a:t>performance</a:t>
            </a:r>
            <a:r>
              <a:rPr lang="de-DE" dirty="0" smtClean="0"/>
              <a:t> </a:t>
            </a:r>
            <a:r>
              <a:rPr lang="de-DE" dirty="0" err="1" smtClean="0"/>
              <a:t>metrics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CRO in e.g.:</a:t>
            </a:r>
          </a:p>
          <a:p>
            <a:pPr lvl="1"/>
            <a:r>
              <a:rPr lang="de-DE" dirty="0" smtClean="0"/>
              <a:t>Time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first</a:t>
            </a:r>
            <a:r>
              <a:rPr lang="de-DE" dirty="0" smtClean="0"/>
              <a:t> </a:t>
            </a:r>
            <a:r>
              <a:rPr lang="de-DE" dirty="0" err="1" smtClean="0"/>
              <a:t>initiation</a:t>
            </a:r>
            <a:r>
              <a:rPr lang="de-DE" dirty="0" smtClean="0"/>
              <a:t> </a:t>
            </a:r>
            <a:r>
              <a:rPr lang="de-DE" dirty="0" err="1" smtClean="0"/>
              <a:t>visits</a:t>
            </a:r>
            <a:endParaRPr lang="de-DE" dirty="0" smtClean="0"/>
          </a:p>
          <a:p>
            <a:pPr lvl="1"/>
            <a:r>
              <a:rPr lang="de-DE" dirty="0" smtClean="0"/>
              <a:t>Time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site</a:t>
            </a:r>
            <a:r>
              <a:rPr lang="de-DE" dirty="0" smtClean="0"/>
              <a:t> </a:t>
            </a:r>
            <a:r>
              <a:rPr lang="de-DE" dirty="0" err="1" smtClean="0"/>
              <a:t>contracts</a:t>
            </a:r>
            <a:endParaRPr lang="de-DE" dirty="0" smtClean="0"/>
          </a:p>
          <a:p>
            <a:pPr lvl="1"/>
            <a:r>
              <a:rPr lang="de-DE" dirty="0" err="1" smtClean="0"/>
              <a:t>Enrollment</a:t>
            </a:r>
            <a:r>
              <a:rPr lang="de-DE" dirty="0" smtClean="0"/>
              <a:t> </a:t>
            </a:r>
            <a:r>
              <a:rPr lang="de-DE" dirty="0" err="1" smtClean="0"/>
              <a:t>timelines</a:t>
            </a:r>
            <a:r>
              <a:rPr lang="de-DE" dirty="0" smtClean="0"/>
              <a:t> in </a:t>
            </a:r>
            <a:r>
              <a:rPr lang="de-DE" dirty="0" err="1" smtClean="0"/>
              <a:t>comparable</a:t>
            </a:r>
            <a:r>
              <a:rPr lang="de-DE" dirty="0" smtClean="0"/>
              <a:t> </a:t>
            </a:r>
            <a:r>
              <a:rPr lang="de-DE" dirty="0" err="1" smtClean="0"/>
              <a:t>studies</a:t>
            </a:r>
            <a:endParaRPr lang="de-DE" dirty="0"/>
          </a:p>
          <a:p>
            <a:r>
              <a:rPr lang="de-DE" dirty="0" err="1" smtClean="0"/>
              <a:t>Get</a:t>
            </a:r>
            <a:r>
              <a:rPr lang="de-DE" dirty="0" smtClean="0"/>
              <a:t> </a:t>
            </a:r>
            <a:r>
              <a:rPr lang="de-DE" dirty="0" err="1" smtClean="0"/>
              <a:t>references</a:t>
            </a:r>
            <a:endParaRPr lang="de-DE" dirty="0" smtClean="0"/>
          </a:p>
          <a:p>
            <a:r>
              <a:rPr lang="de-DE" dirty="0" smtClean="0"/>
              <a:t>Financial </a:t>
            </a:r>
            <a:r>
              <a:rPr lang="de-DE" dirty="0" err="1" smtClean="0"/>
              <a:t>stability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CRO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CRO </a:t>
            </a:r>
            <a:r>
              <a:rPr lang="de-DE" dirty="0" err="1" smtClean="0"/>
              <a:t>evaluation</a:t>
            </a:r>
            <a:r>
              <a:rPr lang="de-DE" dirty="0" smtClean="0"/>
              <a:t> </a:t>
            </a:r>
            <a:r>
              <a:rPr lang="de-DE" dirty="0" err="1" smtClean="0"/>
              <a:t>key</a:t>
            </a:r>
            <a:r>
              <a:rPr lang="de-DE" dirty="0" smtClean="0"/>
              <a:t> </a:t>
            </a:r>
            <a:r>
              <a:rPr lang="de-DE" dirty="0" err="1" smtClean="0"/>
              <a:t>criteria</a:t>
            </a:r>
            <a:endParaRPr lang="de-DE" dirty="0"/>
          </a:p>
        </p:txBody>
      </p:sp>
      <p:pic>
        <p:nvPicPr>
          <p:cNvPr id="2050" name="Picture 2" descr="C:\Users\Schön\AppData\Local\Microsoft\Windows\Temporary Internet Files\Content.IE5\B3HN8Z76\MC90043264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634" y="3105002"/>
            <a:ext cx="2337332" cy="1295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2687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28.10.14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Biologics, Biowaivers &amp; Biosimilars - Hyderabad 27Oct14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8D554-9B29-8849-99D2-48A0ED1DD5E2}" type="slidenum">
              <a:rPr lang="de-DE" smtClean="0"/>
              <a:t>16</a:t>
            </a:fld>
            <a:endParaRPr lang="de-DE"/>
          </a:p>
        </p:txBody>
      </p:sp>
      <p:sp>
        <p:nvSpPr>
          <p:cNvPr id="5" name="Inhaltsplatzhalter 4"/>
          <p:cNvSpPr>
            <a:spLocks noGrp="1"/>
          </p:cNvSpPr>
          <p:nvPr>
            <p:ph idx="13"/>
          </p:nvPr>
        </p:nvSpPr>
        <p:spPr>
          <a:xfrm>
            <a:off x="489600" y="1600200"/>
            <a:ext cx="8229400" cy="3732994"/>
          </a:xfrm>
        </p:spPr>
        <p:txBody>
          <a:bodyPr>
            <a:normAutofit/>
          </a:bodyPr>
          <a:lstStyle/>
          <a:p>
            <a:r>
              <a:rPr lang="de-DE" dirty="0" err="1" smtClean="0"/>
              <a:t>Understand</a:t>
            </a:r>
            <a:r>
              <a:rPr lang="de-DE" dirty="0" smtClean="0"/>
              <a:t> </a:t>
            </a:r>
            <a:r>
              <a:rPr lang="de-DE" dirty="0" err="1" smtClean="0"/>
              <a:t>each</a:t>
            </a:r>
            <a:r>
              <a:rPr lang="de-DE" dirty="0" smtClean="0"/>
              <a:t> </a:t>
            </a:r>
            <a:r>
              <a:rPr lang="de-DE" dirty="0" err="1" smtClean="0"/>
              <a:t>other</a:t>
            </a:r>
            <a:r>
              <a:rPr lang="de-DE" dirty="0" smtClean="0"/>
              <a:t> </a:t>
            </a:r>
            <a:r>
              <a:rPr lang="de-DE" dirty="0" err="1" smtClean="0"/>
              <a:t>organisations</a:t>
            </a:r>
            <a:r>
              <a:rPr lang="de-DE" dirty="0" smtClean="0"/>
              <a:t> – </a:t>
            </a:r>
            <a:r>
              <a:rPr lang="de-DE" dirty="0" err="1" smtClean="0"/>
              <a:t>How</a:t>
            </a:r>
            <a:r>
              <a:rPr lang="de-DE" dirty="0" smtClean="0"/>
              <a:t> do </a:t>
            </a:r>
            <a:r>
              <a:rPr lang="de-DE" dirty="0" err="1" smtClean="0"/>
              <a:t>they</a:t>
            </a:r>
            <a:r>
              <a:rPr lang="de-DE" dirty="0" smtClean="0"/>
              <a:t> </a:t>
            </a:r>
            <a:r>
              <a:rPr lang="de-DE" dirty="0" err="1" smtClean="0"/>
              <a:t>work</a:t>
            </a:r>
            <a:endParaRPr lang="de-DE" dirty="0" smtClean="0"/>
          </a:p>
          <a:p>
            <a:r>
              <a:rPr lang="de-DE" dirty="0" smtClean="0"/>
              <a:t>Study </a:t>
            </a:r>
            <a:r>
              <a:rPr lang="de-DE" dirty="0" err="1" smtClean="0"/>
              <a:t>team</a:t>
            </a:r>
            <a:r>
              <a:rPr lang="de-DE" dirty="0" smtClean="0"/>
              <a:t> </a:t>
            </a:r>
            <a:r>
              <a:rPr lang="de-DE" dirty="0" err="1" smtClean="0"/>
              <a:t>chemistry</a:t>
            </a:r>
            <a:r>
              <a:rPr lang="de-DE" dirty="0" smtClean="0"/>
              <a:t>, Sponsor </a:t>
            </a:r>
            <a:r>
              <a:rPr lang="de-DE" dirty="0" err="1" smtClean="0"/>
              <a:t>and</a:t>
            </a:r>
            <a:r>
              <a:rPr lang="de-DE" dirty="0" smtClean="0"/>
              <a:t> CRO</a:t>
            </a:r>
          </a:p>
          <a:p>
            <a:r>
              <a:rPr lang="de-DE" dirty="0" err="1" smtClean="0"/>
              <a:t>Ensure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get</a:t>
            </a:r>
            <a:r>
              <a:rPr lang="de-DE" dirty="0" smtClean="0"/>
              <a:t> </a:t>
            </a:r>
            <a:r>
              <a:rPr lang="de-DE" dirty="0" err="1" smtClean="0"/>
              <a:t>full</a:t>
            </a:r>
            <a:r>
              <a:rPr lang="de-DE" dirty="0" smtClean="0"/>
              <a:t> </a:t>
            </a:r>
            <a:r>
              <a:rPr lang="de-DE" dirty="0" err="1" smtClean="0"/>
              <a:t>attention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CRO </a:t>
            </a:r>
          </a:p>
          <a:p>
            <a:pPr lvl="1"/>
            <a:r>
              <a:rPr lang="de-DE" b="1" dirty="0" smtClean="0"/>
              <a:t>Sponsor -  CRO </a:t>
            </a:r>
            <a:r>
              <a:rPr lang="de-DE" b="1" dirty="0" err="1" smtClean="0"/>
              <a:t>steering</a:t>
            </a:r>
            <a:r>
              <a:rPr lang="de-DE" b="1" dirty="0" smtClean="0"/>
              <a:t> </a:t>
            </a:r>
            <a:r>
              <a:rPr lang="de-DE" b="1" dirty="0" err="1" smtClean="0"/>
              <a:t>committee</a:t>
            </a:r>
            <a:endParaRPr lang="de-DE" b="1" dirty="0" smtClean="0"/>
          </a:p>
          <a:p>
            <a:pPr lvl="2"/>
            <a:r>
              <a:rPr lang="de-DE" dirty="0" smtClean="0"/>
              <a:t>Different </a:t>
            </a:r>
            <a:r>
              <a:rPr lang="de-DE" dirty="0" err="1" smtClean="0"/>
              <a:t>levels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participation</a:t>
            </a:r>
            <a:endParaRPr lang="de-DE" dirty="0" smtClean="0"/>
          </a:p>
          <a:p>
            <a:pPr lvl="2"/>
            <a:r>
              <a:rPr lang="de-DE" dirty="0" err="1" smtClean="0"/>
              <a:t>Matching</a:t>
            </a:r>
            <a:r>
              <a:rPr lang="de-DE" dirty="0" smtClean="0"/>
              <a:t> </a:t>
            </a:r>
            <a:r>
              <a:rPr lang="de-DE" dirty="0" err="1" smtClean="0"/>
              <a:t>decision</a:t>
            </a:r>
            <a:r>
              <a:rPr lang="de-DE" dirty="0" smtClean="0"/>
              <a:t> power – </a:t>
            </a:r>
            <a:r>
              <a:rPr lang="de-DE" dirty="0" err="1" smtClean="0"/>
              <a:t>Escalation</a:t>
            </a:r>
            <a:r>
              <a:rPr lang="de-DE" dirty="0" smtClean="0"/>
              <a:t> </a:t>
            </a:r>
            <a:r>
              <a:rPr lang="de-DE" dirty="0" err="1" smtClean="0"/>
              <a:t>process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Senior Management</a:t>
            </a:r>
          </a:p>
          <a:p>
            <a:r>
              <a:rPr lang="de-DE" dirty="0" smtClean="0"/>
              <a:t>Share </a:t>
            </a:r>
            <a:r>
              <a:rPr lang="de-DE" dirty="0" err="1" smtClean="0"/>
              <a:t>information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provide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full</a:t>
            </a:r>
            <a:r>
              <a:rPr lang="de-DE" dirty="0" smtClean="0"/>
              <a:t> </a:t>
            </a:r>
            <a:r>
              <a:rPr lang="de-DE" dirty="0" err="1" smtClean="0"/>
              <a:t>picture</a:t>
            </a:r>
            <a:r>
              <a:rPr lang="de-DE" dirty="0" smtClean="0"/>
              <a:t>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dirty="0" err="1" smtClean="0"/>
              <a:t>sponsor</a:t>
            </a:r>
            <a:endParaRPr lang="de-DE" dirty="0" smtClean="0"/>
          </a:p>
          <a:p>
            <a:r>
              <a:rPr lang="de-DE" dirty="0" err="1" smtClean="0"/>
              <a:t>Define</a:t>
            </a:r>
            <a:r>
              <a:rPr lang="de-DE" dirty="0" smtClean="0"/>
              <a:t> </a:t>
            </a:r>
            <a:r>
              <a:rPr lang="de-DE" dirty="0" err="1" smtClean="0"/>
              <a:t>common</a:t>
            </a:r>
            <a:r>
              <a:rPr lang="de-DE" dirty="0" smtClean="0"/>
              <a:t> </a:t>
            </a:r>
            <a:r>
              <a:rPr lang="de-DE" dirty="0" err="1" smtClean="0"/>
              <a:t>goals</a:t>
            </a:r>
            <a:endParaRPr lang="de-DE" dirty="0" smtClean="0"/>
          </a:p>
          <a:p>
            <a:r>
              <a:rPr lang="de-DE" dirty="0" err="1" smtClean="0"/>
              <a:t>Be</a:t>
            </a:r>
            <a:r>
              <a:rPr lang="de-DE" dirty="0" smtClean="0"/>
              <a:t> flexible – open </a:t>
            </a:r>
            <a:r>
              <a:rPr lang="de-DE" dirty="0" err="1" smtClean="0"/>
              <a:t>discussions</a:t>
            </a:r>
            <a:r>
              <a:rPr lang="de-DE" dirty="0" smtClean="0"/>
              <a:t> – </a:t>
            </a:r>
            <a:r>
              <a:rPr lang="de-DE" dirty="0" err="1" smtClean="0"/>
              <a:t>joint</a:t>
            </a:r>
            <a:r>
              <a:rPr lang="de-DE" dirty="0" smtClean="0"/>
              <a:t> </a:t>
            </a:r>
            <a:r>
              <a:rPr lang="de-DE" dirty="0" err="1" smtClean="0"/>
              <a:t>problem</a:t>
            </a:r>
            <a:r>
              <a:rPr lang="de-DE" dirty="0" smtClean="0"/>
              <a:t> </a:t>
            </a:r>
            <a:r>
              <a:rPr lang="de-DE" dirty="0" err="1" smtClean="0"/>
              <a:t>solving</a:t>
            </a:r>
            <a:endParaRPr lang="de-DE" dirty="0" smtClean="0"/>
          </a:p>
          <a:p>
            <a:r>
              <a:rPr lang="de-DE" dirty="0" err="1" smtClean="0"/>
              <a:t>Built</a:t>
            </a:r>
            <a:r>
              <a:rPr lang="de-DE" dirty="0" smtClean="0"/>
              <a:t>  </a:t>
            </a:r>
            <a:r>
              <a:rPr lang="de-DE" dirty="0" err="1" smtClean="0"/>
              <a:t>trust</a:t>
            </a:r>
            <a:r>
              <a:rPr lang="de-DE" dirty="0" smtClean="0"/>
              <a:t> – </a:t>
            </a:r>
            <a:r>
              <a:rPr lang="de-DE" dirty="0" err="1" smtClean="0"/>
              <a:t>get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know</a:t>
            </a:r>
            <a:r>
              <a:rPr lang="de-DE" dirty="0" smtClean="0"/>
              <a:t> </a:t>
            </a:r>
            <a:r>
              <a:rPr lang="de-DE" dirty="0" err="1" smtClean="0"/>
              <a:t>each</a:t>
            </a:r>
            <a:r>
              <a:rPr lang="de-DE" dirty="0" smtClean="0"/>
              <a:t> </a:t>
            </a:r>
            <a:r>
              <a:rPr lang="de-DE" dirty="0" err="1" smtClean="0"/>
              <a:t>other</a:t>
            </a:r>
            <a:endParaRPr lang="de-DE" dirty="0" smtClean="0"/>
          </a:p>
          <a:p>
            <a:pPr marL="0" indent="0">
              <a:buNone/>
            </a:pPr>
            <a:endParaRPr lang="de-DE" dirty="0" smtClean="0"/>
          </a:p>
          <a:p>
            <a:endParaRPr lang="de-DE" dirty="0" smtClean="0"/>
          </a:p>
          <a:p>
            <a:pPr lvl="1"/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Untertitel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Relationship</a:t>
            </a:r>
            <a:r>
              <a:rPr lang="de-DE" dirty="0" smtClean="0"/>
              <a:t> </a:t>
            </a:r>
            <a:r>
              <a:rPr lang="de-DE" dirty="0" err="1" smtClean="0"/>
              <a:t>building</a:t>
            </a:r>
            <a:endParaRPr lang="de-DE" dirty="0"/>
          </a:p>
        </p:txBody>
      </p:sp>
      <p:sp>
        <p:nvSpPr>
          <p:cNvPr id="9" name="Rechteck 8"/>
          <p:cNvSpPr/>
          <p:nvPr/>
        </p:nvSpPr>
        <p:spPr>
          <a:xfrm>
            <a:off x="5495925" y="2628900"/>
            <a:ext cx="2933700" cy="16002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4">
                <a:lumMod val="50000"/>
              </a:schemeClr>
            </a:solidFill>
          </a:ln>
          <a:scene3d>
            <a:camera prst="isometricOffAxis1Right"/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>
                <a:solidFill>
                  <a:schemeClr val="tx1"/>
                </a:solidFill>
              </a:rPr>
              <a:t>Sponsor</a:t>
            </a:r>
            <a:r>
              <a:rPr lang="de-DE" dirty="0" smtClean="0">
                <a:solidFill>
                  <a:schemeClr val="tx2"/>
                </a:solidFill>
              </a:rPr>
              <a:t> - CRO</a:t>
            </a:r>
          </a:p>
          <a:p>
            <a:pPr algn="ctr"/>
            <a:r>
              <a:rPr lang="de-DE" dirty="0" smtClean="0">
                <a:solidFill>
                  <a:schemeClr val="tx2"/>
                </a:solidFill>
              </a:rPr>
              <a:t>Sponsor – </a:t>
            </a:r>
            <a:r>
              <a:rPr lang="de-DE" sz="2400" b="1" dirty="0" smtClean="0">
                <a:solidFill>
                  <a:schemeClr val="tx1"/>
                </a:solidFill>
              </a:rPr>
              <a:t>CRO</a:t>
            </a:r>
          </a:p>
          <a:p>
            <a:pPr algn="ctr"/>
            <a:r>
              <a:rPr lang="de-DE" dirty="0">
                <a:solidFill>
                  <a:schemeClr val="tx2"/>
                </a:solidFill>
              </a:rPr>
              <a:t>=</a:t>
            </a:r>
            <a:endParaRPr lang="de-DE" dirty="0" smtClean="0">
              <a:solidFill>
                <a:schemeClr val="tx2"/>
              </a:solidFill>
            </a:endParaRPr>
          </a:p>
          <a:p>
            <a:pPr algn="ctr"/>
            <a:r>
              <a:rPr lang="de-DE" b="1" dirty="0" smtClean="0">
                <a:solidFill>
                  <a:schemeClr val="tx1"/>
                </a:solidFill>
              </a:rPr>
              <a:t>Sponsor  - CRO</a:t>
            </a:r>
            <a:endParaRPr lang="de-DE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89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platzhalter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28.10.14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Biologics, Biowaivers &amp; Biosimilars - Hyderabad 27Oct14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8D554-9B29-8849-99D2-48A0ED1DD5E2}" type="slidenum">
              <a:rPr lang="de-DE" smtClean="0"/>
              <a:t>17</a:t>
            </a:fld>
            <a:endParaRPr lang="de-DE"/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Get</a:t>
            </a:r>
            <a:r>
              <a:rPr lang="de-DE" dirty="0" smtClean="0"/>
              <a:t> </a:t>
            </a:r>
            <a:r>
              <a:rPr lang="de-DE" dirty="0" err="1" smtClean="0"/>
              <a:t>it</a:t>
            </a:r>
            <a:r>
              <a:rPr lang="de-DE" dirty="0" smtClean="0"/>
              <a:t> </a:t>
            </a:r>
            <a:r>
              <a:rPr lang="de-DE" dirty="0" err="1" smtClean="0"/>
              <a:t>right</a:t>
            </a:r>
            <a:r>
              <a:rPr lang="de-DE" dirty="0" smtClean="0"/>
              <a:t> </a:t>
            </a:r>
            <a:r>
              <a:rPr lang="de-DE" dirty="0" err="1" smtClean="0"/>
              <a:t>from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start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81633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28.10.14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Biologics, Biowaivers &amp; Biosimilars - Hyderabad 27Oct14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8D554-9B29-8849-99D2-48A0ED1DD5E2}" type="slidenum">
              <a:rPr lang="de-DE" smtClean="0"/>
              <a:t>18</a:t>
            </a:fld>
            <a:endParaRPr lang="de-DE"/>
          </a:p>
        </p:txBody>
      </p:sp>
      <p:sp>
        <p:nvSpPr>
          <p:cNvPr id="9" name="Inhaltsplatzhalter 8"/>
          <p:cNvSpPr>
            <a:spLocks noGrp="1"/>
          </p:cNvSpPr>
          <p:nvPr>
            <p:ph idx="13"/>
          </p:nvPr>
        </p:nvSpPr>
        <p:spPr>
          <a:xfrm>
            <a:off x="489600" y="1619250"/>
            <a:ext cx="8229400" cy="3567600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de-DE" dirty="0" smtClean="0"/>
              <a:t> </a:t>
            </a:r>
            <a:r>
              <a:rPr lang="de-DE" dirty="0" err="1" smtClean="0"/>
              <a:t>Define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outsourcing</a:t>
            </a:r>
            <a:r>
              <a:rPr lang="de-DE" dirty="0" smtClean="0"/>
              <a:t> </a:t>
            </a:r>
            <a:r>
              <a:rPr lang="de-DE" dirty="0" err="1" smtClean="0"/>
              <a:t>strategies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needs</a:t>
            </a:r>
            <a:endParaRPr lang="de-DE" dirty="0" smtClean="0"/>
          </a:p>
          <a:p>
            <a:pPr>
              <a:buFont typeface="Wingdings" pitchFamily="2" charset="2"/>
              <a:buChar char="Ø"/>
            </a:pP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clear</a:t>
            </a:r>
            <a:r>
              <a:rPr lang="de-DE" dirty="0" smtClean="0"/>
              <a:t> </a:t>
            </a:r>
            <a:r>
              <a:rPr lang="de-DE" dirty="0" err="1" smtClean="0"/>
              <a:t>about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> </a:t>
            </a:r>
            <a:r>
              <a:rPr lang="de-DE" dirty="0" err="1" smtClean="0"/>
              <a:t>expectations</a:t>
            </a:r>
            <a:r>
              <a:rPr lang="de-DE" dirty="0" smtClean="0"/>
              <a:t> -  </a:t>
            </a:r>
            <a:r>
              <a:rPr lang="de-DE" dirty="0" err="1" smtClean="0"/>
              <a:t>avoid</a:t>
            </a:r>
            <a:r>
              <a:rPr lang="de-DE" dirty="0" smtClean="0"/>
              <a:t> </a:t>
            </a:r>
            <a:r>
              <a:rPr lang="de-DE" dirty="0" err="1" smtClean="0"/>
              <a:t>changing</a:t>
            </a:r>
            <a:r>
              <a:rPr lang="de-DE" dirty="0" smtClean="0"/>
              <a:t> </a:t>
            </a:r>
            <a:r>
              <a:rPr lang="de-DE" dirty="0" err="1" smtClean="0"/>
              <a:t>assumptions</a:t>
            </a:r>
            <a:r>
              <a:rPr lang="de-DE" dirty="0" smtClean="0"/>
              <a:t> </a:t>
            </a:r>
            <a:r>
              <a:rPr lang="de-DE" dirty="0" err="1" smtClean="0"/>
              <a:t>too</a:t>
            </a:r>
            <a:r>
              <a:rPr lang="de-DE" dirty="0" smtClean="0"/>
              <a:t> </a:t>
            </a:r>
            <a:r>
              <a:rPr lang="de-DE" dirty="0" err="1" smtClean="0"/>
              <a:t>often</a:t>
            </a:r>
            <a:endParaRPr lang="de-DE" dirty="0" smtClean="0"/>
          </a:p>
          <a:p>
            <a:pPr>
              <a:buFont typeface="Wingdings" pitchFamily="2" charset="2"/>
              <a:buChar char="Ø"/>
            </a:pPr>
            <a:r>
              <a:rPr lang="de-DE" dirty="0" smtClean="0"/>
              <a:t> </a:t>
            </a:r>
            <a:r>
              <a:rPr lang="de-DE" dirty="0" err="1" smtClean="0"/>
              <a:t>Invest</a:t>
            </a:r>
            <a:r>
              <a:rPr lang="de-DE" dirty="0" smtClean="0"/>
              <a:t> time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resources</a:t>
            </a:r>
            <a:r>
              <a:rPr lang="de-DE" dirty="0" smtClean="0"/>
              <a:t> </a:t>
            </a:r>
            <a:r>
              <a:rPr lang="de-DE" dirty="0" err="1" smtClean="0"/>
              <a:t>into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CRO </a:t>
            </a:r>
            <a:r>
              <a:rPr lang="de-DE" dirty="0" err="1" smtClean="0"/>
              <a:t>selection</a:t>
            </a:r>
            <a:r>
              <a:rPr lang="de-DE" dirty="0" smtClean="0"/>
              <a:t> </a:t>
            </a:r>
            <a:r>
              <a:rPr lang="de-DE" dirty="0" err="1" smtClean="0"/>
              <a:t>process</a:t>
            </a:r>
            <a:endParaRPr lang="de-DE" dirty="0" smtClean="0"/>
          </a:p>
          <a:p>
            <a:pPr>
              <a:buFont typeface="Wingdings" pitchFamily="2" charset="2"/>
              <a:buChar char="Ø"/>
            </a:pPr>
            <a:r>
              <a:rPr lang="de-DE" dirty="0"/>
              <a:t> </a:t>
            </a:r>
            <a:r>
              <a:rPr lang="de-DE" dirty="0" smtClean="0"/>
              <a:t>Set </a:t>
            </a:r>
            <a:r>
              <a:rPr lang="de-DE" dirty="0" err="1" smtClean="0"/>
              <a:t>up</a:t>
            </a:r>
            <a:r>
              <a:rPr lang="de-DE" dirty="0" smtClean="0"/>
              <a:t> </a:t>
            </a:r>
            <a:r>
              <a:rPr lang="de-DE" dirty="0" err="1" smtClean="0"/>
              <a:t>your</a:t>
            </a:r>
            <a:r>
              <a:rPr lang="de-DE" dirty="0" smtClean="0"/>
              <a:t> CRO </a:t>
            </a:r>
            <a:r>
              <a:rPr lang="de-DE" dirty="0" err="1" smtClean="0"/>
              <a:t>management</a:t>
            </a:r>
            <a:r>
              <a:rPr lang="de-DE" dirty="0" smtClean="0"/>
              <a:t> </a:t>
            </a:r>
            <a:r>
              <a:rPr lang="de-DE" dirty="0" err="1" smtClean="0"/>
              <a:t>system</a:t>
            </a:r>
            <a:endParaRPr lang="de-DE" dirty="0" smtClean="0"/>
          </a:p>
          <a:p>
            <a:pPr>
              <a:buFont typeface="Wingdings" pitchFamily="2" charset="2"/>
              <a:buChar char="Ø"/>
            </a:pPr>
            <a:r>
              <a:rPr lang="de-DE" dirty="0" smtClean="0"/>
              <a:t> Communication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key</a:t>
            </a:r>
            <a:r>
              <a:rPr lang="de-DE" dirty="0" smtClean="0"/>
              <a:t>!</a:t>
            </a:r>
          </a:p>
          <a:p>
            <a:pPr marL="0" indent="0">
              <a:buNone/>
            </a:pPr>
            <a:endParaRPr lang="de-DE" dirty="0" smtClean="0"/>
          </a:p>
          <a:p>
            <a:pPr>
              <a:buFont typeface="Wingdings" pitchFamily="2" charset="2"/>
              <a:buChar char="Ø"/>
            </a:pPr>
            <a:r>
              <a:rPr lang="de-DE" dirty="0" smtClean="0"/>
              <a:t> </a:t>
            </a:r>
            <a:r>
              <a:rPr lang="de-DE" dirty="0" err="1" smtClean="0"/>
              <a:t>Invest</a:t>
            </a:r>
            <a:r>
              <a:rPr lang="de-DE" dirty="0" smtClean="0"/>
              <a:t> in </a:t>
            </a:r>
            <a:r>
              <a:rPr lang="de-DE" dirty="0" err="1" smtClean="0"/>
              <a:t>building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relationship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trust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get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required</a:t>
            </a:r>
            <a:r>
              <a:rPr lang="de-DE" dirty="0" smtClean="0"/>
              <a:t> </a:t>
            </a:r>
            <a:r>
              <a:rPr lang="de-DE" dirty="0" err="1" smtClean="0"/>
              <a:t>outcomes</a:t>
            </a:r>
            <a:endParaRPr lang="de-DE" dirty="0" smtClean="0"/>
          </a:p>
          <a:p>
            <a:pPr>
              <a:buFont typeface="Wingdings" pitchFamily="2" charset="2"/>
              <a:buChar char="Ø"/>
            </a:pPr>
            <a:r>
              <a:rPr lang="de-DE" dirty="0" smtClean="0"/>
              <a:t> </a:t>
            </a:r>
            <a:r>
              <a:rPr lang="de-DE" dirty="0" err="1" smtClean="0"/>
              <a:t>Respect</a:t>
            </a:r>
            <a:r>
              <a:rPr lang="de-DE" dirty="0" smtClean="0"/>
              <a:t> </a:t>
            </a:r>
            <a:r>
              <a:rPr lang="de-DE" dirty="0" err="1" smtClean="0"/>
              <a:t>each</a:t>
            </a:r>
            <a:r>
              <a:rPr lang="de-DE" dirty="0" smtClean="0"/>
              <a:t> </a:t>
            </a:r>
            <a:r>
              <a:rPr lang="de-DE" dirty="0" err="1" smtClean="0"/>
              <a:t>other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be</a:t>
            </a:r>
            <a:r>
              <a:rPr lang="de-DE" dirty="0" smtClean="0"/>
              <a:t> </a:t>
            </a:r>
            <a:r>
              <a:rPr lang="de-DE" dirty="0" err="1" smtClean="0"/>
              <a:t>successfull</a:t>
            </a:r>
            <a:r>
              <a:rPr lang="de-DE" dirty="0" smtClean="0"/>
              <a:t> </a:t>
            </a:r>
            <a:r>
              <a:rPr lang="de-DE" dirty="0" err="1" smtClean="0"/>
              <a:t>together</a:t>
            </a:r>
            <a:endParaRPr lang="de-DE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8" name="Untertitel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Summary</a:t>
            </a:r>
            <a:endParaRPr lang="de-DE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938" y="4243388"/>
            <a:ext cx="1944687" cy="78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583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smtClean="0"/>
              <a:t>28.10.14</a:t>
            </a:r>
            <a:endParaRPr lang="de-DE" b="1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Biologics, Biowaivers &amp; Biosimilars - Hyderabad 27Oct14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8D554-9B29-8849-99D2-48A0ED1DD5E2}" type="slidenum">
              <a:rPr lang="de-DE" smtClean="0"/>
              <a:pPr/>
              <a:t>19</a:t>
            </a:fld>
            <a:endParaRPr lang="de-DE" dirty="0"/>
          </a:p>
        </p:txBody>
      </p:sp>
      <p:sp>
        <p:nvSpPr>
          <p:cNvPr id="10" name="Textplatzhalter 9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77" r="11577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2843808" y="474278"/>
            <a:ext cx="29158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 err="1" smtClean="0">
                <a:solidFill>
                  <a:schemeClr val="bg1"/>
                </a:solidFill>
              </a:rPr>
              <a:t>Dhanyavaad</a:t>
            </a:r>
            <a:r>
              <a:rPr lang="de-DE" sz="3200" dirty="0" smtClean="0">
                <a:solidFill>
                  <a:schemeClr val="bg1"/>
                </a:solidFill>
              </a:rPr>
              <a:t> !</a:t>
            </a:r>
            <a:endParaRPr lang="de-DE" sz="3200" dirty="0">
              <a:solidFill>
                <a:schemeClr val="bg1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6845912" y="474278"/>
            <a:ext cx="23246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 err="1" smtClean="0">
                <a:solidFill>
                  <a:schemeClr val="bg1"/>
                </a:solidFill>
              </a:rPr>
              <a:t>Thank</a:t>
            </a:r>
            <a:r>
              <a:rPr lang="de-DE" sz="3200" dirty="0" smtClean="0">
                <a:solidFill>
                  <a:schemeClr val="bg1"/>
                </a:solidFill>
              </a:rPr>
              <a:t> </a:t>
            </a:r>
            <a:r>
              <a:rPr lang="de-DE" sz="3200" dirty="0" err="1" smtClean="0">
                <a:solidFill>
                  <a:schemeClr val="bg1"/>
                </a:solidFill>
              </a:rPr>
              <a:t>you</a:t>
            </a:r>
            <a:r>
              <a:rPr lang="de-DE" sz="3200" dirty="0" smtClean="0">
                <a:solidFill>
                  <a:schemeClr val="bg1"/>
                </a:solidFill>
              </a:rPr>
              <a:t> !</a:t>
            </a:r>
            <a:endParaRPr lang="de-DE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578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Design">
  <a:themeElements>
    <a:clrScheme name="Benutzerdefiniert 17">
      <a:dk1>
        <a:srgbClr val="494949"/>
      </a:dk1>
      <a:lt1>
        <a:sysClr val="window" lastClr="FFFFFF"/>
      </a:lt1>
      <a:dk2>
        <a:srgbClr val="686868"/>
      </a:dk2>
      <a:lt2>
        <a:srgbClr val="FFFFFF"/>
      </a:lt2>
      <a:accent1>
        <a:srgbClr val="007995"/>
      </a:accent1>
      <a:accent2>
        <a:srgbClr val="A8A8A8"/>
      </a:accent2>
      <a:accent3>
        <a:srgbClr val="DFE826"/>
      </a:accent3>
      <a:accent4>
        <a:srgbClr val="DB2E51"/>
      </a:accent4>
      <a:accent5>
        <a:srgbClr val="4BACC6"/>
      </a:accent5>
      <a:accent6>
        <a:srgbClr val="515151"/>
      </a:accent6>
      <a:hlink>
        <a:srgbClr val="0000FF"/>
      </a:hlink>
      <a:folHlink>
        <a:srgbClr val="800080"/>
      </a:folHlink>
    </a:clrScheme>
    <a:fontScheme name="Krios">
      <a:majorFont>
        <a:latin typeface="News Gothic MT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1036</Words>
  <Application>Microsoft Office PowerPoint</Application>
  <PresentationFormat>Bildschirmpräsentation (4:3)</PresentationFormat>
  <Paragraphs>220</Paragraphs>
  <Slides>19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0" baseType="lpstr">
      <vt:lpstr>Office-Design</vt:lpstr>
      <vt:lpstr>Successful conduct of clinical trials to prove biosimilarity through defining a best fit outsourcing strategy</vt:lpstr>
      <vt:lpstr>Agenda</vt:lpstr>
      <vt:lpstr>Why to outsource clinical trial conduct</vt:lpstr>
      <vt:lpstr>Outsourcing Reasons</vt:lpstr>
      <vt:lpstr>Outsourcing Models</vt:lpstr>
      <vt:lpstr>PowerPoint-Präsentation</vt:lpstr>
      <vt:lpstr>Outsourcing models</vt:lpstr>
      <vt:lpstr>Sponsor size – CRO size</vt:lpstr>
      <vt:lpstr>View to CROs: different sizes – different strengths</vt:lpstr>
      <vt:lpstr>Challenges when working with CROs</vt:lpstr>
      <vt:lpstr>Key success factors in outsoucing</vt:lpstr>
      <vt:lpstr>Prepare to outsource -  Define your outsourcing strategy</vt:lpstr>
      <vt:lpstr>CRO Selection process</vt:lpstr>
      <vt:lpstr>Bid Defense Meetings</vt:lpstr>
      <vt:lpstr>CRO evaluation key criteria</vt:lpstr>
      <vt:lpstr>Relationship building</vt:lpstr>
      <vt:lpstr>Get it right from the start</vt:lpstr>
      <vt:lpstr>Summary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Julia</dc:creator>
  <cp:lastModifiedBy>Schön</cp:lastModifiedBy>
  <cp:revision>223</cp:revision>
  <dcterms:created xsi:type="dcterms:W3CDTF">2013-05-24T15:53:44Z</dcterms:created>
  <dcterms:modified xsi:type="dcterms:W3CDTF">2014-10-27T16:25:42Z</dcterms:modified>
</cp:coreProperties>
</file>