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581" r:id="rId2"/>
    <p:sldId id="654" r:id="rId3"/>
    <p:sldId id="653" r:id="rId4"/>
    <p:sldId id="674" r:id="rId5"/>
    <p:sldId id="655" r:id="rId6"/>
    <p:sldId id="656" r:id="rId7"/>
    <p:sldId id="657" r:id="rId8"/>
    <p:sldId id="658" r:id="rId9"/>
    <p:sldId id="673" r:id="rId10"/>
    <p:sldId id="659" r:id="rId11"/>
    <p:sldId id="672" r:id="rId12"/>
    <p:sldId id="651" r:id="rId13"/>
  </p:sldIdLst>
  <p:sldSz cx="9144000" cy="6858000" type="screen4x3"/>
  <p:notesSz cx="6797675" cy="9928225"/>
  <p:defaultTextStyle>
    <a:defPPr>
      <a:defRPr lang="ko-KR"/>
    </a:defPPr>
    <a:lvl1pPr algn="ctr" rtl="0" fontAlgn="base" latinLnBrk="1">
      <a:spcBef>
        <a:spcPct val="0"/>
      </a:spcBef>
      <a:spcAft>
        <a:spcPct val="0"/>
      </a:spcAft>
      <a:defRPr kumimoji="1" sz="2000" b="1" kern="1200">
        <a:solidFill>
          <a:schemeClr val="tx1"/>
        </a:solidFill>
        <a:latin typeface="Verdana" pitchFamily="34" charset="0"/>
        <a:ea typeface="굴림" pitchFamily="50" charset="-127"/>
        <a:cs typeface="+mn-cs"/>
      </a:defRPr>
    </a:lvl1pPr>
    <a:lvl2pPr marL="457200" algn="ctr" rtl="0" fontAlgn="base" latinLnBrk="1">
      <a:spcBef>
        <a:spcPct val="0"/>
      </a:spcBef>
      <a:spcAft>
        <a:spcPct val="0"/>
      </a:spcAft>
      <a:defRPr kumimoji="1" sz="2000" b="1" kern="1200">
        <a:solidFill>
          <a:schemeClr val="tx1"/>
        </a:solidFill>
        <a:latin typeface="Verdana" pitchFamily="34" charset="0"/>
        <a:ea typeface="굴림" pitchFamily="50" charset="-127"/>
        <a:cs typeface="+mn-cs"/>
      </a:defRPr>
    </a:lvl2pPr>
    <a:lvl3pPr marL="914400" algn="ctr" rtl="0" fontAlgn="base" latinLnBrk="1">
      <a:spcBef>
        <a:spcPct val="0"/>
      </a:spcBef>
      <a:spcAft>
        <a:spcPct val="0"/>
      </a:spcAft>
      <a:defRPr kumimoji="1" sz="2000" b="1" kern="1200">
        <a:solidFill>
          <a:schemeClr val="tx1"/>
        </a:solidFill>
        <a:latin typeface="Verdana" pitchFamily="34" charset="0"/>
        <a:ea typeface="굴림" pitchFamily="50" charset="-127"/>
        <a:cs typeface="+mn-cs"/>
      </a:defRPr>
    </a:lvl3pPr>
    <a:lvl4pPr marL="1371600" algn="ctr" rtl="0" fontAlgn="base" latinLnBrk="1">
      <a:spcBef>
        <a:spcPct val="0"/>
      </a:spcBef>
      <a:spcAft>
        <a:spcPct val="0"/>
      </a:spcAft>
      <a:defRPr kumimoji="1" sz="2000" b="1" kern="1200">
        <a:solidFill>
          <a:schemeClr val="tx1"/>
        </a:solidFill>
        <a:latin typeface="Verdana" pitchFamily="34" charset="0"/>
        <a:ea typeface="굴림" pitchFamily="50" charset="-127"/>
        <a:cs typeface="+mn-cs"/>
      </a:defRPr>
    </a:lvl4pPr>
    <a:lvl5pPr marL="1828800" algn="ctr" rtl="0" fontAlgn="base" latinLnBrk="1">
      <a:spcBef>
        <a:spcPct val="0"/>
      </a:spcBef>
      <a:spcAft>
        <a:spcPct val="0"/>
      </a:spcAft>
      <a:defRPr kumimoji="1" sz="2000" b="1" kern="1200">
        <a:solidFill>
          <a:schemeClr val="tx1"/>
        </a:solidFill>
        <a:latin typeface="Verdana" pitchFamily="34" charset="0"/>
        <a:ea typeface="굴림" pitchFamily="50" charset="-127"/>
        <a:cs typeface="+mn-cs"/>
      </a:defRPr>
    </a:lvl5pPr>
    <a:lvl6pPr marL="2286000" algn="l" defTabSz="914400" rtl="0" eaLnBrk="1" latinLnBrk="1" hangingPunct="1">
      <a:defRPr kumimoji="1" sz="2000" b="1" kern="1200">
        <a:solidFill>
          <a:schemeClr val="tx1"/>
        </a:solidFill>
        <a:latin typeface="Verdana" pitchFamily="34" charset="0"/>
        <a:ea typeface="굴림" pitchFamily="50" charset="-127"/>
        <a:cs typeface="+mn-cs"/>
      </a:defRPr>
    </a:lvl6pPr>
    <a:lvl7pPr marL="2743200" algn="l" defTabSz="914400" rtl="0" eaLnBrk="1" latinLnBrk="1" hangingPunct="1">
      <a:defRPr kumimoji="1" sz="2000" b="1" kern="1200">
        <a:solidFill>
          <a:schemeClr val="tx1"/>
        </a:solidFill>
        <a:latin typeface="Verdana" pitchFamily="34" charset="0"/>
        <a:ea typeface="굴림" pitchFamily="50" charset="-127"/>
        <a:cs typeface="+mn-cs"/>
      </a:defRPr>
    </a:lvl7pPr>
    <a:lvl8pPr marL="3200400" algn="l" defTabSz="914400" rtl="0" eaLnBrk="1" latinLnBrk="1" hangingPunct="1">
      <a:defRPr kumimoji="1" sz="2000" b="1" kern="1200">
        <a:solidFill>
          <a:schemeClr val="tx1"/>
        </a:solidFill>
        <a:latin typeface="Verdana" pitchFamily="34" charset="0"/>
        <a:ea typeface="굴림" pitchFamily="50" charset="-127"/>
        <a:cs typeface="+mn-cs"/>
      </a:defRPr>
    </a:lvl8pPr>
    <a:lvl9pPr marL="3657600" algn="l" defTabSz="914400" rtl="0" eaLnBrk="1" latinLnBrk="1" hangingPunct="1">
      <a:defRPr kumimoji="1" sz="2000" b="1" kern="1200">
        <a:solidFill>
          <a:schemeClr val="tx1"/>
        </a:solidFill>
        <a:latin typeface="Verdana" pitchFamily="34" charset="0"/>
        <a:ea typeface="굴림" pitchFamily="50" charset="-127"/>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이선구" initials="이"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66"/>
    <a:srgbClr val="FF9933"/>
    <a:srgbClr val="FF6600"/>
    <a:srgbClr val="FF9900"/>
    <a:srgbClr val="66CCFF"/>
    <a:srgbClr val="008000"/>
    <a:srgbClr val="FF99CC"/>
    <a:srgbClr val="FF3300"/>
    <a:srgbClr val="FFFFCC"/>
    <a:srgbClr val="FFF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24" autoAdjust="0"/>
    <p:restoredTop sz="78670" autoAdjust="0"/>
  </p:normalViewPr>
  <p:slideViewPr>
    <p:cSldViewPr>
      <p:cViewPr>
        <p:scale>
          <a:sx n="120" d="100"/>
          <a:sy n="120" d="100"/>
        </p:scale>
        <p:origin x="-1374" y="1698"/>
      </p:cViewPr>
      <p:guideLst>
        <p:guide orient="horz" pos="3475"/>
        <p:guide orient="horz" pos="2024"/>
        <p:guide orient="horz" pos="3022"/>
        <p:guide orient="horz" pos="799"/>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4" d="100"/>
          <a:sy n="84" d="100"/>
        </p:scale>
        <p:origin x="-1386" y="-78"/>
      </p:cViewPr>
      <p:guideLst>
        <p:guide orient="horz" pos="3128"/>
        <p:guide pos="214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46400" cy="496412"/>
          </a:xfrm>
          <a:prstGeom prst="rect">
            <a:avLst/>
          </a:prstGeom>
          <a:noFill/>
          <a:ln w="9525">
            <a:noFill/>
            <a:miter lim="800000"/>
            <a:headEnd/>
            <a:tailEnd/>
          </a:ln>
          <a:effectLst/>
        </p:spPr>
        <p:txBody>
          <a:bodyPr vert="horz" wrap="square" lIns="92391" tIns="46196" rIns="92391" bIns="46196" numCol="1" anchor="t" anchorCtr="0" compatLnSpc="1">
            <a:prstTxWarp prst="textNoShape">
              <a:avLst/>
            </a:prstTxWarp>
          </a:bodyPr>
          <a:lstStyle>
            <a:lvl1pPr algn="l" defTabSz="923837">
              <a:defRPr sz="1200" b="0">
                <a:latin typeface="Times New Roman" pitchFamily="18" charset="0"/>
              </a:defRPr>
            </a:lvl1pPr>
          </a:lstStyle>
          <a:p>
            <a:endParaRPr lang="en-US" altLang="ko-KR"/>
          </a:p>
        </p:txBody>
      </p:sp>
      <p:sp>
        <p:nvSpPr>
          <p:cNvPr id="34819" name="Rectangle 3"/>
          <p:cNvSpPr>
            <a:spLocks noGrp="1" noChangeArrowheads="1"/>
          </p:cNvSpPr>
          <p:nvPr>
            <p:ph type="dt" sz="quarter" idx="1"/>
          </p:nvPr>
        </p:nvSpPr>
        <p:spPr bwMode="auto">
          <a:xfrm>
            <a:off x="3851275" y="0"/>
            <a:ext cx="2946400" cy="496412"/>
          </a:xfrm>
          <a:prstGeom prst="rect">
            <a:avLst/>
          </a:prstGeom>
          <a:noFill/>
          <a:ln w="9525">
            <a:noFill/>
            <a:miter lim="800000"/>
            <a:headEnd/>
            <a:tailEnd/>
          </a:ln>
          <a:effectLst/>
        </p:spPr>
        <p:txBody>
          <a:bodyPr vert="horz" wrap="square" lIns="92391" tIns="46196" rIns="92391" bIns="46196" numCol="1" anchor="t" anchorCtr="0" compatLnSpc="1">
            <a:prstTxWarp prst="textNoShape">
              <a:avLst/>
            </a:prstTxWarp>
          </a:bodyPr>
          <a:lstStyle>
            <a:lvl1pPr algn="r" defTabSz="923837">
              <a:defRPr sz="1200" b="0">
                <a:latin typeface="Times New Roman" pitchFamily="18" charset="0"/>
              </a:defRPr>
            </a:lvl1pPr>
          </a:lstStyle>
          <a:p>
            <a:endParaRPr lang="en-US" altLang="ko-KR"/>
          </a:p>
        </p:txBody>
      </p:sp>
      <p:sp>
        <p:nvSpPr>
          <p:cNvPr id="34820" name="Rectangle 4"/>
          <p:cNvSpPr>
            <a:spLocks noGrp="1" noChangeArrowheads="1"/>
          </p:cNvSpPr>
          <p:nvPr>
            <p:ph type="ftr" sz="quarter" idx="2"/>
          </p:nvPr>
        </p:nvSpPr>
        <p:spPr bwMode="auto">
          <a:xfrm>
            <a:off x="0" y="9431814"/>
            <a:ext cx="2946400" cy="496411"/>
          </a:xfrm>
          <a:prstGeom prst="rect">
            <a:avLst/>
          </a:prstGeom>
          <a:noFill/>
          <a:ln w="9525">
            <a:noFill/>
            <a:miter lim="800000"/>
            <a:headEnd/>
            <a:tailEnd/>
          </a:ln>
          <a:effectLst/>
        </p:spPr>
        <p:txBody>
          <a:bodyPr vert="horz" wrap="square" lIns="92391" tIns="46196" rIns="92391" bIns="46196" numCol="1" anchor="b" anchorCtr="0" compatLnSpc="1">
            <a:prstTxWarp prst="textNoShape">
              <a:avLst/>
            </a:prstTxWarp>
          </a:bodyPr>
          <a:lstStyle>
            <a:lvl1pPr algn="l" defTabSz="923837">
              <a:defRPr sz="1200" b="0">
                <a:latin typeface="Times New Roman" pitchFamily="18" charset="0"/>
              </a:defRPr>
            </a:lvl1pPr>
          </a:lstStyle>
          <a:p>
            <a:endParaRPr lang="en-US" altLang="ko-KR"/>
          </a:p>
        </p:txBody>
      </p:sp>
      <p:sp>
        <p:nvSpPr>
          <p:cNvPr id="34821" name="Rectangle 5"/>
          <p:cNvSpPr>
            <a:spLocks noGrp="1" noChangeArrowheads="1"/>
          </p:cNvSpPr>
          <p:nvPr>
            <p:ph type="sldNum" sz="quarter" idx="3"/>
          </p:nvPr>
        </p:nvSpPr>
        <p:spPr bwMode="auto">
          <a:xfrm>
            <a:off x="3851275" y="9431814"/>
            <a:ext cx="2946400" cy="496411"/>
          </a:xfrm>
          <a:prstGeom prst="rect">
            <a:avLst/>
          </a:prstGeom>
          <a:noFill/>
          <a:ln w="9525">
            <a:noFill/>
            <a:miter lim="800000"/>
            <a:headEnd/>
            <a:tailEnd/>
          </a:ln>
          <a:effectLst/>
        </p:spPr>
        <p:txBody>
          <a:bodyPr vert="horz" wrap="square" lIns="92391" tIns="46196" rIns="92391" bIns="46196" numCol="1" anchor="b" anchorCtr="0" compatLnSpc="1">
            <a:prstTxWarp prst="textNoShape">
              <a:avLst/>
            </a:prstTxWarp>
          </a:bodyPr>
          <a:lstStyle>
            <a:lvl1pPr algn="r" defTabSz="923837">
              <a:defRPr sz="1200" b="0">
                <a:latin typeface="Times New Roman" pitchFamily="18" charset="0"/>
              </a:defRPr>
            </a:lvl1pPr>
          </a:lstStyle>
          <a:p>
            <a:fld id="{AA56775E-F30F-4086-8DBE-E15D80D9FD68}" type="slidenum">
              <a:rPr lang="en-US" altLang="ko-KR"/>
              <a:pPr/>
              <a:t>‹#›</a:t>
            </a:fld>
            <a:endParaRPr lang="en-US" altLang="ko-KR"/>
          </a:p>
        </p:txBody>
      </p:sp>
    </p:spTree>
    <p:extLst>
      <p:ext uri="{BB962C8B-B14F-4D97-AF65-F5344CB8AC3E}">
        <p14:creationId xmlns:p14="http://schemas.microsoft.com/office/powerpoint/2010/main" xmlns="" val="22729372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46400" cy="496412"/>
          </a:xfrm>
          <a:prstGeom prst="rect">
            <a:avLst/>
          </a:prstGeom>
          <a:noFill/>
          <a:ln w="9525">
            <a:noFill/>
            <a:miter lim="800000"/>
            <a:headEnd/>
            <a:tailEnd/>
          </a:ln>
          <a:effectLst/>
        </p:spPr>
        <p:txBody>
          <a:bodyPr vert="horz" wrap="square" lIns="92391" tIns="46196" rIns="92391" bIns="46196" numCol="1" anchor="t" anchorCtr="0" compatLnSpc="1">
            <a:prstTxWarp prst="textNoShape">
              <a:avLst/>
            </a:prstTxWarp>
          </a:bodyPr>
          <a:lstStyle>
            <a:lvl1pPr algn="l" defTabSz="923837">
              <a:defRPr sz="1200" b="0">
                <a:latin typeface="Times New Roman" pitchFamily="18" charset="0"/>
              </a:defRPr>
            </a:lvl1pPr>
          </a:lstStyle>
          <a:p>
            <a:endParaRPr lang="en-US" altLang="ko-KR"/>
          </a:p>
        </p:txBody>
      </p:sp>
      <p:sp>
        <p:nvSpPr>
          <p:cNvPr id="31747" name="Rectangle 3"/>
          <p:cNvSpPr>
            <a:spLocks noGrp="1" noChangeArrowheads="1"/>
          </p:cNvSpPr>
          <p:nvPr>
            <p:ph type="dt" idx="1"/>
          </p:nvPr>
        </p:nvSpPr>
        <p:spPr bwMode="auto">
          <a:xfrm>
            <a:off x="3851275" y="0"/>
            <a:ext cx="2946400" cy="496412"/>
          </a:xfrm>
          <a:prstGeom prst="rect">
            <a:avLst/>
          </a:prstGeom>
          <a:noFill/>
          <a:ln w="9525">
            <a:noFill/>
            <a:miter lim="800000"/>
            <a:headEnd/>
            <a:tailEnd/>
          </a:ln>
          <a:effectLst/>
        </p:spPr>
        <p:txBody>
          <a:bodyPr vert="horz" wrap="square" lIns="92391" tIns="46196" rIns="92391" bIns="46196" numCol="1" anchor="t" anchorCtr="0" compatLnSpc="1">
            <a:prstTxWarp prst="textNoShape">
              <a:avLst/>
            </a:prstTxWarp>
          </a:bodyPr>
          <a:lstStyle>
            <a:lvl1pPr algn="r" defTabSz="923837">
              <a:defRPr sz="1200" b="0">
                <a:latin typeface="Times New Roman" pitchFamily="18" charset="0"/>
              </a:defRPr>
            </a:lvl1pPr>
          </a:lstStyle>
          <a:p>
            <a:endParaRPr lang="en-US" altLang="ko-KR"/>
          </a:p>
        </p:txBody>
      </p:sp>
      <p:sp>
        <p:nvSpPr>
          <p:cNvPr id="31748" name="Rectangle 4"/>
          <p:cNvSpPr>
            <a:spLocks noGrp="1" noRot="1" noChangeAspect="1" noChangeArrowheads="1" noTextEdit="1"/>
          </p:cNvSpPr>
          <p:nvPr>
            <p:ph type="sldImg" idx="2"/>
          </p:nvPr>
        </p:nvSpPr>
        <p:spPr bwMode="auto">
          <a:xfrm>
            <a:off x="919163" y="746125"/>
            <a:ext cx="4959350" cy="3719513"/>
          </a:xfrm>
          <a:prstGeom prst="rect">
            <a:avLst/>
          </a:prstGeom>
          <a:noFill/>
          <a:ln w="9525">
            <a:solidFill>
              <a:srgbClr val="000000"/>
            </a:solidFill>
            <a:miter lim="800000"/>
            <a:headEnd/>
            <a:tailEnd/>
          </a:ln>
          <a:effectLst/>
        </p:spPr>
      </p:sp>
      <p:sp>
        <p:nvSpPr>
          <p:cNvPr id="31749" name="Rectangle 5"/>
          <p:cNvSpPr>
            <a:spLocks noGrp="1" noChangeArrowheads="1"/>
          </p:cNvSpPr>
          <p:nvPr>
            <p:ph type="body" sz="quarter" idx="3"/>
          </p:nvPr>
        </p:nvSpPr>
        <p:spPr bwMode="auto">
          <a:xfrm>
            <a:off x="906464" y="4715109"/>
            <a:ext cx="4984750" cy="4467702"/>
          </a:xfrm>
          <a:prstGeom prst="rect">
            <a:avLst/>
          </a:prstGeom>
          <a:noFill/>
          <a:ln w="9525">
            <a:noFill/>
            <a:miter lim="800000"/>
            <a:headEnd/>
            <a:tailEnd/>
          </a:ln>
          <a:effectLst/>
        </p:spPr>
        <p:txBody>
          <a:bodyPr vert="horz" wrap="square" lIns="92391" tIns="46196" rIns="92391" bIns="46196" numCol="1" anchor="t" anchorCtr="0" compatLnSpc="1">
            <a:prstTxWarp prst="textNoShape">
              <a:avLst/>
            </a:prstTxWarp>
          </a:bodyPr>
          <a:lstStyle/>
          <a:p>
            <a:pPr lvl="0"/>
            <a:r>
              <a:rPr lang="ko-KR" altLang="en-US" smtClean="0"/>
              <a:t>마스터 문자열 유형을 편집하려면 누르십시오</a:t>
            </a:r>
            <a:r>
              <a:rPr lang="en-US" altLang="ko-KR" smtClean="0"/>
              <a:t>.</a:t>
            </a:r>
          </a:p>
          <a:p>
            <a:pPr lvl="1"/>
            <a:r>
              <a:rPr lang="ko-KR" altLang="en-US" smtClean="0"/>
              <a:t>둘째 수준</a:t>
            </a:r>
          </a:p>
          <a:p>
            <a:pPr lvl="2"/>
            <a:r>
              <a:rPr lang="ko-KR" altLang="en-US" smtClean="0"/>
              <a:t>세째 수준</a:t>
            </a:r>
          </a:p>
          <a:p>
            <a:pPr lvl="3"/>
            <a:r>
              <a:rPr lang="ko-KR" altLang="en-US" smtClean="0"/>
              <a:t>네째 수준</a:t>
            </a:r>
          </a:p>
          <a:p>
            <a:pPr lvl="4"/>
            <a:r>
              <a:rPr lang="ko-KR" altLang="en-US" smtClean="0"/>
              <a:t>다섯째 수준</a:t>
            </a:r>
          </a:p>
        </p:txBody>
      </p:sp>
      <p:sp>
        <p:nvSpPr>
          <p:cNvPr id="31750" name="Rectangle 6"/>
          <p:cNvSpPr>
            <a:spLocks noGrp="1" noChangeArrowheads="1"/>
          </p:cNvSpPr>
          <p:nvPr>
            <p:ph type="ftr" sz="quarter" idx="4"/>
          </p:nvPr>
        </p:nvSpPr>
        <p:spPr bwMode="auto">
          <a:xfrm>
            <a:off x="0" y="9431814"/>
            <a:ext cx="2946400" cy="496411"/>
          </a:xfrm>
          <a:prstGeom prst="rect">
            <a:avLst/>
          </a:prstGeom>
          <a:noFill/>
          <a:ln w="9525">
            <a:noFill/>
            <a:miter lim="800000"/>
            <a:headEnd/>
            <a:tailEnd/>
          </a:ln>
          <a:effectLst/>
        </p:spPr>
        <p:txBody>
          <a:bodyPr vert="horz" wrap="square" lIns="92391" tIns="46196" rIns="92391" bIns="46196" numCol="1" anchor="b" anchorCtr="0" compatLnSpc="1">
            <a:prstTxWarp prst="textNoShape">
              <a:avLst/>
            </a:prstTxWarp>
          </a:bodyPr>
          <a:lstStyle>
            <a:lvl1pPr algn="l" defTabSz="923837">
              <a:defRPr sz="1200" b="0">
                <a:latin typeface="Times New Roman" pitchFamily="18" charset="0"/>
              </a:defRPr>
            </a:lvl1pPr>
          </a:lstStyle>
          <a:p>
            <a:endParaRPr lang="en-US" altLang="ko-KR"/>
          </a:p>
        </p:txBody>
      </p:sp>
      <p:sp>
        <p:nvSpPr>
          <p:cNvPr id="31751" name="Rectangle 7"/>
          <p:cNvSpPr>
            <a:spLocks noGrp="1" noChangeArrowheads="1"/>
          </p:cNvSpPr>
          <p:nvPr>
            <p:ph type="sldNum" sz="quarter" idx="5"/>
          </p:nvPr>
        </p:nvSpPr>
        <p:spPr bwMode="auto">
          <a:xfrm>
            <a:off x="3851275" y="9431814"/>
            <a:ext cx="2946400" cy="496411"/>
          </a:xfrm>
          <a:prstGeom prst="rect">
            <a:avLst/>
          </a:prstGeom>
          <a:noFill/>
          <a:ln w="9525">
            <a:noFill/>
            <a:miter lim="800000"/>
            <a:headEnd/>
            <a:tailEnd/>
          </a:ln>
          <a:effectLst/>
        </p:spPr>
        <p:txBody>
          <a:bodyPr vert="horz" wrap="square" lIns="92391" tIns="46196" rIns="92391" bIns="46196" numCol="1" anchor="b" anchorCtr="0" compatLnSpc="1">
            <a:prstTxWarp prst="textNoShape">
              <a:avLst/>
            </a:prstTxWarp>
          </a:bodyPr>
          <a:lstStyle>
            <a:lvl1pPr algn="r" defTabSz="923837">
              <a:defRPr sz="1200" b="0">
                <a:latin typeface="Times New Roman" pitchFamily="18" charset="0"/>
              </a:defRPr>
            </a:lvl1pPr>
          </a:lstStyle>
          <a:p>
            <a:fld id="{9568D3D1-3207-48CF-9FA6-8D12F8A34416}" type="slidenum">
              <a:rPr lang="en-US" altLang="ko-KR"/>
              <a:pPr/>
              <a:t>‹#›</a:t>
            </a:fld>
            <a:endParaRPr lang="en-US" altLang="ko-KR"/>
          </a:p>
        </p:txBody>
      </p:sp>
    </p:spTree>
    <p:extLst>
      <p:ext uri="{BB962C8B-B14F-4D97-AF65-F5344CB8AC3E}">
        <p14:creationId xmlns:p14="http://schemas.microsoft.com/office/powerpoint/2010/main" xmlns="" val="3772761865"/>
      </p:ext>
    </p:extLst>
  </p:cSld>
  <p:clrMap bg1="lt1" tx1="dk1" bg2="lt2" tx2="dk2" accent1="accent1" accent2="accent2" accent3="accent3" accent4="accent4" accent5="accent5" accent6="accent6" hlink="hlink" folHlink="folHlink"/>
  <p:notesStyle>
    <a:lvl1pPr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1pPr>
    <a:lvl2pPr marL="457200"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2pPr>
    <a:lvl3pPr marL="914400"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3pPr>
    <a:lvl4pPr marL="1371600"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4pPr>
    <a:lvl5pPr marL="1828800"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algn="just"/>
            <a:r>
              <a:rPr lang="en-US" altLang="ko-KR" baseline="0" dirty="0" smtClean="0">
                <a:solidFill>
                  <a:schemeClr val="tx1"/>
                </a:solidFill>
                <a:latin typeface="+mn-lt"/>
              </a:rPr>
              <a:t>Good afternoon. It’s a great pleasure to make a presentation to you today on ISRS.</a:t>
            </a:r>
          </a:p>
          <a:p>
            <a:pPr algn="just"/>
            <a:r>
              <a:rPr lang="en-US" altLang="ko-KR" baseline="0" dirty="0" smtClean="0">
                <a:solidFill>
                  <a:schemeClr val="tx1"/>
                </a:solidFill>
                <a:latin typeface="+mn-lt"/>
              </a:rPr>
              <a:t>My name is </a:t>
            </a:r>
            <a:r>
              <a:rPr lang="en-US" altLang="ko-KR" baseline="0" dirty="0" err="1" smtClean="0">
                <a:solidFill>
                  <a:schemeClr val="tx1"/>
                </a:solidFill>
                <a:latin typeface="+mn-lt"/>
              </a:rPr>
              <a:t>heejin</a:t>
            </a:r>
            <a:r>
              <a:rPr lang="en-US" altLang="ko-KR" baseline="0" dirty="0" smtClean="0">
                <a:solidFill>
                  <a:schemeClr val="tx1"/>
                </a:solidFill>
                <a:latin typeface="+mn-lt"/>
              </a:rPr>
              <a:t> </a:t>
            </a:r>
            <a:r>
              <a:rPr lang="en-US" altLang="ko-KR" baseline="0" dirty="0" err="1" smtClean="0">
                <a:solidFill>
                  <a:schemeClr val="tx1"/>
                </a:solidFill>
                <a:latin typeface="+mn-lt"/>
              </a:rPr>
              <a:t>bae</a:t>
            </a:r>
            <a:r>
              <a:rPr lang="en-US" altLang="ko-KR" baseline="0" dirty="0" smtClean="0">
                <a:solidFill>
                  <a:schemeClr val="tx1"/>
                </a:solidFill>
                <a:latin typeface="+mn-lt"/>
              </a:rPr>
              <a:t> from KARI.</a:t>
            </a:r>
          </a:p>
          <a:p>
            <a:pPr algn="just"/>
            <a:r>
              <a:rPr lang="en-US" altLang="ko-KR" baseline="0" dirty="0" smtClean="0">
                <a:solidFill>
                  <a:schemeClr val="tx1"/>
                </a:solidFill>
                <a:latin typeface="+mn-lt"/>
              </a:rPr>
              <a:t>Today’s topic is Improved Design of Optimized Satellite Planning System for Multi-Satellite Operation. </a:t>
            </a:r>
          </a:p>
          <a:p>
            <a:pPr algn="just"/>
            <a:r>
              <a:rPr lang="en-US" altLang="ko-KR" baseline="0" dirty="0" smtClean="0">
                <a:solidFill>
                  <a:schemeClr val="tx1"/>
                </a:solidFill>
                <a:latin typeface="+mn-lt"/>
              </a:rPr>
              <a:t>Now, I’d like to get started.</a:t>
            </a:r>
          </a:p>
          <a:p>
            <a:endParaRPr lang="en-US" altLang="ko-KR" baseline="0" dirty="0" smtClean="0">
              <a:solidFill>
                <a:schemeClr val="tx1"/>
              </a:solidFill>
              <a:latin typeface="+mn-lt"/>
            </a:endParaRPr>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1</a:t>
            </a:fld>
            <a:endParaRPr lang="en-US" altLang="ko-K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algn="just"/>
            <a:r>
              <a:rPr lang="en-US" altLang="ko-KR" dirty="0" smtClean="0"/>
              <a:t>This presentation will cover  these following issues.</a:t>
            </a:r>
          </a:p>
          <a:p>
            <a:pPr algn="just"/>
            <a:r>
              <a:rPr lang="en-US" altLang="ko-KR" dirty="0" smtClean="0"/>
              <a:t>Introduction, Image Collection planning system, Optimized Satellite Planning System for Multi-Satellite Operation, Optimization Algorithm Design, Conclusion</a:t>
            </a:r>
          </a:p>
          <a:p>
            <a:pPr algn="just"/>
            <a:r>
              <a:rPr lang="en-US" altLang="ko-KR" dirty="0" smtClean="0"/>
              <a:t>Let’s get down to research.</a:t>
            </a:r>
          </a:p>
          <a:p>
            <a:pPr algn="just"/>
            <a:endParaRPr lang="ko-KR" altLang="en-US" dirty="0"/>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2</a:t>
            </a:fld>
            <a:endParaRPr lang="en-US" alt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algn="just"/>
            <a:r>
              <a:rPr kumimoji="1" lang="en-GB" sz="1200" kern="1200" dirty="0" smtClean="0">
                <a:solidFill>
                  <a:schemeClr val="tx1"/>
                </a:solidFill>
                <a:latin typeface="굴림" pitchFamily="50" charset="-127"/>
                <a:ea typeface="굴림" pitchFamily="50" charset="-127"/>
                <a:cs typeface="+mn-cs"/>
              </a:rPr>
              <a:t>This</a:t>
            </a:r>
            <a:r>
              <a:rPr kumimoji="1" lang="en-GB" sz="1200" kern="1200" baseline="0" dirty="0" smtClean="0">
                <a:solidFill>
                  <a:schemeClr val="tx1"/>
                </a:solidFill>
                <a:latin typeface="굴림" pitchFamily="50" charset="-127"/>
                <a:ea typeface="굴림" pitchFamily="50" charset="-127"/>
                <a:cs typeface="+mn-cs"/>
              </a:rPr>
              <a:t> figure represents operation of satellite image.</a:t>
            </a:r>
          </a:p>
          <a:p>
            <a:pPr algn="just"/>
            <a:r>
              <a:rPr kumimoji="1" lang="en-GB" sz="1200" kern="1200" dirty="0" smtClean="0">
                <a:solidFill>
                  <a:schemeClr val="tx1"/>
                </a:solidFill>
                <a:latin typeface="굴림" pitchFamily="50" charset="-127"/>
                <a:ea typeface="굴림" pitchFamily="50" charset="-127"/>
                <a:cs typeface="+mn-cs"/>
              </a:rPr>
              <a:t>Operation of satellite image is divided </a:t>
            </a:r>
            <a:r>
              <a:rPr kumimoji="1" lang="en-GB" sz="1200" kern="1200" baseline="0" dirty="0" smtClean="0">
                <a:solidFill>
                  <a:schemeClr val="tx1"/>
                </a:solidFill>
                <a:latin typeface="굴림" pitchFamily="50" charset="-127"/>
                <a:ea typeface="굴림" pitchFamily="50" charset="-127"/>
                <a:cs typeface="+mn-cs"/>
              </a:rPr>
              <a:t>4 parts as user request, image collection planning, product generation and distribution.</a:t>
            </a:r>
          </a:p>
          <a:p>
            <a:endParaRPr kumimoji="1" lang="en-GB" sz="1200" kern="1200" baseline="0" dirty="0" smtClean="0">
              <a:solidFill>
                <a:schemeClr val="tx1"/>
              </a:solidFill>
              <a:latin typeface="굴림" pitchFamily="50" charset="-127"/>
              <a:ea typeface="굴림" pitchFamily="50" charset="-127"/>
              <a:cs typeface="+mn-cs"/>
            </a:endParaRPr>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3</a:t>
            </a:fld>
            <a:endParaRPr lang="en-US" altLang="ko-K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algn="just"/>
            <a:r>
              <a:rPr lang="en-US" altLang="ko-KR" dirty="0" smtClean="0"/>
              <a:t>Image collection planning in operation performs job scheduling of satellite. </a:t>
            </a:r>
          </a:p>
          <a:p>
            <a:pPr algn="just"/>
            <a:r>
              <a:rPr lang="en-US" altLang="ko-KR" dirty="0" smtClean="0"/>
              <a:t>Job scheduling of image collection is to be applied to proper time to maximize satellite resources with NTO (New Task Order) and unfinished order from user request within several constraints. </a:t>
            </a:r>
          </a:p>
          <a:p>
            <a:pPr algn="just"/>
            <a:r>
              <a:rPr lang="en-US" altLang="ko-KR" dirty="0" smtClean="0"/>
              <a:t>Because many parameters are considered in image collection planning like this, image collection planning has complexity.</a:t>
            </a:r>
          </a:p>
          <a:p>
            <a:pPr algn="just"/>
            <a:r>
              <a:rPr lang="en-US" altLang="ko-KR" dirty="0" smtClean="0"/>
              <a:t>KARI (Korea Aerospace Research Institute) is expected to operate several satellites as not only KOMPSAT (</a:t>
            </a:r>
            <a:r>
              <a:rPr lang="en-US" altLang="ko-KR" dirty="0" err="1" smtClean="0"/>
              <a:t>KOrea</a:t>
            </a:r>
            <a:r>
              <a:rPr lang="en-US" altLang="ko-KR" dirty="0" smtClean="0"/>
              <a:t> Multi-Purpose </a:t>
            </a:r>
            <a:r>
              <a:rPr lang="en-US" altLang="ko-KR" dirty="0" err="1" smtClean="0"/>
              <a:t>SATellite</a:t>
            </a:r>
            <a:r>
              <a:rPr lang="en-US" altLang="ko-KR" dirty="0" smtClean="0"/>
              <a:t>)-2 and KOMPSAT-3 launched this year on operation at present but also KOMPSAT-5.</a:t>
            </a:r>
          </a:p>
          <a:p>
            <a:pPr algn="just"/>
            <a:r>
              <a:rPr lang="en-US" altLang="ko-KR" dirty="0" smtClean="0"/>
              <a:t>To manage these orders effectively and create best image collection plan, image collection planning system should be optimized for multi-satellite.</a:t>
            </a:r>
          </a:p>
          <a:p>
            <a:pPr algn="just"/>
            <a:r>
              <a:rPr lang="en-US" altLang="ko-KR" dirty="0" smtClean="0"/>
              <a:t>Optimized image collection planning is already researched. But the optimized satellite planning system is able to be applied to several satellite separately (or partially) not multi-satellite operations.</a:t>
            </a:r>
          </a:p>
          <a:p>
            <a:pPr algn="just"/>
            <a:r>
              <a:rPr lang="en-US" altLang="ko-KR" dirty="0" smtClean="0"/>
              <a:t>In this paper, feasibility of efficiency improvement of optimized satellite planning system at present is investigated for image collection planning for multi-satellite.</a:t>
            </a:r>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4</a:t>
            </a:fld>
            <a:endParaRPr lang="en-US" alt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92500" lnSpcReduction="20000"/>
          </a:bodyPr>
          <a:lstStyle/>
          <a:p>
            <a:pPr marL="457200" indent="-457200" algn="just">
              <a:buFont typeface="+mj-lt"/>
              <a:buNone/>
            </a:pPr>
            <a:r>
              <a:rPr lang="en-US" altLang="ko-KR" dirty="0" smtClean="0"/>
              <a:t>This figure is overall process of image collection planning.</a:t>
            </a:r>
          </a:p>
          <a:p>
            <a:pPr marL="457200" indent="-457200" algn="just">
              <a:buFont typeface="+mj-lt"/>
              <a:buAutoNum type="arabicPeriod"/>
            </a:pPr>
            <a:r>
              <a:rPr lang="en-US" altLang="ko-KR" dirty="0" smtClean="0"/>
              <a:t>If NTO is received from user, NTO is transmitted to order database.</a:t>
            </a:r>
          </a:p>
          <a:p>
            <a:pPr marL="457200" indent="-457200" algn="just">
              <a:buFont typeface="+mj-lt"/>
              <a:buAutoNum type="arabicPeriod"/>
            </a:pPr>
            <a:r>
              <a:rPr lang="en-US" altLang="ko-KR" dirty="0" smtClean="0"/>
              <a:t>Simulated scene is generated with orders. Simulated scene is to generate expected scene for AOI by simulation. Size of simulated scene refers to FOV (Field of View) of Satellites.</a:t>
            </a:r>
          </a:p>
          <a:p>
            <a:pPr marL="457200" indent="-457200" algn="just">
              <a:buFont typeface="+mj-lt"/>
              <a:buAutoNum type="arabicPeriod"/>
            </a:pPr>
            <a:r>
              <a:rPr lang="en-US" altLang="ko-KR" dirty="0" smtClean="0"/>
              <a:t>pre-processing is performed with the results from simulated scene generation, weather information and satellite constraints like tilt angle, memory, agility characteristics etc.</a:t>
            </a:r>
          </a:p>
          <a:p>
            <a:pPr marL="457200" indent="-457200" algn="just">
              <a:buFont typeface="+mj-lt"/>
              <a:buNone/>
            </a:pPr>
            <a:r>
              <a:rPr lang="en-US" altLang="ko-KR" dirty="0" smtClean="0"/>
              <a:t>Pre-processing is performed to generate all possible segments with orbit propagation for requested period. Segment is continuous simulated scene and unit used in one shot of satellite. If length of segment is long, the segment has many simulated scene. On the other hands, if length of segment is short, the segment has less simulated scene than long segment. And segment is to be generated within satellite constraints and user request.</a:t>
            </a:r>
          </a:p>
          <a:p>
            <a:pPr marL="457200" indent="-457200" algn="just">
              <a:buFont typeface="+mj-lt"/>
              <a:buAutoNum type="arabicPeriod" startAt="4"/>
            </a:pPr>
            <a:r>
              <a:rPr lang="en-US" altLang="ko-KR" dirty="0" smtClean="0"/>
              <a:t>All possible segments from pre-processing are to be optimized. </a:t>
            </a:r>
          </a:p>
          <a:p>
            <a:pPr marL="457200" indent="-457200" algn="just">
              <a:buFont typeface="+mj-lt"/>
              <a:buAutoNum type="arabicPeriod" startAt="4"/>
            </a:pPr>
            <a:r>
              <a:rPr lang="en-US" altLang="ko-KR" dirty="0" smtClean="0"/>
              <a:t>After optimization, only optimized possible segments are generated. Then, scheduling is performed with the optimized segment. </a:t>
            </a:r>
          </a:p>
          <a:p>
            <a:pPr marL="457200" indent="-457200" algn="just">
              <a:buFont typeface="+mj-lt"/>
              <a:buNone/>
            </a:pPr>
            <a:endParaRPr lang="en-US" altLang="ko-KR" dirty="0" smtClean="0"/>
          </a:p>
          <a:p>
            <a:pPr marL="457200" indent="-457200" algn="just">
              <a:buFont typeface="+mj-lt"/>
              <a:buNone/>
            </a:pPr>
            <a:r>
              <a:rPr lang="en-US" altLang="ko-KR" dirty="0" smtClean="0"/>
              <a:t>Finally, operator checks the scheduling result and the scheduling result are made as image collection plan for satellite. </a:t>
            </a:r>
          </a:p>
          <a:p>
            <a:pPr marL="457200" indent="-457200" algn="just">
              <a:buFont typeface="+mj-lt"/>
              <a:buNone/>
            </a:pPr>
            <a:r>
              <a:rPr lang="en-US" altLang="ko-KR" dirty="0" smtClean="0"/>
              <a:t>Image collection planning is performed daily. After satellite imaging, if schedule is unfinished, remained job in the schedule is transmitted to database of OMS and regarded as remained order.</a:t>
            </a:r>
            <a:endParaRPr lang="ko-KR" altLang="en-US" dirty="0"/>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5</a:t>
            </a:fld>
            <a:endParaRPr lang="en-US" altLang="ko-K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algn="just"/>
            <a:r>
              <a:rPr kumimoji="1" lang="en-GB" sz="1200" kern="1200" dirty="0" smtClean="0">
                <a:solidFill>
                  <a:schemeClr val="tx1"/>
                </a:solidFill>
                <a:latin typeface="굴림" pitchFamily="50" charset="-127"/>
                <a:ea typeface="굴림" pitchFamily="50" charset="-127"/>
                <a:cs typeface="+mn-cs"/>
              </a:rPr>
              <a:t>There are 2 types in user request. One is order with designated satellite; another is order with undesignated satellite. If satellite is designated for order, image collection planning is simple. But if satellite is not designated, image collection planning is complex.  That’s why it is necessary to decide for which satellite order with undesignated satellite</a:t>
            </a:r>
            <a:endParaRPr kumimoji="1" lang="ko-KR" altLang="en-US" sz="1200" kern="1200" dirty="0" smtClean="0">
              <a:solidFill>
                <a:schemeClr val="tx1"/>
              </a:solidFill>
              <a:latin typeface="굴림" pitchFamily="50" charset="-127"/>
              <a:ea typeface="굴림" pitchFamily="50" charset="-127"/>
              <a:cs typeface="+mn-cs"/>
            </a:endParaRPr>
          </a:p>
          <a:p>
            <a:pPr algn="just"/>
            <a:r>
              <a:rPr kumimoji="1" lang="en-GB" sz="1200" kern="1200" dirty="0" smtClean="0">
                <a:solidFill>
                  <a:schemeClr val="tx1"/>
                </a:solidFill>
                <a:latin typeface="굴림" pitchFamily="50" charset="-127"/>
                <a:ea typeface="굴림" pitchFamily="50" charset="-127"/>
                <a:cs typeface="+mn-cs"/>
              </a:rPr>
              <a:t>If there is order with undesignated satellite, the optimized satellite planning system derives image collection plan for SAT1 in order with undesignated satellite and order designated SAT1 at first. And the optimized satellite planning system derives image collection plan for SAT2 in the result from SAT1, order with undesignated satellite and order with designated SAT2. </a:t>
            </a:r>
            <a:endParaRPr kumimoji="1" lang="ko-KR" altLang="en-US" sz="1200" kern="1200" dirty="0" smtClean="0">
              <a:solidFill>
                <a:schemeClr val="tx1"/>
              </a:solidFill>
              <a:latin typeface="굴림" pitchFamily="50" charset="-127"/>
              <a:ea typeface="굴림" pitchFamily="50" charset="-127"/>
              <a:cs typeface="+mn-cs"/>
            </a:endParaRPr>
          </a:p>
          <a:p>
            <a:pPr marL="0" marR="0" indent="0" algn="just" defTabSz="914400" rtl="0" eaLnBrk="1" fontAlgn="base" latinLnBrk="1" hangingPunct="1">
              <a:lnSpc>
                <a:spcPct val="100000"/>
              </a:lnSpc>
              <a:spcBef>
                <a:spcPct val="30000"/>
              </a:spcBef>
              <a:spcAft>
                <a:spcPct val="0"/>
              </a:spcAft>
              <a:buClrTx/>
              <a:buSzTx/>
              <a:buFontTx/>
              <a:buNone/>
              <a:tabLst/>
              <a:defRPr/>
            </a:pPr>
            <a:r>
              <a:rPr kumimoji="1" lang="en-GB" sz="1200" kern="1200" dirty="0" smtClean="0">
                <a:solidFill>
                  <a:schemeClr val="tx1"/>
                </a:solidFill>
                <a:latin typeface="굴림" pitchFamily="50" charset="-127"/>
                <a:ea typeface="굴림" pitchFamily="50" charset="-127"/>
                <a:cs typeface="+mn-cs"/>
              </a:rPr>
              <a:t>The optimized satellite planning system has capability to perform image collection planning for multi-satellite as described this figure. But processing of optimized satellite planning system is optimized for each SAT1 and SAT2. Therefore, improved design of optimized satellite planning system is suggested in this paper.</a:t>
            </a:r>
            <a:endParaRPr kumimoji="1" lang="ko-KR" altLang="en-US" sz="1200" kern="1200" dirty="0" smtClean="0">
              <a:solidFill>
                <a:schemeClr val="tx1"/>
              </a:solidFill>
              <a:latin typeface="굴림" pitchFamily="50" charset="-127"/>
              <a:ea typeface="굴림" pitchFamily="50" charset="-127"/>
              <a:cs typeface="+mn-cs"/>
            </a:endParaRPr>
          </a:p>
          <a:p>
            <a:pPr marL="0" marR="0" indent="0" algn="just" defTabSz="914400" rtl="0" eaLnBrk="1" fontAlgn="base" latinLnBrk="1" hangingPunct="1">
              <a:lnSpc>
                <a:spcPct val="100000"/>
              </a:lnSpc>
              <a:spcBef>
                <a:spcPct val="30000"/>
              </a:spcBef>
              <a:spcAft>
                <a:spcPct val="0"/>
              </a:spcAft>
              <a:buClrTx/>
              <a:buSzTx/>
              <a:buFontTx/>
              <a:buNone/>
              <a:tabLst/>
              <a:defRPr/>
            </a:pPr>
            <a:endParaRPr kumimoji="1" lang="ko-KR" altLang="en-US" sz="1200" kern="1200" dirty="0" smtClean="0">
              <a:solidFill>
                <a:schemeClr val="tx1"/>
              </a:solidFill>
              <a:latin typeface="굴림" pitchFamily="50" charset="-127"/>
              <a:ea typeface="굴림" pitchFamily="50" charset="-127"/>
              <a:cs typeface="+mn-cs"/>
            </a:endParaRPr>
          </a:p>
          <a:p>
            <a:pPr algn="just"/>
            <a:endParaRPr lang="ko-KR" altLang="en-US" dirty="0"/>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6</a:t>
            </a:fld>
            <a:endParaRPr lang="en-US" altLang="ko-K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0" marR="0" indent="0" algn="just" defTabSz="914400" rtl="0" eaLnBrk="1" fontAlgn="base" latinLnBrk="1" hangingPunct="1">
              <a:lnSpc>
                <a:spcPct val="100000"/>
              </a:lnSpc>
              <a:spcBef>
                <a:spcPct val="30000"/>
              </a:spcBef>
              <a:spcAft>
                <a:spcPct val="0"/>
              </a:spcAft>
              <a:buClrTx/>
              <a:buSzTx/>
              <a:buFontTx/>
              <a:buNone/>
              <a:tabLst/>
              <a:defRPr/>
            </a:pPr>
            <a:r>
              <a:rPr kumimoji="1" lang="en-GB" sz="1200" kern="1200" dirty="0" smtClean="0">
                <a:solidFill>
                  <a:schemeClr val="tx1"/>
                </a:solidFill>
                <a:latin typeface="굴림" pitchFamily="50" charset="-127"/>
                <a:ea typeface="굴림" pitchFamily="50" charset="-127"/>
                <a:cs typeface="+mn-cs"/>
              </a:rPr>
              <a:t>Improved optimized satellite planning system has two steps for optimization. First optimization is for each SAT1 and SAT2. Second optimization is for optimized SAT1 result and optimized SAT2 result. In second optimization, if there collision with optimized SAT1 result and optimized SAT2 result for order with undesignated satellite, optimization algorithm is performed to solve the collision. And it is necessary to make simulated scene number table for order undesignated satellite to solve the collision.</a:t>
            </a:r>
            <a:endParaRPr kumimoji="1" lang="ko-KR" altLang="en-US" sz="1200" kern="1200" dirty="0" smtClean="0">
              <a:solidFill>
                <a:schemeClr val="tx1"/>
              </a:solidFill>
              <a:latin typeface="굴림" pitchFamily="50" charset="-127"/>
              <a:ea typeface="굴림" pitchFamily="50" charset="-127"/>
              <a:cs typeface="+mn-cs"/>
            </a:endParaRPr>
          </a:p>
          <a:p>
            <a:pPr algn="just"/>
            <a:endParaRPr lang="ko-KR" altLang="en-US" dirty="0"/>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7</a:t>
            </a:fld>
            <a:endParaRPr lang="en-US" altLang="ko-K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algn="just"/>
            <a:r>
              <a:rPr lang="en-US" altLang="ko-KR" dirty="0" smtClean="0"/>
              <a:t>The daily imaging scheduling problem of satellite considers various imaging requests with different reward opportunities, changeover efforts between two consecutive imaging tasks, cloud-coverage effects, and the availability of the spacecraft resource. It belongs to a class of single-machine scheduling problems with salient features of sequence-dependent setup, job assembly, and the constraint of operating time windows. The scheduling problem is formulated as an integer-programming problem, which is NP-hard in computational complexity.</a:t>
            </a:r>
          </a:p>
          <a:p>
            <a:pPr algn="just"/>
            <a:r>
              <a:rPr lang="en-US" altLang="ko-KR" dirty="0" smtClean="0"/>
              <a:t>Processing time of optimized satellite planning system depends on performance of optimization algorithm.</a:t>
            </a:r>
          </a:p>
          <a:p>
            <a:pPr algn="just"/>
            <a:r>
              <a:rPr lang="en-US" altLang="ko-KR" dirty="0" smtClean="0"/>
              <a:t>In this paper, Heuristic method of insertion and deletion is suggested to solve NP-hard problem considering high computational time.</a:t>
            </a:r>
          </a:p>
          <a:p>
            <a:pPr algn="just"/>
            <a:r>
              <a:rPr lang="en-US" altLang="ko-KR" dirty="0" smtClean="0"/>
              <a:t>This figure is flow of deletion method.</a:t>
            </a:r>
          </a:p>
          <a:p>
            <a:pPr algn="just"/>
            <a:r>
              <a:rPr lang="en-US" altLang="ko-KR" dirty="0" smtClean="0"/>
              <a:t>Assumption is all segments are scheduled.</a:t>
            </a:r>
          </a:p>
          <a:p>
            <a:pPr algn="just"/>
            <a:r>
              <a:rPr lang="en-US" altLang="ko-KR" dirty="0" smtClean="0"/>
              <a:t>Then, a segment from schedule are performed deletion until segment meets satellite constraints.</a:t>
            </a:r>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8</a:t>
            </a:fld>
            <a:endParaRPr lang="en-US" altLang="ko-K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algn="just"/>
            <a:r>
              <a:rPr lang="en-US" altLang="ko-KR" dirty="0" smtClean="0"/>
              <a:t>This figure is flow of insertion method.</a:t>
            </a:r>
          </a:p>
          <a:p>
            <a:pPr algn="just"/>
            <a:r>
              <a:rPr lang="en-US" altLang="ko-KR" dirty="0" smtClean="0"/>
              <a:t>Assumption is no segment is scheduled .</a:t>
            </a:r>
          </a:p>
          <a:p>
            <a:pPr algn="just"/>
            <a:r>
              <a:rPr lang="en-US" altLang="ko-KR" dirty="0" smtClean="0"/>
              <a:t>Then, a segment in the schedule are performed insertion until segment is added to schedule no more.</a:t>
            </a:r>
            <a:endParaRPr lang="ko-KR" altLang="en-US" dirty="0"/>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9</a:t>
            </a:fld>
            <a:endParaRPr lang="en-US" altLang="ko-K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lnSpcReduction="10000"/>
          </a:bodyPr>
          <a:lstStyle/>
          <a:p>
            <a:pPr algn="just"/>
            <a:r>
              <a:rPr lang="en-US" altLang="ko-KR" dirty="0" smtClean="0"/>
              <a:t>KARI is expected to operate several satellites. Each  satellite have different sensor characteristic and different operation system. For operation for several satellites, KARI has already researched optimized satellite planning system as prototype for multi-satellite. The optimized satellite planning system has capability to perform image collection planning for multi-satellite. But processing of optimized satellite planning system is optimized for each satellite. </a:t>
            </a:r>
          </a:p>
          <a:p>
            <a:pPr algn="just"/>
            <a:r>
              <a:rPr lang="en-US" altLang="ko-KR" dirty="0" smtClean="0"/>
              <a:t>Therefore, two step optimization and simulated scene number table for order undesignated satellite is suggested for improved design of optimized satellite planning system. </a:t>
            </a:r>
          </a:p>
          <a:p>
            <a:pPr algn="just"/>
            <a:r>
              <a:rPr lang="en-US" altLang="ko-KR" dirty="0" smtClean="0"/>
              <a:t>First optimization is for each satellite and second optimization is for each optimized results. In second optimization, if there collision with optimized results from first optimization for order with undesignated satellite, optimization algorithm is performed to solve the collision. And simulated scene number table for order undesignated satellite to solve the collision is needed.</a:t>
            </a:r>
          </a:p>
          <a:p>
            <a:pPr algn="just"/>
            <a:r>
              <a:rPr lang="en-US" altLang="ko-KR" dirty="0" smtClean="0"/>
              <a:t>Performance of optimized satellite planning system depends on optimization algorithm. In this paper, Heuristic method of insertion and deletion is suggested to solve NP-hard problem considering high computational cost.</a:t>
            </a:r>
          </a:p>
          <a:p>
            <a:pPr algn="just"/>
            <a:r>
              <a:rPr lang="en-US" altLang="ko-KR" dirty="0" smtClean="0"/>
              <a:t>This research result will be expected to develop and implement system for multi-operation.</a:t>
            </a:r>
          </a:p>
          <a:p>
            <a:pPr algn="just"/>
            <a:r>
              <a:rPr lang="en-US" altLang="ko-KR" dirty="0" smtClean="0"/>
              <a:t>If optimized satellite planning system is used in multi-satellite operation, it lowers human resources, computational time and can process more order from user rapidly.</a:t>
            </a:r>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10</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Are there any questions?</a:t>
            </a:r>
            <a:endParaRPr lang="ko-KR" altLang="en-US" dirty="0"/>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11</a:t>
            </a:fld>
            <a:endParaRPr lang="en-US" altLang="ko-K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Thank you for your time.</a:t>
            </a:r>
            <a:endParaRPr lang="ko-KR" altLang="en-US" dirty="0"/>
          </a:p>
        </p:txBody>
      </p:sp>
      <p:sp>
        <p:nvSpPr>
          <p:cNvPr id="4" name="슬라이드 번호 개체 틀 3"/>
          <p:cNvSpPr>
            <a:spLocks noGrp="1"/>
          </p:cNvSpPr>
          <p:nvPr>
            <p:ph type="sldNum" sz="quarter" idx="10"/>
          </p:nvPr>
        </p:nvSpPr>
        <p:spPr/>
        <p:txBody>
          <a:bodyPr/>
          <a:lstStyle/>
          <a:p>
            <a:fld id="{9568D3D1-3207-48CF-9FA6-8D12F8A34416}" type="slidenum">
              <a:rPr lang="en-US" altLang="ko-KR" smtClean="0"/>
              <a:pPr/>
              <a:t>12</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389125" name="Rectangle 5"/>
          <p:cNvSpPr>
            <a:spLocks noGrp="1" noChangeArrowheads="1"/>
          </p:cNvSpPr>
          <p:nvPr>
            <p:ph type="sldNum" sz="quarter" idx="4"/>
          </p:nvPr>
        </p:nvSpPr>
        <p:spPr>
          <a:xfrm>
            <a:off x="6686550" y="6245225"/>
            <a:ext cx="2133600" cy="476250"/>
          </a:xfrm>
          <a:prstGeom prst="rect">
            <a:avLst/>
          </a:prstGeom>
        </p:spPr>
        <p:txBody>
          <a:bodyPr/>
          <a:lstStyle>
            <a:lvl1pPr algn="r">
              <a:defRPr/>
            </a:lvl1pPr>
          </a:lstStyle>
          <a:p>
            <a:fld id="{1C450E52-66D0-4228-9108-3BF62780E56D}" type="slidenum">
              <a:rPr lang="en-US" altLang="ko-KR"/>
              <a:pPr/>
              <a:t>‹#›</a:t>
            </a:fld>
            <a:endParaRPr lang="en-US" altLang="ko-KR" dirty="0"/>
          </a:p>
        </p:txBody>
      </p:sp>
      <p:sp>
        <p:nvSpPr>
          <p:cNvPr id="389129" name="Rectangle 9"/>
          <p:cNvSpPr>
            <a:spLocks noGrp="1" noChangeArrowheads="1"/>
          </p:cNvSpPr>
          <p:nvPr>
            <p:ph type="ctrTitle"/>
          </p:nvPr>
        </p:nvSpPr>
        <p:spPr>
          <a:xfrm>
            <a:off x="685800" y="1844675"/>
            <a:ext cx="7772400" cy="1470025"/>
          </a:xfrm>
          <a:prstGeom prst="rect">
            <a:avLst/>
          </a:prstGeom>
        </p:spPr>
        <p:txBody>
          <a:bodyPr/>
          <a:lstStyle>
            <a:lvl1pPr>
              <a:defRPr sz="3400">
                <a:solidFill>
                  <a:srgbClr val="003366"/>
                </a:solidFill>
              </a:defRPr>
            </a:lvl1pPr>
          </a:lstStyle>
          <a:p>
            <a:endParaRPr lang="ko-KR" altLang="ko-KR"/>
          </a:p>
        </p:txBody>
      </p:sp>
      <p:sp>
        <p:nvSpPr>
          <p:cNvPr id="389130" name="Rectangle 10"/>
          <p:cNvSpPr>
            <a:spLocks noGrp="1" noChangeArrowheads="1"/>
          </p:cNvSpPr>
          <p:nvPr>
            <p:ph type="subTitle" idx="1"/>
          </p:nvPr>
        </p:nvSpPr>
        <p:spPr>
          <a:xfrm>
            <a:off x="1371600" y="3886200"/>
            <a:ext cx="6400800" cy="1752600"/>
          </a:xfrm>
          <a:prstGeom prst="rect">
            <a:avLst/>
          </a:prstGeom>
        </p:spPr>
        <p:txBody>
          <a:bodyPr/>
          <a:lstStyle>
            <a:lvl1pPr marL="0" indent="0" algn="ctr">
              <a:defRPr/>
            </a:lvl1pPr>
          </a:lstStyle>
          <a:p>
            <a:r>
              <a:rPr lang="ko-KR" altLang="en-US"/>
              <a:t>마스터 부제목 스타일 편집</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250825" y="692150"/>
            <a:ext cx="8642350" cy="576263"/>
          </a:xfrm>
          <a:prstGeom prst="rect">
            <a:avLst/>
          </a:prstGeom>
        </p:spPr>
        <p:txBody>
          <a:bodyPr/>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250825" y="1412875"/>
            <a:ext cx="8642350" cy="4895850"/>
          </a:xfrm>
          <a:prstGeom prst="rect">
            <a:avLst/>
          </a:prstGeo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250825" y="692150"/>
            <a:ext cx="8642350" cy="576263"/>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250825" y="1412875"/>
            <a:ext cx="4244975" cy="48958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412875"/>
            <a:ext cx="4244975" cy="48958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250825" y="692150"/>
            <a:ext cx="8642350" cy="576263"/>
          </a:xfrm>
          <a:prstGeom prst="rect">
            <a:avLst/>
          </a:prstGeom>
        </p:spPr>
        <p:txBody>
          <a:bodyPr/>
          <a:lstStyle/>
          <a:p>
            <a:r>
              <a:rPr lang="ko-KR" altLang="en-US" smtClean="0"/>
              <a:t>마스터 제목 스타일 편집</a:t>
            </a:r>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250825" y="692150"/>
            <a:ext cx="8642350" cy="576263"/>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250825" y="1412875"/>
            <a:ext cx="8642350" cy="4895850"/>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732588" y="692150"/>
            <a:ext cx="2160587" cy="5616575"/>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250825" y="692150"/>
            <a:ext cx="6329363" cy="5616575"/>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제목, 텍스트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250825" y="692150"/>
            <a:ext cx="8642350" cy="576263"/>
          </a:xfrm>
          <a:prstGeom prst="rect">
            <a:avLst/>
          </a:prstGeom>
        </p:spPr>
        <p:txBody>
          <a:bodyPr/>
          <a:lstStyle/>
          <a:p>
            <a:r>
              <a:rPr lang="ko-KR" altLang="en-US" smtClean="0"/>
              <a:t>마스터 제목 스타일 편집</a:t>
            </a:r>
            <a:endParaRPr lang="ko-KR" altLang="en-US"/>
          </a:p>
        </p:txBody>
      </p:sp>
      <p:sp>
        <p:nvSpPr>
          <p:cNvPr id="3" name="텍스트 개체 틀 2"/>
          <p:cNvSpPr>
            <a:spLocks noGrp="1"/>
          </p:cNvSpPr>
          <p:nvPr>
            <p:ph type="body" sz="half" idx="1"/>
          </p:nvPr>
        </p:nvSpPr>
        <p:spPr>
          <a:xfrm>
            <a:off x="250825" y="1412875"/>
            <a:ext cx="4244975" cy="4895850"/>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412875"/>
            <a:ext cx="4244975" cy="4895850"/>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29" descr="FAB090"/>
          <p:cNvPicPr>
            <a:picLocks noChangeAspect="1" noChangeArrowheads="1"/>
          </p:cNvPicPr>
          <p:nvPr userDrawn="1"/>
        </p:nvPicPr>
        <p:blipFill>
          <a:blip r:embed="rId14" cstate="print"/>
          <a:srcRect/>
          <a:stretch>
            <a:fillRect/>
          </a:stretch>
        </p:blipFill>
        <p:spPr bwMode="auto">
          <a:xfrm>
            <a:off x="0" y="1196975"/>
            <a:ext cx="9144000" cy="5688013"/>
          </a:xfrm>
          <a:prstGeom prst="rect">
            <a:avLst/>
          </a:prstGeom>
          <a:noFill/>
        </p:spPr>
      </p:pic>
      <p:sp>
        <p:nvSpPr>
          <p:cNvPr id="15" name="Rectangle 2"/>
          <p:cNvSpPr>
            <a:spLocks noChangeArrowheads="1"/>
          </p:cNvSpPr>
          <p:nvPr userDrawn="1"/>
        </p:nvSpPr>
        <p:spPr bwMode="auto">
          <a:xfrm>
            <a:off x="0" y="0"/>
            <a:ext cx="9144000" cy="838200"/>
          </a:xfrm>
          <a:prstGeom prst="rect">
            <a:avLst/>
          </a:prstGeom>
          <a:gradFill rotWithShape="0">
            <a:gsLst>
              <a:gs pos="0">
                <a:schemeClr val="hlink">
                  <a:gamma/>
                  <a:tint val="0"/>
                  <a:invGamma/>
                </a:schemeClr>
              </a:gs>
              <a:gs pos="100000">
                <a:schemeClr val="hlink"/>
              </a:gs>
            </a:gsLst>
            <a:lin ang="0" scaled="1"/>
          </a:gradFill>
          <a:ln w="9525">
            <a:noFill/>
            <a:miter lim="800000"/>
            <a:headEnd/>
            <a:tailEnd/>
          </a:ln>
          <a:effectLst/>
        </p:spPr>
        <p:txBody>
          <a:bodyPr wrap="none" anchor="ctr"/>
          <a:lstStyle/>
          <a:p>
            <a:endParaRPr lang="ko-KR" altLang="en-US"/>
          </a:p>
        </p:txBody>
      </p:sp>
      <p:sp>
        <p:nvSpPr>
          <p:cNvPr id="16" name="Rectangle 3"/>
          <p:cNvSpPr>
            <a:spLocks noChangeArrowheads="1"/>
          </p:cNvSpPr>
          <p:nvPr userDrawn="1"/>
        </p:nvSpPr>
        <p:spPr bwMode="auto">
          <a:xfrm>
            <a:off x="419100" y="0"/>
            <a:ext cx="76200" cy="381000"/>
          </a:xfrm>
          <a:prstGeom prst="rect">
            <a:avLst/>
          </a:prstGeom>
          <a:solidFill>
            <a:schemeClr val="accent1"/>
          </a:solidFill>
          <a:ln w="9525">
            <a:noFill/>
            <a:miter lim="800000"/>
            <a:headEnd/>
            <a:tailEnd/>
          </a:ln>
          <a:effectLst/>
        </p:spPr>
        <p:txBody>
          <a:bodyPr wrap="none" anchor="ctr"/>
          <a:lstStyle/>
          <a:p>
            <a:endParaRPr lang="ko-KR" altLang="en-US"/>
          </a:p>
        </p:txBody>
      </p:sp>
      <p:sp>
        <p:nvSpPr>
          <p:cNvPr id="17" name="Rectangle 4"/>
          <p:cNvSpPr>
            <a:spLocks noChangeArrowheads="1"/>
          </p:cNvSpPr>
          <p:nvPr userDrawn="1"/>
        </p:nvSpPr>
        <p:spPr bwMode="auto">
          <a:xfrm>
            <a:off x="952500" y="0"/>
            <a:ext cx="76200" cy="381000"/>
          </a:xfrm>
          <a:prstGeom prst="rect">
            <a:avLst/>
          </a:prstGeom>
          <a:solidFill>
            <a:schemeClr val="folHlink"/>
          </a:solidFill>
          <a:ln w="9525">
            <a:noFill/>
            <a:miter lim="800000"/>
            <a:headEnd/>
            <a:tailEnd/>
          </a:ln>
          <a:effectLst/>
        </p:spPr>
        <p:txBody>
          <a:bodyPr wrap="none" anchor="ctr"/>
          <a:lstStyle/>
          <a:p>
            <a:endParaRPr lang="ko-KR" altLang="en-US"/>
          </a:p>
        </p:txBody>
      </p:sp>
      <p:sp>
        <p:nvSpPr>
          <p:cNvPr id="18" name="Rectangle 5"/>
          <p:cNvSpPr>
            <a:spLocks noChangeArrowheads="1"/>
          </p:cNvSpPr>
          <p:nvPr userDrawn="1"/>
        </p:nvSpPr>
        <p:spPr bwMode="auto">
          <a:xfrm>
            <a:off x="1485900" y="0"/>
            <a:ext cx="76200" cy="381000"/>
          </a:xfrm>
          <a:prstGeom prst="rect">
            <a:avLst/>
          </a:prstGeom>
          <a:solidFill>
            <a:schemeClr val="accent2"/>
          </a:solidFill>
          <a:ln w="9525">
            <a:noFill/>
            <a:miter lim="800000"/>
            <a:headEnd/>
            <a:tailEnd/>
          </a:ln>
          <a:effectLst/>
        </p:spPr>
        <p:txBody>
          <a:bodyPr wrap="none" anchor="ctr"/>
          <a:lstStyle/>
          <a:p>
            <a:endParaRPr lang="ko-KR" altLang="en-US"/>
          </a:p>
        </p:txBody>
      </p:sp>
      <p:sp>
        <p:nvSpPr>
          <p:cNvPr id="19" name="Rectangle 6"/>
          <p:cNvSpPr>
            <a:spLocks noChangeArrowheads="1"/>
          </p:cNvSpPr>
          <p:nvPr userDrawn="1"/>
        </p:nvSpPr>
        <p:spPr bwMode="auto">
          <a:xfrm>
            <a:off x="0" y="1085850"/>
            <a:ext cx="9144000" cy="228600"/>
          </a:xfrm>
          <a:prstGeom prst="rect">
            <a:avLst/>
          </a:prstGeom>
          <a:gradFill rotWithShape="0">
            <a:gsLst>
              <a:gs pos="0">
                <a:schemeClr val="tx2"/>
              </a:gs>
              <a:gs pos="100000">
                <a:schemeClr val="tx2">
                  <a:gamma/>
                  <a:tint val="0"/>
                  <a:invGamma/>
                </a:schemeClr>
              </a:gs>
            </a:gsLst>
            <a:lin ang="5400000" scaled="1"/>
          </a:gradFill>
          <a:ln w="9525">
            <a:noFill/>
            <a:miter lim="800000"/>
            <a:headEnd/>
            <a:tailEnd/>
          </a:ln>
          <a:effectLst/>
        </p:spPr>
        <p:txBody>
          <a:bodyPr wrap="none" anchor="ctr"/>
          <a:lstStyle/>
          <a:p>
            <a:pPr algn="ctr"/>
            <a:endParaRPr lang="ko-KR" altLang="ko-KR" sz="2800" i="0">
              <a:latin typeface="굴림" pitchFamily="50" charset="-127"/>
              <a:ea typeface="굴림" pitchFamily="50" charset="-127"/>
            </a:endParaRPr>
          </a:p>
        </p:txBody>
      </p:sp>
      <p:sp>
        <p:nvSpPr>
          <p:cNvPr id="20" name="Rectangle 7"/>
          <p:cNvSpPr>
            <a:spLocks noChangeArrowheads="1"/>
          </p:cNvSpPr>
          <p:nvPr userDrawn="1"/>
        </p:nvSpPr>
        <p:spPr bwMode="auto">
          <a:xfrm>
            <a:off x="0" y="338138"/>
            <a:ext cx="9144000" cy="736600"/>
          </a:xfrm>
          <a:prstGeom prst="rect">
            <a:avLst/>
          </a:prstGeom>
          <a:gradFill rotWithShape="0">
            <a:gsLst>
              <a:gs pos="0">
                <a:schemeClr val="accent2"/>
              </a:gs>
              <a:gs pos="100000">
                <a:schemeClr val="accent2">
                  <a:gamma/>
                  <a:shade val="78824"/>
                  <a:invGamma/>
                </a:schemeClr>
              </a:gs>
            </a:gsLst>
            <a:lin ang="0" scaled="1"/>
          </a:gradFill>
          <a:ln w="9525">
            <a:noFill/>
            <a:miter lim="800000"/>
            <a:headEnd/>
            <a:tailEnd/>
          </a:ln>
          <a:effectLst/>
        </p:spPr>
        <p:txBody>
          <a:bodyPr wrap="none" anchor="ctr"/>
          <a:lstStyle/>
          <a:p>
            <a:endParaRPr lang="ko-KR" altLang="en-US"/>
          </a:p>
        </p:txBody>
      </p:sp>
      <p:grpSp>
        <p:nvGrpSpPr>
          <p:cNvPr id="21" name="Group 12"/>
          <p:cNvGrpSpPr>
            <a:grpSpLocks/>
          </p:cNvGrpSpPr>
          <p:nvPr userDrawn="1"/>
        </p:nvGrpSpPr>
        <p:grpSpPr bwMode="auto">
          <a:xfrm>
            <a:off x="139700" y="342900"/>
            <a:ext cx="1295400" cy="685800"/>
            <a:chOff x="96" y="0"/>
            <a:chExt cx="1248" cy="912"/>
          </a:xfrm>
        </p:grpSpPr>
        <p:sp>
          <p:nvSpPr>
            <p:cNvPr id="22" name="Oval 13" descr="80%"/>
            <p:cNvSpPr>
              <a:spLocks noChangeArrowheads="1"/>
            </p:cNvSpPr>
            <p:nvPr userDrawn="1"/>
          </p:nvSpPr>
          <p:spPr bwMode="auto">
            <a:xfrm>
              <a:off x="96" y="0"/>
              <a:ext cx="1248" cy="912"/>
            </a:xfrm>
            <a:prstGeom prst="ellipse">
              <a:avLst/>
            </a:prstGeom>
            <a:pattFill prst="pct80">
              <a:fgClr>
                <a:schemeClr val="accent2"/>
              </a:fgClr>
              <a:bgClr>
                <a:schemeClr val="tx2"/>
              </a:bgClr>
            </a:pattFill>
            <a:ln w="9525">
              <a:noFill/>
              <a:round/>
              <a:headEnd/>
              <a:tailEnd/>
            </a:ln>
            <a:effectLst/>
          </p:spPr>
          <p:txBody>
            <a:bodyPr wrap="none" anchor="ctr"/>
            <a:lstStyle/>
            <a:p>
              <a:endParaRPr lang="ko-KR" altLang="en-US"/>
            </a:p>
          </p:txBody>
        </p:sp>
        <p:sp>
          <p:nvSpPr>
            <p:cNvPr id="23" name="Oval 14" descr="75%"/>
            <p:cNvSpPr>
              <a:spLocks noChangeArrowheads="1"/>
            </p:cNvSpPr>
            <p:nvPr userDrawn="1"/>
          </p:nvSpPr>
          <p:spPr bwMode="auto">
            <a:xfrm>
              <a:off x="288" y="104"/>
              <a:ext cx="816" cy="672"/>
            </a:xfrm>
            <a:prstGeom prst="ellipse">
              <a:avLst/>
            </a:prstGeom>
            <a:pattFill prst="pct75">
              <a:fgClr>
                <a:schemeClr val="accent2"/>
              </a:fgClr>
              <a:bgClr>
                <a:schemeClr val="tx1"/>
              </a:bgClr>
            </a:pattFill>
            <a:ln w="9525">
              <a:noFill/>
              <a:round/>
              <a:headEnd/>
              <a:tailEnd/>
            </a:ln>
            <a:effectLst/>
          </p:spPr>
          <p:txBody>
            <a:bodyPr wrap="none" anchor="ctr"/>
            <a:lstStyle/>
            <a:p>
              <a:endParaRPr lang="ko-KR" altLang="en-US"/>
            </a:p>
          </p:txBody>
        </p:sp>
        <p:sp>
          <p:nvSpPr>
            <p:cNvPr id="24" name="Oval 15" descr="80%"/>
            <p:cNvSpPr>
              <a:spLocks noChangeArrowheads="1"/>
            </p:cNvSpPr>
            <p:nvPr userDrawn="1"/>
          </p:nvSpPr>
          <p:spPr bwMode="auto">
            <a:xfrm>
              <a:off x="440" y="248"/>
              <a:ext cx="480" cy="384"/>
            </a:xfrm>
            <a:prstGeom prst="ellipse">
              <a:avLst/>
            </a:prstGeom>
            <a:pattFill prst="pct80">
              <a:fgClr>
                <a:schemeClr val="accent2"/>
              </a:fgClr>
              <a:bgClr>
                <a:schemeClr val="tx1"/>
              </a:bgClr>
            </a:pattFill>
            <a:ln w="9525">
              <a:noFill/>
              <a:round/>
              <a:headEnd/>
              <a:tailEnd/>
            </a:ln>
            <a:effectLst/>
          </p:spPr>
          <p:txBody>
            <a:bodyPr wrap="none" anchor="ctr"/>
            <a:lstStyle/>
            <a:p>
              <a:endParaRPr lang="ko-KR" altLang="en-US"/>
            </a:p>
          </p:txBody>
        </p:sp>
      </p:grpSp>
      <p:grpSp>
        <p:nvGrpSpPr>
          <p:cNvPr id="25" name="Group 17"/>
          <p:cNvGrpSpPr>
            <a:grpSpLocks/>
          </p:cNvGrpSpPr>
          <p:nvPr userDrawn="1"/>
        </p:nvGrpSpPr>
        <p:grpSpPr bwMode="auto">
          <a:xfrm>
            <a:off x="0" y="914400"/>
            <a:ext cx="9144000" cy="219075"/>
            <a:chOff x="0" y="576"/>
            <a:chExt cx="5760" cy="138"/>
          </a:xfrm>
        </p:grpSpPr>
        <p:sp>
          <p:nvSpPr>
            <p:cNvPr id="26" name="Rectangle 18"/>
            <p:cNvSpPr>
              <a:spLocks noChangeArrowheads="1"/>
            </p:cNvSpPr>
            <p:nvPr/>
          </p:nvSpPr>
          <p:spPr bwMode="auto">
            <a:xfrm flipH="1" flipV="1">
              <a:off x="0" y="666"/>
              <a:ext cx="5760" cy="48"/>
            </a:xfrm>
            <a:prstGeom prst="rect">
              <a:avLst/>
            </a:prstGeom>
            <a:solidFill>
              <a:schemeClr val="accent1"/>
            </a:solidFill>
            <a:ln w="9525">
              <a:noFill/>
              <a:miter lim="800000"/>
              <a:headEnd/>
              <a:tailEnd/>
            </a:ln>
            <a:effectLst/>
          </p:spPr>
          <p:txBody>
            <a:bodyPr wrap="none" anchor="ctr"/>
            <a:lstStyle/>
            <a:p>
              <a:endParaRPr lang="ko-KR" altLang="en-US"/>
            </a:p>
          </p:txBody>
        </p:sp>
        <p:sp>
          <p:nvSpPr>
            <p:cNvPr id="27" name="Rectangle 19"/>
            <p:cNvSpPr>
              <a:spLocks noChangeArrowheads="1"/>
            </p:cNvSpPr>
            <p:nvPr/>
          </p:nvSpPr>
          <p:spPr bwMode="auto">
            <a:xfrm flipH="1" flipV="1">
              <a:off x="4656" y="576"/>
              <a:ext cx="1104" cy="96"/>
            </a:xfrm>
            <a:prstGeom prst="rect">
              <a:avLst/>
            </a:prstGeom>
            <a:solidFill>
              <a:schemeClr val="accent1"/>
            </a:solidFill>
            <a:ln w="9525">
              <a:noFill/>
              <a:miter lim="800000"/>
              <a:headEnd/>
              <a:tailEnd/>
            </a:ln>
            <a:effectLst/>
          </p:spPr>
          <p:txBody>
            <a:bodyPr wrap="none" anchor="ctr"/>
            <a:lstStyle/>
            <a:p>
              <a:endParaRPr lang="ko-KR" altLang="en-US"/>
            </a:p>
          </p:txBody>
        </p:sp>
        <p:sp>
          <p:nvSpPr>
            <p:cNvPr id="28" name="Freeform 20"/>
            <p:cNvSpPr>
              <a:spLocks/>
            </p:cNvSpPr>
            <p:nvPr/>
          </p:nvSpPr>
          <p:spPr bwMode="auto">
            <a:xfrm flipH="1" flipV="1">
              <a:off x="4560" y="576"/>
              <a:ext cx="96" cy="96"/>
            </a:xfrm>
            <a:custGeom>
              <a:avLst/>
              <a:gdLst/>
              <a:ahLst/>
              <a:cxnLst>
                <a:cxn ang="0">
                  <a:pos x="192" y="0"/>
                </a:cxn>
                <a:cxn ang="0">
                  <a:pos x="0" y="0"/>
                </a:cxn>
                <a:cxn ang="0">
                  <a:pos x="0" y="192"/>
                </a:cxn>
                <a:cxn ang="0">
                  <a:pos x="192" y="0"/>
                </a:cxn>
              </a:cxnLst>
              <a:rect l="0" t="0" r="r" b="b"/>
              <a:pathLst>
                <a:path w="192" h="192">
                  <a:moveTo>
                    <a:pt x="192" y="0"/>
                  </a:moveTo>
                  <a:lnTo>
                    <a:pt x="0" y="0"/>
                  </a:lnTo>
                  <a:lnTo>
                    <a:pt x="0" y="192"/>
                  </a:lnTo>
                  <a:lnTo>
                    <a:pt x="192" y="0"/>
                  </a:lnTo>
                  <a:close/>
                </a:path>
              </a:pathLst>
            </a:custGeom>
            <a:solidFill>
              <a:schemeClr val="accent1"/>
            </a:solidFill>
            <a:ln w="9525">
              <a:noFill/>
              <a:round/>
              <a:headEnd/>
              <a:tailEnd/>
            </a:ln>
            <a:effectLst/>
          </p:spPr>
          <p:txBody>
            <a:bodyPr/>
            <a:lstStyle/>
            <a:p>
              <a:endParaRPr lang="ko-KR" altLang="en-US"/>
            </a:p>
          </p:txBody>
        </p:sp>
      </p:grpSp>
      <p:sp>
        <p:nvSpPr>
          <p:cNvPr id="29" name="Line 21"/>
          <p:cNvSpPr>
            <a:spLocks noChangeShapeType="1"/>
          </p:cNvSpPr>
          <p:nvPr userDrawn="1"/>
        </p:nvSpPr>
        <p:spPr bwMode="auto">
          <a:xfrm>
            <a:off x="11113" y="1050925"/>
            <a:ext cx="7239000" cy="0"/>
          </a:xfrm>
          <a:prstGeom prst="line">
            <a:avLst/>
          </a:prstGeom>
          <a:noFill/>
          <a:ln w="9525">
            <a:solidFill>
              <a:schemeClr val="bg1"/>
            </a:solidFill>
            <a:round/>
            <a:headEnd/>
            <a:tailEnd/>
          </a:ln>
          <a:effectLst/>
        </p:spPr>
        <p:txBody>
          <a:bodyPr/>
          <a:lstStyle/>
          <a:p>
            <a:endParaRPr lang="ko-KR" altLang="en-US"/>
          </a:p>
        </p:txBody>
      </p:sp>
      <p:sp>
        <p:nvSpPr>
          <p:cNvPr id="30" name="Line 22"/>
          <p:cNvSpPr>
            <a:spLocks noChangeShapeType="1"/>
          </p:cNvSpPr>
          <p:nvPr userDrawn="1"/>
        </p:nvSpPr>
        <p:spPr bwMode="auto">
          <a:xfrm>
            <a:off x="7391400" y="914400"/>
            <a:ext cx="1746250" cy="0"/>
          </a:xfrm>
          <a:prstGeom prst="line">
            <a:avLst/>
          </a:prstGeom>
          <a:noFill/>
          <a:ln w="9525">
            <a:solidFill>
              <a:schemeClr val="bg1"/>
            </a:solidFill>
            <a:round/>
            <a:headEnd/>
            <a:tailEnd/>
          </a:ln>
          <a:effectLst/>
        </p:spPr>
        <p:txBody>
          <a:bodyPr/>
          <a:lstStyle/>
          <a:p>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hf hdr="0" ftr="0" dt="0"/>
  <p:txStyles>
    <p:titleStyle>
      <a:lvl1pPr algn="ctr" rtl="0" fontAlgn="base" latinLnBrk="1">
        <a:spcBef>
          <a:spcPct val="0"/>
        </a:spcBef>
        <a:spcAft>
          <a:spcPct val="0"/>
        </a:spcAft>
        <a:defRPr kumimoji="1" sz="3000">
          <a:solidFill>
            <a:schemeClr val="tx1"/>
          </a:solidFill>
          <a:effectLst>
            <a:outerShdw blurRad="38100" dist="38100" dir="2700000" algn="tl">
              <a:srgbClr val="C0C0C0"/>
            </a:outerShdw>
          </a:effectLst>
          <a:latin typeface="+mj-lt"/>
          <a:ea typeface="+mj-ea"/>
          <a:cs typeface="+mj-cs"/>
        </a:defRPr>
      </a:lvl1pPr>
      <a:lvl2pPr algn="ctr" rtl="0" fontAlgn="base" latinLnBrk="1">
        <a:spcBef>
          <a:spcPct val="0"/>
        </a:spcBef>
        <a:spcAft>
          <a:spcPct val="0"/>
        </a:spcAft>
        <a:defRPr kumimoji="1" sz="3000">
          <a:solidFill>
            <a:schemeClr val="tx1"/>
          </a:solidFill>
          <a:effectLst>
            <a:outerShdw blurRad="38100" dist="38100" dir="2700000" algn="tl">
              <a:srgbClr val="C0C0C0"/>
            </a:outerShdw>
          </a:effectLst>
          <a:latin typeface="Verdana" pitchFamily="34" charset="0"/>
          <a:ea typeface="굴림" pitchFamily="50" charset="-127"/>
        </a:defRPr>
      </a:lvl2pPr>
      <a:lvl3pPr algn="ctr" rtl="0" fontAlgn="base" latinLnBrk="1">
        <a:spcBef>
          <a:spcPct val="0"/>
        </a:spcBef>
        <a:spcAft>
          <a:spcPct val="0"/>
        </a:spcAft>
        <a:defRPr kumimoji="1" sz="3000">
          <a:solidFill>
            <a:schemeClr val="tx1"/>
          </a:solidFill>
          <a:effectLst>
            <a:outerShdw blurRad="38100" dist="38100" dir="2700000" algn="tl">
              <a:srgbClr val="C0C0C0"/>
            </a:outerShdw>
          </a:effectLst>
          <a:latin typeface="Verdana" pitchFamily="34" charset="0"/>
          <a:ea typeface="굴림" pitchFamily="50" charset="-127"/>
        </a:defRPr>
      </a:lvl3pPr>
      <a:lvl4pPr algn="ctr" rtl="0" fontAlgn="base" latinLnBrk="1">
        <a:spcBef>
          <a:spcPct val="0"/>
        </a:spcBef>
        <a:spcAft>
          <a:spcPct val="0"/>
        </a:spcAft>
        <a:defRPr kumimoji="1" sz="3000">
          <a:solidFill>
            <a:schemeClr val="tx1"/>
          </a:solidFill>
          <a:effectLst>
            <a:outerShdw blurRad="38100" dist="38100" dir="2700000" algn="tl">
              <a:srgbClr val="C0C0C0"/>
            </a:outerShdw>
          </a:effectLst>
          <a:latin typeface="Verdana" pitchFamily="34" charset="0"/>
          <a:ea typeface="굴림" pitchFamily="50" charset="-127"/>
        </a:defRPr>
      </a:lvl4pPr>
      <a:lvl5pPr algn="ctr" rtl="0" fontAlgn="base" latinLnBrk="1">
        <a:spcBef>
          <a:spcPct val="0"/>
        </a:spcBef>
        <a:spcAft>
          <a:spcPct val="0"/>
        </a:spcAft>
        <a:defRPr kumimoji="1" sz="3000">
          <a:solidFill>
            <a:schemeClr val="tx1"/>
          </a:solidFill>
          <a:effectLst>
            <a:outerShdw blurRad="38100" dist="38100" dir="2700000" algn="tl">
              <a:srgbClr val="C0C0C0"/>
            </a:outerShdw>
          </a:effectLst>
          <a:latin typeface="Verdana" pitchFamily="34" charset="0"/>
          <a:ea typeface="굴림" pitchFamily="50" charset="-127"/>
        </a:defRPr>
      </a:lvl5pPr>
      <a:lvl6pPr marL="457200" algn="ctr" rtl="0" fontAlgn="base" latinLnBrk="1">
        <a:spcBef>
          <a:spcPct val="0"/>
        </a:spcBef>
        <a:spcAft>
          <a:spcPct val="0"/>
        </a:spcAft>
        <a:defRPr kumimoji="1" sz="3000">
          <a:solidFill>
            <a:schemeClr val="tx1"/>
          </a:solidFill>
          <a:effectLst>
            <a:outerShdw blurRad="38100" dist="38100" dir="2700000" algn="tl">
              <a:srgbClr val="C0C0C0"/>
            </a:outerShdw>
          </a:effectLst>
          <a:latin typeface="Verdana" pitchFamily="34" charset="0"/>
          <a:ea typeface="굴림" pitchFamily="50" charset="-127"/>
        </a:defRPr>
      </a:lvl6pPr>
      <a:lvl7pPr marL="914400" algn="ctr" rtl="0" fontAlgn="base" latinLnBrk="1">
        <a:spcBef>
          <a:spcPct val="0"/>
        </a:spcBef>
        <a:spcAft>
          <a:spcPct val="0"/>
        </a:spcAft>
        <a:defRPr kumimoji="1" sz="3000">
          <a:solidFill>
            <a:schemeClr val="tx1"/>
          </a:solidFill>
          <a:effectLst>
            <a:outerShdw blurRad="38100" dist="38100" dir="2700000" algn="tl">
              <a:srgbClr val="C0C0C0"/>
            </a:outerShdw>
          </a:effectLst>
          <a:latin typeface="Verdana" pitchFamily="34" charset="0"/>
          <a:ea typeface="굴림" pitchFamily="50" charset="-127"/>
        </a:defRPr>
      </a:lvl7pPr>
      <a:lvl8pPr marL="1371600" algn="ctr" rtl="0" fontAlgn="base" latinLnBrk="1">
        <a:spcBef>
          <a:spcPct val="0"/>
        </a:spcBef>
        <a:spcAft>
          <a:spcPct val="0"/>
        </a:spcAft>
        <a:defRPr kumimoji="1" sz="3000">
          <a:solidFill>
            <a:schemeClr val="tx1"/>
          </a:solidFill>
          <a:effectLst>
            <a:outerShdw blurRad="38100" dist="38100" dir="2700000" algn="tl">
              <a:srgbClr val="C0C0C0"/>
            </a:outerShdw>
          </a:effectLst>
          <a:latin typeface="Verdana" pitchFamily="34" charset="0"/>
          <a:ea typeface="굴림" pitchFamily="50" charset="-127"/>
        </a:defRPr>
      </a:lvl8pPr>
      <a:lvl9pPr marL="1828800" algn="ctr" rtl="0" fontAlgn="base" latinLnBrk="1">
        <a:spcBef>
          <a:spcPct val="0"/>
        </a:spcBef>
        <a:spcAft>
          <a:spcPct val="0"/>
        </a:spcAft>
        <a:defRPr kumimoji="1" sz="3000">
          <a:solidFill>
            <a:schemeClr val="tx1"/>
          </a:solidFill>
          <a:effectLst>
            <a:outerShdw blurRad="38100" dist="38100" dir="2700000" algn="tl">
              <a:srgbClr val="C0C0C0"/>
            </a:outerShdw>
          </a:effectLst>
          <a:latin typeface="Verdana" pitchFamily="34" charset="0"/>
          <a:ea typeface="굴림" pitchFamily="50" charset="-127"/>
        </a:defRPr>
      </a:lvl9pPr>
    </p:titleStyle>
    <p:bodyStyle>
      <a:lvl1pPr marL="342900" indent="-342900" algn="l" rtl="0" fontAlgn="base" latinLnBrk="1">
        <a:spcBef>
          <a:spcPct val="20000"/>
        </a:spcBef>
        <a:spcAft>
          <a:spcPct val="0"/>
        </a:spcAft>
        <a:buFont typeface="Wingdings" pitchFamily="2" charset="2"/>
        <a:defRPr kumimoji="1" sz="2800" b="1">
          <a:solidFill>
            <a:srgbClr val="006666"/>
          </a:solidFill>
          <a:latin typeface="+mn-lt"/>
          <a:ea typeface="+mn-ea"/>
          <a:cs typeface="+mn-cs"/>
        </a:defRPr>
      </a:lvl1pPr>
      <a:lvl2pPr marL="742950" indent="-285750" algn="l" rtl="0" fontAlgn="base" latinLnBrk="1">
        <a:spcBef>
          <a:spcPct val="20000"/>
        </a:spcBef>
        <a:spcAft>
          <a:spcPct val="0"/>
        </a:spcAft>
        <a:buFont typeface="Wingdings" pitchFamily="2" charset="2"/>
        <a:buChar char="§"/>
        <a:defRPr kumimoji="1" sz="2400">
          <a:solidFill>
            <a:schemeClr val="tx1"/>
          </a:solidFill>
          <a:latin typeface="+mn-lt"/>
          <a:ea typeface="+mn-ea"/>
        </a:defRPr>
      </a:lvl2pPr>
      <a:lvl3pPr marL="1143000" indent="-228600" algn="l" rtl="0" fontAlgn="base" latinLnBrk="1">
        <a:spcBef>
          <a:spcPct val="20000"/>
        </a:spcBef>
        <a:spcAft>
          <a:spcPct val="0"/>
        </a:spcAft>
        <a:buChar char="•"/>
        <a:defRPr kumimoji="1" sz="2000">
          <a:solidFill>
            <a:schemeClr val="tx1"/>
          </a:solidFill>
          <a:latin typeface="+mn-lt"/>
          <a:ea typeface="+mn-ea"/>
        </a:defRPr>
      </a:lvl3pPr>
      <a:lvl4pPr marL="1562100" indent="-228600" algn="l" rtl="0" fontAlgn="base" latinLnBrk="1">
        <a:spcBef>
          <a:spcPct val="20000"/>
        </a:spcBef>
        <a:spcAft>
          <a:spcPct val="0"/>
        </a:spcAft>
        <a:buChar char="–"/>
        <a:defRPr kumimoji="1" b="1">
          <a:solidFill>
            <a:schemeClr val="tx1"/>
          </a:solidFill>
          <a:latin typeface="+mn-lt"/>
          <a:ea typeface="+mn-ea"/>
        </a:defRPr>
      </a:lvl4pPr>
      <a:lvl5pPr marL="1981200" indent="-228600" algn="l" rtl="0" fontAlgn="base" latinLnBrk="1">
        <a:spcBef>
          <a:spcPct val="20000"/>
        </a:spcBef>
        <a:spcAft>
          <a:spcPct val="0"/>
        </a:spcAft>
        <a:buChar char="»"/>
        <a:defRPr kumimoji="1" sz="1600">
          <a:solidFill>
            <a:schemeClr val="tx1"/>
          </a:solidFill>
          <a:latin typeface="+mn-lt"/>
          <a:ea typeface="+mn-ea"/>
        </a:defRPr>
      </a:lvl5pPr>
      <a:lvl6pPr marL="2438400" indent="-228600" algn="l" rtl="0" fontAlgn="base" latinLnBrk="1">
        <a:spcBef>
          <a:spcPct val="20000"/>
        </a:spcBef>
        <a:spcAft>
          <a:spcPct val="0"/>
        </a:spcAft>
        <a:buChar char="»"/>
        <a:defRPr kumimoji="1" sz="1600">
          <a:solidFill>
            <a:schemeClr val="tx1"/>
          </a:solidFill>
          <a:latin typeface="+mn-lt"/>
          <a:ea typeface="+mn-ea"/>
        </a:defRPr>
      </a:lvl6pPr>
      <a:lvl7pPr marL="2895600" indent="-228600" algn="l" rtl="0" fontAlgn="base" latinLnBrk="1">
        <a:spcBef>
          <a:spcPct val="20000"/>
        </a:spcBef>
        <a:spcAft>
          <a:spcPct val="0"/>
        </a:spcAft>
        <a:buChar char="»"/>
        <a:defRPr kumimoji="1" sz="1600">
          <a:solidFill>
            <a:schemeClr val="tx1"/>
          </a:solidFill>
          <a:latin typeface="+mn-lt"/>
          <a:ea typeface="+mn-ea"/>
        </a:defRPr>
      </a:lvl7pPr>
      <a:lvl8pPr marL="3352800" indent="-228600" algn="l" rtl="0" fontAlgn="base" latinLnBrk="1">
        <a:spcBef>
          <a:spcPct val="20000"/>
        </a:spcBef>
        <a:spcAft>
          <a:spcPct val="0"/>
        </a:spcAft>
        <a:buChar char="»"/>
        <a:defRPr kumimoji="1" sz="1600">
          <a:solidFill>
            <a:schemeClr val="tx1"/>
          </a:solidFill>
          <a:latin typeface="+mn-lt"/>
          <a:ea typeface="+mn-ea"/>
        </a:defRPr>
      </a:lvl8pPr>
      <a:lvl9pPr marL="3810000" indent="-228600" algn="l" rtl="0" fontAlgn="base" latinLnBrk="1">
        <a:spcBef>
          <a:spcPct val="20000"/>
        </a:spcBef>
        <a:spcAft>
          <a:spcPct val="0"/>
        </a:spcAft>
        <a:buChar char="»"/>
        <a:defRPr kumimoji="1" sz="16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L:\ppt 템플릿\수정안2 copy.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2" name="Text Box 194"/>
          <p:cNvSpPr txBox="1">
            <a:spLocks noChangeArrowheads="1"/>
          </p:cNvSpPr>
          <p:nvPr/>
        </p:nvSpPr>
        <p:spPr bwMode="auto">
          <a:xfrm>
            <a:off x="323528" y="1158685"/>
            <a:ext cx="8424936" cy="2160591"/>
          </a:xfrm>
          <a:prstGeom prst="rect">
            <a:avLst/>
          </a:prstGeom>
          <a:noFill/>
          <a:ln w="9525">
            <a:noFill/>
            <a:miter lim="800000"/>
            <a:headEnd/>
            <a:tailEnd/>
          </a:ln>
          <a:effectLst/>
        </p:spPr>
        <p:txBody>
          <a:bodyPr wrap="square">
            <a:spAutoFit/>
          </a:bodyPr>
          <a:lstStyle/>
          <a:p>
            <a:r>
              <a:rPr lang="en-US" altLang="ko-KR"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맑은 고딕" pitchFamily="50" charset="-127"/>
                <a:ea typeface="맑은 고딕" pitchFamily="50" charset="-127"/>
              </a:rPr>
              <a:t>Optimized Image Collection </a:t>
            </a:r>
            <a:r>
              <a:rPr lang="en-US" altLang="ko-KR"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맑은 고딕" pitchFamily="50" charset="-127"/>
                <a:ea typeface="맑은 고딕" pitchFamily="50" charset="-127"/>
              </a:rPr>
              <a:t>Planning System for </a:t>
            </a:r>
            <a:r>
              <a:rPr lang="en-US" altLang="ko-KR"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맑은 고딕" pitchFamily="50" charset="-127"/>
                <a:ea typeface="맑은 고딕" pitchFamily="50" charset="-127"/>
              </a:rPr>
              <a:t>KOMPSAT</a:t>
            </a:r>
            <a:endParaRPr lang="en-US" altLang="ko-KR"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맑은 고딕" pitchFamily="50" charset="-127"/>
              <a:ea typeface="맑은 고딕" pitchFamily="50" charset="-127"/>
            </a:endParaRPr>
          </a:p>
          <a:p>
            <a:pPr algn="ctr">
              <a:spcBef>
                <a:spcPct val="10000"/>
              </a:spcBef>
            </a:pPr>
            <a:endParaRPr lang="en-US" altLang="ko-KR" sz="3200" dirty="0" smtClean="0">
              <a:latin typeface="맑은 고딕" pitchFamily="50" charset="-127"/>
              <a:ea typeface="맑은 고딕" pitchFamily="50" charset="-127"/>
            </a:endParaRPr>
          </a:p>
          <a:p>
            <a:pPr algn="ctr">
              <a:spcBef>
                <a:spcPct val="10000"/>
              </a:spcBef>
              <a:buFontTx/>
              <a:buChar char="-"/>
            </a:pPr>
            <a:r>
              <a:rPr lang="en-US" altLang="ko-KR" sz="3200" u="sng" dirty="0" smtClean="0">
                <a:latin typeface="맑은 고딕" pitchFamily="50" charset="-127"/>
                <a:ea typeface="맑은 고딕" pitchFamily="50" charset="-127"/>
              </a:rPr>
              <a:t>HeeJin </a:t>
            </a:r>
            <a:r>
              <a:rPr lang="en-US" altLang="ko-KR" sz="3200" u="sng" dirty="0" smtClean="0">
                <a:latin typeface="맑은 고딕" pitchFamily="50" charset="-127"/>
                <a:ea typeface="맑은 고딕" pitchFamily="50" charset="-127"/>
              </a:rPr>
              <a:t>BAE</a:t>
            </a:r>
            <a:endParaRPr lang="en-US" altLang="ko-KR" sz="3200" b="1" dirty="0">
              <a:latin typeface="맑은 고딕" pitchFamily="50" charset="-127"/>
              <a:ea typeface="맑은 고딕" pitchFamily="50" charset="-127"/>
            </a:endParaRPr>
          </a:p>
        </p:txBody>
      </p:sp>
      <p:sp>
        <p:nvSpPr>
          <p:cNvPr id="5" name="직사각형 4"/>
          <p:cNvSpPr/>
          <p:nvPr/>
        </p:nvSpPr>
        <p:spPr bwMode="auto">
          <a:xfrm>
            <a:off x="6516216" y="6381328"/>
            <a:ext cx="2627784" cy="47667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r>
              <a:rPr kumimoji="1" lang="en-US" altLang="ko-KR" sz="1800" b="0" i="0" u="none" strike="noStrike" cap="none" normalizeH="0" baseline="0" dirty="0" smtClean="0">
                <a:ln>
                  <a:noFill/>
                </a:ln>
                <a:solidFill>
                  <a:schemeClr val="tx1"/>
                </a:solidFill>
                <a:effectLst/>
                <a:latin typeface="맑은 고딕" pitchFamily="50" charset="-127"/>
                <a:ea typeface="맑은 고딕" pitchFamily="50" charset="-127"/>
              </a:rPr>
              <a:t>chelry@kari.re.kr</a:t>
            </a:r>
            <a:endParaRPr kumimoji="1" lang="ko-KR" altLang="en-US" sz="1800" b="0" i="0" u="none" strike="noStrike" cap="none" normalizeH="0" baseline="0" dirty="0" smtClean="0">
              <a:ln>
                <a:noFill/>
              </a:ln>
              <a:solidFill>
                <a:schemeClr val="tx1"/>
              </a:solidFill>
              <a:effectLst/>
              <a:latin typeface="맑은 고딕" pitchFamily="50" charset="-127"/>
              <a:ea typeface="맑은 고딕" pitchFamily="50" charset="-127"/>
            </a:endParaRPr>
          </a:p>
        </p:txBody>
      </p:sp>
    </p:spTree>
    <p:extLst>
      <p:ext uri="{BB962C8B-B14F-4D97-AF65-F5344CB8AC3E}">
        <p14:creationId xmlns:p14="http://schemas.microsoft.com/office/powerpoint/2010/main" xmlns="" val="27709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404664"/>
            <a:ext cx="8642350" cy="576263"/>
          </a:xfrm>
        </p:spPr>
        <p:txBody>
          <a:bodyPr/>
          <a:lstStyle/>
          <a:p>
            <a:r>
              <a:rPr lang="en-US" altLang="ko-KR" dirty="0" smtClean="0">
                <a:solidFill>
                  <a:schemeClr val="bg1"/>
                </a:solidFill>
              </a:rPr>
              <a:t>Contents</a:t>
            </a:r>
            <a:endParaRPr lang="ko-KR" altLang="en-US" dirty="0">
              <a:solidFill>
                <a:schemeClr val="bg1"/>
              </a:solidFill>
            </a:endParaRPr>
          </a:p>
        </p:txBody>
      </p:sp>
      <p:sp>
        <p:nvSpPr>
          <p:cNvPr id="3" name="내용 개체 틀 2"/>
          <p:cNvSpPr>
            <a:spLocks noGrp="1"/>
          </p:cNvSpPr>
          <p:nvPr>
            <p:ph idx="1"/>
          </p:nvPr>
        </p:nvSpPr>
        <p:spPr/>
        <p:txBody>
          <a:bodyPr/>
          <a:lstStyle/>
          <a:p>
            <a:pPr>
              <a:buFont typeface="Wingdings" pitchFamily="2" charset="2"/>
              <a:buChar char="§"/>
            </a:pPr>
            <a:r>
              <a:rPr lang="en-US" altLang="ko-KR" sz="2000" dirty="0" smtClean="0">
                <a:latin typeface="맑은 고딕" pitchFamily="50" charset="-127"/>
                <a:ea typeface="맑은 고딕" pitchFamily="50" charset="-127"/>
              </a:rPr>
              <a:t>Introduction</a:t>
            </a:r>
          </a:p>
          <a:p>
            <a:pPr>
              <a:buFont typeface="Wingdings" pitchFamily="2" charset="2"/>
              <a:buChar char="§"/>
            </a:pPr>
            <a:r>
              <a:rPr lang="en-GB" altLang="ko-KR" sz="2000" dirty="0" smtClean="0">
                <a:latin typeface="맑은 고딕" pitchFamily="50" charset="-127"/>
                <a:ea typeface="맑은 고딕" pitchFamily="50" charset="-127"/>
              </a:rPr>
              <a:t>Image Collection planning system</a:t>
            </a:r>
            <a:endParaRPr lang="ko-KR" altLang="en-US" sz="2000" dirty="0" smtClean="0">
              <a:latin typeface="맑은 고딕" pitchFamily="50" charset="-127"/>
              <a:ea typeface="맑은 고딕" pitchFamily="50" charset="-127"/>
            </a:endParaRPr>
          </a:p>
          <a:p>
            <a:pPr>
              <a:buFont typeface="Wingdings" pitchFamily="2" charset="2"/>
              <a:buChar char="§"/>
            </a:pPr>
            <a:r>
              <a:rPr lang="en-US" altLang="ko-KR" sz="2000" dirty="0" smtClean="0">
                <a:latin typeface="맑은 고딕" pitchFamily="50" charset="-127"/>
                <a:ea typeface="맑은 고딕" pitchFamily="50" charset="-127"/>
              </a:rPr>
              <a:t>Optimized Satellite Planning System for Multi-Satellite Operation</a:t>
            </a:r>
          </a:p>
          <a:p>
            <a:pPr>
              <a:buFont typeface="Wingdings" pitchFamily="2" charset="2"/>
              <a:buChar char="§"/>
            </a:pPr>
            <a:r>
              <a:rPr lang="en-US" altLang="ko-KR" sz="2000" dirty="0" smtClean="0">
                <a:latin typeface="맑은 고딕" pitchFamily="50" charset="-127"/>
                <a:ea typeface="맑은 고딕" pitchFamily="50" charset="-127"/>
              </a:rPr>
              <a:t>Optimization Algorithm Design</a:t>
            </a:r>
            <a:endParaRPr lang="ko-KR" altLang="en-US" sz="2000" dirty="0" smtClean="0">
              <a:latin typeface="맑은 고딕" pitchFamily="50" charset="-127"/>
              <a:ea typeface="맑은 고딕" pitchFamily="50" charset="-127"/>
            </a:endParaRPr>
          </a:p>
          <a:p>
            <a:pPr>
              <a:buFont typeface="Wingdings" pitchFamily="2" charset="2"/>
              <a:buChar char="§"/>
            </a:pPr>
            <a:r>
              <a:rPr lang="en-US" altLang="ko-KR" sz="2000" dirty="0" smtClean="0">
                <a:latin typeface="맑은 고딕" pitchFamily="50" charset="-127"/>
                <a:ea typeface="맑은 고딕" pitchFamily="50" charset="-127"/>
              </a:rPr>
              <a:t>Conclusion</a:t>
            </a:r>
            <a:endParaRPr lang="ko-KR" altLang="en-US" sz="2000" dirty="0" smtClean="0">
              <a:latin typeface="맑은 고딕" pitchFamily="50" charset="-127"/>
              <a:ea typeface="맑은 고딕" pitchFamily="50" charset="-127"/>
            </a:endParaRPr>
          </a:p>
          <a:p>
            <a:pPr marL="1085850" lvl="2">
              <a:buNone/>
            </a:pPr>
            <a:endParaRPr lang="en-US" altLang="ko-KR" sz="1200" dirty="0" smtClean="0">
              <a:latin typeface="맑은 고딕" pitchFamily="50" charset="-127"/>
              <a:ea typeface="맑은 고딕" pitchFamily="50" charset="-127"/>
            </a:endParaRPr>
          </a:p>
          <a:p>
            <a:pPr marL="285750" indent="-285750">
              <a:buFont typeface="Wingdings" pitchFamily="2" charset="2"/>
              <a:buChar char="§"/>
            </a:pPr>
            <a:endParaRPr lang="en-US" altLang="ko-KR" sz="2000" dirty="0" smtClean="0">
              <a:solidFill>
                <a:schemeClr val="tx1"/>
              </a:solidFill>
              <a:latin typeface="맑은 고딕" pitchFamily="50" charset="-127"/>
              <a:ea typeface="맑은 고딕" pitchFamily="50" charset="-127"/>
            </a:endParaRPr>
          </a:p>
        </p:txBody>
      </p:sp>
    </p:spTree>
    <p:extLst>
      <p:ext uri="{BB962C8B-B14F-4D97-AF65-F5344CB8AC3E}">
        <p14:creationId xmlns:p14="http://schemas.microsoft.com/office/powerpoint/2010/main" xmlns="" val="3316820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lstStyle/>
          <a:p>
            <a:pPr>
              <a:buFont typeface="Wingdings" pitchFamily="2" charset="2"/>
              <a:buChar char="§"/>
            </a:pPr>
            <a:r>
              <a:rPr lang="en-US" altLang="ko-KR" sz="2000" dirty="0" smtClean="0">
                <a:latin typeface="맑은 고딕" pitchFamily="50" charset="-127"/>
                <a:ea typeface="맑은 고딕" pitchFamily="50" charset="-127"/>
              </a:rPr>
              <a:t>Operation of satellite image</a:t>
            </a:r>
          </a:p>
          <a:p>
            <a:pPr marL="800100" lvl="1" indent="-342900">
              <a:buFont typeface="+mj-ea"/>
              <a:buAutoNum type="circleNumDbPlain"/>
            </a:pPr>
            <a:r>
              <a:rPr lang="en-US" altLang="ko-KR" sz="1600" dirty="0" smtClean="0">
                <a:latin typeface="맑은 고딕" pitchFamily="50" charset="-127"/>
                <a:ea typeface="맑은 고딕" pitchFamily="50" charset="-127"/>
              </a:rPr>
              <a:t>User request</a:t>
            </a:r>
          </a:p>
          <a:p>
            <a:pPr marL="800100" lvl="1" indent="-342900">
              <a:buFont typeface="+mj-ea"/>
              <a:buAutoNum type="circleNumDbPlain"/>
            </a:pPr>
            <a:r>
              <a:rPr lang="en-US" altLang="ko-KR" sz="1600" dirty="0" smtClean="0">
                <a:latin typeface="맑은 고딕" pitchFamily="50" charset="-127"/>
                <a:ea typeface="맑은 고딕" pitchFamily="50" charset="-127"/>
              </a:rPr>
              <a:t>Image collection planning</a:t>
            </a:r>
          </a:p>
          <a:p>
            <a:pPr marL="800100" lvl="1" indent="-342900">
              <a:buFont typeface="+mj-ea"/>
              <a:buAutoNum type="circleNumDbPlain"/>
            </a:pPr>
            <a:r>
              <a:rPr lang="en-US" altLang="ko-KR" sz="1600" dirty="0" smtClean="0">
                <a:latin typeface="맑은 고딕" pitchFamily="50" charset="-127"/>
                <a:ea typeface="맑은 고딕" pitchFamily="50" charset="-127"/>
              </a:rPr>
              <a:t>Product generation</a:t>
            </a:r>
          </a:p>
          <a:p>
            <a:pPr marL="800100" lvl="1" indent="-342900">
              <a:buFont typeface="+mj-ea"/>
              <a:buAutoNum type="circleNumDbPlain"/>
            </a:pPr>
            <a:r>
              <a:rPr lang="en-US" altLang="ko-KR" sz="1600" dirty="0" smtClean="0">
                <a:latin typeface="맑은 고딕" pitchFamily="50" charset="-127"/>
                <a:ea typeface="맑은 고딕" pitchFamily="50" charset="-127"/>
              </a:rPr>
              <a:t>Distribution</a:t>
            </a:r>
          </a:p>
        </p:txBody>
      </p:sp>
      <p:sp>
        <p:nvSpPr>
          <p:cNvPr id="4" name="제목 1"/>
          <p:cNvSpPr txBox="1">
            <a:spLocks/>
          </p:cNvSpPr>
          <p:nvPr/>
        </p:nvSpPr>
        <p:spPr>
          <a:xfrm>
            <a:off x="179512" y="404664"/>
            <a:ext cx="8642350" cy="576263"/>
          </a:xfrm>
          <a:prstGeom prst="rect">
            <a:avLst/>
          </a:prstGeom>
        </p:spPr>
        <p: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lang="en-US" altLang="ko-KR" sz="3000" b="0" kern="0" dirty="0" smtClean="0">
                <a:solidFill>
                  <a:schemeClr val="bg1"/>
                </a:solidFill>
                <a:effectLst>
                  <a:outerShdw blurRad="38100" dist="38100" dir="2700000" algn="tl">
                    <a:srgbClr val="C0C0C0"/>
                  </a:outerShdw>
                </a:effectLst>
                <a:latin typeface="+mj-lt"/>
                <a:ea typeface="+mj-ea"/>
                <a:cs typeface="+mj-cs"/>
              </a:rPr>
              <a:t>Introduction</a:t>
            </a:r>
            <a:endParaRPr kumimoji="1" lang="ko-KR" altLang="en-US" sz="30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lt"/>
              <a:ea typeface="+mj-ea"/>
              <a:cs typeface="+mj-cs"/>
            </a:endParaRPr>
          </a:p>
        </p:txBody>
      </p:sp>
      <p:sp>
        <p:nvSpPr>
          <p:cNvPr id="10" name="TextBox 9"/>
          <p:cNvSpPr txBox="1"/>
          <p:nvPr/>
        </p:nvSpPr>
        <p:spPr>
          <a:xfrm>
            <a:off x="4133145" y="36679719"/>
            <a:ext cx="7575535" cy="523220"/>
          </a:xfrm>
          <a:prstGeom prst="rect">
            <a:avLst/>
          </a:prstGeom>
          <a:noFill/>
        </p:spPr>
        <p:txBody>
          <a:bodyPr wrap="none" rtlCol="0">
            <a:spAutoFit/>
          </a:bodyPr>
          <a:lstStyle/>
          <a:p>
            <a:r>
              <a:rPr lang="en-GB" altLang="ko-KR" sz="2800" b="1" dirty="0">
                <a:latin typeface="Times New Roman" pitchFamily="18" charset="0"/>
                <a:cs typeface="Times New Roman" pitchFamily="18" charset="0"/>
              </a:rPr>
              <a:t>Figure 1. Operation Procedure for KOMPSAT-2</a:t>
            </a:r>
            <a:endParaRPr lang="ko-KR" altLang="en-US" sz="2800" b="1" dirty="0">
              <a:latin typeface="Times New Roman" pitchFamily="18" charset="0"/>
              <a:cs typeface="Times New Roman" pitchFamily="18" charset="0"/>
            </a:endParaRPr>
          </a:p>
        </p:txBody>
      </p:sp>
      <p:pic>
        <p:nvPicPr>
          <p:cNvPr id="20481" name="Picture 1"/>
          <p:cNvPicPr>
            <a:picLocks noChangeAspect="1" noChangeArrowheads="1"/>
          </p:cNvPicPr>
          <p:nvPr/>
        </p:nvPicPr>
        <p:blipFill>
          <a:blip r:embed="rId3"/>
          <a:srcRect/>
          <a:stretch>
            <a:fillRect/>
          </a:stretch>
        </p:blipFill>
        <p:spPr bwMode="auto">
          <a:xfrm>
            <a:off x="1619672" y="2974231"/>
            <a:ext cx="5823014" cy="37133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lstStyle/>
          <a:p>
            <a:pPr marL="400050">
              <a:buFont typeface="Arial" pitchFamily="34" charset="0"/>
              <a:buChar char="•"/>
            </a:pPr>
            <a:r>
              <a:rPr lang="en-GB" sz="2000" dirty="0" smtClean="0">
                <a:latin typeface="맑은 고딕" pitchFamily="50" charset="-127"/>
                <a:ea typeface="맑은 고딕" pitchFamily="50" charset="-127"/>
              </a:rPr>
              <a:t>Image collection planning</a:t>
            </a:r>
          </a:p>
          <a:p>
            <a:pPr marL="800100" lvl="1"/>
            <a:r>
              <a:rPr lang="en-GB" altLang="ko-KR" sz="1600" dirty="0" smtClean="0">
                <a:latin typeface="맑은 고딕" pitchFamily="50" charset="-127"/>
                <a:ea typeface="맑은 고딕" pitchFamily="50" charset="-127"/>
              </a:rPr>
              <a:t>Job scheduling of satellite</a:t>
            </a:r>
          </a:p>
          <a:p>
            <a:pPr marL="800100" lvl="1"/>
            <a:r>
              <a:rPr lang="en-GB" sz="1600" dirty="0" smtClean="0">
                <a:latin typeface="맑은 고딕" pitchFamily="50" charset="-127"/>
                <a:ea typeface="맑은 고딕" pitchFamily="50" charset="-127"/>
              </a:rPr>
              <a:t>To maximize satellite resources with NTO </a:t>
            </a:r>
          </a:p>
          <a:p>
            <a:pPr marL="800100" lvl="1">
              <a:buNone/>
            </a:pPr>
            <a:r>
              <a:rPr lang="en-GB" sz="1600" dirty="0" smtClean="0">
                <a:latin typeface="맑은 고딕" pitchFamily="50" charset="-127"/>
                <a:ea typeface="맑은 고딕" pitchFamily="50" charset="-127"/>
              </a:rPr>
              <a:t>(New Task Order) and unfinished order from user</a:t>
            </a:r>
          </a:p>
          <a:p>
            <a:pPr marL="800100" lvl="1">
              <a:buNone/>
            </a:pPr>
            <a:r>
              <a:rPr lang="en-GB" sz="1600" dirty="0" smtClean="0">
                <a:latin typeface="맑은 고딕" pitchFamily="50" charset="-127"/>
                <a:ea typeface="맑은 고딕" pitchFamily="50" charset="-127"/>
              </a:rPr>
              <a:t>request within several constraints</a:t>
            </a:r>
          </a:p>
          <a:p>
            <a:pPr marL="800100" lvl="1"/>
            <a:r>
              <a:rPr lang="en-GB" sz="1600" dirty="0" smtClean="0">
                <a:latin typeface="맑은 고딕" pitchFamily="50" charset="-127"/>
                <a:ea typeface="맑은 고딕" pitchFamily="50" charset="-127"/>
              </a:rPr>
              <a:t>Many parameters are considered in </a:t>
            </a:r>
          </a:p>
          <a:p>
            <a:pPr marL="800100" lvl="1">
              <a:buNone/>
            </a:pPr>
            <a:r>
              <a:rPr lang="en-GB" sz="1600" dirty="0" smtClean="0">
                <a:latin typeface="맑은 고딕" pitchFamily="50" charset="-127"/>
                <a:ea typeface="맑은 고딕" pitchFamily="50" charset="-127"/>
              </a:rPr>
              <a:t>image collection planning</a:t>
            </a:r>
          </a:p>
          <a:p>
            <a:pPr marL="800100" lvl="1">
              <a:buNone/>
            </a:pPr>
            <a:r>
              <a:rPr lang="en-GB" sz="1600" dirty="0" smtClean="0">
                <a:latin typeface="맑은 고딕" pitchFamily="50" charset="-127"/>
                <a:ea typeface="맑은 고딕" pitchFamily="50" charset="-127"/>
                <a:sym typeface="Wingdings" pitchFamily="2" charset="2"/>
              </a:rPr>
              <a:t> I</a:t>
            </a:r>
            <a:r>
              <a:rPr lang="en-GB" sz="1600" dirty="0" smtClean="0">
                <a:latin typeface="맑은 고딕" pitchFamily="50" charset="-127"/>
                <a:ea typeface="맑은 고딕" pitchFamily="50" charset="-127"/>
              </a:rPr>
              <a:t>mage collection planning: complexity</a:t>
            </a:r>
          </a:p>
          <a:p>
            <a:pPr marL="800100" lvl="1"/>
            <a:r>
              <a:rPr lang="en-GB" sz="1600" dirty="0" smtClean="0">
                <a:latin typeface="맑은 고딕" pitchFamily="50" charset="-127"/>
                <a:ea typeface="맑은 고딕" pitchFamily="50" charset="-127"/>
              </a:rPr>
              <a:t>KARI is expected to operate several satellites</a:t>
            </a:r>
          </a:p>
          <a:p>
            <a:pPr marL="800100" lvl="1">
              <a:buNone/>
            </a:pPr>
            <a:r>
              <a:rPr lang="en-GB" sz="1600" dirty="0" smtClean="0">
                <a:latin typeface="맑은 고딕" pitchFamily="50" charset="-127"/>
                <a:ea typeface="맑은 고딕" pitchFamily="50" charset="-127"/>
                <a:sym typeface="Wingdings" pitchFamily="2" charset="2"/>
              </a:rPr>
              <a:t> I</a:t>
            </a:r>
            <a:r>
              <a:rPr lang="en-GB" sz="1600" dirty="0" smtClean="0">
                <a:latin typeface="맑은 고딕" pitchFamily="50" charset="-127"/>
                <a:ea typeface="맑은 고딕" pitchFamily="50" charset="-127"/>
              </a:rPr>
              <a:t>mage collection planning </a:t>
            </a:r>
            <a:r>
              <a:rPr lang="en-GB" altLang="ko-KR" sz="1600" dirty="0" smtClean="0">
                <a:latin typeface="맑은 고딕" pitchFamily="50" charset="-127"/>
                <a:ea typeface="맑은 고딕" pitchFamily="50" charset="-127"/>
              </a:rPr>
              <a:t>should be optimized for multi-satellite.</a:t>
            </a:r>
            <a:endParaRPr lang="en-GB" sz="1600" dirty="0" smtClean="0">
              <a:latin typeface="맑은 고딕" pitchFamily="50" charset="-127"/>
              <a:ea typeface="맑은 고딕" pitchFamily="50" charset="-127"/>
            </a:endParaRPr>
          </a:p>
          <a:p>
            <a:pPr marL="800100" lvl="1"/>
            <a:r>
              <a:rPr lang="en-GB" sz="1600" dirty="0" smtClean="0">
                <a:latin typeface="맑은 고딕" pitchFamily="50" charset="-127"/>
                <a:ea typeface="맑은 고딕" pitchFamily="50" charset="-127"/>
              </a:rPr>
              <a:t>Optimized image collection planning is already researched. But the optimized satellite planning system is able to be applied to several satellite separately (or partially) not multi-satellite operations</a:t>
            </a:r>
          </a:p>
          <a:p>
            <a:pPr marL="800100" lvl="1">
              <a:buFont typeface="Wingdings" pitchFamily="2" charset="2"/>
              <a:buChar char="è"/>
            </a:pPr>
            <a:r>
              <a:rPr lang="en-GB" sz="1600" dirty="0" smtClean="0">
                <a:latin typeface="맑은 고딕" pitchFamily="50" charset="-127"/>
                <a:ea typeface="맑은 고딕" pitchFamily="50" charset="-127"/>
                <a:sym typeface="Wingdings" pitchFamily="2" charset="2"/>
              </a:rPr>
              <a:t>In this paper, </a:t>
            </a:r>
            <a:r>
              <a:rPr lang="en-GB" sz="1600" dirty="0" smtClean="0">
                <a:latin typeface="맑은 고딕" pitchFamily="50" charset="-127"/>
                <a:ea typeface="맑은 고딕" pitchFamily="50" charset="-127"/>
              </a:rPr>
              <a:t>feasibility of efficiency improvement of optimized satellite planning </a:t>
            </a:r>
          </a:p>
          <a:p>
            <a:pPr marL="800100" lvl="1">
              <a:buNone/>
            </a:pPr>
            <a:r>
              <a:rPr lang="en-GB" sz="1600" dirty="0" smtClean="0">
                <a:latin typeface="맑은 고딕" pitchFamily="50" charset="-127"/>
                <a:ea typeface="맑은 고딕" pitchFamily="50" charset="-127"/>
              </a:rPr>
              <a:t>system at present is investigated for image collection planning for multi-satellite</a:t>
            </a:r>
            <a:r>
              <a:rPr lang="en-US" sz="1600" dirty="0" smtClean="0">
                <a:latin typeface="맑은 고딕" pitchFamily="50" charset="-127"/>
                <a:ea typeface="맑은 고딕" pitchFamily="50" charset="-127"/>
              </a:rPr>
              <a:t>.</a:t>
            </a:r>
            <a:endParaRPr lang="en-GB" sz="1600" dirty="0" smtClean="0">
              <a:latin typeface="맑은 고딕" pitchFamily="50" charset="-127"/>
              <a:ea typeface="맑은 고딕" pitchFamily="50" charset="-127"/>
            </a:endParaRPr>
          </a:p>
        </p:txBody>
      </p:sp>
      <p:sp>
        <p:nvSpPr>
          <p:cNvPr id="4" name="제목 1"/>
          <p:cNvSpPr txBox="1">
            <a:spLocks/>
          </p:cNvSpPr>
          <p:nvPr/>
        </p:nvSpPr>
        <p:spPr>
          <a:xfrm>
            <a:off x="179512" y="404664"/>
            <a:ext cx="8642350" cy="576263"/>
          </a:xfrm>
          <a:prstGeom prst="rect">
            <a:avLst/>
          </a:prstGeom>
        </p:spPr>
        <p: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lang="en-US" altLang="ko-KR" sz="3000" b="0" kern="0" dirty="0" smtClean="0">
                <a:solidFill>
                  <a:schemeClr val="bg1"/>
                </a:solidFill>
                <a:effectLst>
                  <a:outerShdw blurRad="38100" dist="38100" dir="2700000" algn="tl">
                    <a:srgbClr val="C0C0C0"/>
                  </a:outerShdw>
                </a:effectLst>
                <a:latin typeface="+mj-lt"/>
                <a:ea typeface="+mj-ea"/>
                <a:cs typeface="+mj-cs"/>
              </a:rPr>
              <a:t>Introduction</a:t>
            </a:r>
            <a:endParaRPr kumimoji="1" lang="ko-KR" altLang="en-US" sz="30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lt"/>
              <a:ea typeface="+mj-ea"/>
              <a:cs typeface="+mj-cs"/>
            </a:endParaRP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45172" y="1681854"/>
            <a:ext cx="3347308" cy="2395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404664"/>
            <a:ext cx="8642350" cy="576263"/>
          </a:xfrm>
        </p:spPr>
        <p:txBody>
          <a:bodyPr/>
          <a:lstStyle/>
          <a:p>
            <a:r>
              <a:rPr lang="en-US" altLang="ko-KR" dirty="0" smtClean="0">
                <a:solidFill>
                  <a:schemeClr val="bg1"/>
                </a:solidFill>
              </a:rPr>
              <a:t>Image Collection Planning</a:t>
            </a:r>
            <a:endParaRPr lang="ko-KR" altLang="en-US" dirty="0">
              <a:solidFill>
                <a:schemeClr val="bg1"/>
              </a:solidFill>
            </a:endParaRPr>
          </a:p>
        </p:txBody>
      </p:sp>
      <p:sp>
        <p:nvSpPr>
          <p:cNvPr id="3" name="내용 개체 틀 2"/>
          <p:cNvSpPr>
            <a:spLocks noGrp="1"/>
          </p:cNvSpPr>
          <p:nvPr>
            <p:ph idx="1"/>
          </p:nvPr>
        </p:nvSpPr>
        <p:spPr/>
        <p:txBody>
          <a:bodyPr/>
          <a:lstStyle/>
          <a:p>
            <a:pPr marL="457200" indent="-457200">
              <a:buFont typeface="+mj-lt"/>
              <a:buAutoNum type="arabicPeriod"/>
            </a:pPr>
            <a:r>
              <a:rPr lang="en-US" altLang="ko-KR" sz="2000" dirty="0" smtClean="0">
                <a:latin typeface="맑은 고딕" pitchFamily="50" charset="-127"/>
                <a:ea typeface="맑은 고딕" pitchFamily="50" charset="-127"/>
              </a:rPr>
              <a:t>NTO(New Task Order): Order Database</a:t>
            </a:r>
          </a:p>
          <a:p>
            <a:pPr marL="457200" indent="-457200">
              <a:buFont typeface="+mj-lt"/>
              <a:buAutoNum type="arabicPeriod"/>
            </a:pPr>
            <a:r>
              <a:rPr lang="en-US" altLang="ko-KR" sz="2000" dirty="0" smtClean="0">
                <a:latin typeface="맑은 고딕" pitchFamily="50" charset="-127"/>
                <a:ea typeface="맑은 고딕" pitchFamily="50" charset="-127"/>
              </a:rPr>
              <a:t>Simulated scene generation</a:t>
            </a:r>
          </a:p>
          <a:p>
            <a:pPr marL="457200" indent="-457200">
              <a:buFont typeface="+mj-lt"/>
              <a:buAutoNum type="arabicPeriod"/>
            </a:pPr>
            <a:r>
              <a:rPr lang="en-US" altLang="ko-KR" sz="2000" dirty="0" smtClean="0">
                <a:latin typeface="맑은 고딕" pitchFamily="50" charset="-127"/>
                <a:ea typeface="맑은 고딕" pitchFamily="50" charset="-127"/>
              </a:rPr>
              <a:t>Pre-Processing with simulated scene, </a:t>
            </a:r>
          </a:p>
          <a:p>
            <a:pPr marL="457200" indent="-457200"/>
            <a:r>
              <a:rPr lang="en-US" altLang="ko-KR" sz="2000" dirty="0" smtClean="0">
                <a:latin typeface="맑은 고딕" pitchFamily="50" charset="-127"/>
                <a:ea typeface="맑은 고딕" pitchFamily="50" charset="-127"/>
              </a:rPr>
              <a:t>weather Information and satellite constraints</a:t>
            </a:r>
          </a:p>
          <a:p>
            <a:pPr marL="457200" indent="-457200">
              <a:buFont typeface="+mj-lt"/>
              <a:buAutoNum type="arabicPeriod" startAt="4"/>
            </a:pPr>
            <a:r>
              <a:rPr lang="en-US" altLang="ko-KR" sz="2000" dirty="0" smtClean="0">
                <a:latin typeface="맑은 고딕" pitchFamily="50" charset="-127"/>
                <a:ea typeface="맑은 고딕" pitchFamily="50" charset="-127"/>
              </a:rPr>
              <a:t>Optimization with all possible segments</a:t>
            </a:r>
          </a:p>
          <a:p>
            <a:pPr marL="457200" indent="-457200">
              <a:buFont typeface="+mj-lt"/>
              <a:buAutoNum type="arabicPeriod" startAt="4"/>
            </a:pPr>
            <a:r>
              <a:rPr lang="en-US" altLang="ko-KR" sz="2000" dirty="0" smtClean="0">
                <a:latin typeface="맑은 고딕" pitchFamily="50" charset="-127"/>
                <a:ea typeface="맑은 고딕" pitchFamily="50" charset="-127"/>
              </a:rPr>
              <a:t>Scheduling with optimized possible </a:t>
            </a:r>
          </a:p>
          <a:p>
            <a:pPr marL="457200" indent="-457200"/>
            <a:r>
              <a:rPr lang="en-US" altLang="ko-KR" sz="2000" dirty="0" smtClean="0">
                <a:latin typeface="맑은 고딕" pitchFamily="50" charset="-127"/>
                <a:ea typeface="맑은 고딕" pitchFamily="50" charset="-127"/>
              </a:rPr>
              <a:t>segments</a:t>
            </a:r>
          </a:p>
          <a:p>
            <a:pPr marL="285750" indent="-285750">
              <a:buFont typeface="Wingdings" pitchFamily="2" charset="2"/>
              <a:buChar char="§"/>
            </a:pPr>
            <a:endParaRPr lang="en-US" altLang="ko-KR" sz="2000" dirty="0" smtClean="0">
              <a:solidFill>
                <a:schemeClr val="tx1"/>
              </a:solidFill>
              <a:latin typeface="맑은 고딕" pitchFamily="50" charset="-127"/>
              <a:ea typeface="맑은 고딕" pitchFamily="50" charset="-127"/>
            </a:endParaRPr>
          </a:p>
        </p:txBody>
      </p:sp>
      <p:sp>
        <p:nvSpPr>
          <p:cNvPr id="5" name="직사각형 4"/>
          <p:cNvSpPr/>
          <p:nvPr/>
        </p:nvSpPr>
        <p:spPr>
          <a:xfrm>
            <a:off x="6661193" y="2708920"/>
            <a:ext cx="1440160" cy="72008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chemeClr val="tx1"/>
                </a:solidFill>
                <a:latin typeface="맑은 고딕" pitchFamily="50" charset="-127"/>
                <a:ea typeface="맑은 고딕" pitchFamily="50" charset="-127"/>
                <a:cs typeface="Times New Roman" pitchFamily="18" charset="0"/>
              </a:rPr>
              <a:t>Simulated Scene </a:t>
            </a:r>
          </a:p>
          <a:p>
            <a:pPr algn="ctr"/>
            <a:r>
              <a:rPr lang="en-GB" sz="1100" dirty="0" smtClean="0">
                <a:solidFill>
                  <a:schemeClr val="tx1"/>
                </a:solidFill>
                <a:latin typeface="맑은 고딕" pitchFamily="50" charset="-127"/>
                <a:ea typeface="맑은 고딕" pitchFamily="50" charset="-127"/>
                <a:cs typeface="Times New Roman" pitchFamily="18" charset="0"/>
              </a:rPr>
              <a:t>Generation</a:t>
            </a:r>
          </a:p>
        </p:txBody>
      </p:sp>
      <p:sp>
        <p:nvSpPr>
          <p:cNvPr id="6" name="직사각형 5"/>
          <p:cNvSpPr/>
          <p:nvPr/>
        </p:nvSpPr>
        <p:spPr>
          <a:xfrm>
            <a:off x="6595291" y="4869160"/>
            <a:ext cx="1571964" cy="64807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chemeClr val="tx1"/>
                </a:solidFill>
                <a:latin typeface="맑은 고딕" pitchFamily="50" charset="-127"/>
                <a:ea typeface="맑은 고딕" pitchFamily="50" charset="-127"/>
                <a:cs typeface="Times New Roman" pitchFamily="18" charset="0"/>
              </a:rPr>
              <a:t>Optimization</a:t>
            </a:r>
            <a:endParaRPr lang="en-GB" sz="1100" dirty="0">
              <a:solidFill>
                <a:schemeClr val="tx1"/>
              </a:solidFill>
              <a:latin typeface="맑은 고딕" pitchFamily="50" charset="-127"/>
              <a:ea typeface="맑은 고딕" pitchFamily="50" charset="-127"/>
              <a:cs typeface="Times New Roman" pitchFamily="18" charset="0"/>
            </a:endParaRPr>
          </a:p>
        </p:txBody>
      </p:sp>
      <p:cxnSp>
        <p:nvCxnSpPr>
          <p:cNvPr id="7" name="직선 화살표 연결선 6"/>
          <p:cNvCxnSpPr>
            <a:endCxn id="9" idx="2"/>
          </p:cNvCxnSpPr>
          <p:nvPr/>
        </p:nvCxnSpPr>
        <p:spPr>
          <a:xfrm>
            <a:off x="5872293" y="1988840"/>
            <a:ext cx="952057"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849397" y="1720904"/>
            <a:ext cx="487633" cy="261610"/>
          </a:xfrm>
          <a:prstGeom prst="rect">
            <a:avLst/>
          </a:prstGeom>
          <a:noFill/>
          <a:ln w="19050">
            <a:noFill/>
          </a:ln>
        </p:spPr>
        <p:txBody>
          <a:bodyPr wrap="none" rtlCol="0">
            <a:spAutoFit/>
          </a:bodyPr>
          <a:lstStyle/>
          <a:p>
            <a:r>
              <a:rPr lang="en-GB" sz="1100" dirty="0" smtClean="0">
                <a:latin typeface="맑은 고딕" pitchFamily="50" charset="-127"/>
                <a:ea typeface="맑은 고딕" pitchFamily="50" charset="-127"/>
                <a:cs typeface="Times New Roman" pitchFamily="18" charset="0"/>
              </a:rPr>
              <a:t>NTO</a:t>
            </a:r>
            <a:endParaRPr lang="en-GB" sz="1100" dirty="0">
              <a:latin typeface="맑은 고딕" pitchFamily="50" charset="-127"/>
              <a:ea typeface="맑은 고딕" pitchFamily="50" charset="-127"/>
              <a:cs typeface="Times New Roman" pitchFamily="18" charset="0"/>
            </a:endParaRPr>
          </a:p>
        </p:txBody>
      </p:sp>
      <p:sp>
        <p:nvSpPr>
          <p:cNvPr id="9" name="순서도: 데이터 8"/>
          <p:cNvSpPr/>
          <p:nvPr/>
        </p:nvSpPr>
        <p:spPr>
          <a:xfrm>
            <a:off x="6644330" y="1700808"/>
            <a:ext cx="1800200" cy="576064"/>
          </a:xfrm>
          <a:prstGeom prst="flowChartInputOutp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chemeClr val="tx1"/>
                </a:solidFill>
                <a:latin typeface="맑은 고딕" pitchFamily="50" charset="-127"/>
                <a:ea typeface="맑은 고딕" pitchFamily="50" charset="-127"/>
                <a:cs typeface="Times New Roman" pitchFamily="18" charset="0"/>
              </a:rPr>
              <a:t>Order</a:t>
            </a:r>
          </a:p>
          <a:p>
            <a:pPr algn="ctr"/>
            <a:r>
              <a:rPr lang="en-GB" sz="1100" dirty="0" smtClean="0">
                <a:solidFill>
                  <a:schemeClr val="tx1"/>
                </a:solidFill>
                <a:latin typeface="맑은 고딕" pitchFamily="50" charset="-127"/>
                <a:ea typeface="맑은 고딕" pitchFamily="50" charset="-127"/>
                <a:cs typeface="Times New Roman" pitchFamily="18" charset="0"/>
              </a:rPr>
              <a:t>Database</a:t>
            </a:r>
            <a:endParaRPr lang="en-GB" sz="1100" dirty="0">
              <a:solidFill>
                <a:schemeClr val="tx1"/>
              </a:solidFill>
              <a:latin typeface="맑은 고딕" pitchFamily="50" charset="-127"/>
              <a:ea typeface="맑은 고딕" pitchFamily="50" charset="-127"/>
              <a:cs typeface="Times New Roman" pitchFamily="18" charset="0"/>
            </a:endParaRPr>
          </a:p>
        </p:txBody>
      </p:sp>
      <p:cxnSp>
        <p:nvCxnSpPr>
          <p:cNvPr id="10" name="직선 화살표 연결선 9"/>
          <p:cNvCxnSpPr>
            <a:stCxn id="9" idx="3"/>
            <a:endCxn id="5" idx="0"/>
          </p:cNvCxnSpPr>
          <p:nvPr/>
        </p:nvCxnSpPr>
        <p:spPr>
          <a:xfrm rot="16200000" flipH="1">
            <a:off x="7156817" y="2484464"/>
            <a:ext cx="432048" cy="1686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순서도: 데이터 10"/>
          <p:cNvSpPr/>
          <p:nvPr/>
        </p:nvSpPr>
        <p:spPr>
          <a:xfrm>
            <a:off x="6339653" y="3933056"/>
            <a:ext cx="2083241" cy="576064"/>
          </a:xfrm>
          <a:prstGeom prst="flowChartInputOutp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chemeClr val="tx1"/>
                </a:solidFill>
                <a:latin typeface="맑은 고딕" pitchFamily="50" charset="-127"/>
                <a:ea typeface="맑은 고딕" pitchFamily="50" charset="-127"/>
                <a:cs typeface="Times New Roman" pitchFamily="18" charset="0"/>
              </a:rPr>
              <a:t>Pre-Processing</a:t>
            </a:r>
            <a:endParaRPr lang="en-GB" sz="1100" dirty="0">
              <a:solidFill>
                <a:schemeClr val="tx1"/>
              </a:solidFill>
              <a:latin typeface="맑은 고딕" pitchFamily="50" charset="-127"/>
              <a:ea typeface="맑은 고딕" pitchFamily="50" charset="-127"/>
              <a:cs typeface="Times New Roman" pitchFamily="18" charset="0"/>
            </a:endParaRPr>
          </a:p>
        </p:txBody>
      </p:sp>
      <p:cxnSp>
        <p:nvCxnSpPr>
          <p:cNvPr id="12" name="직선 화살표 연결선 11"/>
          <p:cNvCxnSpPr>
            <a:stCxn id="5" idx="2"/>
            <a:endCxn id="11" idx="1"/>
          </p:cNvCxnSpPr>
          <p:nvPr/>
        </p:nvCxnSpPr>
        <p:spPr>
          <a:xfrm rot="16200000" flipH="1">
            <a:off x="7129245" y="3681027"/>
            <a:ext cx="504056"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직선 화살표 연결선 12"/>
          <p:cNvCxnSpPr>
            <a:stCxn id="11" idx="4"/>
            <a:endCxn id="6" idx="0"/>
          </p:cNvCxnSpPr>
          <p:nvPr/>
        </p:nvCxnSpPr>
        <p:spPr>
          <a:xfrm rot="5400000">
            <a:off x="7201254" y="4689140"/>
            <a:ext cx="360040"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꺾인 연결선 13"/>
          <p:cNvCxnSpPr>
            <a:stCxn id="6" idx="3"/>
            <a:endCxn id="9" idx="5"/>
          </p:cNvCxnSpPr>
          <p:nvPr/>
        </p:nvCxnSpPr>
        <p:spPr>
          <a:xfrm flipV="1">
            <a:off x="8167255" y="1988840"/>
            <a:ext cx="97255" cy="3204356"/>
          </a:xfrm>
          <a:prstGeom prst="bentConnector3">
            <a:avLst>
              <a:gd name="adj1" fmla="val 52015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직선 화살표 연결선 14"/>
          <p:cNvCxnSpPr>
            <a:stCxn id="6" idx="2"/>
            <a:endCxn id="16" idx="0"/>
          </p:cNvCxnSpPr>
          <p:nvPr/>
        </p:nvCxnSpPr>
        <p:spPr>
          <a:xfrm rot="5400000">
            <a:off x="7165249" y="5733256"/>
            <a:ext cx="432048"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순서도: 대체 처리 15"/>
          <p:cNvSpPr/>
          <p:nvPr/>
        </p:nvSpPr>
        <p:spPr>
          <a:xfrm>
            <a:off x="6625189" y="5949280"/>
            <a:ext cx="1512168" cy="432048"/>
          </a:xfrm>
          <a:prstGeom prst="flowChartAlternateProcess">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chemeClr val="tx1"/>
                </a:solidFill>
                <a:latin typeface="맑은 고딕" pitchFamily="50" charset="-127"/>
                <a:ea typeface="맑은 고딕" pitchFamily="50" charset="-127"/>
                <a:cs typeface="Times New Roman" pitchFamily="18" charset="0"/>
              </a:rPr>
              <a:t>Scheduling</a:t>
            </a:r>
            <a:endParaRPr lang="en-GB" sz="1100" dirty="0">
              <a:solidFill>
                <a:schemeClr val="tx1"/>
              </a:solidFill>
              <a:latin typeface="맑은 고딕" pitchFamily="50" charset="-127"/>
              <a:ea typeface="맑은 고딕" pitchFamily="50" charset="-127"/>
              <a:cs typeface="Times New Roman" pitchFamily="18" charset="0"/>
            </a:endParaRPr>
          </a:p>
        </p:txBody>
      </p:sp>
      <p:sp>
        <p:nvSpPr>
          <p:cNvPr id="17" name="TextBox 16"/>
          <p:cNvSpPr txBox="1"/>
          <p:nvPr/>
        </p:nvSpPr>
        <p:spPr>
          <a:xfrm>
            <a:off x="6765405" y="2348880"/>
            <a:ext cx="615873" cy="261610"/>
          </a:xfrm>
          <a:prstGeom prst="rect">
            <a:avLst/>
          </a:prstGeom>
          <a:noFill/>
          <a:ln w="19050">
            <a:noFill/>
          </a:ln>
        </p:spPr>
        <p:txBody>
          <a:bodyPr wrap="none" rtlCol="0">
            <a:spAutoFit/>
          </a:bodyPr>
          <a:lstStyle/>
          <a:p>
            <a:r>
              <a:rPr lang="en-GB" sz="1100" dirty="0" smtClean="0">
                <a:latin typeface="맑은 고딕" pitchFamily="50" charset="-127"/>
                <a:ea typeface="맑은 고딕" pitchFamily="50" charset="-127"/>
                <a:cs typeface="Times New Roman" pitchFamily="18" charset="0"/>
              </a:rPr>
              <a:t>orders</a:t>
            </a:r>
            <a:endParaRPr lang="en-GB" sz="1100" dirty="0">
              <a:latin typeface="맑은 고딕" pitchFamily="50" charset="-127"/>
              <a:ea typeface="맑은 고딕" pitchFamily="50" charset="-127"/>
              <a:cs typeface="Times New Roman" pitchFamily="18" charset="0"/>
            </a:endParaRPr>
          </a:p>
        </p:txBody>
      </p:sp>
      <p:sp>
        <p:nvSpPr>
          <p:cNvPr id="18" name="TextBox 17"/>
          <p:cNvSpPr txBox="1"/>
          <p:nvPr/>
        </p:nvSpPr>
        <p:spPr>
          <a:xfrm>
            <a:off x="6084168" y="3527430"/>
            <a:ext cx="1293944" cy="261610"/>
          </a:xfrm>
          <a:prstGeom prst="rect">
            <a:avLst/>
          </a:prstGeom>
          <a:noFill/>
          <a:ln w="19050">
            <a:noFill/>
          </a:ln>
        </p:spPr>
        <p:txBody>
          <a:bodyPr wrap="none" rtlCol="0">
            <a:spAutoFit/>
          </a:bodyPr>
          <a:lstStyle/>
          <a:p>
            <a:r>
              <a:rPr lang="en-US" sz="1100" dirty="0" smtClean="0">
                <a:latin typeface="맑은 고딕" pitchFamily="50" charset="-127"/>
                <a:ea typeface="맑은 고딕" pitchFamily="50" charset="-127"/>
                <a:cs typeface="Times New Roman" pitchFamily="18" charset="0"/>
              </a:rPr>
              <a:t>Simulated Scene</a:t>
            </a:r>
            <a:endParaRPr lang="en-GB" sz="1100" dirty="0">
              <a:latin typeface="맑은 고딕" pitchFamily="50" charset="-127"/>
              <a:ea typeface="맑은 고딕" pitchFamily="50" charset="-127"/>
              <a:cs typeface="Times New Roman" pitchFamily="18" charset="0"/>
            </a:endParaRPr>
          </a:p>
        </p:txBody>
      </p:sp>
      <p:sp>
        <p:nvSpPr>
          <p:cNvPr id="19" name="TextBox 18"/>
          <p:cNvSpPr txBox="1"/>
          <p:nvPr/>
        </p:nvSpPr>
        <p:spPr>
          <a:xfrm>
            <a:off x="6012160" y="4581128"/>
            <a:ext cx="1717137" cy="261610"/>
          </a:xfrm>
          <a:prstGeom prst="rect">
            <a:avLst/>
          </a:prstGeom>
          <a:noFill/>
          <a:ln w="19050">
            <a:noFill/>
          </a:ln>
        </p:spPr>
        <p:txBody>
          <a:bodyPr wrap="none" rtlCol="0">
            <a:spAutoFit/>
          </a:bodyPr>
          <a:lstStyle/>
          <a:p>
            <a:r>
              <a:rPr lang="en-GB" sz="1100" dirty="0" smtClean="0">
                <a:latin typeface="맑은 고딕" pitchFamily="50" charset="-127"/>
                <a:ea typeface="맑은 고딕" pitchFamily="50" charset="-127"/>
                <a:cs typeface="Times New Roman" pitchFamily="18" charset="0"/>
              </a:rPr>
              <a:t> All Possible Segments</a:t>
            </a:r>
            <a:endParaRPr lang="en-GB" sz="1100" dirty="0">
              <a:latin typeface="맑은 고딕" pitchFamily="50" charset="-127"/>
              <a:ea typeface="맑은 고딕" pitchFamily="50" charset="-127"/>
              <a:cs typeface="Times New Roman" pitchFamily="18" charset="0"/>
            </a:endParaRPr>
          </a:p>
        </p:txBody>
      </p:sp>
      <p:sp>
        <p:nvSpPr>
          <p:cNvPr id="20" name="TextBox 19"/>
          <p:cNvSpPr txBox="1"/>
          <p:nvPr/>
        </p:nvSpPr>
        <p:spPr>
          <a:xfrm>
            <a:off x="5868144" y="5589240"/>
            <a:ext cx="2183611" cy="261610"/>
          </a:xfrm>
          <a:prstGeom prst="rect">
            <a:avLst/>
          </a:prstGeom>
          <a:noFill/>
          <a:ln w="19050">
            <a:noFill/>
          </a:ln>
        </p:spPr>
        <p:txBody>
          <a:bodyPr wrap="none" rtlCol="0">
            <a:spAutoFit/>
          </a:bodyPr>
          <a:lstStyle/>
          <a:p>
            <a:r>
              <a:rPr lang="en-GB" sz="1100" dirty="0" smtClean="0">
                <a:latin typeface="맑은 고딕" pitchFamily="50" charset="-127"/>
                <a:ea typeface="맑은 고딕" pitchFamily="50" charset="-127"/>
                <a:cs typeface="Times New Roman" pitchFamily="18" charset="0"/>
              </a:rPr>
              <a:t>Optimized Possible Segments</a:t>
            </a:r>
            <a:endParaRPr lang="en-GB" sz="1100" dirty="0">
              <a:latin typeface="맑은 고딕" pitchFamily="50" charset="-127"/>
              <a:ea typeface="맑은 고딕" pitchFamily="50" charset="-127"/>
              <a:cs typeface="Times New Roman" pitchFamily="18" charset="0"/>
            </a:endParaRPr>
          </a:p>
        </p:txBody>
      </p:sp>
      <p:sp>
        <p:nvSpPr>
          <p:cNvPr id="21" name="TextBox 20"/>
          <p:cNvSpPr txBox="1"/>
          <p:nvPr/>
        </p:nvSpPr>
        <p:spPr>
          <a:xfrm>
            <a:off x="8133557" y="5301208"/>
            <a:ext cx="974947" cy="430887"/>
          </a:xfrm>
          <a:prstGeom prst="rect">
            <a:avLst/>
          </a:prstGeom>
          <a:noFill/>
          <a:ln w="19050">
            <a:noFill/>
          </a:ln>
        </p:spPr>
        <p:txBody>
          <a:bodyPr wrap="none" rtlCol="0">
            <a:spAutoFit/>
          </a:bodyPr>
          <a:lstStyle/>
          <a:p>
            <a:pPr algn="ctr"/>
            <a:r>
              <a:rPr lang="en-GB" sz="1100" dirty="0" smtClean="0">
                <a:latin typeface="맑은 고딕" pitchFamily="50" charset="-127"/>
                <a:ea typeface="맑은 고딕" pitchFamily="50" charset="-127"/>
                <a:cs typeface="Times New Roman" pitchFamily="18" charset="0"/>
              </a:rPr>
              <a:t>Inactivated </a:t>
            </a:r>
          </a:p>
          <a:p>
            <a:pPr algn="ctr"/>
            <a:r>
              <a:rPr lang="en-GB" sz="1100" dirty="0" smtClean="0">
                <a:latin typeface="맑은 고딕" pitchFamily="50" charset="-127"/>
                <a:ea typeface="맑은 고딕" pitchFamily="50" charset="-127"/>
                <a:cs typeface="Times New Roman" pitchFamily="18" charset="0"/>
              </a:rPr>
              <a:t>segments</a:t>
            </a:r>
            <a:endParaRPr lang="en-GB" sz="1100" dirty="0">
              <a:latin typeface="맑은 고딕" pitchFamily="50" charset="-127"/>
              <a:ea typeface="맑은 고딕" pitchFamily="50" charset="-127"/>
              <a:cs typeface="Times New Roman" pitchFamily="18" charset="0"/>
            </a:endParaRPr>
          </a:p>
        </p:txBody>
      </p:sp>
      <p:sp>
        <p:nvSpPr>
          <p:cNvPr id="30" name="TextBox 29"/>
          <p:cNvSpPr txBox="1"/>
          <p:nvPr/>
        </p:nvSpPr>
        <p:spPr>
          <a:xfrm>
            <a:off x="7382512" y="3429000"/>
            <a:ext cx="1111202" cy="261610"/>
          </a:xfrm>
          <a:prstGeom prst="rect">
            <a:avLst/>
          </a:prstGeom>
          <a:noFill/>
          <a:ln w="19050">
            <a:noFill/>
          </a:ln>
        </p:spPr>
        <p:txBody>
          <a:bodyPr wrap="none" rtlCol="0">
            <a:spAutoFit/>
          </a:bodyPr>
          <a:lstStyle/>
          <a:p>
            <a:r>
              <a:rPr lang="en-US" sz="1100" dirty="0" smtClean="0">
                <a:latin typeface="맑은 고딕" pitchFamily="50" charset="-127"/>
                <a:ea typeface="맑은 고딕" pitchFamily="50" charset="-127"/>
                <a:cs typeface="Times New Roman" pitchFamily="18" charset="0"/>
              </a:rPr>
              <a:t>Weather Info.</a:t>
            </a:r>
            <a:endParaRPr lang="en-GB" sz="1100" dirty="0">
              <a:latin typeface="맑은 고딕" pitchFamily="50" charset="-127"/>
              <a:ea typeface="맑은 고딕" pitchFamily="50" charset="-127"/>
              <a:cs typeface="Times New Roman" pitchFamily="18" charset="0"/>
            </a:endParaRPr>
          </a:p>
        </p:txBody>
      </p:sp>
      <p:sp>
        <p:nvSpPr>
          <p:cNvPr id="40" name="TextBox 39"/>
          <p:cNvSpPr txBox="1"/>
          <p:nvPr/>
        </p:nvSpPr>
        <p:spPr>
          <a:xfrm>
            <a:off x="7380312" y="3599438"/>
            <a:ext cx="1532792" cy="261610"/>
          </a:xfrm>
          <a:prstGeom prst="rect">
            <a:avLst/>
          </a:prstGeom>
          <a:noFill/>
          <a:ln w="19050">
            <a:noFill/>
          </a:ln>
        </p:spPr>
        <p:txBody>
          <a:bodyPr wrap="none" rtlCol="0">
            <a:spAutoFit/>
          </a:bodyPr>
          <a:lstStyle/>
          <a:p>
            <a:r>
              <a:rPr lang="en-US" sz="1100" dirty="0" smtClean="0">
                <a:latin typeface="맑은 고딕" pitchFamily="50" charset="-127"/>
                <a:ea typeface="맑은 고딕" pitchFamily="50" charset="-127"/>
                <a:cs typeface="Times New Roman" pitchFamily="18" charset="0"/>
              </a:rPr>
              <a:t>Satellite Constraints</a:t>
            </a:r>
            <a:endParaRPr lang="en-GB" sz="1100" dirty="0">
              <a:latin typeface="맑은 고딕" pitchFamily="50" charset="-127"/>
              <a:ea typeface="맑은 고딕" pitchFamily="50" charset="-127"/>
              <a:cs typeface="Times New Roman" pitchFamily="18" charset="0"/>
            </a:endParaRPr>
          </a:p>
        </p:txBody>
      </p:sp>
    </p:spTree>
    <p:extLst>
      <p:ext uri="{BB962C8B-B14F-4D97-AF65-F5344CB8AC3E}">
        <p14:creationId xmlns:p14="http://schemas.microsoft.com/office/powerpoint/2010/main" xmlns="" val="3316820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404664"/>
            <a:ext cx="8642350" cy="576263"/>
          </a:xfrm>
        </p:spPr>
        <p:txBody>
          <a:bodyPr/>
          <a:lstStyle/>
          <a:p>
            <a:r>
              <a:rPr lang="en-US" altLang="ko-KR" dirty="0" smtClean="0">
                <a:solidFill>
                  <a:schemeClr val="bg1"/>
                </a:solidFill>
              </a:rPr>
              <a:t>Optimized Image Collection Planning</a:t>
            </a:r>
            <a:endParaRPr lang="ko-KR" altLang="en-US" dirty="0">
              <a:solidFill>
                <a:schemeClr val="bg1"/>
              </a:solidFill>
            </a:endParaRPr>
          </a:p>
        </p:txBody>
      </p:sp>
      <p:sp>
        <p:nvSpPr>
          <p:cNvPr id="3" name="내용 개체 틀 2"/>
          <p:cNvSpPr>
            <a:spLocks noGrp="1"/>
          </p:cNvSpPr>
          <p:nvPr>
            <p:ph idx="1"/>
          </p:nvPr>
        </p:nvSpPr>
        <p:spPr/>
        <p:txBody>
          <a:bodyPr/>
          <a:lstStyle/>
          <a:p>
            <a:pPr>
              <a:buFont typeface="Wingdings" pitchFamily="2" charset="2"/>
              <a:buChar char="§"/>
            </a:pPr>
            <a:r>
              <a:rPr lang="en-US" altLang="ko-KR" sz="2000" dirty="0" smtClean="0">
                <a:latin typeface="맑은 고딕" pitchFamily="50" charset="-127"/>
                <a:ea typeface="맑은 고딕" pitchFamily="50" charset="-127"/>
              </a:rPr>
              <a:t>Assumption: Multi-satellite operation (SAT1 &amp; SAT2)</a:t>
            </a:r>
          </a:p>
          <a:p>
            <a:pPr>
              <a:buFont typeface="Wingdings" pitchFamily="2" charset="2"/>
              <a:buChar char="§"/>
            </a:pPr>
            <a:r>
              <a:rPr lang="en-US" altLang="ko-KR" sz="2000" dirty="0" smtClean="0">
                <a:latin typeface="맑은 고딕" pitchFamily="50" charset="-127"/>
                <a:ea typeface="맑은 고딕" pitchFamily="50" charset="-127"/>
              </a:rPr>
              <a:t>For orders of undesignated satellite</a:t>
            </a:r>
          </a:p>
          <a:p>
            <a:pPr lvl="1"/>
            <a:r>
              <a:rPr lang="en-US" altLang="ko-KR" sz="1600" dirty="0" smtClean="0">
                <a:latin typeface="맑은 고딕" pitchFamily="50" charset="-127"/>
                <a:ea typeface="맑은 고딕" pitchFamily="50" charset="-127"/>
              </a:rPr>
              <a:t>First, image collection planning for SAT1 in order with undesignated satellite and order with designated SAT1</a:t>
            </a:r>
          </a:p>
          <a:p>
            <a:pPr lvl="1"/>
            <a:r>
              <a:rPr lang="en-US" altLang="ko-KR" sz="1600" dirty="0" smtClean="0">
                <a:latin typeface="맑은 고딕" pitchFamily="50" charset="-127"/>
                <a:ea typeface="맑은 고딕" pitchFamily="50" charset="-127"/>
              </a:rPr>
              <a:t>Next, </a:t>
            </a:r>
            <a:r>
              <a:rPr lang="en-GB" altLang="ko-KR" sz="1600" dirty="0" smtClean="0">
                <a:latin typeface="맑은 고딕" pitchFamily="50" charset="-127"/>
                <a:ea typeface="맑은 고딕" pitchFamily="50" charset="-127"/>
              </a:rPr>
              <a:t>image collection planning for SAT2 in the result from SAT1, order with undesignated satellite and order with designated SAT2</a:t>
            </a:r>
            <a:endParaRPr lang="en-US" altLang="ko-KR" sz="1600" dirty="0" smtClean="0">
              <a:latin typeface="맑은 고딕" pitchFamily="50" charset="-127"/>
              <a:ea typeface="맑은 고딕" pitchFamily="50" charset="-127"/>
            </a:endParaRPr>
          </a:p>
          <a:p>
            <a:pPr lvl="1"/>
            <a:r>
              <a:rPr lang="en-GB" sz="1600" dirty="0" smtClean="0">
                <a:latin typeface="맑은 고딕" pitchFamily="50" charset="-127"/>
                <a:ea typeface="맑은 고딕" pitchFamily="50" charset="-127"/>
              </a:rPr>
              <a:t>But processing of optimized satellite planning system is optimized for each SAT1 and SAT2</a:t>
            </a:r>
            <a:endParaRPr lang="en-US" altLang="ko-KR" sz="1600" dirty="0" smtClean="0">
              <a:latin typeface="맑은 고딕" pitchFamily="50" charset="-127"/>
              <a:ea typeface="맑은 고딕" pitchFamily="50" charset="-127"/>
            </a:endParaRPr>
          </a:p>
          <a:p>
            <a:pPr marL="285750" indent="-285750">
              <a:buFont typeface="Wingdings" pitchFamily="2" charset="2"/>
              <a:buChar char="§"/>
            </a:pPr>
            <a:endParaRPr lang="en-US" altLang="ko-KR" sz="2000" dirty="0" smtClean="0">
              <a:solidFill>
                <a:schemeClr val="tx1"/>
              </a:solidFill>
              <a:latin typeface="맑은 고딕" pitchFamily="50" charset="-127"/>
              <a:ea typeface="맑은 고딕" pitchFamily="50" charset="-127"/>
            </a:endParaRPr>
          </a:p>
        </p:txBody>
      </p:sp>
      <p:pic>
        <p:nvPicPr>
          <p:cNvPr id="1026" name="Picture 2"/>
          <p:cNvPicPr>
            <a:picLocks noChangeAspect="1" noChangeArrowheads="1"/>
          </p:cNvPicPr>
          <p:nvPr/>
        </p:nvPicPr>
        <p:blipFill>
          <a:blip r:embed="rId3"/>
          <a:srcRect/>
          <a:stretch>
            <a:fillRect/>
          </a:stretch>
        </p:blipFill>
        <p:spPr bwMode="auto">
          <a:xfrm>
            <a:off x="1907704" y="3777570"/>
            <a:ext cx="5343525" cy="2891790"/>
          </a:xfrm>
          <a:prstGeom prst="rect">
            <a:avLst/>
          </a:prstGeom>
          <a:ln w="9525">
            <a:noFill/>
            <a:miter lim="800000"/>
            <a:headEnd/>
            <a:tailEnd/>
          </a:ln>
        </p:spPr>
      </p:pic>
    </p:spTree>
    <p:extLst>
      <p:ext uri="{BB962C8B-B14F-4D97-AF65-F5344CB8AC3E}">
        <p14:creationId xmlns:p14="http://schemas.microsoft.com/office/powerpoint/2010/main" xmlns="" val="3316820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548728"/>
            <a:ext cx="8642350" cy="576263"/>
          </a:xfrm>
        </p:spPr>
        <p:txBody>
          <a:bodyPr/>
          <a:lstStyle/>
          <a:p>
            <a:r>
              <a:rPr lang="en-US" altLang="ko-KR" dirty="0" smtClean="0">
                <a:solidFill>
                  <a:schemeClr val="bg1"/>
                </a:solidFill>
              </a:rPr>
              <a:t>Optimized Image Collection Planning</a:t>
            </a:r>
            <a:endParaRPr lang="ko-KR" altLang="en-US" dirty="0">
              <a:solidFill>
                <a:schemeClr val="bg1"/>
              </a:solidFill>
            </a:endParaRPr>
          </a:p>
        </p:txBody>
      </p:sp>
      <p:sp>
        <p:nvSpPr>
          <p:cNvPr id="3" name="내용 개체 틀 2"/>
          <p:cNvSpPr>
            <a:spLocks noGrp="1"/>
          </p:cNvSpPr>
          <p:nvPr>
            <p:ph idx="1"/>
          </p:nvPr>
        </p:nvSpPr>
        <p:spPr/>
        <p:txBody>
          <a:bodyPr/>
          <a:lstStyle/>
          <a:p>
            <a:pPr>
              <a:buFont typeface="Wingdings" pitchFamily="2" charset="2"/>
              <a:buChar char="§"/>
            </a:pPr>
            <a:r>
              <a:rPr lang="en-US" altLang="ko-KR" sz="2000" dirty="0" smtClean="0">
                <a:latin typeface="맑은 고딕" pitchFamily="50" charset="-127"/>
                <a:ea typeface="맑은 고딕" pitchFamily="50" charset="-127"/>
              </a:rPr>
              <a:t>Assumption: Multi-satellite operation (SAT1 &amp; SAT2)</a:t>
            </a:r>
          </a:p>
          <a:p>
            <a:pPr>
              <a:buFont typeface="Wingdings" pitchFamily="2" charset="2"/>
              <a:buChar char="§"/>
            </a:pPr>
            <a:r>
              <a:rPr lang="en-US" altLang="ko-KR" sz="2000" dirty="0" smtClean="0">
                <a:latin typeface="맑은 고딕" pitchFamily="50" charset="-127"/>
                <a:ea typeface="맑은 고딕" pitchFamily="50" charset="-127"/>
              </a:rPr>
              <a:t>For orders of undesignated satellite</a:t>
            </a:r>
          </a:p>
          <a:p>
            <a:pPr lvl="1"/>
            <a:r>
              <a:rPr lang="en-GB" sz="1600" dirty="0" smtClean="0"/>
              <a:t>First optimization: each SAT1 and SAT2</a:t>
            </a:r>
          </a:p>
          <a:p>
            <a:pPr lvl="1"/>
            <a:r>
              <a:rPr lang="en-GB" sz="1600" dirty="0" smtClean="0"/>
              <a:t>Second optimization</a:t>
            </a:r>
          </a:p>
          <a:p>
            <a:pPr lvl="2"/>
            <a:r>
              <a:rPr lang="en-GB" sz="1200" dirty="0" smtClean="0"/>
              <a:t>optimized SAT1 result and optimized SAT2 result</a:t>
            </a:r>
            <a:endParaRPr lang="en-US" sz="1200" dirty="0" smtClean="0">
              <a:latin typeface="맑은 고딕" pitchFamily="50" charset="-127"/>
              <a:ea typeface="맑은 고딕" pitchFamily="50" charset="-127"/>
            </a:endParaRPr>
          </a:p>
          <a:p>
            <a:pPr lvl="2"/>
            <a:r>
              <a:rPr lang="en-GB" sz="1200" dirty="0" smtClean="0"/>
              <a:t>if there is collision with optimized SAT1 result and optimized SAT2 result for order with undesignated satellite, optimization algorithm is performed to solve the collision. And it is necessary to make simulated scene number table for order undesignated satellite to solve the collision</a:t>
            </a:r>
            <a:endParaRPr lang="en-US" altLang="ko-KR" sz="1200" dirty="0" smtClean="0">
              <a:latin typeface="맑은 고딕" pitchFamily="50" charset="-127"/>
              <a:ea typeface="맑은 고딕" pitchFamily="50" charset="-127"/>
            </a:endParaRPr>
          </a:p>
          <a:p>
            <a:pPr marL="285750" indent="-285750">
              <a:buFont typeface="Wingdings" pitchFamily="2" charset="2"/>
              <a:buChar char="§"/>
            </a:pPr>
            <a:endParaRPr lang="en-US" altLang="ko-KR" sz="2000" dirty="0" smtClean="0">
              <a:solidFill>
                <a:schemeClr val="tx1"/>
              </a:solidFill>
              <a:latin typeface="맑은 고딕" pitchFamily="50" charset="-127"/>
              <a:ea typeface="맑은 고딕" pitchFamily="50" charset="-127"/>
            </a:endParaRPr>
          </a:p>
        </p:txBody>
      </p:sp>
      <p:pic>
        <p:nvPicPr>
          <p:cNvPr id="2050" name="Picture 2"/>
          <p:cNvPicPr>
            <a:picLocks noChangeAspect="1" noChangeArrowheads="1"/>
          </p:cNvPicPr>
          <p:nvPr/>
        </p:nvPicPr>
        <p:blipFill>
          <a:blip r:embed="rId3"/>
          <a:srcRect/>
          <a:stretch>
            <a:fillRect/>
          </a:stretch>
        </p:blipFill>
        <p:spPr bwMode="auto">
          <a:xfrm>
            <a:off x="2136234" y="3717032"/>
            <a:ext cx="4812030" cy="2988945"/>
          </a:xfrm>
          <a:prstGeom prst="rect">
            <a:avLst/>
          </a:prstGeom>
          <a:noFill/>
          <a:ln w="9525">
            <a:noFill/>
            <a:miter lim="800000"/>
            <a:headEnd/>
            <a:tailEnd/>
          </a:ln>
        </p:spPr>
      </p:pic>
    </p:spTree>
    <p:extLst>
      <p:ext uri="{BB962C8B-B14F-4D97-AF65-F5344CB8AC3E}">
        <p14:creationId xmlns:p14="http://schemas.microsoft.com/office/powerpoint/2010/main" xmlns="" val="3316820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404664"/>
            <a:ext cx="8642350" cy="576263"/>
          </a:xfrm>
        </p:spPr>
        <p:txBody>
          <a:bodyPr/>
          <a:lstStyle/>
          <a:p>
            <a:r>
              <a:rPr lang="en-US" altLang="ko-KR" dirty="0" smtClean="0">
                <a:solidFill>
                  <a:schemeClr val="bg1"/>
                </a:solidFill>
              </a:rPr>
              <a:t>Optimization Algorithm Design</a:t>
            </a:r>
            <a:endParaRPr lang="ko-KR" altLang="en-US" dirty="0">
              <a:solidFill>
                <a:schemeClr val="bg1"/>
              </a:solidFill>
            </a:endParaRPr>
          </a:p>
        </p:txBody>
      </p:sp>
      <p:sp>
        <p:nvSpPr>
          <p:cNvPr id="3" name="내용 개체 틀 2"/>
          <p:cNvSpPr>
            <a:spLocks noGrp="1"/>
          </p:cNvSpPr>
          <p:nvPr>
            <p:ph idx="1"/>
          </p:nvPr>
        </p:nvSpPr>
        <p:spPr/>
        <p:txBody>
          <a:bodyPr/>
          <a:lstStyle/>
          <a:p>
            <a:pPr>
              <a:buFont typeface="Wingdings" pitchFamily="2" charset="2"/>
              <a:buChar char="§"/>
            </a:pPr>
            <a:r>
              <a:rPr lang="en-US" altLang="ko-KR" sz="2000" dirty="0" smtClean="0">
                <a:latin typeface="맑은 고딕" pitchFamily="50" charset="-127"/>
                <a:ea typeface="맑은 고딕" pitchFamily="50" charset="-127"/>
              </a:rPr>
              <a:t>Heuristic Algorithm: Deletion</a:t>
            </a:r>
          </a:p>
          <a:p>
            <a:pPr lvl="1"/>
            <a:r>
              <a:rPr lang="en-US" altLang="ko-KR" sz="1600" dirty="0" smtClean="0">
                <a:latin typeface="맑은 고딕" pitchFamily="50" charset="-127"/>
                <a:ea typeface="맑은 고딕" pitchFamily="50" charset="-127"/>
              </a:rPr>
              <a:t>Assumption: all segments are scheduled</a:t>
            </a:r>
          </a:p>
          <a:p>
            <a:pPr lvl="1"/>
            <a:r>
              <a:rPr lang="en-US" altLang="ko-KR" sz="1600" dirty="0" smtClean="0">
                <a:latin typeface="맑은 고딕" pitchFamily="50" charset="-127"/>
                <a:ea typeface="맑은 고딕" pitchFamily="50" charset="-127"/>
              </a:rPr>
              <a:t>Delete a segment from schedule until </a:t>
            </a:r>
          </a:p>
          <a:p>
            <a:pPr lvl="1">
              <a:buNone/>
            </a:pPr>
            <a:r>
              <a:rPr lang="en-US" altLang="ko-KR" sz="1600" dirty="0" smtClean="0">
                <a:latin typeface="맑은 고딕" pitchFamily="50" charset="-127"/>
                <a:ea typeface="맑은 고딕" pitchFamily="50" charset="-127"/>
              </a:rPr>
              <a:t>segment meets satellite constraints.</a:t>
            </a:r>
          </a:p>
          <a:p>
            <a:pPr marL="1085850" lvl="2">
              <a:buNone/>
            </a:pPr>
            <a:endParaRPr lang="en-US" altLang="ko-KR" sz="1200" dirty="0" smtClean="0">
              <a:latin typeface="맑은 고딕" pitchFamily="50" charset="-127"/>
              <a:ea typeface="맑은 고딕" pitchFamily="50" charset="-127"/>
            </a:endParaRPr>
          </a:p>
          <a:p>
            <a:pPr marL="285750" indent="-285750">
              <a:buFont typeface="Wingdings" pitchFamily="2" charset="2"/>
              <a:buChar char="§"/>
            </a:pPr>
            <a:endParaRPr lang="en-US" altLang="ko-KR" sz="2000" dirty="0" smtClean="0">
              <a:solidFill>
                <a:schemeClr val="tx1"/>
              </a:solidFill>
              <a:latin typeface="맑은 고딕" pitchFamily="50" charset="-127"/>
              <a:ea typeface="맑은 고딕" pitchFamily="50" charset="-127"/>
            </a:endParaRPr>
          </a:p>
        </p:txBody>
      </p:sp>
      <p:grpSp>
        <p:nvGrpSpPr>
          <p:cNvPr id="4" name="그룹 3"/>
          <p:cNvGrpSpPr/>
          <p:nvPr/>
        </p:nvGrpSpPr>
        <p:grpSpPr>
          <a:xfrm>
            <a:off x="5724128" y="2383650"/>
            <a:ext cx="2933595" cy="3277598"/>
            <a:chOff x="1095676" y="218932"/>
            <a:chExt cx="2933595" cy="3277598"/>
          </a:xfrm>
        </p:grpSpPr>
        <p:sp>
          <p:nvSpPr>
            <p:cNvPr id="5" name="직사각형 4"/>
            <p:cNvSpPr/>
            <p:nvPr/>
          </p:nvSpPr>
          <p:spPr>
            <a:xfrm>
              <a:off x="1384946" y="218932"/>
              <a:ext cx="2121001" cy="30532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latin typeface="맑은 고딕" pitchFamily="50" charset="-127"/>
                  <a:ea typeface="맑은 고딕" pitchFamily="50" charset="-127"/>
                </a:rPr>
                <a:t>All segments are scheduled</a:t>
              </a:r>
            </a:p>
          </p:txBody>
        </p:sp>
        <p:sp>
          <p:nvSpPr>
            <p:cNvPr id="6" name="직사각형 5"/>
            <p:cNvSpPr/>
            <p:nvPr/>
          </p:nvSpPr>
          <p:spPr>
            <a:xfrm>
              <a:off x="1095676" y="908721"/>
              <a:ext cx="2719871" cy="4958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chemeClr val="tx1"/>
                  </a:solidFill>
                  <a:latin typeface="맑은 고딕" pitchFamily="50" charset="-127"/>
                  <a:ea typeface="맑은 고딕" pitchFamily="50" charset="-127"/>
                </a:rPr>
                <a:t>Find a best segment</a:t>
              </a:r>
            </a:p>
            <a:p>
              <a:pPr algn="ctr"/>
              <a:r>
                <a:rPr lang="en-GB" sz="1100" dirty="0" smtClean="0">
                  <a:solidFill>
                    <a:schemeClr val="tx1"/>
                  </a:solidFill>
                  <a:latin typeface="맑은 고딕" pitchFamily="50" charset="-127"/>
                  <a:ea typeface="맑은 고딕" pitchFamily="50" charset="-127"/>
                </a:rPr>
                <a:t>(least decrement)</a:t>
              </a:r>
              <a:endParaRPr lang="en-GB" sz="1100" dirty="0">
                <a:solidFill>
                  <a:schemeClr val="tx1"/>
                </a:solidFill>
                <a:latin typeface="맑은 고딕" pitchFamily="50" charset="-127"/>
                <a:ea typeface="맑은 고딕" pitchFamily="50" charset="-127"/>
              </a:endParaRPr>
            </a:p>
          </p:txBody>
        </p:sp>
        <p:cxnSp>
          <p:nvCxnSpPr>
            <p:cNvPr id="7" name="직선 화살표 연결선 6"/>
            <p:cNvCxnSpPr>
              <a:stCxn id="5" idx="2"/>
              <a:endCxn id="6" idx="0"/>
            </p:cNvCxnSpPr>
            <p:nvPr/>
          </p:nvCxnSpPr>
          <p:spPr>
            <a:xfrm>
              <a:off x="2445447" y="524258"/>
              <a:ext cx="10165" cy="3844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직사각형 7"/>
            <p:cNvSpPr/>
            <p:nvPr/>
          </p:nvSpPr>
          <p:spPr>
            <a:xfrm>
              <a:off x="1102848" y="1640096"/>
              <a:ext cx="2712699" cy="2879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ko-KR" sz="1100" dirty="0" smtClean="0">
                  <a:solidFill>
                    <a:schemeClr val="tx1"/>
                  </a:solidFill>
                  <a:latin typeface="맑은 고딕" pitchFamily="50" charset="-127"/>
                  <a:ea typeface="맑은 고딕" pitchFamily="50" charset="-127"/>
                </a:rPr>
                <a:t>Delete a segment from schedule</a:t>
              </a:r>
            </a:p>
          </p:txBody>
        </p:sp>
        <p:cxnSp>
          <p:nvCxnSpPr>
            <p:cNvPr id="9" name="직선 화살표 연결선 8"/>
            <p:cNvCxnSpPr>
              <a:stCxn id="6" idx="2"/>
              <a:endCxn id="8" idx="0"/>
            </p:cNvCxnSpPr>
            <p:nvPr/>
          </p:nvCxnSpPr>
          <p:spPr>
            <a:xfrm>
              <a:off x="2455612" y="1404571"/>
              <a:ext cx="3586" cy="2355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직선 화살표 연결선 9"/>
            <p:cNvCxnSpPr>
              <a:stCxn id="8" idx="2"/>
              <a:endCxn id="17" idx="0"/>
            </p:cNvCxnSpPr>
            <p:nvPr/>
          </p:nvCxnSpPr>
          <p:spPr>
            <a:xfrm>
              <a:off x="2459198" y="1928058"/>
              <a:ext cx="3060" cy="26792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652245" y="2255846"/>
              <a:ext cx="377026" cy="261610"/>
            </a:xfrm>
            <a:prstGeom prst="rect">
              <a:avLst/>
            </a:prstGeom>
            <a:noFill/>
          </p:spPr>
          <p:txBody>
            <a:bodyPr wrap="none" rtlCol="0">
              <a:spAutoFit/>
            </a:bodyPr>
            <a:lstStyle/>
            <a:p>
              <a:r>
                <a:rPr lang="en-GB" sz="1100" dirty="0" smtClean="0">
                  <a:latin typeface="맑은 고딕" pitchFamily="50" charset="-127"/>
                  <a:ea typeface="맑은 고딕" pitchFamily="50" charset="-127"/>
                </a:rPr>
                <a:t>No</a:t>
              </a:r>
              <a:endParaRPr lang="en-GB" sz="1100" dirty="0">
                <a:latin typeface="맑은 고딕" pitchFamily="50" charset="-127"/>
                <a:ea typeface="맑은 고딕" pitchFamily="50" charset="-127"/>
              </a:endParaRPr>
            </a:p>
          </p:txBody>
        </p:sp>
        <p:cxnSp>
          <p:nvCxnSpPr>
            <p:cNvPr id="12" name="Shape 41"/>
            <p:cNvCxnSpPr>
              <a:stCxn id="17" idx="2"/>
              <a:endCxn id="16" idx="0"/>
            </p:cNvCxnSpPr>
            <p:nvPr/>
          </p:nvCxnSpPr>
          <p:spPr>
            <a:xfrm rot="16200000" flipH="1">
              <a:off x="2270405" y="3030779"/>
              <a:ext cx="386241" cy="2535"/>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462259" y="2924944"/>
              <a:ext cx="401072" cy="261610"/>
            </a:xfrm>
            <a:prstGeom prst="rect">
              <a:avLst/>
            </a:prstGeom>
            <a:noFill/>
          </p:spPr>
          <p:txBody>
            <a:bodyPr wrap="none" rtlCol="0">
              <a:spAutoFit/>
            </a:bodyPr>
            <a:lstStyle/>
            <a:p>
              <a:r>
                <a:rPr lang="en-GB" sz="1100" dirty="0" smtClean="0">
                  <a:latin typeface="맑은 고딕" pitchFamily="50" charset="-127"/>
                  <a:ea typeface="맑은 고딕" pitchFamily="50" charset="-127"/>
                </a:rPr>
                <a:t>Yes</a:t>
              </a:r>
              <a:endParaRPr lang="en-GB" sz="1100" dirty="0">
                <a:latin typeface="맑은 고딕" pitchFamily="50" charset="-127"/>
                <a:ea typeface="맑은 고딕" pitchFamily="50" charset="-127"/>
              </a:endParaRPr>
            </a:p>
          </p:txBody>
        </p:sp>
        <p:cxnSp>
          <p:nvCxnSpPr>
            <p:cNvPr id="14" name="꺾인 연결선 13"/>
            <p:cNvCxnSpPr>
              <a:stCxn id="17" idx="3"/>
              <a:endCxn id="6" idx="3"/>
            </p:cNvCxnSpPr>
            <p:nvPr/>
          </p:nvCxnSpPr>
          <p:spPr>
            <a:xfrm flipV="1">
              <a:off x="3569547" y="1156646"/>
              <a:ext cx="246000" cy="1360810"/>
            </a:xfrm>
            <a:prstGeom prst="bentConnector3">
              <a:avLst>
                <a:gd name="adj1" fmla="val 192927"/>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773601" y="2390498"/>
              <a:ext cx="1458898" cy="253916"/>
            </a:xfrm>
            <a:prstGeom prst="rect">
              <a:avLst/>
            </a:prstGeom>
            <a:noFill/>
          </p:spPr>
          <p:txBody>
            <a:bodyPr wrap="square" rtlCol="0">
              <a:spAutoFit/>
            </a:bodyPr>
            <a:lstStyle/>
            <a:p>
              <a:pPr algn="ctr"/>
              <a:r>
                <a:rPr lang="en-US" altLang="ko-KR" sz="1050" dirty="0" smtClean="0">
                  <a:latin typeface="맑은 고딕" pitchFamily="50" charset="-127"/>
                  <a:ea typeface="맑은 고딕" pitchFamily="50" charset="-127"/>
                </a:rPr>
                <a:t>Feasibility check</a:t>
              </a:r>
              <a:endParaRPr lang="ko-KR" altLang="en-US" sz="1050" dirty="0">
                <a:latin typeface="맑은 고딕" pitchFamily="50" charset="-127"/>
                <a:ea typeface="맑은 고딕" pitchFamily="50" charset="-127"/>
              </a:endParaRPr>
            </a:p>
          </p:txBody>
        </p:sp>
        <p:sp>
          <p:nvSpPr>
            <p:cNvPr id="16" name="직사각형 15"/>
            <p:cNvSpPr/>
            <p:nvPr/>
          </p:nvSpPr>
          <p:spPr>
            <a:xfrm>
              <a:off x="1807566" y="3225168"/>
              <a:ext cx="1314454" cy="2713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ko-KR" sz="1100" dirty="0" smtClean="0">
                  <a:solidFill>
                    <a:schemeClr val="tx1"/>
                  </a:solidFill>
                  <a:latin typeface="맑은 고딕" pitchFamily="50" charset="-127"/>
                  <a:ea typeface="맑은 고딕" pitchFamily="50" charset="-127"/>
                </a:rPr>
                <a:t>Terminate</a:t>
              </a:r>
            </a:p>
          </p:txBody>
        </p:sp>
        <p:sp>
          <p:nvSpPr>
            <p:cNvPr id="17" name="다이아몬드 16"/>
            <p:cNvSpPr/>
            <p:nvPr/>
          </p:nvSpPr>
          <p:spPr>
            <a:xfrm>
              <a:off x="1354969" y="2195985"/>
              <a:ext cx="2214578" cy="642942"/>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solidFill>
                  <a:schemeClr val="tx1"/>
                </a:solidFill>
                <a:latin typeface="맑은 고딕" pitchFamily="50" charset="-127"/>
                <a:ea typeface="맑은 고딕" pitchFamily="50" charset="-127"/>
              </a:endParaRPr>
            </a:p>
          </p:txBody>
        </p:sp>
      </p:grpSp>
      <p:sp>
        <p:nvSpPr>
          <p:cNvPr id="1741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1741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17411" name="_x291729912" descr="EMB000017440f9e"/>
          <p:cNvPicPr>
            <a:picLocks noChangeAspect="1" noChangeArrowheads="1"/>
          </p:cNvPicPr>
          <p:nvPr/>
        </p:nvPicPr>
        <p:blipFill>
          <a:blip r:embed="rId3"/>
          <a:srcRect/>
          <a:stretch>
            <a:fillRect/>
          </a:stretch>
        </p:blipFill>
        <p:spPr bwMode="auto">
          <a:xfrm>
            <a:off x="403150" y="3429000"/>
            <a:ext cx="4960938" cy="1817688"/>
          </a:xfrm>
          <a:prstGeom prst="rect">
            <a:avLst/>
          </a:prstGeom>
          <a:noFill/>
        </p:spPr>
      </p:pic>
    </p:spTree>
    <p:extLst>
      <p:ext uri="{BB962C8B-B14F-4D97-AF65-F5344CB8AC3E}">
        <p14:creationId xmlns:p14="http://schemas.microsoft.com/office/powerpoint/2010/main" xmlns="" val="3316820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404664"/>
            <a:ext cx="8642350" cy="576263"/>
          </a:xfrm>
        </p:spPr>
        <p:txBody>
          <a:bodyPr/>
          <a:lstStyle/>
          <a:p>
            <a:r>
              <a:rPr lang="en-US" altLang="ko-KR" dirty="0" smtClean="0">
                <a:solidFill>
                  <a:schemeClr val="bg1"/>
                </a:solidFill>
              </a:rPr>
              <a:t>Optimization Algorithm Design</a:t>
            </a:r>
            <a:endParaRPr lang="ko-KR" altLang="en-US" dirty="0">
              <a:solidFill>
                <a:schemeClr val="bg1"/>
              </a:solidFill>
            </a:endParaRPr>
          </a:p>
        </p:txBody>
      </p:sp>
      <p:sp>
        <p:nvSpPr>
          <p:cNvPr id="3" name="내용 개체 틀 2"/>
          <p:cNvSpPr>
            <a:spLocks noGrp="1"/>
          </p:cNvSpPr>
          <p:nvPr>
            <p:ph idx="1"/>
          </p:nvPr>
        </p:nvSpPr>
        <p:spPr/>
        <p:txBody>
          <a:bodyPr/>
          <a:lstStyle/>
          <a:p>
            <a:pPr>
              <a:buFont typeface="Wingdings" pitchFamily="2" charset="2"/>
              <a:buChar char="§"/>
            </a:pPr>
            <a:r>
              <a:rPr lang="en-US" altLang="ko-KR" sz="2000" dirty="0" smtClean="0">
                <a:latin typeface="맑은 고딕" pitchFamily="50" charset="-127"/>
                <a:ea typeface="맑은 고딕" pitchFamily="50" charset="-127"/>
              </a:rPr>
              <a:t>Heuristic Algorithm: Insertion</a:t>
            </a:r>
          </a:p>
          <a:p>
            <a:pPr lvl="1"/>
            <a:r>
              <a:rPr lang="en-US" altLang="ko-KR" sz="1600" dirty="0" smtClean="0">
                <a:latin typeface="맑은 고딕" pitchFamily="50" charset="-127"/>
                <a:ea typeface="맑은 고딕" pitchFamily="50" charset="-127"/>
              </a:rPr>
              <a:t>Assumption: no segment is scheduled </a:t>
            </a:r>
          </a:p>
          <a:p>
            <a:pPr lvl="1">
              <a:buNone/>
            </a:pPr>
            <a:r>
              <a:rPr lang="en-US" altLang="ko-KR" sz="1600" dirty="0" smtClean="0">
                <a:latin typeface="맑은 고딕" pitchFamily="50" charset="-127"/>
                <a:ea typeface="맑은 고딕" pitchFamily="50" charset="-127"/>
              </a:rPr>
              <a:t>(empty schedule)</a:t>
            </a:r>
          </a:p>
          <a:p>
            <a:pPr lvl="1"/>
            <a:r>
              <a:rPr lang="en-US" altLang="ko-KR" sz="1600" dirty="0" smtClean="0">
                <a:latin typeface="맑은 고딕" pitchFamily="50" charset="-127"/>
                <a:ea typeface="맑은 고딕" pitchFamily="50" charset="-127"/>
              </a:rPr>
              <a:t>Insert a segment in the schedule until </a:t>
            </a:r>
          </a:p>
          <a:p>
            <a:pPr lvl="1">
              <a:buNone/>
            </a:pPr>
            <a:r>
              <a:rPr lang="en-US" altLang="ko-KR" sz="1600" dirty="0" smtClean="0">
                <a:latin typeface="맑은 고딕" pitchFamily="50" charset="-127"/>
                <a:ea typeface="맑은 고딕" pitchFamily="50" charset="-127"/>
              </a:rPr>
              <a:t>segment is added to schedule no more.</a:t>
            </a:r>
          </a:p>
          <a:p>
            <a:pPr marL="1085850" lvl="2">
              <a:buNone/>
            </a:pPr>
            <a:endParaRPr lang="en-US" altLang="ko-KR" sz="1200" dirty="0" smtClean="0">
              <a:latin typeface="맑은 고딕" pitchFamily="50" charset="-127"/>
              <a:ea typeface="맑은 고딕" pitchFamily="50" charset="-127"/>
            </a:endParaRPr>
          </a:p>
          <a:p>
            <a:pPr marL="285750" indent="-285750">
              <a:buFont typeface="Wingdings" pitchFamily="2" charset="2"/>
              <a:buChar char="§"/>
            </a:pPr>
            <a:endParaRPr lang="en-US" altLang="ko-KR" sz="2000" dirty="0" smtClean="0">
              <a:solidFill>
                <a:schemeClr val="tx1"/>
              </a:solidFill>
              <a:latin typeface="맑은 고딕" pitchFamily="50" charset="-127"/>
              <a:ea typeface="맑은 고딕" pitchFamily="50" charset="-127"/>
            </a:endParaRPr>
          </a:p>
        </p:txBody>
      </p:sp>
      <p:sp>
        <p:nvSpPr>
          <p:cNvPr id="1741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1741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389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38913" name="_x291737232" descr="EMB000017440f9f"/>
          <p:cNvPicPr>
            <a:picLocks noChangeAspect="1" noChangeArrowheads="1"/>
          </p:cNvPicPr>
          <p:nvPr/>
        </p:nvPicPr>
        <p:blipFill>
          <a:blip r:embed="rId3"/>
          <a:srcRect/>
          <a:stretch>
            <a:fillRect/>
          </a:stretch>
        </p:blipFill>
        <p:spPr bwMode="auto">
          <a:xfrm>
            <a:off x="323528" y="3429000"/>
            <a:ext cx="5127625" cy="1924050"/>
          </a:xfrm>
          <a:prstGeom prst="rect">
            <a:avLst/>
          </a:prstGeom>
          <a:noFill/>
        </p:spPr>
      </p:pic>
      <p:grpSp>
        <p:nvGrpSpPr>
          <p:cNvPr id="23" name="그룹 22"/>
          <p:cNvGrpSpPr/>
          <p:nvPr/>
        </p:nvGrpSpPr>
        <p:grpSpPr>
          <a:xfrm>
            <a:off x="5796136" y="2383650"/>
            <a:ext cx="2933595" cy="3277598"/>
            <a:chOff x="1095676" y="218932"/>
            <a:chExt cx="2933595" cy="3277598"/>
          </a:xfrm>
        </p:grpSpPr>
        <p:sp>
          <p:nvSpPr>
            <p:cNvPr id="24" name="직사각형 23"/>
            <p:cNvSpPr/>
            <p:nvPr/>
          </p:nvSpPr>
          <p:spPr>
            <a:xfrm>
              <a:off x="1384946" y="218932"/>
              <a:ext cx="2121001" cy="30532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latin typeface="맑은 고딕" pitchFamily="50" charset="-127"/>
                  <a:ea typeface="맑은 고딕" pitchFamily="50" charset="-127"/>
                </a:rPr>
                <a:t>Empty schedule</a:t>
              </a:r>
            </a:p>
          </p:txBody>
        </p:sp>
        <p:sp>
          <p:nvSpPr>
            <p:cNvPr id="25" name="직사각형 24"/>
            <p:cNvSpPr/>
            <p:nvPr/>
          </p:nvSpPr>
          <p:spPr>
            <a:xfrm>
              <a:off x="1095676" y="908721"/>
              <a:ext cx="2719871" cy="4958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chemeClr val="tx1"/>
                  </a:solidFill>
                  <a:latin typeface="맑은 고딕" pitchFamily="50" charset="-127"/>
                  <a:ea typeface="맑은 고딕" pitchFamily="50" charset="-127"/>
                </a:rPr>
                <a:t>Find a best segment</a:t>
              </a:r>
            </a:p>
            <a:p>
              <a:pPr algn="ctr"/>
              <a:r>
                <a:rPr lang="en-GB" sz="1100" dirty="0" smtClean="0">
                  <a:solidFill>
                    <a:schemeClr val="tx1"/>
                  </a:solidFill>
                  <a:latin typeface="맑은 고딕" pitchFamily="50" charset="-127"/>
                  <a:ea typeface="맑은 고딕" pitchFamily="50" charset="-127"/>
                </a:rPr>
                <a:t>(</a:t>
              </a:r>
              <a:r>
                <a:rPr lang="en-GB" altLang="ko-KR" sz="1100" dirty="0">
                  <a:solidFill>
                    <a:schemeClr val="tx1"/>
                  </a:solidFill>
                  <a:latin typeface="맑은 고딕" pitchFamily="50" charset="-127"/>
                  <a:ea typeface="맑은 고딕" pitchFamily="50" charset="-127"/>
                </a:rPr>
                <a:t>maximize objective function</a:t>
              </a:r>
              <a:r>
                <a:rPr lang="en-GB" sz="1100" dirty="0" smtClean="0">
                  <a:solidFill>
                    <a:schemeClr val="tx1"/>
                  </a:solidFill>
                  <a:latin typeface="맑은 고딕" pitchFamily="50" charset="-127"/>
                  <a:ea typeface="맑은 고딕" pitchFamily="50" charset="-127"/>
                </a:rPr>
                <a:t>)</a:t>
              </a:r>
              <a:endParaRPr lang="en-GB" sz="1100" dirty="0">
                <a:solidFill>
                  <a:schemeClr val="tx1"/>
                </a:solidFill>
                <a:latin typeface="맑은 고딕" pitchFamily="50" charset="-127"/>
                <a:ea typeface="맑은 고딕" pitchFamily="50" charset="-127"/>
              </a:endParaRPr>
            </a:p>
          </p:txBody>
        </p:sp>
        <p:cxnSp>
          <p:nvCxnSpPr>
            <p:cNvPr id="26" name="직선 화살표 연결선 25"/>
            <p:cNvCxnSpPr>
              <a:stCxn id="24" idx="2"/>
              <a:endCxn id="25" idx="0"/>
            </p:cNvCxnSpPr>
            <p:nvPr/>
          </p:nvCxnSpPr>
          <p:spPr>
            <a:xfrm>
              <a:off x="2445447" y="524258"/>
              <a:ext cx="10165" cy="3844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직사각형 26"/>
            <p:cNvSpPr/>
            <p:nvPr/>
          </p:nvSpPr>
          <p:spPr>
            <a:xfrm>
              <a:off x="1102848" y="1640096"/>
              <a:ext cx="2712699" cy="2879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ko-KR" sz="1100" dirty="0" smtClean="0">
                  <a:solidFill>
                    <a:schemeClr val="tx1"/>
                  </a:solidFill>
                  <a:latin typeface="맑은 고딕" pitchFamily="50" charset="-127"/>
                  <a:ea typeface="맑은 고딕" pitchFamily="50" charset="-127"/>
                </a:rPr>
                <a:t>Insert a segment in the schedule</a:t>
              </a:r>
            </a:p>
          </p:txBody>
        </p:sp>
        <p:cxnSp>
          <p:nvCxnSpPr>
            <p:cNvPr id="28" name="직선 화살표 연결선 27"/>
            <p:cNvCxnSpPr>
              <a:stCxn id="25" idx="2"/>
              <a:endCxn id="27" idx="0"/>
            </p:cNvCxnSpPr>
            <p:nvPr/>
          </p:nvCxnSpPr>
          <p:spPr>
            <a:xfrm>
              <a:off x="2455612" y="1404571"/>
              <a:ext cx="3586" cy="2355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직선 화살표 연결선 28"/>
            <p:cNvCxnSpPr>
              <a:stCxn id="27" idx="2"/>
              <a:endCxn id="36" idx="0"/>
            </p:cNvCxnSpPr>
            <p:nvPr/>
          </p:nvCxnSpPr>
          <p:spPr>
            <a:xfrm>
              <a:off x="2459198" y="1928058"/>
              <a:ext cx="3060" cy="26792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652245" y="2255846"/>
              <a:ext cx="377026" cy="261610"/>
            </a:xfrm>
            <a:prstGeom prst="rect">
              <a:avLst/>
            </a:prstGeom>
            <a:noFill/>
          </p:spPr>
          <p:txBody>
            <a:bodyPr wrap="none" rtlCol="0">
              <a:spAutoFit/>
            </a:bodyPr>
            <a:lstStyle/>
            <a:p>
              <a:r>
                <a:rPr lang="en-GB" sz="1100" dirty="0" smtClean="0">
                  <a:latin typeface="맑은 고딕" pitchFamily="50" charset="-127"/>
                  <a:ea typeface="맑은 고딕" pitchFamily="50" charset="-127"/>
                </a:rPr>
                <a:t>No</a:t>
              </a:r>
              <a:endParaRPr lang="en-GB" sz="1100" dirty="0">
                <a:latin typeface="맑은 고딕" pitchFamily="50" charset="-127"/>
                <a:ea typeface="맑은 고딕" pitchFamily="50" charset="-127"/>
              </a:endParaRPr>
            </a:p>
          </p:txBody>
        </p:sp>
        <p:cxnSp>
          <p:nvCxnSpPr>
            <p:cNvPr id="31" name="Shape 41"/>
            <p:cNvCxnSpPr>
              <a:stCxn id="36" idx="2"/>
              <a:endCxn id="35" idx="0"/>
            </p:cNvCxnSpPr>
            <p:nvPr/>
          </p:nvCxnSpPr>
          <p:spPr>
            <a:xfrm rot="16200000" flipH="1">
              <a:off x="2270405" y="3030779"/>
              <a:ext cx="386241" cy="2535"/>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462259" y="2924944"/>
              <a:ext cx="401072" cy="261610"/>
            </a:xfrm>
            <a:prstGeom prst="rect">
              <a:avLst/>
            </a:prstGeom>
            <a:noFill/>
          </p:spPr>
          <p:txBody>
            <a:bodyPr wrap="none" rtlCol="0">
              <a:spAutoFit/>
            </a:bodyPr>
            <a:lstStyle/>
            <a:p>
              <a:r>
                <a:rPr lang="en-GB" sz="1100" dirty="0" smtClean="0">
                  <a:latin typeface="맑은 고딕" pitchFamily="50" charset="-127"/>
                  <a:ea typeface="맑은 고딕" pitchFamily="50" charset="-127"/>
                </a:rPr>
                <a:t>Yes</a:t>
              </a:r>
              <a:endParaRPr lang="en-GB" sz="1100" dirty="0">
                <a:latin typeface="맑은 고딕" pitchFamily="50" charset="-127"/>
                <a:ea typeface="맑은 고딕" pitchFamily="50" charset="-127"/>
              </a:endParaRPr>
            </a:p>
          </p:txBody>
        </p:sp>
        <p:cxnSp>
          <p:nvCxnSpPr>
            <p:cNvPr id="33" name="꺾인 연결선 32"/>
            <p:cNvCxnSpPr>
              <a:stCxn id="36" idx="3"/>
              <a:endCxn id="25" idx="3"/>
            </p:cNvCxnSpPr>
            <p:nvPr/>
          </p:nvCxnSpPr>
          <p:spPr>
            <a:xfrm flipV="1">
              <a:off x="3569547" y="1156646"/>
              <a:ext cx="246000" cy="1360810"/>
            </a:xfrm>
            <a:prstGeom prst="bentConnector3">
              <a:avLst>
                <a:gd name="adj1" fmla="val 192927"/>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711714" y="2390498"/>
              <a:ext cx="1545618" cy="253916"/>
            </a:xfrm>
            <a:prstGeom prst="rect">
              <a:avLst/>
            </a:prstGeom>
            <a:noFill/>
          </p:spPr>
          <p:txBody>
            <a:bodyPr wrap="square" rtlCol="0">
              <a:spAutoFit/>
            </a:bodyPr>
            <a:lstStyle/>
            <a:p>
              <a:pPr algn="ctr"/>
              <a:r>
                <a:rPr lang="en-US" altLang="ko-KR" sz="1050" dirty="0" smtClean="0">
                  <a:latin typeface="맑은 고딕" pitchFamily="50" charset="-127"/>
                  <a:ea typeface="맑은 고딕" pitchFamily="50" charset="-127"/>
                </a:rPr>
                <a:t>Checked all segments?</a:t>
              </a:r>
              <a:endParaRPr lang="ko-KR" altLang="en-US" sz="1050" dirty="0">
                <a:latin typeface="맑은 고딕" pitchFamily="50" charset="-127"/>
                <a:ea typeface="맑은 고딕" pitchFamily="50" charset="-127"/>
              </a:endParaRPr>
            </a:p>
          </p:txBody>
        </p:sp>
        <p:sp>
          <p:nvSpPr>
            <p:cNvPr id="35" name="직사각형 34"/>
            <p:cNvSpPr/>
            <p:nvPr/>
          </p:nvSpPr>
          <p:spPr>
            <a:xfrm>
              <a:off x="1807566" y="3225168"/>
              <a:ext cx="1314454" cy="2713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ko-KR" sz="1100" dirty="0" smtClean="0">
                  <a:solidFill>
                    <a:schemeClr val="tx1"/>
                  </a:solidFill>
                  <a:latin typeface="맑은 고딕" pitchFamily="50" charset="-127"/>
                  <a:ea typeface="맑은 고딕" pitchFamily="50" charset="-127"/>
                </a:rPr>
                <a:t>Terminate</a:t>
              </a:r>
            </a:p>
          </p:txBody>
        </p:sp>
        <p:sp>
          <p:nvSpPr>
            <p:cNvPr id="36" name="다이아몬드 35"/>
            <p:cNvSpPr/>
            <p:nvPr/>
          </p:nvSpPr>
          <p:spPr>
            <a:xfrm>
              <a:off x="1354969" y="2195985"/>
              <a:ext cx="2214578" cy="642942"/>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solidFill>
                  <a:schemeClr val="tx1"/>
                </a:solidFill>
                <a:latin typeface="맑은 고딕" pitchFamily="50" charset="-127"/>
                <a:ea typeface="맑은 고딕" pitchFamily="50" charset="-127"/>
              </a:endParaRPr>
            </a:p>
          </p:txBody>
        </p:sp>
      </p:grpSp>
    </p:spTree>
    <p:extLst>
      <p:ext uri="{BB962C8B-B14F-4D97-AF65-F5344CB8AC3E}">
        <p14:creationId xmlns:p14="http://schemas.microsoft.com/office/powerpoint/2010/main" xmlns="" val="3316820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404664"/>
            <a:ext cx="8642350" cy="576263"/>
          </a:xfrm>
        </p:spPr>
        <p:txBody>
          <a:bodyPr/>
          <a:lstStyle/>
          <a:p>
            <a:r>
              <a:rPr lang="en-US" altLang="ko-KR" dirty="0" smtClean="0">
                <a:solidFill>
                  <a:schemeClr val="bg1"/>
                </a:solidFill>
              </a:rPr>
              <a:t>Conclusion</a:t>
            </a:r>
            <a:endParaRPr lang="ko-KR" altLang="en-US" dirty="0">
              <a:solidFill>
                <a:schemeClr val="bg1"/>
              </a:solidFill>
            </a:endParaRPr>
          </a:p>
        </p:txBody>
      </p:sp>
      <p:sp>
        <p:nvSpPr>
          <p:cNvPr id="3" name="내용 개체 틀 2"/>
          <p:cNvSpPr>
            <a:spLocks noGrp="1"/>
          </p:cNvSpPr>
          <p:nvPr>
            <p:ph idx="1"/>
          </p:nvPr>
        </p:nvSpPr>
        <p:spPr/>
        <p:txBody>
          <a:bodyPr/>
          <a:lstStyle/>
          <a:p>
            <a:pPr>
              <a:buFont typeface="Wingdings" pitchFamily="2" charset="2"/>
              <a:buChar char="§"/>
            </a:pPr>
            <a:r>
              <a:rPr lang="en-GB" sz="2000" dirty="0" smtClean="0">
                <a:latin typeface="맑은 고딕" pitchFamily="50" charset="-127"/>
                <a:ea typeface="맑은 고딕" pitchFamily="50" charset="-127"/>
              </a:rPr>
              <a:t>Improved design of optimized satellite planning system</a:t>
            </a:r>
          </a:p>
          <a:p>
            <a:pPr lvl="1"/>
            <a:r>
              <a:rPr lang="en-GB" sz="1600" dirty="0" smtClean="0">
                <a:latin typeface="맑은 고딕" pitchFamily="50" charset="-127"/>
                <a:ea typeface="맑은 고딕" pitchFamily="50" charset="-127"/>
              </a:rPr>
              <a:t>Two step optimization</a:t>
            </a:r>
          </a:p>
          <a:p>
            <a:pPr lvl="1"/>
            <a:r>
              <a:rPr lang="en-GB" sz="1600" dirty="0" smtClean="0"/>
              <a:t>Simulated scene number table</a:t>
            </a:r>
          </a:p>
          <a:p>
            <a:pPr>
              <a:buFont typeface="Wingdings" pitchFamily="2" charset="2"/>
              <a:buChar char="è"/>
            </a:pPr>
            <a:r>
              <a:rPr lang="en-GB" sz="2000" dirty="0" smtClean="0">
                <a:latin typeface="맑은 고딕" pitchFamily="50" charset="-127"/>
                <a:ea typeface="맑은 고딕" pitchFamily="50" charset="-127"/>
              </a:rPr>
              <a:t>Will be expected to develop and implement system for multi-operation</a:t>
            </a:r>
          </a:p>
          <a:p>
            <a:pPr>
              <a:buFont typeface="Wingdings" pitchFamily="2" charset="2"/>
              <a:buChar char="§"/>
            </a:pPr>
            <a:r>
              <a:rPr lang="en-US" sz="2000" dirty="0" smtClean="0">
                <a:latin typeface="맑은 고딕" pitchFamily="50" charset="-127"/>
                <a:ea typeface="맑은 고딕" pitchFamily="50" charset="-127"/>
              </a:rPr>
              <a:t>If </a:t>
            </a:r>
            <a:r>
              <a:rPr lang="en-GB" sz="2000" dirty="0" smtClean="0">
                <a:latin typeface="맑은 고딕" pitchFamily="50" charset="-127"/>
                <a:ea typeface="맑은 고딕" pitchFamily="50" charset="-127"/>
              </a:rPr>
              <a:t>optimized satellite planning system</a:t>
            </a:r>
            <a:r>
              <a:rPr lang="en-US" sz="2000" dirty="0" smtClean="0">
                <a:latin typeface="맑은 고딕" pitchFamily="50" charset="-127"/>
                <a:ea typeface="맑은 고딕" pitchFamily="50" charset="-127"/>
              </a:rPr>
              <a:t> is used in multi-satellite operation, it lowers human resources, computational time and can process more order from user rapidly.</a:t>
            </a:r>
            <a:endParaRPr lang="ko-KR" altLang="en-US" sz="2000" dirty="0" smtClean="0">
              <a:latin typeface="맑은 고딕" pitchFamily="50" charset="-127"/>
              <a:ea typeface="맑은 고딕" pitchFamily="50" charset="-127"/>
            </a:endParaRPr>
          </a:p>
          <a:p>
            <a:pPr marL="1085850" lvl="2">
              <a:buFont typeface="Wingdings" pitchFamily="2" charset="2"/>
              <a:buChar char="§"/>
            </a:pPr>
            <a:endParaRPr lang="en-US" altLang="ko-KR" sz="1200" dirty="0" smtClean="0">
              <a:latin typeface="맑은 고딕" pitchFamily="50" charset="-127"/>
              <a:ea typeface="맑은 고딕" pitchFamily="50" charset="-127"/>
            </a:endParaRPr>
          </a:p>
          <a:p>
            <a:pPr marL="285750" indent="-285750">
              <a:buFont typeface="Wingdings" pitchFamily="2" charset="2"/>
              <a:buChar char="§"/>
            </a:pPr>
            <a:endParaRPr lang="en-US" altLang="ko-KR" sz="2000" dirty="0" smtClean="0">
              <a:solidFill>
                <a:schemeClr val="tx1"/>
              </a:solidFill>
              <a:latin typeface="맑은 고딕" pitchFamily="50" charset="-127"/>
              <a:ea typeface="맑은 고딕" pitchFamily="50" charset="-127"/>
            </a:endParaRPr>
          </a:p>
        </p:txBody>
      </p:sp>
    </p:spTree>
    <p:extLst>
      <p:ext uri="{BB962C8B-B14F-4D97-AF65-F5344CB8AC3E}">
        <p14:creationId xmlns:p14="http://schemas.microsoft.com/office/powerpoint/2010/main" xmlns="" val="3316820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ext Box 4"/>
          <p:cNvSpPr txBox="1">
            <a:spLocks noChangeArrowheads="1"/>
          </p:cNvSpPr>
          <p:nvPr/>
        </p:nvSpPr>
        <p:spPr bwMode="auto">
          <a:xfrm>
            <a:off x="254000" y="2705100"/>
            <a:ext cx="8623300" cy="1143000"/>
          </a:xfrm>
          <a:prstGeom prst="rect">
            <a:avLst/>
          </a:prstGeom>
          <a:solidFill>
            <a:srgbClr val="FFFFCC"/>
          </a:solidFill>
          <a:ln>
            <a:noFill/>
          </a:ln>
          <a:effectLst>
            <a:outerShdw dist="107763" dir="2700000" algn="ctr" rotWithShape="0">
              <a:schemeClr val="bg2">
                <a:alpha val="50000"/>
              </a:schemeClr>
            </a:outerShdw>
          </a:effectLst>
          <a:extLst>
            <a:ext uri="{91240B29-F687-4F45-9708-019B960494DF}">
              <a14:hiddenLine xmlns:a14="http://schemas.microsoft.com/office/drawing/2010/main" xmlns="" w="57150" algn="ctr">
                <a:solidFill>
                  <a:schemeClr val="accent2"/>
                </a:solidFill>
                <a:miter lim="800000"/>
                <a:headEnd type="none" w="sm" len="sm"/>
                <a:tailEnd type="none" w="sm" len="sm"/>
              </a14:hiddenLine>
            </a:ext>
          </a:extLst>
        </p:spPr>
        <p:txBody>
          <a:bodyPr anchor="ctr"/>
          <a:lstStyle>
            <a:lvl1pPr eaLnBrk="0" hangingPunct="0">
              <a:defRPr kumimoji="1" sz="1600">
                <a:solidFill>
                  <a:schemeClr val="tx1"/>
                </a:solidFill>
                <a:latin typeface="Times New Roman" pitchFamily="18" charset="0"/>
                <a:ea typeface="굴림" pitchFamily="50" charset="-127"/>
              </a:defRPr>
            </a:lvl1pPr>
            <a:lvl2pPr marL="742950" indent="-285750" eaLnBrk="0" hangingPunct="0">
              <a:defRPr kumimoji="1" sz="1600">
                <a:solidFill>
                  <a:schemeClr val="tx1"/>
                </a:solidFill>
                <a:latin typeface="Times New Roman" pitchFamily="18" charset="0"/>
                <a:ea typeface="굴림" pitchFamily="50" charset="-127"/>
              </a:defRPr>
            </a:lvl2pPr>
            <a:lvl3pPr marL="1143000" indent="-228600" eaLnBrk="0" hangingPunct="0">
              <a:defRPr kumimoji="1" sz="1600">
                <a:solidFill>
                  <a:schemeClr val="tx1"/>
                </a:solidFill>
                <a:latin typeface="Times New Roman" pitchFamily="18" charset="0"/>
                <a:ea typeface="굴림" pitchFamily="50" charset="-127"/>
              </a:defRPr>
            </a:lvl3pPr>
            <a:lvl4pPr marL="1600200" indent="-228600" eaLnBrk="0" hangingPunct="0">
              <a:defRPr kumimoji="1" sz="1600">
                <a:solidFill>
                  <a:schemeClr val="tx1"/>
                </a:solidFill>
                <a:latin typeface="Times New Roman" pitchFamily="18" charset="0"/>
                <a:ea typeface="굴림" pitchFamily="50" charset="-127"/>
              </a:defRPr>
            </a:lvl4pPr>
            <a:lvl5pPr marL="2057400" indent="-228600" eaLnBrk="0" hangingPunct="0">
              <a:defRPr kumimoji="1" sz="1600">
                <a:solidFill>
                  <a:schemeClr val="tx1"/>
                </a:solidFill>
                <a:latin typeface="Times New Roman" pitchFamily="18" charset="0"/>
                <a:ea typeface="굴림" pitchFamily="50" charset="-127"/>
              </a:defRPr>
            </a:lvl5pPr>
            <a:lvl6pPr marL="2514600" indent="-228600" algn="r" eaLnBrk="0" fontAlgn="base" hangingPunct="0">
              <a:spcBef>
                <a:spcPct val="0"/>
              </a:spcBef>
              <a:spcAft>
                <a:spcPct val="0"/>
              </a:spcAft>
              <a:defRPr kumimoji="1" sz="1600">
                <a:solidFill>
                  <a:schemeClr val="tx1"/>
                </a:solidFill>
                <a:latin typeface="Times New Roman" pitchFamily="18" charset="0"/>
                <a:ea typeface="굴림" pitchFamily="50" charset="-127"/>
              </a:defRPr>
            </a:lvl6pPr>
            <a:lvl7pPr marL="2971800" indent="-228600" algn="r" eaLnBrk="0" fontAlgn="base" hangingPunct="0">
              <a:spcBef>
                <a:spcPct val="0"/>
              </a:spcBef>
              <a:spcAft>
                <a:spcPct val="0"/>
              </a:spcAft>
              <a:defRPr kumimoji="1" sz="1600">
                <a:solidFill>
                  <a:schemeClr val="tx1"/>
                </a:solidFill>
                <a:latin typeface="Times New Roman" pitchFamily="18" charset="0"/>
                <a:ea typeface="굴림" pitchFamily="50" charset="-127"/>
              </a:defRPr>
            </a:lvl7pPr>
            <a:lvl8pPr marL="3429000" indent="-228600" algn="r" eaLnBrk="0" fontAlgn="base" hangingPunct="0">
              <a:spcBef>
                <a:spcPct val="0"/>
              </a:spcBef>
              <a:spcAft>
                <a:spcPct val="0"/>
              </a:spcAft>
              <a:defRPr kumimoji="1" sz="1600">
                <a:solidFill>
                  <a:schemeClr val="tx1"/>
                </a:solidFill>
                <a:latin typeface="Times New Roman" pitchFamily="18" charset="0"/>
                <a:ea typeface="굴림" pitchFamily="50" charset="-127"/>
              </a:defRPr>
            </a:lvl8pPr>
            <a:lvl9pPr marL="3886200" indent="-228600" algn="r" eaLnBrk="0" fontAlgn="base" hangingPunct="0">
              <a:spcBef>
                <a:spcPct val="0"/>
              </a:spcBef>
              <a:spcAft>
                <a:spcPct val="0"/>
              </a:spcAft>
              <a:defRPr kumimoji="1" sz="1600">
                <a:solidFill>
                  <a:schemeClr val="tx1"/>
                </a:solidFill>
                <a:latin typeface="Times New Roman" pitchFamily="18" charset="0"/>
                <a:ea typeface="굴림" pitchFamily="50" charset="-127"/>
              </a:defRPr>
            </a:lvl9pPr>
          </a:lstStyle>
          <a:p>
            <a:pPr algn="ctr" eaLnBrk="1" hangingPunct="1">
              <a:spcBef>
                <a:spcPct val="50000"/>
              </a:spcBef>
            </a:pPr>
            <a:r>
              <a:rPr lang="en-US" altLang="ko-KR" sz="2400" dirty="0" smtClean="0">
                <a:latin typeface="Arial" charset="0"/>
              </a:rPr>
              <a:t>Q&amp;A</a:t>
            </a:r>
            <a:endParaRPr lang="ko-KR" altLang="en-US" sz="2400" b="1" dirty="0">
              <a:latin typeface="Arial" charset="0"/>
            </a:endParaRPr>
          </a:p>
        </p:txBody>
      </p:sp>
    </p:spTree>
    <p:extLst>
      <p:ext uri="{BB962C8B-B14F-4D97-AF65-F5344CB8AC3E}">
        <p14:creationId xmlns:p14="http://schemas.microsoft.com/office/powerpoint/2010/main" xmlns="" val="37197634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1886755" y="2967335"/>
            <a:ext cx="5349541" cy="923330"/>
          </a:xfrm>
          <a:prstGeom prst="rect">
            <a:avLst/>
          </a:prstGeom>
          <a:noFill/>
        </p:spPr>
        <p:txBody>
          <a:bodyPr wrap="none" lIns="91440" tIns="45720" rIns="91440" bIns="45720">
            <a:spAutoFit/>
          </a:bodyPr>
          <a:lstStyle/>
          <a:p>
            <a:pPr algn="ctr"/>
            <a:r>
              <a:rPr lang="en-US" altLang="ko-KR"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THANK YOU!!</a:t>
            </a:r>
            <a:endParaRPr lang="en-US" altLang="ko-KR"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xmlns="" val="3719763454"/>
      </p:ext>
    </p:extLst>
  </p:cSld>
  <p:clrMapOvr>
    <a:masterClrMapping/>
  </p:clrMapOvr>
  <p:timing>
    <p:tnLst>
      <p:par>
        <p:cTn id="1" dur="indefinite" restart="never" nodeType="tmRoot"/>
      </p:par>
    </p:tnLst>
  </p:timing>
</p:sld>
</file>

<file path=ppt/theme/theme1.xml><?xml version="1.0" encoding="utf-8"?>
<a:theme xmlns:a="http://schemas.openxmlformats.org/drawingml/2006/main" name="기본 디자인">
  <a:themeElements>
    <a:clrScheme name="기본 디자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기본 디자인">
      <a:majorFont>
        <a:latin typeface="Verdana"/>
        <a:ea typeface="굴림"/>
        <a:cs typeface=""/>
      </a:majorFont>
      <a:minorFont>
        <a:latin typeface="Verdana"/>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2000" b="1" i="0" u="none" strike="noStrike" cap="none" normalizeH="0" baseline="0" smtClean="0">
            <a:ln>
              <a:noFill/>
            </a:ln>
            <a:solidFill>
              <a:schemeClr val="tx1"/>
            </a:solidFill>
            <a:effectLst/>
            <a:latin typeface="Verdana" pitchFamily="34" charset="0"/>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2000" b="1" i="0" u="none" strike="noStrike" cap="none" normalizeH="0" baseline="0" smtClean="0">
            <a:ln>
              <a:noFill/>
            </a:ln>
            <a:solidFill>
              <a:schemeClr val="tx1"/>
            </a:solidFill>
            <a:effectLst/>
            <a:latin typeface="Verdana" pitchFamily="34" charset="0"/>
            <a:ea typeface="굴림" pitchFamily="50" charset="-127"/>
          </a:defRPr>
        </a:defPPr>
      </a:lstStyle>
    </a:lnDef>
  </a:objectDefaults>
  <a:extraClrSchemeLst>
    <a:extraClrScheme>
      <a:clrScheme name="기본 디자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기본 디자인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기본 디자인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기본 디자인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35778</TotalTime>
  <Words>1731</Words>
  <Application>Microsoft Office PowerPoint</Application>
  <PresentationFormat>화면 슬라이드 쇼(4:3)</PresentationFormat>
  <Paragraphs>162</Paragraphs>
  <Slides>12</Slides>
  <Notes>12</Notes>
  <HiddenSlides>0</HiddenSlides>
  <MMClips>0</MMClips>
  <ScaleCrop>false</ScaleCrop>
  <HeadingPairs>
    <vt:vector size="4" baseType="variant">
      <vt:variant>
        <vt:lpstr>테마</vt:lpstr>
      </vt:variant>
      <vt:variant>
        <vt:i4>1</vt:i4>
      </vt:variant>
      <vt:variant>
        <vt:lpstr>슬라이드 제목</vt:lpstr>
      </vt:variant>
      <vt:variant>
        <vt:i4>12</vt:i4>
      </vt:variant>
    </vt:vector>
  </HeadingPairs>
  <TitlesOfParts>
    <vt:vector size="13" baseType="lpstr">
      <vt:lpstr>기본 디자인</vt:lpstr>
      <vt:lpstr>슬라이드 1</vt:lpstr>
      <vt:lpstr>Contents</vt:lpstr>
      <vt:lpstr>슬라이드 3</vt:lpstr>
      <vt:lpstr>슬라이드 4</vt:lpstr>
      <vt:lpstr>Image Collection Planning</vt:lpstr>
      <vt:lpstr>Optimized Image Collection Planning</vt:lpstr>
      <vt:lpstr>Optimized Image Collection Planning</vt:lpstr>
      <vt:lpstr>Optimization Algorithm Design</vt:lpstr>
      <vt:lpstr>Optimization Algorithm Design</vt:lpstr>
      <vt:lpstr>Conclusion</vt:lpstr>
      <vt:lpstr>슬라이드 11</vt:lpstr>
      <vt:lpstr>슬라이드 12</vt:lpstr>
    </vt:vector>
  </TitlesOfParts>
  <Company>KARI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FSW SDR Charts</dc:title>
  <dc:creator>Jong-In Lee</dc:creator>
  <dc:description>FSW SDR</dc:description>
  <cp:lastModifiedBy>CEO</cp:lastModifiedBy>
  <cp:revision>2311</cp:revision>
  <cp:lastPrinted>2000-09-14T04:05:08Z</cp:lastPrinted>
  <dcterms:created xsi:type="dcterms:W3CDTF">1998-11-13T00:24:08Z</dcterms:created>
  <dcterms:modified xsi:type="dcterms:W3CDTF">2015-08-18T15:12:10Z</dcterms:modified>
</cp:coreProperties>
</file>