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Lst>
  <p:notesMasterIdLst>
    <p:notesMasterId r:id="rId73"/>
  </p:notesMasterIdLst>
  <p:handoutMasterIdLst>
    <p:handoutMasterId r:id="rId74"/>
  </p:handoutMasterIdLst>
  <p:sldIdLst>
    <p:sldId id="256" r:id="rId3"/>
    <p:sldId id="282" r:id="rId4"/>
    <p:sldId id="281" r:id="rId5"/>
    <p:sldId id="357" r:id="rId6"/>
    <p:sldId id="280" r:id="rId7"/>
    <p:sldId id="257" r:id="rId8"/>
    <p:sldId id="353" r:id="rId9"/>
    <p:sldId id="274" r:id="rId10"/>
    <p:sldId id="354" r:id="rId11"/>
    <p:sldId id="275" r:id="rId12"/>
    <p:sldId id="355" r:id="rId13"/>
    <p:sldId id="277" r:id="rId14"/>
    <p:sldId id="258" r:id="rId15"/>
    <p:sldId id="283" r:id="rId16"/>
    <p:sldId id="279" r:id="rId17"/>
    <p:sldId id="259" r:id="rId18"/>
    <p:sldId id="291" r:id="rId19"/>
    <p:sldId id="292" r:id="rId20"/>
    <p:sldId id="260" r:id="rId21"/>
    <p:sldId id="293" r:id="rId22"/>
    <p:sldId id="294" r:id="rId23"/>
    <p:sldId id="295" r:id="rId24"/>
    <p:sldId id="296" r:id="rId25"/>
    <p:sldId id="297" r:id="rId26"/>
    <p:sldId id="299" r:id="rId27"/>
    <p:sldId id="261" r:id="rId28"/>
    <p:sldId id="303" r:id="rId29"/>
    <p:sldId id="263" r:id="rId30"/>
    <p:sldId id="304" r:id="rId31"/>
    <p:sldId id="305" r:id="rId32"/>
    <p:sldId id="312" r:id="rId33"/>
    <p:sldId id="356" r:id="rId34"/>
    <p:sldId id="310" r:id="rId35"/>
    <p:sldId id="311" r:id="rId36"/>
    <p:sldId id="313" r:id="rId37"/>
    <p:sldId id="314" r:id="rId38"/>
    <p:sldId id="315" r:id="rId39"/>
    <p:sldId id="316" r:id="rId40"/>
    <p:sldId id="317" r:id="rId41"/>
    <p:sldId id="318" r:id="rId42"/>
    <p:sldId id="319" r:id="rId43"/>
    <p:sldId id="320" r:id="rId44"/>
    <p:sldId id="338" r:id="rId45"/>
    <p:sldId id="340" r:id="rId46"/>
    <p:sldId id="323" r:id="rId47"/>
    <p:sldId id="322" r:id="rId48"/>
    <p:sldId id="324" r:id="rId49"/>
    <p:sldId id="325" r:id="rId50"/>
    <p:sldId id="326" r:id="rId51"/>
    <p:sldId id="327" r:id="rId52"/>
    <p:sldId id="328" r:id="rId53"/>
    <p:sldId id="329" r:id="rId54"/>
    <p:sldId id="330" r:id="rId55"/>
    <p:sldId id="331" r:id="rId56"/>
    <p:sldId id="332" r:id="rId57"/>
    <p:sldId id="333" r:id="rId58"/>
    <p:sldId id="334" r:id="rId59"/>
    <p:sldId id="335" r:id="rId60"/>
    <p:sldId id="336" r:id="rId61"/>
    <p:sldId id="337" r:id="rId62"/>
    <p:sldId id="345" r:id="rId63"/>
    <p:sldId id="346" r:id="rId64"/>
    <p:sldId id="347" r:id="rId65"/>
    <p:sldId id="348" r:id="rId66"/>
    <p:sldId id="349" r:id="rId67"/>
    <p:sldId id="350" r:id="rId68"/>
    <p:sldId id="351" r:id="rId69"/>
    <p:sldId id="352" r:id="rId70"/>
    <p:sldId id="339" r:id="rId71"/>
    <p:sldId id="358"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A392A-6CDE-4EE9-82FE-E106680DA4B1}">
          <p14:sldIdLst>
            <p14:sldId id="256"/>
            <p14:sldId id="282"/>
            <p14:sldId id="281"/>
            <p14:sldId id="357"/>
            <p14:sldId id="280"/>
            <p14:sldId id="257"/>
            <p14:sldId id="353"/>
            <p14:sldId id="274"/>
            <p14:sldId id="354"/>
            <p14:sldId id="275"/>
            <p14:sldId id="355"/>
            <p14:sldId id="277"/>
            <p14:sldId id="258"/>
            <p14:sldId id="283"/>
            <p14:sldId id="279"/>
            <p14:sldId id="259"/>
            <p14:sldId id="291"/>
            <p14:sldId id="292"/>
            <p14:sldId id="260"/>
            <p14:sldId id="293"/>
            <p14:sldId id="294"/>
            <p14:sldId id="295"/>
            <p14:sldId id="296"/>
            <p14:sldId id="297"/>
            <p14:sldId id="299"/>
            <p14:sldId id="261"/>
            <p14:sldId id="303"/>
            <p14:sldId id="263"/>
            <p14:sldId id="304"/>
            <p14:sldId id="305"/>
            <p14:sldId id="312"/>
            <p14:sldId id="356"/>
            <p14:sldId id="310"/>
            <p14:sldId id="311"/>
            <p14:sldId id="313"/>
            <p14:sldId id="314"/>
            <p14:sldId id="315"/>
            <p14:sldId id="316"/>
            <p14:sldId id="317"/>
            <p14:sldId id="318"/>
            <p14:sldId id="319"/>
            <p14:sldId id="320"/>
          </p14:sldIdLst>
        </p14:section>
        <p14:section name="Untitled Section" id="{636808BB-DC75-497E-AD5F-4C6B7006718E}">
          <p14:sldIdLst>
            <p14:sldId id="338"/>
            <p14:sldId id="340"/>
            <p14:sldId id="323"/>
            <p14:sldId id="322"/>
            <p14:sldId id="324"/>
            <p14:sldId id="325"/>
            <p14:sldId id="326"/>
            <p14:sldId id="327"/>
            <p14:sldId id="328"/>
            <p14:sldId id="329"/>
            <p14:sldId id="330"/>
            <p14:sldId id="331"/>
            <p14:sldId id="332"/>
            <p14:sldId id="333"/>
            <p14:sldId id="334"/>
            <p14:sldId id="335"/>
            <p14:sldId id="336"/>
            <p14:sldId id="337"/>
            <p14:sldId id="345"/>
            <p14:sldId id="346"/>
            <p14:sldId id="347"/>
            <p14:sldId id="348"/>
            <p14:sldId id="349"/>
            <p14:sldId id="350"/>
            <p14:sldId id="351"/>
            <p14:sldId id="352"/>
            <p14:sldId id="339"/>
            <p14:sldId id="35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59" autoAdjust="0"/>
    <p:restoredTop sz="86404" autoAdjust="0"/>
  </p:normalViewPr>
  <p:slideViewPr>
    <p:cSldViewPr>
      <p:cViewPr>
        <p:scale>
          <a:sx n="71" d="100"/>
          <a:sy n="71" d="100"/>
        </p:scale>
        <p:origin x="-1992" y="-144"/>
      </p:cViewPr>
      <p:guideLst>
        <p:guide orient="horz" pos="2160"/>
        <p:guide pos="2880"/>
      </p:guideLst>
    </p:cSldViewPr>
  </p:slideViewPr>
  <p:outlineViewPr>
    <p:cViewPr>
      <p:scale>
        <a:sx n="33" d="100"/>
        <a:sy n="33" d="100"/>
      </p:scale>
      <p:origin x="0" y="9630"/>
    </p:cViewPr>
  </p:outlineViewPr>
  <p:notesTextViewPr>
    <p:cViewPr>
      <p:scale>
        <a:sx n="1" d="1"/>
        <a:sy n="1" d="1"/>
      </p:scale>
      <p:origin x="0" y="0"/>
    </p:cViewPr>
  </p:notesTextViewPr>
  <p:sorterViewPr>
    <p:cViewPr>
      <p:scale>
        <a:sx n="100" d="100"/>
        <a:sy n="100" d="100"/>
      </p:scale>
      <p:origin x="0" y="30"/>
    </p:cViewPr>
  </p:sorterViewPr>
  <p:notesViewPr>
    <p:cSldViewPr>
      <p:cViewPr varScale="1">
        <p:scale>
          <a:sx n="35" d="100"/>
          <a:sy n="35" d="100"/>
        </p:scale>
        <p:origin x="-2214"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D674A6-F345-4BFC-99D2-5389066FCD10}"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4396C98-CD73-4B24-BA0D-88CE4CE7FB8F}">
      <dgm:prSet phldrT="[Text]"/>
      <dgm:spPr/>
      <dgm:t>
        <a:bodyPr/>
        <a:lstStyle/>
        <a:p>
          <a:r>
            <a:rPr lang="en-US" dirty="0" smtClean="0"/>
            <a:t>Lung</a:t>
          </a:r>
          <a:endParaRPr lang="en-US" dirty="0"/>
        </a:p>
      </dgm:t>
    </dgm:pt>
    <dgm:pt modelId="{6CD5D9A9-A7E9-4332-9073-02773A72A617}" type="parTrans" cxnId="{8461287B-2CB1-4BE6-9B3D-D12C7927C2FC}">
      <dgm:prSet/>
      <dgm:spPr/>
      <dgm:t>
        <a:bodyPr/>
        <a:lstStyle/>
        <a:p>
          <a:endParaRPr lang="en-US"/>
        </a:p>
      </dgm:t>
    </dgm:pt>
    <dgm:pt modelId="{D6608997-7BA7-4757-A446-1FC123F10811}" type="sibTrans" cxnId="{8461287B-2CB1-4BE6-9B3D-D12C7927C2FC}">
      <dgm:prSet/>
      <dgm:spPr/>
      <dgm:t>
        <a:bodyPr/>
        <a:lstStyle/>
        <a:p>
          <a:endParaRPr lang="en-US"/>
        </a:p>
      </dgm:t>
    </dgm:pt>
    <dgm:pt modelId="{6352ECD4-20BD-4BBC-B63B-ACDA25177751}">
      <dgm:prSet phldrT="[Text]"/>
      <dgm:spPr/>
      <dgm:t>
        <a:bodyPr/>
        <a:lstStyle/>
        <a:p>
          <a:r>
            <a:rPr lang="en-US" dirty="0" smtClean="0"/>
            <a:t>Pleura</a:t>
          </a:r>
          <a:endParaRPr lang="en-US" dirty="0"/>
        </a:p>
      </dgm:t>
    </dgm:pt>
    <dgm:pt modelId="{BEEDC76A-C75C-4051-9C21-1D63FA40FE54}" type="parTrans" cxnId="{CE2CC909-5394-474E-8D20-545830190B88}">
      <dgm:prSet/>
      <dgm:spPr/>
      <dgm:t>
        <a:bodyPr/>
        <a:lstStyle/>
        <a:p>
          <a:endParaRPr lang="en-US"/>
        </a:p>
      </dgm:t>
    </dgm:pt>
    <dgm:pt modelId="{D4E7086E-2BBB-4D95-8F88-969D2C4D64DF}" type="sibTrans" cxnId="{CE2CC909-5394-474E-8D20-545830190B88}">
      <dgm:prSet/>
      <dgm:spPr/>
      <dgm:t>
        <a:bodyPr/>
        <a:lstStyle/>
        <a:p>
          <a:endParaRPr lang="en-US"/>
        </a:p>
      </dgm:t>
    </dgm:pt>
    <dgm:pt modelId="{7952EB2D-6966-4EE2-9BBA-AB9569510820}">
      <dgm:prSet phldrT="[Text]"/>
      <dgm:spPr/>
      <dgm:t>
        <a:bodyPr/>
        <a:lstStyle/>
        <a:p>
          <a:r>
            <a:rPr lang="en-US" dirty="0" smtClean="0"/>
            <a:t>Mediastinum</a:t>
          </a:r>
          <a:endParaRPr lang="en-US" dirty="0"/>
        </a:p>
      </dgm:t>
    </dgm:pt>
    <dgm:pt modelId="{525D9202-6297-4F94-85D0-0181733565B5}" type="parTrans" cxnId="{B87F89E6-B6D8-4233-9EA4-B455E1A7E9F9}">
      <dgm:prSet/>
      <dgm:spPr/>
      <dgm:t>
        <a:bodyPr/>
        <a:lstStyle/>
        <a:p>
          <a:endParaRPr lang="en-US"/>
        </a:p>
      </dgm:t>
    </dgm:pt>
    <dgm:pt modelId="{B4B6AF80-4CFD-46C6-8DB6-B65037947B11}" type="sibTrans" cxnId="{B87F89E6-B6D8-4233-9EA4-B455E1A7E9F9}">
      <dgm:prSet/>
      <dgm:spPr/>
      <dgm:t>
        <a:bodyPr/>
        <a:lstStyle/>
        <a:p>
          <a:endParaRPr lang="en-US"/>
        </a:p>
      </dgm:t>
    </dgm:pt>
    <dgm:pt modelId="{57CE6539-9530-4A1C-90BE-8598D91665B8}">
      <dgm:prSet phldrT="[Text]"/>
      <dgm:spPr/>
      <dgm:t>
        <a:bodyPr/>
        <a:lstStyle/>
        <a:p>
          <a:r>
            <a:rPr lang="en-US" dirty="0" smtClean="0"/>
            <a:t>Chest wall</a:t>
          </a:r>
          <a:endParaRPr lang="en-US" dirty="0"/>
        </a:p>
      </dgm:t>
    </dgm:pt>
    <dgm:pt modelId="{83FBD863-1FB1-4081-A2E9-7025B8F98837}" type="parTrans" cxnId="{57FDCAC6-CC3D-411D-9B7E-30451A9EA689}">
      <dgm:prSet/>
      <dgm:spPr/>
      <dgm:t>
        <a:bodyPr/>
        <a:lstStyle/>
        <a:p>
          <a:endParaRPr lang="en-US"/>
        </a:p>
      </dgm:t>
    </dgm:pt>
    <dgm:pt modelId="{96FC903A-D41A-4DEE-90EE-7670D66D065F}" type="sibTrans" cxnId="{57FDCAC6-CC3D-411D-9B7E-30451A9EA689}">
      <dgm:prSet/>
      <dgm:spPr/>
      <dgm:t>
        <a:bodyPr/>
        <a:lstStyle/>
        <a:p>
          <a:endParaRPr lang="en-US"/>
        </a:p>
      </dgm:t>
    </dgm:pt>
    <dgm:pt modelId="{2F0807E5-4079-4E9F-8DE5-97475181D10B}" type="pres">
      <dgm:prSet presAssocID="{15D674A6-F345-4BFC-99D2-5389066FCD10}" presName="diagram" presStyleCnt="0">
        <dgm:presLayoutVars>
          <dgm:dir/>
          <dgm:resizeHandles val="exact"/>
        </dgm:presLayoutVars>
      </dgm:prSet>
      <dgm:spPr/>
      <dgm:t>
        <a:bodyPr/>
        <a:lstStyle/>
        <a:p>
          <a:endParaRPr lang="en-US"/>
        </a:p>
      </dgm:t>
    </dgm:pt>
    <dgm:pt modelId="{80A7575B-F7E6-4518-BE84-EC218C935D79}" type="pres">
      <dgm:prSet presAssocID="{E4396C98-CD73-4B24-BA0D-88CE4CE7FB8F}" presName="node" presStyleLbl="node1" presStyleIdx="0" presStyleCnt="4">
        <dgm:presLayoutVars>
          <dgm:bulletEnabled val="1"/>
        </dgm:presLayoutVars>
      </dgm:prSet>
      <dgm:spPr/>
      <dgm:t>
        <a:bodyPr/>
        <a:lstStyle/>
        <a:p>
          <a:endParaRPr lang="en-US"/>
        </a:p>
      </dgm:t>
    </dgm:pt>
    <dgm:pt modelId="{64AC2BC1-8830-424C-BFB8-6CDF27B9000A}" type="pres">
      <dgm:prSet presAssocID="{D6608997-7BA7-4757-A446-1FC123F10811}" presName="sibTrans" presStyleCnt="0"/>
      <dgm:spPr/>
    </dgm:pt>
    <dgm:pt modelId="{DC1C1E90-736F-4AE8-9419-6245284B30E5}" type="pres">
      <dgm:prSet presAssocID="{6352ECD4-20BD-4BBC-B63B-ACDA25177751}" presName="node" presStyleLbl="node1" presStyleIdx="1" presStyleCnt="4">
        <dgm:presLayoutVars>
          <dgm:bulletEnabled val="1"/>
        </dgm:presLayoutVars>
      </dgm:prSet>
      <dgm:spPr/>
      <dgm:t>
        <a:bodyPr/>
        <a:lstStyle/>
        <a:p>
          <a:endParaRPr lang="en-US"/>
        </a:p>
      </dgm:t>
    </dgm:pt>
    <dgm:pt modelId="{5955D8D7-D9A5-48CF-80D8-22A1CFFFF51F}" type="pres">
      <dgm:prSet presAssocID="{D4E7086E-2BBB-4D95-8F88-969D2C4D64DF}" presName="sibTrans" presStyleCnt="0"/>
      <dgm:spPr/>
    </dgm:pt>
    <dgm:pt modelId="{C5D1501F-6056-4BCB-9A37-BDF708AF8399}" type="pres">
      <dgm:prSet presAssocID="{7952EB2D-6966-4EE2-9BBA-AB9569510820}" presName="node" presStyleLbl="node1" presStyleIdx="2" presStyleCnt="4">
        <dgm:presLayoutVars>
          <dgm:bulletEnabled val="1"/>
        </dgm:presLayoutVars>
      </dgm:prSet>
      <dgm:spPr/>
      <dgm:t>
        <a:bodyPr/>
        <a:lstStyle/>
        <a:p>
          <a:endParaRPr lang="en-US"/>
        </a:p>
      </dgm:t>
    </dgm:pt>
    <dgm:pt modelId="{4C2B47B9-8AB7-41C7-B62A-0A6BE920F230}" type="pres">
      <dgm:prSet presAssocID="{B4B6AF80-4CFD-46C6-8DB6-B65037947B11}" presName="sibTrans" presStyleCnt="0"/>
      <dgm:spPr/>
    </dgm:pt>
    <dgm:pt modelId="{33D73635-C311-474C-BCB4-F5A84940DC1B}" type="pres">
      <dgm:prSet presAssocID="{57CE6539-9530-4A1C-90BE-8598D91665B8}" presName="node" presStyleLbl="node1" presStyleIdx="3" presStyleCnt="4">
        <dgm:presLayoutVars>
          <dgm:bulletEnabled val="1"/>
        </dgm:presLayoutVars>
      </dgm:prSet>
      <dgm:spPr/>
      <dgm:t>
        <a:bodyPr/>
        <a:lstStyle/>
        <a:p>
          <a:endParaRPr lang="en-US"/>
        </a:p>
      </dgm:t>
    </dgm:pt>
  </dgm:ptLst>
  <dgm:cxnLst>
    <dgm:cxn modelId="{BD534D37-5EF8-41C2-8D1F-4F0FD2256F25}" type="presOf" srcId="{E4396C98-CD73-4B24-BA0D-88CE4CE7FB8F}" destId="{80A7575B-F7E6-4518-BE84-EC218C935D79}" srcOrd="0" destOrd="0" presId="urn:microsoft.com/office/officeart/2005/8/layout/default"/>
    <dgm:cxn modelId="{0989C8C3-3B11-4AB3-9A1E-ADBD774187D1}" type="presOf" srcId="{57CE6539-9530-4A1C-90BE-8598D91665B8}" destId="{33D73635-C311-474C-BCB4-F5A84940DC1B}" srcOrd="0" destOrd="0" presId="urn:microsoft.com/office/officeart/2005/8/layout/default"/>
    <dgm:cxn modelId="{8461287B-2CB1-4BE6-9B3D-D12C7927C2FC}" srcId="{15D674A6-F345-4BFC-99D2-5389066FCD10}" destId="{E4396C98-CD73-4B24-BA0D-88CE4CE7FB8F}" srcOrd="0" destOrd="0" parTransId="{6CD5D9A9-A7E9-4332-9073-02773A72A617}" sibTransId="{D6608997-7BA7-4757-A446-1FC123F10811}"/>
    <dgm:cxn modelId="{57FDCAC6-CC3D-411D-9B7E-30451A9EA689}" srcId="{15D674A6-F345-4BFC-99D2-5389066FCD10}" destId="{57CE6539-9530-4A1C-90BE-8598D91665B8}" srcOrd="3" destOrd="0" parTransId="{83FBD863-1FB1-4081-A2E9-7025B8F98837}" sibTransId="{96FC903A-D41A-4DEE-90EE-7670D66D065F}"/>
    <dgm:cxn modelId="{B87F89E6-B6D8-4233-9EA4-B455E1A7E9F9}" srcId="{15D674A6-F345-4BFC-99D2-5389066FCD10}" destId="{7952EB2D-6966-4EE2-9BBA-AB9569510820}" srcOrd="2" destOrd="0" parTransId="{525D9202-6297-4F94-85D0-0181733565B5}" sibTransId="{B4B6AF80-4CFD-46C6-8DB6-B65037947B11}"/>
    <dgm:cxn modelId="{97741F90-3C60-4142-9A2B-B470169E0324}" type="presOf" srcId="{6352ECD4-20BD-4BBC-B63B-ACDA25177751}" destId="{DC1C1E90-736F-4AE8-9419-6245284B30E5}" srcOrd="0" destOrd="0" presId="urn:microsoft.com/office/officeart/2005/8/layout/default"/>
    <dgm:cxn modelId="{CE2CC909-5394-474E-8D20-545830190B88}" srcId="{15D674A6-F345-4BFC-99D2-5389066FCD10}" destId="{6352ECD4-20BD-4BBC-B63B-ACDA25177751}" srcOrd="1" destOrd="0" parTransId="{BEEDC76A-C75C-4051-9C21-1D63FA40FE54}" sibTransId="{D4E7086E-2BBB-4D95-8F88-969D2C4D64DF}"/>
    <dgm:cxn modelId="{BC0F290A-F61D-4963-A6F5-5C1C2A1670F1}" type="presOf" srcId="{7952EB2D-6966-4EE2-9BBA-AB9569510820}" destId="{C5D1501F-6056-4BCB-9A37-BDF708AF8399}" srcOrd="0" destOrd="0" presId="urn:microsoft.com/office/officeart/2005/8/layout/default"/>
    <dgm:cxn modelId="{1A880D21-88EC-4F18-9D83-50EB26485D69}" type="presOf" srcId="{15D674A6-F345-4BFC-99D2-5389066FCD10}" destId="{2F0807E5-4079-4E9F-8DE5-97475181D10B}" srcOrd="0" destOrd="0" presId="urn:microsoft.com/office/officeart/2005/8/layout/default"/>
    <dgm:cxn modelId="{B3078976-2E97-4532-97A4-0B05BE6374F2}" type="presParOf" srcId="{2F0807E5-4079-4E9F-8DE5-97475181D10B}" destId="{80A7575B-F7E6-4518-BE84-EC218C935D79}" srcOrd="0" destOrd="0" presId="urn:microsoft.com/office/officeart/2005/8/layout/default"/>
    <dgm:cxn modelId="{96C5DDA1-DFEC-472F-9DCA-74AE9D134405}" type="presParOf" srcId="{2F0807E5-4079-4E9F-8DE5-97475181D10B}" destId="{64AC2BC1-8830-424C-BFB8-6CDF27B9000A}" srcOrd="1" destOrd="0" presId="urn:microsoft.com/office/officeart/2005/8/layout/default"/>
    <dgm:cxn modelId="{ACF622B1-5F6D-446B-B360-71515CF31E0D}" type="presParOf" srcId="{2F0807E5-4079-4E9F-8DE5-97475181D10B}" destId="{DC1C1E90-736F-4AE8-9419-6245284B30E5}" srcOrd="2" destOrd="0" presId="urn:microsoft.com/office/officeart/2005/8/layout/default"/>
    <dgm:cxn modelId="{9CABFCF2-117C-4B51-8EA1-A6563CE4F990}" type="presParOf" srcId="{2F0807E5-4079-4E9F-8DE5-97475181D10B}" destId="{5955D8D7-D9A5-48CF-80D8-22A1CFFFF51F}" srcOrd="3" destOrd="0" presId="urn:microsoft.com/office/officeart/2005/8/layout/default"/>
    <dgm:cxn modelId="{5C69C71E-958B-47E2-9B70-85B31C07A992}" type="presParOf" srcId="{2F0807E5-4079-4E9F-8DE5-97475181D10B}" destId="{C5D1501F-6056-4BCB-9A37-BDF708AF8399}" srcOrd="4" destOrd="0" presId="urn:microsoft.com/office/officeart/2005/8/layout/default"/>
    <dgm:cxn modelId="{DE2D7A17-A9CD-468F-896B-E7B00D0EA37B}" type="presParOf" srcId="{2F0807E5-4079-4E9F-8DE5-97475181D10B}" destId="{4C2B47B9-8AB7-41C7-B62A-0A6BE920F230}" srcOrd="5" destOrd="0" presId="urn:microsoft.com/office/officeart/2005/8/layout/default"/>
    <dgm:cxn modelId="{DBE0B8A4-99AC-42E3-86B2-28BCDA55004A}" type="presParOf" srcId="{2F0807E5-4079-4E9F-8DE5-97475181D10B}" destId="{33D73635-C311-474C-BCB4-F5A84940DC1B}"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CA7DEAD-5EE6-49F1-B0AC-52B04DD91B09}" type="doc">
      <dgm:prSet loTypeId="urn:microsoft.com/office/officeart/2005/8/layout/orgChart1" loCatId="hierarchy" qsTypeId="urn:microsoft.com/office/officeart/2005/8/quickstyle/simple1" qsCatId="simple" csTypeId="urn:microsoft.com/office/officeart/2005/8/colors/accent1_2" csCatId="accent1"/>
      <dgm:spPr/>
    </dgm:pt>
    <dgm:pt modelId="{FA66BD46-C663-4996-A28F-978542004146}">
      <dgm:prSet/>
      <dgm:spPr/>
      <dgm:t>
        <a:bodyPr/>
        <a:lstStyle/>
        <a:p>
          <a:pPr marL="342900" marR="0" lvl="0" indent="-342900" algn="ctr" defTabSz="914400" rtl="0" eaLnBrk="1" fontAlgn="base" latinLnBrk="0" hangingPunct="1">
            <a:lnSpc>
              <a:spcPct val="90000"/>
            </a:lnSpc>
            <a:spcBef>
              <a:spcPct val="20000"/>
            </a:spcBef>
            <a:spcAft>
              <a:spcPct val="0"/>
            </a:spcAft>
            <a:buClrTx/>
            <a:buSzTx/>
            <a:buFontTx/>
            <a:buNone/>
            <a:tabLst/>
          </a:pPr>
          <a:r>
            <a:rPr kumimoji="0" lang="en-US" b="1" i="0" u="none" strike="noStrike" cap="none" normalizeH="0" baseline="0" smtClean="0">
              <a:ln>
                <a:noFill/>
              </a:ln>
              <a:solidFill>
                <a:schemeClr val="tx2"/>
              </a:solidFill>
              <a:effectLst>
                <a:outerShdw blurRad="38100" dist="38100" dir="2700000" algn="tl">
                  <a:srgbClr val="000000"/>
                </a:outerShdw>
              </a:effectLst>
              <a:latin typeface="Georgia" pitchFamily="18" charset="0"/>
              <a:cs typeface="Arabic Transparent" pitchFamily="2" charset="0"/>
            </a:rPr>
            <a:t>For whole body </a:t>
          </a:r>
        </a:p>
        <a:p>
          <a:pPr marL="342900" marR="0" lvl="0" indent="-342900" algn="ctr" defTabSz="914400" rtl="0" eaLnBrk="1" fontAlgn="base" latinLnBrk="0" hangingPunct="1">
            <a:lnSpc>
              <a:spcPct val="90000"/>
            </a:lnSpc>
            <a:spcBef>
              <a:spcPct val="20000"/>
            </a:spcBef>
            <a:spcAft>
              <a:spcPct val="0"/>
            </a:spcAft>
            <a:buClrTx/>
            <a:buSzTx/>
            <a:buFontTx/>
            <a:buNone/>
            <a:tabLst/>
          </a:pPr>
          <a:r>
            <a:rPr kumimoji="0" lang="en-US" b="1" i="0" u="none" strike="noStrike" cap="none" normalizeH="0" baseline="0" smtClean="0">
              <a:ln>
                <a:noFill/>
              </a:ln>
              <a:solidFill>
                <a:schemeClr val="tx2"/>
              </a:solidFill>
              <a:effectLst>
                <a:outerShdw blurRad="38100" dist="38100" dir="2700000" algn="tl">
                  <a:srgbClr val="000000"/>
                </a:outerShdw>
              </a:effectLst>
              <a:latin typeface="Georgia" pitchFamily="18" charset="0"/>
              <a:cs typeface="Arabic Transparent" pitchFamily="2" charset="0"/>
            </a:rPr>
            <a:t>PET/CT study</a:t>
          </a:r>
        </a:p>
      </dgm:t>
    </dgm:pt>
    <dgm:pt modelId="{B08D589B-09B1-4632-BD63-17CAF49C9396}" type="parTrans" cxnId="{A14E7380-D170-41BA-8F6A-2E38933F90B0}">
      <dgm:prSet/>
      <dgm:spPr/>
      <dgm:t>
        <a:bodyPr/>
        <a:lstStyle/>
        <a:p>
          <a:endParaRPr lang="en-US"/>
        </a:p>
      </dgm:t>
    </dgm:pt>
    <dgm:pt modelId="{599F2ECA-583D-4D38-88B5-20F27AC6B6FA}" type="sibTrans" cxnId="{A14E7380-D170-41BA-8F6A-2E38933F90B0}">
      <dgm:prSet/>
      <dgm:spPr/>
      <dgm:t>
        <a:bodyPr/>
        <a:lstStyle/>
        <a:p>
          <a:endParaRPr lang="en-US"/>
        </a:p>
      </dgm:t>
    </dgm:pt>
    <dgm:pt modelId="{4E25E6D3-9B02-4F2C-81D7-18DCEB41FAD2}">
      <dgm:prSet/>
      <dgm:spPr/>
      <dgm:t>
        <a:bodyPr/>
        <a:lstStyle/>
        <a:p>
          <a:pPr marL="457200" marR="0" lvl="0" indent="-457200" algn="ctr" defTabSz="914400" rtl="0" eaLnBrk="1" fontAlgn="base" latinLnBrk="0" hangingPunct="1">
            <a:lnSpc>
              <a:spcPct val="90000"/>
            </a:lnSpc>
            <a:spcBef>
              <a:spcPct val="20000"/>
            </a:spcBef>
            <a:spcAft>
              <a:spcPct val="0"/>
            </a:spcAft>
            <a:buClrTx/>
            <a:buSzTx/>
            <a:buFontTx/>
            <a:buNone/>
            <a:tabLst/>
          </a:pPr>
          <a:r>
            <a:rPr kumimoji="0" lang="en-US" b="1" i="0" u="none" strike="noStrike" cap="none" normalizeH="0" baseline="0" dirty="0" smtClean="0">
              <a:ln>
                <a:noFill/>
              </a:ln>
              <a:solidFill>
                <a:schemeClr val="tx1"/>
              </a:solidFill>
              <a:effectLst>
                <a:outerShdw blurRad="38100" dist="38100" dir="2700000" algn="tl">
                  <a:srgbClr val="FFFFFF"/>
                </a:outerShdw>
              </a:effectLst>
              <a:latin typeface="Georgia" pitchFamily="18" charset="0"/>
              <a:cs typeface="Arabic Transparent" pitchFamily="2" charset="0"/>
            </a:rPr>
            <a:t>1) CT portion </a:t>
          </a:r>
        </a:p>
        <a:p>
          <a:pPr marL="457200" marR="0" lvl="0" indent="-457200" algn="ctr" defTabSz="914400" rtl="0" eaLnBrk="1" fontAlgn="base" latinLnBrk="0" hangingPunct="1">
            <a:lnSpc>
              <a:spcPct val="90000"/>
            </a:lnSpc>
            <a:spcBef>
              <a:spcPct val="20000"/>
            </a:spcBef>
            <a:spcAft>
              <a:spcPct val="0"/>
            </a:spcAft>
            <a:buClrTx/>
            <a:buSzTx/>
            <a:buFontTx/>
            <a:buNone/>
            <a:tabLst/>
          </a:pPr>
          <a:r>
            <a:rPr kumimoji="0" lang="en-US" b="1" i="0" u="none" strike="noStrike" cap="none" normalizeH="0" baseline="0" dirty="0" smtClean="0">
              <a:ln>
                <a:noFill/>
              </a:ln>
              <a:solidFill>
                <a:schemeClr val="tx1"/>
              </a:solidFill>
              <a:effectLst>
                <a:outerShdw blurRad="38100" dist="38100" dir="2700000" algn="tl">
                  <a:srgbClr val="FFFFFF"/>
                </a:outerShdw>
              </a:effectLst>
              <a:latin typeface="Georgia" pitchFamily="18" charset="0"/>
              <a:cs typeface="Arabic Transparent" pitchFamily="2" charset="0"/>
            </a:rPr>
            <a:t>of the technique</a:t>
          </a:r>
        </a:p>
      </dgm:t>
    </dgm:pt>
    <dgm:pt modelId="{1185D357-30F7-4B7A-AC23-C28EDB0F6A6C}" type="parTrans" cxnId="{04AA995B-CE25-41A5-85D1-2FFD7AC1ECFE}">
      <dgm:prSet/>
      <dgm:spPr/>
      <dgm:t>
        <a:bodyPr/>
        <a:lstStyle/>
        <a:p>
          <a:endParaRPr lang="en-US"/>
        </a:p>
      </dgm:t>
    </dgm:pt>
    <dgm:pt modelId="{87483F00-446C-42A4-9EDB-25C6456E0071}" type="sibTrans" cxnId="{04AA995B-CE25-41A5-85D1-2FFD7AC1ECFE}">
      <dgm:prSet/>
      <dgm:spPr/>
      <dgm:t>
        <a:bodyPr/>
        <a:lstStyle/>
        <a:p>
          <a:endParaRPr lang="en-US"/>
        </a:p>
      </dgm:t>
    </dgm:pt>
    <dgm:pt modelId="{3DE6A0D0-B907-459C-BC63-BBDC3AFDABF4}">
      <dgm:prSet/>
      <dgm:spPr/>
      <dgm:t>
        <a:bodyPr/>
        <a:lstStyle/>
        <a:p>
          <a:pPr marL="342900" marR="0" lvl="0" indent="-342900" algn="ctr" defTabSz="914400" rtl="0" eaLnBrk="1" fontAlgn="base" latinLnBrk="0" hangingPunct="1">
            <a:lnSpc>
              <a:spcPct val="90000"/>
            </a:lnSpc>
            <a:spcBef>
              <a:spcPct val="2000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FFFFFF"/>
                </a:outerShdw>
              </a:effectLst>
              <a:latin typeface="Georgia" pitchFamily="18" charset="0"/>
              <a:cs typeface="Arabic Transparent" pitchFamily="2" charset="0"/>
            </a:rPr>
            <a:t>2) PET portion </a:t>
          </a:r>
        </a:p>
        <a:p>
          <a:pPr marL="342900" marR="0" lvl="0" indent="-342900" algn="ctr" defTabSz="914400" rtl="0" eaLnBrk="1" fontAlgn="base" latinLnBrk="0" hangingPunct="1">
            <a:lnSpc>
              <a:spcPct val="90000"/>
            </a:lnSpc>
            <a:spcBef>
              <a:spcPct val="20000"/>
            </a:spcBef>
            <a:spcAft>
              <a:spcPct val="0"/>
            </a:spcAft>
            <a:buClrTx/>
            <a:buSzTx/>
            <a:buFontTx/>
            <a:buNone/>
            <a:tabLst/>
          </a:pPr>
          <a:r>
            <a:rPr kumimoji="0" lang="en-US" b="1" i="0" u="none" strike="noStrike" cap="none" normalizeH="0" baseline="0" smtClean="0">
              <a:ln>
                <a:noFill/>
              </a:ln>
              <a:solidFill>
                <a:schemeClr val="tx1"/>
              </a:solidFill>
              <a:effectLst>
                <a:outerShdw blurRad="38100" dist="38100" dir="2700000" algn="tl">
                  <a:srgbClr val="FFFFFF"/>
                </a:outerShdw>
              </a:effectLst>
              <a:latin typeface="Georgia" pitchFamily="18" charset="0"/>
              <a:cs typeface="Arabic Transparent" pitchFamily="2" charset="0"/>
            </a:rPr>
            <a:t>of the technique</a:t>
          </a:r>
        </a:p>
      </dgm:t>
    </dgm:pt>
    <dgm:pt modelId="{52C0095A-E660-4FD7-85FF-24F26623EE31}" type="parTrans" cxnId="{332F0C94-6CAE-4BBE-A0B3-06CD2C19A67B}">
      <dgm:prSet/>
      <dgm:spPr/>
      <dgm:t>
        <a:bodyPr/>
        <a:lstStyle/>
        <a:p>
          <a:endParaRPr lang="en-US"/>
        </a:p>
      </dgm:t>
    </dgm:pt>
    <dgm:pt modelId="{D117DCA1-9FD0-48A9-BEC4-6F52F54E40B3}" type="sibTrans" cxnId="{332F0C94-6CAE-4BBE-A0B3-06CD2C19A67B}">
      <dgm:prSet/>
      <dgm:spPr/>
      <dgm:t>
        <a:bodyPr/>
        <a:lstStyle/>
        <a:p>
          <a:endParaRPr lang="en-US"/>
        </a:p>
      </dgm:t>
    </dgm:pt>
    <dgm:pt modelId="{DB8B20CB-EB93-42D0-8F98-198FD6863C61}">
      <dgm:prSet/>
      <dgm:spPr/>
      <dgm:t>
        <a:bodyPr/>
        <a:lstStyle/>
        <a:p>
          <a:pPr marL="342900" marR="0" lvl="0" indent="-342900" algn="ctr" defTabSz="914400" rtl="0" eaLnBrk="1" fontAlgn="base" latinLnBrk="0" hangingPunct="1">
            <a:lnSpc>
              <a:spcPct val="90000"/>
            </a:lnSpc>
            <a:spcBef>
              <a:spcPct val="20000"/>
            </a:spcBef>
            <a:spcAft>
              <a:spcPct val="0"/>
            </a:spcAft>
            <a:buClrTx/>
            <a:buSzTx/>
            <a:buFontTx/>
            <a:buNone/>
            <a:tabLst/>
          </a:pPr>
          <a:r>
            <a:rPr kumimoji="0" lang="en-US" b="1" i="0" u="none" strike="noStrike" cap="none" normalizeH="0" baseline="0" dirty="0" smtClean="0">
              <a:ln>
                <a:noFill/>
              </a:ln>
              <a:solidFill>
                <a:schemeClr val="tx1"/>
              </a:solidFill>
              <a:effectLst>
                <a:outerShdw blurRad="38100" dist="38100" dir="2700000" algn="tl">
                  <a:srgbClr val="FFFFFF"/>
                </a:outerShdw>
              </a:effectLst>
              <a:latin typeface="Georgia" pitchFamily="18" charset="0"/>
              <a:cs typeface="Arabic Transparent" pitchFamily="2" charset="0"/>
            </a:rPr>
            <a:t>3) PET/CT Fusion &amp;</a:t>
          </a:r>
        </a:p>
        <a:p>
          <a:pPr marL="342900" marR="0" lvl="0" indent="-342900" algn="ctr" defTabSz="914400" rtl="0" eaLnBrk="1" fontAlgn="base" latinLnBrk="0" hangingPunct="1">
            <a:lnSpc>
              <a:spcPct val="90000"/>
            </a:lnSpc>
            <a:spcBef>
              <a:spcPct val="20000"/>
            </a:spcBef>
            <a:spcAft>
              <a:spcPct val="0"/>
            </a:spcAft>
            <a:buClrTx/>
            <a:buSzTx/>
            <a:buFontTx/>
            <a:buNone/>
            <a:tabLst/>
          </a:pPr>
          <a:r>
            <a:rPr kumimoji="0" lang="en-US" b="1" i="0" u="none" strike="noStrike" cap="none" normalizeH="0" baseline="0" dirty="0" smtClean="0">
              <a:ln>
                <a:noFill/>
              </a:ln>
              <a:solidFill>
                <a:schemeClr val="tx1"/>
              </a:solidFill>
              <a:effectLst>
                <a:outerShdw blurRad="38100" dist="38100" dir="2700000" algn="tl">
                  <a:srgbClr val="FFFFFF"/>
                </a:outerShdw>
              </a:effectLst>
              <a:latin typeface="Georgia" pitchFamily="18" charset="0"/>
              <a:cs typeface="Arabic Transparent" pitchFamily="2" charset="0"/>
            </a:rPr>
            <a:t>Image Interpretation  </a:t>
          </a:r>
        </a:p>
      </dgm:t>
    </dgm:pt>
    <dgm:pt modelId="{72310B81-4CEF-4ACC-9C10-B6931C8D3F89}" type="parTrans" cxnId="{A62C7440-F441-45CB-9187-D75A310EE4F2}">
      <dgm:prSet/>
      <dgm:spPr/>
      <dgm:t>
        <a:bodyPr/>
        <a:lstStyle/>
        <a:p>
          <a:endParaRPr lang="en-US"/>
        </a:p>
      </dgm:t>
    </dgm:pt>
    <dgm:pt modelId="{6A539101-2FDC-4509-8A4E-C1D736769ACB}" type="sibTrans" cxnId="{A62C7440-F441-45CB-9187-D75A310EE4F2}">
      <dgm:prSet/>
      <dgm:spPr/>
      <dgm:t>
        <a:bodyPr/>
        <a:lstStyle/>
        <a:p>
          <a:endParaRPr lang="en-US"/>
        </a:p>
      </dgm:t>
    </dgm:pt>
    <dgm:pt modelId="{351A3D4D-8DE9-47F2-98DF-FFED457342F7}" type="pres">
      <dgm:prSet presAssocID="{ACA7DEAD-5EE6-49F1-B0AC-52B04DD91B09}" presName="hierChild1" presStyleCnt="0">
        <dgm:presLayoutVars>
          <dgm:orgChart val="1"/>
          <dgm:chPref val="1"/>
          <dgm:dir/>
          <dgm:animOne val="branch"/>
          <dgm:animLvl val="lvl"/>
          <dgm:resizeHandles/>
        </dgm:presLayoutVars>
      </dgm:prSet>
      <dgm:spPr/>
    </dgm:pt>
    <dgm:pt modelId="{84DF0E6D-BDB5-4A90-8951-64BB9CBFBC89}" type="pres">
      <dgm:prSet presAssocID="{FA66BD46-C663-4996-A28F-978542004146}" presName="hierRoot1" presStyleCnt="0">
        <dgm:presLayoutVars>
          <dgm:hierBranch/>
        </dgm:presLayoutVars>
      </dgm:prSet>
      <dgm:spPr/>
    </dgm:pt>
    <dgm:pt modelId="{64F129F6-1B08-47DE-AF7B-4CF59975A819}" type="pres">
      <dgm:prSet presAssocID="{FA66BD46-C663-4996-A28F-978542004146}" presName="rootComposite1" presStyleCnt="0"/>
      <dgm:spPr/>
    </dgm:pt>
    <dgm:pt modelId="{48DE0241-00FE-4266-8718-E5DFBD53650D}" type="pres">
      <dgm:prSet presAssocID="{FA66BD46-C663-4996-A28F-978542004146}" presName="rootText1" presStyleLbl="node0" presStyleIdx="0" presStyleCnt="1">
        <dgm:presLayoutVars>
          <dgm:chPref val="3"/>
        </dgm:presLayoutVars>
      </dgm:prSet>
      <dgm:spPr/>
      <dgm:t>
        <a:bodyPr/>
        <a:lstStyle/>
        <a:p>
          <a:endParaRPr lang="en-US"/>
        </a:p>
      </dgm:t>
    </dgm:pt>
    <dgm:pt modelId="{7B02DE96-7B88-4A45-9B8F-D5311154E3CE}" type="pres">
      <dgm:prSet presAssocID="{FA66BD46-C663-4996-A28F-978542004146}" presName="rootConnector1" presStyleLbl="node1" presStyleIdx="0" presStyleCnt="0"/>
      <dgm:spPr/>
      <dgm:t>
        <a:bodyPr/>
        <a:lstStyle/>
        <a:p>
          <a:endParaRPr lang="en-US"/>
        </a:p>
      </dgm:t>
    </dgm:pt>
    <dgm:pt modelId="{23BF669B-4CC6-499E-8A24-BAD5C610CBF8}" type="pres">
      <dgm:prSet presAssocID="{FA66BD46-C663-4996-A28F-978542004146}" presName="hierChild2" presStyleCnt="0"/>
      <dgm:spPr/>
    </dgm:pt>
    <dgm:pt modelId="{658844A1-EC72-4DC0-A49D-8152560E5EC3}" type="pres">
      <dgm:prSet presAssocID="{1185D357-30F7-4B7A-AC23-C28EDB0F6A6C}" presName="Name35" presStyleLbl="parChTrans1D2" presStyleIdx="0" presStyleCnt="3"/>
      <dgm:spPr/>
      <dgm:t>
        <a:bodyPr/>
        <a:lstStyle/>
        <a:p>
          <a:endParaRPr lang="en-US"/>
        </a:p>
      </dgm:t>
    </dgm:pt>
    <dgm:pt modelId="{3CDC4D2C-746B-4917-B347-58367C347B52}" type="pres">
      <dgm:prSet presAssocID="{4E25E6D3-9B02-4F2C-81D7-18DCEB41FAD2}" presName="hierRoot2" presStyleCnt="0">
        <dgm:presLayoutVars>
          <dgm:hierBranch/>
        </dgm:presLayoutVars>
      </dgm:prSet>
      <dgm:spPr/>
    </dgm:pt>
    <dgm:pt modelId="{13C5CDC7-3421-4D9D-A89B-753E5A737AD5}" type="pres">
      <dgm:prSet presAssocID="{4E25E6D3-9B02-4F2C-81D7-18DCEB41FAD2}" presName="rootComposite" presStyleCnt="0"/>
      <dgm:spPr/>
    </dgm:pt>
    <dgm:pt modelId="{FC49AF4E-4EF3-42DB-8F30-26FAA771D041}" type="pres">
      <dgm:prSet presAssocID="{4E25E6D3-9B02-4F2C-81D7-18DCEB41FAD2}" presName="rootText" presStyleLbl="node2" presStyleIdx="0" presStyleCnt="3">
        <dgm:presLayoutVars>
          <dgm:chPref val="3"/>
        </dgm:presLayoutVars>
      </dgm:prSet>
      <dgm:spPr/>
      <dgm:t>
        <a:bodyPr/>
        <a:lstStyle/>
        <a:p>
          <a:endParaRPr lang="en-US"/>
        </a:p>
      </dgm:t>
    </dgm:pt>
    <dgm:pt modelId="{CBE369D8-E400-439E-95BE-72FB57E02DFD}" type="pres">
      <dgm:prSet presAssocID="{4E25E6D3-9B02-4F2C-81D7-18DCEB41FAD2}" presName="rootConnector" presStyleLbl="node2" presStyleIdx="0" presStyleCnt="3"/>
      <dgm:spPr/>
      <dgm:t>
        <a:bodyPr/>
        <a:lstStyle/>
        <a:p>
          <a:endParaRPr lang="en-US"/>
        </a:p>
      </dgm:t>
    </dgm:pt>
    <dgm:pt modelId="{C36A5CAE-9E79-478D-986A-E444C919E2B4}" type="pres">
      <dgm:prSet presAssocID="{4E25E6D3-9B02-4F2C-81D7-18DCEB41FAD2}" presName="hierChild4" presStyleCnt="0"/>
      <dgm:spPr/>
    </dgm:pt>
    <dgm:pt modelId="{51924644-F861-4687-98C5-119369B18956}" type="pres">
      <dgm:prSet presAssocID="{4E25E6D3-9B02-4F2C-81D7-18DCEB41FAD2}" presName="hierChild5" presStyleCnt="0"/>
      <dgm:spPr/>
    </dgm:pt>
    <dgm:pt modelId="{E2BE6287-B240-49EB-93E4-E69DD6C630CE}" type="pres">
      <dgm:prSet presAssocID="{52C0095A-E660-4FD7-85FF-24F26623EE31}" presName="Name35" presStyleLbl="parChTrans1D2" presStyleIdx="1" presStyleCnt="3"/>
      <dgm:spPr/>
      <dgm:t>
        <a:bodyPr/>
        <a:lstStyle/>
        <a:p>
          <a:endParaRPr lang="en-US"/>
        </a:p>
      </dgm:t>
    </dgm:pt>
    <dgm:pt modelId="{3C8C92E1-5A19-4594-A003-87555AEF42AA}" type="pres">
      <dgm:prSet presAssocID="{3DE6A0D0-B907-459C-BC63-BBDC3AFDABF4}" presName="hierRoot2" presStyleCnt="0">
        <dgm:presLayoutVars>
          <dgm:hierBranch/>
        </dgm:presLayoutVars>
      </dgm:prSet>
      <dgm:spPr/>
    </dgm:pt>
    <dgm:pt modelId="{B16765AC-D355-4386-AEB9-F6130D2A8D9F}" type="pres">
      <dgm:prSet presAssocID="{3DE6A0D0-B907-459C-BC63-BBDC3AFDABF4}" presName="rootComposite" presStyleCnt="0"/>
      <dgm:spPr/>
    </dgm:pt>
    <dgm:pt modelId="{2701F560-999F-4A62-A959-DCA9A6AB57F7}" type="pres">
      <dgm:prSet presAssocID="{3DE6A0D0-B907-459C-BC63-BBDC3AFDABF4}" presName="rootText" presStyleLbl="node2" presStyleIdx="1" presStyleCnt="3">
        <dgm:presLayoutVars>
          <dgm:chPref val="3"/>
        </dgm:presLayoutVars>
      </dgm:prSet>
      <dgm:spPr/>
      <dgm:t>
        <a:bodyPr/>
        <a:lstStyle/>
        <a:p>
          <a:endParaRPr lang="en-US"/>
        </a:p>
      </dgm:t>
    </dgm:pt>
    <dgm:pt modelId="{ADB0BD26-CEF2-4F6D-B511-9DA8E19F86F1}" type="pres">
      <dgm:prSet presAssocID="{3DE6A0D0-B907-459C-BC63-BBDC3AFDABF4}" presName="rootConnector" presStyleLbl="node2" presStyleIdx="1" presStyleCnt="3"/>
      <dgm:spPr/>
      <dgm:t>
        <a:bodyPr/>
        <a:lstStyle/>
        <a:p>
          <a:endParaRPr lang="en-US"/>
        </a:p>
      </dgm:t>
    </dgm:pt>
    <dgm:pt modelId="{8844CD16-5A89-4F56-8FA2-3E344416E677}" type="pres">
      <dgm:prSet presAssocID="{3DE6A0D0-B907-459C-BC63-BBDC3AFDABF4}" presName="hierChild4" presStyleCnt="0"/>
      <dgm:spPr/>
    </dgm:pt>
    <dgm:pt modelId="{2FFF348C-EF63-4864-91AC-8C41DDEA402F}" type="pres">
      <dgm:prSet presAssocID="{3DE6A0D0-B907-459C-BC63-BBDC3AFDABF4}" presName="hierChild5" presStyleCnt="0"/>
      <dgm:spPr/>
    </dgm:pt>
    <dgm:pt modelId="{C49B36BA-FA9D-4898-9E8A-393C204CF617}" type="pres">
      <dgm:prSet presAssocID="{72310B81-4CEF-4ACC-9C10-B6931C8D3F89}" presName="Name35" presStyleLbl="parChTrans1D2" presStyleIdx="2" presStyleCnt="3"/>
      <dgm:spPr/>
      <dgm:t>
        <a:bodyPr/>
        <a:lstStyle/>
        <a:p>
          <a:endParaRPr lang="en-US"/>
        </a:p>
      </dgm:t>
    </dgm:pt>
    <dgm:pt modelId="{35679FAA-53DC-45BB-860B-E72A8F06B0AB}" type="pres">
      <dgm:prSet presAssocID="{DB8B20CB-EB93-42D0-8F98-198FD6863C61}" presName="hierRoot2" presStyleCnt="0">
        <dgm:presLayoutVars>
          <dgm:hierBranch/>
        </dgm:presLayoutVars>
      </dgm:prSet>
      <dgm:spPr/>
    </dgm:pt>
    <dgm:pt modelId="{4C2FC86F-16D8-4889-AABF-23FAFF0E4947}" type="pres">
      <dgm:prSet presAssocID="{DB8B20CB-EB93-42D0-8F98-198FD6863C61}" presName="rootComposite" presStyleCnt="0"/>
      <dgm:spPr/>
    </dgm:pt>
    <dgm:pt modelId="{0C3AC8CE-C6ED-46C1-8554-B2D2D7778843}" type="pres">
      <dgm:prSet presAssocID="{DB8B20CB-EB93-42D0-8F98-198FD6863C61}" presName="rootText" presStyleLbl="node2" presStyleIdx="2" presStyleCnt="3">
        <dgm:presLayoutVars>
          <dgm:chPref val="3"/>
        </dgm:presLayoutVars>
      </dgm:prSet>
      <dgm:spPr/>
      <dgm:t>
        <a:bodyPr/>
        <a:lstStyle/>
        <a:p>
          <a:endParaRPr lang="en-US"/>
        </a:p>
      </dgm:t>
    </dgm:pt>
    <dgm:pt modelId="{020F8DBB-1D5B-43AD-BB22-D42C002E9CDB}" type="pres">
      <dgm:prSet presAssocID="{DB8B20CB-EB93-42D0-8F98-198FD6863C61}" presName="rootConnector" presStyleLbl="node2" presStyleIdx="2" presStyleCnt="3"/>
      <dgm:spPr/>
      <dgm:t>
        <a:bodyPr/>
        <a:lstStyle/>
        <a:p>
          <a:endParaRPr lang="en-US"/>
        </a:p>
      </dgm:t>
    </dgm:pt>
    <dgm:pt modelId="{D2874AC8-C4EC-4B52-9798-F458B27A37ED}" type="pres">
      <dgm:prSet presAssocID="{DB8B20CB-EB93-42D0-8F98-198FD6863C61}" presName="hierChild4" presStyleCnt="0"/>
      <dgm:spPr/>
    </dgm:pt>
    <dgm:pt modelId="{C295CFC0-3C84-4989-B1DF-CC929AEA1FF6}" type="pres">
      <dgm:prSet presAssocID="{DB8B20CB-EB93-42D0-8F98-198FD6863C61}" presName="hierChild5" presStyleCnt="0"/>
      <dgm:spPr/>
    </dgm:pt>
    <dgm:pt modelId="{96B05697-06BD-4AFA-8DF5-5703985A2591}" type="pres">
      <dgm:prSet presAssocID="{FA66BD46-C663-4996-A28F-978542004146}" presName="hierChild3" presStyleCnt="0"/>
      <dgm:spPr/>
    </dgm:pt>
  </dgm:ptLst>
  <dgm:cxnLst>
    <dgm:cxn modelId="{01F71FF1-1B0B-4EC4-828E-BCE405962570}" type="presOf" srcId="{4E25E6D3-9B02-4F2C-81D7-18DCEB41FAD2}" destId="{FC49AF4E-4EF3-42DB-8F30-26FAA771D041}" srcOrd="0" destOrd="0" presId="urn:microsoft.com/office/officeart/2005/8/layout/orgChart1"/>
    <dgm:cxn modelId="{04AA995B-CE25-41A5-85D1-2FFD7AC1ECFE}" srcId="{FA66BD46-C663-4996-A28F-978542004146}" destId="{4E25E6D3-9B02-4F2C-81D7-18DCEB41FAD2}" srcOrd="0" destOrd="0" parTransId="{1185D357-30F7-4B7A-AC23-C28EDB0F6A6C}" sibTransId="{87483F00-446C-42A4-9EDB-25C6456E0071}"/>
    <dgm:cxn modelId="{A14E7380-D170-41BA-8F6A-2E38933F90B0}" srcId="{ACA7DEAD-5EE6-49F1-B0AC-52B04DD91B09}" destId="{FA66BD46-C663-4996-A28F-978542004146}" srcOrd="0" destOrd="0" parTransId="{B08D589B-09B1-4632-BD63-17CAF49C9396}" sibTransId="{599F2ECA-583D-4D38-88B5-20F27AC6B6FA}"/>
    <dgm:cxn modelId="{28C3BB63-130D-444F-8992-29F0B00E01B7}" type="presOf" srcId="{ACA7DEAD-5EE6-49F1-B0AC-52B04DD91B09}" destId="{351A3D4D-8DE9-47F2-98DF-FFED457342F7}" srcOrd="0" destOrd="0" presId="urn:microsoft.com/office/officeart/2005/8/layout/orgChart1"/>
    <dgm:cxn modelId="{980BFA90-3CC2-4E7A-B9A5-3FE077A5F3D9}" type="presOf" srcId="{FA66BD46-C663-4996-A28F-978542004146}" destId="{48DE0241-00FE-4266-8718-E5DFBD53650D}" srcOrd="0" destOrd="0" presId="urn:microsoft.com/office/officeart/2005/8/layout/orgChart1"/>
    <dgm:cxn modelId="{A62C7440-F441-45CB-9187-D75A310EE4F2}" srcId="{FA66BD46-C663-4996-A28F-978542004146}" destId="{DB8B20CB-EB93-42D0-8F98-198FD6863C61}" srcOrd="2" destOrd="0" parTransId="{72310B81-4CEF-4ACC-9C10-B6931C8D3F89}" sibTransId="{6A539101-2FDC-4509-8A4E-C1D736769ACB}"/>
    <dgm:cxn modelId="{C2C6D2C7-8323-4F3F-801B-14CB7F538E00}" type="presOf" srcId="{FA66BD46-C663-4996-A28F-978542004146}" destId="{7B02DE96-7B88-4A45-9B8F-D5311154E3CE}" srcOrd="1" destOrd="0" presId="urn:microsoft.com/office/officeart/2005/8/layout/orgChart1"/>
    <dgm:cxn modelId="{332F0C94-6CAE-4BBE-A0B3-06CD2C19A67B}" srcId="{FA66BD46-C663-4996-A28F-978542004146}" destId="{3DE6A0D0-B907-459C-BC63-BBDC3AFDABF4}" srcOrd="1" destOrd="0" parTransId="{52C0095A-E660-4FD7-85FF-24F26623EE31}" sibTransId="{D117DCA1-9FD0-48A9-BEC4-6F52F54E40B3}"/>
    <dgm:cxn modelId="{63361F45-EAF8-4729-9AEC-4D74004B10B1}" type="presOf" srcId="{DB8B20CB-EB93-42D0-8F98-198FD6863C61}" destId="{0C3AC8CE-C6ED-46C1-8554-B2D2D7778843}" srcOrd="0" destOrd="0" presId="urn:microsoft.com/office/officeart/2005/8/layout/orgChart1"/>
    <dgm:cxn modelId="{DC288633-419E-4144-B1B9-5442AB4B1C72}" type="presOf" srcId="{1185D357-30F7-4B7A-AC23-C28EDB0F6A6C}" destId="{658844A1-EC72-4DC0-A49D-8152560E5EC3}" srcOrd="0" destOrd="0" presId="urn:microsoft.com/office/officeart/2005/8/layout/orgChart1"/>
    <dgm:cxn modelId="{4577FB3E-31C4-4D62-82E7-B9719BFFC8DF}" type="presOf" srcId="{3DE6A0D0-B907-459C-BC63-BBDC3AFDABF4}" destId="{ADB0BD26-CEF2-4F6D-B511-9DA8E19F86F1}" srcOrd="1" destOrd="0" presId="urn:microsoft.com/office/officeart/2005/8/layout/orgChart1"/>
    <dgm:cxn modelId="{99F8B3CA-7E92-4814-BFCB-AD6EBE7E0E9C}" type="presOf" srcId="{72310B81-4CEF-4ACC-9C10-B6931C8D3F89}" destId="{C49B36BA-FA9D-4898-9E8A-393C204CF617}" srcOrd="0" destOrd="0" presId="urn:microsoft.com/office/officeart/2005/8/layout/orgChart1"/>
    <dgm:cxn modelId="{E2566D31-7FD7-4139-B2C1-54280DAF9A7D}" type="presOf" srcId="{3DE6A0D0-B907-459C-BC63-BBDC3AFDABF4}" destId="{2701F560-999F-4A62-A959-DCA9A6AB57F7}" srcOrd="0" destOrd="0" presId="urn:microsoft.com/office/officeart/2005/8/layout/orgChart1"/>
    <dgm:cxn modelId="{E5DA59DB-A232-4285-BCE0-950739C873AF}" type="presOf" srcId="{DB8B20CB-EB93-42D0-8F98-198FD6863C61}" destId="{020F8DBB-1D5B-43AD-BB22-D42C002E9CDB}" srcOrd="1" destOrd="0" presId="urn:microsoft.com/office/officeart/2005/8/layout/orgChart1"/>
    <dgm:cxn modelId="{91EECCE8-FF95-40D3-AF00-7BE63ABDF0EF}" type="presOf" srcId="{4E25E6D3-9B02-4F2C-81D7-18DCEB41FAD2}" destId="{CBE369D8-E400-439E-95BE-72FB57E02DFD}" srcOrd="1" destOrd="0" presId="urn:microsoft.com/office/officeart/2005/8/layout/orgChart1"/>
    <dgm:cxn modelId="{D0C3CD23-AB42-49BB-BEEB-5CCC46E7EFBD}" type="presOf" srcId="{52C0095A-E660-4FD7-85FF-24F26623EE31}" destId="{E2BE6287-B240-49EB-93E4-E69DD6C630CE}" srcOrd="0" destOrd="0" presId="urn:microsoft.com/office/officeart/2005/8/layout/orgChart1"/>
    <dgm:cxn modelId="{C1D4F93F-4516-462E-9FA1-C4DFACD4DF83}" type="presParOf" srcId="{351A3D4D-8DE9-47F2-98DF-FFED457342F7}" destId="{84DF0E6D-BDB5-4A90-8951-64BB9CBFBC89}" srcOrd="0" destOrd="0" presId="urn:microsoft.com/office/officeart/2005/8/layout/orgChart1"/>
    <dgm:cxn modelId="{C219C554-4CFD-4580-A0E2-051CCB570558}" type="presParOf" srcId="{84DF0E6D-BDB5-4A90-8951-64BB9CBFBC89}" destId="{64F129F6-1B08-47DE-AF7B-4CF59975A819}" srcOrd="0" destOrd="0" presId="urn:microsoft.com/office/officeart/2005/8/layout/orgChart1"/>
    <dgm:cxn modelId="{23FE7AD2-401A-4A91-97C0-448D3BF232A1}" type="presParOf" srcId="{64F129F6-1B08-47DE-AF7B-4CF59975A819}" destId="{48DE0241-00FE-4266-8718-E5DFBD53650D}" srcOrd="0" destOrd="0" presId="urn:microsoft.com/office/officeart/2005/8/layout/orgChart1"/>
    <dgm:cxn modelId="{FFE2C8E5-E80D-433D-A08F-09090A7480B7}" type="presParOf" srcId="{64F129F6-1B08-47DE-AF7B-4CF59975A819}" destId="{7B02DE96-7B88-4A45-9B8F-D5311154E3CE}" srcOrd="1" destOrd="0" presId="urn:microsoft.com/office/officeart/2005/8/layout/orgChart1"/>
    <dgm:cxn modelId="{8D2392B0-BEC8-42AE-8028-9CF7DA5B9889}" type="presParOf" srcId="{84DF0E6D-BDB5-4A90-8951-64BB9CBFBC89}" destId="{23BF669B-4CC6-499E-8A24-BAD5C610CBF8}" srcOrd="1" destOrd="0" presId="urn:microsoft.com/office/officeart/2005/8/layout/orgChart1"/>
    <dgm:cxn modelId="{82F1FE09-567B-4086-BC17-43FC7FBFC069}" type="presParOf" srcId="{23BF669B-4CC6-499E-8A24-BAD5C610CBF8}" destId="{658844A1-EC72-4DC0-A49D-8152560E5EC3}" srcOrd="0" destOrd="0" presId="urn:microsoft.com/office/officeart/2005/8/layout/orgChart1"/>
    <dgm:cxn modelId="{3CD18442-FBF1-4781-8FC1-1DF2EEA6015C}" type="presParOf" srcId="{23BF669B-4CC6-499E-8A24-BAD5C610CBF8}" destId="{3CDC4D2C-746B-4917-B347-58367C347B52}" srcOrd="1" destOrd="0" presId="urn:microsoft.com/office/officeart/2005/8/layout/orgChart1"/>
    <dgm:cxn modelId="{DC62E597-629E-4847-8E03-145542A30A7E}" type="presParOf" srcId="{3CDC4D2C-746B-4917-B347-58367C347B52}" destId="{13C5CDC7-3421-4D9D-A89B-753E5A737AD5}" srcOrd="0" destOrd="0" presId="urn:microsoft.com/office/officeart/2005/8/layout/orgChart1"/>
    <dgm:cxn modelId="{8081F38F-2E99-4FD2-B2EC-7230F59493D9}" type="presParOf" srcId="{13C5CDC7-3421-4D9D-A89B-753E5A737AD5}" destId="{FC49AF4E-4EF3-42DB-8F30-26FAA771D041}" srcOrd="0" destOrd="0" presId="urn:microsoft.com/office/officeart/2005/8/layout/orgChart1"/>
    <dgm:cxn modelId="{30BDA284-5056-45CF-807F-547B7E877BAD}" type="presParOf" srcId="{13C5CDC7-3421-4D9D-A89B-753E5A737AD5}" destId="{CBE369D8-E400-439E-95BE-72FB57E02DFD}" srcOrd="1" destOrd="0" presId="urn:microsoft.com/office/officeart/2005/8/layout/orgChart1"/>
    <dgm:cxn modelId="{2119EC9F-8124-4F1E-B243-4B8067976E5B}" type="presParOf" srcId="{3CDC4D2C-746B-4917-B347-58367C347B52}" destId="{C36A5CAE-9E79-478D-986A-E444C919E2B4}" srcOrd="1" destOrd="0" presId="urn:microsoft.com/office/officeart/2005/8/layout/orgChart1"/>
    <dgm:cxn modelId="{A8835D8B-2807-49FB-8A02-14E066521CEA}" type="presParOf" srcId="{3CDC4D2C-746B-4917-B347-58367C347B52}" destId="{51924644-F861-4687-98C5-119369B18956}" srcOrd="2" destOrd="0" presId="urn:microsoft.com/office/officeart/2005/8/layout/orgChart1"/>
    <dgm:cxn modelId="{D1C37F1F-9C1E-4161-8136-55DCAE3B7CA0}" type="presParOf" srcId="{23BF669B-4CC6-499E-8A24-BAD5C610CBF8}" destId="{E2BE6287-B240-49EB-93E4-E69DD6C630CE}" srcOrd="2" destOrd="0" presId="urn:microsoft.com/office/officeart/2005/8/layout/orgChart1"/>
    <dgm:cxn modelId="{BF80AA9D-C388-4D8F-A84D-BF9893CC49ED}" type="presParOf" srcId="{23BF669B-4CC6-499E-8A24-BAD5C610CBF8}" destId="{3C8C92E1-5A19-4594-A003-87555AEF42AA}" srcOrd="3" destOrd="0" presId="urn:microsoft.com/office/officeart/2005/8/layout/orgChart1"/>
    <dgm:cxn modelId="{72C1D79F-2407-4D9A-BE67-C290704A0B16}" type="presParOf" srcId="{3C8C92E1-5A19-4594-A003-87555AEF42AA}" destId="{B16765AC-D355-4386-AEB9-F6130D2A8D9F}" srcOrd="0" destOrd="0" presId="urn:microsoft.com/office/officeart/2005/8/layout/orgChart1"/>
    <dgm:cxn modelId="{B35DE453-5734-42A3-915B-C3BAD33B7A31}" type="presParOf" srcId="{B16765AC-D355-4386-AEB9-F6130D2A8D9F}" destId="{2701F560-999F-4A62-A959-DCA9A6AB57F7}" srcOrd="0" destOrd="0" presId="urn:microsoft.com/office/officeart/2005/8/layout/orgChart1"/>
    <dgm:cxn modelId="{3538B0C1-C57A-4989-998D-EFF8354571F0}" type="presParOf" srcId="{B16765AC-D355-4386-AEB9-F6130D2A8D9F}" destId="{ADB0BD26-CEF2-4F6D-B511-9DA8E19F86F1}" srcOrd="1" destOrd="0" presId="urn:microsoft.com/office/officeart/2005/8/layout/orgChart1"/>
    <dgm:cxn modelId="{E378ED9F-5FBA-4BAE-A40C-C76FB0D9158F}" type="presParOf" srcId="{3C8C92E1-5A19-4594-A003-87555AEF42AA}" destId="{8844CD16-5A89-4F56-8FA2-3E344416E677}" srcOrd="1" destOrd="0" presId="urn:microsoft.com/office/officeart/2005/8/layout/orgChart1"/>
    <dgm:cxn modelId="{6A279CE1-42B1-4A32-93AD-277CF4437CA6}" type="presParOf" srcId="{3C8C92E1-5A19-4594-A003-87555AEF42AA}" destId="{2FFF348C-EF63-4864-91AC-8C41DDEA402F}" srcOrd="2" destOrd="0" presId="urn:microsoft.com/office/officeart/2005/8/layout/orgChart1"/>
    <dgm:cxn modelId="{4CF2C2C9-D72A-4759-90AD-482BD2334FDA}" type="presParOf" srcId="{23BF669B-4CC6-499E-8A24-BAD5C610CBF8}" destId="{C49B36BA-FA9D-4898-9E8A-393C204CF617}" srcOrd="4" destOrd="0" presId="urn:microsoft.com/office/officeart/2005/8/layout/orgChart1"/>
    <dgm:cxn modelId="{47254D08-103C-49EC-A310-A975F9E6942E}" type="presParOf" srcId="{23BF669B-4CC6-499E-8A24-BAD5C610CBF8}" destId="{35679FAA-53DC-45BB-860B-E72A8F06B0AB}" srcOrd="5" destOrd="0" presId="urn:microsoft.com/office/officeart/2005/8/layout/orgChart1"/>
    <dgm:cxn modelId="{8E6A043B-B513-4DB6-88D4-84377CC6C31C}" type="presParOf" srcId="{35679FAA-53DC-45BB-860B-E72A8F06B0AB}" destId="{4C2FC86F-16D8-4889-AABF-23FAFF0E4947}" srcOrd="0" destOrd="0" presId="urn:microsoft.com/office/officeart/2005/8/layout/orgChart1"/>
    <dgm:cxn modelId="{694D8AF9-3E4D-4E4C-A22A-AACF7D7027FF}" type="presParOf" srcId="{4C2FC86F-16D8-4889-AABF-23FAFF0E4947}" destId="{0C3AC8CE-C6ED-46C1-8554-B2D2D7778843}" srcOrd="0" destOrd="0" presId="urn:microsoft.com/office/officeart/2005/8/layout/orgChart1"/>
    <dgm:cxn modelId="{45826CA3-8780-49D1-A097-E1363E5E4905}" type="presParOf" srcId="{4C2FC86F-16D8-4889-AABF-23FAFF0E4947}" destId="{020F8DBB-1D5B-43AD-BB22-D42C002E9CDB}" srcOrd="1" destOrd="0" presId="urn:microsoft.com/office/officeart/2005/8/layout/orgChart1"/>
    <dgm:cxn modelId="{3A0CB325-5A23-4BB4-921D-8FE119F823DB}" type="presParOf" srcId="{35679FAA-53DC-45BB-860B-E72A8F06B0AB}" destId="{D2874AC8-C4EC-4B52-9798-F458B27A37ED}" srcOrd="1" destOrd="0" presId="urn:microsoft.com/office/officeart/2005/8/layout/orgChart1"/>
    <dgm:cxn modelId="{3FD0E8A4-4D32-4CBC-A46C-5227E40BA495}" type="presParOf" srcId="{35679FAA-53DC-45BB-860B-E72A8F06B0AB}" destId="{C295CFC0-3C84-4989-B1DF-CC929AEA1FF6}" srcOrd="2" destOrd="0" presId="urn:microsoft.com/office/officeart/2005/8/layout/orgChart1"/>
    <dgm:cxn modelId="{E6392E3B-3197-4893-A878-DEA818258BA4}" type="presParOf" srcId="{84DF0E6D-BDB5-4A90-8951-64BB9CBFBC89}" destId="{96B05697-06BD-4AFA-8DF5-5703985A259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A7575B-F7E6-4518-BE84-EC218C935D79}">
      <dsp:nvSpPr>
        <dsp:cNvPr id="0" name=""/>
        <dsp:cNvSpPr/>
      </dsp:nvSpPr>
      <dsp:spPr>
        <a:xfrm>
          <a:off x="635218" y="1345"/>
          <a:ext cx="2987315" cy="1792389"/>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Lung</a:t>
          </a:r>
          <a:endParaRPr lang="en-US" sz="4000" kern="1200" dirty="0"/>
        </a:p>
      </dsp:txBody>
      <dsp:txXfrm>
        <a:off x="635218" y="1345"/>
        <a:ext cx="2987315" cy="1792389"/>
      </dsp:txXfrm>
    </dsp:sp>
    <dsp:sp modelId="{DC1C1E90-736F-4AE8-9419-6245284B30E5}">
      <dsp:nvSpPr>
        <dsp:cNvPr id="0" name=""/>
        <dsp:cNvSpPr/>
      </dsp:nvSpPr>
      <dsp:spPr>
        <a:xfrm>
          <a:off x="3921265" y="1345"/>
          <a:ext cx="2987315" cy="1792389"/>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Pleura</a:t>
          </a:r>
          <a:endParaRPr lang="en-US" sz="4000" kern="1200" dirty="0"/>
        </a:p>
      </dsp:txBody>
      <dsp:txXfrm>
        <a:off x="3921265" y="1345"/>
        <a:ext cx="2987315" cy="1792389"/>
      </dsp:txXfrm>
    </dsp:sp>
    <dsp:sp modelId="{C5D1501F-6056-4BCB-9A37-BDF708AF8399}">
      <dsp:nvSpPr>
        <dsp:cNvPr id="0" name=""/>
        <dsp:cNvSpPr/>
      </dsp:nvSpPr>
      <dsp:spPr>
        <a:xfrm>
          <a:off x="635218" y="2092465"/>
          <a:ext cx="2987315" cy="1792389"/>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Mediastinum</a:t>
          </a:r>
          <a:endParaRPr lang="en-US" sz="4000" kern="1200" dirty="0"/>
        </a:p>
      </dsp:txBody>
      <dsp:txXfrm>
        <a:off x="635218" y="2092465"/>
        <a:ext cx="2987315" cy="1792389"/>
      </dsp:txXfrm>
    </dsp:sp>
    <dsp:sp modelId="{33D73635-C311-474C-BCB4-F5A84940DC1B}">
      <dsp:nvSpPr>
        <dsp:cNvPr id="0" name=""/>
        <dsp:cNvSpPr/>
      </dsp:nvSpPr>
      <dsp:spPr>
        <a:xfrm>
          <a:off x="3921265" y="2092465"/>
          <a:ext cx="2987315" cy="1792389"/>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ctr" defTabSz="1778000">
            <a:lnSpc>
              <a:spcPct val="90000"/>
            </a:lnSpc>
            <a:spcBef>
              <a:spcPct val="0"/>
            </a:spcBef>
            <a:spcAft>
              <a:spcPct val="35000"/>
            </a:spcAft>
          </a:pPr>
          <a:r>
            <a:rPr lang="en-US" sz="4000" kern="1200" dirty="0" smtClean="0"/>
            <a:t>Chest wall</a:t>
          </a:r>
          <a:endParaRPr lang="en-US" sz="4000" kern="1200" dirty="0"/>
        </a:p>
      </dsp:txBody>
      <dsp:txXfrm>
        <a:off x="3921265" y="2092465"/>
        <a:ext cx="2987315" cy="17923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B36BA-FA9D-4898-9E8A-393C204CF617}">
      <dsp:nvSpPr>
        <dsp:cNvPr id="0" name=""/>
        <dsp:cNvSpPr/>
      </dsp:nvSpPr>
      <dsp:spPr>
        <a:xfrm>
          <a:off x="3771900" y="1711523"/>
          <a:ext cx="2668646" cy="463153"/>
        </a:xfrm>
        <a:custGeom>
          <a:avLst/>
          <a:gdLst/>
          <a:ahLst/>
          <a:cxnLst/>
          <a:rect l="0" t="0" r="0" b="0"/>
          <a:pathLst>
            <a:path>
              <a:moveTo>
                <a:pt x="0" y="0"/>
              </a:moveTo>
              <a:lnTo>
                <a:pt x="0" y="231576"/>
              </a:lnTo>
              <a:lnTo>
                <a:pt x="2668646" y="231576"/>
              </a:lnTo>
              <a:lnTo>
                <a:pt x="2668646" y="463153"/>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BE6287-B240-49EB-93E4-E69DD6C630CE}">
      <dsp:nvSpPr>
        <dsp:cNvPr id="0" name=""/>
        <dsp:cNvSpPr/>
      </dsp:nvSpPr>
      <dsp:spPr>
        <a:xfrm>
          <a:off x="3726180" y="1711523"/>
          <a:ext cx="91440" cy="463153"/>
        </a:xfrm>
        <a:custGeom>
          <a:avLst/>
          <a:gdLst/>
          <a:ahLst/>
          <a:cxnLst/>
          <a:rect l="0" t="0" r="0" b="0"/>
          <a:pathLst>
            <a:path>
              <a:moveTo>
                <a:pt x="45720" y="0"/>
              </a:moveTo>
              <a:lnTo>
                <a:pt x="45720" y="463153"/>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8844A1-EC72-4DC0-A49D-8152560E5EC3}">
      <dsp:nvSpPr>
        <dsp:cNvPr id="0" name=""/>
        <dsp:cNvSpPr/>
      </dsp:nvSpPr>
      <dsp:spPr>
        <a:xfrm>
          <a:off x="1103253" y="1711523"/>
          <a:ext cx="2668646" cy="463153"/>
        </a:xfrm>
        <a:custGeom>
          <a:avLst/>
          <a:gdLst/>
          <a:ahLst/>
          <a:cxnLst/>
          <a:rect l="0" t="0" r="0" b="0"/>
          <a:pathLst>
            <a:path>
              <a:moveTo>
                <a:pt x="2668646" y="0"/>
              </a:moveTo>
              <a:lnTo>
                <a:pt x="2668646" y="231576"/>
              </a:lnTo>
              <a:lnTo>
                <a:pt x="0" y="231576"/>
              </a:lnTo>
              <a:lnTo>
                <a:pt x="0" y="463153"/>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DE0241-00FE-4266-8718-E5DFBD53650D}">
      <dsp:nvSpPr>
        <dsp:cNvPr id="0" name=""/>
        <dsp:cNvSpPr/>
      </dsp:nvSpPr>
      <dsp:spPr>
        <a:xfrm>
          <a:off x="2669153" y="608776"/>
          <a:ext cx="2205493" cy="1102746"/>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342900" marR="0" lvl="0" indent="-342900" algn="ctr" defTabSz="914400" rtl="0" eaLnBrk="1" fontAlgn="base" latinLnBrk="0" hangingPunct="1">
            <a:lnSpc>
              <a:spcPct val="90000"/>
            </a:lnSpc>
            <a:spcBef>
              <a:spcPct val="0"/>
            </a:spcBef>
            <a:spcAft>
              <a:spcPct val="0"/>
            </a:spcAft>
            <a:buClrTx/>
            <a:buSzTx/>
            <a:buFontTx/>
            <a:buNone/>
            <a:tabLst/>
          </a:pPr>
          <a:r>
            <a:rPr kumimoji="0" lang="en-US" sz="1900" b="1" i="0" u="none" strike="noStrike" kern="1200" cap="none" normalizeH="0" baseline="0" smtClean="0">
              <a:ln>
                <a:noFill/>
              </a:ln>
              <a:solidFill>
                <a:schemeClr val="tx2"/>
              </a:solidFill>
              <a:effectLst>
                <a:outerShdw blurRad="38100" dist="38100" dir="2700000" algn="tl">
                  <a:srgbClr val="000000"/>
                </a:outerShdw>
              </a:effectLst>
              <a:latin typeface="Georgia" pitchFamily="18" charset="0"/>
              <a:cs typeface="Arabic Transparent" pitchFamily="2" charset="0"/>
            </a:rPr>
            <a:t>For whole body </a:t>
          </a:r>
        </a:p>
        <a:p>
          <a:pPr marL="342900" marR="0" lvl="0" indent="-342900" algn="ctr" defTabSz="914400" rtl="0" eaLnBrk="1" fontAlgn="base" latinLnBrk="0" hangingPunct="1">
            <a:lnSpc>
              <a:spcPct val="90000"/>
            </a:lnSpc>
            <a:spcBef>
              <a:spcPct val="0"/>
            </a:spcBef>
            <a:spcAft>
              <a:spcPct val="0"/>
            </a:spcAft>
            <a:buClrTx/>
            <a:buSzTx/>
            <a:buFontTx/>
            <a:buNone/>
            <a:tabLst/>
          </a:pPr>
          <a:r>
            <a:rPr kumimoji="0" lang="en-US" sz="1900" b="1" i="0" u="none" strike="noStrike" kern="1200" cap="none" normalizeH="0" baseline="0" smtClean="0">
              <a:ln>
                <a:noFill/>
              </a:ln>
              <a:solidFill>
                <a:schemeClr val="tx2"/>
              </a:solidFill>
              <a:effectLst>
                <a:outerShdw blurRad="38100" dist="38100" dir="2700000" algn="tl">
                  <a:srgbClr val="000000"/>
                </a:outerShdw>
              </a:effectLst>
              <a:latin typeface="Georgia" pitchFamily="18" charset="0"/>
              <a:cs typeface="Arabic Transparent" pitchFamily="2" charset="0"/>
            </a:rPr>
            <a:t>PET/CT study</a:t>
          </a:r>
        </a:p>
      </dsp:txBody>
      <dsp:txXfrm>
        <a:off x="2669153" y="608776"/>
        <a:ext cx="2205493" cy="1102746"/>
      </dsp:txXfrm>
    </dsp:sp>
    <dsp:sp modelId="{FC49AF4E-4EF3-42DB-8F30-26FAA771D041}">
      <dsp:nvSpPr>
        <dsp:cNvPr id="0" name=""/>
        <dsp:cNvSpPr/>
      </dsp:nvSpPr>
      <dsp:spPr>
        <a:xfrm>
          <a:off x="506" y="2174676"/>
          <a:ext cx="2205493" cy="1102746"/>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457200" marR="0" lvl="0" indent="-457200" algn="ctr" defTabSz="914400" rtl="0" eaLnBrk="1" fontAlgn="base" latinLnBrk="0" hangingPunct="1">
            <a:lnSpc>
              <a:spcPct val="90000"/>
            </a:lnSpc>
            <a:spcBef>
              <a:spcPct val="0"/>
            </a:spcBef>
            <a:spcAft>
              <a:spcPct val="0"/>
            </a:spcAft>
            <a:buClrTx/>
            <a:buSzTx/>
            <a:buFontTx/>
            <a:buNone/>
            <a:tabLst/>
          </a:pPr>
          <a:r>
            <a:rPr kumimoji="0" lang="en-US" sz="1900" b="1" i="0" u="none" strike="noStrike" kern="1200" cap="none" normalizeH="0" baseline="0" dirty="0" smtClean="0">
              <a:ln>
                <a:noFill/>
              </a:ln>
              <a:solidFill>
                <a:schemeClr val="tx1"/>
              </a:solidFill>
              <a:effectLst>
                <a:outerShdw blurRad="38100" dist="38100" dir="2700000" algn="tl">
                  <a:srgbClr val="FFFFFF"/>
                </a:outerShdw>
              </a:effectLst>
              <a:latin typeface="Georgia" pitchFamily="18" charset="0"/>
              <a:cs typeface="Arabic Transparent" pitchFamily="2" charset="0"/>
            </a:rPr>
            <a:t>1) CT portion </a:t>
          </a:r>
        </a:p>
        <a:p>
          <a:pPr marL="457200" marR="0" lvl="0" indent="-457200" algn="ctr" defTabSz="914400" rtl="0" eaLnBrk="1" fontAlgn="base" latinLnBrk="0" hangingPunct="1">
            <a:lnSpc>
              <a:spcPct val="90000"/>
            </a:lnSpc>
            <a:spcBef>
              <a:spcPct val="0"/>
            </a:spcBef>
            <a:spcAft>
              <a:spcPct val="0"/>
            </a:spcAft>
            <a:buClrTx/>
            <a:buSzTx/>
            <a:buFontTx/>
            <a:buNone/>
            <a:tabLst/>
          </a:pPr>
          <a:r>
            <a:rPr kumimoji="0" lang="en-US" sz="1900" b="1" i="0" u="none" strike="noStrike" kern="1200" cap="none" normalizeH="0" baseline="0" dirty="0" smtClean="0">
              <a:ln>
                <a:noFill/>
              </a:ln>
              <a:solidFill>
                <a:schemeClr val="tx1"/>
              </a:solidFill>
              <a:effectLst>
                <a:outerShdw blurRad="38100" dist="38100" dir="2700000" algn="tl">
                  <a:srgbClr val="FFFFFF"/>
                </a:outerShdw>
              </a:effectLst>
              <a:latin typeface="Georgia" pitchFamily="18" charset="0"/>
              <a:cs typeface="Arabic Transparent" pitchFamily="2" charset="0"/>
            </a:rPr>
            <a:t>of the technique</a:t>
          </a:r>
        </a:p>
      </dsp:txBody>
      <dsp:txXfrm>
        <a:off x="506" y="2174676"/>
        <a:ext cx="2205493" cy="1102746"/>
      </dsp:txXfrm>
    </dsp:sp>
    <dsp:sp modelId="{2701F560-999F-4A62-A959-DCA9A6AB57F7}">
      <dsp:nvSpPr>
        <dsp:cNvPr id="0" name=""/>
        <dsp:cNvSpPr/>
      </dsp:nvSpPr>
      <dsp:spPr>
        <a:xfrm>
          <a:off x="2669153" y="2174676"/>
          <a:ext cx="2205493" cy="1102746"/>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342900" marR="0" lvl="0" indent="-342900" algn="ctr" defTabSz="914400" rtl="0" eaLnBrk="1" fontAlgn="base" latinLnBrk="0" hangingPunct="1">
            <a:lnSpc>
              <a:spcPct val="90000"/>
            </a:lnSpc>
            <a:spcBef>
              <a:spcPct val="0"/>
            </a:spcBef>
            <a:spcAft>
              <a:spcPct val="0"/>
            </a:spcAft>
            <a:buClrTx/>
            <a:buSzTx/>
            <a:buFontTx/>
            <a:buNone/>
            <a:tabLst/>
          </a:pPr>
          <a:r>
            <a:rPr kumimoji="0" lang="en-US" sz="1900" b="1" i="0" u="none" strike="noStrike" kern="1200" cap="none" normalizeH="0" baseline="0" smtClean="0">
              <a:ln>
                <a:noFill/>
              </a:ln>
              <a:solidFill>
                <a:schemeClr val="tx1"/>
              </a:solidFill>
              <a:effectLst>
                <a:outerShdw blurRad="38100" dist="38100" dir="2700000" algn="tl">
                  <a:srgbClr val="FFFFFF"/>
                </a:outerShdw>
              </a:effectLst>
              <a:latin typeface="Georgia" pitchFamily="18" charset="0"/>
              <a:cs typeface="Arabic Transparent" pitchFamily="2" charset="0"/>
            </a:rPr>
            <a:t>2) PET portion </a:t>
          </a:r>
        </a:p>
        <a:p>
          <a:pPr marL="342900" marR="0" lvl="0" indent="-342900" algn="ctr" defTabSz="914400" rtl="0" eaLnBrk="1" fontAlgn="base" latinLnBrk="0" hangingPunct="1">
            <a:lnSpc>
              <a:spcPct val="90000"/>
            </a:lnSpc>
            <a:spcBef>
              <a:spcPct val="0"/>
            </a:spcBef>
            <a:spcAft>
              <a:spcPct val="0"/>
            </a:spcAft>
            <a:buClrTx/>
            <a:buSzTx/>
            <a:buFontTx/>
            <a:buNone/>
            <a:tabLst/>
          </a:pPr>
          <a:r>
            <a:rPr kumimoji="0" lang="en-US" sz="1900" b="1" i="0" u="none" strike="noStrike" kern="1200" cap="none" normalizeH="0" baseline="0" smtClean="0">
              <a:ln>
                <a:noFill/>
              </a:ln>
              <a:solidFill>
                <a:schemeClr val="tx1"/>
              </a:solidFill>
              <a:effectLst>
                <a:outerShdw blurRad="38100" dist="38100" dir="2700000" algn="tl">
                  <a:srgbClr val="FFFFFF"/>
                </a:outerShdw>
              </a:effectLst>
              <a:latin typeface="Georgia" pitchFamily="18" charset="0"/>
              <a:cs typeface="Arabic Transparent" pitchFamily="2" charset="0"/>
            </a:rPr>
            <a:t>of the technique</a:t>
          </a:r>
        </a:p>
      </dsp:txBody>
      <dsp:txXfrm>
        <a:off x="2669153" y="2174676"/>
        <a:ext cx="2205493" cy="1102746"/>
      </dsp:txXfrm>
    </dsp:sp>
    <dsp:sp modelId="{0C3AC8CE-C6ED-46C1-8554-B2D2D7778843}">
      <dsp:nvSpPr>
        <dsp:cNvPr id="0" name=""/>
        <dsp:cNvSpPr/>
      </dsp:nvSpPr>
      <dsp:spPr>
        <a:xfrm>
          <a:off x="5337800" y="2174676"/>
          <a:ext cx="2205493" cy="1102746"/>
        </a:xfrm>
        <a:prstGeom prst="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marL="342900" marR="0" lvl="0" indent="-342900" algn="ctr" defTabSz="914400" rtl="0" eaLnBrk="1" fontAlgn="base" latinLnBrk="0" hangingPunct="1">
            <a:lnSpc>
              <a:spcPct val="90000"/>
            </a:lnSpc>
            <a:spcBef>
              <a:spcPct val="0"/>
            </a:spcBef>
            <a:spcAft>
              <a:spcPct val="0"/>
            </a:spcAft>
            <a:buClrTx/>
            <a:buSzTx/>
            <a:buFontTx/>
            <a:buNone/>
            <a:tabLst/>
          </a:pPr>
          <a:r>
            <a:rPr kumimoji="0" lang="en-US" sz="1900" b="1" i="0" u="none" strike="noStrike" kern="1200" cap="none" normalizeH="0" baseline="0" dirty="0" smtClean="0">
              <a:ln>
                <a:noFill/>
              </a:ln>
              <a:solidFill>
                <a:schemeClr val="tx1"/>
              </a:solidFill>
              <a:effectLst>
                <a:outerShdw blurRad="38100" dist="38100" dir="2700000" algn="tl">
                  <a:srgbClr val="FFFFFF"/>
                </a:outerShdw>
              </a:effectLst>
              <a:latin typeface="Georgia" pitchFamily="18" charset="0"/>
              <a:cs typeface="Arabic Transparent" pitchFamily="2" charset="0"/>
            </a:rPr>
            <a:t>3) PET/CT Fusion &amp;</a:t>
          </a:r>
        </a:p>
        <a:p>
          <a:pPr marL="342900" marR="0" lvl="0" indent="-342900" algn="ctr" defTabSz="914400" rtl="0" eaLnBrk="1" fontAlgn="base" latinLnBrk="0" hangingPunct="1">
            <a:lnSpc>
              <a:spcPct val="90000"/>
            </a:lnSpc>
            <a:spcBef>
              <a:spcPct val="0"/>
            </a:spcBef>
            <a:spcAft>
              <a:spcPct val="0"/>
            </a:spcAft>
            <a:buClrTx/>
            <a:buSzTx/>
            <a:buFontTx/>
            <a:buNone/>
            <a:tabLst/>
          </a:pPr>
          <a:r>
            <a:rPr kumimoji="0" lang="en-US" sz="1900" b="1" i="0" u="none" strike="noStrike" kern="1200" cap="none" normalizeH="0" baseline="0" dirty="0" smtClean="0">
              <a:ln>
                <a:noFill/>
              </a:ln>
              <a:solidFill>
                <a:schemeClr val="tx1"/>
              </a:solidFill>
              <a:effectLst>
                <a:outerShdw blurRad="38100" dist="38100" dir="2700000" algn="tl">
                  <a:srgbClr val="FFFFFF"/>
                </a:outerShdw>
              </a:effectLst>
              <a:latin typeface="Georgia" pitchFamily="18" charset="0"/>
              <a:cs typeface="Arabic Transparent" pitchFamily="2" charset="0"/>
            </a:rPr>
            <a:t>Image Interpretation  </a:t>
          </a:r>
        </a:p>
      </dsp:txBody>
      <dsp:txXfrm>
        <a:off x="5337800" y="2174676"/>
        <a:ext cx="2205493" cy="110274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F5A2512-580D-4DF2-82A9-6ED419D8D6FC}" type="datetimeFigureOut">
              <a:rPr lang="en-US" smtClean="0"/>
              <a:t>9/18/2015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AFAADB1-92D9-4461-8B06-B9AD41FC9C3C}" type="slidenum">
              <a:rPr lang="en-US" smtClean="0"/>
              <a:t>‹#›</a:t>
            </a:fld>
            <a:endParaRPr lang="en-US"/>
          </a:p>
        </p:txBody>
      </p:sp>
    </p:spTree>
    <p:extLst>
      <p:ext uri="{BB962C8B-B14F-4D97-AF65-F5344CB8AC3E}">
        <p14:creationId xmlns:p14="http://schemas.microsoft.com/office/powerpoint/2010/main" val="5468111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7F440B-CCB5-429D-94C8-5797641A2648}" type="datetimeFigureOut">
              <a:rPr lang="en-US" smtClean="0"/>
              <a:t>9/18/2015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238FB-E833-4838-9A7C-B48E03D9FA8E}" type="slidenum">
              <a:rPr lang="en-US" smtClean="0"/>
              <a:t>‹#›</a:t>
            </a:fld>
            <a:endParaRPr lang="en-US" dirty="0"/>
          </a:p>
        </p:txBody>
      </p:sp>
    </p:spTree>
    <p:extLst>
      <p:ext uri="{BB962C8B-B14F-4D97-AF65-F5344CB8AC3E}">
        <p14:creationId xmlns:p14="http://schemas.microsoft.com/office/powerpoint/2010/main" val="3563612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T</a:t>
            </a:r>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1</a:t>
            </a:fld>
            <a:endParaRPr lang="en-US" dirty="0"/>
          </a:p>
        </p:txBody>
      </p:sp>
    </p:spTree>
    <p:extLst>
      <p:ext uri="{BB962C8B-B14F-4D97-AF65-F5344CB8AC3E}">
        <p14:creationId xmlns:p14="http://schemas.microsoft.com/office/powerpoint/2010/main" val="3058780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6</a:t>
            </a:fld>
            <a:endParaRPr lang="en-US" dirty="0"/>
          </a:p>
        </p:txBody>
      </p:sp>
    </p:spTree>
    <p:extLst>
      <p:ext uri="{BB962C8B-B14F-4D97-AF65-F5344CB8AC3E}">
        <p14:creationId xmlns:p14="http://schemas.microsoft.com/office/powerpoint/2010/main" val="2494459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7</a:t>
            </a:fld>
            <a:endParaRPr lang="en-US" dirty="0"/>
          </a:p>
        </p:txBody>
      </p:sp>
    </p:spTree>
    <p:extLst>
      <p:ext uri="{BB962C8B-B14F-4D97-AF65-F5344CB8AC3E}">
        <p14:creationId xmlns:p14="http://schemas.microsoft.com/office/powerpoint/2010/main" val="1293338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13</a:t>
            </a:fld>
            <a:endParaRPr lang="en-US" dirty="0"/>
          </a:p>
        </p:txBody>
      </p:sp>
    </p:spTree>
    <p:extLst>
      <p:ext uri="{BB962C8B-B14F-4D97-AF65-F5344CB8AC3E}">
        <p14:creationId xmlns:p14="http://schemas.microsoft.com/office/powerpoint/2010/main" val="246978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18</a:t>
            </a:fld>
            <a:endParaRPr lang="en-US" dirty="0"/>
          </a:p>
        </p:txBody>
      </p:sp>
    </p:spTree>
    <p:extLst>
      <p:ext uri="{BB962C8B-B14F-4D97-AF65-F5344CB8AC3E}">
        <p14:creationId xmlns:p14="http://schemas.microsoft.com/office/powerpoint/2010/main" val="2507124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47</a:t>
            </a:fld>
            <a:endParaRPr lang="en-US" dirty="0"/>
          </a:p>
        </p:txBody>
      </p:sp>
    </p:spTree>
    <p:extLst>
      <p:ext uri="{BB962C8B-B14F-4D97-AF65-F5344CB8AC3E}">
        <p14:creationId xmlns:p14="http://schemas.microsoft.com/office/powerpoint/2010/main" val="484555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49</a:t>
            </a:fld>
            <a:endParaRPr lang="en-US" dirty="0"/>
          </a:p>
        </p:txBody>
      </p:sp>
    </p:spTree>
    <p:extLst>
      <p:ext uri="{BB962C8B-B14F-4D97-AF65-F5344CB8AC3E}">
        <p14:creationId xmlns:p14="http://schemas.microsoft.com/office/powerpoint/2010/main" val="2126058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60</a:t>
            </a:fld>
            <a:endParaRPr lang="en-US" dirty="0"/>
          </a:p>
        </p:txBody>
      </p:sp>
    </p:spTree>
    <p:extLst>
      <p:ext uri="{BB962C8B-B14F-4D97-AF65-F5344CB8AC3E}">
        <p14:creationId xmlns:p14="http://schemas.microsoft.com/office/powerpoint/2010/main" val="2062061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A238FB-E833-4838-9A7C-B48E03D9FA8E}" type="slidenum">
              <a:rPr lang="en-US" smtClean="0"/>
              <a:t>69</a:t>
            </a:fld>
            <a:endParaRPr lang="en-US" dirty="0"/>
          </a:p>
        </p:txBody>
      </p:sp>
    </p:spTree>
    <p:extLst>
      <p:ext uri="{BB962C8B-B14F-4D97-AF65-F5344CB8AC3E}">
        <p14:creationId xmlns:p14="http://schemas.microsoft.com/office/powerpoint/2010/main" val="774528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E20F6A-1AFF-4742-9D8C-5BCF03DA83F8}" type="slidenum">
              <a:rPr lang="en-US" smtClean="0"/>
              <a:t>‹#›</a:t>
            </a:fld>
            <a:endParaRPr lang="en-US" dirty="0"/>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E20F6A-1AFF-4742-9D8C-5BCF03DA83F8}"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E20F6A-1AFF-4742-9D8C-5BCF03DA83F8}" type="slidenum">
              <a:rPr lang="en-US" smtClean="0"/>
              <a:t>‹#›</a:t>
            </a:fld>
            <a:endParaRPr lang="en-US" dirty="0"/>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E20F6A-1AFF-4742-9D8C-5BCF03DA83F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E20F6A-1AFF-4742-9D8C-5BCF03DA83F8}" type="slidenum">
              <a:rPr lang="en-US" smtClean="0"/>
              <a:t>‹#›</a:t>
            </a:fld>
            <a:endParaRPr lang="en-US" dirty="0"/>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E20F6A-1AFF-4742-9D8C-5BCF03DA83F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E20F6A-1AFF-4742-9D8C-5BCF03DA83F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1"/>
            <a:ext cx="4594935"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E20F6A-1AFF-4742-9D8C-5BCF03DA83F8}" type="slidenum">
              <a:rPr lang="en-US" smtClean="0"/>
              <a:t>‹#›</a:t>
            </a:fld>
            <a:endParaRPr lang="en-US" dirty="0"/>
          </a:p>
        </p:txBody>
      </p:sp>
      <p:cxnSp>
        <p:nvCxnSpPr>
          <p:cNvPr id="10" name="Straight Connector 9"/>
          <p:cNvCxnSpPr/>
          <p:nvPr/>
        </p:nvCxnSpPr>
        <p:spPr>
          <a:xfrm rot="5400000">
            <a:off x="1677195"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E20F6A-1AFF-4742-9D8C-5BCF03DA83F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E20F6A-1AFF-4742-9D8C-5BCF03DA83F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2"/>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97230-7B81-4806-A380-043F8BCA4B51}" type="datetimeFigureOut">
              <a:rPr lang="en-US" smtClean="0"/>
              <a:t>9/18/2015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E20F6A-1AFF-4742-9D8C-5BCF03DA83F8}"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dirty="0">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69631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dirty="0">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Tree>
    <p:extLst>
      <p:ext uri="{BB962C8B-B14F-4D97-AF65-F5344CB8AC3E}">
        <p14:creationId xmlns:p14="http://schemas.microsoft.com/office/powerpoint/2010/main" val="290061459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dirty="0">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982233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dirty="0">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Tree>
    <p:extLst>
      <p:ext uri="{BB962C8B-B14F-4D97-AF65-F5344CB8AC3E}">
        <p14:creationId xmlns:p14="http://schemas.microsoft.com/office/powerpoint/2010/main" val="4004460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8" name="Footer Placeholder 7"/>
          <p:cNvSpPr>
            <a:spLocks noGrp="1"/>
          </p:cNvSpPr>
          <p:nvPr>
            <p:ph type="ftr" sz="quarter" idx="11"/>
          </p:nvPr>
        </p:nvSpPr>
        <p:spPr/>
        <p:txBody>
          <a:bodyPr/>
          <a:lstStyle/>
          <a:p>
            <a:endParaRPr lang="en-US" dirty="0">
              <a:solidFill>
                <a:srgbClr val="303030">
                  <a:lumMod val="90000"/>
                  <a:lumOff val="10000"/>
                </a:srgbClr>
              </a:solidFill>
            </a:endParaRPr>
          </a:p>
        </p:txBody>
      </p:sp>
      <p:sp>
        <p:nvSpPr>
          <p:cNvPr id="9" name="Slide Number Placeholder 8"/>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1312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4" name="Footer Placeholder 3"/>
          <p:cNvSpPr>
            <a:spLocks noGrp="1"/>
          </p:cNvSpPr>
          <p:nvPr>
            <p:ph type="ftr" sz="quarter" idx="11"/>
          </p:nvPr>
        </p:nvSpPr>
        <p:spPr/>
        <p:txBody>
          <a:bodyPr/>
          <a:lstStyle/>
          <a:p>
            <a:endParaRPr lang="en-US" dirty="0">
              <a:solidFill>
                <a:srgbClr val="303030">
                  <a:lumMod val="90000"/>
                  <a:lumOff val="10000"/>
                </a:srgbClr>
              </a:solidFill>
            </a:endParaRPr>
          </a:p>
        </p:txBody>
      </p:sp>
      <p:sp>
        <p:nvSpPr>
          <p:cNvPr id="5" name="Slide Number Placeholder 4"/>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Tree>
    <p:extLst>
      <p:ext uri="{BB962C8B-B14F-4D97-AF65-F5344CB8AC3E}">
        <p14:creationId xmlns:p14="http://schemas.microsoft.com/office/powerpoint/2010/main" val="33717674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3" name="Footer Placeholder 2"/>
          <p:cNvSpPr>
            <a:spLocks noGrp="1"/>
          </p:cNvSpPr>
          <p:nvPr>
            <p:ph type="ftr" sz="quarter" idx="11"/>
          </p:nvPr>
        </p:nvSpPr>
        <p:spPr/>
        <p:txBody>
          <a:bodyPr/>
          <a:lstStyle/>
          <a:p>
            <a:endParaRPr lang="en-US" dirty="0">
              <a:solidFill>
                <a:srgbClr val="303030">
                  <a:lumMod val="90000"/>
                  <a:lumOff val="10000"/>
                </a:srgbClr>
              </a:solidFill>
            </a:endParaRPr>
          </a:p>
        </p:txBody>
      </p:sp>
      <p:sp>
        <p:nvSpPr>
          <p:cNvPr id="4" name="Slide Number Placeholder 3"/>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Tree>
    <p:extLst>
      <p:ext uri="{BB962C8B-B14F-4D97-AF65-F5344CB8AC3E}">
        <p14:creationId xmlns:p14="http://schemas.microsoft.com/office/powerpoint/2010/main" val="34409415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3710866" y="457201"/>
            <a:ext cx="4594935"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dirty="0">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cxnSp>
        <p:nvCxnSpPr>
          <p:cNvPr id="10" name="Straight Connector 9"/>
          <p:cNvCxnSpPr/>
          <p:nvPr/>
        </p:nvCxnSpPr>
        <p:spPr>
          <a:xfrm rot="5400000">
            <a:off x="1677195"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86930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dirty="0">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Tree>
    <p:extLst>
      <p:ext uri="{BB962C8B-B14F-4D97-AF65-F5344CB8AC3E}">
        <p14:creationId xmlns:p14="http://schemas.microsoft.com/office/powerpoint/2010/main" val="1496712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dirty="0">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Tree>
    <p:extLst>
      <p:ext uri="{BB962C8B-B14F-4D97-AF65-F5344CB8AC3E}">
        <p14:creationId xmlns:p14="http://schemas.microsoft.com/office/powerpoint/2010/main" val="29877908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2"/>
            <a:ext cx="18288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dirty="0">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Tree>
    <p:extLst>
      <p:ext uri="{BB962C8B-B14F-4D97-AF65-F5344CB8AC3E}">
        <p14:creationId xmlns:p14="http://schemas.microsoft.com/office/powerpoint/2010/main" val="3010193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7"/>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CBE97230-7B81-4806-A380-043F8BCA4B51}" type="datetimeFigureOut">
              <a:rPr lang="en-US" smtClean="0"/>
              <a:t>9/18/2015</a:t>
            </a:fld>
            <a:endParaRPr lang="en-US" dirty="0"/>
          </a:p>
        </p:txBody>
      </p:sp>
      <p:sp>
        <p:nvSpPr>
          <p:cNvPr id="5" name="Footer Placeholder 4"/>
          <p:cNvSpPr>
            <a:spLocks noGrp="1"/>
          </p:cNvSpPr>
          <p:nvPr>
            <p:ph type="ftr" sz="quarter" idx="3"/>
          </p:nvPr>
        </p:nvSpPr>
        <p:spPr>
          <a:xfrm>
            <a:off x="762000" y="6208777"/>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dirty="0"/>
          </a:p>
        </p:txBody>
      </p:sp>
      <p:sp>
        <p:nvSpPr>
          <p:cNvPr id="6" name="Slide Number Placeholder 5"/>
          <p:cNvSpPr>
            <a:spLocks noGrp="1"/>
          </p:cNvSpPr>
          <p:nvPr>
            <p:ph type="sldNum" sz="quarter" idx="4"/>
          </p:nvPr>
        </p:nvSpPr>
        <p:spPr>
          <a:xfrm>
            <a:off x="7620000" y="5687569"/>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17E20F6A-1AFF-4742-9D8C-5BCF03DA83F8}" type="slidenum">
              <a:rPr lang="en-US" smtClean="0"/>
              <a:t>‹#›</a:t>
            </a:fld>
            <a:endParaRPr lang="en-US" dirty="0"/>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48400" y="6208777"/>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CBE97230-7B81-4806-A380-043F8BCA4B51}" type="datetimeFigureOut">
              <a:rPr lang="en-US" smtClean="0">
                <a:solidFill>
                  <a:srgbClr val="303030">
                    <a:lumMod val="90000"/>
                    <a:lumOff val="10000"/>
                  </a:srgbClr>
                </a:solidFill>
              </a:rPr>
              <a:pPr/>
              <a:t>9/18/2015</a:t>
            </a:fld>
            <a:endParaRPr lang="en-US" dirty="0">
              <a:solidFill>
                <a:srgbClr val="303030">
                  <a:lumMod val="90000"/>
                  <a:lumOff val="10000"/>
                </a:srgbClr>
              </a:solidFill>
            </a:endParaRPr>
          </a:p>
        </p:txBody>
      </p:sp>
      <p:sp>
        <p:nvSpPr>
          <p:cNvPr id="5" name="Footer Placeholder 4"/>
          <p:cNvSpPr>
            <a:spLocks noGrp="1"/>
          </p:cNvSpPr>
          <p:nvPr>
            <p:ph type="ftr" sz="quarter" idx="3"/>
          </p:nvPr>
        </p:nvSpPr>
        <p:spPr>
          <a:xfrm>
            <a:off x="762000" y="6208777"/>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dirty="0">
              <a:solidFill>
                <a:srgbClr val="303030">
                  <a:lumMod val="90000"/>
                  <a:lumOff val="10000"/>
                </a:srgbClr>
              </a:solidFill>
            </a:endParaRPr>
          </a:p>
        </p:txBody>
      </p:sp>
      <p:sp>
        <p:nvSpPr>
          <p:cNvPr id="6" name="Slide Number Placeholder 5"/>
          <p:cNvSpPr>
            <a:spLocks noGrp="1"/>
          </p:cNvSpPr>
          <p:nvPr>
            <p:ph type="sldNum" sz="quarter" idx="4"/>
          </p:nvPr>
        </p:nvSpPr>
        <p:spPr>
          <a:xfrm>
            <a:off x="7620000" y="5687569"/>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17E20F6A-1AFF-4742-9D8C-5BCF03DA83F8}"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09329169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audio" Target="../media/audio1.wav"/><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audio" Target="../media/audio1.wav"/><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audio" Target="../media/audio1.wav"/><Relationship Id="rId1" Type="http://schemas.openxmlformats.org/officeDocument/2006/relationships/slideLayout" Target="../slideLayouts/slideLayout18.xml"/><Relationship Id="rId4" Type="http://schemas.openxmlformats.org/officeDocument/2006/relationships/audio" Target="../media/audio1.wav"/></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audio" Target="../media/audio1.wav"/></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audio" Target="../media/audio1.wav"/><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audio" Target="../media/audio2.wav"/><Relationship Id="rId9" Type="http://schemas.openxmlformats.org/officeDocument/2006/relationships/audio" Target="../media/audio1.wav"/></Relationships>
</file>

<file path=ppt/slides/_rels/slide7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2">
            <a:schemeClr val="accent2">
              <a:shade val="50000"/>
            </a:schemeClr>
          </a:lnRef>
          <a:fillRef idx="1">
            <a:schemeClr val="accent2"/>
          </a:fillRef>
          <a:effectRef idx="0">
            <a:schemeClr val="accent2"/>
          </a:effectRef>
          <a:fontRef idx="minor">
            <a:schemeClr val="lt1"/>
          </a:fontRef>
        </p:style>
        <p:txBody>
          <a:bodyPr>
            <a:noAutofit/>
          </a:bodyPr>
          <a:lstStyle/>
          <a:p>
            <a:r>
              <a:rPr lang="en-US" sz="4800" dirty="0" smtClean="0"/>
              <a:t>Follow up in Chest Tumors : Value of integrated</a:t>
            </a:r>
            <a:br>
              <a:rPr lang="en-US" sz="4800" dirty="0" smtClean="0"/>
            </a:br>
            <a:r>
              <a:rPr lang="en-US" sz="4800" dirty="0" smtClean="0"/>
              <a:t>PET/CT</a:t>
            </a:r>
            <a:br>
              <a:rPr lang="en-US" sz="4800" dirty="0" smtClean="0"/>
            </a:br>
            <a:endParaRPr lang="en-US" sz="4800" dirty="0"/>
          </a:p>
        </p:txBody>
      </p:sp>
      <p:sp>
        <p:nvSpPr>
          <p:cNvPr id="5" name="Subtitle 4"/>
          <p:cNvSpPr>
            <a:spLocks noGrp="1"/>
          </p:cNvSpPr>
          <p:nvPr>
            <p:ph type="subTitle" idx="1"/>
          </p:nvPr>
        </p:nvSpPr>
        <p:spPr/>
        <p:txBody>
          <a:bodyPr>
            <a:noAutofit/>
          </a:bodyPr>
          <a:lstStyle/>
          <a:p>
            <a:pPr algn="ctr"/>
            <a:r>
              <a:rPr lang="en-US" dirty="0" smtClean="0"/>
              <a:t>By : Dr. </a:t>
            </a:r>
            <a:r>
              <a:rPr lang="en-US" dirty="0" err="1" smtClean="0"/>
              <a:t>Heba</a:t>
            </a:r>
            <a:r>
              <a:rPr lang="en-US" dirty="0" smtClean="0"/>
              <a:t> Nabil , MSc</a:t>
            </a:r>
          </a:p>
          <a:p>
            <a:pPr algn="ctr"/>
            <a:r>
              <a:rPr lang="en-US" dirty="0" smtClean="0"/>
              <a:t>Radiology Specialist at Nasser Institute For Research and Treatment</a:t>
            </a:r>
            <a:endParaRPr lang="en-US"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89729" l="0" r="100000"/>
                    </a14:imgEffect>
                  </a14:imgLayer>
                </a14:imgProps>
              </a:ext>
              <a:ext uri="{28A0092B-C50C-407E-A947-70E740481C1C}">
                <a14:useLocalDpi xmlns:a14="http://schemas.microsoft.com/office/drawing/2010/main" val="0"/>
              </a:ext>
            </a:extLst>
          </a:blip>
          <a:stretch>
            <a:fillRect/>
          </a:stretch>
        </p:blipFill>
        <p:spPr>
          <a:xfrm>
            <a:off x="6400800" y="3352800"/>
            <a:ext cx="2743200" cy="3200401"/>
          </a:xfrm>
          <a:prstGeom prst="rect">
            <a:avLst/>
          </a:prstGeom>
          <a:ln>
            <a:noFill/>
          </a:ln>
          <a:effectLst>
            <a:softEdge rad="112500"/>
          </a:effectLst>
        </p:spPr>
      </p:pic>
    </p:spTree>
    <p:extLst>
      <p:ext uri="{BB962C8B-B14F-4D97-AF65-F5344CB8AC3E}">
        <p14:creationId xmlns:p14="http://schemas.microsoft.com/office/powerpoint/2010/main" val="789037705"/>
      </p:ext>
    </p:extLst>
  </p:cSld>
  <p:clrMapOvr>
    <a:masterClrMapping/>
  </p:clrMapOvr>
  <mc:AlternateContent xmlns:mc="http://schemas.openxmlformats.org/markup-compatibility/2006" xmlns:p14="http://schemas.microsoft.com/office/powerpoint/2010/main">
    <mc:Choice Requires="p14">
      <p:transition spd="slow" p14:dur="1200">
        <p:dissolve/>
        <p:sndAc>
          <p:stSnd>
            <p:snd r:embed="rId3" name="chimes.wav"/>
          </p:stSnd>
        </p:sndAc>
      </p:transition>
    </mc:Choice>
    <mc:Fallback xmlns="">
      <p:transition spd="slow">
        <p:dissolve/>
        <p:sndAc>
          <p:stSnd>
            <p:snd r:embed="rId6" name="chimes.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noAutofit/>
          </a:bodyPr>
          <a:lstStyle/>
          <a:p>
            <a:r>
              <a:rPr lang="en-US" sz="8800" dirty="0" smtClean="0">
                <a:latin typeface="+mj-lt"/>
              </a:rPr>
              <a:t>Introduction</a:t>
            </a:r>
            <a:endParaRPr lang="en-US" sz="8800" dirty="0">
              <a:latin typeface="+mj-lt"/>
            </a:endParaRPr>
          </a:p>
        </p:txBody>
      </p:sp>
    </p:spTree>
    <p:extLst>
      <p:ext uri="{BB962C8B-B14F-4D97-AF65-F5344CB8AC3E}">
        <p14:creationId xmlns:p14="http://schemas.microsoft.com/office/powerpoint/2010/main" val="2836849772"/>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3200" dirty="0">
                <a:latin typeface="+mj-lt"/>
              </a:rPr>
              <a:t>The management of oncology patients depends on </a:t>
            </a:r>
            <a:endParaRPr lang="en-US" sz="3200" dirty="0" smtClean="0">
              <a:latin typeface="+mj-lt"/>
            </a:endParaRPr>
          </a:p>
          <a:p>
            <a:r>
              <a:rPr lang="en-US" sz="3200" dirty="0"/>
              <a:t>A</a:t>
            </a:r>
            <a:r>
              <a:rPr lang="en-US" sz="3200" dirty="0" smtClean="0"/>
              <a:t>ccurate </a:t>
            </a:r>
            <a:r>
              <a:rPr lang="en-US" sz="3200" dirty="0"/>
              <a:t>local staging of tumor </a:t>
            </a:r>
            <a:r>
              <a:rPr lang="en-US" sz="3200" dirty="0" smtClean="0"/>
              <a:t>spread</a:t>
            </a:r>
          </a:p>
          <a:p>
            <a:r>
              <a:rPr lang="en-US" sz="3200" dirty="0" smtClean="0"/>
              <a:t> Identification </a:t>
            </a:r>
            <a:r>
              <a:rPr lang="en-US" sz="3200" dirty="0"/>
              <a:t>of nodal involvement and distant </a:t>
            </a:r>
            <a:r>
              <a:rPr lang="en-US" sz="3200" dirty="0" smtClean="0"/>
              <a:t>metastases</a:t>
            </a:r>
          </a:p>
          <a:p>
            <a:r>
              <a:rPr lang="en-US" sz="3200" dirty="0" smtClean="0"/>
              <a:t> Assessing </a:t>
            </a:r>
            <a:r>
              <a:rPr lang="en-US" sz="3200" dirty="0"/>
              <a:t>treatment </a:t>
            </a:r>
            <a:r>
              <a:rPr lang="en-US" sz="3200" dirty="0" smtClean="0"/>
              <a:t>plans </a:t>
            </a:r>
          </a:p>
          <a:p>
            <a:r>
              <a:rPr lang="en-US" sz="3200" dirty="0"/>
              <a:t>D</a:t>
            </a:r>
            <a:r>
              <a:rPr lang="en-US" sz="3200" dirty="0" smtClean="0"/>
              <a:t>etermining prognosis </a:t>
            </a:r>
          </a:p>
          <a:p>
            <a:r>
              <a:rPr lang="en-US" sz="3200" dirty="0"/>
              <a:t>E</a:t>
            </a:r>
            <a:r>
              <a:rPr lang="en-US" sz="3200" dirty="0" smtClean="0"/>
              <a:t>valuating </a:t>
            </a:r>
            <a:r>
              <a:rPr lang="en-US" sz="3200" dirty="0"/>
              <a:t>response to treatment. </a:t>
            </a:r>
          </a:p>
        </p:txBody>
      </p:sp>
    </p:spTree>
    <p:extLst>
      <p:ext uri="{BB962C8B-B14F-4D97-AF65-F5344CB8AC3E}">
        <p14:creationId xmlns:p14="http://schemas.microsoft.com/office/powerpoint/2010/main" val="17897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lstStyle/>
          <a:p>
            <a:r>
              <a:rPr lang="en-US" sz="2800" b="1" dirty="0"/>
              <a:t>Indications of PET/CT in chest tumors include </a:t>
            </a:r>
          </a:p>
          <a:p>
            <a:r>
              <a:rPr lang="en-US" sz="2800" dirty="0"/>
              <a:t> Evaluation of the solitary pulmonary nodule </a:t>
            </a:r>
          </a:p>
          <a:p>
            <a:r>
              <a:rPr lang="en-US" sz="2800" dirty="0"/>
              <a:t> Staging of NSCLC, SCLC, mesothelioma and lymphoma </a:t>
            </a:r>
          </a:p>
          <a:p>
            <a:r>
              <a:rPr lang="en-US" sz="2800" dirty="0"/>
              <a:t> Monitoring of treatment response</a:t>
            </a:r>
          </a:p>
          <a:p>
            <a:r>
              <a:rPr lang="en-US" sz="2800" dirty="0"/>
              <a:t> Assessment for recurrent tumor after radio/chemotherapy. </a:t>
            </a:r>
          </a:p>
          <a:p>
            <a:endParaRPr lang="en-US" dirty="0"/>
          </a:p>
        </p:txBody>
      </p:sp>
    </p:spTree>
    <p:extLst>
      <p:ext uri="{BB962C8B-B14F-4D97-AF65-F5344CB8AC3E}">
        <p14:creationId xmlns:p14="http://schemas.microsoft.com/office/powerpoint/2010/main" val="3000825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normAutofit/>
          </a:bodyPr>
          <a:lstStyle/>
          <a:p>
            <a:r>
              <a:rPr lang="en-US" sz="5400" b="1" u="sng" dirty="0" smtClean="0"/>
              <a:t>Aim of the work</a:t>
            </a:r>
          </a:p>
          <a:p>
            <a:pPr marL="0" indent="0">
              <a:buNone/>
            </a:pPr>
            <a:r>
              <a:rPr lang="en-US" sz="5400" dirty="0" smtClean="0"/>
              <a:t> </a:t>
            </a:r>
            <a:r>
              <a:rPr lang="en-US" sz="5400" dirty="0"/>
              <a:t>To identify the role of PET-CT in management of chest tumors .</a:t>
            </a:r>
          </a:p>
          <a:p>
            <a:endParaRPr lang="en-US" dirty="0"/>
          </a:p>
        </p:txBody>
      </p:sp>
    </p:spTree>
    <p:extLst>
      <p:ext uri="{BB962C8B-B14F-4D97-AF65-F5344CB8AC3E}">
        <p14:creationId xmlns:p14="http://schemas.microsoft.com/office/powerpoint/2010/main" val="2158252898"/>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0" y="3733800"/>
            <a:ext cx="6781800" cy="1600200"/>
          </a:xfrm>
        </p:spPr>
        <p:txBody>
          <a:bodyPr/>
          <a:lstStyle/>
          <a:p>
            <a:endParaRPr lang="en-US" dirty="0"/>
          </a:p>
        </p:txBody>
      </p:sp>
      <p:sp>
        <p:nvSpPr>
          <p:cNvPr id="3" name="Subtitle 2"/>
          <p:cNvSpPr>
            <a:spLocks noGrp="1"/>
          </p:cNvSpPr>
          <p:nvPr>
            <p:ph type="subTitle" idx="4294967295"/>
          </p:nvPr>
        </p:nvSpPr>
        <p:spPr>
          <a:xfrm>
            <a:off x="0" y="2971800"/>
            <a:ext cx="6858000" cy="2743200"/>
          </a:xfrm>
        </p:spPr>
        <p:txBody>
          <a:bodyPr>
            <a:noAutofit/>
          </a:bodyPr>
          <a:lstStyle/>
          <a:p>
            <a:pPr marL="2240280" lvl="8" indent="0" algn="r" rtl="1">
              <a:buNone/>
            </a:pPr>
            <a:r>
              <a:rPr lang="en-US" sz="9600" b="1" dirty="0" smtClean="0">
                <a:solidFill>
                  <a:schemeClr val="accent1"/>
                </a:solidFill>
                <a:latin typeface="+mj-lt"/>
              </a:rPr>
              <a:t>Anatomy</a:t>
            </a:r>
            <a:endParaRPr lang="en-US" sz="9600" b="1" dirty="0">
              <a:solidFill>
                <a:schemeClr val="accent1"/>
              </a:solidFill>
              <a:latin typeface="+mj-lt"/>
            </a:endParaRPr>
          </a:p>
        </p:txBody>
      </p:sp>
    </p:spTree>
    <p:extLst>
      <p:ext uri="{BB962C8B-B14F-4D97-AF65-F5344CB8AC3E}">
        <p14:creationId xmlns:p14="http://schemas.microsoft.com/office/powerpoint/2010/main" val="1003561231"/>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3"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smtClean="0"/>
              <a:t>Lung segments</a:t>
            </a:r>
            <a:endParaRPr lang="en-US" sz="9600" dirty="0"/>
          </a:p>
        </p:txBody>
      </p:sp>
      <p:sp>
        <p:nvSpPr>
          <p:cNvPr id="3" name="Content Placeholder 2"/>
          <p:cNvSpPr>
            <a:spLocks noGrp="1"/>
          </p:cNvSpPr>
          <p:nvPr>
            <p:ph idx="1"/>
          </p:nvPr>
        </p:nvSpPr>
        <p:spPr>
          <a:xfrm flipH="1" flipV="1">
            <a:off x="-3200400" y="6553200"/>
            <a:ext cx="1600200" cy="304800"/>
          </a:xfrm>
        </p:spPr>
        <p:txBody>
          <a:bodyPr>
            <a:normAutofit fontScale="70000" lnSpcReduction="20000"/>
          </a:bodyPr>
          <a:lstStyle/>
          <a:p>
            <a:endParaRPr lang="en-US" dirty="0"/>
          </a:p>
        </p:txBody>
      </p:sp>
    </p:spTree>
    <p:extLst>
      <p:ext uri="{BB962C8B-B14F-4D97-AF65-F5344CB8AC3E}">
        <p14:creationId xmlns:p14="http://schemas.microsoft.com/office/powerpoint/2010/main" val="2966865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1174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barn(inVertical)">
                                      <p:cBhvr>
                                        <p:cTn id="7"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9600" dirty="0" smtClean="0"/>
              <a:t>Mediastinum</a:t>
            </a:r>
            <a:endParaRPr lang="en-US" sz="9600" dirty="0"/>
          </a:p>
        </p:txBody>
      </p:sp>
      <p:sp>
        <p:nvSpPr>
          <p:cNvPr id="3" name="Content Placeholder 2"/>
          <p:cNvSpPr>
            <a:spLocks noGrp="1"/>
          </p:cNvSpPr>
          <p:nvPr>
            <p:ph idx="1"/>
          </p:nvPr>
        </p:nvSpPr>
        <p:spPr>
          <a:xfrm>
            <a:off x="-6858000" y="685800"/>
            <a:ext cx="3962400" cy="609600"/>
          </a:xfrm>
        </p:spPr>
        <p:txBody>
          <a:bodyPr/>
          <a:lstStyle/>
          <a:p>
            <a:pPr marL="0" indent="0">
              <a:buNone/>
            </a:pPr>
            <a:endParaRPr lang="en-US" dirty="0"/>
          </a:p>
        </p:txBody>
      </p:sp>
    </p:spTree>
    <p:extLst>
      <p:ext uri="{BB962C8B-B14F-4D97-AF65-F5344CB8AC3E}">
        <p14:creationId xmlns:p14="http://schemas.microsoft.com/office/powerpoint/2010/main" val="18668561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606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arn(inVertical)">
                                      <p:cBhvr>
                                        <p:cTn id="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9600" dirty="0" err="1" smtClean="0"/>
              <a:t>Mediastinal</a:t>
            </a:r>
            <a:r>
              <a:rPr lang="en-US" sz="9600" dirty="0" smtClean="0"/>
              <a:t> LNs</a:t>
            </a:r>
            <a:endParaRPr lang="en-US" sz="9600" dirty="0"/>
          </a:p>
        </p:txBody>
      </p:sp>
      <p:sp>
        <p:nvSpPr>
          <p:cNvPr id="3" name="Content Placeholder 2"/>
          <p:cNvSpPr>
            <a:spLocks noGrp="1"/>
          </p:cNvSpPr>
          <p:nvPr>
            <p:ph idx="1"/>
          </p:nvPr>
        </p:nvSpPr>
        <p:spPr>
          <a:xfrm>
            <a:off x="11734800" y="2133600"/>
            <a:ext cx="685800" cy="304800"/>
          </a:xfrm>
        </p:spPr>
        <p:txBody>
          <a:bodyPr>
            <a:normAutofit fontScale="70000" lnSpcReduction="20000"/>
          </a:bodyPr>
          <a:lstStyle/>
          <a:p>
            <a:endParaRPr lang="en-US" dirty="0"/>
          </a:p>
        </p:txBody>
      </p:sp>
    </p:spTree>
    <p:extLst>
      <p:ext uri="{BB962C8B-B14F-4D97-AF65-F5344CB8AC3E}">
        <p14:creationId xmlns:p14="http://schemas.microsoft.com/office/powerpoint/2010/main" val="8122380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8800" y="0"/>
            <a:ext cx="58674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32761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barn(inVertical)">
                                      <p:cBhvr>
                                        <p:cTn id="7"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5859" y="3200400"/>
            <a:ext cx="8153400" cy="1524000"/>
          </a:xfrm>
        </p:spPr>
        <p:txBody>
          <a:bodyPr/>
          <a:lstStyle/>
          <a:p>
            <a:r>
              <a:rPr lang="en-US" sz="9600" dirty="0" smtClean="0"/>
              <a:t>Pathology</a:t>
            </a:r>
            <a:endParaRPr lang="en-US" sz="9600" dirty="0"/>
          </a:p>
        </p:txBody>
      </p:sp>
      <p:sp>
        <p:nvSpPr>
          <p:cNvPr id="5" name="Subtitle 4"/>
          <p:cNvSpPr>
            <a:spLocks noGrp="1"/>
          </p:cNvSpPr>
          <p:nvPr>
            <p:ph type="subTitle" idx="1"/>
          </p:nvPr>
        </p:nvSpPr>
        <p:spPr>
          <a:xfrm>
            <a:off x="11582400" y="3810000"/>
            <a:ext cx="533400" cy="381000"/>
          </a:xfrm>
        </p:spPr>
        <p:txBody>
          <a:bodyPr>
            <a:normAutofit fontScale="77500" lnSpcReduction="20000"/>
          </a:bodyPr>
          <a:lstStyle/>
          <a:p>
            <a:endParaRPr lang="en-US" dirty="0"/>
          </a:p>
        </p:txBody>
      </p:sp>
      <p:pic>
        <p:nvPicPr>
          <p:cNvPr id="1026" name="Picture 2" descr="C:\Users\TOSHIBA\Desktop\image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1" y="2971800"/>
            <a:ext cx="4038600" cy="3886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6055885"/>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3" name="chimes.wav"/>
          </p:stSnd>
        </p:sndAc>
      </p:transition>
    </mc:Choice>
    <mc:Fallback xmlns="">
      <p:transition spd="slow">
        <p:fade/>
        <p:sndAc>
          <p:stSnd>
            <p:snd r:embed="rId5" name="chimes.wav"/>
          </p:stSnd>
        </p:sndAc>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0" y="4343400"/>
            <a:ext cx="2590800" cy="762000"/>
          </a:xfrm>
        </p:spPr>
        <p:txBody>
          <a:bodyPr>
            <a:normAutofit fontScale="90000"/>
          </a:bodyPr>
          <a:lstStyle/>
          <a:p>
            <a:endParaRPr lang="en-US" dirty="0"/>
          </a:p>
        </p:txBody>
      </p:sp>
      <p:sp>
        <p:nvSpPr>
          <p:cNvPr id="3" name="Content Placeholder 2"/>
          <p:cNvSpPr>
            <a:spLocks noGrp="1"/>
          </p:cNvSpPr>
          <p:nvPr>
            <p:ph idx="1"/>
          </p:nvPr>
        </p:nvSpPr>
        <p:spPr/>
        <p:txBody>
          <a:bodyPr>
            <a:noAutofit/>
          </a:bodyPr>
          <a:lstStyle/>
          <a:p>
            <a:pPr marL="0" indent="0">
              <a:buNone/>
            </a:pPr>
            <a:r>
              <a:rPr lang="en-US" sz="8000" b="1" dirty="0" smtClean="0"/>
              <a:t>Chest tumors are </a:t>
            </a:r>
            <a:r>
              <a:rPr lang="en-US" sz="8000" b="1" dirty="0" err="1" smtClean="0"/>
              <a:t>subgroubed</a:t>
            </a:r>
            <a:r>
              <a:rPr lang="en-US" sz="8000" b="1" dirty="0" smtClean="0"/>
              <a:t> into </a:t>
            </a:r>
            <a:endParaRPr lang="en-US" sz="8000" b="1" dirty="0"/>
          </a:p>
        </p:txBody>
      </p:sp>
    </p:spTree>
    <p:extLst>
      <p:ext uri="{BB962C8B-B14F-4D97-AF65-F5344CB8AC3E}">
        <p14:creationId xmlns:p14="http://schemas.microsoft.com/office/powerpoint/2010/main" val="92040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76839789"/>
              </p:ext>
            </p:extLst>
          </p:nvPr>
        </p:nvGraphicFramePr>
        <p:xfrm>
          <a:off x="762000" y="685800"/>
          <a:ext cx="75438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4413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3276600"/>
            <a:ext cx="7543800" cy="1524000"/>
          </a:xfrm>
        </p:spPr>
        <p:txBody>
          <a:bodyPr/>
          <a:lstStyle/>
          <a:p>
            <a:r>
              <a:rPr lang="en-US" sz="9600" dirty="0" smtClean="0"/>
              <a:t>Physical Principles</a:t>
            </a:r>
            <a:endParaRPr lang="en-US" sz="9600" dirty="0"/>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343425129"/>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rmAutofit lnSpcReduction="10000"/>
          </a:bodyPr>
          <a:lstStyle/>
          <a:p>
            <a:r>
              <a:rPr lang="en-US" dirty="0"/>
              <a:t>PET is a nuclear medicine imaging modality and belongs to the family of emission CT (ECT) which also includes single photon emission CT (SPECT). </a:t>
            </a:r>
          </a:p>
          <a:p>
            <a:r>
              <a:rPr lang="en-US" dirty="0"/>
              <a:t>It is a physiological imaging technique that uses radiopharmaceuticals produced by labeling metabolic markers such as amino acids or glucose with positron-emitting radio nuclides such as fluorine-18. </a:t>
            </a:r>
          </a:p>
          <a:p>
            <a:r>
              <a:rPr lang="en-US" dirty="0"/>
              <a:t>The radio marker is then imaged by coincidence detection of two 511 </a:t>
            </a:r>
            <a:r>
              <a:rPr lang="en-US" dirty="0" err="1"/>
              <a:t>KeV</a:t>
            </a:r>
            <a:r>
              <a:rPr lang="en-US" dirty="0"/>
              <a:t> photons that are produced by annihilation of the emitted positrons. </a:t>
            </a:r>
          </a:p>
          <a:p>
            <a:endParaRPr lang="en-US" dirty="0"/>
          </a:p>
        </p:txBody>
      </p:sp>
    </p:spTree>
    <p:extLst>
      <p:ext uri="{BB962C8B-B14F-4D97-AF65-F5344CB8AC3E}">
        <p14:creationId xmlns:p14="http://schemas.microsoft.com/office/powerpoint/2010/main" val="607859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4294967295"/>
          </p:nvPr>
        </p:nvSpPr>
        <p:spPr>
          <a:xfrm>
            <a:off x="5486400" y="609600"/>
            <a:ext cx="3657600" cy="3767138"/>
          </a:xfrm>
        </p:spPr>
        <p:txBody>
          <a:bodyPr>
            <a:normAutofit lnSpcReduction="10000"/>
          </a:bodyPr>
          <a:lstStyle/>
          <a:p>
            <a:r>
              <a:rPr lang="en-US" dirty="0"/>
              <a:t>Annihilation reaction: </a:t>
            </a:r>
          </a:p>
          <a:p>
            <a:r>
              <a:rPr lang="en-US" dirty="0"/>
              <a:t>Positrons (</a:t>
            </a:r>
            <a:r>
              <a:rPr lang="el-GR" dirty="0"/>
              <a:t>β+) </a:t>
            </a:r>
            <a:r>
              <a:rPr lang="en-US" dirty="0"/>
              <a:t>released from the nucleus of FDG annihilate with electrons (</a:t>
            </a:r>
            <a:r>
              <a:rPr lang="el-GR" dirty="0"/>
              <a:t>β-), </a:t>
            </a:r>
            <a:r>
              <a:rPr lang="en-US" dirty="0"/>
              <a:t>releasing two coincidence 511-keV photons (</a:t>
            </a:r>
            <a:r>
              <a:rPr lang="el-GR" dirty="0"/>
              <a:t>γ), </a:t>
            </a:r>
            <a:r>
              <a:rPr lang="en-US" dirty="0"/>
              <a:t>which are detected by scintillation crystals (blue rectangles). N neutron, P proton </a:t>
            </a:r>
          </a:p>
          <a:p>
            <a:endParaRPr lang="en-US" dirty="0"/>
          </a:p>
        </p:txBody>
      </p:sp>
      <p:pic>
        <p:nvPicPr>
          <p:cNvPr id="7"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0" y="457200"/>
            <a:ext cx="340995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09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3200400"/>
            <a:ext cx="7543800" cy="1524000"/>
          </a:xfrm>
        </p:spPr>
        <p:txBody>
          <a:bodyPr>
            <a:normAutofit fontScale="90000"/>
          </a:bodyPr>
          <a:lstStyle/>
          <a:p>
            <a:r>
              <a:rPr lang="en-US" sz="9600" dirty="0" smtClean="0"/>
              <a:t>Technique</a:t>
            </a:r>
            <a:endParaRPr lang="en-US" sz="9600" dirty="0"/>
          </a:p>
        </p:txBody>
      </p:sp>
    </p:spTree>
    <p:extLst>
      <p:ext uri="{BB962C8B-B14F-4D97-AF65-F5344CB8AC3E}">
        <p14:creationId xmlns:p14="http://schemas.microsoft.com/office/powerpoint/2010/main" val="4120669198"/>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736885399"/>
              </p:ext>
            </p:extLst>
          </p:nvPr>
        </p:nvGraphicFramePr>
        <p:xfrm>
          <a:off x="762000" y="685800"/>
          <a:ext cx="7543800" cy="3886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8310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0" y="4572000"/>
            <a:ext cx="6781800" cy="1600200"/>
          </a:xfrm>
        </p:spPr>
        <p:txBody>
          <a:bodyPr/>
          <a:lstStyle/>
          <a:p>
            <a:r>
              <a:rPr lang="en-US" dirty="0" smtClean="0"/>
              <a:t>CT Technique</a:t>
            </a:r>
            <a:endParaRPr lang="en-US" dirty="0"/>
          </a:p>
        </p:txBody>
      </p:sp>
      <p:sp>
        <p:nvSpPr>
          <p:cNvPr id="5" name="Content Placeholder 4"/>
          <p:cNvSpPr>
            <a:spLocks noGrp="1"/>
          </p:cNvSpPr>
          <p:nvPr>
            <p:ph idx="4294967295"/>
          </p:nvPr>
        </p:nvSpPr>
        <p:spPr>
          <a:xfrm>
            <a:off x="0" y="685800"/>
            <a:ext cx="7543800" cy="3886200"/>
          </a:xfrm>
        </p:spPr>
        <p:txBody>
          <a:bodyPr>
            <a:normAutofit lnSpcReduction="10000"/>
          </a:bodyPr>
          <a:lstStyle/>
          <a:p>
            <a:r>
              <a:rPr lang="en-US" sz="2800" dirty="0"/>
              <a:t>Single-phase contrast material-enhanced helical CT is performed</a:t>
            </a:r>
          </a:p>
          <a:p>
            <a:r>
              <a:rPr lang="en-US" sz="2800" dirty="0"/>
              <a:t>About 125 ml of a low </a:t>
            </a:r>
            <a:r>
              <a:rPr lang="en-US" sz="2800" dirty="0" err="1"/>
              <a:t>osmolarity</a:t>
            </a:r>
            <a:r>
              <a:rPr lang="en-US" sz="2800" dirty="0"/>
              <a:t> iodinated contrast medium is injected at a rate of 4 ml/sec by using a power injector.</a:t>
            </a:r>
          </a:p>
          <a:p>
            <a:r>
              <a:rPr lang="en-US" sz="2800" dirty="0"/>
              <a:t>For a typical whole body PET/CT study (neck, chest, abdomen, and pelvis), scanning begins at the level of the skull base and extends caudally to the level of the </a:t>
            </a:r>
            <a:r>
              <a:rPr lang="en-US" sz="2800" dirty="0" err="1"/>
              <a:t>symphysis</a:t>
            </a:r>
            <a:r>
              <a:rPr lang="en-US" sz="2800" dirty="0"/>
              <a:t> pubis </a:t>
            </a:r>
          </a:p>
          <a:p>
            <a:endParaRPr lang="en-US" dirty="0"/>
          </a:p>
        </p:txBody>
      </p:sp>
    </p:spTree>
    <p:extLst>
      <p:ext uri="{BB962C8B-B14F-4D97-AF65-F5344CB8AC3E}">
        <p14:creationId xmlns:p14="http://schemas.microsoft.com/office/powerpoint/2010/main" val="258149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arn(inVertic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4294967295"/>
          </p:nvPr>
        </p:nvSpPr>
        <p:spPr>
          <a:xfrm>
            <a:off x="5486400" y="609600"/>
            <a:ext cx="3657600" cy="3767138"/>
          </a:xfrm>
        </p:spPr>
        <p:txBody>
          <a:bodyPr>
            <a:normAutofit fontScale="85000" lnSpcReduction="10000"/>
          </a:bodyPr>
          <a:lstStyle/>
          <a:p>
            <a:r>
              <a:rPr lang="en-US" dirty="0"/>
              <a:t>Typical scout image obtained during an FDG PET/CT study.</a:t>
            </a:r>
          </a:p>
          <a:p>
            <a:r>
              <a:rPr lang="en-US" dirty="0"/>
              <a:t>The blue-purple rectangle represents CT coverage during the study.</a:t>
            </a:r>
          </a:p>
          <a:p>
            <a:r>
              <a:rPr lang="en-US" dirty="0"/>
              <a:t>Each overlapping green rectangle represents PET coverage.</a:t>
            </a:r>
          </a:p>
          <a:p>
            <a:r>
              <a:rPr lang="en-US" dirty="0"/>
              <a:t>Six to seven bed positions are required for PET coverage of the neck, chest, abdomen, and pelvis. </a:t>
            </a:r>
          </a:p>
          <a:p>
            <a:endParaRPr lang="en-US" dirty="0"/>
          </a:p>
        </p:txBody>
      </p:sp>
      <p:pic>
        <p:nvPicPr>
          <p:cNvPr id="5" name="Content Placeholder 4"/>
          <p:cNvPicPr>
            <a:picLocks noGrp="1" noChangeAspect="1" noChangeArrowheads="1"/>
          </p:cNvPicPr>
          <p:nvPr>
            <p:ph sz="half" idx="4294967295"/>
          </p:nvPr>
        </p:nvPicPr>
        <p:blipFill>
          <a:blip r:embed="rId2" cstate="print">
            <a:extLst>
              <a:ext uri="{28A0092B-C50C-407E-A947-70E740481C1C}">
                <a14:useLocalDpi xmlns:a14="http://schemas.microsoft.com/office/drawing/2010/main" val="0"/>
              </a:ext>
            </a:extLst>
          </a:blip>
          <a:srcRect/>
          <a:stretch>
            <a:fillRect/>
          </a:stretch>
        </p:blipFill>
        <p:spPr bwMode="auto">
          <a:xfrm>
            <a:off x="0" y="609600"/>
            <a:ext cx="2711450"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381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PET Technique</a:t>
            </a:r>
            <a:endParaRPr lang="en-US" dirty="0"/>
          </a:p>
        </p:txBody>
      </p:sp>
      <p:sp>
        <p:nvSpPr>
          <p:cNvPr id="6" name="Content Placeholder 5"/>
          <p:cNvSpPr>
            <a:spLocks noGrp="1"/>
          </p:cNvSpPr>
          <p:nvPr>
            <p:ph idx="1"/>
          </p:nvPr>
        </p:nvSpPr>
        <p:spPr/>
        <p:txBody>
          <a:bodyPr>
            <a:normAutofit fontScale="70000" lnSpcReduction="20000"/>
          </a:bodyPr>
          <a:lstStyle/>
          <a:p>
            <a:r>
              <a:rPr lang="en-US" sz="3400" dirty="0"/>
              <a:t>The total length of CT coverage is an integral number of bed positions scanned during acquisition of PET data.</a:t>
            </a:r>
          </a:p>
          <a:p>
            <a:r>
              <a:rPr lang="en-US" sz="3400" dirty="0"/>
              <a:t>PET is performed on a dedicated PET scanner with a 5-minute emission acquisition per imaging level. The images are acquired in a </a:t>
            </a:r>
            <a:r>
              <a:rPr lang="en-US" sz="3400" dirty="0" err="1"/>
              <a:t>caudocranial</a:t>
            </a:r>
            <a:r>
              <a:rPr lang="en-US" sz="3400" dirty="0"/>
              <a:t> direction from the </a:t>
            </a:r>
            <a:r>
              <a:rPr lang="en-US" sz="3400" dirty="0" err="1"/>
              <a:t>symphysis</a:t>
            </a:r>
            <a:r>
              <a:rPr lang="en-US" sz="3400" dirty="0"/>
              <a:t> pubis to the skull base</a:t>
            </a:r>
            <a:r>
              <a:rPr lang="en-US" sz="3400" dirty="0" smtClean="0"/>
              <a:t>.</a:t>
            </a:r>
          </a:p>
          <a:p>
            <a:r>
              <a:rPr lang="en-US" sz="3400" dirty="0" smtClean="0"/>
              <a:t> </a:t>
            </a:r>
            <a:r>
              <a:rPr lang="en-US" sz="3400" dirty="0"/>
              <a:t>Detection of coincidence photons emitted during positron annihilation is the key to PET imaging, whereas accurate co registration of this quantitative/functional information with the CT data is the key to successful PET/CT imaging. </a:t>
            </a:r>
          </a:p>
          <a:p>
            <a:endParaRPr lang="en-US" sz="3200" dirty="0"/>
          </a:p>
          <a:p>
            <a:endParaRPr lang="en-US" dirty="0"/>
          </a:p>
        </p:txBody>
      </p:sp>
    </p:spTree>
    <p:extLst>
      <p:ext uri="{BB962C8B-B14F-4D97-AF65-F5344CB8AC3E}">
        <p14:creationId xmlns:p14="http://schemas.microsoft.com/office/powerpoint/2010/main" val="2717935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PET/CT Fusion &amp; Image Interpretation:</a:t>
            </a:r>
          </a:p>
        </p:txBody>
      </p:sp>
      <p:sp>
        <p:nvSpPr>
          <p:cNvPr id="3" name="Content Placeholder 2"/>
          <p:cNvSpPr>
            <a:spLocks noGrp="1"/>
          </p:cNvSpPr>
          <p:nvPr>
            <p:ph idx="1"/>
          </p:nvPr>
        </p:nvSpPr>
        <p:spPr/>
        <p:txBody>
          <a:bodyPr>
            <a:normAutofit fontScale="92500"/>
          </a:bodyPr>
          <a:lstStyle/>
          <a:p>
            <a:r>
              <a:rPr lang="en-US" sz="4000" dirty="0" smtClean="0"/>
              <a:t>Workstations </a:t>
            </a:r>
            <a:r>
              <a:rPr lang="en-US" sz="4000" dirty="0"/>
              <a:t>have been available serving to overlay the PET and CT images onto one another, properly putting on consideration the anatomical landmarks for excellent fusion between CT and PET images. </a:t>
            </a:r>
          </a:p>
          <a:p>
            <a:endParaRPr lang="en-US" dirty="0"/>
          </a:p>
        </p:txBody>
      </p:sp>
    </p:spTree>
    <p:extLst>
      <p:ext uri="{BB962C8B-B14F-4D97-AF65-F5344CB8AC3E}">
        <p14:creationId xmlns:p14="http://schemas.microsoft.com/office/powerpoint/2010/main" val="154030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The volume of data generated is enormous. PET and CT images are first reconstructed. Then reformatted into coronal and sagittal images to facilitate image interpretation. For each of these sets of PET and CT images, corresponding “fusion” images, combining the two types of data. </a:t>
            </a:r>
          </a:p>
          <a:p>
            <a:r>
              <a:rPr lang="en-US" dirty="0"/>
              <a:t>There are different methods for assessment of radiotracer uptake by normal and pathologic tissues, such as visual inspection and the standardized uptake value (SUV). </a:t>
            </a:r>
          </a:p>
          <a:p>
            <a:endParaRPr lang="en-US" dirty="0"/>
          </a:p>
        </p:txBody>
      </p:sp>
      <p:sp>
        <p:nvSpPr>
          <p:cNvPr id="4" name="Title 1"/>
          <p:cNvSpPr>
            <a:spLocks noGrp="1"/>
          </p:cNvSpPr>
          <p:nvPr>
            <p:ph type="title"/>
          </p:nvPr>
        </p:nvSpPr>
        <p:spPr/>
        <p:txBody>
          <a:bodyPr>
            <a:normAutofit fontScale="90000"/>
          </a:bodyPr>
          <a:lstStyle/>
          <a:p>
            <a:r>
              <a:rPr lang="en-US" dirty="0"/>
              <a:t>PET/CT Fusion &amp; Image Interpretation</a:t>
            </a:r>
            <a:r>
              <a:rPr lang="en-US" dirty="0" smtClean="0"/>
              <a:t>: ( Cont.)</a:t>
            </a:r>
            <a:endParaRPr lang="en-US" dirty="0"/>
          </a:p>
        </p:txBody>
      </p:sp>
    </p:spTree>
    <p:extLst>
      <p:ext uri="{BB962C8B-B14F-4D97-AF65-F5344CB8AC3E}">
        <p14:creationId xmlns:p14="http://schemas.microsoft.com/office/powerpoint/2010/main" val="2874187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3200400"/>
            <a:ext cx="7543800" cy="1524000"/>
          </a:xfrm>
        </p:spPr>
        <p:txBody>
          <a:bodyPr>
            <a:normAutofit fontScale="90000"/>
          </a:bodyPr>
          <a:lstStyle/>
          <a:p>
            <a:r>
              <a:rPr lang="en-US" sz="9600" dirty="0" smtClean="0"/>
              <a:t>Imaging </a:t>
            </a:r>
            <a:endParaRPr lang="en-US" sz="9600" dirty="0"/>
          </a:p>
        </p:txBody>
      </p:sp>
    </p:spTree>
    <p:extLst>
      <p:ext uri="{BB962C8B-B14F-4D97-AF65-F5344CB8AC3E}">
        <p14:creationId xmlns:p14="http://schemas.microsoft.com/office/powerpoint/2010/main" val="555270476"/>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Indication of PET/CT in lung cancer</a:t>
            </a:r>
            <a:endParaRPr lang="en-US" dirty="0"/>
          </a:p>
        </p:txBody>
      </p:sp>
      <p:sp>
        <p:nvSpPr>
          <p:cNvPr id="3" name="Content Placeholder 2"/>
          <p:cNvSpPr>
            <a:spLocks noGrp="1"/>
          </p:cNvSpPr>
          <p:nvPr>
            <p:ph idx="1"/>
          </p:nvPr>
        </p:nvSpPr>
        <p:spPr/>
        <p:txBody>
          <a:bodyPr>
            <a:normAutofit fontScale="92500"/>
          </a:bodyPr>
          <a:lstStyle/>
          <a:p>
            <a:r>
              <a:rPr lang="en-US" sz="3200" dirty="0"/>
              <a:t>Characterizing indeterminate pulmonary nodules.</a:t>
            </a:r>
          </a:p>
          <a:p>
            <a:r>
              <a:rPr lang="en-US" sz="3200" dirty="0"/>
              <a:t>Staging and restaging of non-small cell lung cancers, including lymph node metastasis and distant metastasis to adrenal glands or bone.</a:t>
            </a:r>
          </a:p>
          <a:p>
            <a:r>
              <a:rPr lang="en-US" sz="3200" dirty="0"/>
              <a:t>Evaluating for recurrent disease.</a:t>
            </a:r>
          </a:p>
          <a:p>
            <a:r>
              <a:rPr lang="en-US" sz="3200" dirty="0"/>
              <a:t>Planning for radiation therapy. </a:t>
            </a:r>
          </a:p>
          <a:p>
            <a:endParaRPr lang="en-US" dirty="0"/>
          </a:p>
        </p:txBody>
      </p:sp>
    </p:spTree>
    <p:extLst>
      <p:ext uri="{BB962C8B-B14F-4D97-AF65-F5344CB8AC3E}">
        <p14:creationId xmlns:p14="http://schemas.microsoft.com/office/powerpoint/2010/main" val="208846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0" y="3200400"/>
            <a:ext cx="7543800" cy="1524000"/>
          </a:xfrm>
        </p:spPr>
        <p:txBody>
          <a:bodyPr/>
          <a:lstStyle/>
          <a:p>
            <a:r>
              <a:rPr lang="en-US" dirty="0" smtClean="0"/>
              <a:t>Materials and Methods</a:t>
            </a:r>
            <a:endParaRPr lang="en-US" dirty="0"/>
          </a:p>
        </p:txBody>
      </p:sp>
    </p:spTree>
    <p:extLst>
      <p:ext uri="{BB962C8B-B14F-4D97-AF65-F5344CB8AC3E}">
        <p14:creationId xmlns:p14="http://schemas.microsoft.com/office/powerpoint/2010/main" val="100444325"/>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r>
              <a:rPr lang="en-US" sz="3400" dirty="0" smtClean="0"/>
              <a:t>Patients</a:t>
            </a:r>
          </a:p>
          <a:p>
            <a:endParaRPr lang="en-US" sz="3400" dirty="0" smtClean="0"/>
          </a:p>
          <a:p>
            <a:r>
              <a:rPr lang="en-US" sz="3400" dirty="0" smtClean="0"/>
              <a:t>	This is a cross sectional study carried out at Nasser Institute from May 2011 to May 2013 .It included 32 patients.</a:t>
            </a:r>
          </a:p>
          <a:p>
            <a:r>
              <a:rPr lang="en-US" sz="3400" dirty="0" smtClean="0"/>
              <a:t>	 The inclusion criteria for our study were the following:-</a:t>
            </a:r>
          </a:p>
          <a:p>
            <a:r>
              <a:rPr lang="en-US" sz="3400" dirty="0" smtClean="0"/>
              <a:t>patients who were suspected to have primary or secondary chest tumors by recent CT, referred for staging before treatment and or follow up after treatment. </a:t>
            </a:r>
          </a:p>
          <a:p>
            <a:r>
              <a:rPr lang="en-US" sz="3400" dirty="0" smtClean="0"/>
              <a:t>	the exclusion criterion was for uncontrolled diabetic patients </a:t>
            </a:r>
          </a:p>
          <a:p>
            <a:endParaRPr lang="en-US" sz="3400" dirty="0" smtClean="0"/>
          </a:p>
          <a:p>
            <a:r>
              <a:rPr lang="en-US" sz="3400" dirty="0" smtClean="0"/>
              <a:t>	The whole study population included 32 patients of variable primary &amp; secondary chest malignancies</a:t>
            </a:r>
          </a:p>
          <a:p>
            <a:endParaRPr lang="en-US" dirty="0"/>
          </a:p>
        </p:txBody>
      </p:sp>
    </p:spTree>
    <p:extLst>
      <p:ext uri="{BB962C8B-B14F-4D97-AF65-F5344CB8AC3E}">
        <p14:creationId xmlns:p14="http://schemas.microsoft.com/office/powerpoint/2010/main" val="236550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barn(inVertical)">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rmAutofit fontScale="25000" lnSpcReduction="20000"/>
          </a:bodyPr>
          <a:lstStyle/>
          <a:p>
            <a:r>
              <a:rPr lang="en-US" sz="8600" dirty="0"/>
              <a:t>	</a:t>
            </a:r>
            <a:r>
              <a:rPr lang="en-US" sz="11200" dirty="0"/>
              <a:t>Patients included performed one or more of the following: 4 patients out of 32 patients had initial PET/CT for staging, intermediate  PET/CT and end of treatment PET/CT and follow up, 24 patients out of 32 patients had intermediate PET/CT and end of treatment PET/CT and follow up and 7 patients out of 32 patients had intermediate PET/CT study</a:t>
            </a:r>
            <a:r>
              <a:rPr lang="en-US" sz="11200" dirty="0" smtClean="0"/>
              <a:t>.</a:t>
            </a:r>
          </a:p>
          <a:p>
            <a:endParaRPr lang="en-US" sz="11200" dirty="0"/>
          </a:p>
          <a:p>
            <a:pPr marL="0" indent="0">
              <a:buNone/>
            </a:pPr>
            <a:endParaRPr lang="en-US" sz="11200" dirty="0" smtClean="0"/>
          </a:p>
          <a:p>
            <a:r>
              <a:rPr lang="en-US" sz="11200" dirty="0"/>
              <a:t>	The study population was split into two major groups:</a:t>
            </a:r>
          </a:p>
        </p:txBody>
      </p:sp>
    </p:spTree>
    <p:extLst>
      <p:ext uri="{BB962C8B-B14F-4D97-AF65-F5344CB8AC3E}">
        <p14:creationId xmlns:p14="http://schemas.microsoft.com/office/powerpoint/2010/main" val="1147585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 name="Picture 1"/>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8534400" cy="434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3085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3"/>
                                        </p:tgtEl>
                                        <p:attrNameLst>
                                          <p:attrName>style.visibility</p:attrName>
                                        </p:attrNameLst>
                                      </p:cBhvr>
                                      <p:to>
                                        <p:strVal val="visible"/>
                                      </p:to>
                                    </p:set>
                                    <p:animEffect transition="in" filter="barn(inVertical)">
                                      <p:cBhvr>
                                        <p:cTn id="7" dur="500"/>
                                        <p:tgtEl>
                                          <p:spTgt spid="30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3288826563"/>
              </p:ext>
            </p:extLst>
          </p:nvPr>
        </p:nvGraphicFramePr>
        <p:xfrm>
          <a:off x="0" y="1371600"/>
          <a:ext cx="9144000" cy="3291840"/>
        </p:xfrm>
        <a:graphic>
          <a:graphicData uri="http://schemas.openxmlformats.org/drawingml/2006/table">
            <a:tbl>
              <a:tblPr firstRow="1" bandRow="1">
                <a:tableStyleId>{5C22544A-7EE6-4342-B048-85BDC9FD1C3A}</a:tableStyleId>
              </a:tblPr>
              <a:tblGrid>
                <a:gridCol w="2286000"/>
                <a:gridCol w="1524000"/>
                <a:gridCol w="1676400"/>
                <a:gridCol w="3657600"/>
              </a:tblGrid>
              <a:tr h="223520">
                <a:tc>
                  <a:txBody>
                    <a:bodyPr/>
                    <a:lstStyle/>
                    <a:p>
                      <a:pPr marL="0" marR="0" algn="ctr">
                        <a:spcBef>
                          <a:spcPts val="0"/>
                        </a:spcBef>
                        <a:spcAft>
                          <a:spcPts val="0"/>
                        </a:spcAft>
                      </a:pPr>
                      <a:r>
                        <a:rPr lang="en-US" sz="2400" b="1" dirty="0">
                          <a:solidFill>
                            <a:schemeClr val="accent4"/>
                          </a:solidFill>
                          <a:effectLst/>
                          <a:latin typeface="Times New Roman"/>
                          <a:ea typeface="Times New Roman"/>
                          <a:cs typeface="Myriad Pro"/>
                        </a:rPr>
                        <a:t>Number of patients</a:t>
                      </a:r>
                      <a:endParaRPr lang="en-US" sz="2400" dirty="0">
                        <a:solidFill>
                          <a:schemeClr val="accent4"/>
                        </a:solidFill>
                        <a:effectLst/>
                        <a:latin typeface="Myriad Pro"/>
                        <a:ea typeface="Times New Roman"/>
                        <a:cs typeface="Myriad Pro"/>
                      </a:endParaRPr>
                    </a:p>
                  </a:txBody>
                  <a:tcPr marL="0" marR="0" marT="0" marB="0" anchor="ctr"/>
                </a:tc>
                <a:tc>
                  <a:txBody>
                    <a:bodyPr/>
                    <a:lstStyle/>
                    <a:p>
                      <a:pPr marL="0" marR="0" algn="ctr">
                        <a:spcBef>
                          <a:spcPts val="0"/>
                        </a:spcBef>
                        <a:spcAft>
                          <a:spcPts val="0"/>
                        </a:spcAft>
                      </a:pPr>
                      <a:r>
                        <a:rPr lang="en-US" sz="2400" b="1" dirty="0">
                          <a:solidFill>
                            <a:schemeClr val="accent4"/>
                          </a:solidFill>
                          <a:effectLst/>
                          <a:latin typeface="Times New Roman"/>
                          <a:ea typeface="Times New Roman"/>
                          <a:cs typeface="Myriad Pro"/>
                        </a:rPr>
                        <a:t>Age range</a:t>
                      </a:r>
                      <a:endParaRPr lang="en-US" sz="2400" dirty="0">
                        <a:solidFill>
                          <a:schemeClr val="accent4"/>
                        </a:solidFill>
                        <a:effectLst/>
                        <a:latin typeface="Myriad Pro"/>
                        <a:ea typeface="Times New Roman"/>
                        <a:cs typeface="Myriad Pro"/>
                      </a:endParaRPr>
                    </a:p>
                  </a:txBody>
                  <a:tcPr marL="0" marR="0" marT="0" marB="0" anchor="ctr"/>
                </a:tc>
                <a:tc>
                  <a:txBody>
                    <a:bodyPr/>
                    <a:lstStyle/>
                    <a:p>
                      <a:pPr marL="0" marR="0" algn="ctr">
                        <a:spcBef>
                          <a:spcPts val="0"/>
                        </a:spcBef>
                        <a:spcAft>
                          <a:spcPts val="0"/>
                        </a:spcAft>
                      </a:pPr>
                      <a:r>
                        <a:rPr lang="en-US" sz="2400" b="1" dirty="0">
                          <a:solidFill>
                            <a:schemeClr val="accent4"/>
                          </a:solidFill>
                          <a:effectLst/>
                          <a:latin typeface="Times New Roman"/>
                          <a:ea typeface="Times New Roman"/>
                          <a:cs typeface="Myriad Pro"/>
                        </a:rPr>
                        <a:t>Sex</a:t>
                      </a:r>
                      <a:endParaRPr lang="en-US" sz="2400" dirty="0">
                        <a:solidFill>
                          <a:schemeClr val="accent4"/>
                        </a:solidFill>
                        <a:effectLst/>
                        <a:latin typeface="Myriad Pro"/>
                        <a:ea typeface="Times New Roman"/>
                        <a:cs typeface="Myriad Pro"/>
                      </a:endParaRPr>
                    </a:p>
                  </a:txBody>
                  <a:tcPr marL="0" marR="0" marT="0" marB="0" anchor="ctr"/>
                </a:tc>
                <a:tc>
                  <a:txBody>
                    <a:bodyPr/>
                    <a:lstStyle/>
                    <a:p>
                      <a:pPr marL="114300" marR="0" algn="ctr">
                        <a:spcBef>
                          <a:spcPts val="0"/>
                        </a:spcBef>
                        <a:spcAft>
                          <a:spcPts val="0"/>
                        </a:spcAft>
                      </a:pPr>
                      <a:r>
                        <a:rPr lang="en-US" sz="2400" b="1" dirty="0">
                          <a:solidFill>
                            <a:schemeClr val="accent4"/>
                          </a:solidFill>
                          <a:effectLst/>
                          <a:latin typeface="Times New Roman"/>
                          <a:ea typeface="Times New Roman"/>
                          <a:cs typeface="Myriad Pro"/>
                        </a:rPr>
                        <a:t>Preliminary diagnosis</a:t>
                      </a:r>
                      <a:endParaRPr lang="en-US" sz="2400" dirty="0">
                        <a:solidFill>
                          <a:schemeClr val="accent4"/>
                        </a:solidFill>
                        <a:effectLst/>
                        <a:latin typeface="Myriad Pro"/>
                        <a:ea typeface="Times New Roman"/>
                        <a:cs typeface="Myriad Pro"/>
                      </a:endParaRPr>
                    </a:p>
                  </a:txBody>
                  <a:tcPr marL="0" marR="0" marT="0" marB="0" anchor="ctr"/>
                </a:tc>
              </a:tr>
              <a:tr h="1452880">
                <a:tc>
                  <a:txBody>
                    <a:bodyPr/>
                    <a:lstStyle/>
                    <a:p>
                      <a:pPr marL="0" marR="0" algn="ctr">
                        <a:spcBef>
                          <a:spcPts val="0"/>
                        </a:spcBef>
                        <a:spcAft>
                          <a:spcPts val="0"/>
                        </a:spcAft>
                      </a:pPr>
                      <a:r>
                        <a:rPr lang="en-US" sz="2400">
                          <a:solidFill>
                            <a:srgbClr val="000000"/>
                          </a:solidFill>
                          <a:effectLst/>
                          <a:latin typeface="Times New Roman"/>
                          <a:ea typeface="Times New Roman"/>
                          <a:cs typeface="Myriad Pro"/>
                        </a:rPr>
                        <a:t>32</a:t>
                      </a:r>
                      <a:endParaRPr lang="en-US" sz="2400">
                        <a:solidFill>
                          <a:srgbClr val="000000"/>
                        </a:solidFill>
                        <a:effectLst/>
                        <a:latin typeface="Myriad Pro"/>
                        <a:ea typeface="Times New Roman"/>
                        <a:cs typeface="Myriad Pro"/>
                      </a:endParaRPr>
                    </a:p>
                  </a:txBody>
                  <a:tcPr marL="0" marR="0" marT="0" marB="0"/>
                </a:tc>
                <a:tc>
                  <a:txBody>
                    <a:bodyPr/>
                    <a:lstStyle/>
                    <a:p>
                      <a:pPr marL="0" marR="0" algn="ctr">
                        <a:spcBef>
                          <a:spcPts val="0"/>
                        </a:spcBef>
                        <a:spcAft>
                          <a:spcPts val="0"/>
                        </a:spcAft>
                      </a:pPr>
                      <a:r>
                        <a:rPr lang="en-US" sz="2400" dirty="0">
                          <a:solidFill>
                            <a:srgbClr val="000000"/>
                          </a:solidFill>
                          <a:effectLst/>
                          <a:latin typeface="Times New Roman"/>
                          <a:ea typeface="Times New Roman"/>
                          <a:cs typeface="Myriad Pro"/>
                        </a:rPr>
                        <a:t>14-65</a:t>
                      </a:r>
                      <a:endParaRPr lang="en-US" sz="2400" dirty="0">
                        <a:solidFill>
                          <a:srgbClr val="000000"/>
                        </a:solidFill>
                        <a:effectLst/>
                        <a:latin typeface="Myriad Pro"/>
                        <a:ea typeface="Times New Roman"/>
                        <a:cs typeface="Myriad Pro"/>
                      </a:endParaRPr>
                    </a:p>
                  </a:txBody>
                  <a:tcPr marL="0" marR="0" marT="0" marB="0"/>
                </a:tc>
                <a:tc>
                  <a:txBody>
                    <a:bodyPr/>
                    <a:lstStyle/>
                    <a:p>
                      <a:pPr marL="0" marR="0" algn="ctr">
                        <a:spcBef>
                          <a:spcPts val="0"/>
                        </a:spcBef>
                        <a:spcAft>
                          <a:spcPts val="0"/>
                        </a:spcAft>
                      </a:pPr>
                      <a:r>
                        <a:rPr lang="en-US" sz="2400" dirty="0">
                          <a:solidFill>
                            <a:srgbClr val="000000"/>
                          </a:solidFill>
                          <a:effectLst/>
                          <a:latin typeface="Times New Roman"/>
                          <a:ea typeface="Times New Roman"/>
                          <a:cs typeface="Myriad Pro"/>
                        </a:rPr>
                        <a:t>19 male</a:t>
                      </a:r>
                      <a:endParaRPr lang="en-US" sz="2400" dirty="0">
                        <a:solidFill>
                          <a:srgbClr val="000000"/>
                        </a:solidFill>
                        <a:effectLst/>
                        <a:latin typeface="Myriad Pro"/>
                        <a:ea typeface="Times New Roman"/>
                        <a:cs typeface="Myriad Pro"/>
                      </a:endParaRPr>
                    </a:p>
                    <a:p>
                      <a:pPr marL="0" marR="0" algn="ctr">
                        <a:spcBef>
                          <a:spcPts val="0"/>
                        </a:spcBef>
                        <a:spcAft>
                          <a:spcPts val="0"/>
                        </a:spcAft>
                      </a:pPr>
                      <a:r>
                        <a:rPr lang="en-US" sz="2400" dirty="0">
                          <a:solidFill>
                            <a:srgbClr val="000000"/>
                          </a:solidFill>
                          <a:effectLst/>
                          <a:latin typeface="Times New Roman"/>
                          <a:ea typeface="Times New Roman"/>
                          <a:cs typeface="Myriad Pro"/>
                        </a:rPr>
                        <a:t>13 female</a:t>
                      </a:r>
                      <a:endParaRPr lang="en-US" sz="2400" dirty="0">
                        <a:solidFill>
                          <a:srgbClr val="000000"/>
                        </a:solidFill>
                        <a:effectLst/>
                        <a:latin typeface="Myriad Pro"/>
                        <a:ea typeface="Times New Roman"/>
                        <a:cs typeface="Myriad Pro"/>
                      </a:endParaRPr>
                    </a:p>
                  </a:txBody>
                  <a:tcPr marL="0" marR="0" marT="0" marB="0"/>
                </a:tc>
                <a:tc>
                  <a:txBody>
                    <a:bodyPr/>
                    <a:lstStyle/>
                    <a:p>
                      <a:pPr marL="114300" marR="0" algn="justLow">
                        <a:spcBef>
                          <a:spcPts val="0"/>
                        </a:spcBef>
                        <a:spcAft>
                          <a:spcPts val="0"/>
                        </a:spcAft>
                      </a:pPr>
                      <a:r>
                        <a:rPr lang="en-US" sz="2400" dirty="0">
                          <a:solidFill>
                            <a:srgbClr val="000000"/>
                          </a:solidFill>
                          <a:effectLst/>
                          <a:latin typeface="Times New Roman"/>
                          <a:ea typeface="Times New Roman"/>
                          <a:cs typeface="Myriad Pro"/>
                        </a:rPr>
                        <a:t>27 primary chest tumors </a:t>
                      </a:r>
                      <a:endParaRPr lang="en-US" sz="2400" dirty="0">
                        <a:solidFill>
                          <a:srgbClr val="000000"/>
                        </a:solidFill>
                        <a:effectLst/>
                        <a:latin typeface="Myriad Pro"/>
                        <a:ea typeface="Times New Roman"/>
                        <a:cs typeface="Myriad Pro"/>
                      </a:endParaRPr>
                    </a:p>
                    <a:p>
                      <a:pPr marL="114300" marR="0" algn="justLow">
                        <a:spcBef>
                          <a:spcPts val="0"/>
                        </a:spcBef>
                        <a:spcAft>
                          <a:spcPts val="0"/>
                        </a:spcAft>
                      </a:pPr>
                      <a:r>
                        <a:rPr lang="en-US" sz="2400" dirty="0">
                          <a:solidFill>
                            <a:srgbClr val="000000"/>
                          </a:solidFill>
                          <a:effectLst/>
                          <a:latin typeface="Times New Roman"/>
                          <a:ea typeface="Times New Roman"/>
                          <a:cs typeface="Myriad Pro"/>
                        </a:rPr>
                        <a:t>8 lung tumors</a:t>
                      </a:r>
                      <a:endParaRPr lang="en-US" sz="2400" dirty="0">
                        <a:solidFill>
                          <a:srgbClr val="000000"/>
                        </a:solidFill>
                        <a:effectLst/>
                        <a:latin typeface="Myriad Pro"/>
                        <a:ea typeface="Times New Roman"/>
                        <a:cs typeface="Myriad Pro"/>
                      </a:endParaRPr>
                    </a:p>
                    <a:p>
                      <a:pPr marL="114300" marR="0" algn="justLow">
                        <a:spcBef>
                          <a:spcPts val="0"/>
                        </a:spcBef>
                        <a:spcAft>
                          <a:spcPts val="0"/>
                        </a:spcAft>
                      </a:pPr>
                      <a:r>
                        <a:rPr lang="en-US" sz="2400" dirty="0">
                          <a:solidFill>
                            <a:srgbClr val="000000"/>
                          </a:solidFill>
                          <a:effectLst/>
                          <a:latin typeface="Times New Roman"/>
                          <a:ea typeface="Times New Roman"/>
                          <a:cs typeface="Myriad Pro"/>
                        </a:rPr>
                        <a:t>2 pleural tumors</a:t>
                      </a:r>
                      <a:endParaRPr lang="en-US" sz="2400" dirty="0">
                        <a:solidFill>
                          <a:srgbClr val="000000"/>
                        </a:solidFill>
                        <a:effectLst/>
                        <a:latin typeface="Myriad Pro"/>
                        <a:ea typeface="Times New Roman"/>
                        <a:cs typeface="Myriad Pro"/>
                      </a:endParaRPr>
                    </a:p>
                    <a:p>
                      <a:pPr marL="114300" marR="0" algn="justLow">
                        <a:spcBef>
                          <a:spcPts val="0"/>
                        </a:spcBef>
                        <a:spcAft>
                          <a:spcPts val="0"/>
                        </a:spcAft>
                      </a:pPr>
                      <a:r>
                        <a:rPr lang="en-US" sz="2400" dirty="0">
                          <a:solidFill>
                            <a:srgbClr val="000000"/>
                          </a:solidFill>
                          <a:effectLst/>
                          <a:latin typeface="Times New Roman"/>
                          <a:ea typeface="Times New Roman"/>
                          <a:cs typeface="Myriad Pro"/>
                        </a:rPr>
                        <a:t>3 chest wall tumors</a:t>
                      </a:r>
                      <a:endParaRPr lang="en-US" sz="2400" dirty="0">
                        <a:solidFill>
                          <a:srgbClr val="000000"/>
                        </a:solidFill>
                        <a:effectLst/>
                        <a:latin typeface="Myriad Pro"/>
                        <a:ea typeface="Times New Roman"/>
                        <a:cs typeface="Myriad Pro"/>
                      </a:endParaRPr>
                    </a:p>
                    <a:p>
                      <a:pPr marL="114300" marR="0" algn="justLow">
                        <a:spcBef>
                          <a:spcPts val="0"/>
                        </a:spcBef>
                        <a:spcAft>
                          <a:spcPts val="0"/>
                        </a:spcAft>
                      </a:pPr>
                      <a:r>
                        <a:rPr lang="en-US" sz="2400" dirty="0">
                          <a:solidFill>
                            <a:srgbClr val="000000"/>
                          </a:solidFill>
                          <a:effectLst/>
                          <a:latin typeface="Times New Roman"/>
                          <a:ea typeface="Times New Roman"/>
                          <a:cs typeface="Myriad Pro"/>
                        </a:rPr>
                        <a:t>7 </a:t>
                      </a:r>
                      <a:r>
                        <a:rPr lang="en-US" sz="2400" dirty="0" err="1">
                          <a:solidFill>
                            <a:srgbClr val="000000"/>
                          </a:solidFill>
                          <a:effectLst/>
                          <a:latin typeface="Times New Roman"/>
                          <a:ea typeface="Times New Roman"/>
                          <a:cs typeface="Myriad Pro"/>
                        </a:rPr>
                        <a:t>mediastinal</a:t>
                      </a:r>
                      <a:r>
                        <a:rPr lang="en-US" sz="2400" dirty="0">
                          <a:solidFill>
                            <a:srgbClr val="000000"/>
                          </a:solidFill>
                          <a:effectLst/>
                          <a:latin typeface="Times New Roman"/>
                          <a:ea typeface="Times New Roman"/>
                          <a:cs typeface="Myriad Pro"/>
                        </a:rPr>
                        <a:t> tumors</a:t>
                      </a:r>
                      <a:endParaRPr lang="en-US" sz="2400" dirty="0">
                        <a:solidFill>
                          <a:srgbClr val="000000"/>
                        </a:solidFill>
                        <a:effectLst/>
                        <a:latin typeface="Myriad Pro"/>
                        <a:ea typeface="Times New Roman"/>
                        <a:cs typeface="Myriad Pro"/>
                      </a:endParaRPr>
                    </a:p>
                    <a:p>
                      <a:pPr marL="114300" marR="0" algn="justLow">
                        <a:spcBef>
                          <a:spcPts val="0"/>
                        </a:spcBef>
                        <a:spcAft>
                          <a:spcPts val="0"/>
                        </a:spcAft>
                      </a:pPr>
                      <a:r>
                        <a:rPr lang="en-US" sz="2400" dirty="0">
                          <a:solidFill>
                            <a:srgbClr val="000000"/>
                          </a:solidFill>
                          <a:effectLst/>
                          <a:latin typeface="Times New Roman"/>
                          <a:ea typeface="Times New Roman"/>
                          <a:cs typeface="Myriad Pro"/>
                        </a:rPr>
                        <a:t>7 lymphoma</a:t>
                      </a:r>
                      <a:endParaRPr lang="en-US" sz="2400" dirty="0">
                        <a:solidFill>
                          <a:srgbClr val="000000"/>
                        </a:solidFill>
                        <a:effectLst/>
                        <a:latin typeface="Myriad Pro"/>
                        <a:ea typeface="Times New Roman"/>
                        <a:cs typeface="Myriad Pro"/>
                      </a:endParaRPr>
                    </a:p>
                    <a:p>
                      <a:pPr marL="114300" marR="0" algn="justLow">
                        <a:spcBef>
                          <a:spcPts val="0"/>
                        </a:spcBef>
                        <a:spcAft>
                          <a:spcPts val="0"/>
                        </a:spcAft>
                      </a:pPr>
                      <a:r>
                        <a:rPr lang="en-US" sz="2400" dirty="0">
                          <a:solidFill>
                            <a:srgbClr val="000000"/>
                          </a:solidFill>
                          <a:effectLst/>
                          <a:latin typeface="Times New Roman"/>
                          <a:ea typeface="Times New Roman"/>
                          <a:cs typeface="Myriad Pro"/>
                        </a:rPr>
                        <a:t>5 secondary chest tumors</a:t>
                      </a:r>
                      <a:endParaRPr lang="en-US" sz="2400" dirty="0">
                        <a:solidFill>
                          <a:srgbClr val="000000"/>
                        </a:solidFill>
                        <a:effectLst/>
                        <a:latin typeface="Myriad Pro"/>
                        <a:ea typeface="Times New Roman"/>
                        <a:cs typeface="Myriad Pro"/>
                      </a:endParaRPr>
                    </a:p>
                  </a:txBody>
                  <a:tcPr marL="0" marR="0" marT="0" marB="0"/>
                </a:tc>
              </a:tr>
            </a:tbl>
          </a:graphicData>
        </a:graphic>
      </p:graphicFrame>
    </p:spTree>
    <p:extLst>
      <p:ext uri="{BB962C8B-B14F-4D97-AF65-F5344CB8AC3E}">
        <p14:creationId xmlns:p14="http://schemas.microsoft.com/office/powerpoint/2010/main" val="328957131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0"/>
            <a:ext cx="6784975" cy="1600200"/>
          </a:xfrm>
        </p:spPr>
        <p:txBody>
          <a:bodyPr>
            <a:normAutofit/>
          </a:bodyPr>
          <a:lstStyle/>
          <a:p>
            <a:r>
              <a:rPr lang="en-US" sz="9600" dirty="0" smtClean="0"/>
              <a:t>Results</a:t>
            </a:r>
            <a:endParaRPr lang="en-US" sz="9600" dirty="0"/>
          </a:p>
        </p:txBody>
      </p:sp>
    </p:spTree>
    <p:extLst>
      <p:ext uri="{BB962C8B-B14F-4D97-AF65-F5344CB8AC3E}">
        <p14:creationId xmlns:p14="http://schemas.microsoft.com/office/powerpoint/2010/main" val="4284381660"/>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9093573"/>
              </p:ext>
            </p:extLst>
          </p:nvPr>
        </p:nvGraphicFramePr>
        <p:xfrm>
          <a:off x="762001" y="685800"/>
          <a:ext cx="7772399" cy="6190955"/>
        </p:xfrm>
        <a:graphic>
          <a:graphicData uri="http://schemas.openxmlformats.org/drawingml/2006/table">
            <a:tbl>
              <a:tblPr>
                <a:tableStyleId>{5C22544A-7EE6-4342-B048-85BDC9FD1C3A}</a:tableStyleId>
              </a:tblPr>
              <a:tblGrid>
                <a:gridCol w="4499810"/>
                <a:gridCol w="1840831"/>
                <a:gridCol w="1431758"/>
              </a:tblGrid>
              <a:tr h="549343">
                <a:tc>
                  <a:txBody>
                    <a:bodyPr/>
                    <a:lstStyle/>
                    <a:p>
                      <a:pPr marL="0" marR="0" algn="ctr" rtl="0">
                        <a:spcBef>
                          <a:spcPts val="0"/>
                        </a:spcBef>
                        <a:spcAft>
                          <a:spcPts val="0"/>
                        </a:spcAft>
                      </a:pPr>
                      <a:r>
                        <a:rPr lang="en-US" sz="2400" dirty="0">
                          <a:solidFill>
                            <a:schemeClr val="accent1"/>
                          </a:solidFill>
                          <a:effectLst/>
                        </a:rPr>
                        <a:t>Aim of the study</a:t>
                      </a:r>
                      <a:endParaRPr lang="en-US" sz="2400" dirty="0">
                        <a:solidFill>
                          <a:schemeClr val="accent1"/>
                        </a:solidFill>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a:solidFill>
                            <a:schemeClr val="accent1"/>
                          </a:solidFill>
                          <a:effectLst/>
                        </a:rPr>
                        <a:t>Frequency</a:t>
                      </a:r>
                      <a:endParaRPr lang="en-US" sz="2400">
                        <a:solidFill>
                          <a:schemeClr val="accent1"/>
                        </a:solidFill>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dirty="0">
                          <a:solidFill>
                            <a:schemeClr val="accent1"/>
                          </a:solidFill>
                          <a:effectLst/>
                        </a:rPr>
                        <a:t>Percent</a:t>
                      </a:r>
                      <a:endParaRPr lang="en-US" sz="2400" dirty="0">
                        <a:solidFill>
                          <a:schemeClr val="accent1"/>
                        </a:solidFill>
                        <a:effectLst/>
                        <a:latin typeface="Times New Roman"/>
                        <a:ea typeface="Times New Roman"/>
                        <a:cs typeface="Simplified Arabic"/>
                      </a:endParaRPr>
                    </a:p>
                  </a:txBody>
                  <a:tcPr marL="19050" marR="19050" marT="19050" marB="19050" anchor="ctr"/>
                </a:tc>
              </a:tr>
              <a:tr h="549343">
                <a:tc>
                  <a:txBody>
                    <a:bodyPr/>
                    <a:lstStyle/>
                    <a:p>
                      <a:pPr marL="0" marR="0" algn="l" rtl="0">
                        <a:spcBef>
                          <a:spcPts val="0"/>
                        </a:spcBef>
                        <a:spcAft>
                          <a:spcPts val="0"/>
                        </a:spcAft>
                      </a:pPr>
                      <a:r>
                        <a:rPr lang="en-US" sz="2400">
                          <a:effectLst/>
                        </a:rPr>
                        <a:t>Assessement before Preparation for BMT</a:t>
                      </a:r>
                      <a:endParaRPr lang="en-US" sz="2400">
                        <a:effectLst/>
                        <a:latin typeface="Times New Roman"/>
                        <a:ea typeface="Times New Roman"/>
                        <a:cs typeface="Simplified Arabic"/>
                      </a:endParaRPr>
                    </a:p>
                  </a:txBody>
                  <a:tcPr marL="19050" marR="19050" marT="19050" marB="19050"/>
                </a:tc>
                <a:tc>
                  <a:txBody>
                    <a:bodyPr/>
                    <a:lstStyle/>
                    <a:p>
                      <a:pPr marL="0" marR="0" algn="ctr" rtl="0">
                        <a:spcBef>
                          <a:spcPts val="0"/>
                        </a:spcBef>
                        <a:spcAft>
                          <a:spcPts val="0"/>
                        </a:spcAft>
                      </a:pPr>
                      <a:r>
                        <a:rPr lang="en-US" sz="2400">
                          <a:effectLst/>
                        </a:rPr>
                        <a:t>2</a:t>
                      </a:r>
                      <a:endParaRPr lang="en-US" sz="2400">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a:effectLst/>
                        </a:rPr>
                        <a:t>6.3 %</a:t>
                      </a:r>
                      <a:endParaRPr lang="en-US" sz="2400">
                        <a:effectLst/>
                        <a:latin typeface="Times New Roman"/>
                        <a:ea typeface="Times New Roman"/>
                        <a:cs typeface="Simplified Arabic"/>
                      </a:endParaRPr>
                    </a:p>
                  </a:txBody>
                  <a:tcPr marL="19050" marR="19050" marT="19050" marB="19050" anchor="ctr"/>
                </a:tc>
              </a:tr>
              <a:tr h="1015453">
                <a:tc>
                  <a:txBody>
                    <a:bodyPr/>
                    <a:lstStyle/>
                    <a:p>
                      <a:pPr marL="0" marR="0" algn="l" rtl="0">
                        <a:spcBef>
                          <a:spcPts val="0"/>
                        </a:spcBef>
                        <a:spcAft>
                          <a:spcPts val="0"/>
                        </a:spcAft>
                      </a:pPr>
                      <a:r>
                        <a:rPr lang="en-US" sz="2400">
                          <a:effectLst/>
                        </a:rPr>
                        <a:t>Assessement of locoregional </a:t>
                      </a:r>
                    </a:p>
                    <a:p>
                      <a:pPr marL="0" marR="0" algn="l" rtl="0">
                        <a:spcBef>
                          <a:spcPts val="0"/>
                        </a:spcBef>
                        <a:spcAft>
                          <a:spcPts val="0"/>
                        </a:spcAft>
                      </a:pPr>
                      <a:r>
                        <a:rPr lang="en-US" sz="2400">
                          <a:effectLst/>
                        </a:rPr>
                        <a:t>recurrence/residue or distant metastasis</a:t>
                      </a:r>
                      <a:endParaRPr lang="en-US" sz="2400">
                        <a:effectLst/>
                        <a:latin typeface="Times New Roman"/>
                        <a:ea typeface="Times New Roman"/>
                        <a:cs typeface="Simplified Arabic"/>
                      </a:endParaRPr>
                    </a:p>
                  </a:txBody>
                  <a:tcPr marL="19050" marR="19050" marT="19050" marB="19050"/>
                </a:tc>
                <a:tc>
                  <a:txBody>
                    <a:bodyPr/>
                    <a:lstStyle/>
                    <a:p>
                      <a:pPr marL="0" marR="0" algn="ctr" rtl="0">
                        <a:spcBef>
                          <a:spcPts val="0"/>
                        </a:spcBef>
                        <a:spcAft>
                          <a:spcPts val="0"/>
                        </a:spcAft>
                      </a:pPr>
                      <a:r>
                        <a:rPr lang="en-US" sz="2400" dirty="0">
                          <a:effectLst/>
                        </a:rPr>
                        <a:t>3</a:t>
                      </a:r>
                      <a:endParaRPr lang="en-US" sz="2400" dirty="0">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a:effectLst/>
                        </a:rPr>
                        <a:t>9.4%</a:t>
                      </a:r>
                      <a:endParaRPr lang="en-US" sz="2400">
                        <a:effectLst/>
                        <a:latin typeface="Times New Roman"/>
                        <a:ea typeface="Times New Roman"/>
                        <a:cs typeface="Simplified Arabic"/>
                      </a:endParaRPr>
                    </a:p>
                  </a:txBody>
                  <a:tcPr marL="19050" marR="19050" marT="19050" marB="19050" anchor="ctr"/>
                </a:tc>
              </a:tr>
              <a:tr h="549343">
                <a:tc>
                  <a:txBody>
                    <a:bodyPr/>
                    <a:lstStyle/>
                    <a:p>
                      <a:pPr marL="0" marR="0" algn="l" rtl="0">
                        <a:spcBef>
                          <a:spcPts val="0"/>
                        </a:spcBef>
                        <a:spcAft>
                          <a:spcPts val="0"/>
                        </a:spcAft>
                      </a:pPr>
                      <a:r>
                        <a:rPr lang="en-US" sz="2400">
                          <a:effectLst/>
                        </a:rPr>
                        <a:t>Assessment of activity of the residual mass</a:t>
                      </a:r>
                      <a:endParaRPr lang="en-US" sz="2400">
                        <a:effectLst/>
                        <a:latin typeface="Times New Roman"/>
                        <a:ea typeface="Times New Roman"/>
                        <a:cs typeface="Simplified Arabic"/>
                      </a:endParaRPr>
                    </a:p>
                  </a:txBody>
                  <a:tcPr marL="19050" marR="19050" marT="19050" marB="19050"/>
                </a:tc>
                <a:tc>
                  <a:txBody>
                    <a:bodyPr/>
                    <a:lstStyle/>
                    <a:p>
                      <a:pPr marL="0" marR="0" algn="ctr" rtl="0">
                        <a:spcBef>
                          <a:spcPts val="0"/>
                        </a:spcBef>
                        <a:spcAft>
                          <a:spcPts val="0"/>
                        </a:spcAft>
                      </a:pPr>
                      <a:r>
                        <a:rPr lang="en-US" sz="2400">
                          <a:effectLst/>
                        </a:rPr>
                        <a:t>1</a:t>
                      </a:r>
                      <a:endParaRPr lang="en-US" sz="2400">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a:effectLst/>
                        </a:rPr>
                        <a:t>3.1%</a:t>
                      </a:r>
                      <a:endParaRPr lang="en-US" sz="2400">
                        <a:effectLst/>
                        <a:latin typeface="Times New Roman"/>
                        <a:ea typeface="Times New Roman"/>
                        <a:cs typeface="Simplified Arabic"/>
                      </a:endParaRPr>
                    </a:p>
                  </a:txBody>
                  <a:tcPr marL="19050" marR="19050" marT="19050" marB="19050" anchor="ctr"/>
                </a:tc>
              </a:tr>
              <a:tr h="549343">
                <a:tc>
                  <a:txBody>
                    <a:bodyPr/>
                    <a:lstStyle/>
                    <a:p>
                      <a:pPr marL="0" marR="0" algn="l" rtl="0">
                        <a:spcBef>
                          <a:spcPts val="0"/>
                        </a:spcBef>
                        <a:spcAft>
                          <a:spcPts val="0"/>
                        </a:spcAft>
                      </a:pPr>
                      <a:r>
                        <a:rPr lang="en-US" sz="2400">
                          <a:effectLst/>
                        </a:rPr>
                        <a:t>Assessment of treatment response</a:t>
                      </a:r>
                      <a:endParaRPr lang="en-US" sz="2400">
                        <a:effectLst/>
                        <a:latin typeface="Times New Roman"/>
                        <a:ea typeface="Times New Roman"/>
                        <a:cs typeface="Simplified Arabic"/>
                      </a:endParaRPr>
                    </a:p>
                  </a:txBody>
                  <a:tcPr marL="19050" marR="19050" marT="19050" marB="19050"/>
                </a:tc>
                <a:tc>
                  <a:txBody>
                    <a:bodyPr/>
                    <a:lstStyle/>
                    <a:p>
                      <a:pPr marL="0" marR="0" algn="ctr" rtl="0">
                        <a:spcBef>
                          <a:spcPts val="0"/>
                        </a:spcBef>
                        <a:spcAft>
                          <a:spcPts val="0"/>
                        </a:spcAft>
                      </a:pPr>
                      <a:r>
                        <a:rPr lang="en-US" sz="2400">
                          <a:effectLst/>
                        </a:rPr>
                        <a:t>19</a:t>
                      </a:r>
                      <a:endParaRPr lang="en-US" sz="2400">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a:effectLst/>
                        </a:rPr>
                        <a:t>59.4%</a:t>
                      </a:r>
                      <a:endParaRPr lang="en-US" sz="2400">
                        <a:effectLst/>
                        <a:latin typeface="Times New Roman"/>
                        <a:ea typeface="Times New Roman"/>
                        <a:cs typeface="Simplified Arabic"/>
                      </a:endParaRPr>
                    </a:p>
                  </a:txBody>
                  <a:tcPr marL="19050" marR="19050" marT="19050" marB="19050" anchor="ctr"/>
                </a:tc>
              </a:tr>
              <a:tr h="549343">
                <a:tc>
                  <a:txBody>
                    <a:bodyPr/>
                    <a:lstStyle/>
                    <a:p>
                      <a:pPr marL="0" marR="0" algn="l" rtl="0">
                        <a:spcBef>
                          <a:spcPts val="0"/>
                        </a:spcBef>
                        <a:spcAft>
                          <a:spcPts val="0"/>
                        </a:spcAft>
                      </a:pPr>
                      <a:r>
                        <a:rPr lang="en-US" sz="2400">
                          <a:effectLst/>
                        </a:rPr>
                        <a:t>Determination of treatment line</a:t>
                      </a:r>
                      <a:endParaRPr lang="en-US" sz="2400">
                        <a:effectLst/>
                        <a:latin typeface="Times New Roman"/>
                        <a:ea typeface="Times New Roman"/>
                        <a:cs typeface="Simplified Arabic"/>
                      </a:endParaRPr>
                    </a:p>
                  </a:txBody>
                  <a:tcPr marL="19050" marR="19050" marT="19050" marB="19050"/>
                </a:tc>
                <a:tc>
                  <a:txBody>
                    <a:bodyPr/>
                    <a:lstStyle/>
                    <a:p>
                      <a:pPr marL="0" marR="0" algn="ctr" rtl="0">
                        <a:spcBef>
                          <a:spcPts val="0"/>
                        </a:spcBef>
                        <a:spcAft>
                          <a:spcPts val="0"/>
                        </a:spcAft>
                      </a:pPr>
                      <a:r>
                        <a:rPr lang="en-US" sz="2400">
                          <a:effectLst/>
                        </a:rPr>
                        <a:t>1</a:t>
                      </a:r>
                      <a:endParaRPr lang="en-US" sz="2400">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a:effectLst/>
                        </a:rPr>
                        <a:t>3.1 %</a:t>
                      </a:r>
                      <a:endParaRPr lang="en-US" sz="2400">
                        <a:effectLst/>
                        <a:latin typeface="Times New Roman"/>
                        <a:ea typeface="Times New Roman"/>
                        <a:cs typeface="Simplified Arabic"/>
                      </a:endParaRPr>
                    </a:p>
                  </a:txBody>
                  <a:tcPr marL="19050" marR="19050" marT="19050" marB="19050" anchor="ctr"/>
                </a:tc>
              </a:tr>
              <a:tr h="549343">
                <a:tc>
                  <a:txBody>
                    <a:bodyPr/>
                    <a:lstStyle/>
                    <a:p>
                      <a:pPr marL="0" marR="0" algn="l" rtl="0">
                        <a:spcBef>
                          <a:spcPts val="0"/>
                        </a:spcBef>
                        <a:spcAft>
                          <a:spcPts val="0"/>
                        </a:spcAft>
                      </a:pPr>
                      <a:r>
                        <a:rPr lang="en-US" sz="2400">
                          <a:effectLst/>
                        </a:rPr>
                        <a:t>differeniate between residue or irradiation pneumonitis</a:t>
                      </a:r>
                      <a:endParaRPr lang="en-US" sz="2400">
                        <a:effectLst/>
                        <a:latin typeface="Times New Roman"/>
                        <a:ea typeface="Times New Roman"/>
                        <a:cs typeface="Simplified Arabic"/>
                      </a:endParaRPr>
                    </a:p>
                  </a:txBody>
                  <a:tcPr marL="19050" marR="19050" marT="19050" marB="19050"/>
                </a:tc>
                <a:tc>
                  <a:txBody>
                    <a:bodyPr/>
                    <a:lstStyle/>
                    <a:p>
                      <a:pPr marL="0" marR="0" algn="ctr" rtl="0">
                        <a:spcBef>
                          <a:spcPts val="0"/>
                        </a:spcBef>
                        <a:spcAft>
                          <a:spcPts val="0"/>
                        </a:spcAft>
                      </a:pPr>
                      <a:r>
                        <a:rPr lang="en-US" sz="2400">
                          <a:effectLst/>
                        </a:rPr>
                        <a:t>1</a:t>
                      </a:r>
                      <a:endParaRPr lang="en-US" sz="2400">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a:effectLst/>
                        </a:rPr>
                        <a:t>3.1%</a:t>
                      </a:r>
                      <a:endParaRPr lang="en-US" sz="2400">
                        <a:effectLst/>
                        <a:latin typeface="Times New Roman"/>
                        <a:ea typeface="Times New Roman"/>
                        <a:cs typeface="Simplified Arabic"/>
                      </a:endParaRPr>
                    </a:p>
                  </a:txBody>
                  <a:tcPr marL="19050" marR="19050" marT="19050" marB="19050" anchor="ctr"/>
                </a:tc>
              </a:tr>
              <a:tr h="549343">
                <a:tc>
                  <a:txBody>
                    <a:bodyPr/>
                    <a:lstStyle/>
                    <a:p>
                      <a:pPr marL="0" marR="0" algn="l" rtl="0">
                        <a:spcBef>
                          <a:spcPts val="0"/>
                        </a:spcBef>
                        <a:spcAft>
                          <a:spcPts val="0"/>
                        </a:spcAft>
                      </a:pPr>
                      <a:r>
                        <a:rPr lang="en-US" sz="2400">
                          <a:effectLst/>
                        </a:rPr>
                        <a:t>Follow up</a:t>
                      </a:r>
                      <a:endParaRPr lang="en-US" sz="2400">
                        <a:effectLst/>
                        <a:latin typeface="Times New Roman"/>
                        <a:ea typeface="Times New Roman"/>
                        <a:cs typeface="Simplified Arabic"/>
                      </a:endParaRPr>
                    </a:p>
                  </a:txBody>
                  <a:tcPr marL="19050" marR="19050" marT="19050" marB="19050"/>
                </a:tc>
                <a:tc>
                  <a:txBody>
                    <a:bodyPr/>
                    <a:lstStyle/>
                    <a:p>
                      <a:pPr marL="0" marR="0" algn="ctr" rtl="0">
                        <a:spcBef>
                          <a:spcPts val="0"/>
                        </a:spcBef>
                        <a:spcAft>
                          <a:spcPts val="0"/>
                        </a:spcAft>
                      </a:pPr>
                      <a:r>
                        <a:rPr lang="en-US" sz="2400">
                          <a:effectLst/>
                        </a:rPr>
                        <a:t>5</a:t>
                      </a:r>
                      <a:endParaRPr lang="en-US" sz="2400">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a:effectLst/>
                        </a:rPr>
                        <a:t>15.6%</a:t>
                      </a:r>
                      <a:endParaRPr lang="en-US" sz="2400">
                        <a:effectLst/>
                        <a:latin typeface="Times New Roman"/>
                        <a:ea typeface="Times New Roman"/>
                        <a:cs typeface="Simplified Arabic"/>
                      </a:endParaRPr>
                    </a:p>
                  </a:txBody>
                  <a:tcPr marL="19050" marR="19050" marT="19050" marB="19050" anchor="ctr"/>
                </a:tc>
              </a:tr>
              <a:tr h="549343">
                <a:tc>
                  <a:txBody>
                    <a:bodyPr/>
                    <a:lstStyle/>
                    <a:p>
                      <a:pPr marL="0" marR="0" algn="l" rtl="0">
                        <a:spcBef>
                          <a:spcPts val="0"/>
                        </a:spcBef>
                        <a:spcAft>
                          <a:spcPts val="0"/>
                        </a:spcAft>
                      </a:pPr>
                      <a:r>
                        <a:rPr lang="en-US" sz="2400">
                          <a:effectLst/>
                        </a:rPr>
                        <a:t>Total</a:t>
                      </a:r>
                      <a:endParaRPr lang="en-US" sz="2400">
                        <a:effectLst/>
                        <a:latin typeface="Times New Roman"/>
                        <a:ea typeface="Times New Roman"/>
                        <a:cs typeface="Simplified Arabic"/>
                      </a:endParaRPr>
                    </a:p>
                  </a:txBody>
                  <a:tcPr marL="19050" marR="19050" marT="19050" marB="19050"/>
                </a:tc>
                <a:tc>
                  <a:txBody>
                    <a:bodyPr/>
                    <a:lstStyle/>
                    <a:p>
                      <a:pPr marL="0" marR="0" algn="ctr" rtl="0">
                        <a:spcBef>
                          <a:spcPts val="0"/>
                        </a:spcBef>
                        <a:spcAft>
                          <a:spcPts val="0"/>
                        </a:spcAft>
                      </a:pPr>
                      <a:r>
                        <a:rPr lang="en-US" sz="2400">
                          <a:effectLst/>
                        </a:rPr>
                        <a:t>32</a:t>
                      </a:r>
                      <a:endParaRPr lang="en-US" sz="2400">
                        <a:effectLst/>
                        <a:latin typeface="Times New Roman"/>
                        <a:ea typeface="Times New Roman"/>
                        <a:cs typeface="Simplified Arabic"/>
                      </a:endParaRPr>
                    </a:p>
                  </a:txBody>
                  <a:tcPr marL="19050" marR="19050" marT="19050" marB="19050" anchor="ctr"/>
                </a:tc>
                <a:tc>
                  <a:txBody>
                    <a:bodyPr/>
                    <a:lstStyle/>
                    <a:p>
                      <a:pPr marL="0" marR="0" algn="ctr" rtl="0">
                        <a:spcBef>
                          <a:spcPts val="0"/>
                        </a:spcBef>
                        <a:spcAft>
                          <a:spcPts val="0"/>
                        </a:spcAft>
                      </a:pPr>
                      <a:r>
                        <a:rPr lang="en-US" sz="2400" dirty="0">
                          <a:effectLst/>
                        </a:rPr>
                        <a:t>100.0%</a:t>
                      </a:r>
                      <a:endParaRPr lang="en-US" sz="2400" dirty="0">
                        <a:effectLst/>
                        <a:latin typeface="Times New Roman"/>
                        <a:ea typeface="Times New Roman"/>
                        <a:cs typeface="Simplified Arabic"/>
                      </a:endParaRPr>
                    </a:p>
                  </a:txBody>
                  <a:tcPr marL="19050" marR="19050" marT="19050" marB="19050" anchor="ctr"/>
                </a:tc>
              </a:tr>
            </a:tbl>
          </a:graphicData>
        </a:graphic>
      </p:graphicFrame>
    </p:spTree>
    <p:extLst>
      <p:ext uri="{BB962C8B-B14F-4D97-AF65-F5344CB8AC3E}">
        <p14:creationId xmlns:p14="http://schemas.microsoft.com/office/powerpoint/2010/main" val="254598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Autofit/>
          </a:bodyPr>
          <a:lstStyle/>
          <a:p>
            <a:r>
              <a:rPr lang="en-US" sz="3600" dirty="0"/>
              <a:t>28 patients received CTH, 14 received RTH and 12 patients underwent </a:t>
            </a:r>
            <a:r>
              <a:rPr lang="en-US" sz="3600" dirty="0" err="1"/>
              <a:t>surgery,It</a:t>
            </a:r>
            <a:r>
              <a:rPr lang="en-US" sz="3600" dirty="0"/>
              <a:t> is to be noted that in most of patients received mixed lines of treatment that mentioned </a:t>
            </a:r>
            <a:r>
              <a:rPr lang="en-US" sz="3600" dirty="0" smtClean="0"/>
              <a:t>formerly</a:t>
            </a:r>
          </a:p>
          <a:p>
            <a:r>
              <a:rPr lang="en-US" sz="3600" dirty="0"/>
              <a:t>CT images were analyzed and we found that </a:t>
            </a:r>
          </a:p>
        </p:txBody>
      </p:sp>
    </p:spTree>
    <p:extLst>
      <p:ext uri="{BB962C8B-B14F-4D97-AF65-F5344CB8AC3E}">
        <p14:creationId xmlns:p14="http://schemas.microsoft.com/office/powerpoint/2010/main" val="320214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7" name="Picture 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119270"/>
            <a:ext cx="9601200" cy="76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855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7"/>
                                        </p:tgtEl>
                                        <p:attrNameLst>
                                          <p:attrName>style.visibility</p:attrName>
                                        </p:attrNameLst>
                                      </p:cBhvr>
                                      <p:to>
                                        <p:strVal val="visible"/>
                                      </p:to>
                                    </p:set>
                                    <p:animEffect transition="in" filter="barn(inVertical)">
                                      <p:cBhvr>
                                        <p:cTn id="7" dur="500"/>
                                        <p:tgtEl>
                                          <p:spTgt spid="40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Then the fused PET/CT images were analyzed </a:t>
            </a:r>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228600"/>
            <a:ext cx="11201400" cy="4190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2898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arn(inVertical)">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0"/>
            <a:ext cx="6781800" cy="1600200"/>
          </a:xfrm>
        </p:spPr>
        <p:txBody>
          <a:bodyPr>
            <a:normAutofit fontScale="90000"/>
          </a:bodyPr>
          <a:lstStyle/>
          <a:p>
            <a:r>
              <a:rPr lang="en-US" dirty="0"/>
              <a:t>And we reported findings beyond PET/CT resolution in 2 patients out of 32 patients    in the form of multiple </a:t>
            </a:r>
            <a:r>
              <a:rPr lang="en-US" dirty="0" err="1"/>
              <a:t>subcentimetric</a:t>
            </a:r>
            <a:r>
              <a:rPr lang="en-US" dirty="0"/>
              <a:t> pulmonary nodules </a:t>
            </a:r>
          </a:p>
        </p:txBody>
      </p:sp>
    </p:spTree>
    <p:extLst>
      <p:ext uri="{BB962C8B-B14F-4D97-AF65-F5344CB8AC3E}">
        <p14:creationId xmlns:p14="http://schemas.microsoft.com/office/powerpoint/2010/main" val="334924960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807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2930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Vertical)">
                                      <p:cBhvr>
                                        <p:cTn id="7"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381000"/>
            <a:ext cx="9372599" cy="7238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9558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barn(inVertical)">
                                      <p:cBhvr>
                                        <p:cTn id="7"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0"/>
            <a:ext cx="6781800" cy="1600200"/>
          </a:xfrm>
        </p:spPr>
        <p:txBody>
          <a:bodyPr>
            <a:noAutofit/>
          </a:bodyPr>
          <a:lstStyle/>
          <a:p>
            <a:r>
              <a:rPr lang="en-US" dirty="0" smtClean="0"/>
              <a:t>According to these findings 9 patients out of 32 patients  were cured &amp;23 patients out of 32 patient were still on treatment </a:t>
            </a:r>
            <a:endParaRPr lang="en-US" dirty="0"/>
          </a:p>
        </p:txBody>
      </p:sp>
    </p:spTree>
    <p:extLst>
      <p:ext uri="{BB962C8B-B14F-4D97-AF65-F5344CB8AC3E}">
        <p14:creationId xmlns:p14="http://schemas.microsoft.com/office/powerpoint/2010/main" val="22016614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228600" y="762000"/>
            <a:ext cx="12801600" cy="701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102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arn(inVertical)">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990600" y="685800"/>
            <a:ext cx="81534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416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arn(inVertical)">
                                      <p:cBhvr>
                                        <p:cTn id="7" dur="500"/>
                                        <p:tgtEl>
                                          <p:spTgt spid="19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9600" dirty="0" smtClean="0"/>
              <a:t>Illustrative Cases</a:t>
            </a:r>
            <a:endParaRPr lang="en-US" sz="9600" dirty="0"/>
          </a:p>
        </p:txBody>
      </p:sp>
    </p:spTree>
    <p:extLst>
      <p:ext uri="{BB962C8B-B14F-4D97-AF65-F5344CB8AC3E}">
        <p14:creationId xmlns:p14="http://schemas.microsoft.com/office/powerpoint/2010/main" val="2793281921"/>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9600" dirty="0" smtClean="0"/>
              <a:t>Case 1</a:t>
            </a:r>
            <a:endParaRPr lang="en-US" sz="9600" dirty="0"/>
          </a:p>
        </p:txBody>
      </p:sp>
    </p:spTree>
    <p:extLst>
      <p:ext uri="{BB962C8B-B14F-4D97-AF65-F5344CB8AC3E}">
        <p14:creationId xmlns:p14="http://schemas.microsoft.com/office/powerpoint/2010/main" val="1691058895"/>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rmAutofit fontScale="92500"/>
          </a:bodyPr>
          <a:lstStyle/>
          <a:p>
            <a:r>
              <a:rPr lang="en-US" sz="2800" dirty="0"/>
              <a:t>Male patient, 49 years old, known to have lung cancer. Received chemotherapy PET/CT scan was requested for assessment of treatment response. PET/CT scan: revealed multiple metabolically active FDG avid wide spread lesions at the RT kidney, lungs (with </a:t>
            </a:r>
            <a:r>
              <a:rPr lang="en-US" sz="2800" dirty="0" err="1"/>
              <a:t>lymphangitis</a:t>
            </a:r>
            <a:r>
              <a:rPr lang="en-US" sz="2800" dirty="0"/>
              <a:t> </a:t>
            </a:r>
            <a:r>
              <a:rPr lang="en-US" sz="2800" dirty="0" err="1"/>
              <a:t>carcinomatosa</a:t>
            </a:r>
            <a:r>
              <a:rPr lang="en-US" sz="2800" dirty="0"/>
              <a:t>) as well as multiple abdominal &amp; </a:t>
            </a:r>
            <a:r>
              <a:rPr lang="en-US" sz="2800" dirty="0" err="1"/>
              <a:t>mediastinal</a:t>
            </a:r>
            <a:r>
              <a:rPr lang="en-US" sz="2800" dirty="0"/>
              <a:t> LNs</a:t>
            </a:r>
          </a:p>
          <a:p>
            <a:r>
              <a:rPr lang="en-US" sz="2800" dirty="0"/>
              <a:t>3 months follow up study: rather stationary course.</a:t>
            </a:r>
          </a:p>
          <a:p>
            <a:endParaRPr lang="en-US" dirty="0"/>
          </a:p>
        </p:txBody>
      </p:sp>
    </p:spTree>
    <p:extLst>
      <p:ext uri="{BB962C8B-B14F-4D97-AF65-F5344CB8AC3E}">
        <p14:creationId xmlns:p14="http://schemas.microsoft.com/office/powerpoint/2010/main" val="4233935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1143000" y="1066800"/>
            <a:ext cx="80010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2326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arn(inVertical)">
                                      <p:cBhvr>
                                        <p:cTn id="7"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066800" y="1571625"/>
            <a:ext cx="8077200" cy="345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97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arn(inVertical)">
                                      <p:cBhvr>
                                        <p:cTn id="7" dur="500"/>
                                        <p:tgtEl>
                                          <p:spTgt spid="11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4114800"/>
            <a:ext cx="6781800" cy="1600200"/>
          </a:xfrm>
        </p:spPr>
        <p:txBody>
          <a:bodyPr>
            <a:normAutofit/>
          </a:bodyPr>
          <a:lstStyle/>
          <a:p>
            <a:pPr algn="ctr"/>
            <a:r>
              <a:rPr lang="en-US" sz="9600" dirty="0" smtClean="0"/>
              <a:t>Case 2</a:t>
            </a:r>
            <a:endParaRPr lang="en-US" sz="9600" dirty="0"/>
          </a:p>
        </p:txBody>
      </p:sp>
    </p:spTree>
    <p:extLst>
      <p:ext uri="{BB962C8B-B14F-4D97-AF65-F5344CB8AC3E}">
        <p14:creationId xmlns:p14="http://schemas.microsoft.com/office/powerpoint/2010/main" val="3599223503"/>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3"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0" y="685800"/>
            <a:ext cx="7543800" cy="3886200"/>
          </a:xfrm>
        </p:spPr>
        <p:txBody>
          <a:bodyPr>
            <a:noAutofit/>
          </a:bodyPr>
          <a:lstStyle/>
          <a:p>
            <a:r>
              <a:rPr lang="en-US" sz="2800" dirty="0"/>
              <a:t>Male patient, 57 years old, known to have left lung adenocarcinoma. received chemotherapy &amp; radiotherapy The patient was referred for assessment of the treatment response PET/CT scan: revealed metabolically active FDG avid residual primary lung tumor with hepatic &amp; left suprarenal deposits.9 months follow up study: Regressive course of the MA FDG avid residual left lower lung lobe as well as the distant metastasis </a:t>
            </a:r>
          </a:p>
        </p:txBody>
      </p:sp>
    </p:spTree>
    <p:extLst>
      <p:ext uri="{BB962C8B-B14F-4D97-AF65-F5344CB8AC3E}">
        <p14:creationId xmlns:p14="http://schemas.microsoft.com/office/powerpoint/2010/main" val="39928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447800" y="685800"/>
            <a:ext cx="76962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905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barn(inVertical)">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685800"/>
            <a:ext cx="83820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372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barn(inVertical)">
                                      <p:cBhvr>
                                        <p:cTn id="7" dur="500"/>
                                        <p:tgtEl>
                                          <p:spTgt spid="143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0"/>
            <a:ext cx="6781800" cy="1600200"/>
          </a:xfrm>
        </p:spPr>
        <p:txBody>
          <a:bodyPr>
            <a:normAutofit/>
          </a:bodyPr>
          <a:lstStyle/>
          <a:p>
            <a:pPr algn="ctr"/>
            <a:r>
              <a:rPr lang="en-US" sz="9600" dirty="0" smtClean="0"/>
              <a:t>Case 3</a:t>
            </a:r>
            <a:endParaRPr lang="en-US" sz="9600" dirty="0"/>
          </a:p>
        </p:txBody>
      </p:sp>
    </p:spTree>
    <p:extLst>
      <p:ext uri="{BB962C8B-B14F-4D97-AF65-F5344CB8AC3E}">
        <p14:creationId xmlns:p14="http://schemas.microsoft.com/office/powerpoint/2010/main" val="527532173"/>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Autofit/>
          </a:bodyPr>
          <a:lstStyle/>
          <a:p>
            <a:r>
              <a:rPr lang="en-US" sz="3200" dirty="0"/>
              <a:t>Male patient, 42 years old, known to have left mesothelioma. The patient received chemotherapy&amp; radiotherapy after surgical excision and was referred for </a:t>
            </a:r>
            <a:r>
              <a:rPr lang="en-US" sz="3200" dirty="0" err="1"/>
              <a:t>assessement</a:t>
            </a:r>
            <a:r>
              <a:rPr lang="en-US" sz="3200" dirty="0"/>
              <a:t> of treatment response. PET/CT scan: metabolic active FDG avid local </a:t>
            </a:r>
            <a:r>
              <a:rPr lang="en-US" sz="3200" dirty="0" err="1"/>
              <a:t>tumoral</a:t>
            </a:r>
            <a:r>
              <a:rPr lang="en-US" sz="3200" dirty="0"/>
              <a:t> recurrence at the </a:t>
            </a:r>
            <a:r>
              <a:rPr lang="en-US" sz="3200" dirty="0" err="1"/>
              <a:t>mediastinal</a:t>
            </a:r>
            <a:r>
              <a:rPr lang="en-US" sz="3200" dirty="0"/>
              <a:t> pleura with nodal, hepatic &amp; muscular deposits. </a:t>
            </a:r>
          </a:p>
        </p:txBody>
      </p:sp>
    </p:spTree>
    <p:extLst>
      <p:ext uri="{BB962C8B-B14F-4D97-AF65-F5344CB8AC3E}">
        <p14:creationId xmlns:p14="http://schemas.microsoft.com/office/powerpoint/2010/main" val="114882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685800"/>
            <a:ext cx="9144000" cy="617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800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animEffect transition="in" filter="barn(inVertical)">
                                      <p:cBhvr>
                                        <p:cTn id="7" dur="5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609600"/>
            <a:ext cx="80772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780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barn(inVertical)">
                                      <p:cBhvr>
                                        <p:cTn id="7" dur="5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9600" dirty="0" smtClean="0"/>
              <a:t>Case 4</a:t>
            </a:r>
            <a:endParaRPr lang="en-US" sz="9600" dirty="0"/>
          </a:p>
        </p:txBody>
      </p:sp>
    </p:spTree>
    <p:extLst>
      <p:ext uri="{BB962C8B-B14F-4D97-AF65-F5344CB8AC3E}">
        <p14:creationId xmlns:p14="http://schemas.microsoft.com/office/powerpoint/2010/main" val="3253339765"/>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3" name="chimes.wav"/>
          </p:stSnd>
        </p:sndAc>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Autofit/>
          </a:bodyPr>
          <a:lstStyle/>
          <a:p>
            <a:r>
              <a:rPr lang="en-US" sz="4400" dirty="0"/>
              <a:t>A female patient, 29 years old, known case of HD received chemotherapy was referred for </a:t>
            </a:r>
            <a:r>
              <a:rPr lang="en-US" sz="4400" dirty="0" err="1"/>
              <a:t>assessement</a:t>
            </a:r>
            <a:r>
              <a:rPr lang="en-US" sz="4400" dirty="0"/>
              <a:t> of treatment response PET/CT scan: MA FDG avid multiple nodal lesions above the diaphragm</a:t>
            </a:r>
          </a:p>
        </p:txBody>
      </p:sp>
    </p:spTree>
    <p:extLst>
      <p:ext uri="{BB962C8B-B14F-4D97-AF65-F5344CB8AC3E}">
        <p14:creationId xmlns:p14="http://schemas.microsoft.com/office/powerpoint/2010/main" val="839846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4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9665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barn(inVertical)">
                                      <p:cBhvr>
                                        <p:cTn id="7" dur="500"/>
                                        <p:tgtEl>
                                          <p:spTgt spid="174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bwMode="auto">
          <a:xfrm>
            <a:off x="0" y="609600"/>
            <a:ext cx="67818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664059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0" y="4572000"/>
            <a:ext cx="6781800" cy="1600200"/>
          </a:xfrm>
        </p:spPr>
        <p:txBody>
          <a:bodyPr>
            <a:noAutofit/>
          </a:bodyPr>
          <a:lstStyle/>
          <a:p>
            <a:r>
              <a:rPr lang="en-US" sz="9600" dirty="0" smtClean="0">
                <a:solidFill>
                  <a:srgbClr val="002060"/>
                </a:solidFill>
              </a:rPr>
              <a:t>Summary &amp; Conclusion</a:t>
            </a:r>
            <a:endParaRPr lang="en-US" sz="9600" dirty="0">
              <a:solidFill>
                <a:srgbClr val="002060"/>
              </a:solidFill>
            </a:endParaRPr>
          </a:p>
        </p:txBody>
      </p:sp>
    </p:spTree>
    <p:extLst>
      <p:ext uri="{BB962C8B-B14F-4D97-AF65-F5344CB8AC3E}">
        <p14:creationId xmlns:p14="http://schemas.microsoft.com/office/powerpoint/2010/main" val="4022692299"/>
      </p:ext>
    </p:extLst>
  </p:cSld>
  <p:clrMapOvr>
    <a:masterClrMapping/>
  </p:clrMapOvr>
  <mc:AlternateContent xmlns:mc="http://schemas.openxmlformats.org/markup-compatibility/2006" xmlns:p14="http://schemas.microsoft.com/office/powerpoint/2010/main">
    <mc:Choice Requires="p14">
      <p:transition spd="slow" p14:dur="1400">
        <p14:ripple/>
        <p:sndAc>
          <p:stSnd>
            <p:snd r:embed="rId2" name="chimes.wav"/>
          </p:stSnd>
        </p:sndAc>
      </p:transition>
    </mc:Choice>
    <mc:Fallback xmlns="">
      <p:transition spd="slow">
        <p:fade/>
        <p:sndAc>
          <p:stSnd>
            <p:snd r:embed="rId4" name="chimes.wav"/>
          </p:stSnd>
        </p:sndAc>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0"/>
            <a:ext cx="6781800" cy="1600200"/>
          </a:xfrm>
        </p:spPr>
        <p:txBody>
          <a:bodyPr>
            <a:normAutofit fontScale="90000"/>
          </a:bodyPr>
          <a:lstStyle/>
          <a:p>
            <a:r>
              <a:rPr lang="en-US" dirty="0"/>
              <a:t>PET/CT imaging is changing the care of patients with lung cancer in several ways:</a:t>
            </a:r>
          </a:p>
        </p:txBody>
      </p:sp>
    </p:spTree>
    <p:extLst>
      <p:ext uri="{BB962C8B-B14F-4D97-AF65-F5344CB8AC3E}">
        <p14:creationId xmlns:p14="http://schemas.microsoft.com/office/powerpoint/2010/main" val="331028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09600"/>
            <a:ext cx="6781800" cy="5562600"/>
          </a:xfrm>
        </p:spPr>
        <p:txBody>
          <a:bodyPr>
            <a:normAutofit/>
          </a:bodyPr>
          <a:lstStyle/>
          <a:p>
            <a:pPr marL="914400" indent="-914400">
              <a:buFont typeface="+mj-lt"/>
              <a:buAutoNum type="arabicPeriod"/>
            </a:pPr>
            <a:r>
              <a:rPr lang="en-US" sz="4400" dirty="0"/>
              <a:t>Metabolic and anatomic whole-body staging of patients can be performed in one examination and much reduced scan times, thus, increasing patient comfort. </a:t>
            </a:r>
          </a:p>
        </p:txBody>
      </p:sp>
    </p:spTree>
    <p:extLst>
      <p:ext uri="{BB962C8B-B14F-4D97-AF65-F5344CB8AC3E}">
        <p14:creationId xmlns:p14="http://schemas.microsoft.com/office/powerpoint/2010/main" val="4220449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2. Because </a:t>
            </a:r>
            <a:r>
              <a:rPr lang="en-US" dirty="0"/>
              <a:t>of limited patient motion, near ideal fusion of metabolic and anatomic images can be achieved. </a:t>
            </a:r>
          </a:p>
        </p:txBody>
      </p:sp>
    </p:spTree>
    <p:extLst>
      <p:ext uri="{BB962C8B-B14F-4D97-AF65-F5344CB8AC3E}">
        <p14:creationId xmlns:p14="http://schemas.microsoft.com/office/powerpoint/2010/main" val="1433299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4294967295"/>
          </p:nvPr>
        </p:nvSpPr>
        <p:spPr>
          <a:xfrm>
            <a:off x="0" y="685800"/>
            <a:ext cx="7543800" cy="3886200"/>
          </a:xfrm>
        </p:spPr>
        <p:txBody>
          <a:bodyPr>
            <a:normAutofit/>
          </a:bodyPr>
          <a:lstStyle/>
          <a:p>
            <a:pPr marL="0" indent="0">
              <a:buNone/>
            </a:pPr>
            <a:r>
              <a:rPr lang="en-US" sz="4800" dirty="0" smtClean="0">
                <a:latin typeface="+mj-lt"/>
              </a:rPr>
              <a:t>3. Anatomic </a:t>
            </a:r>
            <a:r>
              <a:rPr lang="en-US" sz="4800" dirty="0">
                <a:latin typeface="+mj-lt"/>
              </a:rPr>
              <a:t>landmarks provided by CT will greatly facilitate the assignment of functional abnormalities to anatomic structures. </a:t>
            </a:r>
          </a:p>
        </p:txBody>
      </p:sp>
    </p:spTree>
    <p:extLst>
      <p:ext uri="{BB962C8B-B14F-4D97-AF65-F5344CB8AC3E}">
        <p14:creationId xmlns:p14="http://schemas.microsoft.com/office/powerpoint/2010/main" val="3322866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Autofit/>
          </a:bodyPr>
          <a:lstStyle/>
          <a:p>
            <a:pPr marL="0" indent="0">
              <a:buNone/>
            </a:pPr>
            <a:r>
              <a:rPr lang="en-US" sz="4800" dirty="0" smtClean="0">
                <a:latin typeface="+mj-lt"/>
              </a:rPr>
              <a:t>4. ‘’ Difficult </a:t>
            </a:r>
            <a:r>
              <a:rPr lang="en-US" sz="4800" dirty="0">
                <a:latin typeface="+mj-lt"/>
              </a:rPr>
              <a:t>to image" regions of the body (such as the head and neck and mediastinum) will be evaluated with a high diagnostic accuracy. </a:t>
            </a:r>
          </a:p>
        </p:txBody>
      </p:sp>
    </p:spTree>
    <p:extLst>
      <p:ext uri="{BB962C8B-B14F-4D97-AF65-F5344CB8AC3E}">
        <p14:creationId xmlns:p14="http://schemas.microsoft.com/office/powerpoint/2010/main" val="3032489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rmAutofit fontScale="92500" lnSpcReduction="10000"/>
          </a:bodyPr>
          <a:lstStyle/>
          <a:p>
            <a:pPr marL="0" indent="0">
              <a:buNone/>
            </a:pPr>
            <a:r>
              <a:rPr lang="en-US" sz="4800" dirty="0" smtClean="0">
                <a:latin typeface="+mj-lt"/>
              </a:rPr>
              <a:t>5.Fused images can be used to target radiation treatment more accurately and monitor the effects of chemotherapy, surgery, and radiation treatment</a:t>
            </a:r>
            <a:r>
              <a:rPr lang="en-US" dirty="0" smtClean="0"/>
              <a:t>.</a:t>
            </a:r>
            <a:endParaRPr lang="en-US" dirty="0"/>
          </a:p>
        </p:txBody>
      </p:sp>
    </p:spTree>
    <p:extLst>
      <p:ext uri="{BB962C8B-B14F-4D97-AF65-F5344CB8AC3E}">
        <p14:creationId xmlns:p14="http://schemas.microsoft.com/office/powerpoint/2010/main" val="287424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685800"/>
            <a:ext cx="7543800" cy="3886200"/>
          </a:xfrm>
        </p:spPr>
        <p:txBody>
          <a:bodyPr>
            <a:noAutofit/>
          </a:bodyPr>
          <a:lstStyle/>
          <a:p>
            <a:r>
              <a:rPr lang="en-US" sz="3200" dirty="0">
                <a:latin typeface="+mj-lt"/>
              </a:rPr>
              <a:t>By recognizing the relevant radiologic appearances of chest tumors, understanding the appropriateness of staging disease with the TNM classification system, and being familiar with potential imaging pitfalls, radiologists can make an important contribution to treatment and outcome in thoracic cancer patients.</a:t>
            </a:r>
          </a:p>
        </p:txBody>
      </p:sp>
    </p:spTree>
    <p:extLst>
      <p:ext uri="{BB962C8B-B14F-4D97-AF65-F5344CB8AC3E}">
        <p14:creationId xmlns:p14="http://schemas.microsoft.com/office/powerpoint/2010/main" val="220400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3000" r="-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150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55563"/>
            <a:ext cx="9144000" cy="6969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WordArt 10"/>
          <p:cNvSpPr>
            <a:spLocks noChangeArrowheads="1" noChangeShapeType="1" noTextEdit="1"/>
          </p:cNvSpPr>
          <p:nvPr/>
        </p:nvSpPr>
        <p:spPr bwMode="auto">
          <a:xfrm rot="580244">
            <a:off x="0" y="4652963"/>
            <a:ext cx="4302125" cy="1054100"/>
          </a:xfrm>
          <a:prstGeom prst="rect">
            <a:avLst/>
          </a:prstGeom>
        </p:spPr>
        <p:txBody>
          <a:bodyPr wrap="none" fromWordArt="1">
            <a:prstTxWarp prst="textCascadeUp">
              <a:avLst>
                <a:gd name="adj" fmla="val 100000"/>
              </a:avLst>
            </a:prstTxWarp>
            <a:scene3d>
              <a:camera prst="legacyPerspectiveFront">
                <a:rot lat="20519997" lon="1080000" rev="0"/>
              </a:camera>
              <a:lightRig rig="legacyHarsh2" dir="b"/>
            </a:scene3d>
            <a:sp3d extrusionH="430200" prstMaterial="legacyMatte">
              <a:extrusionClr>
                <a:srgbClr val="FF0000"/>
              </a:extrusionClr>
            </a:sp3d>
          </a:bodyPr>
          <a:lstStyle/>
          <a:p>
            <a:pPr algn="ctr"/>
            <a:r>
              <a:rPr lang="en-US" sz="3600" b="1" kern="10">
                <a:ln w="9525">
                  <a:round/>
                  <a:headEnd/>
                  <a:tailEnd/>
                </a:ln>
                <a:gradFill rotWithShape="1">
                  <a:gsLst>
                    <a:gs pos="0">
                      <a:srgbClr val="FFFFFF"/>
                    </a:gs>
                    <a:gs pos="100000">
                      <a:srgbClr val="FF0000"/>
                    </a:gs>
                  </a:gsLst>
                  <a:lin ang="4800000" scaled="1"/>
                </a:gradFill>
                <a:latin typeface="Times New Roman"/>
                <a:cs typeface="Times New Roman"/>
              </a:rPr>
              <a:t>Thank You</a:t>
            </a:r>
          </a:p>
        </p:txBody>
      </p:sp>
      <p:pic>
        <p:nvPicPr>
          <p:cNvPr id="7" name="Picture 11" descr="yellow butterfly"/>
          <p:cNvPicPr>
            <a:picLocks noChangeAspect="1" noChangeArrowheads="1"/>
          </p:cNvPicPr>
          <p:nvPr/>
        </p:nvPicPr>
        <p:blipFill>
          <a:blip r:embed="rId7"/>
          <a:srcRect/>
          <a:stretch>
            <a:fillRect/>
          </a:stretch>
        </p:blipFill>
        <p:spPr bwMode="auto">
          <a:xfrm rot="19552706">
            <a:off x="9872663" y="923925"/>
            <a:ext cx="484187" cy="671513"/>
          </a:xfrm>
          <a:prstGeom prst="rect">
            <a:avLst/>
          </a:prstGeom>
          <a:noFill/>
          <a:effectLst>
            <a:outerShdw dist="35921" dir="2700000" algn="ctr" rotWithShape="0">
              <a:srgbClr val="000000">
                <a:alpha val="50000"/>
              </a:srgbClr>
            </a:outerShdw>
          </a:effectLst>
        </p:spPr>
      </p:pic>
      <p:pic>
        <p:nvPicPr>
          <p:cNvPr id="8" name="Picture 12" descr="cymothoe sangaris"/>
          <p:cNvPicPr>
            <a:picLocks noChangeAspect="1" noChangeArrowheads="1"/>
          </p:cNvPicPr>
          <p:nvPr/>
        </p:nvPicPr>
        <p:blipFill>
          <a:blip r:embed="rId8"/>
          <a:srcRect/>
          <a:stretch>
            <a:fillRect/>
          </a:stretch>
        </p:blipFill>
        <p:spPr bwMode="auto">
          <a:xfrm rot="1718898">
            <a:off x="2771775" y="-654050"/>
            <a:ext cx="490538" cy="654050"/>
          </a:xfrm>
          <a:prstGeom prst="rect">
            <a:avLst/>
          </a:prstGeom>
          <a:noFill/>
          <a:effectLst>
            <a:outerShdw dist="35921" dir="2700000" algn="ctr" rotWithShape="0">
              <a:srgbClr val="000000">
                <a:alpha val="50000"/>
              </a:srgbClr>
            </a:outerShdw>
          </a:effectLst>
        </p:spPr>
      </p:pic>
    </p:spTree>
    <p:extLst>
      <p:ext uri="{BB962C8B-B14F-4D97-AF65-F5344CB8AC3E}">
        <p14:creationId xmlns:p14="http://schemas.microsoft.com/office/powerpoint/2010/main" val="3156534593"/>
      </p:ext>
    </p:extLst>
  </p:cSld>
  <p:clrMapOvr>
    <a:masterClrMapping/>
  </p:clrMapOvr>
  <mc:AlternateContent xmlns:mc="http://schemas.openxmlformats.org/markup-compatibility/2006" xmlns:p14="http://schemas.microsoft.com/office/powerpoint/2010/main">
    <mc:Choice Requires="p14">
      <p:transition spd="slow" p14:dur="2000">
        <p:sndAc>
          <p:stSnd>
            <p:snd r:embed="rId3" name="chimes.wav"/>
          </p:stSnd>
        </p:sndAc>
      </p:transition>
    </mc:Choice>
    <mc:Fallback xmlns="">
      <p:transition spd="slow">
        <p:sndAc>
          <p:stSnd>
            <p:snd r:embed="rId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barn(inVertical)">
                                      <p:cBhvr>
                                        <p:cTn id="7" dur="500"/>
                                        <p:tgtEl>
                                          <p:spTgt spid="21506"/>
                                        </p:tgtEl>
                                      </p:cBhvr>
                                    </p:animEffect>
                                  </p:childTnLst>
                                </p:cTn>
                              </p:par>
                            </p:childTnLst>
                          </p:cTn>
                        </p:par>
                        <p:par>
                          <p:cTn id="8" fill="hold">
                            <p:stCondLst>
                              <p:cond delay="500"/>
                            </p:stCondLst>
                            <p:childTnLst>
                              <p:par>
                                <p:cTn id="9" presetID="5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Scale>
                                      <p:cBhvr>
                                        <p:cTn id="1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6"/>
                                        </p:tgtEl>
                                        <p:attrNameLst>
                                          <p:attrName>ppt_x</p:attrName>
                                          <p:attrName>ppt_y</p:attrName>
                                        </p:attrNameLst>
                                      </p:cBhvr>
                                    </p:animMotion>
                                    <p:animEffect transition="in" filter="fade">
                                      <p:cBhvr>
                                        <p:cTn id="13" dur="1000"/>
                                        <p:tgtEl>
                                          <p:spTgt spid="6"/>
                                        </p:tgtEl>
                                      </p:cBhvr>
                                    </p:animEffect>
                                  </p:childTnLst>
                                  <p:subTnLst>
                                    <p:audio>
                                      <p:cMediaNode>
                                        <p:cTn display="0" masterRel="sameClick">
                                          <p:stCondLst>
                                            <p:cond evt="begin" delay="0">
                                              <p:tn val="9"/>
                                            </p:cond>
                                          </p:stCondLst>
                                          <p:endCondLst>
                                            <p:cond evt="onStopAudio" delay="0">
                                              <p:tgtEl>
                                                <p:sldTgt/>
                                              </p:tgtEl>
                                            </p:cond>
                                          </p:endCondLst>
                                        </p:cTn>
                                        <p:tgtEl>
                                          <p:sndTgt r:embed="rId4" name="ANGEL.WAV"/>
                                        </p:tgtEl>
                                      </p:cMediaNode>
                                    </p:audio>
                                  </p:subTnLst>
                                </p:cTn>
                              </p:par>
                              <p:par>
                                <p:cTn id="14" presetID="0" presetClass="path" presetSubtype="0" repeatCount="3000" accel="50000" decel="50000" fill="hold" nodeType="withEffect">
                                  <p:stCondLst>
                                    <p:cond delay="0"/>
                                  </p:stCondLst>
                                  <p:childTnLst>
                                    <p:animMotion origin="layout" path="M 0.01597 0.07281 C -0.00712 0.1055 -0.09914 0.23789 -0.12223 0.27104 C -0.14532 0.3042 -0.12327 0.27151 -0.12309 0.2722 C -0.12292 0.2729 -0.09705 0.21748 -0.12066 0.27545 C -0.14427 0.33341 -0.18143 0.55391 -0.26459 0.62068 C -0.34775 0.68746 -0.54549 0.66427 -0.61945 0.67563 " pathEditMode="relative" rAng="0" ptsTypes="aaaaaa">
                                      <p:cBhvr>
                                        <p:cTn id="15" dur="3000" fill="hold"/>
                                        <p:tgtEl>
                                          <p:spTgt spid="7"/>
                                        </p:tgtEl>
                                        <p:attrNameLst>
                                          <p:attrName>ppt_x</p:attrName>
                                          <p:attrName>ppt_y</p:attrName>
                                        </p:attrNameLst>
                                      </p:cBhvr>
                                      <p:rCtr x="-31771" y="30721"/>
                                    </p:animMotion>
                                  </p:childTnLst>
                                </p:cTn>
                              </p:par>
                              <p:par>
                                <p:cTn id="16" presetID="0" presetClass="path" presetSubtype="0" repeatCount="3000" accel="50000" decel="50000" fill="hold" nodeType="withEffect">
                                  <p:stCondLst>
                                    <p:cond delay="0"/>
                                  </p:stCondLst>
                                  <p:childTnLst>
                                    <p:animMotion origin="layout" path="M 4.72222E-6 7.18757E-7 C -0.02518 0.17157 -0.05105 0.2722 -0.079 0.3144 C -0.10695 0.35683 -0.15105 0.24206 -0.16771 0.25458 C -0.18421 0.26687 -0.1757 0.32437 -0.179 0.38859 C -0.18212 0.45258 -0.17153 0.59054 -0.18646 0.639 C -0.20139 0.68746 -0.25174 0.66983 -0.26875 0.67795 " pathEditMode="relative" rAng="0" ptsTypes="aaaaaa">
                                      <p:cBhvr>
                                        <p:cTn id="17" dur="5000" fill="hold"/>
                                        <p:tgtEl>
                                          <p:spTgt spid="8"/>
                                        </p:tgtEl>
                                        <p:attrNameLst>
                                          <p:attrName>ppt_x</p:attrName>
                                          <p:attrName>ppt_y</p:attrName>
                                        </p:attrNameLst>
                                      </p:cBhvr>
                                      <p:rCtr x="-13438" y="3436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r="-3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61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1_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742</TotalTime>
  <Words>1285</Words>
  <Application>Microsoft Office PowerPoint</Application>
  <PresentationFormat>On-screen Show (4:3)</PresentationFormat>
  <Paragraphs>158</Paragraphs>
  <Slides>70</Slides>
  <Notes>9</Notes>
  <HiddenSlides>0</HiddenSlides>
  <MMClips>0</MMClips>
  <ScaleCrop>false</ScaleCrop>
  <HeadingPairs>
    <vt:vector size="4" baseType="variant">
      <vt:variant>
        <vt:lpstr>Theme</vt:lpstr>
      </vt:variant>
      <vt:variant>
        <vt:i4>2</vt:i4>
      </vt:variant>
      <vt:variant>
        <vt:lpstr>Slide Titles</vt:lpstr>
      </vt:variant>
      <vt:variant>
        <vt:i4>70</vt:i4>
      </vt:variant>
    </vt:vector>
  </HeadingPairs>
  <TitlesOfParts>
    <vt:vector size="72" baseType="lpstr">
      <vt:lpstr>NewsPrint</vt:lpstr>
      <vt:lpstr>1_NewsPrint</vt:lpstr>
      <vt:lpstr>Follow up in Chest Tumors : Value of integrated PET/CT </vt:lpstr>
      <vt:lpstr>PowerPoint Presentation</vt:lpstr>
      <vt:lpstr>PowerPoint Presentation</vt:lpstr>
      <vt:lpstr>.</vt:lpstr>
      <vt:lpstr>.</vt:lpstr>
      <vt:lpstr>PowerPoint Presentation</vt:lpstr>
      <vt:lpstr>Lung segments</vt:lpstr>
      <vt:lpstr>PowerPoint Presentation</vt:lpstr>
      <vt:lpstr>Mediastinum</vt:lpstr>
      <vt:lpstr>PowerPoint Presentation</vt:lpstr>
      <vt:lpstr>Mediastinal LNs</vt:lpstr>
      <vt:lpstr>PowerPoint Presentation</vt:lpstr>
      <vt:lpstr>Pathology</vt:lpstr>
      <vt:lpstr>PowerPoint Presentation</vt:lpstr>
      <vt:lpstr>PowerPoint Presentation</vt:lpstr>
      <vt:lpstr>Physical Principles</vt:lpstr>
      <vt:lpstr>PowerPoint Presentation</vt:lpstr>
      <vt:lpstr>PowerPoint Presentation</vt:lpstr>
      <vt:lpstr>Technique</vt:lpstr>
      <vt:lpstr>PowerPoint Presentation</vt:lpstr>
      <vt:lpstr>CT Technique</vt:lpstr>
      <vt:lpstr>PowerPoint Presentation</vt:lpstr>
      <vt:lpstr>PET Technique</vt:lpstr>
      <vt:lpstr>PET/CT Fusion &amp; Image Interpretation:</vt:lpstr>
      <vt:lpstr>PET/CT Fusion &amp; Image Interpretation: ( Cont.)</vt:lpstr>
      <vt:lpstr>Imaging </vt:lpstr>
      <vt:lpstr>Indication of PET/CT in lung cancer</vt:lpstr>
      <vt:lpstr>Materials and Methods</vt:lpstr>
      <vt:lpstr>PowerPoint Presentation</vt:lpstr>
      <vt:lpstr>PowerPoint Presentation</vt:lpstr>
      <vt:lpstr>PowerPoint Presentation</vt:lpstr>
      <vt:lpstr>PowerPoint Presentation</vt:lpstr>
      <vt:lpstr>Results</vt:lpstr>
      <vt:lpstr>PowerPoint Presentation</vt:lpstr>
      <vt:lpstr>PowerPoint Presentation</vt:lpstr>
      <vt:lpstr>PowerPoint Presentation</vt:lpstr>
      <vt:lpstr>Then the fused PET/CT images were analyzed </vt:lpstr>
      <vt:lpstr>And we reported findings beyond PET/CT resolution in 2 patients out of 32 patients    in the form of multiple subcentimetric pulmonary nodules </vt:lpstr>
      <vt:lpstr>PowerPoint Presentation</vt:lpstr>
      <vt:lpstr>PowerPoint Presentation</vt:lpstr>
      <vt:lpstr>According to these findings 9 patients out of 32 patients  were cured &amp;23 patients out of 32 patient were still on treatment </vt:lpstr>
      <vt:lpstr>PowerPoint Presentation</vt:lpstr>
      <vt:lpstr>PowerPoint Presentation</vt:lpstr>
      <vt:lpstr>Illustrative Cases</vt:lpstr>
      <vt:lpstr>Case 1</vt:lpstr>
      <vt:lpstr>PowerPoint Presentation</vt:lpstr>
      <vt:lpstr>PowerPoint Presentation</vt:lpstr>
      <vt:lpstr>PowerPoint Presentation</vt:lpstr>
      <vt:lpstr>Case 2</vt:lpstr>
      <vt:lpstr>PowerPoint Presentation</vt:lpstr>
      <vt:lpstr>PowerPoint Presentation</vt:lpstr>
      <vt:lpstr>PowerPoint Presentation</vt:lpstr>
      <vt:lpstr>Case 3</vt:lpstr>
      <vt:lpstr>PowerPoint Presentation</vt:lpstr>
      <vt:lpstr>PowerPoint Presentation</vt:lpstr>
      <vt:lpstr>PowerPoint Presentation</vt:lpstr>
      <vt:lpstr>Case 4</vt:lpstr>
      <vt:lpstr>PowerPoint Presentation</vt:lpstr>
      <vt:lpstr>PowerPoint Presentation</vt:lpstr>
      <vt:lpstr>PowerPoint Presentation</vt:lpstr>
      <vt:lpstr>Summary &amp; Conclusion</vt:lpstr>
      <vt:lpstr>PET/CT imaging is changing the care of patients with lung cancer in several ways:</vt:lpstr>
      <vt:lpstr>Metabolic and anatomic whole-body staging of patients can be performed in one examination and much reduced scan times, thus, increasing patient comfort. </vt:lpstr>
      <vt:lpstr>2. Because of limited patient motion, near ideal fusion of metabolic and anatomic images can be achieved. </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PET/CT in Management of Chest Tumors</dc:title>
  <dc:creator>TOSHIBA</dc:creator>
  <cp:lastModifiedBy>Madhuri</cp:lastModifiedBy>
  <cp:revision>97</cp:revision>
  <dcterms:created xsi:type="dcterms:W3CDTF">2013-10-04T19:51:27Z</dcterms:created>
  <dcterms:modified xsi:type="dcterms:W3CDTF">2015-09-18T12:55:20Z</dcterms:modified>
</cp:coreProperties>
</file>