
<file path=[Content_Types].xml><?xml version="1.0" encoding="utf-8"?>
<Types xmlns="http://schemas.openxmlformats.org/package/2006/content-types">
  <Override PartName="/ppt/slides/slide29.xml" ContentType="application/vnd.openxmlformats-officedocument.presentationml.slide+xml"/>
  <Override PartName="/ppt/theme/themeOverride12.xml" ContentType="application/vnd.openxmlformats-officedocument.themeOverr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theme/themeOverride13.xml" ContentType="application/vnd.openxmlformats-officedocument.themeOverr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Default Extension="gif" ContentType="image/gif"/>
  <Override PartName="/ppt/charts/chart4.xml" ContentType="application/vnd.openxmlformats-officedocument.drawingml.chart+xml"/>
  <Override PartName="/ppt/slides/slide8.xml" ContentType="application/vnd.openxmlformats-officedocument.presentationml.slide+xml"/>
  <Override PartName="/ppt/charts/chart2.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heme/themeOverride10.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2"/>
  </p:notesMasterIdLst>
  <p:sldIdLst>
    <p:sldId id="313" r:id="rId3"/>
    <p:sldId id="329" r:id="rId4"/>
    <p:sldId id="279" r:id="rId5"/>
    <p:sldId id="314" r:id="rId6"/>
    <p:sldId id="315" r:id="rId7"/>
    <p:sldId id="316" r:id="rId8"/>
    <p:sldId id="317" r:id="rId9"/>
    <p:sldId id="293" r:id="rId10"/>
    <p:sldId id="325" r:id="rId11"/>
    <p:sldId id="281" r:id="rId12"/>
    <p:sldId id="282" r:id="rId13"/>
    <p:sldId id="289" r:id="rId14"/>
    <p:sldId id="258" r:id="rId15"/>
    <p:sldId id="295" r:id="rId16"/>
    <p:sldId id="294" r:id="rId17"/>
    <p:sldId id="331" r:id="rId18"/>
    <p:sldId id="318" r:id="rId19"/>
    <p:sldId id="297" r:id="rId20"/>
    <p:sldId id="300" r:id="rId21"/>
    <p:sldId id="301" r:id="rId22"/>
    <p:sldId id="302" r:id="rId23"/>
    <p:sldId id="271" r:id="rId24"/>
    <p:sldId id="303" r:id="rId25"/>
    <p:sldId id="267" r:id="rId26"/>
    <p:sldId id="306" r:id="rId27"/>
    <p:sldId id="332" r:id="rId28"/>
    <p:sldId id="307" r:id="rId29"/>
    <p:sldId id="308" r:id="rId30"/>
    <p:sldId id="268" r:id="rId31"/>
    <p:sldId id="298" r:id="rId32"/>
    <p:sldId id="309" r:id="rId33"/>
    <p:sldId id="322" r:id="rId34"/>
    <p:sldId id="319" r:id="rId35"/>
    <p:sldId id="328" r:id="rId36"/>
    <p:sldId id="320" r:id="rId37"/>
    <p:sldId id="321" r:id="rId38"/>
    <p:sldId id="326" r:id="rId39"/>
    <p:sldId id="288" r:id="rId40"/>
    <p:sldId id="33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99CCFF"/>
    <a:srgbClr val="FFF8D9"/>
    <a:srgbClr val="993366"/>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3" autoAdjust="0"/>
    <p:restoredTop sz="94624" autoAdjust="0"/>
  </p:normalViewPr>
  <p:slideViewPr>
    <p:cSldViewPr>
      <p:cViewPr varScale="1">
        <p:scale>
          <a:sx n="69" d="100"/>
          <a:sy n="69" d="100"/>
        </p:scale>
        <p:origin x="-14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hayam\Desktop\conference\Book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hayam\Desktop\conference\Book5.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hayam\Desktop\conference\Book6.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hayam\Desktop\conference\Book7.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Users\hayam\Desktop\conference\book2.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hayam\Desktop\conference\Book3.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C:\Users\hayam\Desktop\conference\Book9.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C:\Users\hayam\Desktop\conference\Book8.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C:\Users\hayam\Desktop\conference\Book10.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hayam\Desktop\conference\Book11.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hayam\Desktop\conference\Book4.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file:///C:\Users\hayam\Desktop\conference\Book12.xlsx" TargetMode="External"/><Relationship Id="rId1" Type="http://schemas.openxmlformats.org/officeDocument/2006/relationships/themeOverride" Target="../theme/themeOverride1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title>
      <c:layout/>
    </c:title>
    <c:view3D>
      <c:rAngAx val="1"/>
    </c:view3D>
    <c:plotArea>
      <c:layout/>
      <c:bar3DChart>
        <c:barDir val="col"/>
        <c:grouping val="clustered"/>
        <c:ser>
          <c:idx val="0"/>
          <c:order val="0"/>
          <c:tx>
            <c:strRef>
              <c:f>Sheet1!$C$1</c:f>
              <c:strCache>
                <c:ptCount val="1"/>
              </c:strCache>
            </c:strRef>
          </c:tx>
          <c:dLbls>
            <c:dLbl>
              <c:idx val="0"/>
              <c:layout>
                <c:manualLayout>
                  <c:x val="9.3632958801499397E-3"/>
                  <c:y val="-9.2592592592594235E-3"/>
                </c:manualLayout>
              </c:layout>
              <c:spPr/>
              <c:txPr>
                <a:bodyPr/>
                <a:lstStyle/>
                <a:p>
                  <a:pPr>
                    <a:defRPr sz="1600" b="1"/>
                  </a:pPr>
                  <a:endParaRPr lang="en-US"/>
                </a:p>
              </c:txPr>
              <c:showVal val="1"/>
            </c:dLbl>
            <c:dLbl>
              <c:idx val="1"/>
              <c:layout>
                <c:manualLayout>
                  <c:x val="1.3108614232209747E-2"/>
                  <c:y val="-1.2345679012345805E-2"/>
                </c:manualLayout>
              </c:layout>
              <c:spPr/>
              <c:txPr>
                <a:bodyPr/>
                <a:lstStyle/>
                <a:p>
                  <a:pPr>
                    <a:defRPr sz="1600" b="1"/>
                  </a:pPr>
                  <a:endParaRPr lang="en-US"/>
                </a:p>
              </c:txPr>
              <c:showVal val="1"/>
            </c:dLbl>
            <c:dLbl>
              <c:idx val="2"/>
              <c:layout>
                <c:manualLayout>
                  <c:x val="9.3632958801499397E-3"/>
                  <c:y val="-1.5432098765432249E-2"/>
                </c:manualLayout>
              </c:layout>
              <c:spPr/>
              <c:txPr>
                <a:bodyPr/>
                <a:lstStyle/>
                <a:p>
                  <a:pPr>
                    <a:defRPr sz="1600" b="1"/>
                  </a:pPr>
                  <a:endParaRPr lang="en-US"/>
                </a:p>
              </c:txPr>
              <c:showVal val="1"/>
            </c:dLbl>
            <c:dLbl>
              <c:idx val="3"/>
              <c:layout>
                <c:manualLayout>
                  <c:x val="1.8726591760299806E-3"/>
                  <c:y val="-1.2345679012345859E-2"/>
                </c:manualLayout>
              </c:layout>
              <c:spPr/>
              <c:txPr>
                <a:bodyPr/>
                <a:lstStyle/>
                <a:p>
                  <a:pPr>
                    <a:defRPr sz="1600" b="1"/>
                  </a:pPr>
                  <a:endParaRPr lang="en-US"/>
                </a:p>
              </c:txPr>
              <c:showVal val="1"/>
            </c:dLbl>
            <c:showVal val="1"/>
          </c:dLbls>
          <c:cat>
            <c:strRef>
              <c:f>Sheet1!$B$2:$B$5</c:f>
              <c:strCache>
                <c:ptCount val="4"/>
                <c:pt idx="0">
                  <c:v>Control </c:v>
                </c:pt>
                <c:pt idx="1">
                  <c:v>VLD </c:v>
                </c:pt>
                <c:pt idx="2">
                  <c:v>CsA </c:v>
                </c:pt>
                <c:pt idx="3">
                  <c:v>CsA-VLD </c:v>
                </c:pt>
              </c:strCache>
            </c:strRef>
          </c:cat>
          <c:val>
            <c:numRef>
              <c:f>Sheet1!$C$2:$C$5</c:f>
              <c:numCache>
                <c:formatCode>General</c:formatCode>
                <c:ptCount val="4"/>
                <c:pt idx="0">
                  <c:v>0.59000000000000064</c:v>
                </c:pt>
                <c:pt idx="1">
                  <c:v>0.58000000000000063</c:v>
                </c:pt>
                <c:pt idx="2">
                  <c:v>1.7000000000000082</c:v>
                </c:pt>
                <c:pt idx="3">
                  <c:v>0.70000000000000062</c:v>
                </c:pt>
              </c:numCache>
            </c:numRef>
          </c:val>
        </c:ser>
        <c:dLbls>
          <c:showVal val="1"/>
        </c:dLbls>
        <c:shape val="box"/>
        <c:axId val="51703808"/>
        <c:axId val="51705344"/>
        <c:axId val="0"/>
      </c:bar3DChart>
      <c:catAx>
        <c:axId val="51703808"/>
        <c:scaling>
          <c:orientation val="minMax"/>
        </c:scaling>
        <c:axPos val="b"/>
        <c:numFmt formatCode="General" sourceLinked="1"/>
        <c:tickLblPos val="nextTo"/>
        <c:txPr>
          <a:bodyPr rot="-2700000" vert="horz"/>
          <a:lstStyle/>
          <a:p>
            <a:pPr>
              <a:defRPr sz="1200" b="1">
                <a:latin typeface="Times New Roman" pitchFamily="18" charset="0"/>
                <a:cs typeface="Times New Roman" pitchFamily="18" charset="0"/>
              </a:defRPr>
            </a:pPr>
            <a:endParaRPr lang="en-US"/>
          </a:p>
        </c:txPr>
        <c:crossAx val="51705344"/>
        <c:crosses val="autoZero"/>
        <c:auto val="1"/>
        <c:lblAlgn val="ctr"/>
        <c:lblOffset val="100"/>
      </c:catAx>
      <c:valAx>
        <c:axId val="51705344"/>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Cr (mg/Dl)</a:t>
                </a:r>
              </a:p>
            </c:rich>
          </c:tx>
          <c:layout/>
        </c:title>
        <c:numFmt formatCode="General" sourceLinked="1"/>
        <c:tickLblPos val="nextTo"/>
        <c:txPr>
          <a:bodyPr/>
          <a:lstStyle/>
          <a:p>
            <a:pPr>
              <a:defRPr sz="1200" b="1"/>
            </a:pPr>
            <a:endParaRPr lang="en-US"/>
          </a:p>
        </c:txPr>
        <c:crossAx val="51703808"/>
        <c:crosses val="autoZero"/>
        <c:crossBetween val="between"/>
      </c:valAx>
    </c:plotArea>
    <c:plotVisOnly val="1"/>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0"/>
              <c:layout>
                <c:manualLayout>
                  <c:x val="1.0989010989010993E-2"/>
                  <c:y val="-1.9230769230769419E-2"/>
                </c:manualLayout>
              </c:layout>
              <c:showVal val="1"/>
            </c:dLbl>
            <c:dLbl>
              <c:idx val="1"/>
              <c:layout>
                <c:manualLayout>
                  <c:x val="1.8315018315018473E-3"/>
                  <c:y val="0"/>
                </c:manualLayout>
              </c:layout>
              <c:showVal val="1"/>
            </c:dLbl>
            <c:dLbl>
              <c:idx val="2"/>
              <c:layout>
                <c:manualLayout>
                  <c:x val="-6.7154291382964905E-17"/>
                  <c:y val="-9.615384615384753E-3"/>
                </c:manualLayout>
              </c:layout>
              <c:showVal val="1"/>
            </c:dLbl>
            <c:dLbl>
              <c:idx val="3"/>
              <c:layout>
                <c:manualLayout>
                  <c:x val="7.3260073260073303E-3"/>
                  <c:y val="-1.2820512820512761E-2"/>
                </c:manualLayout>
              </c:layout>
              <c:showVal val="1"/>
            </c:dLbl>
            <c:txPr>
              <a:bodyPr/>
              <a:lstStyle/>
              <a:p>
                <a:pPr>
                  <a:defRPr sz="1200" b="1"/>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33.5</c:v>
                </c:pt>
                <c:pt idx="1">
                  <c:v>34.300000000000004</c:v>
                </c:pt>
                <c:pt idx="2">
                  <c:v>111.5</c:v>
                </c:pt>
                <c:pt idx="3">
                  <c:v>45.3</c:v>
                </c:pt>
              </c:numCache>
            </c:numRef>
          </c:val>
        </c:ser>
        <c:ser>
          <c:idx val="1"/>
          <c:order val="1"/>
          <c:dLbls>
            <c:showVal val="1"/>
          </c:dLbls>
          <c:cat>
            <c:strRef>
              <c:f>Sheet1!$A$1:$A$4</c:f>
              <c:strCache>
                <c:ptCount val="4"/>
                <c:pt idx="0">
                  <c:v>Control </c:v>
                </c:pt>
                <c:pt idx="1">
                  <c:v>VLD </c:v>
                </c:pt>
                <c:pt idx="2">
                  <c:v>CsA </c:v>
                </c:pt>
                <c:pt idx="3">
                  <c:v>CsA-VLD </c:v>
                </c:pt>
              </c:strCache>
            </c:strRef>
          </c:cat>
          <c:val>
            <c:numRef>
              <c:f>Sheet1!$C$1:$C$4</c:f>
              <c:numCache>
                <c:formatCode>General</c:formatCode>
                <c:ptCount val="4"/>
              </c:numCache>
            </c:numRef>
          </c:val>
        </c:ser>
        <c:dLbls>
          <c:showVal val="1"/>
        </c:dLbls>
        <c:shape val="box"/>
        <c:axId val="51751552"/>
        <c:axId val="52011392"/>
        <c:axId val="0"/>
      </c:bar3DChart>
      <c:catAx>
        <c:axId val="51751552"/>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2011392"/>
        <c:crosses val="autoZero"/>
        <c:auto val="1"/>
        <c:lblAlgn val="ctr"/>
        <c:lblOffset val="100"/>
      </c:catAx>
      <c:valAx>
        <c:axId val="52011392"/>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BUN(mmol/L)</a:t>
                </a:r>
              </a:p>
            </c:rich>
          </c:tx>
          <c:layout/>
        </c:title>
        <c:numFmt formatCode="General" sourceLinked="1"/>
        <c:tickLblPos val="nextTo"/>
        <c:txPr>
          <a:bodyPr/>
          <a:lstStyle/>
          <a:p>
            <a:pPr>
              <a:defRPr sz="1200" b="1"/>
            </a:pPr>
            <a:endParaRPr lang="en-US"/>
          </a:p>
        </c:txPr>
        <c:crossAx val="51751552"/>
        <c:crosses val="autoZero"/>
        <c:crossBetween val="between"/>
      </c:valAx>
    </c:plotArea>
    <c:plotVisOnly val="1"/>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autoTitleDeleted val="1"/>
    <c:view3D>
      <c:rAngAx val="1"/>
    </c:view3D>
    <c:plotArea>
      <c:layout/>
      <c:bar3DChart>
        <c:barDir val="col"/>
        <c:grouping val="stacked"/>
        <c:ser>
          <c:idx val="0"/>
          <c:order val="0"/>
          <c:dLbls>
            <c:dLbl>
              <c:idx val="0"/>
              <c:layout>
                <c:manualLayout>
                  <c:x val="2.0250754945954335E-2"/>
                  <c:y val="-0.16274934383202405"/>
                </c:manualLayout>
              </c:layout>
              <c:showVal val="1"/>
            </c:dLbl>
            <c:dLbl>
              <c:idx val="1"/>
              <c:layout>
                <c:manualLayout>
                  <c:x val="1.6666666666666701E-2"/>
                  <c:y val="-0.16132470220068473"/>
                </c:manualLayout>
              </c:layout>
              <c:showVal val="1"/>
            </c:dLbl>
            <c:dLbl>
              <c:idx val="2"/>
              <c:layout>
                <c:manualLayout>
                  <c:x val="1.0304659498208019E-2"/>
                  <c:y val="-0.37464390268524339"/>
                </c:manualLayout>
              </c:layout>
              <c:showVal val="1"/>
            </c:dLbl>
            <c:dLbl>
              <c:idx val="3"/>
              <c:layout>
                <c:manualLayout>
                  <c:x val="8.5122625800807226E-3"/>
                  <c:y val="-0.2183048152634767"/>
                </c:manualLayout>
              </c:layout>
              <c:showVal val="1"/>
            </c:dLbl>
            <c:txPr>
              <a:bodyPr/>
              <a:lstStyle/>
              <a:p>
                <a:pPr>
                  <a:defRPr sz="1200" b="1"/>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422.1</c:v>
                </c:pt>
                <c:pt idx="1">
                  <c:v>427.5</c:v>
                </c:pt>
                <c:pt idx="2">
                  <c:v>1348</c:v>
                </c:pt>
                <c:pt idx="3">
                  <c:v>682.6</c:v>
                </c:pt>
              </c:numCache>
            </c:numRef>
          </c:val>
        </c:ser>
        <c:dLbls>
          <c:showVal val="1"/>
        </c:dLbls>
        <c:shape val="box"/>
        <c:axId val="51934336"/>
        <c:axId val="51935872"/>
        <c:axId val="0"/>
      </c:bar3DChart>
      <c:catAx>
        <c:axId val="51934336"/>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1935872"/>
        <c:crosses val="autoZero"/>
        <c:auto val="1"/>
        <c:lblAlgn val="ctr"/>
        <c:lblOffset val="100"/>
      </c:catAx>
      <c:valAx>
        <c:axId val="51935872"/>
        <c:scaling>
          <c:orientation val="minMax"/>
        </c:scaling>
        <c:axPos val="l"/>
        <c:majorGridlines/>
        <c:title>
          <c:tx>
            <c:rich>
              <a:bodyPr rot="-5400000" vert="horz"/>
              <a:lstStyle/>
              <a:p>
                <a:pPr>
                  <a:defRPr/>
                </a:pPr>
                <a:r>
                  <a:rPr lang="en-US" sz="1200" b="1">
                    <a:latin typeface="Times New Roman" pitchFamily="18" charset="0"/>
                    <a:cs typeface="Times New Roman" pitchFamily="18" charset="0"/>
                  </a:rPr>
                  <a:t>LDH</a:t>
                </a:r>
                <a:r>
                  <a:rPr lang="en-US" sz="1200" b="1" baseline="0">
                    <a:latin typeface="Times New Roman" pitchFamily="18" charset="0"/>
                    <a:cs typeface="Times New Roman" pitchFamily="18" charset="0"/>
                  </a:rPr>
                  <a:t> (U/L)</a:t>
                </a:r>
                <a:endParaRPr lang="en-US" sz="1200" b="1">
                  <a:latin typeface="Times New Roman" pitchFamily="18" charset="0"/>
                  <a:cs typeface="Times New Roman" pitchFamily="18" charset="0"/>
                </a:endParaRPr>
              </a:p>
            </c:rich>
          </c:tx>
          <c:layout/>
        </c:title>
        <c:numFmt formatCode="General" sourceLinked="1"/>
        <c:tickLblPos val="nextTo"/>
        <c:txPr>
          <a:bodyPr/>
          <a:lstStyle/>
          <a:p>
            <a:pPr>
              <a:defRPr sz="1200" b="1"/>
            </a:pPr>
            <a:endParaRPr lang="en-US"/>
          </a:p>
        </c:txPr>
        <c:crossAx val="51934336"/>
        <c:crosses val="autoZero"/>
        <c:crossBetween val="between"/>
      </c:valAx>
    </c:plotArea>
    <c:plotVisOnly val="1"/>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0"/>
              <c:layout>
                <c:manualLayout>
                  <c:x val="3.7037037037037364E-3"/>
                  <c:y val="-3.9855072463768473E-2"/>
                </c:manualLayout>
              </c:layout>
              <c:showVal val="1"/>
            </c:dLbl>
            <c:dLbl>
              <c:idx val="1"/>
              <c:layout>
                <c:manualLayout>
                  <c:x val="1.1111111111111125E-2"/>
                  <c:y val="-3.2608695652174252E-2"/>
                </c:manualLayout>
              </c:layout>
              <c:showVal val="1"/>
            </c:dLbl>
            <c:dLbl>
              <c:idx val="2"/>
              <c:layout>
                <c:manualLayout>
                  <c:x val="5.5555555555556226E-3"/>
                  <c:y val="-1.8115942028985508E-2"/>
                </c:manualLayout>
              </c:layout>
              <c:showVal val="1"/>
            </c:dLbl>
            <c:dLbl>
              <c:idx val="3"/>
              <c:layout>
                <c:manualLayout>
                  <c:x val="3.7037037037037364E-3"/>
                  <c:y val="-3.9855072463768466E-2"/>
                </c:manualLayout>
              </c:layout>
              <c:showVal val="1"/>
            </c:dLbl>
            <c:txPr>
              <a:bodyPr/>
              <a:lstStyle/>
              <a:p>
                <a:pPr>
                  <a:defRPr sz="1400" b="1"/>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4.3</c:v>
                </c:pt>
                <c:pt idx="1">
                  <c:v>4.2</c:v>
                </c:pt>
                <c:pt idx="2">
                  <c:v>3.3</c:v>
                </c:pt>
                <c:pt idx="3">
                  <c:v>4</c:v>
                </c:pt>
              </c:numCache>
            </c:numRef>
          </c:val>
        </c:ser>
        <c:dLbls>
          <c:showVal val="1"/>
        </c:dLbls>
        <c:shape val="box"/>
        <c:axId val="52254976"/>
        <c:axId val="52039680"/>
        <c:axId val="0"/>
      </c:bar3DChart>
      <c:catAx>
        <c:axId val="52254976"/>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2039680"/>
        <c:crosses val="autoZero"/>
        <c:auto val="1"/>
        <c:lblAlgn val="ctr"/>
        <c:lblOffset val="100"/>
      </c:catAx>
      <c:valAx>
        <c:axId val="52039680"/>
        <c:scaling>
          <c:orientation val="minMax"/>
        </c:scaling>
        <c:axPos val="l"/>
        <c:majorGridlines/>
        <c:title>
          <c:tx>
            <c:rich>
              <a:bodyPr rot="-5400000" vert="horz"/>
              <a:lstStyle/>
              <a:p>
                <a:pPr>
                  <a:defRPr sz="1400"/>
                </a:pPr>
                <a:r>
                  <a:rPr lang="en-US" sz="1400"/>
                  <a:t>Albumin (g/dL)</a:t>
                </a:r>
              </a:p>
            </c:rich>
          </c:tx>
          <c:layout/>
        </c:title>
        <c:numFmt formatCode="General" sourceLinked="1"/>
        <c:tickLblPos val="nextTo"/>
        <c:txPr>
          <a:bodyPr/>
          <a:lstStyle/>
          <a:p>
            <a:pPr>
              <a:defRPr sz="1200" b="1"/>
            </a:pPr>
            <a:endParaRPr lang="en-US"/>
          </a:p>
        </c:txPr>
        <c:crossAx val="52254976"/>
        <c:crosses val="autoZero"/>
        <c:crossBetween val="between"/>
      </c:valAx>
    </c:plotArea>
    <c:plotVisOnly val="1"/>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title>
      <c:layout/>
    </c:title>
    <c:view3D>
      <c:rAngAx val="1"/>
    </c:view3D>
    <c:plotArea>
      <c:layout/>
      <c:bar3DChart>
        <c:barDir val="col"/>
        <c:grouping val="clustered"/>
        <c:ser>
          <c:idx val="0"/>
          <c:order val="0"/>
          <c:tx>
            <c:strRef>
              <c:f>Sheet1!$C$2</c:f>
              <c:strCache>
                <c:ptCount val="1"/>
              </c:strCache>
            </c:strRef>
          </c:tx>
          <c:dLbls>
            <c:showVal val="1"/>
          </c:dLbls>
          <c:cat>
            <c:strRef>
              <c:f>Sheet1!$B$3:$B$6</c:f>
              <c:strCache>
                <c:ptCount val="4"/>
                <c:pt idx="0">
                  <c:v>Control </c:v>
                </c:pt>
                <c:pt idx="1">
                  <c:v>VLD </c:v>
                </c:pt>
                <c:pt idx="2">
                  <c:v>CsA </c:v>
                </c:pt>
                <c:pt idx="3">
                  <c:v>CsA-VLD </c:v>
                </c:pt>
              </c:strCache>
            </c:strRef>
          </c:cat>
          <c:val>
            <c:numRef>
              <c:f>Sheet1!$C$3:$C$6</c:f>
              <c:numCache>
                <c:formatCode>General</c:formatCode>
                <c:ptCount val="4"/>
                <c:pt idx="0">
                  <c:v>0.21000000000000021</c:v>
                </c:pt>
                <c:pt idx="1">
                  <c:v>0.19</c:v>
                </c:pt>
                <c:pt idx="2">
                  <c:v>4.0000000000000022E-2</c:v>
                </c:pt>
                <c:pt idx="3">
                  <c:v>0.24000000000000021</c:v>
                </c:pt>
              </c:numCache>
            </c:numRef>
          </c:val>
        </c:ser>
        <c:dLbls>
          <c:showVal val="1"/>
        </c:dLbls>
        <c:shape val="box"/>
        <c:axId val="52237440"/>
        <c:axId val="52238976"/>
        <c:axId val="0"/>
      </c:bar3DChart>
      <c:catAx>
        <c:axId val="52237440"/>
        <c:scaling>
          <c:orientation val="minMax"/>
        </c:scaling>
        <c:axPos val="b"/>
        <c:numFmt formatCode="General" sourceLinked="1"/>
        <c:tickLblPos val="nextTo"/>
        <c:txPr>
          <a:bodyPr rot="-2700000" vert="horz"/>
          <a:lstStyle/>
          <a:p>
            <a:pPr>
              <a:defRPr sz="1200" b="1">
                <a:latin typeface="Times New Roman" pitchFamily="18" charset="0"/>
                <a:cs typeface="Times New Roman" pitchFamily="18" charset="0"/>
              </a:defRPr>
            </a:pPr>
            <a:endParaRPr lang="en-US"/>
          </a:p>
        </c:txPr>
        <c:crossAx val="52238976"/>
        <c:crosses val="autoZero"/>
        <c:auto val="1"/>
        <c:lblAlgn val="ctr"/>
        <c:lblOffset val="100"/>
      </c:catAx>
      <c:valAx>
        <c:axId val="52238976"/>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dirty="0" err="1" smtClean="0">
                    <a:latin typeface="Times New Roman" pitchFamily="18" charset="0"/>
                    <a:cs typeface="Times New Roman" pitchFamily="18" charset="0"/>
                  </a:rPr>
                  <a:t>Ccr</a:t>
                </a:r>
                <a:r>
                  <a:rPr lang="en-US" sz="1200" dirty="0" smtClean="0">
                    <a:latin typeface="Times New Roman" pitchFamily="18" charset="0"/>
                    <a:cs typeface="Times New Roman" pitchFamily="18" charset="0"/>
                  </a:rPr>
                  <a:t>(ml/min</a:t>
                </a:r>
                <a:r>
                  <a:rPr lang="en-US" sz="1200" dirty="0">
                    <a:latin typeface="Times New Roman" pitchFamily="18" charset="0"/>
                    <a:cs typeface="Times New Roman" pitchFamily="18" charset="0"/>
                  </a:rPr>
                  <a:t>)</a:t>
                </a:r>
              </a:p>
            </c:rich>
          </c:tx>
          <c:layout/>
        </c:title>
        <c:numFmt formatCode="General" sourceLinked="1"/>
        <c:tickLblPos val="nextTo"/>
        <c:crossAx val="52237440"/>
        <c:crosses val="autoZero"/>
        <c:crossBetween val="between"/>
      </c:valAx>
    </c:plotArea>
    <c:plotVisOnly val="1"/>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autoTitleDeleted val="1"/>
    <c:view3D>
      <c:rAngAx val="1"/>
    </c:view3D>
    <c:sideWall>
      <c:spPr>
        <a:noFill/>
        <a:ln w="25400">
          <a:noFill/>
        </a:ln>
      </c:spPr>
    </c:sideWall>
    <c:backWall>
      <c:spPr>
        <a:noFill/>
        <a:ln w="25400">
          <a:noFill/>
        </a:ln>
      </c:spPr>
    </c:backWall>
    <c:plotArea>
      <c:layout>
        <c:manualLayout>
          <c:layoutTarget val="inner"/>
          <c:xMode val="edge"/>
          <c:yMode val="edge"/>
          <c:x val="0.12540507436570428"/>
          <c:y val="0.18247115912836598"/>
          <c:w val="0.83570603674541089"/>
          <c:h val="0.56797411951413512"/>
        </c:manualLayout>
      </c:layout>
      <c:bar3DChart>
        <c:barDir val="col"/>
        <c:grouping val="clustered"/>
        <c:ser>
          <c:idx val="0"/>
          <c:order val="0"/>
          <c:tx>
            <c:strRef>
              <c:f>Sheet1!$Q$21</c:f>
              <c:strCache>
                <c:ptCount val="1"/>
              </c:strCache>
            </c:strRef>
          </c:tx>
          <c:dLbls>
            <c:showVal val="1"/>
          </c:dLbls>
          <c:cat>
            <c:strRef>
              <c:f>Sheet1!$P$22:$P$25</c:f>
              <c:strCache>
                <c:ptCount val="4"/>
                <c:pt idx="0">
                  <c:v>Control </c:v>
                </c:pt>
                <c:pt idx="1">
                  <c:v>VLD </c:v>
                </c:pt>
                <c:pt idx="2">
                  <c:v>CsA </c:v>
                </c:pt>
                <c:pt idx="3">
                  <c:v>CsA-VLD </c:v>
                </c:pt>
              </c:strCache>
            </c:strRef>
          </c:cat>
          <c:val>
            <c:numRef>
              <c:f>Sheet1!$Q$22:$Q$25</c:f>
              <c:numCache>
                <c:formatCode>General</c:formatCode>
                <c:ptCount val="4"/>
                <c:pt idx="0">
                  <c:v>4.1399999999999997</c:v>
                </c:pt>
                <c:pt idx="1">
                  <c:v>4.1499999999999995</c:v>
                </c:pt>
                <c:pt idx="2">
                  <c:v>7.6</c:v>
                </c:pt>
                <c:pt idx="3">
                  <c:v>4.51</c:v>
                </c:pt>
              </c:numCache>
            </c:numRef>
          </c:val>
        </c:ser>
        <c:ser>
          <c:idx val="1"/>
          <c:order val="1"/>
          <c:tx>
            <c:strRef>
              <c:f>Sheet1!$R$21</c:f>
              <c:strCache>
                <c:ptCount val="1"/>
              </c:strCache>
            </c:strRef>
          </c:tx>
          <c:dLbls>
            <c:showVal val="1"/>
          </c:dLbls>
          <c:cat>
            <c:strRef>
              <c:f>Sheet1!$P$22:$P$25</c:f>
              <c:strCache>
                <c:ptCount val="4"/>
                <c:pt idx="0">
                  <c:v>Control </c:v>
                </c:pt>
                <c:pt idx="1">
                  <c:v>VLD </c:v>
                </c:pt>
                <c:pt idx="2">
                  <c:v>CsA </c:v>
                </c:pt>
                <c:pt idx="3">
                  <c:v>CsA-VLD </c:v>
                </c:pt>
              </c:strCache>
            </c:strRef>
          </c:cat>
          <c:val>
            <c:numRef>
              <c:f>Sheet1!$R$22:$R$25</c:f>
              <c:numCache>
                <c:formatCode>General</c:formatCode>
                <c:ptCount val="4"/>
              </c:numCache>
            </c:numRef>
          </c:val>
        </c:ser>
        <c:dLbls>
          <c:showVal val="1"/>
        </c:dLbls>
        <c:shape val="box"/>
        <c:axId val="52347264"/>
        <c:axId val="52348800"/>
        <c:axId val="0"/>
      </c:bar3DChart>
      <c:catAx>
        <c:axId val="52347264"/>
        <c:scaling>
          <c:orientation val="minMax"/>
        </c:scaling>
        <c:axPos val="b"/>
        <c:numFmt formatCode="General" sourceLinked="1"/>
        <c:tickLblPos val="nextTo"/>
        <c:txPr>
          <a:bodyPr rot="-2700000" vert="horz"/>
          <a:lstStyle/>
          <a:p>
            <a:pPr>
              <a:defRPr sz="1200" b="1">
                <a:latin typeface="Times New Roman" pitchFamily="18" charset="0"/>
                <a:cs typeface="Times New Roman" pitchFamily="18" charset="0"/>
              </a:defRPr>
            </a:pPr>
            <a:endParaRPr lang="en-US"/>
          </a:p>
        </c:txPr>
        <c:crossAx val="52348800"/>
        <c:crosses val="autoZero"/>
        <c:auto val="1"/>
        <c:lblAlgn val="ctr"/>
        <c:lblOffset val="100"/>
      </c:catAx>
      <c:valAx>
        <c:axId val="52348800"/>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MTP(mg/day)</a:t>
                </a:r>
              </a:p>
            </c:rich>
          </c:tx>
          <c:layout/>
        </c:title>
        <c:numFmt formatCode="General" sourceLinked="1"/>
        <c:tickLblPos val="nextTo"/>
        <c:crossAx val="52347264"/>
        <c:crosses val="autoZero"/>
        <c:crossBetween val="between"/>
      </c:valAx>
    </c:plotArea>
    <c:plotVisOnly val="1"/>
  </c:chart>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0"/>
              <c:layout>
                <c:manualLayout>
                  <c:x val="1.9503546099290801E-2"/>
                  <c:y val="-2.0408163265306142E-2"/>
                </c:manualLayout>
              </c:layout>
              <c:showVal val="1"/>
            </c:dLbl>
            <c:dLbl>
              <c:idx val="1"/>
              <c:layout>
                <c:manualLayout>
                  <c:x val="1.9503546099290801E-2"/>
                  <c:y val="0"/>
                </c:manualLayout>
              </c:layout>
              <c:showVal val="1"/>
            </c:dLbl>
            <c:dLbl>
              <c:idx val="3"/>
              <c:layout>
                <c:manualLayout>
                  <c:x val="7.0921985815602913E-3"/>
                  <c:y val="-2.7210884353741558E-2"/>
                </c:manualLayout>
              </c:layout>
              <c:showVal val="1"/>
            </c:dLbl>
            <c:txPr>
              <a:bodyPr/>
              <a:lstStyle/>
              <a:p>
                <a:pPr>
                  <a:defRPr sz="1400"/>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41.8</c:v>
                </c:pt>
                <c:pt idx="1">
                  <c:v>41</c:v>
                </c:pt>
                <c:pt idx="2">
                  <c:v>243</c:v>
                </c:pt>
                <c:pt idx="3">
                  <c:v>62.7</c:v>
                </c:pt>
              </c:numCache>
            </c:numRef>
          </c:val>
        </c:ser>
        <c:ser>
          <c:idx val="1"/>
          <c:order val="1"/>
          <c:dLbls>
            <c:showVal val="1"/>
          </c:dLbls>
          <c:cat>
            <c:strRef>
              <c:f>Sheet1!$A$1:$A$4</c:f>
              <c:strCache>
                <c:ptCount val="4"/>
                <c:pt idx="0">
                  <c:v>Control </c:v>
                </c:pt>
                <c:pt idx="1">
                  <c:v>VLD </c:v>
                </c:pt>
                <c:pt idx="2">
                  <c:v>CsA </c:v>
                </c:pt>
                <c:pt idx="3">
                  <c:v>CsA-VLD </c:v>
                </c:pt>
              </c:strCache>
            </c:strRef>
          </c:cat>
          <c:val>
            <c:numRef>
              <c:f>Sheet1!$C$1:$C$4</c:f>
              <c:numCache>
                <c:formatCode>General</c:formatCode>
                <c:ptCount val="4"/>
              </c:numCache>
            </c:numRef>
          </c:val>
        </c:ser>
        <c:dLbls>
          <c:showVal val="1"/>
        </c:dLbls>
        <c:shape val="box"/>
        <c:axId val="50252416"/>
        <c:axId val="50258304"/>
        <c:axId val="0"/>
      </c:bar3DChart>
      <c:catAx>
        <c:axId val="50252416"/>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0258304"/>
        <c:crosses val="autoZero"/>
        <c:auto val="1"/>
        <c:lblAlgn val="ctr"/>
        <c:lblOffset val="100"/>
      </c:catAx>
      <c:valAx>
        <c:axId val="50258304"/>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MDA</a:t>
                </a:r>
              </a:p>
            </c:rich>
          </c:tx>
          <c:layout/>
        </c:title>
        <c:numFmt formatCode="General" sourceLinked="1"/>
        <c:tickLblPos val="nextTo"/>
        <c:txPr>
          <a:bodyPr/>
          <a:lstStyle/>
          <a:p>
            <a:pPr>
              <a:defRPr sz="1200" b="1"/>
            </a:pPr>
            <a:endParaRPr lang="en-US"/>
          </a:p>
        </c:txPr>
        <c:crossAx val="50252416"/>
        <c:crosses val="autoZero"/>
        <c:crossBetween val="between"/>
      </c:valAx>
    </c:plotArea>
    <c:plotVisOnly val="1"/>
  </c:chart>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0"/>
              <c:layout>
                <c:manualLayout>
                  <c:x val="4.2735042735042739E-3"/>
                  <c:y val="-1.1627906976744136E-2"/>
                </c:manualLayout>
              </c:layout>
              <c:showVal val="1"/>
            </c:dLbl>
            <c:dLbl>
              <c:idx val="1"/>
              <c:layout>
                <c:manualLayout>
                  <c:x val="1.282051282051282E-2"/>
                  <c:y val="-2.7131782945736441E-2"/>
                </c:manualLayout>
              </c:layout>
              <c:showVal val="1"/>
            </c:dLbl>
            <c:dLbl>
              <c:idx val="2"/>
              <c:layout>
                <c:manualLayout>
                  <c:x val="1.0683760683760766E-2"/>
                  <c:y val="-3.4883720930232558E-2"/>
                </c:manualLayout>
              </c:layout>
              <c:showVal val="1"/>
            </c:dLbl>
            <c:dLbl>
              <c:idx val="3"/>
              <c:layout>
                <c:manualLayout>
                  <c:x val="0"/>
                  <c:y val="-1.550387596899234E-2"/>
                </c:manualLayout>
              </c:layout>
              <c:showVal val="1"/>
            </c:dLbl>
            <c:txPr>
              <a:bodyPr/>
              <a:lstStyle/>
              <a:p>
                <a:pPr>
                  <a:defRPr sz="1200"/>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1.3900000000000001</c:v>
                </c:pt>
                <c:pt idx="1">
                  <c:v>1.41</c:v>
                </c:pt>
                <c:pt idx="2">
                  <c:v>0.71000000000000063</c:v>
                </c:pt>
                <c:pt idx="3">
                  <c:v>1.125</c:v>
                </c:pt>
              </c:numCache>
            </c:numRef>
          </c:val>
        </c:ser>
        <c:dLbls>
          <c:showVal val="1"/>
        </c:dLbls>
        <c:shape val="box"/>
        <c:axId val="52465024"/>
        <c:axId val="52495488"/>
        <c:axId val="0"/>
      </c:bar3DChart>
      <c:catAx>
        <c:axId val="52465024"/>
        <c:scaling>
          <c:orientation val="minMax"/>
        </c:scaling>
        <c:axPos val="b"/>
        <c:tickLblPos val="nextTo"/>
        <c:txPr>
          <a:bodyPr/>
          <a:lstStyle/>
          <a:p>
            <a:pPr>
              <a:defRPr sz="1200" b="1"/>
            </a:pPr>
            <a:endParaRPr lang="en-US"/>
          </a:p>
        </c:txPr>
        <c:crossAx val="52495488"/>
        <c:crosses val="autoZero"/>
        <c:auto val="1"/>
        <c:lblAlgn val="ctr"/>
        <c:lblOffset val="100"/>
      </c:catAx>
      <c:valAx>
        <c:axId val="52495488"/>
        <c:scaling>
          <c:orientation val="minMax"/>
        </c:scaling>
        <c:axPos val="l"/>
        <c:majorGridlines/>
        <c:title>
          <c:tx>
            <c:rich>
              <a:bodyPr rot="-5400000" vert="horz"/>
              <a:lstStyle/>
              <a:p>
                <a:pPr>
                  <a:defRPr/>
                </a:pPr>
                <a:r>
                  <a:rPr lang="en-US" sz="1400" dirty="0"/>
                  <a:t>TAO</a:t>
                </a:r>
              </a:p>
            </c:rich>
          </c:tx>
          <c:layout/>
        </c:title>
        <c:numFmt formatCode="General" sourceLinked="1"/>
        <c:tickLblPos val="nextTo"/>
        <c:txPr>
          <a:bodyPr/>
          <a:lstStyle/>
          <a:p>
            <a:pPr>
              <a:defRPr sz="1200" b="1"/>
            </a:pPr>
            <a:endParaRPr lang="en-US"/>
          </a:p>
        </c:txPr>
        <c:crossAx val="52465024"/>
        <c:crosses val="autoZero"/>
        <c:crossBetween val="between"/>
      </c:valAx>
    </c:plotArea>
    <c:plotVisOnly val="1"/>
  </c:chart>
  <c:externalData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1"/>
              <c:layout>
                <c:manualLayout>
                  <c:x val="1.5789473684210634E-2"/>
                  <c:y val="0"/>
                </c:manualLayout>
              </c:layout>
              <c:showVal val="1"/>
            </c:dLbl>
            <c:dLbl>
              <c:idx val="2"/>
              <c:layout>
                <c:manualLayout>
                  <c:x val="3.508771929824574E-3"/>
                  <c:y val="-3.4722222222222242E-3"/>
                </c:manualLayout>
              </c:layout>
              <c:showVal val="1"/>
            </c:dLbl>
            <c:dLbl>
              <c:idx val="3"/>
              <c:layout>
                <c:manualLayout>
                  <c:x val="1.0526315789473684E-2"/>
                  <c:y val="3.4722222222222242E-3"/>
                </c:manualLayout>
              </c:layout>
              <c:showVal val="1"/>
            </c:dLbl>
            <c:txPr>
              <a:bodyPr/>
              <a:lstStyle/>
              <a:p>
                <a:pPr>
                  <a:defRPr sz="1400" b="1"/>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14.5</c:v>
                </c:pt>
                <c:pt idx="1">
                  <c:v>13.7</c:v>
                </c:pt>
                <c:pt idx="2">
                  <c:v>4.8</c:v>
                </c:pt>
                <c:pt idx="3">
                  <c:v>12.8</c:v>
                </c:pt>
              </c:numCache>
            </c:numRef>
          </c:val>
        </c:ser>
        <c:ser>
          <c:idx val="1"/>
          <c:order val="1"/>
          <c:dLbls>
            <c:showVal val="1"/>
          </c:dLbls>
          <c:cat>
            <c:strRef>
              <c:f>Sheet1!$A$1:$A$4</c:f>
              <c:strCache>
                <c:ptCount val="4"/>
                <c:pt idx="0">
                  <c:v>Control </c:v>
                </c:pt>
                <c:pt idx="1">
                  <c:v>VLD </c:v>
                </c:pt>
                <c:pt idx="2">
                  <c:v>CsA </c:v>
                </c:pt>
                <c:pt idx="3">
                  <c:v>CsA-VLD </c:v>
                </c:pt>
              </c:strCache>
            </c:strRef>
          </c:cat>
          <c:val>
            <c:numRef>
              <c:f>Sheet1!$C$1:$C$4</c:f>
              <c:numCache>
                <c:formatCode>General</c:formatCode>
                <c:ptCount val="4"/>
              </c:numCache>
            </c:numRef>
          </c:val>
        </c:ser>
        <c:ser>
          <c:idx val="2"/>
          <c:order val="2"/>
          <c:dLbls>
            <c:showVal val="1"/>
          </c:dLbls>
          <c:cat>
            <c:strRef>
              <c:f>Sheet1!$A$1:$A$4</c:f>
              <c:strCache>
                <c:ptCount val="4"/>
                <c:pt idx="0">
                  <c:v>Control </c:v>
                </c:pt>
                <c:pt idx="1">
                  <c:v>VLD </c:v>
                </c:pt>
                <c:pt idx="2">
                  <c:v>CsA </c:v>
                </c:pt>
                <c:pt idx="3">
                  <c:v>CsA-VLD </c:v>
                </c:pt>
              </c:strCache>
            </c:strRef>
          </c:cat>
          <c:val>
            <c:numRef>
              <c:f>Sheet1!$D$1:$D$4</c:f>
              <c:numCache>
                <c:formatCode>General</c:formatCode>
                <c:ptCount val="4"/>
              </c:numCache>
            </c:numRef>
          </c:val>
        </c:ser>
        <c:dLbls>
          <c:showVal val="1"/>
        </c:dLbls>
        <c:shape val="box"/>
        <c:axId val="52660096"/>
        <c:axId val="52661632"/>
        <c:axId val="0"/>
      </c:bar3DChart>
      <c:catAx>
        <c:axId val="52660096"/>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2661632"/>
        <c:crosses val="autoZero"/>
        <c:auto val="1"/>
        <c:lblAlgn val="ctr"/>
        <c:lblOffset val="100"/>
      </c:catAx>
      <c:valAx>
        <c:axId val="52661632"/>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GSH</a:t>
                </a:r>
              </a:p>
            </c:rich>
          </c:tx>
          <c:layout/>
        </c:title>
        <c:numFmt formatCode="General" sourceLinked="1"/>
        <c:tickLblPos val="nextTo"/>
        <c:txPr>
          <a:bodyPr/>
          <a:lstStyle/>
          <a:p>
            <a:pPr>
              <a:defRPr sz="1200" b="1"/>
            </a:pPr>
            <a:endParaRPr lang="en-US"/>
          </a:p>
        </c:txPr>
        <c:crossAx val="52660096"/>
        <c:crosses val="autoZero"/>
        <c:crossBetween val="between"/>
      </c:valAx>
    </c:plotArea>
    <c:plotVisOnly val="1"/>
  </c:chart>
  <c:externalData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view3D>
      <c:rAngAx val="1"/>
    </c:view3D>
    <c:plotArea>
      <c:layout/>
      <c:bar3DChart>
        <c:barDir val="col"/>
        <c:grouping val="clustered"/>
        <c:ser>
          <c:idx val="0"/>
          <c:order val="0"/>
          <c:dLbls>
            <c:dLbl>
              <c:idx val="2"/>
              <c:layout>
                <c:manualLayout>
                  <c:x val="1.3201320132013285E-2"/>
                  <c:y val="-1.0204081632653138E-2"/>
                </c:manualLayout>
              </c:layout>
              <c:showVal val="1"/>
            </c:dLbl>
            <c:txPr>
              <a:bodyPr/>
              <a:lstStyle/>
              <a:p>
                <a:pPr>
                  <a:defRPr sz="1400" b="1"/>
                </a:pPr>
                <a:endParaRPr lang="en-US"/>
              </a:p>
            </c:txPr>
            <c:showVal val="1"/>
          </c:dLbls>
          <c:cat>
            <c:strRef>
              <c:f>Sheet1!$A$1:$A$4</c:f>
              <c:strCache>
                <c:ptCount val="4"/>
                <c:pt idx="0">
                  <c:v>Control </c:v>
                </c:pt>
                <c:pt idx="1">
                  <c:v>VLD </c:v>
                </c:pt>
                <c:pt idx="2">
                  <c:v>CsA </c:v>
                </c:pt>
                <c:pt idx="3">
                  <c:v>CsA-VLD </c:v>
                </c:pt>
              </c:strCache>
            </c:strRef>
          </c:cat>
          <c:val>
            <c:numRef>
              <c:f>Sheet1!$B$1:$B$4</c:f>
              <c:numCache>
                <c:formatCode>General</c:formatCode>
                <c:ptCount val="4"/>
                <c:pt idx="0">
                  <c:v>41.9</c:v>
                </c:pt>
                <c:pt idx="1">
                  <c:v>40.5</c:v>
                </c:pt>
                <c:pt idx="2">
                  <c:v>25.2</c:v>
                </c:pt>
                <c:pt idx="3">
                  <c:v>36.700000000000003</c:v>
                </c:pt>
              </c:numCache>
            </c:numRef>
          </c:val>
        </c:ser>
        <c:ser>
          <c:idx val="1"/>
          <c:order val="1"/>
          <c:dLbls>
            <c:showVal val="1"/>
          </c:dLbls>
          <c:cat>
            <c:strRef>
              <c:f>Sheet1!$A$1:$A$4</c:f>
              <c:strCache>
                <c:ptCount val="4"/>
                <c:pt idx="0">
                  <c:v>Control </c:v>
                </c:pt>
                <c:pt idx="1">
                  <c:v>VLD </c:v>
                </c:pt>
                <c:pt idx="2">
                  <c:v>CsA </c:v>
                </c:pt>
                <c:pt idx="3">
                  <c:v>CsA-VLD </c:v>
                </c:pt>
              </c:strCache>
            </c:strRef>
          </c:cat>
          <c:val>
            <c:numRef>
              <c:f>Sheet1!$C$1:$C$4</c:f>
              <c:numCache>
                <c:formatCode>General</c:formatCode>
                <c:ptCount val="4"/>
              </c:numCache>
            </c:numRef>
          </c:val>
        </c:ser>
        <c:ser>
          <c:idx val="2"/>
          <c:order val="2"/>
          <c:dLbls>
            <c:showVal val="1"/>
          </c:dLbls>
          <c:cat>
            <c:strRef>
              <c:f>Sheet1!$A$1:$A$4</c:f>
              <c:strCache>
                <c:ptCount val="4"/>
                <c:pt idx="0">
                  <c:v>Control </c:v>
                </c:pt>
                <c:pt idx="1">
                  <c:v>VLD </c:v>
                </c:pt>
                <c:pt idx="2">
                  <c:v>CsA </c:v>
                </c:pt>
                <c:pt idx="3">
                  <c:v>CsA-VLD </c:v>
                </c:pt>
              </c:strCache>
            </c:strRef>
          </c:cat>
          <c:val>
            <c:numRef>
              <c:f>Sheet1!$D$1:$D$4</c:f>
              <c:numCache>
                <c:formatCode>General</c:formatCode>
                <c:ptCount val="4"/>
              </c:numCache>
            </c:numRef>
          </c:val>
        </c:ser>
        <c:ser>
          <c:idx val="3"/>
          <c:order val="3"/>
          <c:dLbls>
            <c:showVal val="1"/>
          </c:dLbls>
          <c:cat>
            <c:strRef>
              <c:f>Sheet1!$A$1:$A$4</c:f>
              <c:strCache>
                <c:ptCount val="4"/>
                <c:pt idx="0">
                  <c:v>Control </c:v>
                </c:pt>
                <c:pt idx="1">
                  <c:v>VLD </c:v>
                </c:pt>
                <c:pt idx="2">
                  <c:v>CsA </c:v>
                </c:pt>
                <c:pt idx="3">
                  <c:v>CsA-VLD </c:v>
                </c:pt>
              </c:strCache>
            </c:strRef>
          </c:cat>
          <c:val>
            <c:numRef>
              <c:f>Sheet1!$E$1:$E$4</c:f>
              <c:numCache>
                <c:formatCode>General</c:formatCode>
                <c:ptCount val="4"/>
              </c:numCache>
            </c:numRef>
          </c:val>
        </c:ser>
        <c:dLbls>
          <c:showVal val="1"/>
        </c:dLbls>
        <c:shape val="box"/>
        <c:axId val="52750208"/>
        <c:axId val="52751744"/>
        <c:axId val="0"/>
      </c:bar3DChart>
      <c:catAx>
        <c:axId val="52750208"/>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2751744"/>
        <c:crosses val="autoZero"/>
        <c:auto val="1"/>
        <c:lblAlgn val="ctr"/>
        <c:lblOffset val="100"/>
      </c:catAx>
      <c:valAx>
        <c:axId val="52751744"/>
        <c:scaling>
          <c:orientation val="minMax"/>
        </c:scaling>
        <c:axPos val="l"/>
        <c:majorGridlines/>
        <c:title>
          <c:tx>
            <c:rich>
              <a:bodyPr rot="-5400000" vert="horz"/>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SOD</a:t>
                </a:r>
              </a:p>
            </c:rich>
          </c:tx>
          <c:layout/>
        </c:title>
        <c:numFmt formatCode="General" sourceLinked="1"/>
        <c:tickLblPos val="nextTo"/>
        <c:txPr>
          <a:bodyPr/>
          <a:lstStyle/>
          <a:p>
            <a:pPr>
              <a:defRPr sz="1200" b="1"/>
            </a:pPr>
            <a:endParaRPr lang="en-US"/>
          </a:p>
        </c:txPr>
        <c:crossAx val="52750208"/>
        <c:crosses val="autoZero"/>
        <c:crossBetween val="between"/>
      </c:valAx>
    </c:plotArea>
    <c:plotVisOnly val="1"/>
  </c:chart>
  <c:externalData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title>
      <c:tx>
        <c:rich>
          <a:bodyPr/>
          <a:lstStyle/>
          <a:p>
            <a:pPr>
              <a:defRPr/>
            </a:pPr>
            <a:r>
              <a:rPr lang="en-US" sz="2000" dirty="0" err="1">
                <a:latin typeface="Times New Roman" pitchFamily="18" charset="0"/>
                <a:cs typeface="Times New Roman" pitchFamily="18" charset="0"/>
              </a:rPr>
              <a:t>Fobrosis</a:t>
            </a:r>
            <a:r>
              <a:rPr lang="en-US" sz="2000" dirty="0">
                <a:latin typeface="Times New Roman" pitchFamily="18" charset="0"/>
                <a:cs typeface="Times New Roman" pitchFamily="18" charset="0"/>
              </a:rPr>
              <a:t> score</a:t>
            </a:r>
          </a:p>
        </c:rich>
      </c:tx>
      <c:layout/>
    </c:title>
    <c:view3D>
      <c:rAngAx val="1"/>
    </c:view3D>
    <c:plotArea>
      <c:layout/>
      <c:bar3DChart>
        <c:barDir val="col"/>
        <c:grouping val="clustered"/>
        <c:ser>
          <c:idx val="0"/>
          <c:order val="0"/>
          <c:dLbls>
            <c:dLbl>
              <c:idx val="0"/>
              <c:layout>
                <c:manualLayout>
                  <c:x val="1.3157894736842111E-2"/>
                  <c:y val="-5.5555555555555455E-2"/>
                </c:manualLayout>
              </c:layout>
              <c:showVal val="1"/>
            </c:dLbl>
            <c:dLbl>
              <c:idx val="1"/>
              <c:layout>
                <c:manualLayout>
                  <c:x val="1.7543859649122973E-2"/>
                  <c:y val="-3.7037037037037056E-2"/>
                </c:manualLayout>
              </c:layout>
              <c:showVal val="1"/>
            </c:dLbl>
            <c:dLbl>
              <c:idx val="2"/>
              <c:layout>
                <c:manualLayout>
                  <c:x val="6.5789473684210523E-3"/>
                  <c:y val="-1.2345679012345723E-2"/>
                </c:manualLayout>
              </c:layout>
              <c:showVal val="1"/>
            </c:dLbl>
            <c:dLbl>
              <c:idx val="3"/>
              <c:layout>
                <c:manualLayout>
                  <c:x val="1.7543859649122973E-2"/>
                  <c:y val="-2.16049382716051E-2"/>
                </c:manualLayout>
              </c:layout>
              <c:tx>
                <c:rich>
                  <a:bodyPr/>
                  <a:lstStyle/>
                  <a:p>
                    <a:r>
                      <a:rPr lang="en-US" sz="1400" b="1" dirty="0"/>
                      <a:t>0.16</a:t>
                    </a:r>
                  </a:p>
                </c:rich>
              </c:tx>
              <c:showVal val="1"/>
            </c:dLbl>
            <c:txPr>
              <a:bodyPr/>
              <a:lstStyle/>
              <a:p>
                <a:pPr>
                  <a:defRPr sz="1400" b="1"/>
                </a:pPr>
                <a:endParaRPr lang="en-US"/>
              </a:p>
            </c:txPr>
            <c:showVal val="1"/>
          </c:dLbls>
          <c:cat>
            <c:strRef>
              <c:f>Sheet1!$B$5:$B$8</c:f>
              <c:strCache>
                <c:ptCount val="4"/>
                <c:pt idx="0">
                  <c:v>Control </c:v>
                </c:pt>
                <c:pt idx="1">
                  <c:v>VLD </c:v>
                </c:pt>
                <c:pt idx="2">
                  <c:v>CsA </c:v>
                </c:pt>
                <c:pt idx="3">
                  <c:v>CsA-VLD </c:v>
                </c:pt>
              </c:strCache>
            </c:strRef>
          </c:cat>
          <c:val>
            <c:numRef>
              <c:f>Sheet1!$C$5:$C$8</c:f>
              <c:numCache>
                <c:formatCode>General</c:formatCode>
                <c:ptCount val="4"/>
                <c:pt idx="0">
                  <c:v>0</c:v>
                </c:pt>
                <c:pt idx="1">
                  <c:v>0</c:v>
                </c:pt>
                <c:pt idx="2">
                  <c:v>2.5</c:v>
                </c:pt>
                <c:pt idx="3">
                  <c:v>0.16</c:v>
                </c:pt>
              </c:numCache>
            </c:numRef>
          </c:val>
        </c:ser>
        <c:dLbls>
          <c:showVal val="1"/>
        </c:dLbls>
        <c:shape val="box"/>
        <c:axId val="52830208"/>
        <c:axId val="52831744"/>
        <c:axId val="0"/>
      </c:bar3DChart>
      <c:catAx>
        <c:axId val="52830208"/>
        <c:scaling>
          <c:orientation val="minMax"/>
        </c:scaling>
        <c:axPos val="b"/>
        <c:tickLblPos val="nextTo"/>
        <c:txPr>
          <a:bodyPr rot="-2700000" vert="horz"/>
          <a:lstStyle/>
          <a:p>
            <a:pPr>
              <a:defRPr sz="1200" b="1">
                <a:latin typeface="Times New Roman" pitchFamily="18" charset="0"/>
                <a:cs typeface="Times New Roman" pitchFamily="18" charset="0"/>
              </a:defRPr>
            </a:pPr>
            <a:endParaRPr lang="en-US"/>
          </a:p>
        </c:txPr>
        <c:crossAx val="52831744"/>
        <c:crosses val="autoZero"/>
        <c:auto val="1"/>
        <c:lblAlgn val="ctr"/>
        <c:lblOffset val="100"/>
      </c:catAx>
      <c:valAx>
        <c:axId val="52831744"/>
        <c:scaling>
          <c:orientation val="minMax"/>
        </c:scaling>
        <c:axPos val="l"/>
        <c:majorGridlines/>
        <c:numFmt formatCode="General" sourceLinked="1"/>
        <c:tickLblPos val="nextTo"/>
        <c:txPr>
          <a:bodyPr/>
          <a:lstStyle/>
          <a:p>
            <a:pPr>
              <a:defRPr sz="1200" b="1"/>
            </a:pPr>
            <a:endParaRPr lang="en-US"/>
          </a:p>
        </c:txPr>
        <c:crossAx val="52830208"/>
        <c:crosses val="autoZero"/>
        <c:crossBetween val="between"/>
      </c:valAx>
    </c:plotArea>
    <c:plotVisOnly val="1"/>
  </c:chart>
  <c:externalData r:id="rId2"/>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5.5736462218539139E-2"/>
          <c:y val="2.8252405949256338E-2"/>
          <c:w val="0.61510774968918924"/>
          <c:h val="0.79822506561679785"/>
        </c:manualLayout>
      </c:layout>
      <c:lineChart>
        <c:grouping val="standard"/>
        <c:ser>
          <c:idx val="0"/>
          <c:order val="0"/>
          <c:tx>
            <c:v>Score intensity</c:v>
          </c:tx>
          <c:cat>
            <c:strRef>
              <c:f>Sheet1!$A$1:$A$4</c:f>
              <c:strCache>
                <c:ptCount val="4"/>
                <c:pt idx="0">
                  <c:v>Control</c:v>
                </c:pt>
                <c:pt idx="1">
                  <c:v>VLD</c:v>
                </c:pt>
                <c:pt idx="2">
                  <c:v>CsA</c:v>
                </c:pt>
                <c:pt idx="3">
                  <c:v>CsA-VLD</c:v>
                </c:pt>
              </c:strCache>
            </c:strRef>
          </c:cat>
          <c:val>
            <c:numRef>
              <c:f>Sheet1!$B$1:$B$4</c:f>
              <c:numCache>
                <c:formatCode>General</c:formatCode>
                <c:ptCount val="4"/>
                <c:pt idx="0">
                  <c:v>0</c:v>
                </c:pt>
                <c:pt idx="1">
                  <c:v>0</c:v>
                </c:pt>
                <c:pt idx="2">
                  <c:v>2.8299999999999987</c:v>
                </c:pt>
                <c:pt idx="3">
                  <c:v>0.34</c:v>
                </c:pt>
              </c:numCache>
            </c:numRef>
          </c:val>
        </c:ser>
        <c:ser>
          <c:idx val="1"/>
          <c:order val="1"/>
          <c:tx>
            <c:v>Number of positive cells</c:v>
          </c:tx>
          <c:cat>
            <c:strRef>
              <c:f>Sheet1!$A$1:$A$4</c:f>
              <c:strCache>
                <c:ptCount val="4"/>
                <c:pt idx="0">
                  <c:v>Control</c:v>
                </c:pt>
                <c:pt idx="1">
                  <c:v>VLD</c:v>
                </c:pt>
                <c:pt idx="2">
                  <c:v>CsA</c:v>
                </c:pt>
                <c:pt idx="3">
                  <c:v>CsA-VLD</c:v>
                </c:pt>
              </c:strCache>
            </c:strRef>
          </c:cat>
          <c:val>
            <c:numRef>
              <c:f>Sheet1!$C$1:$C$4</c:f>
              <c:numCache>
                <c:formatCode>General</c:formatCode>
                <c:ptCount val="4"/>
                <c:pt idx="0">
                  <c:v>22.7</c:v>
                </c:pt>
                <c:pt idx="1">
                  <c:v>25.6</c:v>
                </c:pt>
                <c:pt idx="2">
                  <c:v>65.06</c:v>
                </c:pt>
                <c:pt idx="3">
                  <c:v>45.8</c:v>
                </c:pt>
              </c:numCache>
            </c:numRef>
          </c:val>
        </c:ser>
        <c:marker val="1"/>
        <c:axId val="52876032"/>
        <c:axId val="52877568"/>
      </c:lineChart>
      <c:catAx>
        <c:axId val="52876032"/>
        <c:scaling>
          <c:orientation val="minMax"/>
        </c:scaling>
        <c:axPos val="b"/>
        <c:tickLblPos val="nextTo"/>
        <c:txPr>
          <a:bodyPr/>
          <a:lstStyle/>
          <a:p>
            <a:pPr>
              <a:defRPr sz="1200" b="1"/>
            </a:pPr>
            <a:endParaRPr lang="en-US"/>
          </a:p>
        </c:txPr>
        <c:crossAx val="52877568"/>
        <c:crosses val="autoZero"/>
        <c:auto val="1"/>
        <c:lblAlgn val="ctr"/>
        <c:lblOffset val="100"/>
      </c:catAx>
      <c:valAx>
        <c:axId val="52877568"/>
        <c:scaling>
          <c:orientation val="minMax"/>
        </c:scaling>
        <c:axPos val="l"/>
        <c:majorGridlines/>
        <c:numFmt formatCode="General" sourceLinked="1"/>
        <c:tickLblPos val="nextTo"/>
        <c:txPr>
          <a:bodyPr/>
          <a:lstStyle/>
          <a:p>
            <a:pPr>
              <a:defRPr sz="1200" b="1"/>
            </a:pPr>
            <a:endParaRPr lang="en-US"/>
          </a:p>
        </c:txPr>
        <c:crossAx val="52876032"/>
        <c:crosses val="autoZero"/>
        <c:crossBetween val="between"/>
      </c:valAx>
    </c:plotArea>
    <c:legend>
      <c:legendPos val="r"/>
      <c:layout/>
      <c:txPr>
        <a:bodyPr/>
        <a:lstStyle/>
        <a:p>
          <a:pPr>
            <a:defRPr sz="1600"/>
          </a:pPr>
          <a:endParaRPr lang="en-US"/>
        </a:p>
      </c:txPr>
    </c:legend>
    <c:plotVisOnly val="1"/>
  </c:chart>
  <c:externalData r:id="rId2"/>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lineChart>
        <c:grouping val="standard"/>
        <c:ser>
          <c:idx val="0"/>
          <c:order val="0"/>
          <c:tx>
            <c:v>Score intensity</c:v>
          </c:tx>
          <c:cat>
            <c:strRef>
              <c:f>Sheet1!$A$1:$A$4</c:f>
              <c:strCache>
                <c:ptCount val="4"/>
                <c:pt idx="0">
                  <c:v>Control</c:v>
                </c:pt>
                <c:pt idx="1">
                  <c:v>VLD</c:v>
                </c:pt>
                <c:pt idx="2">
                  <c:v>CsA</c:v>
                </c:pt>
                <c:pt idx="3">
                  <c:v>CsA-VLD</c:v>
                </c:pt>
              </c:strCache>
            </c:strRef>
          </c:cat>
          <c:val>
            <c:numRef>
              <c:f>Sheet1!$B$1:$B$4</c:f>
              <c:numCache>
                <c:formatCode>General</c:formatCode>
                <c:ptCount val="4"/>
                <c:pt idx="0">
                  <c:v>1.83</c:v>
                </c:pt>
                <c:pt idx="1">
                  <c:v>1.6700000000000021</c:v>
                </c:pt>
                <c:pt idx="2">
                  <c:v>0</c:v>
                </c:pt>
                <c:pt idx="3">
                  <c:v>1.5</c:v>
                </c:pt>
              </c:numCache>
            </c:numRef>
          </c:val>
        </c:ser>
        <c:ser>
          <c:idx val="1"/>
          <c:order val="1"/>
          <c:tx>
            <c:v>Number of positive cells</c:v>
          </c:tx>
          <c:cat>
            <c:strRef>
              <c:f>Sheet1!$A$1:$A$4</c:f>
              <c:strCache>
                <c:ptCount val="4"/>
                <c:pt idx="0">
                  <c:v>Control</c:v>
                </c:pt>
                <c:pt idx="1">
                  <c:v>VLD</c:v>
                </c:pt>
                <c:pt idx="2">
                  <c:v>CsA</c:v>
                </c:pt>
                <c:pt idx="3">
                  <c:v>CsA-VLD</c:v>
                </c:pt>
              </c:strCache>
            </c:strRef>
          </c:cat>
          <c:val>
            <c:numRef>
              <c:f>Sheet1!$C$1:$C$4</c:f>
              <c:numCache>
                <c:formatCode>General</c:formatCode>
                <c:ptCount val="4"/>
                <c:pt idx="0">
                  <c:v>78.08</c:v>
                </c:pt>
                <c:pt idx="1">
                  <c:v>81.09</c:v>
                </c:pt>
                <c:pt idx="2">
                  <c:v>12.1</c:v>
                </c:pt>
                <c:pt idx="3">
                  <c:v>35.790000000000013</c:v>
                </c:pt>
              </c:numCache>
            </c:numRef>
          </c:val>
        </c:ser>
        <c:marker val="1"/>
        <c:axId val="52370048"/>
        <c:axId val="52396416"/>
      </c:lineChart>
      <c:catAx>
        <c:axId val="52370048"/>
        <c:scaling>
          <c:orientation val="minMax"/>
        </c:scaling>
        <c:axPos val="b"/>
        <c:tickLblPos val="nextTo"/>
        <c:txPr>
          <a:bodyPr/>
          <a:lstStyle/>
          <a:p>
            <a:pPr>
              <a:defRPr sz="1200" b="1"/>
            </a:pPr>
            <a:endParaRPr lang="en-US"/>
          </a:p>
        </c:txPr>
        <c:crossAx val="52396416"/>
        <c:crosses val="autoZero"/>
        <c:auto val="1"/>
        <c:lblAlgn val="ctr"/>
        <c:lblOffset val="100"/>
      </c:catAx>
      <c:valAx>
        <c:axId val="52396416"/>
        <c:scaling>
          <c:orientation val="minMax"/>
        </c:scaling>
        <c:axPos val="l"/>
        <c:majorGridlines/>
        <c:numFmt formatCode="General" sourceLinked="1"/>
        <c:tickLblPos val="nextTo"/>
        <c:txPr>
          <a:bodyPr/>
          <a:lstStyle/>
          <a:p>
            <a:pPr>
              <a:defRPr sz="1200" b="1"/>
            </a:pPr>
            <a:endParaRPr lang="en-US"/>
          </a:p>
        </c:txPr>
        <c:crossAx val="52370048"/>
        <c:crosses val="autoZero"/>
        <c:crossBetween val="between"/>
      </c:valAx>
    </c:plotArea>
    <c:legend>
      <c:legendPos val="r"/>
      <c:layout/>
      <c:txPr>
        <a:bodyPr/>
        <a:lstStyle/>
        <a:p>
          <a:pPr>
            <a:defRPr sz="1600"/>
          </a:pPr>
          <a:endParaRPr lang="en-US"/>
        </a:p>
      </c:txPr>
    </c:legend>
    <c:plotVisOnly val="1"/>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F3CC2B-17B2-44BD-AC0B-34CB14287ADB}" type="datetimeFigureOut">
              <a:rPr lang="en-US" smtClean="0"/>
              <a:pPr/>
              <a:t>4/28/2016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C85477-50E2-464F-9068-8BB034ADE21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p:nvPr>
        </p:nvSpPr>
        <p:spPr>
          <a:noFill/>
          <a:ln>
            <a:miter lim="800000"/>
            <a:headEnd/>
            <a:tailEnd/>
          </a:ln>
        </p:spPr>
        <p:txBody>
          <a:bodyPr/>
          <a:lstStyle/>
          <a:p>
            <a:fld id="{74B215D4-4769-4C1B-A0E9-AC6A0B104CDC}" type="slidenum">
              <a:rPr lang="en-US" smtClean="0"/>
              <a:pPr/>
              <a:t>1</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smtClean="0">
              <a:latin typeface="Arial" pitchFamily="34" charset="0"/>
              <a:ea typeface="ＭＳ Ｐゴシック"/>
              <a:cs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C85477-50E2-464F-9068-8BB034ADE21D}" type="slidenum">
              <a:rPr lang="en-US" smtClean="0"/>
              <a:pPr/>
              <a:t>35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C85477-50E2-464F-9068-8BB034ADE21D}"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title - 2.png"/>
          <p:cNvPicPr>
            <a:picLocks noChangeAspect="1"/>
          </p:cNvPicPr>
          <p:nvPr/>
        </p:nvPicPr>
        <p:blipFill>
          <a:blip r:embed="rId2"/>
          <a:srcRect l="13043" t="17903" r="2805" b="2647"/>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469900" y="954741"/>
            <a:ext cx="7315200" cy="1676400"/>
          </a:xfrm>
        </p:spPr>
        <p:txBody>
          <a:bodyPr>
            <a:noAutofit/>
          </a:bodyPr>
          <a:lstStyle>
            <a:lvl1pPr algn="l">
              <a:defRPr sz="4800">
                <a:solidFill>
                  <a:schemeClr val="tx1">
                    <a:lumMod val="60000"/>
                    <a:lumOff val="40000"/>
                  </a:schemeClr>
                </a:solidFill>
              </a:defRPr>
            </a:lvl1pPr>
          </a:lstStyle>
          <a:p>
            <a:r>
              <a:rPr lang="en-US" smtClean="0"/>
              <a:t>Click to edit Master title style</a:t>
            </a:r>
            <a:endParaRPr/>
          </a:p>
        </p:txBody>
      </p:sp>
      <p:sp>
        <p:nvSpPr>
          <p:cNvPr id="3" name="Subtitle 2"/>
          <p:cNvSpPr>
            <a:spLocks noGrp="1"/>
          </p:cNvSpPr>
          <p:nvPr>
            <p:ph type="subTitle" idx="1"/>
          </p:nvPr>
        </p:nvSpPr>
        <p:spPr>
          <a:xfrm>
            <a:off x="622300" y="2895600"/>
            <a:ext cx="4559300" cy="2590800"/>
          </a:xfrm>
        </p:spPr>
        <p:txBody>
          <a:bodyPr/>
          <a:lstStyle>
            <a:lvl1pPr marL="0" indent="0" algn="l">
              <a:lnSpc>
                <a:spcPct val="125000"/>
              </a:lnSpc>
              <a:buNone/>
              <a:defRPr sz="1800">
                <a:gradFill>
                  <a:gsLst>
                    <a:gs pos="0">
                      <a:schemeClr val="tx1">
                        <a:lumMod val="60000"/>
                        <a:lumOff val="40000"/>
                      </a:schemeClr>
                    </a:gs>
                    <a:gs pos="100000">
                      <a:schemeClr val="tx1">
                        <a:lumMod val="40000"/>
                        <a:lumOff val="60000"/>
                      </a:schemeClr>
                    </a:gs>
                  </a:gsLst>
                  <a:lin ang="8100000" scaled="1"/>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5" name="Date Placeholder 3"/>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Footer Placeholder 4"/>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7" name="Slide Number Placeholder 5"/>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3672DFBD-C2C3-4C4A-86AD-AEDEF97E95A2}" type="slidenum">
              <a:rPr/>
              <a:pPr>
                <a:def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77788"/>
          </a:xfrm>
        </p:spPr>
        <p:txBody>
          <a:bodyPr>
            <a:normAutofit/>
          </a:bodyPr>
          <a:lstStyle>
            <a:lvl1pPr algn="l">
              <a:defRPr sz="4400"/>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5" name="Footer Placeholder 4"/>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Slide Number Placeholder 5"/>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EC700AF0-3BBD-4774-82E3-4CCBB1B04E68}" type="slidenum">
              <a:rPr/>
              <a:pPr>
                <a:def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pic>
        <p:nvPicPr>
          <p:cNvPr id="4" name="Picture 7" descr="summer1.png"/>
          <p:cNvPicPr>
            <a:picLocks noChangeAspect="1"/>
          </p:cNvPicPr>
          <p:nvPr/>
        </p:nvPicPr>
        <p:blipFill>
          <a:blip r:embed="rId2"/>
          <a:srcRect l="4546" r="4546"/>
          <a:stretch>
            <a:fillRect/>
          </a:stretch>
        </p:blipFill>
        <p:spPr bwMode="auto">
          <a:xfrm>
            <a:off x="0" y="1619250"/>
            <a:ext cx="9144000" cy="3990975"/>
          </a:xfrm>
          <a:prstGeom prst="rect">
            <a:avLst/>
          </a:prstGeom>
          <a:noFill/>
          <a:ln w="9525">
            <a:noFill/>
            <a:miter lim="800000"/>
            <a:headEnd/>
            <a:tailEnd/>
          </a:ln>
        </p:spPr>
      </p:pic>
      <p:sp>
        <p:nvSpPr>
          <p:cNvPr id="2" name="Title 1"/>
          <p:cNvSpPr>
            <a:spLocks noGrp="1"/>
          </p:cNvSpPr>
          <p:nvPr>
            <p:ph type="title"/>
          </p:nvPr>
        </p:nvSpPr>
        <p:spPr>
          <a:xfrm>
            <a:off x="1385887" y="1295400"/>
            <a:ext cx="6399213" cy="1590675"/>
          </a:xfrm>
        </p:spPr>
        <p:txBody>
          <a:bodyPr rtlCol="0" anchor="b">
            <a:noAutofit/>
          </a:bodyPr>
          <a:lstStyle>
            <a:lvl1pPr algn="l" defTabSz="914400" rtl="0" eaLnBrk="1" latinLnBrk="0" hangingPunct="1">
              <a:spcBef>
                <a:spcPct val="0"/>
              </a:spcBef>
              <a:buNone/>
              <a:defRPr sz="480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85887" y="3657600"/>
            <a:ext cx="6399213" cy="1500187"/>
          </a:xfrm>
        </p:spPr>
        <p:txBody>
          <a:bodyPr/>
          <a:lstStyle>
            <a:lvl1pPr marL="0" indent="0" algn="l" defTabSz="914400" rtl="0" eaLnBrk="1" latinLnBrk="0" hangingPunct="1">
              <a:lnSpc>
                <a:spcPct val="125000"/>
              </a:lnSpc>
              <a:spcBef>
                <a:spcPts val="1800"/>
              </a:spcBef>
              <a:buFontTx/>
              <a:buNone/>
              <a:defRPr sz="1800" kern="1200">
                <a:gradFill>
                  <a:gsLst>
                    <a:gs pos="0">
                      <a:schemeClr val="tx1">
                        <a:lumMod val="60000"/>
                        <a:lumOff val="40000"/>
                      </a:schemeClr>
                    </a:gs>
                    <a:gs pos="100000">
                      <a:schemeClr val="tx1">
                        <a:lumMod val="40000"/>
                        <a:lumOff val="60000"/>
                      </a:schemeClr>
                    </a:gs>
                  </a:gsLst>
                  <a:lin ang="8100000" scaled="1"/>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Footer Placeholder 4"/>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7" name="Slide Number Placeholder 5"/>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1422B865-9E2E-422D-B260-99D243C9D832}" type="slidenum">
              <a:rPr/>
              <a:pPr>
                <a:defRPr/>
              </a:pPr>
              <a:t>‹#›</a:t>
            </a:fld>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71600" y="1976718"/>
            <a:ext cx="3017520" cy="4149445"/>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4880" y="1976718"/>
            <a:ext cx="3017520" cy="4151376"/>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Footer Placeholder 5"/>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7" name="Slide Number Placeholder 6"/>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C75A61DA-C466-4A6D-B4D2-93D7ADE96F8E}" type="slidenum">
              <a:rPr/>
              <a:pPr>
                <a:def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375186"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5186" y="2743200"/>
            <a:ext cx="3017520" cy="3382962"/>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2601"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2601" y="2743200"/>
            <a:ext cx="3017520" cy="3382962"/>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8" name="Footer Placeholder 7"/>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9" name="Slide Number Placeholder 8"/>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5A916C7B-FD09-4706-B0D2-C510C39E7D60}" type="slidenum">
              <a:rPr/>
              <a:pPr>
                <a:def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4" name="Footer Placeholder 3"/>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5" name="Slide Number Placeholder 4"/>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48BDD5CF-FC1F-43A2-A19D-742F57F83AD6}" type="slidenum">
              <a:rPr/>
              <a:pPr>
                <a:def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7" descr="title - 2.png"/>
          <p:cNvPicPr>
            <a:picLocks noChangeAspect="1"/>
          </p:cNvPicPr>
          <p:nvPr/>
        </p:nvPicPr>
        <p:blipFill>
          <a:blip r:embed="rId2"/>
          <a:srcRect l="13043" t="17903" r="10455" b="9871"/>
          <a:stretch>
            <a:fillRect/>
          </a:stretch>
        </p:blipFill>
        <p:spPr bwMode="auto">
          <a:xfrm>
            <a:off x="0" y="0"/>
            <a:ext cx="91440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4" name="Footer Placeholder 2"/>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5" name="Slide Number Placeholder 3"/>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4D8A0F03-FF7C-4286-B1A6-D818CDA44380}" type="slidenum">
              <a:rPr/>
              <a:pPr>
                <a:defRPr/>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7" descr="flowers content.png"/>
          <p:cNvPicPr>
            <a:picLocks noChangeAspect="1"/>
          </p:cNvPicPr>
          <p:nvPr/>
        </p:nvPicPr>
        <p:blipFill>
          <a:blip r:embed="rId2"/>
          <a:srcRect l="4546" t="8217" r="4546" b="13112"/>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457200" y="273050"/>
            <a:ext cx="3008313" cy="1860550"/>
          </a:xfrm>
        </p:spPr>
        <p:txBody>
          <a:bodyPr>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3962400" y="914400"/>
            <a:ext cx="4114800" cy="5029200"/>
          </a:xfrm>
        </p:spPr>
        <p:txBody>
          <a:bodyPr/>
          <a:lstStyle>
            <a:lvl1pPr>
              <a:defRPr sz="2200"/>
            </a:lvl1pPr>
            <a:lvl2pPr>
              <a:defRPr sz="2000"/>
            </a:lvl2pPr>
            <a:lvl3pPr>
              <a:defRPr sz="18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21544" y="2286000"/>
            <a:ext cx="2079625" cy="3860799"/>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7" name="Footer Placeholder 5"/>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8" name="Slide Number Placeholder 6"/>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4A648DE6-0C78-4AEB-B94F-4338D4086B7F}" type="slidenum">
              <a:rPr/>
              <a:pPr>
                <a:def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2" cy="1860550"/>
          </a:xfrm>
        </p:spPr>
        <p:txBody>
          <a:bodyPr rtlCol="0">
            <a:normAutofit/>
          </a:bodyPr>
          <a:lstStyle>
            <a:lvl1pPr algn="l" defTabSz="914400" rtl="0" eaLnBrk="1" latinLnBrk="0" hangingPunct="1">
              <a:spcBef>
                <a:spcPct val="0"/>
              </a:spcBef>
              <a:buNone/>
              <a:defRPr sz="2800" b="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962400" y="914400"/>
            <a:ext cx="4114800" cy="5029200"/>
          </a:xfrm>
          <a:prstGeom prst="ellipse">
            <a:avLst/>
          </a:prstGeom>
          <a:ln w="63500">
            <a:gradFill>
              <a:gsLst>
                <a:gs pos="0">
                  <a:schemeClr val="accent1"/>
                </a:gs>
                <a:gs pos="50000">
                  <a:schemeClr val="accent1">
                    <a:lumMod val="60000"/>
                    <a:lumOff val="40000"/>
                  </a:schemeClr>
                </a:gs>
                <a:gs pos="100000">
                  <a:schemeClr val="accent1">
                    <a:lumMod val="20000"/>
                    <a:lumOff val="80000"/>
                  </a:schemeClr>
                </a:gs>
              </a:gsLst>
              <a:lin ang="5400000" scaled="0"/>
            </a:gradFill>
          </a:ln>
          <a:effectLst>
            <a:innerShdw blurRad="381000">
              <a:schemeClr val="bg1"/>
            </a:innerShdw>
          </a:effectLst>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921544" y="2286000"/>
            <a:ext cx="2079625" cy="3860798"/>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Footer Placeholder 5"/>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7" name="Slide Number Placeholder 6"/>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A5E34951-E102-439E-905A-56F46166C86F}" type="slidenum">
              <a:rPr/>
              <a:pPr>
                <a:defRPr/>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5" name="Footer Placeholder 4"/>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Slide Number Placeholder 5"/>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B9FCF43E-A14C-4763-AAB4-2916ADD7882C}" type="slidenum">
              <a:rPr/>
              <a:pPr>
                <a:defRPr/>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295835"/>
            <a:ext cx="1676400" cy="583032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69900" y="1653988"/>
            <a:ext cx="6007100" cy="4472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5" name="Footer Placeholder 4"/>
          <p:cNvSpPr>
            <a:spLocks noGrp="1"/>
          </p:cNvSpPr>
          <p:nvPr>
            <p:ph type="ftr" sz="quarter" idx="11"/>
          </p:nvPr>
        </p:nvSpPr>
        <p:spPr/>
        <p:txBody>
          <a:bodyPr/>
          <a:lstStyle>
            <a:lvl1pPr rtl="1" fontAlgn="base">
              <a:spcBef>
                <a:spcPct val="0"/>
              </a:spcBef>
              <a:spcAft>
                <a:spcPct val="0"/>
              </a:spcAft>
              <a:defRPr>
                <a:latin typeface="Arial" pitchFamily="34" charset="0"/>
                <a:cs typeface="Arial" pitchFamily="34" charset="0"/>
              </a:defRPr>
            </a:lvl1pPr>
          </a:lstStyle>
          <a:p>
            <a:pPr>
              <a:defRPr/>
            </a:pPr>
            <a:endParaRPr/>
          </a:p>
        </p:txBody>
      </p:sp>
      <p:sp>
        <p:nvSpPr>
          <p:cNvPr id="6" name="Slide Number Placeholder 5"/>
          <p:cNvSpPr>
            <a:spLocks noGrp="1"/>
          </p:cNvSpPr>
          <p:nvPr>
            <p:ph type="sldNum" sz="quarter" idx="12"/>
          </p:nvPr>
        </p:nvSpPr>
        <p:spPr/>
        <p:txBody>
          <a:bodyPr/>
          <a:lstStyle>
            <a:lvl1pPr rtl="1" fontAlgn="base">
              <a:spcBef>
                <a:spcPct val="0"/>
              </a:spcBef>
              <a:spcAft>
                <a:spcPct val="0"/>
              </a:spcAft>
              <a:defRPr>
                <a:latin typeface="Arial" pitchFamily="34" charset="0"/>
                <a:cs typeface="Arial" pitchFamily="34" charset="0"/>
              </a:defRPr>
            </a:lvl1pPr>
          </a:lstStyle>
          <a:p>
            <a:pPr>
              <a:defRPr/>
            </a:pPr>
            <a:fld id="{8E5A23EE-4C44-4971-9E3D-A4778DE333AC}" type="slidenum">
              <a:rPr/>
              <a:pPr>
                <a:defRPr/>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85" name="Picture 13" descr="E:\Cartoons\Women1\GC000701.WMF"/>
          <p:cNvPicPr>
            <a:picLocks noChangeAspect="1" noChangeArrowheads="1"/>
          </p:cNvPicPr>
          <p:nvPr/>
        </p:nvPicPr>
        <p:blipFill>
          <a:blip r:embed="rId2" cstate="print"/>
          <a:srcRect/>
          <a:stretch>
            <a:fillRect/>
          </a:stretch>
        </p:blipFill>
        <p:spPr bwMode="auto">
          <a:xfrm>
            <a:off x="1524000" y="69850"/>
            <a:ext cx="7620000" cy="6788150"/>
          </a:xfrm>
          <a:prstGeom prst="rect">
            <a:avLst/>
          </a:prstGeom>
          <a:noFill/>
          <a:effectLst>
            <a:outerShdw dist="35921" dir="2700000" algn="ctr" rotWithShape="0">
              <a:srgbClr val="808080"/>
            </a:outerShdw>
          </a:effectLst>
        </p:spPr>
      </p:pic>
      <p:sp>
        <p:nvSpPr>
          <p:cNvPr id="3074" name="Rectangle 2"/>
          <p:cNvSpPr>
            <a:spLocks noGrp="1" noChangeArrowheads="1"/>
          </p:cNvSpPr>
          <p:nvPr>
            <p:ph type="ctrTitle"/>
          </p:nvPr>
        </p:nvSpPr>
        <p:spPr>
          <a:xfrm>
            <a:off x="228600" y="228600"/>
            <a:ext cx="6477000" cy="3352800"/>
          </a:xfrm>
        </p:spPr>
        <p:txBody>
          <a:bodyPr/>
          <a:lstStyle>
            <a:lvl1pPr>
              <a:defRPr sz="66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228600" y="3962400"/>
            <a:ext cx="4419600" cy="1752600"/>
          </a:xfrm>
        </p:spPr>
        <p:txBody>
          <a:bodyPr/>
          <a:lstStyle>
            <a:lvl1pPr marL="0" indent="0" algn="ctr">
              <a:buFontTx/>
              <a:buNone/>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lvl1pPr>
          </a:lstStyle>
          <a:p>
            <a:endParaRPr lang="en-US">
              <a:solidFill>
                <a:srgbClr val="000000"/>
              </a:solidFill>
            </a:endParaRPr>
          </a:p>
        </p:txBody>
      </p:sp>
      <p:sp>
        <p:nvSpPr>
          <p:cNvPr id="3077" name="Rectangle 5"/>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3078" name="Rectangle 6"/>
          <p:cNvSpPr>
            <a:spLocks noGrp="1" noChangeArrowheads="1"/>
          </p:cNvSpPr>
          <p:nvPr>
            <p:ph type="sldNum" sz="quarter" idx="4"/>
          </p:nvPr>
        </p:nvSpPr>
        <p:spPr/>
        <p:txBody>
          <a:bodyPr/>
          <a:lstStyle>
            <a:lvl1pPr>
              <a:defRPr/>
            </a:lvl1pPr>
          </a:lstStyle>
          <a:p>
            <a:fld id="{408E9A31-5899-4C7C-8649-CD39C2B8353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15378E4-9C89-4FCB-9028-C86D1B384F4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96E4EFE-4489-423B-B4E4-25AB43DB9D0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81400" y="1981200"/>
            <a:ext cx="2362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96000" y="1981200"/>
            <a:ext cx="2362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D3890D7-437C-4D56-8DA4-E16F724143B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CE3C1DA-E1D1-4A4E-9770-3782B436144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7CC75EA-21B8-4A9A-ADC4-B7FB7F5267A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F584999-4D7A-4E8B-9EC1-18EA37B44FD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CA26629-7C54-440B-A977-1D2D92F9B73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A1789CB-B841-453A-86CD-AD516BCF509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B74CCA2-5C8A-474E-A4EF-95A338205FE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DA0F5F-1818-4084-9A2D-0D4DC60C3B2A}"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7.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13" descr="Master - 1.png"/>
          <p:cNvPicPr>
            <a:picLocks noChangeAspect="1"/>
          </p:cNvPicPr>
          <p:nvPr/>
        </p:nvPicPr>
        <p:blipFill>
          <a:blip r:embed="rId13"/>
          <a:srcRect b="5017"/>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301625"/>
            <a:ext cx="8229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a:xfrm>
            <a:off x="1365250" y="1981200"/>
            <a:ext cx="6413500"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rtl="0" fontAlgn="auto">
              <a:spcBef>
                <a:spcPts val="0"/>
              </a:spcBef>
              <a:spcAft>
                <a:spcPts val="0"/>
              </a:spcAft>
              <a:defRPr sz="1200">
                <a:solidFill>
                  <a:prstClr val="black">
                    <a:lumMod val="40000"/>
                    <a:lumOff val="60000"/>
                  </a:prstClr>
                </a:solidFill>
                <a:latin typeface="Candara"/>
                <a:cs typeface="+mn-cs"/>
              </a:defRPr>
            </a:lvl1pPr>
          </a:lstStyle>
          <a:p>
            <a:pPr>
              <a:defRPr/>
            </a:pPr>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rtl="0" fontAlgn="auto">
              <a:spcBef>
                <a:spcPts val="0"/>
              </a:spcBef>
              <a:spcAft>
                <a:spcPts val="0"/>
              </a:spcAft>
              <a:defRPr sz="1200">
                <a:solidFill>
                  <a:prstClr val="black">
                    <a:lumMod val="40000"/>
                    <a:lumOff val="60000"/>
                  </a:prstClr>
                </a:solidFill>
                <a:latin typeface="Candara"/>
                <a:cs typeface="+mn-cs"/>
              </a:defRPr>
            </a:lvl1pPr>
          </a:lstStyle>
          <a:p>
            <a:pPr>
              <a:defRPr/>
            </a:pPr>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fontAlgn="auto">
              <a:spcBef>
                <a:spcPts val="0"/>
              </a:spcBef>
              <a:spcAft>
                <a:spcPts val="0"/>
              </a:spcAft>
              <a:defRPr sz="1200">
                <a:solidFill>
                  <a:prstClr val="black">
                    <a:lumMod val="40000"/>
                    <a:lumOff val="60000"/>
                  </a:prstClr>
                </a:solidFill>
                <a:latin typeface="Candara"/>
                <a:cs typeface="+mn-cs"/>
              </a:defRPr>
            </a:lvl1pPr>
          </a:lstStyle>
          <a:p>
            <a:pPr>
              <a:defRPr/>
            </a:pPr>
            <a:fld id="{6F5AFD75-2525-4C53-86BD-AA8DA14F9664}"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1" eaLnBrk="0" fontAlgn="base" hangingPunct="0">
        <a:spcBef>
          <a:spcPct val="0"/>
        </a:spcBef>
        <a:spcAft>
          <a:spcPct val="0"/>
        </a:spcAft>
        <a:defRPr sz="4000" kern="1200">
          <a:solidFill>
            <a:srgbClr val="666666"/>
          </a:solidFill>
          <a:latin typeface="+mj-lt"/>
          <a:ea typeface="+mj-ea"/>
          <a:cs typeface="+mj-cs"/>
        </a:defRPr>
      </a:lvl1pPr>
      <a:lvl2pPr algn="ctr" rtl="1" eaLnBrk="0" fontAlgn="base" hangingPunct="0">
        <a:spcBef>
          <a:spcPct val="0"/>
        </a:spcBef>
        <a:spcAft>
          <a:spcPct val="0"/>
        </a:spcAft>
        <a:defRPr sz="4000">
          <a:solidFill>
            <a:srgbClr val="666666"/>
          </a:solidFill>
          <a:latin typeface="Arial" pitchFamily="34" charset="0"/>
          <a:cs typeface="Arial" pitchFamily="34" charset="0"/>
        </a:defRPr>
      </a:lvl2pPr>
      <a:lvl3pPr algn="ctr" rtl="1" eaLnBrk="0" fontAlgn="base" hangingPunct="0">
        <a:spcBef>
          <a:spcPct val="0"/>
        </a:spcBef>
        <a:spcAft>
          <a:spcPct val="0"/>
        </a:spcAft>
        <a:defRPr sz="4000">
          <a:solidFill>
            <a:srgbClr val="666666"/>
          </a:solidFill>
          <a:latin typeface="Arial" pitchFamily="34" charset="0"/>
          <a:cs typeface="Arial" pitchFamily="34" charset="0"/>
        </a:defRPr>
      </a:lvl3pPr>
      <a:lvl4pPr algn="ctr" rtl="1" eaLnBrk="0" fontAlgn="base" hangingPunct="0">
        <a:spcBef>
          <a:spcPct val="0"/>
        </a:spcBef>
        <a:spcAft>
          <a:spcPct val="0"/>
        </a:spcAft>
        <a:defRPr sz="4000">
          <a:solidFill>
            <a:srgbClr val="666666"/>
          </a:solidFill>
          <a:latin typeface="Arial" pitchFamily="34" charset="0"/>
          <a:cs typeface="Arial" pitchFamily="34" charset="0"/>
        </a:defRPr>
      </a:lvl4pPr>
      <a:lvl5pPr algn="ctr" rtl="1" eaLnBrk="0" fontAlgn="base" hangingPunct="0">
        <a:spcBef>
          <a:spcPct val="0"/>
        </a:spcBef>
        <a:spcAft>
          <a:spcPct val="0"/>
        </a:spcAft>
        <a:defRPr sz="4000">
          <a:solidFill>
            <a:srgbClr val="666666"/>
          </a:solidFill>
          <a:latin typeface="Arial" pitchFamily="34" charset="0"/>
          <a:cs typeface="Arial" pitchFamily="34" charset="0"/>
        </a:defRPr>
      </a:lvl5pPr>
      <a:lvl6pPr marL="457200" algn="ctr" rtl="1" fontAlgn="base">
        <a:spcBef>
          <a:spcPct val="0"/>
        </a:spcBef>
        <a:spcAft>
          <a:spcPct val="0"/>
        </a:spcAft>
        <a:defRPr sz="4000">
          <a:solidFill>
            <a:srgbClr val="666666"/>
          </a:solidFill>
          <a:latin typeface="Arial" pitchFamily="34" charset="0"/>
          <a:cs typeface="Arial" pitchFamily="34" charset="0"/>
        </a:defRPr>
      </a:lvl6pPr>
      <a:lvl7pPr marL="914400" algn="ctr" rtl="1" fontAlgn="base">
        <a:spcBef>
          <a:spcPct val="0"/>
        </a:spcBef>
        <a:spcAft>
          <a:spcPct val="0"/>
        </a:spcAft>
        <a:defRPr sz="4000">
          <a:solidFill>
            <a:srgbClr val="666666"/>
          </a:solidFill>
          <a:latin typeface="Arial" pitchFamily="34" charset="0"/>
          <a:cs typeface="Arial" pitchFamily="34" charset="0"/>
        </a:defRPr>
      </a:lvl7pPr>
      <a:lvl8pPr marL="1371600" algn="ctr" rtl="1" fontAlgn="base">
        <a:spcBef>
          <a:spcPct val="0"/>
        </a:spcBef>
        <a:spcAft>
          <a:spcPct val="0"/>
        </a:spcAft>
        <a:defRPr sz="4000">
          <a:solidFill>
            <a:srgbClr val="666666"/>
          </a:solidFill>
          <a:latin typeface="Arial" pitchFamily="34" charset="0"/>
          <a:cs typeface="Arial" pitchFamily="34" charset="0"/>
        </a:defRPr>
      </a:lvl8pPr>
      <a:lvl9pPr marL="1828800" algn="ctr" rtl="1" fontAlgn="base">
        <a:spcBef>
          <a:spcPct val="0"/>
        </a:spcBef>
        <a:spcAft>
          <a:spcPct val="0"/>
        </a:spcAft>
        <a:defRPr sz="4000">
          <a:solidFill>
            <a:srgbClr val="666666"/>
          </a:solidFill>
          <a:latin typeface="Arial" pitchFamily="34" charset="0"/>
          <a:cs typeface="Arial" pitchFamily="34" charset="0"/>
        </a:defRPr>
      </a:lvl9pPr>
    </p:titleStyle>
    <p:bodyStyle>
      <a:lvl1pPr marL="349250" indent="-349250" algn="r" rtl="1" eaLnBrk="0" fontAlgn="base" hangingPunct="0">
        <a:spcBef>
          <a:spcPts val="1800"/>
        </a:spcBef>
        <a:spcAft>
          <a:spcPct val="0"/>
        </a:spcAft>
        <a:buBlip>
          <a:blip r:embed="rId14"/>
        </a:buBlip>
        <a:defRPr sz="22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1pPr>
      <a:lvl2pPr marL="577850" indent="-349250" algn="r" rtl="1" eaLnBrk="0" fontAlgn="base" hangingPunct="0">
        <a:spcBef>
          <a:spcPts val="1800"/>
        </a:spcBef>
        <a:spcAft>
          <a:spcPct val="0"/>
        </a:spcAft>
        <a:buBlip>
          <a:blip r:embed="rId15"/>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2pPr>
      <a:lvl3pPr marL="806450" indent="-349250" algn="r" rtl="1" eaLnBrk="0" fontAlgn="base" hangingPunct="0">
        <a:spcBef>
          <a:spcPts val="1800"/>
        </a:spcBef>
        <a:spcAft>
          <a:spcPct val="0"/>
        </a:spcAft>
        <a:buBlip>
          <a:blip r:embed="rId14"/>
        </a:buBlip>
        <a:defRPr sz="24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3pPr>
      <a:lvl4pPr marL="1035050" indent="-349250" algn="r" rtl="1" eaLnBrk="0" fontAlgn="base" hangingPunct="0">
        <a:spcBef>
          <a:spcPts val="1800"/>
        </a:spcBef>
        <a:spcAft>
          <a:spcPct val="0"/>
        </a:spcAft>
        <a:buBlip>
          <a:blip r:embed="rId15"/>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4pPr>
      <a:lvl5pPr marL="1263650" indent="-349250" algn="r" rtl="1" eaLnBrk="0" fontAlgn="base" hangingPunct="0">
        <a:spcBef>
          <a:spcPts val="1800"/>
        </a:spcBef>
        <a:spcAft>
          <a:spcPct val="0"/>
        </a:spcAft>
        <a:buBlip>
          <a:blip r:embed="rId14"/>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5pPr>
      <a:lvl6pPr marL="1492250" indent="-349250" algn="r" defTabSz="914400" rtl="1"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6pPr>
      <a:lvl7pPr marL="1720850" indent="-349250" algn="r" defTabSz="914400" rtl="1"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7pPr>
      <a:lvl8pPr marL="1949450" indent="-349250" algn="r" defTabSz="914400" rtl="1"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8pPr>
      <a:lvl9pPr marL="2178050" indent="-349250" algn="r" defTabSz="914400" rtl="1"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5C32">
                <a:gamma/>
                <a:tint val="0"/>
                <a:invGamma/>
              </a:srgbClr>
            </a:gs>
            <a:gs pos="100000">
              <a:srgbClr val="005C3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581400" y="1981200"/>
            <a:ext cx="4876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447869D-B797-4A0D-8A94-7AD1FDDBDF06}" type="slidenum">
              <a:rPr lang="en-US">
                <a:solidFill>
                  <a:srgbClr val="000000"/>
                </a:solidFill>
              </a:rPr>
              <a:pPr/>
              <a:t>‹#›</a:t>
            </a:fld>
            <a:endParaRPr lang="en-US">
              <a:solidFill>
                <a:srgbClr val="000000"/>
              </a:solidFill>
            </a:endParaRPr>
          </a:p>
        </p:txBody>
      </p:sp>
      <p:pic>
        <p:nvPicPr>
          <p:cNvPr id="1031" name="Picture 7" descr="E:\Cartoons\Women1\GC000706.WMF"/>
          <p:cNvPicPr>
            <a:picLocks noChangeAspect="1" noChangeArrowheads="1"/>
          </p:cNvPicPr>
          <p:nvPr/>
        </p:nvPicPr>
        <p:blipFill>
          <a:blip r:embed="rId13" cstate="print"/>
          <a:srcRect/>
          <a:stretch>
            <a:fillRect/>
          </a:stretch>
        </p:blipFill>
        <p:spPr bwMode="auto">
          <a:xfrm>
            <a:off x="0" y="1970088"/>
            <a:ext cx="5029200" cy="4887912"/>
          </a:xfrm>
          <a:prstGeom prst="rect">
            <a:avLst/>
          </a:prstGeom>
          <a:noFill/>
          <a:effectLst>
            <a:outerShdw dist="35921" dir="2700000" algn="ctr" rotWithShape="0">
              <a:srgbClr val="808080"/>
            </a:outerShdw>
          </a:effec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www.ncbi.nlm.nih.gov/pubmed/?term=Jagodzi%C5%84ska%20M%5bAuthor%5d&amp;cauthor=true&amp;cauthor_uid=23670285" TargetMode="External"/><Relationship Id="rId13" Type="http://schemas.openxmlformats.org/officeDocument/2006/relationships/hyperlink" Target="http://www.ncbi.nlm.nih.gov/pubmed/?term=Wada%20T%5bAuthor%5d&amp;cauthor=true&amp;cauthor_uid=25007170" TargetMode="External"/><Relationship Id="rId3" Type="http://schemas.openxmlformats.org/officeDocument/2006/relationships/hyperlink" Target="http://www.ncbi.nlm.nih.gov/pubmed/?term=Chopra%20K%5bAuthor%5d&amp;cauthor=true&amp;cauthor_uid=12166693" TargetMode="External"/><Relationship Id="rId7" Type="http://schemas.openxmlformats.org/officeDocument/2006/relationships/hyperlink" Target="http://www.ncbi.nlm.nih.gov/pubmed/?term=von+Websky+K,+Reichetzeder++C,+Hocher++B.+2014.+Physiology+and+pathophysiology+of+incretins+in+the+kidney+current+opoinon+nehrology+and+hypertension++23+(1):54-60" TargetMode="External"/><Relationship Id="rId12" Type="http://schemas.openxmlformats.org/officeDocument/2006/relationships/hyperlink" Target="http://www.ncbi.nlm.nih.gov/pubmed/?term=Higashijima%20Y%5bAuthor%5d&amp;cauthor=true&amp;cauthor_uid=25007170" TargetMode="External"/><Relationship Id="rId2" Type="http://schemas.openxmlformats.org/officeDocument/2006/relationships/hyperlink" Target="http://www.ncbi.nlm.nih.gov/pubmed/?term=Satyanarayana%20PS%5bAuthor%5d&amp;cauthor=true&amp;cauthor_uid=12166693" TargetMode="External"/><Relationship Id="rId1" Type="http://schemas.openxmlformats.org/officeDocument/2006/relationships/slideLayout" Target="../slideLayouts/slideLayout1.xml"/><Relationship Id="rId6" Type="http://schemas.openxmlformats.org/officeDocument/2006/relationships/hyperlink" Target="http://www.ncbi.nlm.nih.gov/pubmed/?term=Hocher%20B%5bAuthor%5d&amp;cauthor=true&amp;cauthor_uid=24257158" TargetMode="External"/><Relationship Id="rId11" Type="http://schemas.openxmlformats.org/officeDocument/2006/relationships/hyperlink" Target="http://www.ncbi.nlm.nih.gov/pubmed/?term=Tanaka%20T%5bAuthor%5d&amp;cauthor=true&amp;cauthor_uid=25007170" TargetMode="External"/><Relationship Id="rId5" Type="http://schemas.openxmlformats.org/officeDocument/2006/relationships/hyperlink" Target="http://www.ncbi.nlm.nih.gov/pubmed/?term=Reichetzeder%20C%5bAuthor%5d&amp;cauthor=true&amp;cauthor_uid=24257158" TargetMode="External"/><Relationship Id="rId10" Type="http://schemas.openxmlformats.org/officeDocument/2006/relationships/hyperlink" Target="http://www.ncbi.nlm.nih.gov/pubmed/?term=Nowicki%20M%5bAuthor%5d&amp;cauthor=true&amp;cauthor_uid=23670285" TargetMode="External"/><Relationship Id="rId4" Type="http://schemas.openxmlformats.org/officeDocument/2006/relationships/hyperlink" Target="http://www.ncbi.nlm.nih.gov/pubmed/?term=von%20Websky%20K%5bAuthor%5d&amp;cauthor=true&amp;cauthor_uid=24257158" TargetMode="External"/><Relationship Id="rId9" Type="http://schemas.openxmlformats.org/officeDocument/2006/relationships/hyperlink" Target="http://www.ncbi.nlm.nih.gov/pubmed/?term=Luzi%20A%5bAuthor%5d&amp;cauthor=true&amp;cauthor_uid=21656024" TargetMode="External"/><Relationship Id="rId14" Type="http://schemas.openxmlformats.org/officeDocument/2006/relationships/hyperlink" Target="http://www.ncbi.nlm.nih.gov/pubmed/?term=Nangaku%20M%5bAuthor%5d&amp;cauthor=true&amp;cauthor_uid=25007170"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3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609600" y="1981200"/>
            <a:ext cx="7924800" cy="366713"/>
          </a:xfrm>
          <a:prstGeom prst="rect">
            <a:avLst/>
          </a:prstGeom>
          <a:noFill/>
          <a:ln w="9525">
            <a:noFill/>
            <a:miter lim="800000"/>
            <a:headEnd/>
            <a:tailEnd/>
          </a:ln>
        </p:spPr>
        <p:txBody>
          <a:bodyPr>
            <a:spAutoFit/>
          </a:bodyPr>
          <a:lstStyle/>
          <a:p>
            <a:pPr>
              <a:spcBef>
                <a:spcPct val="50000"/>
              </a:spcBef>
            </a:pPr>
            <a:r>
              <a:rPr lang="en-US">
                <a:solidFill>
                  <a:schemeClr val="tx2"/>
                </a:solidFill>
              </a:rPr>
              <a:t>			</a:t>
            </a:r>
            <a:endParaRPr lang="en-US" b="1" i="1">
              <a:solidFill>
                <a:schemeClr val="tx2"/>
              </a:solidFill>
            </a:endParaRPr>
          </a:p>
        </p:txBody>
      </p:sp>
      <p:grpSp>
        <p:nvGrpSpPr>
          <p:cNvPr id="8" name="Group 7"/>
          <p:cNvGrpSpPr/>
          <p:nvPr/>
        </p:nvGrpSpPr>
        <p:grpSpPr>
          <a:xfrm>
            <a:off x="685800" y="914400"/>
            <a:ext cx="7696200" cy="2057400"/>
            <a:chOff x="685800" y="914400"/>
            <a:chExt cx="7696200" cy="2057400"/>
          </a:xfrm>
        </p:grpSpPr>
        <p:sp>
          <p:nvSpPr>
            <p:cNvPr id="7" name="Rounded Rectangle 6"/>
            <p:cNvSpPr/>
            <p:nvPr/>
          </p:nvSpPr>
          <p:spPr>
            <a:xfrm>
              <a:off x="990600" y="914400"/>
              <a:ext cx="7391400" cy="2057400"/>
            </a:xfrm>
            <a:prstGeom prst="roundRect">
              <a:avLst/>
            </a:prstGeom>
            <a:solidFill>
              <a:schemeClr val="bg2">
                <a:lumMod val="90000"/>
              </a:schemeClr>
            </a:solidFill>
            <a:ln>
              <a:noFill/>
            </a:ln>
            <a:effectLst>
              <a:outerShdw blurRad="149987" dist="250190" dir="8460000" algn="ctr">
                <a:srgbClr val="000000">
                  <a:alpha val="28000"/>
                </a:srgbClr>
              </a:outerShdw>
              <a:reflection blurRad="6350" stA="52000" endA="300" endPos="3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
            <p:cNvSpPr>
              <a:spLocks noChangeArrowheads="1"/>
            </p:cNvSpPr>
            <p:nvPr/>
          </p:nvSpPr>
          <p:spPr bwMode="auto">
            <a:xfrm>
              <a:off x="685800" y="1173540"/>
              <a:ext cx="76962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0000"/>
                  </a:solidFill>
                  <a:effectLst/>
                  <a:latin typeface="Baskerville Old Face" pitchFamily="18" charset="0"/>
                  <a:ea typeface="Times New Roman" pitchFamily="18" charset="0"/>
                  <a:cs typeface="Times New Roman" pitchFamily="18" charset="0"/>
                </a:rPr>
                <a:t>Amelioration of Cyclosporine Induced </a:t>
              </a:r>
              <a:r>
                <a:rPr kumimoji="0" lang="en-US" sz="3200" b="1" i="0" u="none" strike="noStrike" cap="none" normalizeH="0" baseline="0" dirty="0" err="1" smtClean="0">
                  <a:ln>
                    <a:noFill/>
                  </a:ln>
                  <a:solidFill>
                    <a:srgbClr val="000000"/>
                  </a:solidFill>
                  <a:effectLst/>
                  <a:latin typeface="Baskerville Old Face" pitchFamily="18" charset="0"/>
                  <a:ea typeface="Times New Roman" pitchFamily="18" charset="0"/>
                  <a:cs typeface="Times New Roman" pitchFamily="18" charset="0"/>
                </a:rPr>
                <a:t>Nephrotoxicity</a:t>
              </a:r>
              <a:r>
                <a:rPr kumimoji="0" lang="en-US" sz="3200" b="1" i="0" u="none" strike="noStrike" cap="none" normalizeH="0" baseline="0" dirty="0" smtClean="0">
                  <a:ln>
                    <a:noFill/>
                  </a:ln>
                  <a:solidFill>
                    <a:srgbClr val="000000"/>
                  </a:solidFill>
                  <a:effectLst/>
                  <a:latin typeface="Baskerville Old Face" pitchFamily="18" charset="0"/>
                  <a:ea typeface="Times New Roman" pitchFamily="18" charset="0"/>
                  <a:cs typeface="Times New Roman" pitchFamily="18" charset="0"/>
                </a:rPr>
                <a:t> by </a:t>
              </a:r>
              <a:r>
                <a:rPr kumimoji="0" lang="en-US" sz="3200" b="1" i="0" u="none" strike="noStrike" cap="none" normalizeH="0" baseline="0" dirty="0" err="1" smtClean="0">
                  <a:ln>
                    <a:noFill/>
                  </a:ln>
                  <a:solidFill>
                    <a:srgbClr val="000000"/>
                  </a:solidFill>
                  <a:effectLst/>
                  <a:latin typeface="Baskerville Old Face" pitchFamily="18" charset="0"/>
                  <a:ea typeface="Times New Roman" pitchFamily="18" charset="0"/>
                  <a:cs typeface="Times New Roman" pitchFamily="18" charset="0"/>
                </a:rPr>
                <a:t>Dipeptidyl</a:t>
              </a:r>
              <a:r>
                <a:rPr kumimoji="0" lang="en-US" sz="3200" b="1" i="0" u="none" strike="noStrike" cap="none" normalizeH="0" baseline="0" dirty="0" smtClean="0">
                  <a:ln>
                    <a:noFill/>
                  </a:ln>
                  <a:solidFill>
                    <a:srgbClr val="000000"/>
                  </a:solidFill>
                  <a:effectLst/>
                  <a:latin typeface="Baskerville Old Face" pitchFamily="18" charset="0"/>
                  <a:ea typeface="Times New Roman" pitchFamily="18" charset="0"/>
                  <a:cs typeface="Times New Roman" pitchFamily="18" charset="0"/>
                </a:rPr>
                <a:t> peptidase </a:t>
              </a:r>
              <a:r>
                <a:rPr kumimoji="0" lang="en-US" sz="3200" b="1" i="0" u="none" strike="noStrike" cap="none" normalizeH="0" baseline="0" dirty="0" err="1" smtClean="0">
                  <a:ln>
                    <a:noFill/>
                  </a:ln>
                  <a:solidFill>
                    <a:srgbClr val="000000"/>
                  </a:solidFill>
                  <a:effectLst/>
                  <a:latin typeface="Baskerville Old Face" pitchFamily="18" charset="0"/>
                  <a:ea typeface="Times New Roman" pitchFamily="18" charset="0"/>
                  <a:cs typeface="Times New Roman" pitchFamily="18" charset="0"/>
                </a:rPr>
                <a:t>Inhibitior</a:t>
              </a:r>
              <a:r>
                <a:rPr kumimoji="0" lang="en-US" sz="3200" b="1" i="0" u="none" strike="noStrike" cap="none" normalizeH="0" baseline="0" dirty="0" smtClean="0">
                  <a:ln>
                    <a:noFill/>
                  </a:ln>
                  <a:solidFill>
                    <a:srgbClr val="000000"/>
                  </a:solidFill>
                  <a:effectLst/>
                  <a:latin typeface="Baskerville Old Face" pitchFamily="18" charset="0"/>
                  <a:ea typeface="Times New Roman" pitchFamily="18" charset="0"/>
                  <a:cs typeface="Times New Roman" pitchFamily="18" charset="0"/>
                </a:rPr>
                <a:t> </a:t>
              </a:r>
              <a:r>
                <a:rPr kumimoji="0" lang="en-US" sz="3200" b="1" i="0" u="none" strike="noStrike" cap="none" normalizeH="0" baseline="0" dirty="0" err="1" smtClean="0">
                  <a:ln>
                    <a:noFill/>
                  </a:ln>
                  <a:solidFill>
                    <a:srgbClr val="000000"/>
                  </a:solidFill>
                  <a:effectLst/>
                  <a:latin typeface="Baskerville Old Face" pitchFamily="18" charset="0"/>
                  <a:ea typeface="Times New Roman" pitchFamily="18" charset="0"/>
                  <a:cs typeface="Times New Roman" pitchFamily="18" charset="0"/>
                </a:rPr>
                <a:t>Vildagliptin</a:t>
              </a:r>
              <a:endParaRPr kumimoji="0" lang="en-US" sz="3200" b="0" i="0" u="none" strike="noStrike" cap="none" normalizeH="0" baseline="0" dirty="0" smtClean="0">
                <a:ln>
                  <a:noFill/>
                </a:ln>
                <a:solidFill>
                  <a:schemeClr val="tx1"/>
                </a:solidFill>
                <a:effectLst/>
                <a:latin typeface="Baskerville Old Face" pitchFamily="18" charset="0"/>
                <a:cs typeface="Arial" pitchFamily="34" charset="0"/>
              </a:endParaRPr>
            </a:p>
          </p:txBody>
        </p:sp>
      </p:grpSp>
      <p:sp>
        <p:nvSpPr>
          <p:cNvPr id="12" name="Rectangle 2"/>
          <p:cNvSpPr>
            <a:spLocks noChangeArrowheads="1"/>
          </p:cNvSpPr>
          <p:nvPr/>
        </p:nvSpPr>
        <p:spPr bwMode="auto">
          <a:xfrm>
            <a:off x="2971800" y="3283803"/>
            <a:ext cx="3352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Hayam</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Ateyya</a:t>
            </a:r>
            <a:r>
              <a:rPr lang="en-US" sz="2400" b="1" baseline="30000" dirty="0">
                <a:solidFill>
                  <a:srgbClr val="000000"/>
                </a:solidFill>
                <a:ea typeface="Times New Roman" pitchFamily="18" charset="0"/>
                <a:cs typeface="Times New Roman" pitchFamily="18" charset="0"/>
              </a:rPr>
              <a:t> </a:t>
            </a:r>
            <a:r>
              <a:rPr lang="en-US" sz="2400" b="1" dirty="0" smtClean="0">
                <a:solidFill>
                  <a:srgbClr val="000000"/>
                </a:solidFill>
                <a:ea typeface="Times New Roman" pitchFamily="18" charset="0"/>
                <a:cs typeface="Times New Roman" pitchFamily="18" charset="0"/>
              </a:rPr>
              <a:t>  M.D</a:t>
            </a:r>
            <a:r>
              <a:rPr lang="en-US" sz="2400" dirty="0" smtClean="0">
                <a:solidFill>
                  <a:srgbClr val="000000"/>
                </a:solidFill>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cs typeface="Arial" pitchFamily="34" charset="0"/>
            </a:endParaRPr>
          </a:p>
        </p:txBody>
      </p:sp>
      <p:sp>
        <p:nvSpPr>
          <p:cNvPr id="13" name="Rectangle 12"/>
          <p:cNvSpPr/>
          <p:nvPr/>
        </p:nvSpPr>
        <p:spPr>
          <a:xfrm>
            <a:off x="838200" y="3886200"/>
            <a:ext cx="7924800" cy="1200329"/>
          </a:xfrm>
          <a:prstGeom prst="rect">
            <a:avLst/>
          </a:prstGeom>
        </p:spPr>
        <p:txBody>
          <a:bodyPr wrap="square">
            <a:spAutoFit/>
          </a:bodyPr>
          <a:lstStyle/>
          <a:p>
            <a:pPr algn="ctr"/>
            <a:r>
              <a:rPr lang="en-US" sz="2400" dirty="0" smtClean="0">
                <a:solidFill>
                  <a:srgbClr val="000000"/>
                </a:solidFill>
                <a:ea typeface="Times New Roman" pitchFamily="18" charset="0"/>
                <a:cs typeface="Times New Roman" pitchFamily="18" charset="0"/>
              </a:rPr>
              <a:t>Assistant professor at Department </a:t>
            </a:r>
            <a:r>
              <a:rPr lang="en-US" sz="2400" dirty="0" smtClean="0">
                <a:solidFill>
                  <a:srgbClr val="000000"/>
                </a:solidFill>
                <a:ea typeface="Times New Roman" pitchFamily="18" charset="0"/>
                <a:cs typeface="Times New Roman" pitchFamily="18" charset="0"/>
              </a:rPr>
              <a:t>of clinical Pharmacology</a:t>
            </a:r>
          </a:p>
          <a:p>
            <a:pPr algn="ctr"/>
            <a:r>
              <a:rPr lang="en-US" sz="2400" dirty="0" smtClean="0">
                <a:solidFill>
                  <a:srgbClr val="000000"/>
                </a:solidFill>
                <a:ea typeface="Times New Roman" pitchFamily="18" charset="0"/>
                <a:cs typeface="Times New Roman" pitchFamily="18" charset="0"/>
              </a:rPr>
              <a:t>Faculty </a:t>
            </a:r>
            <a:r>
              <a:rPr lang="en-US" sz="2400" dirty="0" smtClean="0">
                <a:solidFill>
                  <a:srgbClr val="000000"/>
                </a:solidFill>
                <a:ea typeface="Times New Roman" pitchFamily="18" charset="0"/>
                <a:cs typeface="Times New Roman" pitchFamily="18" charset="0"/>
              </a:rPr>
              <a:t>of Medicine, Cairo University, </a:t>
            </a:r>
            <a:r>
              <a:rPr lang="en-US" sz="2400" dirty="0" smtClean="0">
                <a:solidFill>
                  <a:srgbClr val="000000"/>
                </a:solidFill>
                <a:ea typeface="Times New Roman" pitchFamily="18" charset="0"/>
                <a:cs typeface="Times New Roman" pitchFamily="18" charset="0"/>
              </a:rPr>
              <a:t>Egypt &amp;</a:t>
            </a:r>
            <a:endParaRPr lang="en-US" sz="2400" dirty="0" smtClean="0">
              <a:solidFill>
                <a:srgbClr val="000000"/>
              </a:solidFill>
              <a:ea typeface="Times New Roman" pitchFamily="18" charset="0"/>
              <a:cs typeface="Times New Roman" pitchFamily="18" charset="0"/>
            </a:endParaRPr>
          </a:p>
          <a:p>
            <a:endParaRPr lang="en-US" sz="2400" dirty="0">
              <a:solidFill>
                <a:srgbClr val="000000"/>
              </a:solidFill>
              <a:ea typeface="Times New Roman" pitchFamily="18" charset="0"/>
              <a:cs typeface="Times New Roman" pitchFamily="18" charset="0"/>
            </a:endParaRPr>
          </a:p>
        </p:txBody>
      </p:sp>
      <p:sp>
        <p:nvSpPr>
          <p:cNvPr id="14" name="Rectangle 13"/>
          <p:cNvSpPr/>
          <p:nvPr/>
        </p:nvSpPr>
        <p:spPr>
          <a:xfrm>
            <a:off x="2946331" y="4800600"/>
            <a:ext cx="3073469" cy="830997"/>
          </a:xfrm>
          <a:prstGeom prst="rect">
            <a:avLst/>
          </a:prstGeom>
        </p:spPr>
        <p:txBody>
          <a:bodyPr wrap="none">
            <a:spAutoFit/>
          </a:bodyPr>
          <a:lstStyle/>
          <a:p>
            <a:pPr algn="ctr"/>
            <a:r>
              <a:rPr lang="en-US" sz="2400" dirty="0" err="1" smtClean="0"/>
              <a:t>Taibah</a:t>
            </a:r>
            <a:r>
              <a:rPr lang="en-US" sz="2400" dirty="0" smtClean="0"/>
              <a:t> </a:t>
            </a:r>
            <a:r>
              <a:rPr lang="en-US" sz="2400" dirty="0" smtClean="0">
                <a:solidFill>
                  <a:srgbClr val="000000"/>
                </a:solidFill>
                <a:ea typeface="Times New Roman" pitchFamily="18" charset="0"/>
                <a:cs typeface="Times New Roman" pitchFamily="18" charset="0"/>
              </a:rPr>
              <a:t>university, KSA</a:t>
            </a:r>
          </a:p>
          <a:p>
            <a:pPr algn="ctr"/>
            <a:r>
              <a:rPr lang="en-US" sz="2400" dirty="0" smtClean="0">
                <a:solidFill>
                  <a:srgbClr val="000000"/>
                </a:solidFill>
                <a:ea typeface="Times New Roman" pitchFamily="18" charset="0"/>
                <a:cs typeface="Times New Roman" pitchFamily="18" charset="0"/>
              </a:rPr>
              <a:t> </a:t>
            </a:r>
            <a:endParaRPr lang="en-US" sz="2400" dirty="0">
              <a:solidFill>
                <a:srgbClr val="000000"/>
              </a:solidFill>
              <a:ea typeface="Times New Roman" pitchFamily="18" charset="0"/>
              <a:cs typeface="Times New Roman" pitchFamily="18" charset="0"/>
            </a:endParaRPr>
          </a:p>
        </p:txBody>
      </p:sp>
      <p:sp>
        <p:nvSpPr>
          <p:cNvPr id="9" name="Oval 8"/>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10" name="Oval 9"/>
          <p:cNvSpPr/>
          <p:nvPr/>
        </p:nvSpPr>
        <p:spPr>
          <a:xfrm>
            <a:off x="6248400" y="4953000"/>
            <a:ext cx="2286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15" name="Slide Number Placeholder 14"/>
          <p:cNvSpPr>
            <a:spLocks noGrp="1"/>
          </p:cNvSpPr>
          <p:nvPr>
            <p:ph type="sldNum" sz="quarter" idx="12"/>
          </p:nvPr>
        </p:nvSpPr>
        <p:spPr/>
        <p:txBody>
          <a:bodyPr/>
          <a:lstStyle/>
          <a:p>
            <a:pPr>
              <a:defRPr/>
            </a:pPr>
            <a:fld id="{4D8A0F03-FF7C-4286-B1A6-D818CDA44380}"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ECFF"/>
            </a:gs>
            <a:gs pos="39999">
              <a:srgbClr val="85C2FF"/>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21" name="TextBox 20"/>
          <p:cNvSpPr txBox="1"/>
          <p:nvPr/>
        </p:nvSpPr>
        <p:spPr>
          <a:xfrm>
            <a:off x="1371600" y="1371600"/>
            <a:ext cx="4724400" cy="4524315"/>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solidFill>
                <a:effectLst/>
                <a:uLnTx/>
                <a:uFillTx/>
              </a:rPr>
              <a:t>Introduction &amp; Background </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solidFill>
                <a:effectLst/>
                <a:uLnTx/>
                <a:uFillTx/>
              </a:rPr>
              <a:t>Purpose</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solidFill>
                <a:effectLst/>
                <a:uLnTx/>
                <a:uFillTx/>
              </a:rPr>
              <a:t>Methods</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solidFill>
                <a:effectLst/>
                <a:uLnTx/>
                <a:uFillTx/>
              </a:rPr>
              <a:t>Results</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solidFill>
                <a:effectLst/>
                <a:uLnTx/>
                <a:uFillTx/>
              </a:rPr>
              <a:t>Conclusion</a:t>
            </a:r>
          </a:p>
          <a:p>
            <a:pPr marL="0" marR="0" lvl="0" indent="0" defTabSz="914400" eaLnBrk="1" fontAlgn="auto" latinLnBrk="0" hangingPunct="1">
              <a:lnSpc>
                <a:spcPct val="150000"/>
              </a:lnSpc>
              <a:spcBef>
                <a:spcPts val="0"/>
              </a:spcBef>
              <a:spcAft>
                <a:spcPts val="0"/>
              </a:spcAft>
              <a:buClrTx/>
              <a:buSzTx/>
              <a:buFontTx/>
              <a:buNone/>
              <a:tabLst/>
              <a:defRPr/>
            </a:pPr>
            <a:r>
              <a:rPr lang="en-US" sz="3200" kern="0" dirty="0" smtClean="0">
                <a:solidFill>
                  <a:sysClr val="windowText" lastClr="000000"/>
                </a:solidFill>
              </a:rPr>
              <a:t>References</a:t>
            </a:r>
            <a:endParaRPr kumimoji="0" lang="en-US" sz="3200" b="0" i="0" u="none" strike="noStrike" kern="0" cap="none" spc="0" normalizeH="0" baseline="0" noProof="0" dirty="0">
              <a:ln>
                <a:noFill/>
              </a:ln>
              <a:solidFill>
                <a:sysClr val="windowText" lastClr="000000"/>
              </a:solidFill>
              <a:effectLst/>
              <a:uLnTx/>
              <a:uFillTx/>
            </a:endParaRPr>
          </a:p>
        </p:txBody>
      </p:sp>
      <p:grpSp>
        <p:nvGrpSpPr>
          <p:cNvPr id="22" name="Group 21"/>
          <p:cNvGrpSpPr/>
          <p:nvPr/>
        </p:nvGrpSpPr>
        <p:grpSpPr>
          <a:xfrm>
            <a:off x="152400" y="228600"/>
            <a:ext cx="5410200" cy="1447799"/>
            <a:chOff x="152400" y="228600"/>
            <a:chExt cx="5410200" cy="1447799"/>
          </a:xfrm>
        </p:grpSpPr>
        <p:grpSp>
          <p:nvGrpSpPr>
            <p:cNvPr id="23" name="Group 4"/>
            <p:cNvGrpSpPr>
              <a:grpSpLocks/>
            </p:cNvGrpSpPr>
            <p:nvPr/>
          </p:nvGrpSpPr>
          <p:grpSpPr bwMode="auto">
            <a:xfrm rot="16200000" flipV="1">
              <a:off x="266707" y="876301"/>
              <a:ext cx="1447799" cy="152398"/>
              <a:chOff x="609600" y="792482"/>
              <a:chExt cx="8002312" cy="121918"/>
            </a:xfrm>
          </p:grpSpPr>
          <p:sp>
            <p:nvSpPr>
              <p:cNvPr id="27" name="Rectangle 26"/>
              <p:cNvSpPr>
                <a:spLocks noChangeArrowheads="1"/>
              </p:cNvSpPr>
              <p:nvPr/>
            </p:nvSpPr>
            <p:spPr bwMode="auto">
              <a:xfrm flipV="1">
                <a:off x="609600" y="792482"/>
                <a:ext cx="8002311" cy="66674"/>
              </a:xfrm>
              <a:prstGeom prst="rect">
                <a:avLst/>
              </a:prstGeom>
              <a:solidFill>
                <a:srgbClr val="DEF2FA">
                  <a:lumMod val="50000"/>
                </a:srgbClr>
              </a:solidFill>
              <a:ln w="22225">
                <a:solidFill>
                  <a:srgbClr val="3366FF"/>
                </a:solidFill>
                <a:miter lim="800000"/>
                <a:headEnd/>
                <a:tailEnd/>
              </a:ln>
              <a:scene3d>
                <a:camera prst="orthographicFront"/>
                <a:lightRig rig="threePt" dir="t"/>
              </a:scene3d>
              <a:sp3d>
                <a:bevelT/>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28" name="Rectangle 27"/>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grpSp>
        <p:grpSp>
          <p:nvGrpSpPr>
            <p:cNvPr id="24" name="Group 2"/>
            <p:cNvGrpSpPr>
              <a:grpSpLocks/>
            </p:cNvGrpSpPr>
            <p:nvPr/>
          </p:nvGrpSpPr>
          <p:grpSpPr bwMode="auto">
            <a:xfrm>
              <a:off x="152400" y="1219200"/>
              <a:ext cx="5410200" cy="152400"/>
              <a:chOff x="609600" y="792482"/>
              <a:chExt cx="8002312" cy="121918"/>
            </a:xfrm>
          </p:grpSpPr>
          <p:sp>
            <p:nvSpPr>
              <p:cNvPr id="25" name="Rectangle 24"/>
              <p:cNvSpPr>
                <a:spLocks noChangeArrowheads="1"/>
              </p:cNvSpPr>
              <p:nvPr/>
            </p:nvSpPr>
            <p:spPr bwMode="auto">
              <a:xfrm flipV="1">
                <a:off x="609600" y="792482"/>
                <a:ext cx="8002311" cy="66674"/>
              </a:xfrm>
              <a:prstGeom prst="rect">
                <a:avLst/>
              </a:prstGeom>
              <a:solidFill>
                <a:srgbClr val="DEF2FA">
                  <a:lumMod val="50000"/>
                </a:srgbClr>
              </a:solidFill>
              <a:ln w="22225">
                <a:solidFill>
                  <a:srgbClr val="3366FF"/>
                </a:solidFill>
                <a:miter lim="800000"/>
                <a:headEnd/>
                <a:tailEnd/>
              </a:ln>
              <a:scene3d>
                <a:camera prst="orthographicFront"/>
                <a:lightRig rig="threePt" dir="t"/>
              </a:scene3d>
              <a:sp3d>
                <a:bevelT/>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26" name="Rectangle 25"/>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grpSp>
      </p:grpSp>
      <p:sp>
        <p:nvSpPr>
          <p:cNvPr id="29" name="Oval 28"/>
          <p:cNvSpPr/>
          <p:nvPr/>
        </p:nvSpPr>
        <p:spPr>
          <a:xfrm>
            <a:off x="1066800" y="1728252"/>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30" name="Oval 29"/>
          <p:cNvSpPr/>
          <p:nvPr/>
        </p:nvSpPr>
        <p:spPr>
          <a:xfrm>
            <a:off x="1066800" y="2490252"/>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31" name="Oval 30"/>
          <p:cNvSpPr/>
          <p:nvPr/>
        </p:nvSpPr>
        <p:spPr>
          <a:xfrm>
            <a:off x="1066800" y="3176052"/>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32" name="Oval 31"/>
          <p:cNvSpPr/>
          <p:nvPr/>
        </p:nvSpPr>
        <p:spPr>
          <a:xfrm>
            <a:off x="1066800" y="3938052"/>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33" name="Oval 32"/>
          <p:cNvSpPr/>
          <p:nvPr/>
        </p:nvSpPr>
        <p:spPr>
          <a:xfrm>
            <a:off x="1066800" y="4700052"/>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38" name="Rounded Rectangle 37"/>
          <p:cNvSpPr/>
          <p:nvPr/>
        </p:nvSpPr>
        <p:spPr>
          <a:xfrm>
            <a:off x="1295400" y="381000"/>
            <a:ext cx="2590800" cy="685800"/>
          </a:xfrm>
          <a:prstGeom prst="roundRect">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smtClean="0">
                <a:ln>
                  <a:noFill/>
                </a:ln>
                <a:solidFill>
                  <a:sysClr val="windowText" lastClr="000000"/>
                </a:solidFill>
                <a:effectLst/>
                <a:uLnTx/>
                <a:uFillTx/>
                <a:latin typeface="Monotype Corsiva" pitchFamily="66" charset="0"/>
                <a:ea typeface="+mn-ea"/>
                <a:cs typeface="+mn-cs"/>
              </a:rPr>
              <a:t>Objectives</a:t>
            </a:r>
            <a:endParaRPr kumimoji="0" lang="en-US" sz="4400" b="1" i="0" u="none" strike="noStrike" kern="0" cap="none" spc="0" normalizeH="0" baseline="0" noProof="0" dirty="0">
              <a:ln>
                <a:noFill/>
              </a:ln>
              <a:solidFill>
                <a:sysClr val="windowText" lastClr="000000"/>
              </a:solidFill>
              <a:effectLst/>
              <a:uLnTx/>
              <a:uFillTx/>
              <a:latin typeface="Monotype Corsiva" pitchFamily="66" charset="0"/>
              <a:ea typeface="+mn-ea"/>
              <a:cs typeface="+mn-cs"/>
            </a:endParaRPr>
          </a:p>
        </p:txBody>
      </p:sp>
      <p:sp>
        <p:nvSpPr>
          <p:cNvPr id="39" name="Oval 38"/>
          <p:cNvSpPr/>
          <p:nvPr/>
        </p:nvSpPr>
        <p:spPr>
          <a:xfrm>
            <a:off x="4038600" y="762000"/>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40" name="Oval 39"/>
          <p:cNvSpPr/>
          <p:nvPr/>
        </p:nvSpPr>
        <p:spPr>
          <a:xfrm>
            <a:off x="4724400" y="914400"/>
            <a:ext cx="152400" cy="1524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41" name="Oval 40"/>
          <p:cNvSpPr/>
          <p:nvPr/>
        </p:nvSpPr>
        <p:spPr>
          <a:xfrm>
            <a:off x="4419600" y="838200"/>
            <a:ext cx="152400" cy="1524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19" name="Slide Number Placeholder 18"/>
          <p:cNvSpPr>
            <a:spLocks noGrp="1"/>
          </p:cNvSpPr>
          <p:nvPr>
            <p:ph type="sldNum" sz="quarter" idx="4"/>
          </p:nvPr>
        </p:nvSpPr>
        <p:spPr/>
        <p:txBody>
          <a:bodyPr/>
          <a:lstStyle/>
          <a:p>
            <a:fld id="{408E9A31-5899-4C7C-8649-CD39C2B83538}" type="slidenum">
              <a:rPr lang="en-US" smtClean="0">
                <a:solidFill>
                  <a:srgbClr val="000000"/>
                </a:solidFill>
              </a:rPr>
              <a:pPr/>
              <a:t>2</a:t>
            </a:fld>
            <a:endParaRPr lang="en-US">
              <a:solidFill>
                <a:srgbClr val="000000"/>
              </a:solidFill>
            </a:endParaRPr>
          </a:p>
        </p:txBody>
      </p:sp>
      <p:sp>
        <p:nvSpPr>
          <p:cNvPr id="20" name="Oval 19"/>
          <p:cNvSpPr/>
          <p:nvPr/>
        </p:nvSpPr>
        <p:spPr>
          <a:xfrm>
            <a:off x="1066800" y="5410200"/>
            <a:ext cx="228600" cy="2286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457200" y="1905000"/>
            <a:ext cx="8153400" cy="3352800"/>
            <a:chOff x="228600" y="2362200"/>
            <a:chExt cx="8458200" cy="3352800"/>
          </a:xfrm>
        </p:grpSpPr>
        <p:sp useBgFill="1">
          <p:nvSpPr>
            <p:cNvPr id="18" name="Rounded Rectangle 17"/>
            <p:cNvSpPr/>
            <p:nvPr/>
          </p:nvSpPr>
          <p:spPr>
            <a:xfrm>
              <a:off x="228600" y="2362200"/>
              <a:ext cx="8458200" cy="335280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tx1"/>
                </a:solidFill>
                <a:latin typeface="Monotype Corsiva" pitchFamily="66" charset="0"/>
              </a:endParaRPr>
            </a:p>
          </p:txBody>
        </p:sp>
        <p:sp>
          <p:nvSpPr>
            <p:cNvPr id="4" name="Rectangle 3"/>
            <p:cNvSpPr/>
            <p:nvPr/>
          </p:nvSpPr>
          <p:spPr>
            <a:xfrm>
              <a:off x="381000" y="2438400"/>
              <a:ext cx="8153400" cy="3108543"/>
            </a:xfrm>
            <a:prstGeom prst="rect">
              <a:avLst/>
            </a:prstGeom>
          </p:spPr>
          <p:txBody>
            <a:bodyPr wrap="square">
              <a:spAutoFit/>
            </a:bodyPr>
            <a:lstStyle/>
            <a:p>
              <a:pPr lvl="0" algn="just" fontAlgn="base">
                <a:spcBef>
                  <a:spcPct val="0"/>
                </a:spcBef>
                <a:spcAft>
                  <a:spcPct val="0"/>
                </a:spcAft>
              </a:pPr>
              <a:r>
                <a:rPr lang="en-US" sz="2800" dirty="0" smtClean="0">
                  <a:solidFill>
                    <a:srgbClr val="000000"/>
                  </a:solidFill>
                  <a:latin typeface="Times New Roman" pitchFamily="18" charset="0"/>
                  <a:ea typeface="Times New Roman" pitchFamily="18" charset="0"/>
                  <a:cs typeface="Times New Roman" pitchFamily="18" charset="0"/>
                </a:rPr>
                <a:t>Cyclosporine A (</a:t>
              </a:r>
              <a:r>
                <a:rPr lang="en-US" sz="2800" dirty="0" err="1" smtClean="0">
                  <a:solidFill>
                    <a:srgbClr val="000000"/>
                  </a:solidFill>
                  <a:latin typeface="Times New Roman" pitchFamily="18" charset="0"/>
                  <a:ea typeface="Times New Roman" pitchFamily="18" charset="0"/>
                  <a:cs typeface="Times New Roman" pitchFamily="18" charset="0"/>
                </a:rPr>
                <a:t>CsA</a:t>
              </a:r>
              <a:r>
                <a:rPr lang="en-US" sz="2800" dirty="0" smtClean="0">
                  <a:solidFill>
                    <a:srgbClr val="000000"/>
                  </a:solidFill>
                  <a:latin typeface="Times New Roman" pitchFamily="18" charset="0"/>
                  <a:ea typeface="Times New Roman" pitchFamily="18" charset="0"/>
                  <a:cs typeface="Times New Roman" pitchFamily="18" charset="0"/>
                </a:rPr>
                <a:t>) is an immunosuppressive drug used in several autoimmune diseases and prevention of allograft rejection in solid organ transplantation but its clinical uses may be limited due to its dose-related </a:t>
              </a:r>
              <a:r>
                <a:rPr lang="en-US" sz="2800" dirty="0" err="1" smtClean="0">
                  <a:solidFill>
                    <a:srgbClr val="000000"/>
                  </a:solidFill>
                  <a:latin typeface="Times New Roman" pitchFamily="18" charset="0"/>
                  <a:ea typeface="Times New Roman" pitchFamily="18" charset="0"/>
                  <a:cs typeface="Times New Roman" pitchFamily="18" charset="0"/>
                </a:rPr>
                <a:t>nephrotoxicity</a:t>
              </a:r>
              <a:r>
                <a:rPr lang="en-US" sz="2800" dirty="0" smtClean="0">
                  <a:solidFill>
                    <a:srgbClr val="000000"/>
                  </a:solidFill>
                  <a:latin typeface="Times New Roman" pitchFamily="18" charset="0"/>
                  <a:ea typeface="Times New Roman" pitchFamily="18" charset="0"/>
                  <a:cs typeface="Times New Roman" pitchFamily="18" charset="0"/>
                </a:rPr>
                <a:t> </a:t>
              </a:r>
              <a:r>
                <a:rPr lang="en-US" sz="2800" dirty="0" smtClean="0"/>
                <a:t>which is characterized by tubular atrophy, interstitial fibrosis and progressive renal impairment. </a:t>
              </a:r>
              <a:endParaRPr lang="en-US" sz="2800" dirty="0" smtClean="0">
                <a:solidFill>
                  <a:srgbClr val="000000"/>
                </a:solidFill>
                <a:latin typeface="Times New Roman" pitchFamily="18" charset="0"/>
                <a:ea typeface="Times New Roman" pitchFamily="18" charset="0"/>
                <a:cs typeface="Times New Roman" pitchFamily="18" charset="0"/>
              </a:endParaRPr>
            </a:p>
          </p:txBody>
        </p:sp>
      </p:grpSp>
      <p:grpSp>
        <p:nvGrpSpPr>
          <p:cNvPr id="11" name="Group 10"/>
          <p:cNvGrpSpPr/>
          <p:nvPr/>
        </p:nvGrpSpPr>
        <p:grpSpPr>
          <a:xfrm>
            <a:off x="152400" y="228600"/>
            <a:ext cx="5410200" cy="1447799"/>
            <a:chOff x="152400" y="228600"/>
            <a:chExt cx="5410200" cy="1447799"/>
          </a:xfrm>
        </p:grpSpPr>
        <p:grpSp>
          <p:nvGrpSpPr>
            <p:cNvPr id="5" name="Group 4"/>
            <p:cNvGrpSpPr>
              <a:grpSpLocks/>
            </p:cNvGrpSpPr>
            <p:nvPr/>
          </p:nvGrpSpPr>
          <p:grpSpPr bwMode="auto">
            <a:xfrm rot="16200000" flipV="1">
              <a:off x="266700" y="876300"/>
              <a:ext cx="1447799" cy="152399"/>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8"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3" name="Group 12"/>
          <p:cNvGrpSpPr/>
          <p:nvPr/>
        </p:nvGrpSpPr>
        <p:grpSpPr>
          <a:xfrm>
            <a:off x="1295400" y="381000"/>
            <a:ext cx="3810000" cy="685800"/>
            <a:chOff x="1295400" y="381000"/>
            <a:chExt cx="3810000" cy="685800"/>
          </a:xfrm>
        </p:grpSpPr>
        <p:sp useBgFill="1">
          <p:nvSpPr>
            <p:cNvPr id="14" name="Rounded Rectangle 13"/>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5" name="Oval 14"/>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381000" y="2057400"/>
            <a:ext cx="381000" cy="369332"/>
          </a:xfrm>
          <a:prstGeom prst="rect">
            <a:avLst/>
          </a:prstGeom>
          <a:noFill/>
        </p:spPr>
        <p:txBody>
          <a:bodyPr wrap="square" rtlCol="0">
            <a:spAutoFit/>
          </a:bodyPr>
          <a:lstStyle/>
          <a:p>
            <a:r>
              <a:rPr lang="en-US" dirty="0" smtClean="0">
                <a:sym typeface="Wingdings"/>
              </a:rPr>
              <a:t></a:t>
            </a:r>
            <a:endParaRPr lang="en-US" sz="2000" b="1" dirty="0">
              <a:solidFill>
                <a:schemeClr val="bg1"/>
              </a:solidFill>
            </a:endParaRPr>
          </a:p>
        </p:txBody>
      </p:sp>
      <p:grpSp>
        <p:nvGrpSpPr>
          <p:cNvPr id="27" name="Group 26"/>
          <p:cNvGrpSpPr/>
          <p:nvPr/>
        </p:nvGrpSpPr>
        <p:grpSpPr>
          <a:xfrm>
            <a:off x="3962400" y="5334000"/>
            <a:ext cx="1295400" cy="381000"/>
            <a:chOff x="3962400" y="5791200"/>
            <a:chExt cx="1295400" cy="381000"/>
          </a:xfrm>
        </p:grpSpPr>
        <p:sp useBgFill="1">
          <p:nvSpPr>
            <p:cNvPr id="20" name="Oval 19"/>
            <p:cNvSpPr/>
            <p:nvPr/>
          </p:nvSpPr>
          <p:spPr>
            <a:xfrm>
              <a:off x="4495800" y="58674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962400" y="5802868"/>
              <a:ext cx="388248" cy="369332"/>
            </a:xfrm>
            <a:prstGeom prst="rect">
              <a:avLst/>
            </a:prstGeom>
          </p:spPr>
          <p:txBody>
            <a:bodyPr wrap="none">
              <a:spAutoFit/>
            </a:bodyPr>
            <a:lstStyle/>
            <a:p>
              <a:r>
                <a:rPr lang="en-US" b="1" dirty="0" smtClean="0">
                  <a:solidFill>
                    <a:schemeClr val="bg1"/>
                  </a:solidFill>
                  <a:latin typeface="Algerian" pitchFamily="82" charset="0"/>
                  <a:sym typeface="Wingdings"/>
                </a:rPr>
                <a:t></a:t>
              </a:r>
              <a:endParaRPr lang="en-US" dirty="0">
                <a:latin typeface="Algerian" pitchFamily="82" charset="0"/>
              </a:endParaRPr>
            </a:p>
          </p:txBody>
        </p:sp>
        <p:sp>
          <p:nvSpPr>
            <p:cNvPr id="26" name="Rectangle 25"/>
            <p:cNvSpPr/>
            <p:nvPr/>
          </p:nvSpPr>
          <p:spPr>
            <a:xfrm>
              <a:off x="4869552" y="5791200"/>
              <a:ext cx="388248" cy="369332"/>
            </a:xfrm>
            <a:prstGeom prst="rect">
              <a:avLst/>
            </a:prstGeom>
          </p:spPr>
          <p:txBody>
            <a:bodyPr wrap="none">
              <a:spAutoFit/>
            </a:bodyPr>
            <a:lstStyle/>
            <a:p>
              <a:r>
                <a:rPr lang="en-US" b="1" dirty="0" smtClean="0">
                  <a:solidFill>
                    <a:schemeClr val="bg1"/>
                  </a:solidFill>
                  <a:latin typeface="Algerian" pitchFamily="82" charset="0"/>
                  <a:sym typeface="Wingdings"/>
                </a:rPr>
                <a:t></a:t>
              </a:r>
            </a:p>
          </p:txBody>
        </p:sp>
      </p:grpSp>
      <p:sp>
        <p:nvSpPr>
          <p:cNvPr id="22" name="Slide Number Placeholder 21"/>
          <p:cNvSpPr>
            <a:spLocks noGrp="1"/>
          </p:cNvSpPr>
          <p:nvPr>
            <p:ph type="sldNum" sz="quarter" idx="12"/>
          </p:nvPr>
        </p:nvSpPr>
        <p:spPr/>
        <p:txBody>
          <a:bodyPr/>
          <a:lstStyle/>
          <a:p>
            <a:pPr>
              <a:defRPr/>
            </a:pPr>
            <a:fld id="{4D8A0F03-FF7C-4286-B1A6-D818CDA44380}"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
          <p:cNvGrpSpPr/>
          <p:nvPr/>
        </p:nvGrpSpPr>
        <p:grpSpPr>
          <a:xfrm>
            <a:off x="152400" y="228600"/>
            <a:ext cx="5410200" cy="1447799"/>
            <a:chOff x="152400" y="228600"/>
            <a:chExt cx="5410200" cy="1447799"/>
          </a:xfrm>
        </p:grpSpPr>
        <p:grpSp>
          <p:nvGrpSpPr>
            <p:cNvPr id="5" name="Group 4"/>
            <p:cNvGrpSpPr>
              <a:grpSpLocks/>
            </p:cNvGrpSpPr>
            <p:nvPr/>
          </p:nvGrpSpPr>
          <p:grpSpPr bwMode="auto">
            <a:xfrm rot="16200000" flipV="1">
              <a:off x="266700" y="876300"/>
              <a:ext cx="1447799" cy="152399"/>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8"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1" name="Group 12"/>
          <p:cNvGrpSpPr/>
          <p:nvPr/>
        </p:nvGrpSpPr>
        <p:grpSpPr>
          <a:xfrm>
            <a:off x="1295400" y="381000"/>
            <a:ext cx="3810000" cy="685800"/>
            <a:chOff x="1295400" y="381000"/>
            <a:chExt cx="3810000" cy="685800"/>
          </a:xfrm>
        </p:grpSpPr>
        <p:sp useBgFill="1">
          <p:nvSpPr>
            <p:cNvPr id="14" name="Rounded Rectangle 13"/>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5" name="Oval 14"/>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rot="803990">
            <a:off x="60786" y="2051654"/>
            <a:ext cx="4091456" cy="1662840"/>
            <a:chOff x="21129" y="2484991"/>
            <a:chExt cx="4091456" cy="1662840"/>
          </a:xfrm>
        </p:grpSpPr>
        <p:sp useBgFill="1">
          <p:nvSpPr>
            <p:cNvPr id="23" name="Rounded Rectangle 22"/>
            <p:cNvSpPr/>
            <p:nvPr/>
          </p:nvSpPr>
          <p:spPr>
            <a:xfrm rot="19159596">
              <a:off x="21129" y="2484991"/>
              <a:ext cx="4091456" cy="166284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rot="19184968">
              <a:off x="116270" y="2572961"/>
              <a:ext cx="3847705" cy="1569660"/>
            </a:xfrm>
            <a:prstGeom prst="rect">
              <a:avLst/>
            </a:prstGeom>
          </p:spPr>
          <p:txBody>
            <a:bodyPr wrap="square">
              <a:spAutoFit/>
            </a:bodyPr>
            <a:lstStyle/>
            <a:p>
              <a:pPr lvl="0" algn="just" fontAlgn="base">
                <a:spcBef>
                  <a:spcPct val="0"/>
                </a:spcBef>
                <a:spcAft>
                  <a:spcPct val="0"/>
                </a:spcAft>
              </a:pPr>
              <a:r>
                <a:rPr lang="en-US" sz="2400" dirty="0" smtClean="0">
                  <a:ea typeface="Times New Roman" pitchFamily="18" charset="0"/>
                  <a:cs typeface="Times New Roman" pitchFamily="18" charset="0"/>
                </a:rPr>
                <a:t>The exact </a:t>
              </a:r>
              <a:r>
                <a:rPr lang="en-US" sz="2400" dirty="0" err="1" smtClean="0">
                  <a:ea typeface="Times New Roman" pitchFamily="18" charset="0"/>
                  <a:cs typeface="Times New Roman" pitchFamily="18" charset="0"/>
                </a:rPr>
                <a:t>mehanism</a:t>
              </a:r>
              <a:r>
                <a:rPr lang="en-US" sz="2400" dirty="0" smtClean="0">
                  <a:ea typeface="Times New Roman" pitchFamily="18" charset="0"/>
                  <a:cs typeface="Times New Roman" pitchFamily="18" charset="0"/>
                </a:rPr>
                <a:t> of  </a:t>
              </a:r>
              <a:r>
                <a:rPr lang="en-US" sz="2400" dirty="0" err="1" smtClean="0">
                  <a:ea typeface="Times New Roman" pitchFamily="18" charset="0"/>
                  <a:cs typeface="Times New Roman" pitchFamily="18" charset="0"/>
                </a:rPr>
                <a:t>CsA</a:t>
              </a:r>
              <a:r>
                <a:rPr lang="en-US" sz="2400" dirty="0" smtClean="0">
                  <a:ea typeface="Times New Roman" pitchFamily="18" charset="0"/>
                  <a:cs typeface="Times New Roman" pitchFamily="18" charset="0"/>
                </a:rPr>
                <a:t> </a:t>
              </a:r>
              <a:r>
                <a:rPr lang="en-US" sz="2400" dirty="0" err="1" smtClean="0">
                  <a:ea typeface="Times New Roman" pitchFamily="18" charset="0"/>
                  <a:cs typeface="Times New Roman" pitchFamily="18" charset="0"/>
                </a:rPr>
                <a:t>nephrotoxicity</a:t>
              </a:r>
              <a:r>
                <a:rPr lang="en-US" sz="2400" dirty="0" smtClean="0">
                  <a:ea typeface="Times New Roman" pitchFamily="18" charset="0"/>
                  <a:cs typeface="Times New Roman" pitchFamily="18" charset="0"/>
                </a:rPr>
                <a:t> is still not well </a:t>
              </a:r>
              <a:r>
                <a:rPr lang="en-US" sz="2400" dirty="0" smtClean="0"/>
                <a:t>elucidated.</a:t>
              </a:r>
              <a:r>
                <a:rPr lang="en-US" sz="2400" dirty="0" smtClean="0">
                  <a:ea typeface="Times New Roman" pitchFamily="18" charset="0"/>
                  <a:cs typeface="Times New Roman" pitchFamily="18" charset="0"/>
                </a:rPr>
                <a:t> but several evidences indicated that:</a:t>
              </a:r>
            </a:p>
          </p:txBody>
        </p:sp>
      </p:grpSp>
      <p:grpSp>
        <p:nvGrpSpPr>
          <p:cNvPr id="40" name="Group 39"/>
          <p:cNvGrpSpPr/>
          <p:nvPr/>
        </p:nvGrpSpPr>
        <p:grpSpPr>
          <a:xfrm>
            <a:off x="3810000" y="2057400"/>
            <a:ext cx="5215054" cy="4419600"/>
            <a:chOff x="3733800" y="2057400"/>
            <a:chExt cx="5215054" cy="4419600"/>
          </a:xfrm>
        </p:grpSpPr>
        <p:sp>
          <p:nvSpPr>
            <p:cNvPr id="29" name="Rounded Rectangle 28"/>
            <p:cNvSpPr/>
            <p:nvPr/>
          </p:nvSpPr>
          <p:spPr>
            <a:xfrm>
              <a:off x="3733800" y="2057400"/>
              <a:ext cx="5215054" cy="4419600"/>
            </a:xfrm>
            <a:prstGeom prst="roundRect">
              <a:avLst/>
            </a:prstGeom>
            <a:solidFill>
              <a:schemeClr val="bg1"/>
            </a:solid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776546" y="2133600"/>
              <a:ext cx="5062654" cy="4339650"/>
            </a:xfrm>
            <a:prstGeom prst="rect">
              <a:avLst/>
            </a:prstGeom>
          </p:spPr>
          <p:txBody>
            <a:bodyPr wrap="square">
              <a:spAutoFit/>
            </a:bodyPr>
            <a:lstStyle/>
            <a:p>
              <a:pPr algn="just"/>
              <a:r>
                <a:rPr lang="en-US" sz="2300" dirty="0" smtClean="0"/>
                <a:t>  </a:t>
              </a:r>
              <a:r>
                <a:rPr lang="en-US" sz="2300" b="1" dirty="0" smtClean="0"/>
                <a:t>Oxidative stress </a:t>
              </a:r>
              <a:r>
                <a:rPr lang="en-US" sz="2300" dirty="0" smtClean="0"/>
                <a:t>played a major role in different kidney diseases especially in  toxic or ischemic  or  immunological conditions</a:t>
              </a:r>
            </a:p>
            <a:p>
              <a:pPr algn="just"/>
              <a:r>
                <a:rPr lang="en-US" sz="2300" dirty="0" smtClean="0"/>
                <a:t>Free radicals may be derived directly from </a:t>
              </a:r>
              <a:r>
                <a:rPr lang="en-US" sz="2300" dirty="0" err="1" smtClean="0"/>
                <a:t>CsA</a:t>
              </a:r>
              <a:r>
                <a:rPr lang="en-US" sz="2300" dirty="0" smtClean="0"/>
                <a:t> or during its metabolism by the </a:t>
              </a:r>
              <a:r>
                <a:rPr lang="en-US" sz="2300" dirty="0" err="1" smtClean="0"/>
                <a:t>cytochrome</a:t>
              </a:r>
              <a:r>
                <a:rPr lang="en-US" sz="2300" dirty="0" smtClean="0"/>
                <a:t> P4503A. </a:t>
              </a:r>
            </a:p>
            <a:p>
              <a:pPr algn="just"/>
              <a:r>
                <a:rPr lang="en-US" sz="2300" dirty="0" smtClean="0"/>
                <a:t>The implications of </a:t>
              </a:r>
              <a:r>
                <a:rPr lang="en-US" sz="2300" b="1" dirty="0" smtClean="0"/>
                <a:t>ROS</a:t>
              </a:r>
              <a:r>
                <a:rPr lang="en-US" sz="2300" dirty="0" smtClean="0"/>
                <a:t> in </a:t>
              </a:r>
              <a:r>
                <a:rPr lang="en-US" sz="2300" dirty="0" err="1" smtClean="0"/>
                <a:t>CsA</a:t>
              </a:r>
              <a:r>
                <a:rPr lang="en-US" sz="2300" dirty="0" smtClean="0"/>
                <a:t>  </a:t>
              </a:r>
              <a:r>
                <a:rPr lang="en-US" sz="2300" dirty="0" err="1" smtClean="0"/>
                <a:t>nephrotoxicity</a:t>
              </a:r>
              <a:r>
                <a:rPr lang="en-US" sz="2300" dirty="0" smtClean="0"/>
                <a:t>  was strengthened by the fact that many  antioxidants &amp; free radical scavengers provide marked  </a:t>
              </a:r>
            </a:p>
            <a:p>
              <a:pPr algn="just"/>
              <a:r>
                <a:rPr lang="en-US" sz="2300" dirty="0" smtClean="0"/>
                <a:t>   protection  against </a:t>
              </a:r>
              <a:r>
                <a:rPr lang="en-US" sz="2300" dirty="0" err="1" smtClean="0"/>
                <a:t>CsA</a:t>
              </a:r>
              <a:r>
                <a:rPr lang="en-US" sz="2300" dirty="0" smtClean="0"/>
                <a:t>  </a:t>
              </a:r>
              <a:r>
                <a:rPr lang="en-US" sz="2300" dirty="0" err="1" smtClean="0"/>
                <a:t>nephrotoxicity</a:t>
              </a:r>
              <a:endParaRPr lang="en-US" sz="2300" dirty="0" smtClean="0">
                <a:solidFill>
                  <a:srgbClr val="000000"/>
                </a:solidFill>
                <a:latin typeface="Times New Roman" pitchFamily="18" charset="0"/>
                <a:ea typeface="Times New Roman" pitchFamily="18" charset="0"/>
                <a:cs typeface="Times New Roman" pitchFamily="18" charset="0"/>
              </a:endParaRPr>
            </a:p>
          </p:txBody>
        </p:sp>
      </p:grpSp>
      <p:sp>
        <p:nvSpPr>
          <p:cNvPr id="32" name="TextBox 31"/>
          <p:cNvSpPr txBox="1"/>
          <p:nvPr/>
        </p:nvSpPr>
        <p:spPr>
          <a:xfrm>
            <a:off x="2895600" y="5918537"/>
            <a:ext cx="734122" cy="1015663"/>
          </a:xfrm>
          <a:prstGeom prst="rect">
            <a:avLst/>
          </a:prstGeom>
          <a:noFill/>
        </p:spPr>
        <p:txBody>
          <a:bodyPr wrap="square" rtlCol="0">
            <a:spAutoFit/>
          </a:bodyPr>
          <a:lstStyle/>
          <a:p>
            <a:r>
              <a:rPr lang="en-US" sz="6000" dirty="0" smtClean="0">
                <a:solidFill>
                  <a:schemeClr val="bg2">
                    <a:lumMod val="50000"/>
                  </a:schemeClr>
                </a:solidFill>
                <a:sym typeface="Wingdings 2"/>
              </a:rPr>
              <a:t></a:t>
            </a:r>
            <a:endParaRPr lang="en-US" sz="6000" dirty="0">
              <a:solidFill>
                <a:schemeClr val="bg2">
                  <a:lumMod val="50000"/>
                </a:schemeClr>
              </a:solidFill>
            </a:endParaRPr>
          </a:p>
        </p:txBody>
      </p:sp>
      <p:grpSp>
        <p:nvGrpSpPr>
          <p:cNvPr id="42" name="Group 41"/>
          <p:cNvGrpSpPr/>
          <p:nvPr/>
        </p:nvGrpSpPr>
        <p:grpSpPr>
          <a:xfrm>
            <a:off x="3962400" y="2133600"/>
            <a:ext cx="4876800" cy="3733801"/>
            <a:chOff x="3962400" y="1912916"/>
            <a:chExt cx="4876800" cy="3733801"/>
          </a:xfrm>
        </p:grpSpPr>
        <p:sp>
          <p:nvSpPr>
            <p:cNvPr id="39" name="Rounded Rectangle 38"/>
            <p:cNvSpPr/>
            <p:nvPr/>
          </p:nvSpPr>
          <p:spPr>
            <a:xfrm>
              <a:off x="3962400" y="1912916"/>
              <a:ext cx="4876800" cy="3733801"/>
            </a:xfrm>
            <a:prstGeom prst="roundRect">
              <a:avLst/>
            </a:prstGeom>
            <a:solidFill>
              <a:schemeClr val="bg1"/>
            </a:solid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038600" y="2066329"/>
              <a:ext cx="4572000" cy="3416320"/>
            </a:xfrm>
            <a:prstGeom prst="rect">
              <a:avLst/>
            </a:prstGeom>
          </p:spPr>
          <p:txBody>
            <a:bodyPr wrap="square">
              <a:spAutoFit/>
            </a:bodyPr>
            <a:lstStyle/>
            <a:p>
              <a:pPr lvl="0" algn="just" fontAlgn="base">
                <a:spcBef>
                  <a:spcPct val="0"/>
                </a:spcBef>
                <a:spcAft>
                  <a:spcPct val="0"/>
                </a:spcAft>
              </a:pPr>
              <a:r>
                <a:rPr lang="en-US" sz="2400" dirty="0" err="1" smtClean="0">
                  <a:solidFill>
                    <a:srgbClr val="000000"/>
                  </a:solidFill>
                  <a:latin typeface="Times New Roman" pitchFamily="18" charset="0"/>
                  <a:ea typeface="Times New Roman" pitchFamily="18" charset="0"/>
                </a:rPr>
                <a:t>CsA</a:t>
              </a:r>
              <a:r>
                <a:rPr lang="en-US" sz="2400" dirty="0" smtClean="0">
                  <a:solidFill>
                    <a:srgbClr val="000000"/>
                  </a:solidFill>
                  <a:latin typeface="Times New Roman" pitchFamily="18" charset="0"/>
                  <a:ea typeface="Times New Roman" pitchFamily="18" charset="0"/>
                </a:rPr>
                <a:t> induced renal damage through </a:t>
              </a:r>
              <a:r>
                <a:rPr lang="en-US" sz="2400" dirty="0" smtClean="0"/>
                <a:t> lipid </a:t>
              </a:r>
              <a:r>
                <a:rPr lang="en-US" sz="2400" dirty="0" err="1" smtClean="0"/>
                <a:t>peroxidation</a:t>
              </a:r>
              <a:r>
                <a:rPr lang="en-US" sz="2400" dirty="0" smtClean="0"/>
                <a:t> by </a:t>
              </a:r>
              <a:r>
                <a:rPr lang="en-US" sz="2400" b="1" dirty="0" smtClean="0"/>
                <a:t>ROS</a:t>
              </a:r>
              <a:r>
                <a:rPr lang="en-US" sz="2400" dirty="0" smtClean="0"/>
                <a:t> &amp; </a:t>
              </a:r>
              <a:r>
                <a:rPr lang="en-US" sz="2400" dirty="0" smtClean="0">
                  <a:solidFill>
                    <a:srgbClr val="000000"/>
                  </a:solidFill>
                  <a:latin typeface="Times New Roman" pitchFamily="18" charset="0"/>
                  <a:ea typeface="Times New Roman" pitchFamily="18" charset="0"/>
                </a:rPr>
                <a:t>increased the synthesis of </a:t>
              </a:r>
              <a:r>
                <a:rPr lang="en-US" sz="2400" dirty="0" err="1" smtClean="0">
                  <a:solidFill>
                    <a:srgbClr val="000000"/>
                  </a:solidFill>
                  <a:latin typeface="Times New Roman" pitchFamily="18" charset="0"/>
                  <a:ea typeface="Times New Roman" pitchFamily="18" charset="0"/>
                </a:rPr>
                <a:t>thromboxane</a:t>
              </a:r>
              <a:r>
                <a:rPr lang="en-US" sz="2400" dirty="0" smtClean="0">
                  <a:solidFill>
                    <a:srgbClr val="000000"/>
                  </a:solidFill>
                  <a:latin typeface="Times New Roman" pitchFamily="18" charset="0"/>
                  <a:ea typeface="Times New Roman" pitchFamily="18" charset="0"/>
                </a:rPr>
                <a:t> A2.</a:t>
              </a:r>
              <a:r>
                <a:rPr lang="ar-SA" sz="2400" dirty="0" smtClean="0">
                  <a:solidFill>
                    <a:srgbClr val="000000"/>
                  </a:solidFill>
                  <a:latin typeface="Times New Roman" pitchFamily="18" charset="0"/>
                  <a:ea typeface="Times New Roman" pitchFamily="18" charset="0"/>
                </a:rPr>
                <a:t> </a:t>
              </a:r>
              <a:r>
                <a:rPr lang="en-US" sz="2400" dirty="0" smtClean="0"/>
                <a:t> It also can </a:t>
              </a:r>
              <a:r>
                <a:rPr lang="en-US" sz="2400" dirty="0" smtClean="0">
                  <a:solidFill>
                    <a:srgbClr val="000000"/>
                  </a:solidFill>
                  <a:latin typeface="Times New Roman" pitchFamily="18" charset="0"/>
                  <a:ea typeface="Times New Roman" pitchFamily="18" charset="0"/>
                </a:rPr>
                <a:t>modified the expression and activity of several </a:t>
              </a:r>
              <a:r>
                <a:rPr lang="en-US" sz="2400" b="1" dirty="0" smtClean="0">
                  <a:solidFill>
                    <a:srgbClr val="000000"/>
                  </a:solidFill>
                  <a:latin typeface="Times New Roman" pitchFamily="18" charset="0"/>
                  <a:ea typeface="Times New Roman" pitchFamily="18" charset="0"/>
                </a:rPr>
                <a:t>renal enzymes </a:t>
              </a:r>
              <a:r>
                <a:rPr lang="en-US" sz="2400" dirty="0" smtClean="0">
                  <a:solidFill>
                    <a:srgbClr val="000000"/>
                  </a:solidFill>
                  <a:latin typeface="Times New Roman" pitchFamily="18" charset="0"/>
                  <a:ea typeface="Times New Roman" pitchFamily="18" charset="0"/>
                </a:rPr>
                <a:t>such as: </a:t>
              </a:r>
              <a:r>
                <a:rPr lang="en-US" sz="2400" dirty="0" err="1" smtClean="0">
                  <a:solidFill>
                    <a:srgbClr val="000000"/>
                  </a:solidFill>
                  <a:latin typeface="Times New Roman" pitchFamily="18" charset="0"/>
                  <a:ea typeface="Times New Roman" pitchFamily="18" charset="0"/>
                </a:rPr>
                <a:t>cyclooxygenase</a:t>
              </a:r>
              <a:r>
                <a:rPr lang="en-US" sz="2400" dirty="0" smtClean="0">
                  <a:solidFill>
                    <a:srgbClr val="000000"/>
                  </a:solidFill>
                  <a:latin typeface="Times New Roman" pitchFamily="18" charset="0"/>
                  <a:ea typeface="Times New Roman" pitchFamily="18" charset="0"/>
                </a:rPr>
                <a:t>, superoxide-dismutase, </a:t>
              </a:r>
              <a:r>
                <a:rPr lang="en-US" sz="2400" dirty="0" err="1" smtClean="0">
                  <a:solidFill>
                    <a:srgbClr val="000000"/>
                  </a:solidFill>
                  <a:latin typeface="Times New Roman" pitchFamily="18" charset="0"/>
                  <a:ea typeface="Times New Roman" pitchFamily="18" charset="0"/>
                </a:rPr>
                <a:t>catalase</a:t>
              </a:r>
              <a:r>
                <a:rPr lang="en-US" sz="2400" dirty="0" smtClean="0">
                  <a:solidFill>
                    <a:srgbClr val="000000"/>
                  </a:solidFill>
                  <a:latin typeface="Times New Roman" pitchFamily="18" charset="0"/>
                  <a:ea typeface="Times New Roman" pitchFamily="18" charset="0"/>
                </a:rPr>
                <a:t> &amp; glutathione-</a:t>
              </a:r>
              <a:r>
                <a:rPr lang="en-US" sz="2400" dirty="0" err="1" smtClean="0">
                  <a:solidFill>
                    <a:srgbClr val="000000"/>
                  </a:solidFill>
                  <a:latin typeface="Times New Roman" pitchFamily="18" charset="0"/>
                  <a:ea typeface="Times New Roman" pitchFamily="18" charset="0"/>
                </a:rPr>
                <a:t>peroxidase</a:t>
              </a:r>
              <a:endParaRPr lang="en-US" sz="2400" dirty="0" smtClean="0">
                <a:solidFill>
                  <a:prstClr val="black"/>
                </a:solidFill>
                <a:latin typeface="Arial" pitchFamily="34" charset="0"/>
              </a:endParaRPr>
            </a:p>
          </p:txBody>
        </p:sp>
      </p:grpSp>
      <p:sp>
        <p:nvSpPr>
          <p:cNvPr id="30" name="TextBox 29"/>
          <p:cNvSpPr txBox="1"/>
          <p:nvPr/>
        </p:nvSpPr>
        <p:spPr>
          <a:xfrm>
            <a:off x="3733800" y="5918538"/>
            <a:ext cx="762000" cy="1015663"/>
          </a:xfrm>
          <a:prstGeom prst="rect">
            <a:avLst/>
          </a:prstGeom>
          <a:noFill/>
        </p:spPr>
        <p:txBody>
          <a:bodyPr wrap="square" rtlCol="0">
            <a:spAutoFit/>
          </a:bodyPr>
          <a:lstStyle/>
          <a:p>
            <a:r>
              <a:rPr lang="en-US" sz="6000" dirty="0" smtClean="0">
                <a:solidFill>
                  <a:schemeClr val="bg2">
                    <a:lumMod val="50000"/>
                  </a:schemeClr>
                </a:solidFill>
                <a:sym typeface="Wingdings 2"/>
              </a:rPr>
              <a:t></a:t>
            </a:r>
            <a:endParaRPr lang="en-US" sz="6000" dirty="0">
              <a:solidFill>
                <a:schemeClr val="bg2">
                  <a:lumMod val="50000"/>
                </a:schemeClr>
              </a:solidFill>
            </a:endParaRPr>
          </a:p>
        </p:txBody>
      </p:sp>
      <p:grpSp>
        <p:nvGrpSpPr>
          <p:cNvPr id="44" name="Group 43"/>
          <p:cNvGrpSpPr/>
          <p:nvPr/>
        </p:nvGrpSpPr>
        <p:grpSpPr>
          <a:xfrm>
            <a:off x="4038600" y="2209800"/>
            <a:ext cx="4800600" cy="4724400"/>
            <a:chOff x="3962400" y="2362200"/>
            <a:chExt cx="4800600" cy="4724400"/>
          </a:xfrm>
        </p:grpSpPr>
        <p:sp>
          <p:nvSpPr>
            <p:cNvPr id="38" name="TextBox 37"/>
            <p:cNvSpPr txBox="1"/>
            <p:nvPr/>
          </p:nvSpPr>
          <p:spPr>
            <a:xfrm>
              <a:off x="4648200" y="6070937"/>
              <a:ext cx="762000" cy="1015663"/>
            </a:xfrm>
            <a:prstGeom prst="rect">
              <a:avLst/>
            </a:prstGeom>
            <a:noFill/>
          </p:spPr>
          <p:txBody>
            <a:bodyPr wrap="square" rtlCol="0">
              <a:spAutoFit/>
            </a:bodyPr>
            <a:lstStyle/>
            <a:p>
              <a:r>
                <a:rPr lang="en-US" sz="6000" dirty="0" smtClean="0">
                  <a:solidFill>
                    <a:schemeClr val="bg2">
                      <a:lumMod val="50000"/>
                    </a:schemeClr>
                  </a:solidFill>
                  <a:sym typeface="Wingdings 2"/>
                </a:rPr>
                <a:t></a:t>
              </a:r>
            </a:p>
          </p:txBody>
        </p:sp>
        <p:grpSp>
          <p:nvGrpSpPr>
            <p:cNvPr id="37" name="Group 36"/>
            <p:cNvGrpSpPr/>
            <p:nvPr/>
          </p:nvGrpSpPr>
          <p:grpSpPr>
            <a:xfrm>
              <a:off x="3962400" y="2362200"/>
              <a:ext cx="4800600" cy="3352800"/>
              <a:chOff x="5257800" y="2286001"/>
              <a:chExt cx="4800600" cy="3352800"/>
            </a:xfrm>
          </p:grpSpPr>
          <p:sp>
            <p:nvSpPr>
              <p:cNvPr id="34" name="Rounded Rectangle 33"/>
              <p:cNvSpPr/>
              <p:nvPr/>
            </p:nvSpPr>
            <p:spPr>
              <a:xfrm>
                <a:off x="5257800" y="2286001"/>
                <a:ext cx="4800600" cy="3352800"/>
              </a:xfrm>
              <a:prstGeom prst="roundRect">
                <a:avLst/>
              </a:prstGeom>
              <a:solidFill>
                <a:schemeClr val="bg1"/>
              </a:solid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486400" y="2518590"/>
                <a:ext cx="4572000" cy="2739211"/>
              </a:xfrm>
              <a:prstGeom prst="rect">
                <a:avLst/>
              </a:prstGeom>
            </p:spPr>
            <p:txBody>
              <a:bodyPr wrap="square">
                <a:spAutoFit/>
              </a:bodyPr>
              <a:lstStyle/>
              <a:p>
                <a:r>
                  <a:rPr lang="en-US" sz="2800" dirty="0" smtClean="0">
                    <a:solidFill>
                      <a:srgbClr val="000000"/>
                    </a:solidFill>
                    <a:latin typeface="Times New Roman" pitchFamily="18" charset="0"/>
                    <a:ea typeface="Times New Roman" pitchFamily="18" charset="0"/>
                    <a:cs typeface="Times New Roman" pitchFamily="18" charset="0"/>
                  </a:rPr>
                  <a:t> </a:t>
                </a:r>
                <a:r>
                  <a:rPr lang="en-US" sz="2000" b="1" dirty="0" smtClean="0">
                    <a:solidFill>
                      <a:srgbClr val="0070C0"/>
                    </a:solidFill>
                    <a:latin typeface="Times New Roman" pitchFamily="18" charset="0"/>
                    <a:ea typeface="Times New Roman" pitchFamily="18" charset="0"/>
                    <a:cs typeface="Times New Roman" pitchFamily="18" charset="0"/>
                    <a:sym typeface="Wingdings"/>
                  </a:rPr>
                  <a:t> </a:t>
                </a:r>
                <a:r>
                  <a:rPr lang="en-US" sz="2400" dirty="0" err="1" smtClean="0"/>
                  <a:t>CsA</a:t>
                </a:r>
                <a:r>
                  <a:rPr lang="en-US" sz="2400" dirty="0" smtClean="0"/>
                  <a:t>  may induced apoptotic cell death in renal tissues by  increased the pro-apoptotic </a:t>
                </a:r>
                <a:r>
                  <a:rPr lang="en-US" sz="2400" dirty="0" err="1" smtClean="0"/>
                  <a:t>Bax</a:t>
                </a:r>
                <a:r>
                  <a:rPr lang="en-US" sz="2400" dirty="0" smtClean="0"/>
                  <a:t> and decreased the anti-apoptotic Bcl-2 levels</a:t>
                </a:r>
                <a:r>
                  <a:rPr lang="en-US" sz="2400" dirty="0" smtClean="0">
                    <a:solidFill>
                      <a:srgbClr val="000000"/>
                    </a:solidFill>
                    <a:latin typeface="Times New Roman" pitchFamily="18" charset="0"/>
                    <a:ea typeface="Times New Roman" pitchFamily="18" charset="0"/>
                    <a:cs typeface="Times New Roman" pitchFamily="18" charset="0"/>
                  </a:rPr>
                  <a:t>.</a:t>
                </a:r>
              </a:p>
              <a:p>
                <a:pPr fontAlgn="base">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 </a:t>
                </a:r>
                <a:r>
                  <a:rPr lang="en-US" sz="2000" b="1" dirty="0" smtClean="0">
                    <a:solidFill>
                      <a:srgbClr val="0070C0"/>
                    </a:solidFill>
                    <a:latin typeface="Times New Roman" pitchFamily="18" charset="0"/>
                    <a:ea typeface="Times New Roman" pitchFamily="18" charset="0"/>
                    <a:cs typeface="Times New Roman" pitchFamily="18" charset="0"/>
                    <a:sym typeface="Wingdings"/>
                  </a:rPr>
                  <a:t> </a:t>
                </a:r>
                <a:r>
                  <a:rPr lang="en-US" sz="2400" dirty="0" smtClean="0">
                    <a:latin typeface="Times New Roman" pitchFamily="18" charset="0"/>
                    <a:ea typeface="Times New Roman" pitchFamily="18" charset="0"/>
                    <a:cs typeface="Times New Roman" pitchFamily="18" charset="0"/>
                    <a:sym typeface="Wingdings"/>
                  </a:rPr>
                  <a:t>I</a:t>
                </a:r>
                <a:r>
                  <a:rPr lang="en-US" sz="2400" dirty="0" smtClean="0">
                    <a:solidFill>
                      <a:srgbClr val="000000"/>
                    </a:solidFill>
                    <a:latin typeface="Times New Roman" pitchFamily="18" charset="0"/>
                    <a:ea typeface="Times New Roman" pitchFamily="18" charset="0"/>
                    <a:cs typeface="Times New Roman" pitchFamily="18" charset="0"/>
                  </a:rPr>
                  <a:t>t stimulated inflammatory  </a:t>
                </a:r>
              </a:p>
              <a:p>
                <a:pPr fontAlgn="base">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     mediators</a:t>
                </a:r>
                <a:endParaRPr lang="en-US" sz="2700" dirty="0" smtClean="0">
                  <a:solidFill>
                    <a:srgbClr val="000000"/>
                  </a:solidFill>
                  <a:latin typeface="Times New Roman" pitchFamily="18" charset="0"/>
                  <a:ea typeface="Times New Roman" pitchFamily="18" charset="0"/>
                  <a:cs typeface="Times New Roman" pitchFamily="18" charset="0"/>
                </a:endParaRPr>
              </a:p>
            </p:txBody>
          </p:sp>
        </p:grpSp>
      </p:grpSp>
      <p:sp>
        <p:nvSpPr>
          <p:cNvPr id="33" name="Slide Number Placeholder 32"/>
          <p:cNvSpPr>
            <a:spLocks noGrp="1"/>
          </p:cNvSpPr>
          <p:nvPr>
            <p:ph type="sldNum" sz="quarter" idx="12"/>
          </p:nvPr>
        </p:nvSpPr>
        <p:spPr/>
        <p:txBody>
          <a:bodyPr/>
          <a:lstStyle/>
          <a:p>
            <a:pPr>
              <a:defRPr/>
            </a:pPr>
            <a:fld id="{4D8A0F03-FF7C-4286-B1A6-D818CDA44380}" type="slidenum">
              <a:rPr lang="en-US" smtClean="0"/>
              <a:pPr>
                <a:defRPr/>
              </a:pPr>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ppt_x</p:attrName>
                                        </p:attrNameLst>
                                      </p:cBhvr>
                                      <p:tavLst>
                                        <p:tav tm="0">
                                          <p:val>
                                            <p:strVal val="#ppt_x-#ppt_w/2"/>
                                          </p:val>
                                        </p:tav>
                                        <p:tav tm="100000">
                                          <p:val>
                                            <p:strVal val="#ppt_x"/>
                                          </p:val>
                                        </p:tav>
                                      </p:tavLst>
                                    </p:anim>
                                    <p:anim calcmode="lin" valueType="num">
                                      <p:cBhvr>
                                        <p:cTn id="8" dur="1000" fill="hold"/>
                                        <p:tgtEl>
                                          <p:spTgt spid="26"/>
                                        </p:tgtEl>
                                        <p:attrNameLst>
                                          <p:attrName>ppt_y</p:attrName>
                                        </p:attrNameLst>
                                      </p:cBhvr>
                                      <p:tavLst>
                                        <p:tav tm="0">
                                          <p:val>
                                            <p:strVal val="#ppt_y"/>
                                          </p:val>
                                        </p:tav>
                                        <p:tav tm="100000">
                                          <p:val>
                                            <p:strVal val="#ppt_y"/>
                                          </p:val>
                                        </p:tav>
                                      </p:tavLst>
                                    </p:anim>
                                    <p:anim calcmode="lin" valueType="num">
                                      <p:cBhvr>
                                        <p:cTn id="9" dur="1000" fill="hold"/>
                                        <p:tgtEl>
                                          <p:spTgt spid="26"/>
                                        </p:tgtEl>
                                        <p:attrNameLst>
                                          <p:attrName>ppt_w</p:attrName>
                                        </p:attrNameLst>
                                      </p:cBhvr>
                                      <p:tavLst>
                                        <p:tav tm="0">
                                          <p:val>
                                            <p:fltVal val="0"/>
                                          </p:val>
                                        </p:tav>
                                        <p:tav tm="100000">
                                          <p:val>
                                            <p:strVal val="#ppt_w"/>
                                          </p:val>
                                        </p:tav>
                                      </p:tavLst>
                                    </p:anim>
                                    <p:anim calcmode="lin" valueType="num">
                                      <p:cBhvr>
                                        <p:cTn id="10" dur="1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40"/>
                                        </p:tgtEl>
                                        <p:attrNameLst>
                                          <p:attrName>style.visibility</p:attrName>
                                        </p:attrNameLst>
                                      </p:cBhvr>
                                      <p:to>
                                        <p:strVal val="hidden"/>
                                      </p:to>
                                    </p:set>
                                  </p:subTnLst>
                                </p:cTn>
                              </p:par>
                              <p:par>
                                <p:cTn id="17" presetID="17" presetClass="entr" presetSubtype="1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fltVal val="0"/>
                                          </p:val>
                                        </p:tav>
                                        <p:tav tm="100000">
                                          <p:val>
                                            <p:strVal val="#ppt_w"/>
                                          </p:val>
                                        </p:tav>
                                      </p:tavLst>
                                    </p:anim>
                                    <p:anim calcmode="lin" valueType="num">
                                      <p:cBhvr>
                                        <p:cTn id="26" dur="500" fill="hold"/>
                                        <p:tgtEl>
                                          <p:spTgt spid="42"/>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par>
                                <p:cTn id="27" presetID="17" presetClass="entr" presetSubtype="1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533400" y="4191003"/>
            <a:ext cx="8153400" cy="1752601"/>
            <a:chOff x="533400" y="4634347"/>
            <a:chExt cx="8153400" cy="1433946"/>
          </a:xfrm>
        </p:grpSpPr>
        <p:sp useBgFill="1">
          <p:nvSpPr>
            <p:cNvPr id="22" name="Rounded Rectangle 21"/>
            <p:cNvSpPr/>
            <p:nvPr/>
          </p:nvSpPr>
          <p:spPr>
            <a:xfrm>
              <a:off x="533400" y="4634347"/>
              <a:ext cx="8153400" cy="1433946"/>
            </a:xfrm>
            <a:prstGeom prst="roundRect">
              <a:avLst/>
            </a:prstGeom>
            <a:ln w="28575">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tx1"/>
                </a:solidFill>
                <a:latin typeface="Monotype Corsiva" pitchFamily="66" charset="0"/>
              </a:endParaRPr>
            </a:p>
          </p:txBody>
        </p:sp>
        <p:sp>
          <p:nvSpPr>
            <p:cNvPr id="23" name="Rectangle 22"/>
            <p:cNvSpPr/>
            <p:nvPr/>
          </p:nvSpPr>
          <p:spPr>
            <a:xfrm>
              <a:off x="609600" y="4938209"/>
              <a:ext cx="8077200" cy="1095405"/>
            </a:xfrm>
            <a:prstGeom prst="rect">
              <a:avLst/>
            </a:prstGeom>
          </p:spPr>
          <p:txBody>
            <a:bodyPr wrap="square">
              <a:spAutoFit/>
            </a:bodyPr>
            <a:lstStyle/>
            <a:p>
              <a:pPr algn="just"/>
              <a:r>
                <a:rPr lang="en-US" sz="2700" dirty="0" smtClean="0">
                  <a:solidFill>
                    <a:srgbClr val="000000"/>
                  </a:solidFill>
                  <a:latin typeface="Times New Roman" pitchFamily="18" charset="0"/>
                  <a:ea typeface="Times New Roman" pitchFamily="18" charset="0"/>
                  <a:cs typeface="Times New Roman" pitchFamily="18" charset="0"/>
                </a:rPr>
                <a:t>DPP-4 inhibitors protect endogenous GIP and GLP-1 from degradation and they are used to improve glucose tolerance in type-II diabetic patients.</a:t>
              </a:r>
              <a:endParaRPr lang="en-US" sz="2700" dirty="0">
                <a:solidFill>
                  <a:srgbClr val="000000"/>
                </a:solidFill>
                <a:latin typeface="Times New Roman" pitchFamily="18" charset="0"/>
                <a:ea typeface="Times New Roman" pitchFamily="18" charset="0"/>
                <a:cs typeface="Times New Roman" pitchFamily="18" charset="0"/>
              </a:endParaRPr>
            </a:p>
          </p:txBody>
        </p:sp>
      </p:grpSp>
      <p:grpSp>
        <p:nvGrpSpPr>
          <p:cNvPr id="2" name="Group 10"/>
          <p:cNvGrpSpPr/>
          <p:nvPr/>
        </p:nvGrpSpPr>
        <p:grpSpPr>
          <a:xfrm>
            <a:off x="152400" y="228601"/>
            <a:ext cx="5410200" cy="1447799"/>
            <a:chOff x="152400" y="228600"/>
            <a:chExt cx="5410200" cy="1447799"/>
          </a:xfrm>
        </p:grpSpPr>
        <p:grpSp>
          <p:nvGrpSpPr>
            <p:cNvPr id="3" name="Group 4"/>
            <p:cNvGrpSpPr>
              <a:grpSpLocks/>
            </p:cNvGrpSpPr>
            <p:nvPr/>
          </p:nvGrpSpPr>
          <p:grpSpPr bwMode="auto">
            <a:xfrm rot="16200000" flipV="1">
              <a:off x="266700" y="876300"/>
              <a:ext cx="1447799" cy="152399"/>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4"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5" name="Group 12"/>
          <p:cNvGrpSpPr/>
          <p:nvPr/>
        </p:nvGrpSpPr>
        <p:grpSpPr>
          <a:xfrm>
            <a:off x="1295400" y="381000"/>
            <a:ext cx="3810000" cy="685800"/>
            <a:chOff x="1295400" y="381000"/>
            <a:chExt cx="3810000" cy="685800"/>
          </a:xfrm>
        </p:grpSpPr>
        <p:sp useBgFill="1">
          <p:nvSpPr>
            <p:cNvPr id="14" name="Rounded Rectangle 13"/>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5" name="Oval 14"/>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533400" y="1524000"/>
            <a:ext cx="8153400" cy="2819400"/>
            <a:chOff x="533400" y="1981200"/>
            <a:chExt cx="8153400" cy="2895600"/>
          </a:xfrm>
        </p:grpSpPr>
        <p:sp useBgFill="1">
          <p:nvSpPr>
            <p:cNvPr id="19" name="Rounded Rectangle 18"/>
            <p:cNvSpPr/>
            <p:nvPr/>
          </p:nvSpPr>
          <p:spPr>
            <a:xfrm>
              <a:off x="533400" y="1981200"/>
              <a:ext cx="8153400" cy="2895600"/>
            </a:xfrm>
            <a:prstGeom prst="roundRect">
              <a:avLst/>
            </a:prstGeom>
            <a:ln w="38100">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tx1"/>
                </a:solidFill>
                <a:latin typeface="Monotype Corsiva" pitchFamily="66" charset="0"/>
              </a:endParaRPr>
            </a:p>
          </p:txBody>
        </p:sp>
        <p:sp>
          <p:nvSpPr>
            <p:cNvPr id="20" name="Rectangle 19"/>
            <p:cNvSpPr/>
            <p:nvPr/>
          </p:nvSpPr>
          <p:spPr>
            <a:xfrm>
              <a:off x="609600" y="2057400"/>
              <a:ext cx="8077200" cy="2655197"/>
            </a:xfrm>
            <a:prstGeom prst="rect">
              <a:avLst/>
            </a:prstGeom>
          </p:spPr>
          <p:txBody>
            <a:bodyPr wrap="square">
              <a:spAutoFit/>
            </a:bodyPr>
            <a:lstStyle/>
            <a:p>
              <a:pPr lvl="0" algn="just" fontAlgn="base">
                <a:spcBef>
                  <a:spcPct val="0"/>
                </a:spcBef>
                <a:spcAft>
                  <a:spcPct val="0"/>
                </a:spcAft>
              </a:pPr>
              <a:r>
                <a:rPr lang="en-US" sz="2700" dirty="0" err="1" smtClean="0">
                  <a:solidFill>
                    <a:srgbClr val="000000"/>
                  </a:solidFill>
                  <a:latin typeface="Times New Roman" pitchFamily="18" charset="0"/>
                  <a:ea typeface="Times New Roman" pitchFamily="18" charset="0"/>
                  <a:cs typeface="Times New Roman" pitchFamily="18" charset="0"/>
                </a:rPr>
                <a:t>Dipeptidyl</a:t>
              </a:r>
              <a:r>
                <a:rPr lang="en-US" sz="2700" dirty="0" smtClean="0">
                  <a:solidFill>
                    <a:srgbClr val="000000"/>
                  </a:solidFill>
                  <a:latin typeface="Times New Roman" pitchFamily="18" charset="0"/>
                  <a:ea typeface="Times New Roman" pitchFamily="18" charset="0"/>
                  <a:cs typeface="Times New Roman" pitchFamily="18" charset="0"/>
                </a:rPr>
                <a:t> Peptidase-4 (DPP-4) is serine protease which modulates the function of insulin-releasing </a:t>
              </a:r>
              <a:r>
                <a:rPr lang="en-US" sz="2700" dirty="0" err="1" smtClean="0">
                  <a:solidFill>
                    <a:srgbClr val="000000"/>
                  </a:solidFill>
                  <a:latin typeface="Times New Roman" pitchFamily="18" charset="0"/>
                  <a:ea typeface="Times New Roman" pitchFamily="18" charset="0"/>
                  <a:cs typeface="Times New Roman" pitchFamily="18" charset="0"/>
                </a:rPr>
                <a:t>incretins</a:t>
              </a:r>
              <a:r>
                <a:rPr lang="en-US" sz="2700" dirty="0" smtClean="0">
                  <a:solidFill>
                    <a:srgbClr val="000000"/>
                  </a:solidFill>
                  <a:latin typeface="Times New Roman" pitchFamily="18" charset="0"/>
                  <a:ea typeface="Times New Roman" pitchFamily="18" charset="0"/>
                  <a:cs typeface="Times New Roman" pitchFamily="18" charset="0"/>
                </a:rPr>
                <a:t> such as gastric inhibitory peptide (GIP) and glucagon-like peptide-1 (GLP-1). </a:t>
              </a:r>
              <a:r>
                <a:rPr lang="en-US" sz="2700" dirty="0" err="1" smtClean="0">
                  <a:solidFill>
                    <a:srgbClr val="000000"/>
                  </a:solidFill>
                  <a:latin typeface="Times New Roman" pitchFamily="18" charset="0"/>
                  <a:ea typeface="Times New Roman" pitchFamily="18" charset="0"/>
                  <a:cs typeface="Times New Roman" pitchFamily="18" charset="0"/>
                </a:rPr>
                <a:t>Incretins</a:t>
              </a:r>
              <a:r>
                <a:rPr lang="en-US" sz="2700" dirty="0" smtClean="0">
                  <a:solidFill>
                    <a:srgbClr val="000000"/>
                  </a:solidFill>
                  <a:latin typeface="Times New Roman" pitchFamily="18" charset="0"/>
                  <a:ea typeface="Times New Roman" pitchFamily="18" charset="0"/>
                  <a:cs typeface="Times New Roman" pitchFamily="18" charset="0"/>
                </a:rPr>
                <a:t> involved in the regulation of postprandial glucose homeostasis through increasing insulin release and inhibiting glucagon secretion</a:t>
              </a:r>
              <a:endParaRPr lang="en-US" sz="2700" b="1" dirty="0" smtClean="0">
                <a:solidFill>
                  <a:prstClr val="black"/>
                </a:solidFill>
                <a:latin typeface="Arial" pitchFamily="34" charset="0"/>
                <a:ea typeface="Times New Roman" pitchFamily="18" charset="0"/>
                <a:cs typeface="Arial" pitchFamily="34" charset="0"/>
              </a:endParaRPr>
            </a:p>
          </p:txBody>
        </p:sp>
      </p:grpSp>
      <p:sp>
        <p:nvSpPr>
          <p:cNvPr id="25" name="Slide Number Placeholder 24"/>
          <p:cNvSpPr>
            <a:spLocks noGrp="1"/>
          </p:cNvSpPr>
          <p:nvPr>
            <p:ph type="sldNum" sz="quarter" idx="12"/>
          </p:nvPr>
        </p:nvSpPr>
        <p:spPr/>
        <p:txBody>
          <a:bodyPr/>
          <a:lstStyle/>
          <a:p>
            <a:pPr>
              <a:defRPr/>
            </a:pPr>
            <a:fld id="{4D8A0F03-FF7C-4286-B1A6-D818CDA44380}" type="slidenum">
              <a:rPr lang="en-US" smtClean="0"/>
              <a:pPr>
                <a:defRPr/>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
          <p:cNvGrpSpPr/>
          <p:nvPr/>
        </p:nvGrpSpPr>
        <p:grpSpPr>
          <a:xfrm>
            <a:off x="152400" y="228601"/>
            <a:ext cx="5410200" cy="1447799"/>
            <a:chOff x="152400" y="228600"/>
            <a:chExt cx="5410200" cy="1447799"/>
          </a:xfrm>
        </p:grpSpPr>
        <p:grpSp>
          <p:nvGrpSpPr>
            <p:cNvPr id="4" name="Group 4"/>
            <p:cNvGrpSpPr>
              <a:grpSpLocks/>
            </p:cNvGrpSpPr>
            <p:nvPr/>
          </p:nvGrpSpPr>
          <p:grpSpPr bwMode="auto">
            <a:xfrm rot="16200000" flipV="1">
              <a:off x="266700" y="876300"/>
              <a:ext cx="1447799" cy="152399"/>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8" name="Group 12"/>
          <p:cNvGrpSpPr/>
          <p:nvPr/>
        </p:nvGrpSpPr>
        <p:grpSpPr>
          <a:xfrm>
            <a:off x="1295400" y="381000"/>
            <a:ext cx="3810000" cy="685800"/>
            <a:chOff x="1295400" y="381000"/>
            <a:chExt cx="3810000" cy="685800"/>
          </a:xfrm>
        </p:grpSpPr>
        <p:sp useBgFill="1">
          <p:nvSpPr>
            <p:cNvPr id="14" name="Rounded Rectangle 13"/>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5" name="Oval 14"/>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33400" y="2133600"/>
            <a:ext cx="8153400" cy="2819400"/>
            <a:chOff x="533400" y="1600200"/>
            <a:chExt cx="8153400" cy="2819400"/>
          </a:xfrm>
        </p:grpSpPr>
        <p:sp useBgFill="1">
          <p:nvSpPr>
            <p:cNvPr id="19" name="Rounded Rectangle 18"/>
            <p:cNvSpPr/>
            <p:nvPr/>
          </p:nvSpPr>
          <p:spPr>
            <a:xfrm>
              <a:off x="533400" y="1600200"/>
              <a:ext cx="8153400" cy="2819400"/>
            </a:xfrm>
            <a:prstGeom prst="roundRect">
              <a:avLst/>
            </a:prstGeom>
            <a:ln w="38100">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tx1"/>
                </a:solidFill>
                <a:latin typeface="Monotype Corsiva" pitchFamily="66" charset="0"/>
              </a:endParaRPr>
            </a:p>
          </p:txBody>
        </p:sp>
        <p:sp>
          <p:nvSpPr>
            <p:cNvPr id="24" name="Rectangle 23"/>
            <p:cNvSpPr/>
            <p:nvPr/>
          </p:nvSpPr>
          <p:spPr>
            <a:xfrm>
              <a:off x="685800" y="1665744"/>
              <a:ext cx="7924800" cy="2677656"/>
            </a:xfrm>
            <a:prstGeom prst="rect">
              <a:avLst/>
            </a:prstGeom>
          </p:spPr>
          <p:txBody>
            <a:bodyPr wrap="square">
              <a:spAutoFit/>
            </a:bodyPr>
            <a:lstStyle/>
            <a:p>
              <a:pPr lvl="0" algn="just" eaLnBrk="0" fontAlgn="base" hangingPunct="0">
                <a:spcBef>
                  <a:spcPct val="0"/>
                </a:spcBef>
                <a:spcAft>
                  <a:spcPct val="0"/>
                </a:spcAft>
              </a:pPr>
              <a:r>
                <a:rPr lang="en-US" sz="2800" dirty="0" smtClean="0">
                  <a:solidFill>
                    <a:srgbClr val="000000"/>
                  </a:solidFill>
                  <a:latin typeface="Times New Roman" pitchFamily="18" charset="0"/>
                  <a:ea typeface="Times New Roman" pitchFamily="18" charset="0"/>
                  <a:cs typeface="Times New Roman" pitchFamily="18" charset="0"/>
                </a:rPr>
                <a:t>Apart from </a:t>
              </a:r>
              <a:r>
                <a:rPr lang="en-US" sz="2800" dirty="0" err="1" smtClean="0">
                  <a:solidFill>
                    <a:srgbClr val="000000"/>
                  </a:solidFill>
                  <a:latin typeface="Times New Roman" pitchFamily="18" charset="0"/>
                  <a:ea typeface="Times New Roman" pitchFamily="18" charset="0"/>
                  <a:cs typeface="Times New Roman" pitchFamily="18" charset="0"/>
                </a:rPr>
                <a:t>incretins</a:t>
              </a:r>
              <a:r>
                <a:rPr lang="en-US" sz="2800" dirty="0" smtClean="0">
                  <a:solidFill>
                    <a:srgbClr val="000000"/>
                  </a:solidFill>
                  <a:latin typeface="Times New Roman" pitchFamily="18" charset="0"/>
                  <a:ea typeface="Times New Roman" pitchFamily="18" charset="0"/>
                  <a:cs typeface="Times New Roman" pitchFamily="18" charset="0"/>
                </a:rPr>
                <a:t> actions on the pancreas, they have systemic effects in a variety of tissues such as kidney, heart, lung, the central and peripheral nervous system, and the digestive system due to the presence of  both DPP-4  and </a:t>
              </a:r>
              <a:r>
                <a:rPr lang="en-US" sz="2800" dirty="0" err="1" smtClean="0">
                  <a:solidFill>
                    <a:srgbClr val="000000"/>
                  </a:solidFill>
                  <a:latin typeface="Times New Roman" pitchFamily="18" charset="0"/>
                  <a:ea typeface="Times New Roman" pitchFamily="18" charset="0"/>
                  <a:cs typeface="Times New Roman" pitchFamily="18" charset="0"/>
                </a:rPr>
                <a:t>incretin</a:t>
              </a:r>
              <a:r>
                <a:rPr lang="en-US" sz="2800" dirty="0" smtClean="0">
                  <a:solidFill>
                    <a:srgbClr val="000000"/>
                  </a:solidFill>
                  <a:latin typeface="Times New Roman" pitchFamily="18" charset="0"/>
                  <a:ea typeface="Times New Roman" pitchFamily="18" charset="0"/>
                  <a:cs typeface="Times New Roman" pitchFamily="18" charset="0"/>
                </a:rPr>
                <a:t> receptors (GLP-1R) in these tissues</a:t>
              </a:r>
            </a:p>
          </p:txBody>
        </p:sp>
      </p:grpSp>
      <p:grpSp>
        <p:nvGrpSpPr>
          <p:cNvPr id="18" name="Group 17"/>
          <p:cNvGrpSpPr/>
          <p:nvPr/>
        </p:nvGrpSpPr>
        <p:grpSpPr>
          <a:xfrm>
            <a:off x="3962400" y="5257800"/>
            <a:ext cx="1295400" cy="381000"/>
            <a:chOff x="3962400" y="5791200"/>
            <a:chExt cx="1295400" cy="381000"/>
          </a:xfrm>
        </p:grpSpPr>
        <p:sp useBgFill="1">
          <p:nvSpPr>
            <p:cNvPr id="20" name="Oval 19"/>
            <p:cNvSpPr/>
            <p:nvPr/>
          </p:nvSpPr>
          <p:spPr>
            <a:xfrm>
              <a:off x="4495800" y="58674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962400" y="5802868"/>
              <a:ext cx="388248" cy="369332"/>
            </a:xfrm>
            <a:prstGeom prst="rect">
              <a:avLst/>
            </a:prstGeom>
          </p:spPr>
          <p:txBody>
            <a:bodyPr wrap="none">
              <a:spAutoFit/>
            </a:bodyPr>
            <a:lstStyle/>
            <a:p>
              <a:r>
                <a:rPr lang="en-US" b="1" dirty="0" smtClean="0">
                  <a:solidFill>
                    <a:schemeClr val="bg1"/>
                  </a:solidFill>
                  <a:latin typeface="Algerian" pitchFamily="82" charset="0"/>
                  <a:sym typeface="Wingdings"/>
                </a:rPr>
                <a:t></a:t>
              </a:r>
              <a:endParaRPr lang="en-US" dirty="0">
                <a:latin typeface="Algerian" pitchFamily="82" charset="0"/>
              </a:endParaRPr>
            </a:p>
          </p:txBody>
        </p:sp>
        <p:sp>
          <p:nvSpPr>
            <p:cNvPr id="22" name="Rectangle 21"/>
            <p:cNvSpPr/>
            <p:nvPr/>
          </p:nvSpPr>
          <p:spPr>
            <a:xfrm>
              <a:off x="4869552" y="5791200"/>
              <a:ext cx="388248" cy="369332"/>
            </a:xfrm>
            <a:prstGeom prst="rect">
              <a:avLst/>
            </a:prstGeom>
          </p:spPr>
          <p:txBody>
            <a:bodyPr wrap="none">
              <a:spAutoFit/>
            </a:bodyPr>
            <a:lstStyle/>
            <a:p>
              <a:r>
                <a:rPr lang="en-US" b="1" dirty="0" smtClean="0">
                  <a:solidFill>
                    <a:schemeClr val="bg1"/>
                  </a:solidFill>
                  <a:latin typeface="Algerian" pitchFamily="82" charset="0"/>
                  <a:sym typeface="Wingdings"/>
                </a:rPr>
                <a:t></a:t>
              </a:r>
            </a:p>
          </p:txBody>
        </p:sp>
      </p:grpSp>
      <p:sp>
        <p:nvSpPr>
          <p:cNvPr id="23" name="Slide Number Placeholder 22"/>
          <p:cNvSpPr>
            <a:spLocks noGrp="1"/>
          </p:cNvSpPr>
          <p:nvPr>
            <p:ph type="sldNum" sz="quarter" idx="12"/>
          </p:nvPr>
        </p:nvSpPr>
        <p:spPr/>
        <p:txBody>
          <a:bodyPr/>
          <a:lstStyle/>
          <a:p>
            <a:pPr>
              <a:defRPr/>
            </a:pPr>
            <a:fld id="{4D8A0F03-FF7C-4286-B1A6-D818CDA44380}"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38"/>
          <p:cNvSpPr>
            <a:spLocks noGrp="1"/>
          </p:cNvSpPr>
          <p:nvPr>
            <p:ph type="sldNum" sz="quarter" idx="12"/>
          </p:nvPr>
        </p:nvSpPr>
        <p:spPr/>
        <p:txBody>
          <a:bodyPr/>
          <a:lstStyle/>
          <a:p>
            <a:pPr>
              <a:defRPr/>
            </a:pPr>
            <a:fld id="{48BDD5CF-FC1F-43A2-A19D-742F57F83AD6}" type="slidenum">
              <a:rPr lang="en-US" smtClean="0"/>
              <a:pPr>
                <a:defRPr/>
              </a:pPr>
              <a:t>7</a:t>
            </a:fld>
            <a:endParaRPr lang="en-US" dirty="0"/>
          </a:p>
        </p:txBody>
      </p:sp>
      <p:sp useBgFill="1">
        <p:nvSpPr>
          <p:cNvPr id="31" name="Rounded Rectangle 30"/>
          <p:cNvSpPr/>
          <p:nvPr/>
        </p:nvSpPr>
        <p:spPr>
          <a:xfrm>
            <a:off x="381000" y="4572000"/>
            <a:ext cx="3657600" cy="1447800"/>
          </a:xfrm>
          <a:prstGeom prst="roundRect">
            <a:avLst/>
          </a:prstGeom>
          <a:ln>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52400" y="228601"/>
            <a:ext cx="5410200" cy="1447799"/>
            <a:chOff x="152400" y="228600"/>
            <a:chExt cx="5410200" cy="1447799"/>
          </a:xfrm>
        </p:grpSpPr>
        <p:grpSp>
          <p:nvGrpSpPr>
            <p:cNvPr id="12" name="Group 4"/>
            <p:cNvGrpSpPr>
              <a:grpSpLocks/>
            </p:cNvGrpSpPr>
            <p:nvPr/>
          </p:nvGrpSpPr>
          <p:grpSpPr bwMode="auto">
            <a:xfrm rot="16200000" flipV="1">
              <a:off x="266707" y="876301"/>
              <a:ext cx="1447799" cy="152398"/>
              <a:chOff x="609600" y="792482"/>
              <a:chExt cx="8002312" cy="121918"/>
            </a:xfrm>
          </p:grpSpPr>
          <p:sp>
            <p:nvSpPr>
              <p:cNvPr id="16" name="Rectangle 1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7" name="Rectangle 1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13" name="Group 2"/>
            <p:cNvGrpSpPr>
              <a:grpSpLocks/>
            </p:cNvGrpSpPr>
            <p:nvPr/>
          </p:nvGrpSpPr>
          <p:grpSpPr bwMode="auto">
            <a:xfrm>
              <a:off x="152400" y="1219200"/>
              <a:ext cx="5410200" cy="152400"/>
              <a:chOff x="609600" y="792482"/>
              <a:chExt cx="8002312" cy="121918"/>
            </a:xfrm>
          </p:grpSpPr>
          <p:sp>
            <p:nvSpPr>
              <p:cNvPr id="14" name="Rectangle 13"/>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5" name="Rectangle 14"/>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8" name="Group 12"/>
          <p:cNvGrpSpPr/>
          <p:nvPr/>
        </p:nvGrpSpPr>
        <p:grpSpPr>
          <a:xfrm>
            <a:off x="1295400" y="381000"/>
            <a:ext cx="3810000" cy="685800"/>
            <a:chOff x="1295400" y="381000"/>
            <a:chExt cx="3810000" cy="685800"/>
          </a:xfrm>
        </p:grpSpPr>
        <p:sp useBgFill="1">
          <p:nvSpPr>
            <p:cNvPr id="19" name="Rounded Rectangle 18"/>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20" name="Oval 19"/>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Oval 20"/>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Oval 21"/>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838200" y="1676400"/>
            <a:ext cx="7086600" cy="1143000"/>
            <a:chOff x="457200" y="304800"/>
            <a:chExt cx="7086600" cy="1143000"/>
          </a:xfrm>
        </p:grpSpPr>
        <p:sp useBgFill="1">
          <p:nvSpPr>
            <p:cNvPr id="24" name="Rounded Rectangle 23"/>
            <p:cNvSpPr/>
            <p:nvPr/>
          </p:nvSpPr>
          <p:spPr>
            <a:xfrm>
              <a:off x="648358" y="304800"/>
              <a:ext cx="6895442" cy="11430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57200" y="381000"/>
              <a:ext cx="7086600" cy="954107"/>
            </a:xfrm>
            <a:prstGeom prst="rect">
              <a:avLst/>
            </a:prstGeom>
          </p:spPr>
          <p:txBody>
            <a:bodyPr wrap="square">
              <a:spAutoFit/>
            </a:bodyPr>
            <a:lstStyle/>
            <a:p>
              <a:pPr algn="ctr"/>
              <a:r>
                <a:rPr lang="en-US" sz="2800" b="1" dirty="0" smtClean="0">
                  <a:solidFill>
                    <a:srgbClr val="000000"/>
                  </a:solidFill>
                  <a:latin typeface="Times New Roman" pitchFamily="18" charset="0"/>
                  <a:ea typeface="Times New Roman" pitchFamily="18" charset="0"/>
                  <a:cs typeface="Times New Roman" pitchFamily="18" charset="0"/>
                </a:rPr>
                <a:t>DPP-4</a:t>
              </a:r>
              <a:r>
                <a:rPr lang="en-US" sz="2800" dirty="0" smtClean="0">
                  <a:solidFill>
                    <a:srgbClr val="000000"/>
                  </a:solidFill>
                  <a:latin typeface="Times New Roman" pitchFamily="18" charset="0"/>
                  <a:ea typeface="Times New Roman" pitchFamily="18" charset="0"/>
                  <a:cs typeface="Times New Roman" pitchFamily="18" charset="0"/>
                </a:rPr>
                <a:t> exists in two forms both of which are capable of </a:t>
              </a:r>
              <a:r>
                <a:rPr lang="en-US" sz="2800" dirty="0" err="1" smtClean="0">
                  <a:solidFill>
                    <a:srgbClr val="000000"/>
                  </a:solidFill>
                  <a:latin typeface="Times New Roman" pitchFamily="18" charset="0"/>
                  <a:ea typeface="Times New Roman" pitchFamily="18" charset="0"/>
                  <a:cs typeface="Times New Roman" pitchFamily="18" charset="0"/>
                </a:rPr>
                <a:t>proteolytic</a:t>
              </a:r>
              <a:r>
                <a:rPr lang="en-US" sz="2800" dirty="0" smtClean="0">
                  <a:solidFill>
                    <a:srgbClr val="000000"/>
                  </a:solidFill>
                  <a:latin typeface="Times New Roman" pitchFamily="18" charset="0"/>
                  <a:ea typeface="Times New Roman" pitchFamily="18" charset="0"/>
                  <a:cs typeface="Times New Roman" pitchFamily="18" charset="0"/>
                </a:rPr>
                <a:t> activity</a:t>
              </a:r>
              <a:endParaRPr lang="en-US" sz="2800" dirty="0"/>
            </a:p>
          </p:txBody>
        </p:sp>
      </p:grpSp>
      <p:sp>
        <p:nvSpPr>
          <p:cNvPr id="26" name="Rectangle 25"/>
          <p:cNvSpPr/>
          <p:nvPr/>
        </p:nvSpPr>
        <p:spPr>
          <a:xfrm>
            <a:off x="381000" y="4604772"/>
            <a:ext cx="3733800" cy="1338828"/>
          </a:xfrm>
          <a:prstGeom prst="rect">
            <a:avLst/>
          </a:prstGeom>
        </p:spPr>
        <p:txBody>
          <a:bodyPr wrap="square">
            <a:spAutoFit/>
          </a:bodyPr>
          <a:lstStyle/>
          <a:p>
            <a:r>
              <a:rPr lang="en-US" sz="2700" dirty="0" smtClean="0">
                <a:solidFill>
                  <a:srgbClr val="000000"/>
                </a:solidFill>
                <a:latin typeface="Times New Roman" pitchFamily="18" charset="0"/>
                <a:ea typeface="Times New Roman" pitchFamily="18" charset="0"/>
                <a:cs typeface="Times New Roman" pitchFamily="18" charset="0"/>
              </a:rPr>
              <a:t>Which is localized in the circulation and  involved in glucose homeostasis </a:t>
            </a:r>
            <a:endParaRPr lang="en-US" sz="2700" dirty="0"/>
          </a:p>
        </p:txBody>
      </p:sp>
      <p:grpSp>
        <p:nvGrpSpPr>
          <p:cNvPr id="33" name="Group 32"/>
          <p:cNvGrpSpPr/>
          <p:nvPr/>
        </p:nvGrpSpPr>
        <p:grpSpPr>
          <a:xfrm>
            <a:off x="5105400" y="4419600"/>
            <a:ext cx="3733800" cy="2286000"/>
            <a:chOff x="4495800" y="4191000"/>
            <a:chExt cx="3733800" cy="2428875"/>
          </a:xfrm>
        </p:grpSpPr>
        <p:sp useBgFill="1">
          <p:nvSpPr>
            <p:cNvPr id="32" name="Rounded Rectangle 31"/>
            <p:cNvSpPr/>
            <p:nvPr/>
          </p:nvSpPr>
          <p:spPr>
            <a:xfrm>
              <a:off x="4495800" y="4191000"/>
              <a:ext cx="3733800" cy="2428875"/>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572000" y="4233473"/>
              <a:ext cx="3657600" cy="2305439"/>
            </a:xfrm>
            <a:prstGeom prst="rect">
              <a:avLst/>
            </a:prstGeom>
          </p:spPr>
          <p:txBody>
            <a:bodyPr wrap="square">
              <a:spAutoFit/>
            </a:bodyPr>
            <a:lstStyle/>
            <a:p>
              <a:r>
                <a:rPr lang="en-US" sz="2700" dirty="0" smtClean="0">
                  <a:solidFill>
                    <a:srgbClr val="000000"/>
                  </a:solidFill>
                  <a:latin typeface="Times New Roman" pitchFamily="18" charset="0"/>
                  <a:ea typeface="Times New Roman" pitchFamily="18" charset="0"/>
                  <a:cs typeface="Times New Roman" pitchFamily="18" charset="0"/>
                </a:rPr>
                <a:t>Which is expressed on </a:t>
              </a:r>
            </a:p>
            <a:p>
              <a:r>
                <a:rPr lang="en-US" sz="2700" dirty="0" smtClean="0">
                  <a:solidFill>
                    <a:srgbClr val="000000"/>
                  </a:solidFill>
                  <a:latin typeface="Times New Roman" pitchFamily="18" charset="0"/>
                  <a:ea typeface="Times New Roman" pitchFamily="18" charset="0"/>
                  <a:cs typeface="Times New Roman" pitchFamily="18" charset="0"/>
                </a:rPr>
                <a:t>the surface of many cells including kidney tubular cells, endothelial cells &amp; T-cells. </a:t>
              </a:r>
              <a:endParaRPr lang="en-US" sz="2700" dirty="0"/>
            </a:p>
          </p:txBody>
        </p:sp>
      </p:grpSp>
      <p:sp>
        <p:nvSpPr>
          <p:cNvPr id="28" name="Bent-Up Arrow 27"/>
          <p:cNvSpPr/>
          <p:nvPr/>
        </p:nvSpPr>
        <p:spPr bwMode="auto">
          <a:xfrm rot="10800000">
            <a:off x="1981201" y="3048000"/>
            <a:ext cx="2362200" cy="762000"/>
          </a:xfrm>
          <a:prstGeom prst="bentUpArrow">
            <a:avLst>
              <a:gd name="adj1" fmla="val 12960"/>
              <a:gd name="adj2" fmla="val 19983"/>
              <a:gd name="adj3" fmla="val 43060"/>
            </a:avLst>
          </a:prstGeom>
          <a:solidFill>
            <a:schemeClr val="bg1"/>
          </a:solidFill>
          <a:ln w="9525" cap="flat" cmpd="sng" algn="ctr">
            <a:solidFill>
              <a:srgbClr val="FFFF00"/>
            </a:solidFill>
            <a:prstDash val="solid"/>
            <a:round/>
            <a:headEnd type="none" w="med" len="med"/>
            <a:tailEnd type="none" w="med" len="med"/>
          </a:ln>
          <a:effectLst>
            <a:innerShdw blurRad="63500" dist="50800" dir="13500000">
              <a:prstClr val="black">
                <a:alpha val="50000"/>
              </a:prstClr>
            </a:innerShdw>
          </a:effectLst>
        </p:spPr>
        <p:txBody>
          <a:bodyPr rtlCol="1"/>
          <a:lstStyle/>
          <a:p>
            <a:pPr>
              <a:defRPr/>
            </a:pPr>
            <a:endParaRPr lang="ar-EG">
              <a:latin typeface="Arial" pitchFamily="34" charset="0"/>
              <a:cs typeface="Arial" pitchFamily="34" charset="0"/>
            </a:endParaRPr>
          </a:p>
        </p:txBody>
      </p:sp>
      <p:sp>
        <p:nvSpPr>
          <p:cNvPr id="29" name="Bent-Up Arrow 28"/>
          <p:cNvSpPr/>
          <p:nvPr/>
        </p:nvSpPr>
        <p:spPr bwMode="auto">
          <a:xfrm rot="10800000" flipH="1">
            <a:off x="4343401" y="3048000"/>
            <a:ext cx="2348946" cy="762000"/>
          </a:xfrm>
          <a:prstGeom prst="bentUpArrow">
            <a:avLst>
              <a:gd name="adj1" fmla="val 12960"/>
              <a:gd name="adj2" fmla="val 19983"/>
              <a:gd name="adj3" fmla="val 43060"/>
            </a:avLst>
          </a:prstGeom>
          <a:solidFill>
            <a:schemeClr val="bg1"/>
          </a:solidFill>
          <a:ln w="9525" cap="flat" cmpd="sng" algn="ctr">
            <a:solidFill>
              <a:srgbClr val="FFFF00"/>
            </a:solidFill>
            <a:prstDash val="solid"/>
            <a:round/>
            <a:headEnd type="none" w="med" len="med"/>
            <a:tailEnd type="none" w="med" len="med"/>
          </a:ln>
          <a:effectLst>
            <a:innerShdw blurRad="63500" dist="50800" dir="13500000">
              <a:prstClr val="black">
                <a:alpha val="50000"/>
              </a:prstClr>
            </a:innerShdw>
          </a:effectLst>
        </p:spPr>
        <p:txBody>
          <a:bodyPr rtlCol="1"/>
          <a:lstStyle/>
          <a:p>
            <a:pPr>
              <a:defRPr/>
            </a:pPr>
            <a:endParaRPr lang="ar-EG">
              <a:latin typeface="Arial" pitchFamily="34" charset="0"/>
              <a:cs typeface="Arial" pitchFamily="34" charset="0"/>
            </a:endParaRPr>
          </a:p>
        </p:txBody>
      </p:sp>
      <p:grpSp>
        <p:nvGrpSpPr>
          <p:cNvPr id="38" name="Group 37"/>
          <p:cNvGrpSpPr/>
          <p:nvPr/>
        </p:nvGrpSpPr>
        <p:grpSpPr>
          <a:xfrm>
            <a:off x="457200" y="3957935"/>
            <a:ext cx="2133600" cy="461665"/>
            <a:chOff x="457200" y="3957935"/>
            <a:chExt cx="2133600" cy="461665"/>
          </a:xfrm>
        </p:grpSpPr>
        <p:sp>
          <p:nvSpPr>
            <p:cNvPr id="35" name="Rounded Rectangle 34"/>
            <p:cNvSpPr/>
            <p:nvPr/>
          </p:nvSpPr>
          <p:spPr>
            <a:xfrm>
              <a:off x="457200" y="3962400"/>
              <a:ext cx="2133600" cy="457200"/>
            </a:xfrm>
            <a:prstGeom prst="roundRect">
              <a:avLst/>
            </a:prstGeom>
            <a:gradFill flip="none" rotWithShape="1">
              <a:gsLst>
                <a:gs pos="0">
                  <a:schemeClr val="bg2"/>
                </a:gs>
                <a:gs pos="50000">
                  <a:schemeClr val="bg2">
                    <a:lumMod val="90000"/>
                  </a:schemeClr>
                </a:gs>
                <a:gs pos="100000">
                  <a:schemeClr val="bg2"/>
                </a:gs>
              </a:gsLst>
              <a:path path="circle">
                <a:fillToRect l="100000" b="100000"/>
              </a:path>
              <a:tileRect t="-100000" r="-100000"/>
            </a:gradFill>
            <a:ln w="9525" cap="flat" cmpd="sng" algn="ctr">
              <a:solidFill>
                <a:srgbClr val="FFFF00"/>
              </a:solid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1"/>
            <a:lstStyle/>
            <a:p>
              <a:pPr>
                <a:defRPr/>
              </a:pPr>
              <a:endParaRPr lang="en-US">
                <a:solidFill>
                  <a:schemeClr val="tx1"/>
                </a:solidFill>
                <a:latin typeface="Arial" pitchFamily="34" charset="0"/>
                <a:cs typeface="Arial" pitchFamily="34" charset="0"/>
              </a:endParaRPr>
            </a:p>
          </p:txBody>
        </p:sp>
        <p:sp>
          <p:nvSpPr>
            <p:cNvPr id="30" name="Rectangle 29"/>
            <p:cNvSpPr/>
            <p:nvPr/>
          </p:nvSpPr>
          <p:spPr>
            <a:xfrm>
              <a:off x="552203" y="3957935"/>
              <a:ext cx="1962397" cy="461665"/>
            </a:xfrm>
            <a:prstGeom prst="rect">
              <a:avLst/>
            </a:prstGeom>
          </p:spPr>
          <p:txBody>
            <a:bodyPr wrap="none">
              <a:spAutoFit/>
            </a:bodyPr>
            <a:lstStyle/>
            <a:p>
              <a:r>
                <a:rPr lang="en-US" sz="2400" b="1" dirty="0" smtClean="0">
                  <a:solidFill>
                    <a:srgbClr val="000000"/>
                  </a:solidFill>
                  <a:ea typeface="Times New Roman" pitchFamily="18" charset="0"/>
                  <a:cs typeface="Times New Roman" pitchFamily="18" charset="0"/>
                </a:rPr>
                <a:t>Soluble form </a:t>
              </a:r>
              <a:endParaRPr lang="en-US" sz="2400" dirty="0"/>
            </a:p>
          </p:txBody>
        </p:sp>
      </p:grpSp>
      <p:grpSp>
        <p:nvGrpSpPr>
          <p:cNvPr id="37" name="Group 36"/>
          <p:cNvGrpSpPr/>
          <p:nvPr/>
        </p:nvGrpSpPr>
        <p:grpSpPr>
          <a:xfrm>
            <a:off x="5334000" y="3805535"/>
            <a:ext cx="3357009" cy="461665"/>
            <a:chOff x="5410200" y="3805535"/>
            <a:chExt cx="3357009" cy="461665"/>
          </a:xfrm>
        </p:grpSpPr>
        <p:sp>
          <p:nvSpPr>
            <p:cNvPr id="36" name="Rounded Rectangle 35"/>
            <p:cNvSpPr/>
            <p:nvPr/>
          </p:nvSpPr>
          <p:spPr>
            <a:xfrm>
              <a:off x="5410200" y="3886200"/>
              <a:ext cx="3276600" cy="381000"/>
            </a:xfrm>
            <a:prstGeom prst="roundRect">
              <a:avLst/>
            </a:prstGeom>
            <a:gradFill flip="none" rotWithShape="1">
              <a:gsLst>
                <a:gs pos="0">
                  <a:schemeClr val="bg2"/>
                </a:gs>
                <a:gs pos="50000">
                  <a:schemeClr val="bg2">
                    <a:lumMod val="90000"/>
                  </a:schemeClr>
                </a:gs>
                <a:gs pos="100000">
                  <a:schemeClr val="bg2"/>
                </a:gs>
              </a:gsLst>
              <a:path path="circle">
                <a:fillToRect l="100000" b="100000"/>
              </a:path>
              <a:tileRect t="-100000" r="-100000"/>
            </a:gradFill>
            <a:ln w="9525" cap="flat" cmpd="sng" algn="ctr">
              <a:solidFill>
                <a:srgbClr val="FFFF00"/>
              </a:solid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1"/>
            <a:lstStyle/>
            <a:p>
              <a:pPr>
                <a:defRPr/>
              </a:pPr>
              <a:endParaRPr lang="en-US">
                <a:solidFill>
                  <a:schemeClr val="tx1"/>
                </a:solidFill>
                <a:latin typeface="Arial" pitchFamily="34" charset="0"/>
                <a:cs typeface="Arial" pitchFamily="34" charset="0"/>
              </a:endParaRPr>
            </a:p>
          </p:txBody>
        </p:sp>
        <p:sp>
          <p:nvSpPr>
            <p:cNvPr id="34" name="Rectangle 33"/>
            <p:cNvSpPr/>
            <p:nvPr/>
          </p:nvSpPr>
          <p:spPr>
            <a:xfrm>
              <a:off x="5410200" y="3805535"/>
              <a:ext cx="3357009" cy="461665"/>
            </a:xfrm>
            <a:prstGeom prst="rect">
              <a:avLst/>
            </a:prstGeom>
          </p:spPr>
          <p:txBody>
            <a:bodyPr wrap="square">
              <a:spAutoFit/>
            </a:bodyPr>
            <a:lstStyle/>
            <a:p>
              <a:r>
                <a:rPr lang="en-US" sz="2400" b="1" dirty="0" smtClean="0">
                  <a:solidFill>
                    <a:srgbClr val="000000"/>
                  </a:solidFill>
                  <a:ea typeface="Times New Roman" pitchFamily="18" charset="0"/>
                  <a:cs typeface="Times New Roman" pitchFamily="18" charset="0"/>
                </a:rPr>
                <a:t>Membrane bound form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righ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right)">
                                      <p:cBhvr>
                                        <p:cTn id="33" dur="500"/>
                                        <p:tgtEl>
                                          <p:spTgt spid="37"/>
                                        </p:tgtEl>
                                      </p:cBhvr>
                                    </p:animEffect>
                                  </p:childTnLst>
                                </p:cTn>
                              </p:par>
                              <p:par>
                                <p:cTn id="34" presetID="22" presetClass="entr" presetSubtype="2"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457200" y="1404878"/>
            <a:ext cx="6629400" cy="2862322"/>
            <a:chOff x="228600" y="1264146"/>
            <a:chExt cx="6629400" cy="2862322"/>
          </a:xfrm>
        </p:grpSpPr>
        <p:sp>
          <p:nvSpPr>
            <p:cNvPr id="22" name="Round Diagonal Corner Rectangle 21"/>
            <p:cNvSpPr/>
            <p:nvPr/>
          </p:nvSpPr>
          <p:spPr>
            <a:xfrm flipV="1">
              <a:off x="228600" y="1524000"/>
              <a:ext cx="6629400" cy="2438400"/>
            </a:xfrm>
            <a:prstGeom prst="round2DiagRect">
              <a:avLst/>
            </a:prstGeom>
            <a:solidFill>
              <a:schemeClr val="bg2">
                <a:lumMod val="90000"/>
              </a:schemeClr>
            </a:solidFill>
            <a:ln>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Rectangle 1"/>
            <p:cNvSpPr/>
            <p:nvPr/>
          </p:nvSpPr>
          <p:spPr>
            <a:xfrm>
              <a:off x="304800" y="1264146"/>
              <a:ext cx="6477000" cy="2862322"/>
            </a:xfrm>
            <a:prstGeom prst="rect">
              <a:avLst/>
            </a:prstGeom>
          </p:spPr>
          <p:txBody>
            <a:bodyPr wrap="square">
              <a:spAutoFit/>
            </a:bodyPr>
            <a:lstStyle/>
            <a:p>
              <a:pPr lvl="0" eaLnBrk="0" fontAlgn="base" hangingPunct="0">
                <a:spcBef>
                  <a:spcPct val="0"/>
                </a:spcBef>
                <a:spcAft>
                  <a:spcPct val="0"/>
                </a:spcAft>
              </a:pPr>
              <a:endParaRPr lang="en-US" dirty="0" smtClean="0">
                <a:solidFill>
                  <a:srgbClr val="000000"/>
                </a:solidFill>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en-US" sz="2400" dirty="0" smtClean="0">
                  <a:solidFill>
                    <a:srgbClr val="000000"/>
                  </a:solidFill>
                  <a:ea typeface="Times New Roman" pitchFamily="18" charset="0"/>
                  <a:cs typeface="Times New Roman" pitchFamily="18" charset="0"/>
                </a:rPr>
                <a:t>Studies revealed that t</a:t>
              </a:r>
              <a:r>
                <a:rPr lang="en-US" sz="2400" dirty="0" smtClean="0"/>
                <a:t>he brush border of the proximal tubule of the kidney is the site where DPP4 and several other peptidases are located,</a:t>
              </a:r>
              <a:r>
                <a:rPr lang="en-US" sz="2400" dirty="0" smtClean="0">
                  <a:solidFill>
                    <a:srgbClr val="000000"/>
                  </a:solidFill>
                  <a:cs typeface="Times New Roman" pitchFamily="18" charset="0"/>
                </a:rPr>
                <a:t> </a:t>
              </a:r>
              <a:r>
                <a:rPr lang="en-US" sz="2400" dirty="0" smtClean="0">
                  <a:solidFill>
                    <a:srgbClr val="000000"/>
                  </a:solidFill>
                  <a:ea typeface="Times New Roman" pitchFamily="18" charset="0"/>
                  <a:cs typeface="Times New Roman" pitchFamily="18" charset="0"/>
                </a:rPr>
                <a:t>this suggests that DPP-4 is involved in the degradation/catabolism of many proteins in the kidney, specially the </a:t>
              </a:r>
              <a:r>
                <a:rPr lang="en-US" sz="2400" dirty="0" err="1" smtClean="0">
                  <a:solidFill>
                    <a:srgbClr val="000000"/>
                  </a:solidFill>
                  <a:ea typeface="Times New Roman" pitchFamily="18" charset="0"/>
                  <a:cs typeface="Times New Roman" pitchFamily="18" charset="0"/>
                </a:rPr>
                <a:t>proline</a:t>
              </a:r>
              <a:r>
                <a:rPr lang="en-US" sz="2400" dirty="0" smtClean="0">
                  <a:solidFill>
                    <a:srgbClr val="000000"/>
                  </a:solidFill>
                  <a:ea typeface="Times New Roman" pitchFamily="18" charset="0"/>
                  <a:cs typeface="Times New Roman" pitchFamily="18" charset="0"/>
                </a:rPr>
                <a:t> containing peptides</a:t>
              </a:r>
            </a:p>
            <a:p>
              <a:pPr lvl="0" algn="just" eaLnBrk="0" fontAlgn="base" hangingPunct="0">
                <a:spcBef>
                  <a:spcPct val="0"/>
                </a:spcBef>
                <a:spcAft>
                  <a:spcPct val="0"/>
                </a:spcAft>
              </a:pPr>
              <a:r>
                <a:rPr lang="en-US" dirty="0" smtClean="0">
                  <a:solidFill>
                    <a:srgbClr val="000000"/>
                  </a:solidFill>
                  <a:latin typeface="Times New Roman" pitchFamily="18" charset="0"/>
                  <a:ea typeface="Times New Roman" pitchFamily="18" charset="0"/>
                  <a:cs typeface="Times New Roman" pitchFamily="18" charset="0"/>
                </a:rPr>
                <a:t> </a:t>
              </a:r>
              <a:endParaRPr lang="en-US" dirty="0" smtClean="0">
                <a:latin typeface="Arial" pitchFamily="34" charset="0"/>
                <a:cs typeface="Arial" pitchFamily="34" charset="0"/>
              </a:endParaRPr>
            </a:p>
          </p:txBody>
        </p:sp>
      </p:grpSp>
      <p:grpSp>
        <p:nvGrpSpPr>
          <p:cNvPr id="3" name="Group 2"/>
          <p:cNvGrpSpPr/>
          <p:nvPr/>
        </p:nvGrpSpPr>
        <p:grpSpPr>
          <a:xfrm>
            <a:off x="152400" y="76200"/>
            <a:ext cx="5410200" cy="1447799"/>
            <a:chOff x="152400" y="228600"/>
            <a:chExt cx="5410200" cy="1447799"/>
          </a:xfrm>
        </p:grpSpPr>
        <p:grpSp>
          <p:nvGrpSpPr>
            <p:cNvPr id="4" name="Group 4"/>
            <p:cNvGrpSpPr>
              <a:grpSpLocks/>
            </p:cNvGrpSpPr>
            <p:nvPr/>
          </p:nvGrpSpPr>
          <p:grpSpPr bwMode="auto">
            <a:xfrm rot="16200000" flipV="1">
              <a:off x="266707" y="876301"/>
              <a:ext cx="1447799" cy="152398"/>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0" name="Group 12"/>
          <p:cNvGrpSpPr/>
          <p:nvPr/>
        </p:nvGrpSpPr>
        <p:grpSpPr>
          <a:xfrm>
            <a:off x="1371600" y="228600"/>
            <a:ext cx="3810000" cy="685800"/>
            <a:chOff x="1295400" y="381000"/>
            <a:chExt cx="3810000" cy="685800"/>
          </a:xfrm>
        </p:grpSpPr>
        <p:sp useBgFill="1">
          <p:nvSpPr>
            <p:cNvPr id="11" name="Rounded Rectangle 10"/>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2" name="Oval 11"/>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L-Shape 20"/>
          <p:cNvSpPr/>
          <p:nvPr/>
        </p:nvSpPr>
        <p:spPr>
          <a:xfrm>
            <a:off x="7391400" y="3429000"/>
            <a:ext cx="762000" cy="762000"/>
          </a:xfrm>
          <a:prstGeom prst="corner">
            <a:avLst>
              <a:gd name="adj1" fmla="val 33385"/>
              <a:gd name="adj2" fmla="val 38923"/>
            </a:avLst>
          </a:prstGeom>
          <a:solidFill>
            <a:schemeClr val="bg2">
              <a:lumMod val="9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L-Shape 26"/>
          <p:cNvSpPr/>
          <p:nvPr/>
        </p:nvSpPr>
        <p:spPr>
          <a:xfrm rot="5400000" flipV="1">
            <a:off x="914400" y="4419600"/>
            <a:ext cx="762000" cy="762000"/>
          </a:xfrm>
          <a:prstGeom prst="corner">
            <a:avLst>
              <a:gd name="adj1" fmla="val 37077"/>
              <a:gd name="adj2" fmla="val 35231"/>
            </a:avLst>
          </a:prstGeom>
          <a:solidFill>
            <a:schemeClr val="bg2">
              <a:lumMod val="90000"/>
            </a:schemeClr>
          </a:soli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Slide Number Placeholder 25"/>
          <p:cNvSpPr>
            <a:spLocks noGrp="1"/>
          </p:cNvSpPr>
          <p:nvPr>
            <p:ph type="sldNum" sz="quarter" idx="12"/>
          </p:nvPr>
        </p:nvSpPr>
        <p:spPr/>
        <p:txBody>
          <a:bodyPr/>
          <a:lstStyle/>
          <a:p>
            <a:pPr>
              <a:defRPr/>
            </a:pPr>
            <a:fld id="{48BDD5CF-FC1F-43A2-A19D-742F57F83AD6}" type="slidenum">
              <a:rPr lang="en-US" smtClean="0"/>
              <a:pPr>
                <a:defRPr/>
              </a:pPr>
              <a:t>8</a:t>
            </a:fld>
            <a:endParaRPr lang="en-US" dirty="0"/>
          </a:p>
        </p:txBody>
      </p:sp>
      <p:grpSp>
        <p:nvGrpSpPr>
          <p:cNvPr id="25" name="Group 24"/>
          <p:cNvGrpSpPr/>
          <p:nvPr/>
        </p:nvGrpSpPr>
        <p:grpSpPr>
          <a:xfrm>
            <a:off x="2133600" y="4495800"/>
            <a:ext cx="6705600" cy="2057400"/>
            <a:chOff x="2133600" y="4495800"/>
            <a:chExt cx="6705600" cy="2057400"/>
          </a:xfrm>
        </p:grpSpPr>
        <p:sp>
          <p:nvSpPr>
            <p:cNvPr id="23" name="Round Diagonal Corner Rectangle 22"/>
            <p:cNvSpPr/>
            <p:nvPr/>
          </p:nvSpPr>
          <p:spPr>
            <a:xfrm flipH="1">
              <a:off x="2133600" y="4495800"/>
              <a:ext cx="6705600" cy="2057400"/>
            </a:xfrm>
            <a:prstGeom prst="round2DiagRect">
              <a:avLst/>
            </a:prstGeom>
            <a:solidFill>
              <a:schemeClr val="bg2">
                <a:lumMod val="90000"/>
              </a:schemeClr>
            </a:solidFill>
            <a:ln>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2133600" y="4538008"/>
              <a:ext cx="6705600" cy="1938992"/>
            </a:xfrm>
            <a:prstGeom prst="rect">
              <a:avLst/>
            </a:prstGeom>
          </p:spPr>
          <p:txBody>
            <a:bodyPr wrap="square">
              <a:spAutoFit/>
            </a:bodyPr>
            <a:lstStyle/>
            <a:p>
              <a:pPr lvl="0" algn="just"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GLP-1R are expressed in the proximal tubules, in the renal </a:t>
              </a:r>
              <a:r>
                <a:rPr lang="en-US" sz="2400" dirty="0" err="1" smtClean="0">
                  <a:solidFill>
                    <a:srgbClr val="000000"/>
                  </a:solidFill>
                  <a:latin typeface="Times New Roman" pitchFamily="18" charset="0"/>
                  <a:ea typeface="Times New Roman" pitchFamily="18" charset="0"/>
                  <a:cs typeface="Times New Roman" pitchFamily="18" charset="0"/>
                </a:rPr>
                <a:t>glomerulus</a:t>
              </a:r>
              <a:r>
                <a:rPr lang="en-US" sz="2400" dirty="0" smtClean="0">
                  <a:solidFill>
                    <a:srgbClr val="000000"/>
                  </a:solidFill>
                  <a:latin typeface="Times New Roman" pitchFamily="18" charset="0"/>
                  <a:ea typeface="Times New Roman" pitchFamily="18" charset="0"/>
                  <a:cs typeface="Times New Roman" pitchFamily="18" charset="0"/>
                </a:rPr>
                <a:t>  and on </a:t>
              </a:r>
              <a:r>
                <a:rPr lang="en-US" sz="2400" dirty="0" err="1" smtClean="0">
                  <a:solidFill>
                    <a:srgbClr val="000000"/>
                  </a:solidFill>
                  <a:latin typeface="Times New Roman" pitchFamily="18" charset="0"/>
                  <a:ea typeface="Times New Roman" pitchFamily="18" charset="0"/>
                  <a:cs typeface="Times New Roman" pitchFamily="18" charset="0"/>
                </a:rPr>
                <a:t>podocytes</a:t>
              </a:r>
              <a:r>
                <a:rPr lang="en-US" sz="2400" dirty="0" smtClean="0">
                  <a:solidFill>
                    <a:srgbClr val="000000"/>
                  </a:solidFill>
                  <a:latin typeface="Times New Roman" pitchFamily="18" charset="0"/>
                  <a:ea typeface="Times New Roman" pitchFamily="18" charset="0"/>
                  <a:cs typeface="Times New Roman" pitchFamily="18" charset="0"/>
                </a:rPr>
                <a:t>.</a:t>
              </a:r>
            </a:p>
            <a:p>
              <a:pPr lvl="0" algn="just"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Activation of GLP-1R in the kidney leads to diuretic and </a:t>
              </a:r>
              <a:r>
                <a:rPr lang="en-US" sz="2400" dirty="0" err="1" smtClean="0">
                  <a:solidFill>
                    <a:srgbClr val="000000"/>
                  </a:solidFill>
                  <a:latin typeface="Times New Roman" pitchFamily="18" charset="0"/>
                  <a:ea typeface="Times New Roman" pitchFamily="18" charset="0"/>
                  <a:cs typeface="Times New Roman" pitchFamily="18" charset="0"/>
                </a:rPr>
                <a:t>natriuretic</a:t>
              </a:r>
              <a:r>
                <a:rPr lang="en-US" sz="2400" dirty="0" smtClean="0">
                  <a:solidFill>
                    <a:srgbClr val="000000"/>
                  </a:solidFill>
                  <a:latin typeface="Times New Roman" pitchFamily="18" charset="0"/>
                  <a:ea typeface="Times New Roman" pitchFamily="18" charset="0"/>
                  <a:cs typeface="Times New Roman" pitchFamily="18" charset="0"/>
                </a:rPr>
                <a:t> effects, possibly through direct actions on renal tubular cells &amp; sodium transporters</a:t>
              </a:r>
              <a:endParaRPr lang="en-US" sz="2400" dirty="0" smtClean="0">
                <a:latin typeface="Arial" pitchFamily="34" charset="0"/>
                <a:cs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par>
                                <p:cTn id="8" presetID="18" presetClass="entr" presetSubtype="6"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strips(downRight)">
                                      <p:cBhvr>
                                        <p:cTn id="10" dur="1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downLeft)">
                                      <p:cBhvr>
                                        <p:cTn id="15" dur="500"/>
                                        <p:tgtEl>
                                          <p:spTgt spid="25"/>
                                        </p:tgtEl>
                                      </p:cBhvr>
                                    </p:animEffect>
                                  </p:childTnLst>
                                </p:cTn>
                              </p:par>
                              <p:par>
                                <p:cTn id="16" presetID="18" presetClass="entr" presetSubtype="6"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strips(downRight)">
                                      <p:cBhvr>
                                        <p:cTn id="1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D8A0F03-FF7C-4286-B1A6-D818CDA44380}" type="slidenum">
              <a:rPr lang="en-US" smtClean="0"/>
              <a:pPr>
                <a:defRPr/>
              </a:pPr>
              <a:t>9</a:t>
            </a:fld>
            <a:endParaRPr lang="en-US"/>
          </a:p>
        </p:txBody>
      </p:sp>
      <p:sp>
        <p:nvSpPr>
          <p:cNvPr id="6" name="Rectangle 5"/>
          <p:cNvSpPr/>
          <p:nvPr/>
        </p:nvSpPr>
        <p:spPr>
          <a:xfrm>
            <a:off x="2590800" y="1457980"/>
            <a:ext cx="4495800" cy="523220"/>
          </a:xfrm>
          <a:prstGeom prst="rect">
            <a:avLst/>
          </a:prstGeom>
        </p:spPr>
        <p:txBody>
          <a:bodyPr wrap="square">
            <a:spAutoFit/>
          </a:bodyPr>
          <a:lstStyle/>
          <a:p>
            <a:r>
              <a:rPr lang="en-US" sz="2800" b="1" dirty="0" smtClean="0">
                <a:solidFill>
                  <a:srgbClr val="002060"/>
                </a:solidFill>
                <a:latin typeface="Lucida Calligraphy" pitchFamily="66" charset="0"/>
                <a:ea typeface="Times New Roman" pitchFamily="18" charset="0"/>
                <a:cs typeface="Times New Roman" pitchFamily="18" charset="0"/>
              </a:rPr>
              <a:t>Studies revealed </a:t>
            </a:r>
            <a:endParaRPr lang="en-US" sz="2800" b="1" dirty="0">
              <a:solidFill>
                <a:srgbClr val="002060"/>
              </a:solidFill>
              <a:latin typeface="Lucida Calligraphy" pitchFamily="66" charset="0"/>
            </a:endParaRPr>
          </a:p>
        </p:txBody>
      </p:sp>
      <p:grpSp>
        <p:nvGrpSpPr>
          <p:cNvPr id="8" name="Group 7"/>
          <p:cNvGrpSpPr/>
          <p:nvPr/>
        </p:nvGrpSpPr>
        <p:grpSpPr>
          <a:xfrm>
            <a:off x="152400" y="228601"/>
            <a:ext cx="5410200" cy="1447799"/>
            <a:chOff x="152400" y="228600"/>
            <a:chExt cx="5410200" cy="1447799"/>
          </a:xfrm>
        </p:grpSpPr>
        <p:grpSp>
          <p:nvGrpSpPr>
            <p:cNvPr id="9" name="Group 4"/>
            <p:cNvGrpSpPr>
              <a:grpSpLocks/>
            </p:cNvGrpSpPr>
            <p:nvPr/>
          </p:nvGrpSpPr>
          <p:grpSpPr bwMode="auto">
            <a:xfrm rot="16200000" flipV="1">
              <a:off x="266707" y="876301"/>
              <a:ext cx="1447799" cy="152398"/>
              <a:chOff x="609600" y="792482"/>
              <a:chExt cx="8002312" cy="121918"/>
            </a:xfrm>
          </p:grpSpPr>
          <p:sp>
            <p:nvSpPr>
              <p:cNvPr id="13" name="Rectangle 12"/>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4" name="Rectangle 13"/>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10" name="Group 2"/>
            <p:cNvGrpSpPr>
              <a:grpSpLocks/>
            </p:cNvGrpSpPr>
            <p:nvPr/>
          </p:nvGrpSpPr>
          <p:grpSpPr bwMode="auto">
            <a:xfrm>
              <a:off x="152400" y="1219200"/>
              <a:ext cx="5410200" cy="152400"/>
              <a:chOff x="609600" y="792482"/>
              <a:chExt cx="8002312" cy="121918"/>
            </a:xfrm>
          </p:grpSpPr>
          <p:sp>
            <p:nvSpPr>
              <p:cNvPr id="11" name="Rectangle 10"/>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2" name="Rectangle 11"/>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5" name="Group 12"/>
          <p:cNvGrpSpPr/>
          <p:nvPr/>
        </p:nvGrpSpPr>
        <p:grpSpPr>
          <a:xfrm>
            <a:off x="1295400" y="381000"/>
            <a:ext cx="3810000" cy="685800"/>
            <a:chOff x="1295400" y="381000"/>
            <a:chExt cx="3810000" cy="685800"/>
          </a:xfrm>
        </p:grpSpPr>
        <p:sp useBgFill="1">
          <p:nvSpPr>
            <p:cNvPr id="16" name="Rounded Rectangle 15"/>
            <p:cNvSpPr/>
            <p:nvPr/>
          </p:nvSpPr>
          <p:spPr>
            <a:xfrm>
              <a:off x="1295400" y="381000"/>
              <a:ext cx="28194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Background </a:t>
              </a:r>
              <a:endParaRPr lang="en-US" sz="4400" b="1" dirty="0">
                <a:solidFill>
                  <a:schemeClr val="tx1"/>
                </a:solidFill>
                <a:latin typeface="Monotype Corsiva" pitchFamily="66" charset="0"/>
              </a:endParaRPr>
            </a:p>
          </p:txBody>
        </p:sp>
        <p:sp useBgFill="1">
          <p:nvSpPr>
            <p:cNvPr id="17" name="Oval 16"/>
            <p:cNvSpPr/>
            <p:nvPr/>
          </p:nvSpPr>
          <p:spPr>
            <a:xfrm>
              <a:off x="42672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Oval 17"/>
            <p:cNvSpPr/>
            <p:nvPr/>
          </p:nvSpPr>
          <p:spPr>
            <a:xfrm>
              <a:off x="49530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Oval 18"/>
            <p:cNvSpPr/>
            <p:nvPr/>
          </p:nvSpPr>
          <p:spPr>
            <a:xfrm>
              <a:off x="46482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457200" y="2209800"/>
            <a:ext cx="8839200" cy="990600"/>
            <a:chOff x="381000" y="1828800"/>
            <a:chExt cx="8839200" cy="990600"/>
          </a:xfrm>
        </p:grpSpPr>
        <p:sp>
          <p:nvSpPr>
            <p:cNvPr id="20" name="Snip Single Corner Rectangle 19"/>
            <p:cNvSpPr/>
            <p:nvPr/>
          </p:nvSpPr>
          <p:spPr>
            <a:xfrm>
              <a:off x="381000" y="1828800"/>
              <a:ext cx="8458200" cy="990600"/>
            </a:xfrm>
            <a:prstGeom prst="snip1Rect">
              <a:avLst/>
            </a:prstGeom>
            <a:gradFill flip="none" rotWithShape="1">
              <a:gsLst>
                <a:gs pos="0">
                  <a:schemeClr val="bg2"/>
                </a:gs>
                <a:gs pos="50000">
                  <a:schemeClr val="bg2">
                    <a:lumMod val="90000"/>
                  </a:schemeClr>
                </a:gs>
                <a:gs pos="100000">
                  <a:schemeClr val="bg2"/>
                </a:gs>
              </a:gsLst>
              <a:lin ang="2700000" scaled="1"/>
              <a:tileRect/>
            </a:gra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381000" y="1912203"/>
              <a:ext cx="8839200" cy="830997"/>
            </a:xfrm>
            <a:prstGeom prst="rect">
              <a:avLst/>
            </a:prstGeom>
          </p:spPr>
          <p:txBody>
            <a:bodyPr wrap="square">
              <a:spAutoFit/>
            </a:bodyPr>
            <a:lstStyle/>
            <a:p>
              <a:r>
                <a:rPr lang="en-US" sz="2400" dirty="0" err="1" smtClean="0"/>
                <a:t>Vildagliptin</a:t>
              </a:r>
              <a:r>
                <a:rPr lang="en-US" sz="2400" dirty="0" smtClean="0"/>
                <a:t> is  a potent competitive and reversible  DPP-4 inhibitor with high selectivity for DPP-4 over other peptidases enzymes</a:t>
              </a:r>
              <a:endParaRPr lang="en-US" sz="2400" dirty="0"/>
            </a:p>
          </p:txBody>
        </p:sp>
      </p:grpSp>
      <p:grpSp>
        <p:nvGrpSpPr>
          <p:cNvPr id="31" name="Group 30"/>
          <p:cNvGrpSpPr/>
          <p:nvPr/>
        </p:nvGrpSpPr>
        <p:grpSpPr>
          <a:xfrm>
            <a:off x="76200" y="1447800"/>
            <a:ext cx="4724400" cy="4952999"/>
            <a:chOff x="76200" y="1447800"/>
            <a:chExt cx="4724400" cy="4952999"/>
          </a:xfrm>
        </p:grpSpPr>
        <p:grpSp>
          <p:nvGrpSpPr>
            <p:cNvPr id="30" name="Group 29"/>
            <p:cNvGrpSpPr/>
            <p:nvPr/>
          </p:nvGrpSpPr>
          <p:grpSpPr>
            <a:xfrm>
              <a:off x="609599" y="2133598"/>
              <a:ext cx="4191001" cy="4267201"/>
              <a:chOff x="326359" y="3141784"/>
              <a:chExt cx="5472850" cy="2297723"/>
            </a:xfrm>
          </p:grpSpPr>
          <p:sp>
            <p:nvSpPr>
              <p:cNvPr id="27" name="Rounded Rectangle 26"/>
              <p:cNvSpPr/>
              <p:nvPr/>
            </p:nvSpPr>
            <p:spPr>
              <a:xfrm>
                <a:off x="326359" y="3141784"/>
                <a:ext cx="5472850" cy="2297723"/>
              </a:xfrm>
              <a:prstGeom prst="roundRect">
                <a:avLst/>
              </a:prstGeom>
              <a:gradFill flip="none" rotWithShape="1">
                <a:gsLst>
                  <a:gs pos="0">
                    <a:schemeClr val="bg2"/>
                  </a:gs>
                  <a:gs pos="50000">
                    <a:schemeClr val="bg2">
                      <a:lumMod val="90000"/>
                    </a:schemeClr>
                  </a:gs>
                  <a:gs pos="100000">
                    <a:schemeClr val="bg2"/>
                  </a:gs>
                </a:gsLst>
                <a:lin ang="2700000" scaled="1"/>
                <a:tileRect/>
              </a:gra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a:off x="525373" y="3182816"/>
                <a:ext cx="5074823" cy="2237298"/>
              </a:xfrm>
              <a:prstGeom prst="rect">
                <a:avLst/>
              </a:prstGeom>
            </p:spPr>
            <p:txBody>
              <a:bodyPr wrap="square">
                <a:spAutoFit/>
              </a:bodyPr>
              <a:lstStyle/>
              <a:p>
                <a:pPr algn="just"/>
                <a:r>
                  <a:rPr lang="en-US" sz="2300" dirty="0" smtClean="0"/>
                  <a:t>DPP-4</a:t>
                </a:r>
                <a:r>
                  <a:rPr lang="en-US" sz="2400" dirty="0" smtClean="0"/>
                  <a:t> inhibitors produce a dose-dependent protective effect on kidney function after ischemic reperfusion injury in a diabetic rat model &amp; proved that </a:t>
                </a:r>
                <a:r>
                  <a:rPr lang="en-US" sz="2400" dirty="0" err="1" smtClean="0"/>
                  <a:t>incretins</a:t>
                </a:r>
                <a:r>
                  <a:rPr lang="en-US" sz="2400" dirty="0" smtClean="0"/>
                  <a:t> protect the vascular endothelium from injury by binding to </a:t>
                </a:r>
                <a:r>
                  <a:rPr lang="en-US" sz="2300" dirty="0" smtClean="0"/>
                  <a:t>GLP-1R</a:t>
                </a:r>
                <a:r>
                  <a:rPr lang="en-US" sz="2400" dirty="0" smtClean="0"/>
                  <a:t>, thereby ameliorating  the oxidative stress &amp; the local inflammatory response</a:t>
                </a:r>
              </a:p>
            </p:txBody>
          </p:sp>
        </p:grpSp>
        <p:sp>
          <p:nvSpPr>
            <p:cNvPr id="25" name="TextBox 24"/>
            <p:cNvSpPr txBox="1"/>
            <p:nvPr/>
          </p:nvSpPr>
          <p:spPr>
            <a:xfrm>
              <a:off x="76200" y="1447800"/>
              <a:ext cx="734122" cy="1015663"/>
            </a:xfrm>
            <a:prstGeom prst="rect">
              <a:avLst/>
            </a:prstGeom>
            <a:noFill/>
          </p:spPr>
          <p:txBody>
            <a:bodyPr wrap="square" rtlCol="0">
              <a:spAutoFit/>
            </a:bodyPr>
            <a:lstStyle/>
            <a:p>
              <a:r>
                <a:rPr lang="en-US" sz="6000" dirty="0" smtClean="0">
                  <a:solidFill>
                    <a:schemeClr val="bg2">
                      <a:lumMod val="50000"/>
                    </a:schemeClr>
                  </a:solidFill>
                  <a:sym typeface="Wingdings 2"/>
                </a:rPr>
                <a:t></a:t>
              </a:r>
              <a:endParaRPr lang="en-US" sz="6000" dirty="0">
                <a:solidFill>
                  <a:schemeClr val="bg2">
                    <a:lumMod val="50000"/>
                  </a:schemeClr>
                </a:solidFill>
              </a:endParaRPr>
            </a:p>
          </p:txBody>
        </p:sp>
      </p:grpSp>
      <p:grpSp>
        <p:nvGrpSpPr>
          <p:cNvPr id="32" name="Group 31"/>
          <p:cNvGrpSpPr/>
          <p:nvPr/>
        </p:nvGrpSpPr>
        <p:grpSpPr>
          <a:xfrm>
            <a:off x="4953000" y="1371600"/>
            <a:ext cx="3810000" cy="5029200"/>
            <a:chOff x="4953000" y="1371600"/>
            <a:chExt cx="3810000" cy="5029200"/>
          </a:xfrm>
        </p:grpSpPr>
        <p:grpSp>
          <p:nvGrpSpPr>
            <p:cNvPr id="29" name="Group 28"/>
            <p:cNvGrpSpPr/>
            <p:nvPr/>
          </p:nvGrpSpPr>
          <p:grpSpPr>
            <a:xfrm>
              <a:off x="4953000" y="2169616"/>
              <a:ext cx="3733802" cy="4231184"/>
              <a:chOff x="4699551" y="2667000"/>
              <a:chExt cx="4139648" cy="4231184"/>
            </a:xfrm>
          </p:grpSpPr>
          <p:sp>
            <p:nvSpPr>
              <p:cNvPr id="28" name="Rounded Rectangle 27"/>
              <p:cNvSpPr/>
              <p:nvPr/>
            </p:nvSpPr>
            <p:spPr>
              <a:xfrm>
                <a:off x="4699552" y="2667000"/>
                <a:ext cx="4139647" cy="4231184"/>
              </a:xfrm>
              <a:prstGeom prst="roundRect">
                <a:avLst/>
              </a:prstGeom>
              <a:gradFill flip="none" rotWithShape="1">
                <a:gsLst>
                  <a:gs pos="0">
                    <a:schemeClr val="bg2"/>
                  </a:gs>
                  <a:gs pos="50000">
                    <a:schemeClr val="bg2">
                      <a:lumMod val="90000"/>
                    </a:schemeClr>
                  </a:gs>
                  <a:gs pos="100000">
                    <a:schemeClr val="bg2"/>
                  </a:gs>
                </a:gsLst>
                <a:lin ang="2700000" scaled="1"/>
                <a:tileRect/>
              </a:gra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699551" y="2883932"/>
                <a:ext cx="4139646" cy="3785652"/>
              </a:xfrm>
              <a:prstGeom prst="rect">
                <a:avLst/>
              </a:prstGeom>
            </p:spPr>
            <p:txBody>
              <a:bodyPr wrap="square">
                <a:spAutoFit/>
              </a:bodyPr>
              <a:lstStyle/>
              <a:p>
                <a:pPr algn="just"/>
                <a:r>
                  <a:rPr lang="en-US" sz="2400" dirty="0" smtClean="0"/>
                  <a:t>DPP-4 inhibitors protect diabetic rats from the loss of renal vascular reactivity &amp; the development of </a:t>
                </a:r>
                <a:r>
                  <a:rPr lang="en-US" sz="2400" dirty="0" err="1" smtClean="0"/>
                  <a:t>glomerulosclerosis</a:t>
                </a:r>
                <a:r>
                  <a:rPr lang="en-US" sz="2400" dirty="0" smtClean="0"/>
                  <a:t> perhaps secondary  the enhancement  of active </a:t>
                </a:r>
                <a:r>
                  <a:rPr lang="en-US" sz="2300" dirty="0" smtClean="0"/>
                  <a:t>GLP-1</a:t>
                </a:r>
                <a:r>
                  <a:rPr lang="en-US" sz="2400" dirty="0" smtClean="0"/>
                  <a:t>  which activated GLP-1R leading to </a:t>
                </a:r>
                <a:r>
                  <a:rPr lang="en-US" sz="2400" dirty="0" err="1" smtClean="0"/>
                  <a:t>antioxidative</a:t>
                </a:r>
                <a:r>
                  <a:rPr lang="en-US" sz="2400" dirty="0" smtClean="0"/>
                  <a:t> and  </a:t>
                </a:r>
                <a:r>
                  <a:rPr lang="en-US" sz="2400" dirty="0" err="1" smtClean="0"/>
                  <a:t>antiapoptotic</a:t>
                </a:r>
                <a:r>
                  <a:rPr lang="en-US" sz="2400" dirty="0" smtClean="0"/>
                  <a:t> effects.</a:t>
                </a:r>
                <a:endParaRPr lang="en-US" sz="2400" dirty="0"/>
              </a:p>
            </p:txBody>
          </p:sp>
        </p:grpSp>
        <p:sp>
          <p:nvSpPr>
            <p:cNvPr id="26" name="TextBox 25"/>
            <p:cNvSpPr txBox="1"/>
            <p:nvPr/>
          </p:nvSpPr>
          <p:spPr>
            <a:xfrm>
              <a:off x="8001000" y="1371600"/>
              <a:ext cx="762000" cy="1015663"/>
            </a:xfrm>
            <a:prstGeom prst="rect">
              <a:avLst/>
            </a:prstGeom>
            <a:noFill/>
          </p:spPr>
          <p:txBody>
            <a:bodyPr wrap="square" rtlCol="0">
              <a:spAutoFit/>
            </a:bodyPr>
            <a:lstStyle/>
            <a:p>
              <a:r>
                <a:rPr lang="en-US" sz="6000" dirty="0" smtClean="0">
                  <a:solidFill>
                    <a:schemeClr val="bg2">
                      <a:lumMod val="50000"/>
                    </a:schemeClr>
                  </a:solidFill>
                  <a:sym typeface="Wingdings 2"/>
                </a:rPr>
                <a:t></a:t>
              </a:r>
              <a:endParaRPr lang="en-US" sz="6000" dirty="0">
                <a:solidFill>
                  <a:schemeClr val="bg2">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downRigh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strips(downLeft)">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1219200" y="1981200"/>
            <a:ext cx="6781800" cy="3429000"/>
            <a:chOff x="1219200" y="1981200"/>
            <a:chExt cx="6781800" cy="3429000"/>
          </a:xfrm>
        </p:grpSpPr>
        <p:sp useBgFill="1">
          <p:nvSpPr>
            <p:cNvPr id="45" name="Rounded Rectangle 44"/>
            <p:cNvSpPr/>
            <p:nvPr/>
          </p:nvSpPr>
          <p:spPr>
            <a:xfrm>
              <a:off x="1219200" y="1981200"/>
              <a:ext cx="6781800" cy="3429000"/>
            </a:xfrm>
            <a:prstGeom prst="roundRect">
              <a:avLst/>
            </a:prstGeom>
            <a:ln>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b="1" dirty="0">
                <a:solidFill>
                  <a:schemeClr val="tx1"/>
                </a:solidFill>
                <a:latin typeface="Monotype Corsiva" pitchFamily="66" charset="0"/>
              </a:endParaRPr>
            </a:p>
          </p:txBody>
        </p:sp>
        <p:sp>
          <p:nvSpPr>
            <p:cNvPr id="70657" name="Rectangle 1"/>
            <p:cNvSpPr>
              <a:spLocks noChangeArrowheads="1"/>
            </p:cNvSpPr>
            <p:nvPr/>
          </p:nvSpPr>
          <p:spPr bwMode="auto">
            <a:xfrm>
              <a:off x="1371600" y="2134612"/>
              <a:ext cx="6553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latin typeface="Times New Roman" pitchFamily="18" charset="0"/>
                  <a:ea typeface="Times New Roman" pitchFamily="18" charset="0"/>
                  <a:cs typeface="Times New Roman" pitchFamily="18" charset="0"/>
                </a:rPr>
                <a:t>This novel study was carried out to investigate the possible protective effect of one of the DPP4- inhibitors, </a:t>
              </a:r>
              <a:r>
                <a:rPr kumimoji="0" lang="en-US" sz="3200" b="0" i="0" u="none" strike="noStrike" cap="none" normalizeH="0" baseline="0" dirty="0" err="1" smtClean="0">
                  <a:ln>
                    <a:noFill/>
                  </a:ln>
                  <a:solidFill>
                    <a:srgbClr val="000000"/>
                  </a:solidFill>
                  <a:latin typeface="Times New Roman" pitchFamily="18" charset="0"/>
                  <a:ea typeface="Times New Roman" pitchFamily="18" charset="0"/>
                  <a:cs typeface="Times New Roman" pitchFamily="18" charset="0"/>
                </a:rPr>
                <a:t>vildagliptin</a:t>
              </a:r>
              <a:r>
                <a:rPr kumimoji="0" lang="en-US" sz="3200" b="0" i="0" u="none" strike="noStrike" cap="none" normalizeH="0" baseline="0" dirty="0" smtClean="0">
                  <a:ln>
                    <a:noFill/>
                  </a:ln>
                  <a:solidFill>
                    <a:srgbClr val="000000"/>
                  </a:solidFill>
                  <a:latin typeface="Times New Roman" pitchFamily="18" charset="0"/>
                  <a:ea typeface="Times New Roman" pitchFamily="18" charset="0"/>
                  <a:cs typeface="Times New Roman" pitchFamily="18" charset="0"/>
                </a:rPr>
                <a:t> in cyclosporine induced </a:t>
              </a:r>
              <a:r>
                <a:rPr kumimoji="0" lang="en-US" sz="3200" b="0" i="0" u="none" strike="noStrike" cap="none" normalizeH="0" baseline="0" dirty="0" err="1" smtClean="0">
                  <a:ln>
                    <a:noFill/>
                  </a:ln>
                  <a:solidFill>
                    <a:srgbClr val="000000"/>
                  </a:solidFill>
                  <a:latin typeface="Times New Roman" pitchFamily="18" charset="0"/>
                  <a:ea typeface="Times New Roman" pitchFamily="18" charset="0"/>
                  <a:cs typeface="Times New Roman" pitchFamily="18" charset="0"/>
                </a:rPr>
                <a:t>nephrotoxicity</a:t>
              </a:r>
              <a:r>
                <a:rPr kumimoji="0" lang="en-US" sz="3200" b="0" i="0" u="none" strike="noStrike" cap="none" normalizeH="0" baseline="0" dirty="0" smtClean="0">
                  <a:ln>
                    <a:noFill/>
                  </a:ln>
                  <a:solidFill>
                    <a:srgbClr val="000000"/>
                  </a:solidFill>
                  <a:latin typeface="Times New Roman" pitchFamily="18" charset="0"/>
                  <a:ea typeface="Times New Roman" pitchFamily="18" charset="0"/>
                  <a:cs typeface="Times New Roman" pitchFamily="18" charset="0"/>
                </a:rPr>
                <a:t> in rats and the possible underlying mechanism</a:t>
              </a:r>
              <a:r>
                <a:rPr kumimoji="0" lang="en-US" sz="2800" b="0" i="0" u="none" strike="noStrike" cap="none" normalizeH="0" baseline="0" dirty="0" smtClean="0">
                  <a:ln>
                    <a:noFill/>
                  </a:ln>
                  <a:solidFill>
                    <a:srgbClr val="000000"/>
                  </a:solidFill>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latin typeface="Arial" pitchFamily="34" charset="0"/>
                <a:cs typeface="Arial" pitchFamily="34" charset="0"/>
              </a:endParaRPr>
            </a:p>
          </p:txBody>
        </p:sp>
      </p:grpSp>
      <p:grpSp>
        <p:nvGrpSpPr>
          <p:cNvPr id="32" name="Group 31"/>
          <p:cNvGrpSpPr/>
          <p:nvPr/>
        </p:nvGrpSpPr>
        <p:grpSpPr>
          <a:xfrm>
            <a:off x="152400" y="228600"/>
            <a:ext cx="5410200" cy="1447799"/>
            <a:chOff x="152400" y="228600"/>
            <a:chExt cx="5410200" cy="1447799"/>
          </a:xfrm>
        </p:grpSpPr>
        <p:grpSp>
          <p:nvGrpSpPr>
            <p:cNvPr id="33" name="Group 4"/>
            <p:cNvGrpSpPr>
              <a:grpSpLocks/>
            </p:cNvGrpSpPr>
            <p:nvPr/>
          </p:nvGrpSpPr>
          <p:grpSpPr bwMode="auto">
            <a:xfrm rot="16200000" flipV="1">
              <a:off x="266707" y="876301"/>
              <a:ext cx="1447799" cy="152398"/>
              <a:chOff x="609600" y="792482"/>
              <a:chExt cx="8002312" cy="121918"/>
            </a:xfrm>
          </p:grpSpPr>
          <p:sp>
            <p:nvSpPr>
              <p:cNvPr id="37" name="Rectangle 36"/>
              <p:cNvSpPr>
                <a:spLocks noChangeArrowheads="1"/>
              </p:cNvSpPr>
              <p:nvPr/>
            </p:nvSpPr>
            <p:spPr bwMode="auto">
              <a:xfrm flipV="1">
                <a:off x="609600" y="792482"/>
                <a:ext cx="8002311" cy="66674"/>
              </a:xfrm>
              <a:prstGeom prst="rect">
                <a:avLst/>
              </a:prstGeom>
              <a:solidFill>
                <a:schemeClr val="bg2">
                  <a:lumMod val="50000"/>
                </a:schemeClr>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38" name="Rectangle 37"/>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34" name="Group 2"/>
            <p:cNvGrpSpPr>
              <a:grpSpLocks/>
            </p:cNvGrpSpPr>
            <p:nvPr/>
          </p:nvGrpSpPr>
          <p:grpSpPr bwMode="auto">
            <a:xfrm>
              <a:off x="152400" y="1219200"/>
              <a:ext cx="5410200" cy="152400"/>
              <a:chOff x="609600" y="792482"/>
              <a:chExt cx="8002312" cy="121918"/>
            </a:xfrm>
          </p:grpSpPr>
          <p:sp>
            <p:nvSpPr>
              <p:cNvPr id="35" name="Rectangle 34"/>
              <p:cNvSpPr>
                <a:spLocks noChangeArrowheads="1"/>
              </p:cNvSpPr>
              <p:nvPr/>
            </p:nvSpPr>
            <p:spPr bwMode="auto">
              <a:xfrm flipV="1">
                <a:off x="609600" y="792482"/>
                <a:ext cx="8002311" cy="66674"/>
              </a:xfrm>
              <a:prstGeom prst="rect">
                <a:avLst/>
              </a:prstGeom>
              <a:solidFill>
                <a:schemeClr val="bg2">
                  <a:lumMod val="50000"/>
                </a:schemeClr>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36" name="Rectangle 35"/>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20" name="Group 19"/>
          <p:cNvGrpSpPr/>
          <p:nvPr/>
        </p:nvGrpSpPr>
        <p:grpSpPr>
          <a:xfrm rot="2263320">
            <a:off x="7772400" y="5410200"/>
            <a:ext cx="838200" cy="304800"/>
            <a:chOff x="5791200" y="914400"/>
            <a:chExt cx="838200" cy="304800"/>
          </a:xfrm>
        </p:grpSpPr>
        <p:sp useBgFill="1">
          <p:nvSpPr>
            <p:cNvPr id="17" name="Oval 16"/>
            <p:cNvSpPr/>
            <p:nvPr/>
          </p:nvSpPr>
          <p:spPr>
            <a:xfrm>
              <a:off x="5791200" y="9144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Oval 17"/>
            <p:cNvSpPr/>
            <p:nvPr/>
          </p:nvSpPr>
          <p:spPr>
            <a:xfrm>
              <a:off x="6477000" y="10668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Oval 18"/>
            <p:cNvSpPr/>
            <p:nvPr/>
          </p:nvSpPr>
          <p:spPr>
            <a:xfrm>
              <a:off x="6172200" y="9906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1219200" y="304800"/>
            <a:ext cx="4267200" cy="685800"/>
            <a:chOff x="1219200" y="304800"/>
            <a:chExt cx="4267200" cy="685800"/>
          </a:xfrm>
        </p:grpSpPr>
        <p:sp useBgFill="1">
          <p:nvSpPr>
            <p:cNvPr id="40" name="Rounded Rectangle 39"/>
            <p:cNvSpPr/>
            <p:nvPr/>
          </p:nvSpPr>
          <p:spPr>
            <a:xfrm>
              <a:off x="1219200" y="304800"/>
              <a:ext cx="3124201"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Research Aim </a:t>
              </a:r>
              <a:endParaRPr lang="en-US" sz="4400" b="1" dirty="0">
                <a:solidFill>
                  <a:schemeClr val="tx1"/>
                </a:solidFill>
                <a:latin typeface="Monotype Corsiva" pitchFamily="66" charset="0"/>
              </a:endParaRPr>
            </a:p>
          </p:txBody>
        </p:sp>
        <p:sp useBgFill="1">
          <p:nvSpPr>
            <p:cNvPr id="21" name="Oval 20"/>
            <p:cNvSpPr/>
            <p:nvPr/>
          </p:nvSpPr>
          <p:spPr>
            <a:xfrm>
              <a:off x="4648200" y="6858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Oval 21"/>
            <p:cNvSpPr/>
            <p:nvPr/>
          </p:nvSpPr>
          <p:spPr>
            <a:xfrm>
              <a:off x="53340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Oval 22"/>
            <p:cNvSpPr/>
            <p:nvPr/>
          </p:nvSpPr>
          <p:spPr>
            <a:xfrm>
              <a:off x="5029200" y="7620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Slide Number Placeholder 24"/>
          <p:cNvSpPr>
            <a:spLocks noGrp="1"/>
          </p:cNvSpPr>
          <p:nvPr>
            <p:ph type="sldNum" sz="quarter" idx="12"/>
          </p:nvPr>
        </p:nvSpPr>
        <p:spPr/>
        <p:txBody>
          <a:bodyPr/>
          <a:lstStyle/>
          <a:p>
            <a:pPr>
              <a:defRPr/>
            </a:pPr>
            <a:fld id="{4D8A0F03-FF7C-4286-B1A6-D818CDA44380}"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1371600" y="3657600"/>
            <a:ext cx="5638800" cy="2209800"/>
            <a:chOff x="1371600" y="3962400"/>
            <a:chExt cx="5638800" cy="1905000"/>
          </a:xfrm>
          <a:scene3d>
            <a:camera prst="orthographicFront">
              <a:rot lat="0" lon="0" rev="0"/>
            </a:camera>
            <a:lightRig rig="glow" dir="t">
              <a:rot lat="0" lon="0" rev="4800000"/>
            </a:lightRig>
          </a:scene3d>
        </p:grpSpPr>
        <p:sp useBgFill="1">
          <p:nvSpPr>
            <p:cNvPr id="21" name="Rounded Rectangle 20"/>
            <p:cNvSpPr/>
            <p:nvPr/>
          </p:nvSpPr>
          <p:spPr>
            <a:xfrm>
              <a:off x="1371600" y="3962400"/>
              <a:ext cx="5638800" cy="1905000"/>
            </a:xfrm>
            <a:prstGeom prst="roundRect">
              <a:avLst/>
            </a:prstGeom>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447800" y="4248587"/>
              <a:ext cx="5486400" cy="1565416"/>
            </a:xfrm>
            <a:prstGeom prst="rect">
              <a:avLst/>
            </a:prstGeom>
            <a:noFill/>
            <a:ln>
              <a:noFill/>
            </a:ln>
            <a:effectLst>
              <a:outerShdw blurRad="190500" dist="228600" dir="2700000" algn="ctr">
                <a:srgbClr val="000000">
                  <a:alpha val="30000"/>
                </a:srgbClr>
              </a:outerShdw>
            </a:effectLst>
            <a:sp3d prstMaterial="matte">
              <a:bevelT w="127000" h="63500"/>
            </a:sp3d>
          </p:spPr>
          <p:txBody>
            <a:bodyPr wrap="square">
              <a:spAutoFit/>
            </a:bodyPr>
            <a:lstStyle/>
            <a:p>
              <a:pPr lvl="0" algn="just" eaLnBrk="0" fontAlgn="base" hangingPunct="0">
                <a:spcBef>
                  <a:spcPct val="0"/>
                </a:spcBef>
                <a:spcAft>
                  <a:spcPct val="0"/>
                </a:spcAft>
              </a:pPr>
              <a:r>
                <a:rPr lang="en-US" sz="2800" dirty="0" smtClean="0">
                  <a:latin typeface="Times New Roman" pitchFamily="18" charset="0"/>
                  <a:ea typeface="Times New Roman" pitchFamily="18" charset="0"/>
                  <a:cs typeface="Times New Roman" pitchFamily="18" charset="0"/>
                </a:rPr>
                <a:t>Rats were randomly divided into four groups each consists of 6 rats except  </a:t>
              </a:r>
              <a:r>
                <a:rPr lang="en-US" sz="2800" dirty="0" err="1" smtClean="0">
                  <a:latin typeface="Times New Roman" pitchFamily="18" charset="0"/>
                  <a:ea typeface="Times New Roman" pitchFamily="18" charset="0"/>
                  <a:cs typeface="Times New Roman" pitchFamily="18" charset="0"/>
                </a:rPr>
                <a:t>CsA</a:t>
              </a:r>
              <a:r>
                <a:rPr lang="en-US" sz="2800" dirty="0" smtClean="0">
                  <a:latin typeface="Times New Roman" pitchFamily="18" charset="0"/>
                  <a:ea typeface="Times New Roman" pitchFamily="18" charset="0"/>
                  <a:cs typeface="Times New Roman" pitchFamily="18" charset="0"/>
                </a:rPr>
                <a:t> treated group was 9 rats and all are treated for 28 days</a:t>
              </a:r>
              <a:r>
                <a:rPr lang="en-US" sz="2400" dirty="0" smtClean="0">
                  <a:solidFill>
                    <a:schemeClr val="bg1"/>
                  </a:solidFill>
                  <a:latin typeface="Times New Roman" pitchFamily="18" charset="0"/>
                  <a:ea typeface="Times New Roman" pitchFamily="18" charset="0"/>
                  <a:cs typeface="Times New Roman" pitchFamily="18" charset="0"/>
                </a:rPr>
                <a:t>. </a:t>
              </a:r>
            </a:p>
          </p:txBody>
        </p:sp>
      </p:grpSp>
      <p:grpSp>
        <p:nvGrpSpPr>
          <p:cNvPr id="29" name="Group 28"/>
          <p:cNvGrpSpPr/>
          <p:nvPr/>
        </p:nvGrpSpPr>
        <p:grpSpPr>
          <a:xfrm>
            <a:off x="914400" y="2590800"/>
            <a:ext cx="6477000" cy="1295400"/>
            <a:chOff x="533400" y="2590800"/>
            <a:chExt cx="6477000" cy="1295400"/>
          </a:xfrm>
        </p:grpSpPr>
        <p:sp useBgFill="1">
          <p:nvSpPr>
            <p:cNvPr id="5" name="Rounded Rectangle 4"/>
            <p:cNvSpPr/>
            <p:nvPr/>
          </p:nvSpPr>
          <p:spPr>
            <a:xfrm>
              <a:off x="533400" y="2590800"/>
              <a:ext cx="6477000" cy="1295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09600" y="2703493"/>
              <a:ext cx="6248400" cy="954107"/>
            </a:xfrm>
            <a:prstGeom prst="rect">
              <a:avLst/>
            </a:prstGeom>
          </p:spPr>
          <p:txBody>
            <a:bodyPr wrap="square">
              <a:spAutoFit/>
            </a:bodyPr>
            <a:lstStyle/>
            <a:p>
              <a:pPr algn="ctr"/>
              <a:r>
                <a:rPr lang="en-US" sz="2800" dirty="0" smtClean="0">
                  <a:latin typeface="Times New Roman" pitchFamily="18" charset="0"/>
                  <a:cs typeface="Times New Roman" pitchFamily="18" charset="0"/>
                </a:rPr>
                <a:t>27 Male </a:t>
              </a:r>
              <a:r>
                <a:rPr lang="en-US" sz="2800" dirty="0" err="1" smtClean="0">
                  <a:latin typeface="Times New Roman" pitchFamily="18" charset="0"/>
                  <a:cs typeface="Times New Roman" pitchFamily="18" charset="0"/>
                </a:rPr>
                <a:t>Wistar</a:t>
              </a:r>
              <a:r>
                <a:rPr lang="en-US" sz="2800" dirty="0" smtClean="0">
                  <a:latin typeface="Times New Roman" pitchFamily="18" charset="0"/>
                  <a:cs typeface="Times New Roman" pitchFamily="18" charset="0"/>
                </a:rPr>
                <a:t> albino rats, aged 8 weeks, weighing (180–220 g)</a:t>
              </a:r>
              <a:endParaRPr lang="en-US" sz="2800" dirty="0">
                <a:latin typeface="Times New Roman" pitchFamily="18" charset="0"/>
                <a:cs typeface="Times New Roman" pitchFamily="18" charset="0"/>
              </a:endParaRPr>
            </a:p>
          </p:txBody>
        </p:sp>
      </p:grpSp>
      <p:grpSp>
        <p:nvGrpSpPr>
          <p:cNvPr id="38" name="Group 37"/>
          <p:cNvGrpSpPr/>
          <p:nvPr/>
        </p:nvGrpSpPr>
        <p:grpSpPr>
          <a:xfrm>
            <a:off x="5486400" y="838201"/>
            <a:ext cx="3352800" cy="1357829"/>
            <a:chOff x="1447800" y="1371600"/>
            <a:chExt cx="3048000" cy="1066800"/>
          </a:xfrm>
        </p:grpSpPr>
        <p:grpSp>
          <p:nvGrpSpPr>
            <p:cNvPr id="11" name="Group 4"/>
            <p:cNvGrpSpPr>
              <a:grpSpLocks/>
            </p:cNvGrpSpPr>
            <p:nvPr/>
          </p:nvGrpSpPr>
          <p:grpSpPr bwMode="auto">
            <a:xfrm>
              <a:off x="1447800" y="1371600"/>
              <a:ext cx="3048000" cy="1066800"/>
              <a:chOff x="4361" y="127"/>
              <a:chExt cx="1241" cy="672"/>
            </a:xfrm>
          </p:grpSpPr>
          <p:sp>
            <p:nvSpPr>
              <p:cNvPr id="12" name="Line 5"/>
              <p:cNvSpPr>
                <a:spLocks noChangeShapeType="1"/>
              </p:cNvSpPr>
              <p:nvPr/>
            </p:nvSpPr>
            <p:spPr bwMode="auto">
              <a:xfrm flipH="1">
                <a:off x="4361" y="436"/>
                <a:ext cx="122" cy="80"/>
              </a:xfrm>
              <a:prstGeom prst="line">
                <a:avLst/>
              </a:prstGeom>
              <a:noFill/>
              <a:ln w="9525">
                <a:solidFill>
                  <a:srgbClr val="FFCC66"/>
                </a:solidFill>
                <a:round/>
                <a:headEnd/>
                <a:tailEnd/>
              </a:ln>
              <a:effectLst/>
            </p:spPr>
            <p:txBody>
              <a:bodyPr/>
              <a:lstStyle/>
              <a:p>
                <a:endParaRPr lang="en-US"/>
              </a:p>
            </p:txBody>
          </p:sp>
          <p:sp>
            <p:nvSpPr>
              <p:cNvPr id="13" name="Line 6"/>
              <p:cNvSpPr>
                <a:spLocks noChangeShapeType="1"/>
              </p:cNvSpPr>
              <p:nvPr/>
            </p:nvSpPr>
            <p:spPr bwMode="auto">
              <a:xfrm flipH="1">
                <a:off x="4422" y="436"/>
                <a:ext cx="91" cy="107"/>
              </a:xfrm>
              <a:prstGeom prst="line">
                <a:avLst/>
              </a:prstGeom>
              <a:noFill/>
              <a:ln w="9525">
                <a:solidFill>
                  <a:srgbClr val="FFCC66"/>
                </a:solidFill>
                <a:round/>
                <a:headEnd/>
                <a:tailEnd/>
              </a:ln>
              <a:effectLst/>
            </p:spPr>
            <p:txBody>
              <a:bodyPr/>
              <a:lstStyle/>
              <a:p>
                <a:endParaRPr lang="en-US"/>
              </a:p>
            </p:txBody>
          </p:sp>
          <p:sp>
            <p:nvSpPr>
              <p:cNvPr id="14" name="Oval 7"/>
              <p:cNvSpPr>
                <a:spLocks noChangeArrowheads="1"/>
              </p:cNvSpPr>
              <p:nvPr/>
            </p:nvSpPr>
            <p:spPr bwMode="auto">
              <a:xfrm>
                <a:off x="4689" y="127"/>
                <a:ext cx="304" cy="242"/>
              </a:xfrm>
              <a:prstGeom prst="ellipse">
                <a:avLst/>
              </a:prstGeom>
              <a:solidFill>
                <a:srgbClr val="FFCC66"/>
              </a:solidFill>
              <a:ln w="9525">
                <a:solidFill>
                  <a:srgbClr val="FFCC66"/>
                </a:solidFill>
                <a:round/>
                <a:headEnd/>
                <a:tailEnd/>
              </a:ln>
              <a:effectLst/>
            </p:spPr>
            <p:txBody>
              <a:bodyPr wrap="none" anchor="ctr"/>
              <a:lstStyle/>
              <a:p>
                <a:endParaRPr lang="en-US"/>
              </a:p>
            </p:txBody>
          </p:sp>
          <p:sp>
            <p:nvSpPr>
              <p:cNvPr id="15" name="Oval 8"/>
              <p:cNvSpPr>
                <a:spLocks noChangeArrowheads="1"/>
              </p:cNvSpPr>
              <p:nvPr/>
            </p:nvSpPr>
            <p:spPr bwMode="auto">
              <a:xfrm>
                <a:off x="4506" y="261"/>
                <a:ext cx="487" cy="323"/>
              </a:xfrm>
              <a:prstGeom prst="ellipse">
                <a:avLst/>
              </a:prstGeom>
              <a:solidFill>
                <a:srgbClr val="FFCC66"/>
              </a:solidFill>
              <a:ln w="9525">
                <a:solidFill>
                  <a:srgbClr val="FFCC66"/>
                </a:solidFill>
                <a:round/>
                <a:headEnd/>
                <a:tailEnd/>
              </a:ln>
              <a:effectLst/>
            </p:spPr>
            <p:txBody>
              <a:bodyPr wrap="none" anchor="ctr"/>
              <a:lstStyle/>
              <a:p>
                <a:endParaRPr lang="en-US"/>
              </a:p>
            </p:txBody>
          </p:sp>
          <p:sp>
            <p:nvSpPr>
              <p:cNvPr id="16" name="Oval 9"/>
              <p:cNvSpPr>
                <a:spLocks noChangeArrowheads="1"/>
              </p:cNvSpPr>
              <p:nvPr/>
            </p:nvSpPr>
            <p:spPr bwMode="auto">
              <a:xfrm>
                <a:off x="4658" y="396"/>
                <a:ext cx="731" cy="403"/>
              </a:xfrm>
              <a:prstGeom prst="ellipse">
                <a:avLst/>
              </a:prstGeom>
              <a:solidFill>
                <a:srgbClr val="FFCC66"/>
              </a:solidFill>
              <a:ln w="9525">
                <a:solidFill>
                  <a:srgbClr val="FFCC66"/>
                </a:solidFill>
                <a:round/>
                <a:headEnd/>
                <a:tailEnd/>
              </a:ln>
              <a:effectLst/>
            </p:spPr>
            <p:txBody>
              <a:bodyPr wrap="none" anchor="ctr"/>
              <a:lstStyle/>
              <a:p>
                <a:endParaRPr lang="en-US"/>
              </a:p>
            </p:txBody>
          </p:sp>
          <p:sp>
            <p:nvSpPr>
              <p:cNvPr id="17" name="Oval 10"/>
              <p:cNvSpPr>
                <a:spLocks noChangeArrowheads="1"/>
              </p:cNvSpPr>
              <p:nvPr/>
            </p:nvSpPr>
            <p:spPr bwMode="auto">
              <a:xfrm>
                <a:off x="4658" y="745"/>
                <a:ext cx="335" cy="54"/>
              </a:xfrm>
              <a:prstGeom prst="ellipse">
                <a:avLst/>
              </a:prstGeom>
              <a:solidFill>
                <a:srgbClr val="FFCC66"/>
              </a:solidFill>
              <a:ln w="9525">
                <a:solidFill>
                  <a:srgbClr val="FFCC66"/>
                </a:solidFill>
                <a:round/>
                <a:headEnd/>
                <a:tailEnd/>
              </a:ln>
              <a:effectLst/>
            </p:spPr>
            <p:txBody>
              <a:bodyPr wrap="none" anchor="ctr"/>
              <a:lstStyle/>
              <a:p>
                <a:endParaRPr lang="en-US"/>
              </a:p>
            </p:txBody>
          </p:sp>
          <p:sp>
            <p:nvSpPr>
              <p:cNvPr id="18" name="Oval 11"/>
              <p:cNvSpPr>
                <a:spLocks noChangeArrowheads="1"/>
              </p:cNvSpPr>
              <p:nvPr/>
            </p:nvSpPr>
            <p:spPr bwMode="auto">
              <a:xfrm>
                <a:off x="4445" y="369"/>
                <a:ext cx="122" cy="107"/>
              </a:xfrm>
              <a:prstGeom prst="ellipse">
                <a:avLst/>
              </a:prstGeom>
              <a:solidFill>
                <a:srgbClr val="FFCC66"/>
              </a:solidFill>
              <a:ln w="9525">
                <a:solidFill>
                  <a:srgbClr val="FFCC66"/>
                </a:solidFill>
                <a:round/>
                <a:headEnd/>
                <a:tailEnd/>
              </a:ln>
              <a:effectLst/>
            </p:spPr>
            <p:txBody>
              <a:bodyPr wrap="none" anchor="ctr"/>
              <a:lstStyle/>
              <a:p>
                <a:endParaRPr lang="en-US"/>
              </a:p>
            </p:txBody>
          </p:sp>
          <p:sp>
            <p:nvSpPr>
              <p:cNvPr id="19" name="Freeform 12"/>
              <p:cNvSpPr>
                <a:spLocks/>
              </p:cNvSpPr>
              <p:nvPr/>
            </p:nvSpPr>
            <p:spPr bwMode="auto">
              <a:xfrm>
                <a:off x="5358" y="342"/>
                <a:ext cx="244" cy="367"/>
              </a:xfrm>
              <a:custGeom>
                <a:avLst/>
                <a:gdLst/>
                <a:ahLst/>
                <a:cxnLst>
                  <a:cxn ang="0">
                    <a:pos x="0" y="576"/>
                  </a:cxn>
                  <a:cxn ang="0">
                    <a:pos x="240" y="624"/>
                  </a:cxn>
                  <a:cxn ang="0">
                    <a:pos x="240" y="384"/>
                  </a:cxn>
                  <a:cxn ang="0">
                    <a:pos x="288" y="96"/>
                  </a:cxn>
                  <a:cxn ang="0">
                    <a:pos x="384" y="0"/>
                  </a:cxn>
                </a:cxnLst>
                <a:rect l="0" t="0" r="r" b="b"/>
                <a:pathLst>
                  <a:path w="384" h="656">
                    <a:moveTo>
                      <a:pt x="0" y="576"/>
                    </a:moveTo>
                    <a:cubicBezTo>
                      <a:pt x="100" y="616"/>
                      <a:pt x="200" y="656"/>
                      <a:pt x="240" y="624"/>
                    </a:cubicBezTo>
                    <a:cubicBezTo>
                      <a:pt x="280" y="592"/>
                      <a:pt x="232" y="472"/>
                      <a:pt x="240" y="384"/>
                    </a:cubicBezTo>
                    <a:cubicBezTo>
                      <a:pt x="248" y="296"/>
                      <a:pt x="264" y="160"/>
                      <a:pt x="288" y="96"/>
                    </a:cubicBezTo>
                    <a:cubicBezTo>
                      <a:pt x="312" y="32"/>
                      <a:pt x="368" y="16"/>
                      <a:pt x="384" y="0"/>
                    </a:cubicBezTo>
                  </a:path>
                </a:pathLst>
              </a:custGeom>
              <a:noFill/>
              <a:ln w="57150" cmpd="sng">
                <a:solidFill>
                  <a:srgbClr val="FFCC66"/>
                </a:solidFill>
                <a:round/>
                <a:headEnd/>
                <a:tailEnd/>
              </a:ln>
              <a:effectLst/>
            </p:spPr>
            <p:txBody>
              <a:bodyPr/>
              <a:lstStyle/>
              <a:p>
                <a:endParaRPr lang="en-US"/>
              </a:p>
            </p:txBody>
          </p:sp>
          <p:sp>
            <p:nvSpPr>
              <p:cNvPr id="20" name="Line 13"/>
              <p:cNvSpPr>
                <a:spLocks noChangeShapeType="1"/>
              </p:cNvSpPr>
              <p:nvPr/>
            </p:nvSpPr>
            <p:spPr bwMode="auto">
              <a:xfrm flipH="1">
                <a:off x="4506" y="396"/>
                <a:ext cx="31" cy="161"/>
              </a:xfrm>
              <a:prstGeom prst="line">
                <a:avLst/>
              </a:prstGeom>
              <a:noFill/>
              <a:ln w="9525">
                <a:solidFill>
                  <a:srgbClr val="FFCC66"/>
                </a:solidFill>
                <a:round/>
                <a:headEnd/>
                <a:tailEnd/>
              </a:ln>
              <a:effectLst/>
            </p:spPr>
            <p:txBody>
              <a:bodyPr/>
              <a:lstStyle/>
              <a:p>
                <a:endParaRPr lang="en-US"/>
              </a:p>
            </p:txBody>
          </p:sp>
        </p:grpSp>
        <p:sp>
          <p:nvSpPr>
            <p:cNvPr id="27" name="TextBox 26"/>
            <p:cNvSpPr txBox="1"/>
            <p:nvPr/>
          </p:nvSpPr>
          <p:spPr>
            <a:xfrm rot="1019292">
              <a:off x="2088385" y="1588508"/>
              <a:ext cx="1847580" cy="749609"/>
            </a:xfrm>
            <a:prstGeom prst="rect">
              <a:avLst/>
            </a:prstGeom>
            <a:noFill/>
          </p:spPr>
          <p:txBody>
            <a:bodyPr wrap="square" rtlCol="0">
              <a:spAutoFit/>
            </a:bodyPr>
            <a:lstStyle/>
            <a:p>
              <a:r>
                <a:rPr lang="en-US" sz="2800" b="1" dirty="0" smtClean="0"/>
                <a:t>Animal grouping </a:t>
              </a:r>
              <a:endParaRPr lang="en-US" sz="2800" b="1" dirty="0"/>
            </a:p>
          </p:txBody>
        </p:sp>
      </p:grpSp>
      <p:grpSp>
        <p:nvGrpSpPr>
          <p:cNvPr id="22" name="Group 21"/>
          <p:cNvGrpSpPr/>
          <p:nvPr/>
        </p:nvGrpSpPr>
        <p:grpSpPr>
          <a:xfrm>
            <a:off x="152400" y="228600"/>
            <a:ext cx="5410200" cy="1447799"/>
            <a:chOff x="152400" y="228600"/>
            <a:chExt cx="5410200" cy="1447799"/>
          </a:xfrm>
        </p:grpSpPr>
        <p:grpSp>
          <p:nvGrpSpPr>
            <p:cNvPr id="23" name="Group 4"/>
            <p:cNvGrpSpPr>
              <a:grpSpLocks/>
            </p:cNvGrpSpPr>
            <p:nvPr/>
          </p:nvGrpSpPr>
          <p:grpSpPr bwMode="auto">
            <a:xfrm rot="16200000" flipV="1">
              <a:off x="266707" y="876301"/>
              <a:ext cx="1447799" cy="152398"/>
              <a:chOff x="609600" y="792482"/>
              <a:chExt cx="8002312" cy="121918"/>
            </a:xfrm>
          </p:grpSpPr>
          <p:sp>
            <p:nvSpPr>
              <p:cNvPr id="30" name="Rectangle 29"/>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31" name="Rectangle 30"/>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24" name="Group 2"/>
            <p:cNvGrpSpPr>
              <a:grpSpLocks/>
            </p:cNvGrpSpPr>
            <p:nvPr/>
          </p:nvGrpSpPr>
          <p:grpSpPr bwMode="auto">
            <a:xfrm>
              <a:off x="152400" y="1219200"/>
              <a:ext cx="5410200" cy="152400"/>
              <a:chOff x="609600" y="792482"/>
              <a:chExt cx="8002312" cy="121918"/>
            </a:xfrm>
          </p:grpSpPr>
          <p:sp>
            <p:nvSpPr>
              <p:cNvPr id="25" name="Rectangle 24"/>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26" name="Rectangle 25"/>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32" name="Group 31"/>
          <p:cNvGrpSpPr/>
          <p:nvPr/>
        </p:nvGrpSpPr>
        <p:grpSpPr>
          <a:xfrm>
            <a:off x="1447800" y="381000"/>
            <a:ext cx="3429000" cy="685800"/>
            <a:chOff x="1447800" y="381000"/>
            <a:chExt cx="3429000" cy="685800"/>
          </a:xfrm>
        </p:grpSpPr>
        <p:sp useBgFill="1">
          <p:nvSpPr>
            <p:cNvPr id="33" name="Rounded Rectangle 32"/>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Methods </a:t>
              </a:r>
              <a:endParaRPr lang="en-US" sz="4400" b="1" dirty="0">
                <a:solidFill>
                  <a:schemeClr val="tx1"/>
                </a:solidFill>
                <a:latin typeface="Monotype Corsiva" pitchFamily="66" charset="0"/>
              </a:endParaRPr>
            </a:p>
          </p:txBody>
        </p:sp>
        <p:sp useBgFill="1">
          <p:nvSpPr>
            <p:cNvPr id="34" name="Oval 33"/>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Oval 34"/>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Oval 35"/>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40" name="Slide Number Placeholder 39"/>
          <p:cNvSpPr>
            <a:spLocks noGrp="1"/>
          </p:cNvSpPr>
          <p:nvPr>
            <p:ph type="sldNum" sz="quarter" idx="12"/>
          </p:nvPr>
        </p:nvSpPr>
        <p:spPr/>
        <p:txBody>
          <a:bodyPr/>
          <a:lstStyle/>
          <a:p>
            <a:pPr>
              <a:defRPr/>
            </a:pPr>
            <a:fld id="{4D8A0F03-FF7C-4286-B1A6-D818CDA44380}" type="slidenum">
              <a:rPr lang="en-US" smtClean="0"/>
              <a:pPr>
                <a:defRPr/>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278780" y="546318"/>
            <a:ext cx="5055220" cy="523220"/>
          </a:xfrm>
          <a:prstGeom prst="rect">
            <a:avLst/>
          </a:prstGeom>
        </p:spPr>
        <p:txBody>
          <a:bodyPr wrap="square">
            <a:spAutoFit/>
          </a:bodyPr>
          <a:lstStyle/>
          <a:p>
            <a:endParaRPr lang="en-US" sz="2800" dirty="0">
              <a:solidFill>
                <a:schemeClr val="bg1"/>
              </a:solidFill>
            </a:endParaRPr>
          </a:p>
        </p:txBody>
      </p:sp>
      <p:grpSp>
        <p:nvGrpSpPr>
          <p:cNvPr id="49" name="Group 48"/>
          <p:cNvGrpSpPr/>
          <p:nvPr/>
        </p:nvGrpSpPr>
        <p:grpSpPr>
          <a:xfrm rot="20419486" flipH="1">
            <a:off x="6256131" y="545085"/>
            <a:ext cx="2583283" cy="406099"/>
            <a:chOff x="3429000" y="278150"/>
            <a:chExt cx="3016325" cy="533400"/>
          </a:xfrm>
          <a:solidFill>
            <a:srgbClr val="FFCC66"/>
          </a:solidFill>
        </p:grpSpPr>
        <p:sp>
          <p:nvSpPr>
            <p:cNvPr id="50" name="Rounded Rectangle 49"/>
            <p:cNvSpPr/>
            <p:nvPr/>
          </p:nvSpPr>
          <p:spPr>
            <a:xfrm>
              <a:off x="3798489" y="278150"/>
              <a:ext cx="1828800" cy="533400"/>
            </a:xfrm>
            <a:prstGeom prst="round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5627289" y="430549"/>
              <a:ext cx="304800" cy="228600"/>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p:cNvCxnSpPr>
              <a:stCxn id="51" idx="3"/>
            </p:cNvCxnSpPr>
            <p:nvPr/>
          </p:nvCxnSpPr>
          <p:spPr>
            <a:xfrm rot="9619486" flipH="1" flipV="1">
              <a:off x="5953948" y="444735"/>
              <a:ext cx="491377" cy="241913"/>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4855049" y="658921"/>
              <a:ext cx="152400" cy="15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5007449" y="658922"/>
              <a:ext cx="152400" cy="15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5159850" y="658921"/>
              <a:ext cx="152400" cy="15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4549455" y="658921"/>
              <a:ext cx="152400" cy="15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703443" y="658921"/>
              <a:ext cx="152400" cy="15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3510560" y="500253"/>
              <a:ext cx="832841" cy="109347"/>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3429000" y="381000"/>
              <a:ext cx="45719" cy="381000"/>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p:cNvGrpSpPr/>
          <p:nvPr/>
        </p:nvGrpSpPr>
        <p:grpSpPr>
          <a:xfrm flipH="1">
            <a:off x="304800" y="1066800"/>
            <a:ext cx="3048000" cy="1066800"/>
            <a:chOff x="5181600" y="838200"/>
            <a:chExt cx="3048000" cy="1066800"/>
          </a:xfrm>
        </p:grpSpPr>
        <p:grpSp>
          <p:nvGrpSpPr>
            <p:cNvPr id="69" name="Group 4"/>
            <p:cNvGrpSpPr>
              <a:grpSpLocks/>
            </p:cNvGrpSpPr>
            <p:nvPr/>
          </p:nvGrpSpPr>
          <p:grpSpPr bwMode="auto">
            <a:xfrm>
              <a:off x="5181583" y="838201"/>
              <a:ext cx="3047994" cy="1066804"/>
              <a:chOff x="4361" y="127"/>
              <a:chExt cx="1241" cy="672"/>
            </a:xfrm>
          </p:grpSpPr>
          <p:sp>
            <p:nvSpPr>
              <p:cNvPr id="107" name="Line 5"/>
              <p:cNvSpPr>
                <a:spLocks noChangeShapeType="1"/>
              </p:cNvSpPr>
              <p:nvPr/>
            </p:nvSpPr>
            <p:spPr bwMode="auto">
              <a:xfrm flipH="1">
                <a:off x="4361" y="436"/>
                <a:ext cx="122" cy="80"/>
              </a:xfrm>
              <a:prstGeom prst="line">
                <a:avLst/>
              </a:prstGeom>
              <a:noFill/>
              <a:ln w="19050">
                <a:solidFill>
                  <a:schemeClr val="bg1"/>
                </a:solidFill>
                <a:round/>
                <a:headEnd/>
                <a:tailEnd/>
              </a:ln>
              <a:effectLst/>
            </p:spPr>
            <p:txBody>
              <a:bodyPr/>
              <a:lstStyle/>
              <a:p>
                <a:endParaRPr lang="en-US"/>
              </a:p>
            </p:txBody>
          </p:sp>
          <p:sp>
            <p:nvSpPr>
              <p:cNvPr id="108" name="Line 6"/>
              <p:cNvSpPr>
                <a:spLocks noChangeShapeType="1"/>
              </p:cNvSpPr>
              <p:nvPr/>
            </p:nvSpPr>
            <p:spPr bwMode="auto">
              <a:xfrm flipH="1">
                <a:off x="4422" y="436"/>
                <a:ext cx="91" cy="107"/>
              </a:xfrm>
              <a:prstGeom prst="line">
                <a:avLst/>
              </a:prstGeom>
              <a:noFill/>
              <a:ln w="19050">
                <a:solidFill>
                  <a:schemeClr val="bg1"/>
                </a:solidFill>
                <a:round/>
                <a:headEnd/>
                <a:tailEnd/>
              </a:ln>
              <a:effectLst/>
            </p:spPr>
            <p:txBody>
              <a:bodyPr/>
              <a:lstStyle/>
              <a:p>
                <a:endParaRPr lang="en-US"/>
              </a:p>
            </p:txBody>
          </p:sp>
          <p:sp>
            <p:nvSpPr>
              <p:cNvPr id="109" name="Oval 7"/>
              <p:cNvSpPr>
                <a:spLocks noChangeArrowheads="1"/>
              </p:cNvSpPr>
              <p:nvPr/>
            </p:nvSpPr>
            <p:spPr bwMode="auto">
              <a:xfrm>
                <a:off x="4689" y="127"/>
                <a:ext cx="304" cy="242"/>
              </a:xfrm>
              <a:prstGeom prst="ellipse">
                <a:avLst/>
              </a:prstGeom>
              <a:solidFill>
                <a:schemeClr val="bg1"/>
              </a:solidFill>
              <a:ln w="9525">
                <a:noFill/>
                <a:round/>
                <a:headEnd/>
                <a:tailEnd/>
              </a:ln>
              <a:effectLst/>
            </p:spPr>
            <p:txBody>
              <a:bodyPr wrap="none" anchor="ctr"/>
              <a:lstStyle/>
              <a:p>
                <a:endParaRPr lang="en-US"/>
              </a:p>
            </p:txBody>
          </p:sp>
          <p:sp>
            <p:nvSpPr>
              <p:cNvPr id="110" name="Oval 8"/>
              <p:cNvSpPr>
                <a:spLocks noChangeArrowheads="1"/>
              </p:cNvSpPr>
              <p:nvPr/>
            </p:nvSpPr>
            <p:spPr bwMode="auto">
              <a:xfrm>
                <a:off x="4506" y="261"/>
                <a:ext cx="487" cy="323"/>
              </a:xfrm>
              <a:prstGeom prst="ellipse">
                <a:avLst/>
              </a:prstGeom>
              <a:solidFill>
                <a:schemeClr val="bg1"/>
              </a:solidFill>
              <a:ln w="9525">
                <a:solidFill>
                  <a:schemeClr val="bg1"/>
                </a:solidFill>
                <a:round/>
                <a:headEnd/>
                <a:tailEnd/>
              </a:ln>
              <a:effectLst/>
            </p:spPr>
            <p:txBody>
              <a:bodyPr wrap="none" anchor="ctr"/>
              <a:lstStyle/>
              <a:p>
                <a:endParaRPr lang="en-US"/>
              </a:p>
            </p:txBody>
          </p:sp>
          <p:sp>
            <p:nvSpPr>
              <p:cNvPr id="111" name="Oval 9"/>
              <p:cNvSpPr>
                <a:spLocks noChangeArrowheads="1"/>
              </p:cNvSpPr>
              <p:nvPr/>
            </p:nvSpPr>
            <p:spPr bwMode="auto">
              <a:xfrm>
                <a:off x="4658" y="396"/>
                <a:ext cx="731" cy="403"/>
              </a:xfrm>
              <a:prstGeom prst="ellipse">
                <a:avLst/>
              </a:prstGeom>
              <a:solidFill>
                <a:schemeClr val="bg1"/>
              </a:solidFill>
              <a:ln w="9525">
                <a:noFill/>
                <a:round/>
                <a:headEnd/>
                <a:tailEnd/>
              </a:ln>
              <a:effectLst/>
            </p:spPr>
            <p:txBody>
              <a:bodyPr wrap="none" anchor="ctr"/>
              <a:lstStyle/>
              <a:p>
                <a:endParaRPr lang="en-US"/>
              </a:p>
            </p:txBody>
          </p:sp>
          <p:sp>
            <p:nvSpPr>
              <p:cNvPr id="112" name="Oval 10"/>
              <p:cNvSpPr>
                <a:spLocks noChangeArrowheads="1"/>
              </p:cNvSpPr>
              <p:nvPr/>
            </p:nvSpPr>
            <p:spPr bwMode="auto">
              <a:xfrm>
                <a:off x="4658" y="745"/>
                <a:ext cx="335" cy="54"/>
              </a:xfrm>
              <a:prstGeom prst="ellipse">
                <a:avLst/>
              </a:prstGeom>
              <a:solidFill>
                <a:schemeClr val="bg1"/>
              </a:solidFill>
              <a:ln w="9525">
                <a:noFill/>
                <a:round/>
                <a:headEnd/>
                <a:tailEnd/>
              </a:ln>
              <a:effectLst/>
            </p:spPr>
            <p:txBody>
              <a:bodyPr wrap="none" anchor="ctr"/>
              <a:lstStyle/>
              <a:p>
                <a:endParaRPr lang="en-US"/>
              </a:p>
            </p:txBody>
          </p:sp>
          <p:sp>
            <p:nvSpPr>
              <p:cNvPr id="113" name="Oval 11"/>
              <p:cNvSpPr>
                <a:spLocks noChangeArrowheads="1"/>
              </p:cNvSpPr>
              <p:nvPr/>
            </p:nvSpPr>
            <p:spPr bwMode="auto">
              <a:xfrm>
                <a:off x="4445" y="369"/>
                <a:ext cx="122" cy="107"/>
              </a:xfrm>
              <a:prstGeom prst="ellipse">
                <a:avLst/>
              </a:prstGeom>
              <a:solidFill>
                <a:schemeClr val="bg1"/>
              </a:solidFill>
              <a:ln w="9525">
                <a:noFill/>
                <a:round/>
                <a:headEnd/>
                <a:tailEnd/>
              </a:ln>
              <a:effectLst/>
            </p:spPr>
            <p:txBody>
              <a:bodyPr wrap="none" anchor="ctr"/>
              <a:lstStyle/>
              <a:p>
                <a:endParaRPr lang="en-US"/>
              </a:p>
            </p:txBody>
          </p:sp>
          <p:sp>
            <p:nvSpPr>
              <p:cNvPr id="114" name="Freeform 12"/>
              <p:cNvSpPr>
                <a:spLocks/>
              </p:cNvSpPr>
              <p:nvPr/>
            </p:nvSpPr>
            <p:spPr bwMode="auto">
              <a:xfrm>
                <a:off x="5358" y="342"/>
                <a:ext cx="244" cy="367"/>
              </a:xfrm>
              <a:custGeom>
                <a:avLst/>
                <a:gdLst/>
                <a:ahLst/>
                <a:cxnLst>
                  <a:cxn ang="0">
                    <a:pos x="0" y="576"/>
                  </a:cxn>
                  <a:cxn ang="0">
                    <a:pos x="240" y="624"/>
                  </a:cxn>
                  <a:cxn ang="0">
                    <a:pos x="240" y="384"/>
                  </a:cxn>
                  <a:cxn ang="0">
                    <a:pos x="288" y="96"/>
                  </a:cxn>
                  <a:cxn ang="0">
                    <a:pos x="384" y="0"/>
                  </a:cxn>
                </a:cxnLst>
                <a:rect l="0" t="0" r="r" b="b"/>
                <a:pathLst>
                  <a:path w="384" h="656">
                    <a:moveTo>
                      <a:pt x="0" y="576"/>
                    </a:moveTo>
                    <a:cubicBezTo>
                      <a:pt x="100" y="616"/>
                      <a:pt x="200" y="656"/>
                      <a:pt x="240" y="624"/>
                    </a:cubicBezTo>
                    <a:cubicBezTo>
                      <a:pt x="280" y="592"/>
                      <a:pt x="232" y="472"/>
                      <a:pt x="240" y="384"/>
                    </a:cubicBezTo>
                    <a:cubicBezTo>
                      <a:pt x="248" y="296"/>
                      <a:pt x="264" y="160"/>
                      <a:pt x="288" y="96"/>
                    </a:cubicBezTo>
                    <a:cubicBezTo>
                      <a:pt x="312" y="32"/>
                      <a:pt x="368" y="16"/>
                      <a:pt x="384" y="0"/>
                    </a:cubicBezTo>
                  </a:path>
                </a:pathLst>
              </a:custGeom>
              <a:noFill/>
              <a:ln w="57150" cmpd="sng">
                <a:solidFill>
                  <a:schemeClr val="bg1"/>
                </a:solidFill>
                <a:round/>
                <a:headEnd/>
                <a:tailEnd/>
              </a:ln>
              <a:effectLst/>
            </p:spPr>
            <p:txBody>
              <a:bodyPr/>
              <a:lstStyle/>
              <a:p>
                <a:endParaRPr lang="en-US"/>
              </a:p>
            </p:txBody>
          </p:sp>
          <p:sp>
            <p:nvSpPr>
              <p:cNvPr id="115" name="Line 13"/>
              <p:cNvSpPr>
                <a:spLocks noChangeShapeType="1"/>
              </p:cNvSpPr>
              <p:nvPr/>
            </p:nvSpPr>
            <p:spPr bwMode="auto">
              <a:xfrm flipH="1">
                <a:off x="4506" y="396"/>
                <a:ext cx="31" cy="161"/>
              </a:xfrm>
              <a:prstGeom prst="line">
                <a:avLst/>
              </a:prstGeom>
              <a:noFill/>
              <a:ln w="19050">
                <a:solidFill>
                  <a:schemeClr val="bg1"/>
                </a:solidFill>
                <a:round/>
                <a:headEnd/>
                <a:tailEnd/>
              </a:ln>
              <a:effectLst/>
            </p:spPr>
            <p:txBody>
              <a:bodyPr/>
              <a:lstStyle/>
              <a:p>
                <a:endParaRPr lang="en-US"/>
              </a:p>
            </p:txBody>
          </p:sp>
        </p:grpSp>
        <p:sp>
          <p:nvSpPr>
            <p:cNvPr id="106" name="Rectangle 105"/>
            <p:cNvSpPr/>
            <p:nvPr/>
          </p:nvSpPr>
          <p:spPr>
            <a:xfrm rot="926404">
              <a:off x="5874299" y="1218456"/>
              <a:ext cx="1585627" cy="523220"/>
            </a:xfrm>
            <a:prstGeom prst="rect">
              <a:avLst/>
            </a:prstGeom>
          </p:spPr>
          <p:txBody>
            <a:bodyPr wrap="none">
              <a:spAutoFit/>
            </a:bodyPr>
            <a:lstStyle/>
            <a:p>
              <a:r>
                <a:rPr lang="en-US" sz="2800" b="1" dirty="0" smtClean="0">
                  <a:solidFill>
                    <a:srgbClr val="000000"/>
                  </a:solidFill>
                  <a:latin typeface="Times New Roman" pitchFamily="18" charset="0"/>
                  <a:ea typeface="Times New Roman" pitchFamily="18" charset="0"/>
                  <a:cs typeface="Times New Roman" pitchFamily="18" charset="0"/>
                </a:rPr>
                <a:t>Group-I</a:t>
              </a:r>
              <a:r>
                <a:rPr lang="en-US" sz="2800" dirty="0" smtClean="0">
                  <a:solidFill>
                    <a:srgbClr val="000000"/>
                  </a:solidFill>
                  <a:latin typeface="Times New Roman" pitchFamily="18" charset="0"/>
                  <a:ea typeface="Times New Roman" pitchFamily="18" charset="0"/>
                  <a:cs typeface="Times New Roman" pitchFamily="18" charset="0"/>
                </a:rPr>
                <a:t> </a:t>
              </a:r>
              <a:endParaRPr lang="en-US" sz="2800" dirty="0"/>
            </a:p>
          </p:txBody>
        </p:sp>
      </p:grpSp>
      <p:sp>
        <p:nvSpPr>
          <p:cNvPr id="116" name="Rectangle 115"/>
          <p:cNvSpPr/>
          <p:nvPr/>
        </p:nvSpPr>
        <p:spPr>
          <a:xfrm>
            <a:off x="3733800" y="1295400"/>
            <a:ext cx="5257800" cy="1107996"/>
          </a:xfrm>
          <a:prstGeom prst="rect">
            <a:avLst/>
          </a:prstGeom>
          <a:ln w="38100">
            <a:solidFill>
              <a:schemeClr val="bg1"/>
            </a:solidFill>
          </a:ln>
        </p:spPr>
        <p:txBody>
          <a:bodyPr wrap="square">
            <a:spAutoFit/>
          </a:bodyPr>
          <a:lstStyle/>
          <a:p>
            <a:r>
              <a:rPr lang="en-US" sz="2200" dirty="0" smtClean="0">
                <a:latin typeface="Times New Roman" pitchFamily="18" charset="0"/>
                <a:ea typeface="Times New Roman" pitchFamily="18" charset="0"/>
                <a:cs typeface="Times New Roman" pitchFamily="18" charset="0"/>
              </a:rPr>
              <a:t>Served as the normal control group. Animals were treated with SC injections of sunflower </a:t>
            </a:r>
            <a:r>
              <a:rPr lang="en-US" sz="2200" dirty="0" smtClean="0">
                <a:latin typeface="Times New Roman" pitchFamily="18" charset="0"/>
                <a:ea typeface="Times New Roman" pitchFamily="18" charset="0"/>
                <a:cs typeface="Times New Roman" pitchFamily="18" charset="0"/>
              </a:rPr>
              <a:t>oil</a:t>
            </a:r>
            <a:r>
              <a:rPr lang="en-US" sz="2200" dirty="0" smtClean="0">
                <a:latin typeface="Times New Roman" pitchFamily="18" charset="0"/>
                <a:ea typeface="Times New Roman" pitchFamily="18" charset="0"/>
                <a:cs typeface="Times New Roman" pitchFamily="18" charset="0"/>
              </a:rPr>
              <a:t>; </a:t>
            </a:r>
            <a:r>
              <a:rPr lang="en-US" sz="2200" dirty="0" smtClean="0">
                <a:latin typeface="Times New Roman" pitchFamily="18" charset="0"/>
                <a:ea typeface="Times New Roman" pitchFamily="18" charset="0"/>
                <a:cs typeface="Times New Roman" pitchFamily="18" charset="0"/>
              </a:rPr>
              <a:t> </a:t>
            </a:r>
            <a:r>
              <a:rPr lang="en-US" sz="2200" dirty="0" smtClean="0">
                <a:latin typeface="Times New Roman" pitchFamily="18" charset="0"/>
                <a:ea typeface="Times New Roman" pitchFamily="18" charset="0"/>
                <a:cs typeface="Times New Roman" pitchFamily="18" charset="0"/>
              </a:rPr>
              <a:t>the </a:t>
            </a:r>
            <a:r>
              <a:rPr lang="en-US" sz="2200" dirty="0" err="1" smtClean="0">
                <a:latin typeface="Times New Roman" pitchFamily="18" charset="0"/>
                <a:ea typeface="Times New Roman" pitchFamily="18" charset="0"/>
                <a:cs typeface="Times New Roman" pitchFamily="18" charset="0"/>
              </a:rPr>
              <a:t>CsA</a:t>
            </a:r>
            <a:r>
              <a:rPr lang="en-US" sz="2200" dirty="0" smtClean="0">
                <a:latin typeface="Times New Roman" pitchFamily="18" charset="0"/>
                <a:ea typeface="Times New Roman" pitchFamily="18" charset="0"/>
                <a:cs typeface="Times New Roman" pitchFamily="18" charset="0"/>
              </a:rPr>
              <a:t> vehicle.</a:t>
            </a:r>
            <a:endParaRPr lang="en-US" sz="2200" dirty="0"/>
          </a:p>
        </p:txBody>
      </p:sp>
      <p:sp>
        <p:nvSpPr>
          <p:cNvPr id="117" name="Rectangle 116"/>
          <p:cNvSpPr/>
          <p:nvPr/>
        </p:nvSpPr>
        <p:spPr>
          <a:xfrm>
            <a:off x="3733800" y="5521404"/>
            <a:ext cx="5105400" cy="1107996"/>
          </a:xfrm>
          <a:prstGeom prst="rect">
            <a:avLst/>
          </a:prstGeom>
          <a:ln w="38100">
            <a:solidFill>
              <a:schemeClr val="bg1"/>
            </a:solidFill>
          </a:ln>
        </p:spPr>
        <p:txBody>
          <a:bodyPr wrap="square">
            <a:spAutoFit/>
          </a:bodyPr>
          <a:lstStyle/>
          <a:p>
            <a:pPr lvl="0" eaLnBrk="0" fontAlgn="base" hangingPunct="0">
              <a:spcBef>
                <a:spcPct val="0"/>
              </a:spcBef>
              <a:spcAft>
                <a:spcPct val="0"/>
              </a:spcAft>
            </a:pPr>
            <a:r>
              <a:rPr lang="en-US" sz="2200" dirty="0" smtClean="0">
                <a:solidFill>
                  <a:srgbClr val="000000"/>
                </a:solidFill>
                <a:latin typeface="Times New Roman" pitchFamily="18" charset="0"/>
                <a:ea typeface="Times New Roman" pitchFamily="18" charset="0"/>
                <a:cs typeface="Times New Roman" pitchFamily="18" charset="0"/>
              </a:rPr>
              <a:t>Rats were treated with VLD (10 mg/kg/day, </a:t>
            </a:r>
            <a:r>
              <a:rPr lang="en-US" sz="2200" dirty="0" err="1" smtClean="0">
                <a:solidFill>
                  <a:srgbClr val="000000"/>
                </a:solidFill>
                <a:latin typeface="Times New Roman" pitchFamily="18" charset="0"/>
                <a:ea typeface="Times New Roman" pitchFamily="18" charset="0"/>
                <a:cs typeface="Times New Roman" pitchFamily="18" charset="0"/>
              </a:rPr>
              <a:t>o.d</a:t>
            </a:r>
            <a:r>
              <a:rPr lang="en-US" sz="2200" dirty="0" smtClean="0">
                <a:solidFill>
                  <a:srgbClr val="000000"/>
                </a:solidFill>
                <a:latin typeface="Times New Roman" pitchFamily="18" charset="0"/>
                <a:ea typeface="Times New Roman" pitchFamily="18" charset="0"/>
                <a:cs typeface="Times New Roman" pitchFamily="18" charset="0"/>
              </a:rPr>
              <a:t>) 4 days before and along with </a:t>
            </a:r>
            <a:r>
              <a:rPr lang="en-US" sz="2200" dirty="0" err="1" smtClean="0">
                <a:solidFill>
                  <a:srgbClr val="000000"/>
                </a:solidFill>
                <a:latin typeface="Times New Roman" pitchFamily="18" charset="0"/>
                <a:ea typeface="Times New Roman" pitchFamily="18" charset="0"/>
                <a:cs typeface="Times New Roman" pitchFamily="18" charset="0"/>
              </a:rPr>
              <a:t>CsA</a:t>
            </a:r>
            <a:r>
              <a:rPr lang="en-US" sz="2200" dirty="0" smtClean="0">
                <a:solidFill>
                  <a:srgbClr val="000000"/>
                </a:solidFill>
                <a:latin typeface="Times New Roman" pitchFamily="18" charset="0"/>
                <a:ea typeface="Times New Roman" pitchFamily="18" charset="0"/>
                <a:cs typeface="Times New Roman" pitchFamily="18" charset="0"/>
              </a:rPr>
              <a:t> administration for 28 consecutive days. </a:t>
            </a:r>
            <a:endParaRPr lang="en-US" sz="2200" dirty="0" smtClean="0">
              <a:latin typeface="Times New Roman" pitchFamily="18" charset="0"/>
              <a:cs typeface="Times New Roman" pitchFamily="18" charset="0"/>
            </a:endParaRPr>
          </a:p>
        </p:txBody>
      </p:sp>
      <p:sp>
        <p:nvSpPr>
          <p:cNvPr id="118" name="Rectangle 117"/>
          <p:cNvSpPr/>
          <p:nvPr/>
        </p:nvSpPr>
        <p:spPr>
          <a:xfrm>
            <a:off x="3733800" y="4191000"/>
            <a:ext cx="5105400" cy="769441"/>
          </a:xfrm>
          <a:prstGeom prst="rect">
            <a:avLst/>
          </a:prstGeom>
          <a:ln w="38100">
            <a:solidFill>
              <a:schemeClr val="bg1"/>
            </a:solidFill>
          </a:ln>
        </p:spPr>
        <p:txBody>
          <a:bodyPr wrap="square">
            <a:spAutoFit/>
          </a:bodyPr>
          <a:lstStyle/>
          <a:p>
            <a:pPr lvl="0" eaLnBrk="0" fontAlgn="base" hangingPunct="0">
              <a:spcBef>
                <a:spcPct val="0"/>
              </a:spcBef>
              <a:spcAft>
                <a:spcPct val="0"/>
              </a:spcAft>
            </a:pPr>
            <a:r>
              <a:rPr lang="en-US" sz="2200" dirty="0" smtClean="0">
                <a:solidFill>
                  <a:srgbClr val="000000"/>
                </a:solidFill>
                <a:latin typeface="Times New Roman" pitchFamily="18" charset="0"/>
                <a:ea typeface="Times New Roman" pitchFamily="18" charset="0"/>
                <a:cs typeface="Times New Roman" pitchFamily="18" charset="0"/>
              </a:rPr>
              <a:t>Rats were administered </a:t>
            </a:r>
            <a:r>
              <a:rPr lang="en-US" sz="2200" dirty="0" err="1" smtClean="0">
                <a:solidFill>
                  <a:srgbClr val="000000"/>
                </a:solidFill>
                <a:latin typeface="Times New Roman" pitchFamily="18" charset="0"/>
                <a:ea typeface="Times New Roman" pitchFamily="18" charset="0"/>
                <a:cs typeface="Times New Roman" pitchFamily="18" charset="0"/>
              </a:rPr>
              <a:t>CsA</a:t>
            </a:r>
            <a:r>
              <a:rPr lang="en-US" sz="2200" dirty="0" smtClean="0">
                <a:solidFill>
                  <a:srgbClr val="000000"/>
                </a:solidFill>
                <a:latin typeface="Times New Roman" pitchFamily="18" charset="0"/>
                <a:ea typeface="Times New Roman" pitchFamily="18" charset="0"/>
                <a:cs typeface="Times New Roman" pitchFamily="18" charset="0"/>
              </a:rPr>
              <a:t>  (20 mg/kg in sunflower oil, S.C.)</a:t>
            </a:r>
          </a:p>
        </p:txBody>
      </p:sp>
      <p:sp>
        <p:nvSpPr>
          <p:cNvPr id="119" name="Rectangle 118"/>
          <p:cNvSpPr/>
          <p:nvPr/>
        </p:nvSpPr>
        <p:spPr>
          <a:xfrm>
            <a:off x="3733800" y="2964359"/>
            <a:ext cx="5181600" cy="769441"/>
          </a:xfrm>
          <a:prstGeom prst="rect">
            <a:avLst/>
          </a:prstGeom>
          <a:ln w="38100">
            <a:solidFill>
              <a:schemeClr val="bg1"/>
            </a:solidFill>
          </a:ln>
        </p:spPr>
        <p:txBody>
          <a:bodyPr wrap="square">
            <a:spAutoFit/>
          </a:bodyPr>
          <a:lstStyle/>
          <a:p>
            <a:pPr lvl="0" eaLnBrk="0" fontAlgn="base" hangingPunct="0">
              <a:spcBef>
                <a:spcPct val="0"/>
              </a:spcBef>
              <a:spcAft>
                <a:spcPct val="0"/>
              </a:spcAft>
            </a:pPr>
            <a:r>
              <a:rPr lang="en-US" sz="2200" dirty="0" smtClean="0">
                <a:solidFill>
                  <a:srgbClr val="000000"/>
                </a:solidFill>
                <a:latin typeface="Times New Roman" pitchFamily="18" charset="0"/>
                <a:ea typeface="Times New Roman" pitchFamily="18" charset="0"/>
                <a:cs typeface="Times New Roman" pitchFamily="18" charset="0"/>
              </a:rPr>
              <a:t>Rats were treated with </a:t>
            </a:r>
            <a:r>
              <a:rPr lang="en-US" sz="2200" dirty="0" smtClean="0">
                <a:solidFill>
                  <a:srgbClr val="000000"/>
                </a:solidFill>
                <a:latin typeface="Times New Roman" pitchFamily="18" charset="0"/>
                <a:ea typeface="Times New Roman" pitchFamily="18" charset="0"/>
                <a:cs typeface="Times New Roman" pitchFamily="18" charset="0"/>
              </a:rPr>
              <a:t>VLD (10 </a:t>
            </a:r>
            <a:r>
              <a:rPr lang="en-US" sz="2200" dirty="0" smtClean="0">
                <a:solidFill>
                  <a:srgbClr val="000000"/>
                </a:solidFill>
                <a:latin typeface="Times New Roman" pitchFamily="18" charset="0"/>
                <a:ea typeface="Times New Roman" pitchFamily="18" charset="0"/>
                <a:cs typeface="Times New Roman" pitchFamily="18" charset="0"/>
              </a:rPr>
              <a:t>mg/kg/day </a:t>
            </a:r>
            <a:r>
              <a:rPr lang="en-US" sz="2200" dirty="0" err="1" smtClean="0">
                <a:solidFill>
                  <a:srgbClr val="000000"/>
                </a:solidFill>
                <a:latin typeface="Times New Roman" pitchFamily="18" charset="0"/>
                <a:ea typeface="Times New Roman" pitchFamily="18" charset="0"/>
                <a:cs typeface="Times New Roman" pitchFamily="18" charset="0"/>
              </a:rPr>
              <a:t>o.d</a:t>
            </a:r>
            <a:r>
              <a:rPr lang="en-US" sz="2200" dirty="0" smtClean="0">
                <a:solidFill>
                  <a:srgbClr val="000000"/>
                </a:solidFill>
                <a:latin typeface="Times New Roman" pitchFamily="18" charset="0"/>
                <a:ea typeface="Times New Roman" pitchFamily="18" charset="0"/>
                <a:cs typeface="Times New Roman" pitchFamily="18" charset="0"/>
              </a:rPr>
              <a:t>).</a:t>
            </a:r>
          </a:p>
        </p:txBody>
      </p:sp>
      <p:grpSp>
        <p:nvGrpSpPr>
          <p:cNvPr id="120" name="Group 119"/>
          <p:cNvGrpSpPr/>
          <p:nvPr/>
        </p:nvGrpSpPr>
        <p:grpSpPr>
          <a:xfrm flipH="1">
            <a:off x="228600" y="2743196"/>
            <a:ext cx="3047994" cy="1066804"/>
            <a:chOff x="5181581" y="838201"/>
            <a:chExt cx="3047994" cy="1066804"/>
          </a:xfrm>
        </p:grpSpPr>
        <p:grpSp>
          <p:nvGrpSpPr>
            <p:cNvPr id="121" name="Group 4"/>
            <p:cNvGrpSpPr>
              <a:grpSpLocks/>
            </p:cNvGrpSpPr>
            <p:nvPr/>
          </p:nvGrpSpPr>
          <p:grpSpPr bwMode="auto">
            <a:xfrm>
              <a:off x="5181585" y="838201"/>
              <a:ext cx="3047994" cy="1066804"/>
              <a:chOff x="4361" y="127"/>
              <a:chExt cx="1241" cy="672"/>
            </a:xfrm>
          </p:grpSpPr>
          <p:sp>
            <p:nvSpPr>
              <p:cNvPr id="123" name="Line 5"/>
              <p:cNvSpPr>
                <a:spLocks noChangeShapeType="1"/>
              </p:cNvSpPr>
              <p:nvPr/>
            </p:nvSpPr>
            <p:spPr bwMode="auto">
              <a:xfrm flipH="1">
                <a:off x="4361" y="436"/>
                <a:ext cx="122" cy="80"/>
              </a:xfrm>
              <a:prstGeom prst="line">
                <a:avLst/>
              </a:prstGeom>
              <a:noFill/>
              <a:ln w="19050">
                <a:solidFill>
                  <a:schemeClr val="bg1"/>
                </a:solidFill>
                <a:round/>
                <a:headEnd/>
                <a:tailEnd/>
              </a:ln>
              <a:effectLst/>
            </p:spPr>
            <p:txBody>
              <a:bodyPr/>
              <a:lstStyle/>
              <a:p>
                <a:endParaRPr lang="en-US"/>
              </a:p>
            </p:txBody>
          </p:sp>
          <p:sp>
            <p:nvSpPr>
              <p:cNvPr id="124" name="Line 6"/>
              <p:cNvSpPr>
                <a:spLocks noChangeShapeType="1"/>
              </p:cNvSpPr>
              <p:nvPr/>
            </p:nvSpPr>
            <p:spPr bwMode="auto">
              <a:xfrm flipH="1">
                <a:off x="4422" y="436"/>
                <a:ext cx="91" cy="107"/>
              </a:xfrm>
              <a:prstGeom prst="line">
                <a:avLst/>
              </a:prstGeom>
              <a:noFill/>
              <a:ln w="19050">
                <a:solidFill>
                  <a:schemeClr val="bg1"/>
                </a:solidFill>
                <a:round/>
                <a:headEnd/>
                <a:tailEnd/>
              </a:ln>
              <a:effectLst/>
            </p:spPr>
            <p:txBody>
              <a:bodyPr/>
              <a:lstStyle/>
              <a:p>
                <a:endParaRPr lang="en-US"/>
              </a:p>
            </p:txBody>
          </p:sp>
          <p:sp>
            <p:nvSpPr>
              <p:cNvPr id="125" name="Oval 7"/>
              <p:cNvSpPr>
                <a:spLocks noChangeArrowheads="1"/>
              </p:cNvSpPr>
              <p:nvPr/>
            </p:nvSpPr>
            <p:spPr bwMode="auto">
              <a:xfrm>
                <a:off x="4689" y="127"/>
                <a:ext cx="304" cy="242"/>
              </a:xfrm>
              <a:prstGeom prst="ellipse">
                <a:avLst/>
              </a:prstGeom>
              <a:solidFill>
                <a:schemeClr val="bg1"/>
              </a:solidFill>
              <a:ln w="9525">
                <a:noFill/>
                <a:round/>
                <a:headEnd/>
                <a:tailEnd/>
              </a:ln>
              <a:effectLst/>
            </p:spPr>
            <p:txBody>
              <a:bodyPr wrap="none" anchor="ctr"/>
              <a:lstStyle/>
              <a:p>
                <a:endParaRPr lang="en-US"/>
              </a:p>
            </p:txBody>
          </p:sp>
          <p:sp>
            <p:nvSpPr>
              <p:cNvPr id="126" name="Oval 8"/>
              <p:cNvSpPr>
                <a:spLocks noChangeArrowheads="1"/>
              </p:cNvSpPr>
              <p:nvPr/>
            </p:nvSpPr>
            <p:spPr bwMode="auto">
              <a:xfrm>
                <a:off x="4506" y="261"/>
                <a:ext cx="487" cy="323"/>
              </a:xfrm>
              <a:prstGeom prst="ellipse">
                <a:avLst/>
              </a:prstGeom>
              <a:solidFill>
                <a:schemeClr val="bg1"/>
              </a:solidFill>
              <a:ln w="9525">
                <a:solidFill>
                  <a:schemeClr val="bg1"/>
                </a:solidFill>
                <a:round/>
                <a:headEnd/>
                <a:tailEnd/>
              </a:ln>
              <a:effectLst/>
            </p:spPr>
            <p:txBody>
              <a:bodyPr wrap="none" anchor="ctr"/>
              <a:lstStyle/>
              <a:p>
                <a:endParaRPr lang="en-US"/>
              </a:p>
            </p:txBody>
          </p:sp>
          <p:sp>
            <p:nvSpPr>
              <p:cNvPr id="127" name="Oval 9"/>
              <p:cNvSpPr>
                <a:spLocks noChangeArrowheads="1"/>
              </p:cNvSpPr>
              <p:nvPr/>
            </p:nvSpPr>
            <p:spPr bwMode="auto">
              <a:xfrm>
                <a:off x="4658" y="396"/>
                <a:ext cx="731" cy="403"/>
              </a:xfrm>
              <a:prstGeom prst="ellipse">
                <a:avLst/>
              </a:prstGeom>
              <a:solidFill>
                <a:schemeClr val="bg1"/>
              </a:solidFill>
              <a:ln w="9525">
                <a:noFill/>
                <a:round/>
                <a:headEnd/>
                <a:tailEnd/>
              </a:ln>
              <a:effectLst/>
            </p:spPr>
            <p:txBody>
              <a:bodyPr wrap="none" anchor="ctr"/>
              <a:lstStyle/>
              <a:p>
                <a:endParaRPr lang="en-US"/>
              </a:p>
            </p:txBody>
          </p:sp>
          <p:sp>
            <p:nvSpPr>
              <p:cNvPr id="128" name="Oval 10"/>
              <p:cNvSpPr>
                <a:spLocks noChangeArrowheads="1"/>
              </p:cNvSpPr>
              <p:nvPr/>
            </p:nvSpPr>
            <p:spPr bwMode="auto">
              <a:xfrm>
                <a:off x="4658" y="745"/>
                <a:ext cx="335" cy="54"/>
              </a:xfrm>
              <a:prstGeom prst="ellipse">
                <a:avLst/>
              </a:prstGeom>
              <a:solidFill>
                <a:schemeClr val="bg1"/>
              </a:solidFill>
              <a:ln w="9525">
                <a:noFill/>
                <a:round/>
                <a:headEnd/>
                <a:tailEnd/>
              </a:ln>
              <a:effectLst/>
            </p:spPr>
            <p:txBody>
              <a:bodyPr wrap="none" anchor="ctr"/>
              <a:lstStyle/>
              <a:p>
                <a:endParaRPr lang="en-US"/>
              </a:p>
            </p:txBody>
          </p:sp>
          <p:sp>
            <p:nvSpPr>
              <p:cNvPr id="129" name="Oval 11"/>
              <p:cNvSpPr>
                <a:spLocks noChangeArrowheads="1"/>
              </p:cNvSpPr>
              <p:nvPr/>
            </p:nvSpPr>
            <p:spPr bwMode="auto">
              <a:xfrm>
                <a:off x="4445" y="369"/>
                <a:ext cx="122" cy="107"/>
              </a:xfrm>
              <a:prstGeom prst="ellipse">
                <a:avLst/>
              </a:prstGeom>
              <a:solidFill>
                <a:schemeClr val="bg1"/>
              </a:solidFill>
              <a:ln w="9525">
                <a:noFill/>
                <a:round/>
                <a:headEnd/>
                <a:tailEnd/>
              </a:ln>
              <a:effectLst/>
            </p:spPr>
            <p:txBody>
              <a:bodyPr wrap="none" anchor="ctr"/>
              <a:lstStyle/>
              <a:p>
                <a:endParaRPr lang="en-US"/>
              </a:p>
            </p:txBody>
          </p:sp>
          <p:sp>
            <p:nvSpPr>
              <p:cNvPr id="130" name="Freeform 12"/>
              <p:cNvSpPr>
                <a:spLocks/>
              </p:cNvSpPr>
              <p:nvPr/>
            </p:nvSpPr>
            <p:spPr bwMode="auto">
              <a:xfrm>
                <a:off x="5358" y="342"/>
                <a:ext cx="244" cy="367"/>
              </a:xfrm>
              <a:custGeom>
                <a:avLst/>
                <a:gdLst/>
                <a:ahLst/>
                <a:cxnLst>
                  <a:cxn ang="0">
                    <a:pos x="0" y="576"/>
                  </a:cxn>
                  <a:cxn ang="0">
                    <a:pos x="240" y="624"/>
                  </a:cxn>
                  <a:cxn ang="0">
                    <a:pos x="240" y="384"/>
                  </a:cxn>
                  <a:cxn ang="0">
                    <a:pos x="288" y="96"/>
                  </a:cxn>
                  <a:cxn ang="0">
                    <a:pos x="384" y="0"/>
                  </a:cxn>
                </a:cxnLst>
                <a:rect l="0" t="0" r="r" b="b"/>
                <a:pathLst>
                  <a:path w="384" h="656">
                    <a:moveTo>
                      <a:pt x="0" y="576"/>
                    </a:moveTo>
                    <a:cubicBezTo>
                      <a:pt x="100" y="616"/>
                      <a:pt x="200" y="656"/>
                      <a:pt x="240" y="624"/>
                    </a:cubicBezTo>
                    <a:cubicBezTo>
                      <a:pt x="280" y="592"/>
                      <a:pt x="232" y="472"/>
                      <a:pt x="240" y="384"/>
                    </a:cubicBezTo>
                    <a:cubicBezTo>
                      <a:pt x="248" y="296"/>
                      <a:pt x="264" y="160"/>
                      <a:pt x="288" y="96"/>
                    </a:cubicBezTo>
                    <a:cubicBezTo>
                      <a:pt x="312" y="32"/>
                      <a:pt x="368" y="16"/>
                      <a:pt x="384" y="0"/>
                    </a:cubicBezTo>
                  </a:path>
                </a:pathLst>
              </a:custGeom>
              <a:noFill/>
              <a:ln w="57150" cmpd="sng">
                <a:solidFill>
                  <a:schemeClr val="bg1"/>
                </a:solidFill>
                <a:round/>
                <a:headEnd/>
                <a:tailEnd/>
              </a:ln>
              <a:effectLst/>
            </p:spPr>
            <p:txBody>
              <a:bodyPr/>
              <a:lstStyle/>
              <a:p>
                <a:endParaRPr lang="en-US"/>
              </a:p>
            </p:txBody>
          </p:sp>
          <p:sp>
            <p:nvSpPr>
              <p:cNvPr id="131" name="Line 13"/>
              <p:cNvSpPr>
                <a:spLocks noChangeShapeType="1"/>
              </p:cNvSpPr>
              <p:nvPr/>
            </p:nvSpPr>
            <p:spPr bwMode="auto">
              <a:xfrm flipH="1">
                <a:off x="4506" y="396"/>
                <a:ext cx="31" cy="161"/>
              </a:xfrm>
              <a:prstGeom prst="line">
                <a:avLst/>
              </a:prstGeom>
              <a:noFill/>
              <a:ln w="19050">
                <a:solidFill>
                  <a:schemeClr val="bg1"/>
                </a:solidFill>
                <a:round/>
                <a:headEnd/>
                <a:tailEnd/>
              </a:ln>
              <a:effectLst/>
            </p:spPr>
            <p:txBody>
              <a:bodyPr/>
              <a:lstStyle/>
              <a:p>
                <a:endParaRPr lang="en-US"/>
              </a:p>
            </p:txBody>
          </p:sp>
        </p:grpSp>
        <p:sp>
          <p:nvSpPr>
            <p:cNvPr id="122" name="Rectangle 121"/>
            <p:cNvSpPr/>
            <p:nvPr/>
          </p:nvSpPr>
          <p:spPr>
            <a:xfrm rot="926404">
              <a:off x="5824606" y="1218456"/>
              <a:ext cx="1685013" cy="523220"/>
            </a:xfrm>
            <a:prstGeom prst="rect">
              <a:avLst/>
            </a:prstGeom>
          </p:spPr>
          <p:txBody>
            <a:bodyPr wrap="none">
              <a:spAutoFit/>
            </a:bodyPr>
            <a:lstStyle/>
            <a:p>
              <a:r>
                <a:rPr lang="en-US" sz="2800" b="1" dirty="0" smtClean="0">
                  <a:solidFill>
                    <a:srgbClr val="000000"/>
                  </a:solidFill>
                  <a:latin typeface="Times New Roman" pitchFamily="18" charset="0"/>
                  <a:ea typeface="Times New Roman" pitchFamily="18" charset="0"/>
                  <a:cs typeface="Times New Roman" pitchFamily="18" charset="0"/>
                </a:rPr>
                <a:t>Group-II</a:t>
              </a:r>
              <a:r>
                <a:rPr lang="en-US" sz="2800" dirty="0" smtClean="0">
                  <a:solidFill>
                    <a:srgbClr val="000000"/>
                  </a:solidFill>
                  <a:latin typeface="Times New Roman" pitchFamily="18" charset="0"/>
                  <a:ea typeface="Times New Roman" pitchFamily="18" charset="0"/>
                  <a:cs typeface="Times New Roman" pitchFamily="18" charset="0"/>
                </a:rPr>
                <a:t> </a:t>
              </a:r>
              <a:endParaRPr lang="en-US" sz="2800" dirty="0"/>
            </a:p>
          </p:txBody>
        </p:sp>
      </p:grpSp>
      <p:grpSp>
        <p:nvGrpSpPr>
          <p:cNvPr id="132" name="Group 131"/>
          <p:cNvGrpSpPr/>
          <p:nvPr/>
        </p:nvGrpSpPr>
        <p:grpSpPr>
          <a:xfrm flipH="1">
            <a:off x="304800" y="4038601"/>
            <a:ext cx="3047994" cy="1066804"/>
            <a:chOff x="5181581" y="838201"/>
            <a:chExt cx="3047994" cy="1066804"/>
          </a:xfrm>
        </p:grpSpPr>
        <p:grpSp>
          <p:nvGrpSpPr>
            <p:cNvPr id="133" name="Group 4"/>
            <p:cNvGrpSpPr>
              <a:grpSpLocks/>
            </p:cNvGrpSpPr>
            <p:nvPr/>
          </p:nvGrpSpPr>
          <p:grpSpPr bwMode="auto">
            <a:xfrm>
              <a:off x="5181585" y="838201"/>
              <a:ext cx="3047994" cy="1066804"/>
              <a:chOff x="4361" y="127"/>
              <a:chExt cx="1241" cy="672"/>
            </a:xfrm>
          </p:grpSpPr>
          <p:sp>
            <p:nvSpPr>
              <p:cNvPr id="135" name="Line 5"/>
              <p:cNvSpPr>
                <a:spLocks noChangeShapeType="1"/>
              </p:cNvSpPr>
              <p:nvPr/>
            </p:nvSpPr>
            <p:spPr bwMode="auto">
              <a:xfrm flipH="1">
                <a:off x="4361" y="436"/>
                <a:ext cx="122" cy="80"/>
              </a:xfrm>
              <a:prstGeom prst="line">
                <a:avLst/>
              </a:prstGeom>
              <a:noFill/>
              <a:ln w="19050">
                <a:solidFill>
                  <a:schemeClr val="bg1"/>
                </a:solidFill>
                <a:round/>
                <a:headEnd/>
                <a:tailEnd/>
              </a:ln>
              <a:effectLst/>
            </p:spPr>
            <p:txBody>
              <a:bodyPr/>
              <a:lstStyle/>
              <a:p>
                <a:endParaRPr lang="en-US"/>
              </a:p>
            </p:txBody>
          </p:sp>
          <p:sp>
            <p:nvSpPr>
              <p:cNvPr id="136" name="Line 6"/>
              <p:cNvSpPr>
                <a:spLocks noChangeShapeType="1"/>
              </p:cNvSpPr>
              <p:nvPr/>
            </p:nvSpPr>
            <p:spPr bwMode="auto">
              <a:xfrm flipH="1">
                <a:off x="4422" y="436"/>
                <a:ext cx="91" cy="107"/>
              </a:xfrm>
              <a:prstGeom prst="line">
                <a:avLst/>
              </a:prstGeom>
              <a:noFill/>
              <a:ln w="19050">
                <a:solidFill>
                  <a:schemeClr val="bg1"/>
                </a:solidFill>
                <a:round/>
                <a:headEnd/>
                <a:tailEnd/>
              </a:ln>
              <a:effectLst/>
            </p:spPr>
            <p:txBody>
              <a:bodyPr/>
              <a:lstStyle/>
              <a:p>
                <a:endParaRPr lang="en-US"/>
              </a:p>
            </p:txBody>
          </p:sp>
          <p:sp>
            <p:nvSpPr>
              <p:cNvPr id="137" name="Oval 7"/>
              <p:cNvSpPr>
                <a:spLocks noChangeArrowheads="1"/>
              </p:cNvSpPr>
              <p:nvPr/>
            </p:nvSpPr>
            <p:spPr bwMode="auto">
              <a:xfrm>
                <a:off x="4689" y="127"/>
                <a:ext cx="304" cy="242"/>
              </a:xfrm>
              <a:prstGeom prst="ellipse">
                <a:avLst/>
              </a:prstGeom>
              <a:solidFill>
                <a:schemeClr val="bg1"/>
              </a:solidFill>
              <a:ln w="9525">
                <a:noFill/>
                <a:round/>
                <a:headEnd/>
                <a:tailEnd/>
              </a:ln>
              <a:effectLst/>
            </p:spPr>
            <p:txBody>
              <a:bodyPr wrap="none" anchor="ctr"/>
              <a:lstStyle/>
              <a:p>
                <a:endParaRPr lang="en-US"/>
              </a:p>
            </p:txBody>
          </p:sp>
          <p:sp>
            <p:nvSpPr>
              <p:cNvPr id="138" name="Oval 8"/>
              <p:cNvSpPr>
                <a:spLocks noChangeArrowheads="1"/>
              </p:cNvSpPr>
              <p:nvPr/>
            </p:nvSpPr>
            <p:spPr bwMode="auto">
              <a:xfrm>
                <a:off x="4506" y="261"/>
                <a:ext cx="487" cy="323"/>
              </a:xfrm>
              <a:prstGeom prst="ellipse">
                <a:avLst/>
              </a:prstGeom>
              <a:solidFill>
                <a:schemeClr val="bg1"/>
              </a:solidFill>
              <a:ln w="9525">
                <a:solidFill>
                  <a:schemeClr val="bg1"/>
                </a:solidFill>
                <a:round/>
                <a:headEnd/>
                <a:tailEnd/>
              </a:ln>
              <a:effectLst/>
            </p:spPr>
            <p:txBody>
              <a:bodyPr wrap="none" anchor="ctr"/>
              <a:lstStyle/>
              <a:p>
                <a:endParaRPr lang="en-US"/>
              </a:p>
            </p:txBody>
          </p:sp>
          <p:sp>
            <p:nvSpPr>
              <p:cNvPr id="139" name="Oval 9"/>
              <p:cNvSpPr>
                <a:spLocks noChangeArrowheads="1"/>
              </p:cNvSpPr>
              <p:nvPr/>
            </p:nvSpPr>
            <p:spPr bwMode="auto">
              <a:xfrm>
                <a:off x="4658" y="396"/>
                <a:ext cx="731" cy="403"/>
              </a:xfrm>
              <a:prstGeom prst="ellipse">
                <a:avLst/>
              </a:prstGeom>
              <a:solidFill>
                <a:schemeClr val="bg1"/>
              </a:solidFill>
              <a:ln w="9525">
                <a:noFill/>
                <a:round/>
                <a:headEnd/>
                <a:tailEnd/>
              </a:ln>
              <a:effectLst/>
            </p:spPr>
            <p:txBody>
              <a:bodyPr wrap="none" anchor="ctr"/>
              <a:lstStyle/>
              <a:p>
                <a:endParaRPr lang="en-US"/>
              </a:p>
            </p:txBody>
          </p:sp>
          <p:sp>
            <p:nvSpPr>
              <p:cNvPr id="140" name="Oval 10"/>
              <p:cNvSpPr>
                <a:spLocks noChangeArrowheads="1"/>
              </p:cNvSpPr>
              <p:nvPr/>
            </p:nvSpPr>
            <p:spPr bwMode="auto">
              <a:xfrm>
                <a:off x="4658" y="745"/>
                <a:ext cx="335" cy="54"/>
              </a:xfrm>
              <a:prstGeom prst="ellipse">
                <a:avLst/>
              </a:prstGeom>
              <a:solidFill>
                <a:schemeClr val="bg1"/>
              </a:solidFill>
              <a:ln w="9525">
                <a:noFill/>
                <a:round/>
                <a:headEnd/>
                <a:tailEnd/>
              </a:ln>
              <a:effectLst/>
            </p:spPr>
            <p:txBody>
              <a:bodyPr wrap="none" anchor="ctr"/>
              <a:lstStyle/>
              <a:p>
                <a:endParaRPr lang="en-US"/>
              </a:p>
            </p:txBody>
          </p:sp>
          <p:sp>
            <p:nvSpPr>
              <p:cNvPr id="141" name="Oval 11"/>
              <p:cNvSpPr>
                <a:spLocks noChangeArrowheads="1"/>
              </p:cNvSpPr>
              <p:nvPr/>
            </p:nvSpPr>
            <p:spPr bwMode="auto">
              <a:xfrm>
                <a:off x="4445" y="369"/>
                <a:ext cx="122" cy="107"/>
              </a:xfrm>
              <a:prstGeom prst="ellipse">
                <a:avLst/>
              </a:prstGeom>
              <a:solidFill>
                <a:schemeClr val="bg1"/>
              </a:solidFill>
              <a:ln w="9525">
                <a:noFill/>
                <a:round/>
                <a:headEnd/>
                <a:tailEnd/>
              </a:ln>
              <a:effectLst/>
            </p:spPr>
            <p:txBody>
              <a:bodyPr wrap="none" anchor="ctr"/>
              <a:lstStyle/>
              <a:p>
                <a:endParaRPr lang="en-US"/>
              </a:p>
            </p:txBody>
          </p:sp>
          <p:sp>
            <p:nvSpPr>
              <p:cNvPr id="142" name="Freeform 12"/>
              <p:cNvSpPr>
                <a:spLocks/>
              </p:cNvSpPr>
              <p:nvPr/>
            </p:nvSpPr>
            <p:spPr bwMode="auto">
              <a:xfrm>
                <a:off x="5358" y="342"/>
                <a:ext cx="244" cy="367"/>
              </a:xfrm>
              <a:custGeom>
                <a:avLst/>
                <a:gdLst/>
                <a:ahLst/>
                <a:cxnLst>
                  <a:cxn ang="0">
                    <a:pos x="0" y="576"/>
                  </a:cxn>
                  <a:cxn ang="0">
                    <a:pos x="240" y="624"/>
                  </a:cxn>
                  <a:cxn ang="0">
                    <a:pos x="240" y="384"/>
                  </a:cxn>
                  <a:cxn ang="0">
                    <a:pos x="288" y="96"/>
                  </a:cxn>
                  <a:cxn ang="0">
                    <a:pos x="384" y="0"/>
                  </a:cxn>
                </a:cxnLst>
                <a:rect l="0" t="0" r="r" b="b"/>
                <a:pathLst>
                  <a:path w="384" h="656">
                    <a:moveTo>
                      <a:pt x="0" y="576"/>
                    </a:moveTo>
                    <a:cubicBezTo>
                      <a:pt x="100" y="616"/>
                      <a:pt x="200" y="656"/>
                      <a:pt x="240" y="624"/>
                    </a:cubicBezTo>
                    <a:cubicBezTo>
                      <a:pt x="280" y="592"/>
                      <a:pt x="232" y="472"/>
                      <a:pt x="240" y="384"/>
                    </a:cubicBezTo>
                    <a:cubicBezTo>
                      <a:pt x="248" y="296"/>
                      <a:pt x="264" y="160"/>
                      <a:pt x="288" y="96"/>
                    </a:cubicBezTo>
                    <a:cubicBezTo>
                      <a:pt x="312" y="32"/>
                      <a:pt x="368" y="16"/>
                      <a:pt x="384" y="0"/>
                    </a:cubicBezTo>
                  </a:path>
                </a:pathLst>
              </a:custGeom>
              <a:noFill/>
              <a:ln w="57150" cmpd="sng">
                <a:solidFill>
                  <a:schemeClr val="bg1"/>
                </a:solidFill>
                <a:round/>
                <a:headEnd/>
                <a:tailEnd/>
              </a:ln>
              <a:effectLst/>
            </p:spPr>
            <p:txBody>
              <a:bodyPr/>
              <a:lstStyle/>
              <a:p>
                <a:endParaRPr lang="en-US"/>
              </a:p>
            </p:txBody>
          </p:sp>
          <p:sp>
            <p:nvSpPr>
              <p:cNvPr id="143" name="Line 13"/>
              <p:cNvSpPr>
                <a:spLocks noChangeShapeType="1"/>
              </p:cNvSpPr>
              <p:nvPr/>
            </p:nvSpPr>
            <p:spPr bwMode="auto">
              <a:xfrm flipH="1">
                <a:off x="4506" y="396"/>
                <a:ext cx="31" cy="161"/>
              </a:xfrm>
              <a:prstGeom prst="line">
                <a:avLst/>
              </a:prstGeom>
              <a:noFill/>
              <a:ln w="19050">
                <a:solidFill>
                  <a:schemeClr val="bg1"/>
                </a:solidFill>
                <a:round/>
                <a:headEnd/>
                <a:tailEnd/>
              </a:ln>
              <a:effectLst/>
            </p:spPr>
            <p:txBody>
              <a:bodyPr/>
              <a:lstStyle/>
              <a:p>
                <a:endParaRPr lang="en-US"/>
              </a:p>
            </p:txBody>
          </p:sp>
        </p:grpSp>
        <p:sp>
          <p:nvSpPr>
            <p:cNvPr id="134" name="Rectangle 133"/>
            <p:cNvSpPr/>
            <p:nvPr/>
          </p:nvSpPr>
          <p:spPr>
            <a:xfrm rot="926404">
              <a:off x="5754874" y="1218456"/>
              <a:ext cx="1824474" cy="523220"/>
            </a:xfrm>
            <a:prstGeom prst="rect">
              <a:avLst/>
            </a:prstGeom>
          </p:spPr>
          <p:txBody>
            <a:bodyPr wrap="none">
              <a:spAutoFit/>
            </a:bodyPr>
            <a:lstStyle/>
            <a:p>
              <a:r>
                <a:rPr lang="en-US" sz="2800" b="1" dirty="0" smtClean="0">
                  <a:solidFill>
                    <a:srgbClr val="000000"/>
                  </a:solidFill>
                  <a:latin typeface="Times New Roman" pitchFamily="18" charset="0"/>
                  <a:ea typeface="Times New Roman" pitchFamily="18" charset="0"/>
                  <a:cs typeface="Times New Roman" pitchFamily="18" charset="0"/>
                </a:rPr>
                <a:t>Group-III</a:t>
              </a:r>
              <a:r>
                <a:rPr lang="en-US" sz="2800" dirty="0" smtClean="0">
                  <a:solidFill>
                    <a:srgbClr val="000000"/>
                  </a:solidFill>
                  <a:latin typeface="Times New Roman" pitchFamily="18" charset="0"/>
                  <a:ea typeface="Times New Roman" pitchFamily="18" charset="0"/>
                  <a:cs typeface="Times New Roman" pitchFamily="18" charset="0"/>
                </a:rPr>
                <a:t> </a:t>
              </a:r>
              <a:endParaRPr lang="en-US" sz="2800" dirty="0"/>
            </a:p>
          </p:txBody>
        </p:sp>
      </p:grpSp>
      <p:grpSp>
        <p:nvGrpSpPr>
          <p:cNvPr id="144" name="Group 143"/>
          <p:cNvGrpSpPr/>
          <p:nvPr/>
        </p:nvGrpSpPr>
        <p:grpSpPr>
          <a:xfrm flipH="1">
            <a:off x="304800" y="5410201"/>
            <a:ext cx="3047994" cy="1066804"/>
            <a:chOff x="5181581" y="838201"/>
            <a:chExt cx="3047994" cy="1066804"/>
          </a:xfrm>
        </p:grpSpPr>
        <p:grpSp>
          <p:nvGrpSpPr>
            <p:cNvPr id="145" name="Group 4"/>
            <p:cNvGrpSpPr>
              <a:grpSpLocks/>
            </p:cNvGrpSpPr>
            <p:nvPr/>
          </p:nvGrpSpPr>
          <p:grpSpPr bwMode="auto">
            <a:xfrm>
              <a:off x="5181585" y="838201"/>
              <a:ext cx="3047994" cy="1066804"/>
              <a:chOff x="4361" y="127"/>
              <a:chExt cx="1241" cy="672"/>
            </a:xfrm>
          </p:grpSpPr>
          <p:sp>
            <p:nvSpPr>
              <p:cNvPr id="147" name="Line 5"/>
              <p:cNvSpPr>
                <a:spLocks noChangeShapeType="1"/>
              </p:cNvSpPr>
              <p:nvPr/>
            </p:nvSpPr>
            <p:spPr bwMode="auto">
              <a:xfrm flipH="1">
                <a:off x="4361" y="436"/>
                <a:ext cx="122" cy="80"/>
              </a:xfrm>
              <a:prstGeom prst="line">
                <a:avLst/>
              </a:prstGeom>
              <a:noFill/>
              <a:ln w="19050">
                <a:solidFill>
                  <a:schemeClr val="bg1"/>
                </a:solidFill>
                <a:round/>
                <a:headEnd/>
                <a:tailEnd/>
              </a:ln>
              <a:effectLst/>
            </p:spPr>
            <p:txBody>
              <a:bodyPr/>
              <a:lstStyle/>
              <a:p>
                <a:endParaRPr lang="en-US"/>
              </a:p>
            </p:txBody>
          </p:sp>
          <p:sp>
            <p:nvSpPr>
              <p:cNvPr id="148" name="Line 6"/>
              <p:cNvSpPr>
                <a:spLocks noChangeShapeType="1"/>
              </p:cNvSpPr>
              <p:nvPr/>
            </p:nvSpPr>
            <p:spPr bwMode="auto">
              <a:xfrm flipH="1">
                <a:off x="4422" y="436"/>
                <a:ext cx="91" cy="107"/>
              </a:xfrm>
              <a:prstGeom prst="line">
                <a:avLst/>
              </a:prstGeom>
              <a:noFill/>
              <a:ln w="19050">
                <a:solidFill>
                  <a:schemeClr val="bg1"/>
                </a:solidFill>
                <a:round/>
                <a:headEnd/>
                <a:tailEnd/>
              </a:ln>
              <a:effectLst/>
            </p:spPr>
            <p:txBody>
              <a:bodyPr/>
              <a:lstStyle/>
              <a:p>
                <a:endParaRPr lang="en-US"/>
              </a:p>
            </p:txBody>
          </p:sp>
          <p:sp>
            <p:nvSpPr>
              <p:cNvPr id="149" name="Oval 7"/>
              <p:cNvSpPr>
                <a:spLocks noChangeArrowheads="1"/>
              </p:cNvSpPr>
              <p:nvPr/>
            </p:nvSpPr>
            <p:spPr bwMode="auto">
              <a:xfrm>
                <a:off x="4689" y="127"/>
                <a:ext cx="304" cy="242"/>
              </a:xfrm>
              <a:prstGeom prst="ellipse">
                <a:avLst/>
              </a:prstGeom>
              <a:solidFill>
                <a:schemeClr val="bg1"/>
              </a:solidFill>
              <a:ln w="9525">
                <a:noFill/>
                <a:round/>
                <a:headEnd/>
                <a:tailEnd/>
              </a:ln>
              <a:effectLst/>
            </p:spPr>
            <p:txBody>
              <a:bodyPr wrap="none" anchor="ctr"/>
              <a:lstStyle/>
              <a:p>
                <a:endParaRPr lang="en-US"/>
              </a:p>
            </p:txBody>
          </p:sp>
          <p:sp>
            <p:nvSpPr>
              <p:cNvPr id="150" name="Oval 8"/>
              <p:cNvSpPr>
                <a:spLocks noChangeArrowheads="1"/>
              </p:cNvSpPr>
              <p:nvPr/>
            </p:nvSpPr>
            <p:spPr bwMode="auto">
              <a:xfrm>
                <a:off x="4506" y="261"/>
                <a:ext cx="487" cy="323"/>
              </a:xfrm>
              <a:prstGeom prst="ellipse">
                <a:avLst/>
              </a:prstGeom>
              <a:solidFill>
                <a:schemeClr val="bg1"/>
              </a:solidFill>
              <a:ln w="9525">
                <a:solidFill>
                  <a:schemeClr val="bg1"/>
                </a:solidFill>
                <a:round/>
                <a:headEnd/>
                <a:tailEnd/>
              </a:ln>
              <a:effectLst/>
            </p:spPr>
            <p:txBody>
              <a:bodyPr wrap="none" anchor="ctr"/>
              <a:lstStyle/>
              <a:p>
                <a:endParaRPr lang="en-US"/>
              </a:p>
            </p:txBody>
          </p:sp>
          <p:sp>
            <p:nvSpPr>
              <p:cNvPr id="151" name="Oval 9"/>
              <p:cNvSpPr>
                <a:spLocks noChangeArrowheads="1"/>
              </p:cNvSpPr>
              <p:nvPr/>
            </p:nvSpPr>
            <p:spPr bwMode="auto">
              <a:xfrm>
                <a:off x="4658" y="396"/>
                <a:ext cx="731" cy="403"/>
              </a:xfrm>
              <a:prstGeom prst="ellipse">
                <a:avLst/>
              </a:prstGeom>
              <a:solidFill>
                <a:schemeClr val="bg1"/>
              </a:solidFill>
              <a:ln w="9525">
                <a:noFill/>
                <a:round/>
                <a:headEnd/>
                <a:tailEnd/>
              </a:ln>
              <a:effectLst/>
            </p:spPr>
            <p:txBody>
              <a:bodyPr wrap="none" anchor="ctr"/>
              <a:lstStyle/>
              <a:p>
                <a:endParaRPr lang="en-US"/>
              </a:p>
            </p:txBody>
          </p:sp>
          <p:sp>
            <p:nvSpPr>
              <p:cNvPr id="152" name="Oval 10"/>
              <p:cNvSpPr>
                <a:spLocks noChangeArrowheads="1"/>
              </p:cNvSpPr>
              <p:nvPr/>
            </p:nvSpPr>
            <p:spPr bwMode="auto">
              <a:xfrm>
                <a:off x="4658" y="745"/>
                <a:ext cx="335" cy="54"/>
              </a:xfrm>
              <a:prstGeom prst="ellipse">
                <a:avLst/>
              </a:prstGeom>
              <a:solidFill>
                <a:schemeClr val="bg1"/>
              </a:solidFill>
              <a:ln w="9525">
                <a:noFill/>
                <a:round/>
                <a:headEnd/>
                <a:tailEnd/>
              </a:ln>
              <a:effectLst/>
            </p:spPr>
            <p:txBody>
              <a:bodyPr wrap="none" anchor="ctr"/>
              <a:lstStyle/>
              <a:p>
                <a:endParaRPr lang="en-US"/>
              </a:p>
            </p:txBody>
          </p:sp>
          <p:sp>
            <p:nvSpPr>
              <p:cNvPr id="153" name="Oval 11"/>
              <p:cNvSpPr>
                <a:spLocks noChangeArrowheads="1"/>
              </p:cNvSpPr>
              <p:nvPr/>
            </p:nvSpPr>
            <p:spPr bwMode="auto">
              <a:xfrm>
                <a:off x="4445" y="369"/>
                <a:ext cx="122" cy="107"/>
              </a:xfrm>
              <a:prstGeom prst="ellipse">
                <a:avLst/>
              </a:prstGeom>
              <a:solidFill>
                <a:schemeClr val="bg1"/>
              </a:solidFill>
              <a:ln w="9525">
                <a:noFill/>
                <a:round/>
                <a:headEnd/>
                <a:tailEnd/>
              </a:ln>
              <a:effectLst/>
            </p:spPr>
            <p:txBody>
              <a:bodyPr wrap="none" anchor="ctr"/>
              <a:lstStyle/>
              <a:p>
                <a:endParaRPr lang="en-US"/>
              </a:p>
            </p:txBody>
          </p:sp>
          <p:sp>
            <p:nvSpPr>
              <p:cNvPr id="154" name="Freeform 12"/>
              <p:cNvSpPr>
                <a:spLocks/>
              </p:cNvSpPr>
              <p:nvPr/>
            </p:nvSpPr>
            <p:spPr bwMode="auto">
              <a:xfrm>
                <a:off x="5358" y="342"/>
                <a:ext cx="244" cy="367"/>
              </a:xfrm>
              <a:custGeom>
                <a:avLst/>
                <a:gdLst/>
                <a:ahLst/>
                <a:cxnLst>
                  <a:cxn ang="0">
                    <a:pos x="0" y="576"/>
                  </a:cxn>
                  <a:cxn ang="0">
                    <a:pos x="240" y="624"/>
                  </a:cxn>
                  <a:cxn ang="0">
                    <a:pos x="240" y="384"/>
                  </a:cxn>
                  <a:cxn ang="0">
                    <a:pos x="288" y="96"/>
                  </a:cxn>
                  <a:cxn ang="0">
                    <a:pos x="384" y="0"/>
                  </a:cxn>
                </a:cxnLst>
                <a:rect l="0" t="0" r="r" b="b"/>
                <a:pathLst>
                  <a:path w="384" h="656">
                    <a:moveTo>
                      <a:pt x="0" y="576"/>
                    </a:moveTo>
                    <a:cubicBezTo>
                      <a:pt x="100" y="616"/>
                      <a:pt x="200" y="656"/>
                      <a:pt x="240" y="624"/>
                    </a:cubicBezTo>
                    <a:cubicBezTo>
                      <a:pt x="280" y="592"/>
                      <a:pt x="232" y="472"/>
                      <a:pt x="240" y="384"/>
                    </a:cubicBezTo>
                    <a:cubicBezTo>
                      <a:pt x="248" y="296"/>
                      <a:pt x="264" y="160"/>
                      <a:pt x="288" y="96"/>
                    </a:cubicBezTo>
                    <a:cubicBezTo>
                      <a:pt x="312" y="32"/>
                      <a:pt x="368" y="16"/>
                      <a:pt x="384" y="0"/>
                    </a:cubicBezTo>
                  </a:path>
                </a:pathLst>
              </a:custGeom>
              <a:noFill/>
              <a:ln w="57150" cmpd="sng">
                <a:solidFill>
                  <a:schemeClr val="bg1"/>
                </a:solidFill>
                <a:round/>
                <a:headEnd/>
                <a:tailEnd/>
              </a:ln>
              <a:effectLst/>
            </p:spPr>
            <p:txBody>
              <a:bodyPr/>
              <a:lstStyle/>
              <a:p>
                <a:endParaRPr lang="en-US"/>
              </a:p>
            </p:txBody>
          </p:sp>
          <p:sp>
            <p:nvSpPr>
              <p:cNvPr id="155" name="Line 13"/>
              <p:cNvSpPr>
                <a:spLocks noChangeShapeType="1"/>
              </p:cNvSpPr>
              <p:nvPr/>
            </p:nvSpPr>
            <p:spPr bwMode="auto">
              <a:xfrm flipH="1">
                <a:off x="4506" y="396"/>
                <a:ext cx="31" cy="161"/>
              </a:xfrm>
              <a:prstGeom prst="line">
                <a:avLst/>
              </a:prstGeom>
              <a:noFill/>
              <a:ln w="19050">
                <a:solidFill>
                  <a:schemeClr val="bg1"/>
                </a:solidFill>
                <a:round/>
                <a:headEnd/>
                <a:tailEnd/>
              </a:ln>
              <a:effectLst/>
            </p:spPr>
            <p:txBody>
              <a:bodyPr/>
              <a:lstStyle/>
              <a:p>
                <a:endParaRPr lang="en-US"/>
              </a:p>
            </p:txBody>
          </p:sp>
        </p:grpSp>
        <p:sp>
          <p:nvSpPr>
            <p:cNvPr id="146" name="Rectangle 145"/>
            <p:cNvSpPr/>
            <p:nvPr/>
          </p:nvSpPr>
          <p:spPr>
            <a:xfrm rot="926404">
              <a:off x="5764493" y="1218456"/>
              <a:ext cx="1805238" cy="523220"/>
            </a:xfrm>
            <a:prstGeom prst="rect">
              <a:avLst/>
            </a:prstGeom>
          </p:spPr>
          <p:txBody>
            <a:bodyPr wrap="none">
              <a:spAutoFit/>
            </a:bodyPr>
            <a:lstStyle/>
            <a:p>
              <a:r>
                <a:rPr lang="en-US" sz="2800" b="1" dirty="0" smtClean="0">
                  <a:solidFill>
                    <a:srgbClr val="000000"/>
                  </a:solidFill>
                  <a:latin typeface="Times New Roman" pitchFamily="18" charset="0"/>
                  <a:ea typeface="Times New Roman" pitchFamily="18" charset="0"/>
                  <a:cs typeface="Times New Roman" pitchFamily="18" charset="0"/>
                </a:rPr>
                <a:t>Group-VI</a:t>
              </a:r>
              <a:r>
                <a:rPr lang="en-US" sz="2800" dirty="0" smtClean="0">
                  <a:solidFill>
                    <a:srgbClr val="000000"/>
                  </a:solidFill>
                  <a:latin typeface="Times New Roman" pitchFamily="18" charset="0"/>
                  <a:ea typeface="Times New Roman" pitchFamily="18" charset="0"/>
                  <a:cs typeface="Times New Roman" pitchFamily="18" charset="0"/>
                </a:rPr>
                <a:t> </a:t>
              </a:r>
              <a:endParaRPr lang="en-US" sz="2800" dirty="0"/>
            </a:p>
          </p:txBody>
        </p:sp>
      </p:grpSp>
      <p:grpSp>
        <p:nvGrpSpPr>
          <p:cNvPr id="66" name="Group 65"/>
          <p:cNvGrpSpPr/>
          <p:nvPr/>
        </p:nvGrpSpPr>
        <p:grpSpPr>
          <a:xfrm>
            <a:off x="152400" y="76200"/>
            <a:ext cx="4038600" cy="1219200"/>
            <a:chOff x="152400" y="228600"/>
            <a:chExt cx="5410200" cy="1447799"/>
          </a:xfrm>
        </p:grpSpPr>
        <p:grpSp>
          <p:nvGrpSpPr>
            <p:cNvPr id="67" name="Group 4"/>
            <p:cNvGrpSpPr>
              <a:grpSpLocks/>
            </p:cNvGrpSpPr>
            <p:nvPr/>
          </p:nvGrpSpPr>
          <p:grpSpPr bwMode="auto">
            <a:xfrm rot="16200000" flipV="1">
              <a:off x="266709" y="876300"/>
              <a:ext cx="1447799" cy="152399"/>
              <a:chOff x="609608" y="792481"/>
              <a:chExt cx="8002312" cy="121919"/>
            </a:xfrm>
          </p:grpSpPr>
          <p:sp>
            <p:nvSpPr>
              <p:cNvPr id="73" name="Rectangle 72"/>
              <p:cNvSpPr>
                <a:spLocks noChangeArrowheads="1"/>
              </p:cNvSpPr>
              <p:nvPr/>
            </p:nvSpPr>
            <p:spPr bwMode="auto">
              <a:xfrm flipV="1">
                <a:off x="609608" y="792481"/>
                <a:ext cx="8002312" cy="66673"/>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4" name="Rectangle 73"/>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70" name="Group 2"/>
            <p:cNvGrpSpPr>
              <a:grpSpLocks/>
            </p:cNvGrpSpPr>
            <p:nvPr/>
          </p:nvGrpSpPr>
          <p:grpSpPr bwMode="auto">
            <a:xfrm>
              <a:off x="152400" y="1219200"/>
              <a:ext cx="5410200" cy="152400"/>
              <a:chOff x="609600" y="792482"/>
              <a:chExt cx="8002312" cy="121918"/>
            </a:xfrm>
          </p:grpSpPr>
          <p:sp>
            <p:nvSpPr>
              <p:cNvPr id="71" name="Rectangle 70"/>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2" name="Rectangle 71"/>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75" name="Group 74"/>
          <p:cNvGrpSpPr/>
          <p:nvPr/>
        </p:nvGrpSpPr>
        <p:grpSpPr>
          <a:xfrm>
            <a:off x="990600" y="228600"/>
            <a:ext cx="3200400" cy="533402"/>
            <a:chOff x="1676400" y="533398"/>
            <a:chExt cx="3200400" cy="533402"/>
          </a:xfrm>
        </p:grpSpPr>
        <p:sp useBgFill="1">
          <p:nvSpPr>
            <p:cNvPr id="76" name="Rounded Rectangle 75"/>
            <p:cNvSpPr/>
            <p:nvPr/>
          </p:nvSpPr>
          <p:spPr>
            <a:xfrm>
              <a:off x="1676400" y="533398"/>
              <a:ext cx="1981200" cy="533401"/>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Monotype Corsiva" pitchFamily="66" charset="0"/>
                </a:rPr>
                <a:t>Methods </a:t>
              </a:r>
              <a:endParaRPr lang="en-US" sz="3200" b="1" dirty="0">
                <a:solidFill>
                  <a:schemeClr val="tx1"/>
                </a:solidFill>
                <a:latin typeface="Monotype Corsiva" pitchFamily="66" charset="0"/>
              </a:endParaRPr>
            </a:p>
          </p:txBody>
        </p:sp>
        <p:sp useBgFill="1">
          <p:nvSpPr>
            <p:cNvPr id="77" name="Oval 76"/>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8" name="Oval 77"/>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Oval 78"/>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Slide Number Placeholder 79"/>
          <p:cNvSpPr>
            <a:spLocks noGrp="1"/>
          </p:cNvSpPr>
          <p:nvPr>
            <p:ph type="sldNum" sz="quarter" idx="12"/>
          </p:nvPr>
        </p:nvSpPr>
        <p:spPr>
          <a:xfrm>
            <a:off x="6553200" y="6569075"/>
            <a:ext cx="2133600" cy="365125"/>
          </a:xfrm>
        </p:spPr>
        <p:txBody>
          <a:bodyPr/>
          <a:lstStyle/>
          <a:p>
            <a:pPr>
              <a:defRPr/>
            </a:pPr>
            <a:fld id="{48BDD5CF-FC1F-43A2-A19D-742F57F83AD6}" type="slidenum">
              <a:rPr lang="en-US" smtClean="0"/>
              <a:pPr>
                <a:defRPr/>
              </a:pPr>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6"/>
                                        </p:tgtEl>
                                        <p:attrNameLst>
                                          <p:attrName>style.visibility</p:attrName>
                                        </p:attrNameLst>
                                      </p:cBhvr>
                                      <p:to>
                                        <p:strVal val="visible"/>
                                      </p:to>
                                    </p:set>
                                    <p:anim calcmode="lin" valueType="num">
                                      <p:cBhvr additive="base">
                                        <p:cTn id="11" dur="500" fill="hold"/>
                                        <p:tgtEl>
                                          <p:spTgt spid="116"/>
                                        </p:tgtEl>
                                        <p:attrNameLst>
                                          <p:attrName>ppt_x</p:attrName>
                                        </p:attrNameLst>
                                      </p:cBhvr>
                                      <p:tavLst>
                                        <p:tav tm="0">
                                          <p:val>
                                            <p:strVal val="1+#ppt_w/2"/>
                                          </p:val>
                                        </p:tav>
                                        <p:tav tm="100000">
                                          <p:val>
                                            <p:strVal val="#ppt_x"/>
                                          </p:val>
                                        </p:tav>
                                      </p:tavLst>
                                    </p:anim>
                                    <p:anim calcmode="lin" valueType="num">
                                      <p:cBhvr additive="base">
                                        <p:cTn id="12" dur="500" fill="hold"/>
                                        <p:tgtEl>
                                          <p:spTgt spid="11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 calcmode="lin" valueType="num">
                                      <p:cBhvr additive="base">
                                        <p:cTn id="17" dur="500" fill="hold"/>
                                        <p:tgtEl>
                                          <p:spTgt spid="120"/>
                                        </p:tgtEl>
                                        <p:attrNameLst>
                                          <p:attrName>ppt_x</p:attrName>
                                        </p:attrNameLst>
                                      </p:cBhvr>
                                      <p:tavLst>
                                        <p:tav tm="0">
                                          <p:val>
                                            <p:strVal val="0-#ppt_w/2"/>
                                          </p:val>
                                        </p:tav>
                                        <p:tav tm="100000">
                                          <p:val>
                                            <p:strVal val="#ppt_x"/>
                                          </p:val>
                                        </p:tav>
                                      </p:tavLst>
                                    </p:anim>
                                    <p:anim calcmode="lin" valueType="num">
                                      <p:cBhvr additive="base">
                                        <p:cTn id="18" dur="500" fill="hold"/>
                                        <p:tgtEl>
                                          <p:spTgt spid="12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19"/>
                                        </p:tgtEl>
                                        <p:attrNameLst>
                                          <p:attrName>style.visibility</p:attrName>
                                        </p:attrNameLst>
                                      </p:cBhvr>
                                      <p:to>
                                        <p:strVal val="visible"/>
                                      </p:to>
                                    </p:set>
                                    <p:anim calcmode="lin" valueType="num">
                                      <p:cBhvr additive="base">
                                        <p:cTn id="21" dur="500" fill="hold"/>
                                        <p:tgtEl>
                                          <p:spTgt spid="119"/>
                                        </p:tgtEl>
                                        <p:attrNameLst>
                                          <p:attrName>ppt_x</p:attrName>
                                        </p:attrNameLst>
                                      </p:cBhvr>
                                      <p:tavLst>
                                        <p:tav tm="0">
                                          <p:val>
                                            <p:strVal val="1+#ppt_w/2"/>
                                          </p:val>
                                        </p:tav>
                                        <p:tav tm="100000">
                                          <p:val>
                                            <p:strVal val="#ppt_x"/>
                                          </p:val>
                                        </p:tav>
                                      </p:tavLst>
                                    </p:anim>
                                    <p:anim calcmode="lin" valueType="num">
                                      <p:cBhvr additive="base">
                                        <p:cTn id="22" dur="500" fill="hold"/>
                                        <p:tgtEl>
                                          <p:spTgt spid="11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2"/>
                                        </p:tgtEl>
                                        <p:attrNameLst>
                                          <p:attrName>style.visibility</p:attrName>
                                        </p:attrNameLst>
                                      </p:cBhvr>
                                      <p:to>
                                        <p:strVal val="visible"/>
                                      </p:to>
                                    </p:set>
                                    <p:anim calcmode="lin" valueType="num">
                                      <p:cBhvr additive="base">
                                        <p:cTn id="27" dur="500" fill="hold"/>
                                        <p:tgtEl>
                                          <p:spTgt spid="132"/>
                                        </p:tgtEl>
                                        <p:attrNameLst>
                                          <p:attrName>ppt_x</p:attrName>
                                        </p:attrNameLst>
                                      </p:cBhvr>
                                      <p:tavLst>
                                        <p:tav tm="0">
                                          <p:val>
                                            <p:strVal val="0-#ppt_w/2"/>
                                          </p:val>
                                        </p:tav>
                                        <p:tav tm="100000">
                                          <p:val>
                                            <p:strVal val="#ppt_x"/>
                                          </p:val>
                                        </p:tav>
                                      </p:tavLst>
                                    </p:anim>
                                    <p:anim calcmode="lin" valueType="num">
                                      <p:cBhvr additive="base">
                                        <p:cTn id="28" dur="500" fill="hold"/>
                                        <p:tgtEl>
                                          <p:spTgt spid="13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8"/>
                                        </p:tgtEl>
                                        <p:attrNameLst>
                                          <p:attrName>style.visibility</p:attrName>
                                        </p:attrNameLst>
                                      </p:cBhvr>
                                      <p:to>
                                        <p:strVal val="visible"/>
                                      </p:to>
                                    </p:set>
                                    <p:anim calcmode="lin" valueType="num">
                                      <p:cBhvr additive="base">
                                        <p:cTn id="31" dur="500" fill="hold"/>
                                        <p:tgtEl>
                                          <p:spTgt spid="118"/>
                                        </p:tgtEl>
                                        <p:attrNameLst>
                                          <p:attrName>ppt_x</p:attrName>
                                        </p:attrNameLst>
                                      </p:cBhvr>
                                      <p:tavLst>
                                        <p:tav tm="0">
                                          <p:val>
                                            <p:strVal val="1+#ppt_w/2"/>
                                          </p:val>
                                        </p:tav>
                                        <p:tav tm="100000">
                                          <p:val>
                                            <p:strVal val="#ppt_x"/>
                                          </p:val>
                                        </p:tav>
                                      </p:tavLst>
                                    </p:anim>
                                    <p:anim calcmode="lin" valueType="num">
                                      <p:cBhvr additive="base">
                                        <p:cTn id="32" dur="500" fill="hold"/>
                                        <p:tgtEl>
                                          <p:spTgt spid="1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cBhvr additive="base">
                                        <p:cTn id="37" dur="500" fill="hold"/>
                                        <p:tgtEl>
                                          <p:spTgt spid="144"/>
                                        </p:tgtEl>
                                        <p:attrNameLst>
                                          <p:attrName>ppt_x</p:attrName>
                                        </p:attrNameLst>
                                      </p:cBhvr>
                                      <p:tavLst>
                                        <p:tav tm="0">
                                          <p:val>
                                            <p:strVal val="0-#ppt_w/2"/>
                                          </p:val>
                                        </p:tav>
                                        <p:tav tm="100000">
                                          <p:val>
                                            <p:strVal val="#ppt_x"/>
                                          </p:val>
                                        </p:tav>
                                      </p:tavLst>
                                    </p:anim>
                                    <p:anim calcmode="lin" valueType="num">
                                      <p:cBhvr additive="base">
                                        <p:cTn id="38" dur="500" fill="hold"/>
                                        <p:tgtEl>
                                          <p:spTgt spid="14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7"/>
                                        </p:tgtEl>
                                        <p:attrNameLst>
                                          <p:attrName>style.visibility</p:attrName>
                                        </p:attrNameLst>
                                      </p:cBhvr>
                                      <p:to>
                                        <p:strVal val="visible"/>
                                      </p:to>
                                    </p:set>
                                    <p:anim calcmode="lin" valueType="num">
                                      <p:cBhvr additive="base">
                                        <p:cTn id="41" dur="500" fill="hold"/>
                                        <p:tgtEl>
                                          <p:spTgt spid="117"/>
                                        </p:tgtEl>
                                        <p:attrNameLst>
                                          <p:attrName>ppt_x</p:attrName>
                                        </p:attrNameLst>
                                      </p:cBhvr>
                                      <p:tavLst>
                                        <p:tav tm="0">
                                          <p:val>
                                            <p:strVal val="1+#ppt_w/2"/>
                                          </p:val>
                                        </p:tav>
                                        <p:tav tm="100000">
                                          <p:val>
                                            <p:strVal val="#ppt_x"/>
                                          </p:val>
                                        </p:tav>
                                      </p:tavLst>
                                    </p:anim>
                                    <p:anim calcmode="lin" valueType="num">
                                      <p:cBhvr additive="base">
                                        <p:cTn id="42"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04800" y="1828800"/>
            <a:ext cx="8534400" cy="1752600"/>
            <a:chOff x="304800" y="1828800"/>
            <a:chExt cx="8534400" cy="1752600"/>
          </a:xfrm>
        </p:grpSpPr>
        <p:sp useBgFill="1">
          <p:nvSpPr>
            <p:cNvPr id="18" name="Rounded Rectangle 17"/>
            <p:cNvSpPr/>
            <p:nvPr/>
          </p:nvSpPr>
          <p:spPr>
            <a:xfrm>
              <a:off x="304800" y="1828800"/>
              <a:ext cx="8534400" cy="1676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Rectangle 1"/>
            <p:cNvSpPr>
              <a:spLocks noChangeArrowheads="1"/>
            </p:cNvSpPr>
            <p:nvPr/>
          </p:nvSpPr>
          <p:spPr bwMode="auto">
            <a:xfrm>
              <a:off x="457200" y="1919407"/>
              <a:ext cx="83058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Over a 24 h period between days 26 and 28, each rat was placed separately in a metabolic cage containing a urine collection funnel to measure urine excretion.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3" name="Group 2"/>
          <p:cNvGrpSpPr/>
          <p:nvPr/>
        </p:nvGrpSpPr>
        <p:grpSpPr>
          <a:xfrm>
            <a:off x="152400" y="228600"/>
            <a:ext cx="5410200" cy="1447799"/>
            <a:chOff x="152400" y="228600"/>
            <a:chExt cx="5410200" cy="1447799"/>
          </a:xfrm>
        </p:grpSpPr>
        <p:grpSp>
          <p:nvGrpSpPr>
            <p:cNvPr id="4" name="Group 4"/>
            <p:cNvGrpSpPr>
              <a:grpSpLocks/>
            </p:cNvGrpSpPr>
            <p:nvPr/>
          </p:nvGrpSpPr>
          <p:grpSpPr bwMode="auto">
            <a:xfrm rot="16200000" flipV="1">
              <a:off x="266707" y="876301"/>
              <a:ext cx="1447799" cy="152398"/>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0" name="Group 9"/>
          <p:cNvGrpSpPr/>
          <p:nvPr/>
        </p:nvGrpSpPr>
        <p:grpSpPr>
          <a:xfrm>
            <a:off x="1447800" y="381000"/>
            <a:ext cx="3429000" cy="685800"/>
            <a:chOff x="1447800" y="381000"/>
            <a:chExt cx="3429000" cy="685800"/>
          </a:xfrm>
        </p:grpSpPr>
        <p:sp useBgFill="1">
          <p:nvSpPr>
            <p:cNvPr id="11" name="Rounded Rectangle 10"/>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Methods </a:t>
              </a:r>
              <a:endParaRPr lang="en-US" sz="4400" b="1" dirty="0">
                <a:solidFill>
                  <a:schemeClr val="tx1"/>
                </a:solidFill>
                <a:latin typeface="Monotype Corsiva" pitchFamily="66" charset="0"/>
              </a:endParaRPr>
            </a:p>
          </p:txBody>
        </p:sp>
        <p:sp useBgFill="1">
          <p:nvSpPr>
            <p:cNvPr id="12" name="Oval 11"/>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658466" y="4191000"/>
            <a:ext cx="2999134" cy="685800"/>
            <a:chOff x="1066800" y="3581400"/>
            <a:chExt cx="2999134" cy="685800"/>
          </a:xfrm>
        </p:grpSpPr>
        <p:sp>
          <p:nvSpPr>
            <p:cNvPr id="20" name="Snip Same Side Corner Rectangle 19"/>
            <p:cNvSpPr/>
            <p:nvPr/>
          </p:nvSpPr>
          <p:spPr>
            <a:xfrm>
              <a:off x="1066800" y="3581400"/>
              <a:ext cx="2922934"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082425" y="3581400"/>
              <a:ext cx="2983509" cy="523220"/>
            </a:xfrm>
            <a:prstGeom prst="rect">
              <a:avLst/>
            </a:prstGeom>
          </p:spPr>
          <p:txBody>
            <a:bodyPr wrap="none">
              <a:spAutoFit/>
            </a:bodyPr>
            <a:lstStyle/>
            <a:p>
              <a:r>
                <a:rPr lang="en-US" sz="2800" dirty="0" smtClean="0">
                  <a:solidFill>
                    <a:srgbClr val="000000"/>
                  </a:solidFill>
                  <a:latin typeface="Times New Roman" pitchFamily="18" charset="0"/>
                  <a:ea typeface="Times New Roman" pitchFamily="18" charset="0"/>
                  <a:cs typeface="Times New Roman" pitchFamily="18" charset="0"/>
                </a:rPr>
                <a:t>Micro total protein </a:t>
              </a:r>
              <a:endParaRPr lang="en-US" sz="2600" dirty="0"/>
            </a:p>
          </p:txBody>
        </p:sp>
      </p:grpSp>
      <p:grpSp>
        <p:nvGrpSpPr>
          <p:cNvPr id="22" name="Group 21"/>
          <p:cNvGrpSpPr/>
          <p:nvPr/>
        </p:nvGrpSpPr>
        <p:grpSpPr>
          <a:xfrm>
            <a:off x="5334000" y="4191000"/>
            <a:ext cx="3276600" cy="685800"/>
            <a:chOff x="2819400" y="3581400"/>
            <a:chExt cx="3276600" cy="685800"/>
          </a:xfrm>
        </p:grpSpPr>
        <p:sp>
          <p:nvSpPr>
            <p:cNvPr id="23" name="Snip Same Side Corner Rectangle 22"/>
            <p:cNvSpPr/>
            <p:nvPr/>
          </p:nvSpPr>
          <p:spPr>
            <a:xfrm>
              <a:off x="2819400" y="3581400"/>
              <a:ext cx="3124200"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876332" y="3591580"/>
              <a:ext cx="3219668" cy="523220"/>
            </a:xfrm>
            <a:prstGeom prst="rect">
              <a:avLst/>
            </a:prstGeom>
          </p:spPr>
          <p:txBody>
            <a:bodyPr wrap="square">
              <a:spAutoFit/>
            </a:bodyPr>
            <a:lstStyle/>
            <a:p>
              <a:r>
                <a:rPr lang="en-US" sz="2800" dirty="0" err="1" smtClean="0">
                  <a:solidFill>
                    <a:srgbClr val="000000"/>
                  </a:solidFill>
                  <a:latin typeface="Times New Roman" pitchFamily="18" charset="0"/>
                  <a:ea typeface="Times New Roman" pitchFamily="18" charset="0"/>
                  <a:cs typeface="Times New Roman" pitchFamily="18" charset="0"/>
                </a:rPr>
                <a:t>Creatinine</a:t>
              </a:r>
              <a:r>
                <a:rPr lang="en-US" sz="2800" dirty="0" smtClean="0">
                  <a:solidFill>
                    <a:srgbClr val="000000"/>
                  </a:solidFill>
                  <a:latin typeface="Times New Roman" pitchFamily="18" charset="0"/>
                  <a:ea typeface="Times New Roman" pitchFamily="18" charset="0"/>
                  <a:cs typeface="Times New Roman" pitchFamily="18" charset="0"/>
                </a:rPr>
                <a:t> clearance </a:t>
              </a:r>
              <a:endParaRPr lang="en-US" sz="2600" dirty="0">
                <a:solidFill>
                  <a:srgbClr val="000000"/>
                </a:solidFill>
                <a:latin typeface="Times New Roman" pitchFamily="18" charset="0"/>
                <a:ea typeface="Times New Roman" pitchFamily="18" charset="0"/>
                <a:cs typeface="Times New Roman" pitchFamily="18" charset="0"/>
              </a:endParaRPr>
            </a:p>
          </p:txBody>
        </p:sp>
      </p:grpSp>
      <p:sp>
        <p:nvSpPr>
          <p:cNvPr id="25" name="Rectangle 24"/>
          <p:cNvSpPr/>
          <p:nvPr/>
        </p:nvSpPr>
        <p:spPr>
          <a:xfrm>
            <a:off x="1600200" y="5115580"/>
            <a:ext cx="5562600" cy="523220"/>
          </a:xfrm>
          <a:prstGeom prst="rect">
            <a:avLst/>
          </a:prstGeom>
          <a:noFill/>
          <a:ln w="38100">
            <a:solidFill>
              <a:srgbClr val="FFFF00"/>
            </a:solidFill>
          </a:ln>
        </p:spPr>
        <p:txBody>
          <a:bodyPr wrap="square">
            <a:spAutoFit/>
          </a:bodyPr>
          <a:lstStyle/>
          <a:p>
            <a:r>
              <a:rPr lang="en-US" sz="2800" dirty="0" smtClean="0">
                <a:solidFill>
                  <a:srgbClr val="000000"/>
                </a:solidFill>
                <a:latin typeface="Times New Roman" pitchFamily="18" charset="0"/>
                <a:ea typeface="Times New Roman" pitchFamily="18" charset="0"/>
                <a:cs typeface="Times New Roman" pitchFamily="18" charset="0"/>
              </a:rPr>
              <a:t>were measured in these urine samples</a:t>
            </a:r>
          </a:p>
        </p:txBody>
      </p:sp>
      <p:sp>
        <p:nvSpPr>
          <p:cNvPr id="26" name="Rectangle 25"/>
          <p:cNvSpPr/>
          <p:nvPr/>
        </p:nvSpPr>
        <p:spPr>
          <a:xfrm>
            <a:off x="4284100" y="4355068"/>
            <a:ext cx="463588" cy="523220"/>
          </a:xfrm>
          <a:prstGeom prst="rect">
            <a:avLst/>
          </a:prstGeom>
        </p:spPr>
        <p:txBody>
          <a:bodyPr wrap="none">
            <a:spAutoFit/>
          </a:bodyPr>
          <a:lstStyle/>
          <a:p>
            <a:r>
              <a:rPr lang="en-US" sz="2800" dirty="0" smtClean="0">
                <a:solidFill>
                  <a:srgbClr val="000000"/>
                </a:solidFill>
                <a:latin typeface="Times New Roman" pitchFamily="18" charset="0"/>
                <a:ea typeface="Times New Roman" pitchFamily="18" charset="0"/>
                <a:cs typeface="Times New Roman" pitchFamily="18" charset="0"/>
              </a:rPr>
              <a:t>&amp;</a:t>
            </a:r>
            <a:endParaRPr lang="en-US" sz="2800" dirty="0"/>
          </a:p>
        </p:txBody>
      </p:sp>
      <p:sp>
        <p:nvSpPr>
          <p:cNvPr id="28" name="Slide Number Placeholder 27"/>
          <p:cNvSpPr>
            <a:spLocks noGrp="1"/>
          </p:cNvSpPr>
          <p:nvPr>
            <p:ph type="sldNum" sz="quarter" idx="12"/>
          </p:nvPr>
        </p:nvSpPr>
        <p:spPr/>
        <p:txBody>
          <a:bodyPr/>
          <a:lstStyle/>
          <a:p>
            <a:pPr>
              <a:defRPr/>
            </a:pPr>
            <a:fld id="{48BDD5CF-FC1F-43A2-A19D-742F57F83AD6}"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up)">
                                      <p:cBhvr>
                                        <p:cTn id="10" dur="500"/>
                                        <p:tgtEl>
                                          <p:spTgt spid="26"/>
                                        </p:tgtEl>
                                      </p:cBhvr>
                                    </p:animEffect>
                                  </p:childTnLst>
                                </p:cTn>
                              </p:par>
                              <p:par>
                                <p:cTn id="11" presetID="22" presetClass="entr" presetSubtype="1"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500"/>
                                        <p:tgtEl>
                                          <p:spTgt spid="2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sm_retrobulbaer1_240x160_24eeaff800.jpg"/>
          <p:cNvPicPr>
            <a:picLocks noChangeAspect="1"/>
          </p:cNvPicPr>
          <p:nvPr/>
        </p:nvPicPr>
        <p:blipFill>
          <a:blip r:embed="rId2"/>
          <a:stretch>
            <a:fillRect/>
          </a:stretch>
        </p:blipFill>
        <p:spPr>
          <a:xfrm>
            <a:off x="1676400" y="4927600"/>
            <a:ext cx="2438400" cy="162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csm_retrobulbaer2_240x160_715e877982.jpg"/>
          <p:cNvPicPr>
            <a:picLocks noChangeAspect="1"/>
          </p:cNvPicPr>
          <p:nvPr/>
        </p:nvPicPr>
        <p:blipFill>
          <a:blip r:embed="rId3"/>
          <a:stretch>
            <a:fillRect/>
          </a:stretch>
        </p:blipFill>
        <p:spPr>
          <a:xfrm>
            <a:off x="5029200" y="4927600"/>
            <a:ext cx="2436000" cy="16229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2667000" y="4262735"/>
            <a:ext cx="3505200" cy="461665"/>
          </a:xfrm>
          <a:prstGeom prst="rect">
            <a:avLst/>
          </a:prstGeom>
          <a:ln w="28575">
            <a:solidFill>
              <a:srgbClr val="C00000"/>
            </a:solidFill>
          </a:ln>
        </p:spPr>
        <p:txBody>
          <a:bodyPr wrap="square">
            <a:spAutoFit/>
          </a:bodyPr>
          <a:lstStyle/>
          <a:p>
            <a:r>
              <a:rPr lang="en-US" sz="2400" dirty="0" smtClean="0">
                <a:solidFill>
                  <a:srgbClr val="000000"/>
                </a:solidFill>
                <a:latin typeface="Times New Roman" pitchFamily="18" charset="0"/>
                <a:ea typeface="Times New Roman" pitchFamily="18" charset="0"/>
                <a:cs typeface="Times New Roman" pitchFamily="18" charset="0"/>
              </a:rPr>
              <a:t>Were measured in rats sera </a:t>
            </a:r>
            <a:endParaRPr lang="en-US" sz="2400" dirty="0"/>
          </a:p>
        </p:txBody>
      </p:sp>
      <p:grpSp>
        <p:nvGrpSpPr>
          <p:cNvPr id="33" name="Group 32"/>
          <p:cNvGrpSpPr/>
          <p:nvPr/>
        </p:nvGrpSpPr>
        <p:grpSpPr>
          <a:xfrm>
            <a:off x="4419600" y="3276600"/>
            <a:ext cx="2106667" cy="830997"/>
            <a:chOff x="4267200" y="3733800"/>
            <a:chExt cx="2106667" cy="830997"/>
          </a:xfrm>
        </p:grpSpPr>
        <p:sp>
          <p:nvSpPr>
            <p:cNvPr id="30" name="Snip Same Side Corner Rectangle 29"/>
            <p:cNvSpPr/>
            <p:nvPr/>
          </p:nvSpPr>
          <p:spPr>
            <a:xfrm>
              <a:off x="4343400" y="3810000"/>
              <a:ext cx="1981200"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67200" y="3733800"/>
              <a:ext cx="2106667" cy="830997"/>
            </a:xfrm>
            <a:prstGeom prst="rect">
              <a:avLst/>
            </a:prstGeom>
          </p:spPr>
          <p:txBody>
            <a:bodyPr wrap="none">
              <a:spAutoFit/>
            </a:bodyPr>
            <a:lstStyle/>
            <a:p>
              <a:pPr algn="ctr"/>
              <a:r>
                <a:rPr lang="en-US" sz="2400" dirty="0" smtClean="0">
                  <a:solidFill>
                    <a:srgbClr val="000000"/>
                  </a:solidFill>
                  <a:latin typeface="Times New Roman" pitchFamily="18" charset="0"/>
                  <a:ea typeface="Times New Roman" pitchFamily="18" charset="0"/>
                  <a:cs typeface="Times New Roman" pitchFamily="18" charset="0"/>
                </a:rPr>
                <a:t>Lactate</a:t>
              </a:r>
            </a:p>
            <a:p>
              <a:pPr algn="ctr"/>
              <a:r>
                <a:rPr lang="en-US" sz="2400" dirty="0" err="1" smtClean="0">
                  <a:solidFill>
                    <a:srgbClr val="000000"/>
                  </a:solidFill>
                  <a:latin typeface="Times New Roman" pitchFamily="18" charset="0"/>
                  <a:ea typeface="Times New Roman" pitchFamily="18" charset="0"/>
                  <a:cs typeface="Times New Roman" pitchFamily="18" charset="0"/>
                </a:rPr>
                <a:t>dehydrogenase</a:t>
              </a:r>
              <a:r>
                <a:rPr lang="en-US" sz="2400" dirty="0" smtClean="0">
                  <a:solidFill>
                    <a:srgbClr val="000000"/>
                  </a:solidFill>
                  <a:latin typeface="Times New Roman" pitchFamily="18" charset="0"/>
                  <a:ea typeface="Times New Roman" pitchFamily="18" charset="0"/>
                  <a:cs typeface="Times New Roman" pitchFamily="18" charset="0"/>
                </a:rPr>
                <a:t> </a:t>
              </a:r>
              <a:endParaRPr lang="en-US" sz="2400" dirty="0">
                <a:solidFill>
                  <a:srgbClr val="000000"/>
                </a:solidFill>
                <a:latin typeface="Times New Roman" pitchFamily="18" charset="0"/>
                <a:ea typeface="Times New Roman" pitchFamily="18" charset="0"/>
                <a:cs typeface="Times New Roman" pitchFamily="18" charset="0"/>
              </a:endParaRPr>
            </a:p>
          </p:txBody>
        </p:sp>
      </p:grpSp>
      <p:grpSp>
        <p:nvGrpSpPr>
          <p:cNvPr id="32" name="Group 31"/>
          <p:cNvGrpSpPr/>
          <p:nvPr/>
        </p:nvGrpSpPr>
        <p:grpSpPr>
          <a:xfrm>
            <a:off x="6934200" y="3352800"/>
            <a:ext cx="1600200" cy="685800"/>
            <a:chOff x="6172200" y="3657600"/>
            <a:chExt cx="1600200" cy="685800"/>
          </a:xfrm>
        </p:grpSpPr>
        <p:sp>
          <p:nvSpPr>
            <p:cNvPr id="31" name="Snip Same Side Corner Rectangle 30"/>
            <p:cNvSpPr/>
            <p:nvPr/>
          </p:nvSpPr>
          <p:spPr>
            <a:xfrm>
              <a:off x="6172200" y="3657600"/>
              <a:ext cx="1600200"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72200" y="3733800"/>
              <a:ext cx="1511952" cy="492443"/>
            </a:xfrm>
            <a:prstGeom prst="rect">
              <a:avLst/>
            </a:prstGeom>
          </p:spPr>
          <p:txBody>
            <a:bodyPr wrap="none">
              <a:spAutoFit/>
            </a:bodyPr>
            <a:lstStyle/>
            <a:p>
              <a:r>
                <a:rPr lang="en-US" dirty="0" smtClean="0">
                  <a:solidFill>
                    <a:srgbClr val="000000"/>
                  </a:solidFill>
                  <a:latin typeface="Times New Roman" pitchFamily="18" charset="0"/>
                  <a:ea typeface="Times New Roman" pitchFamily="18" charset="0"/>
                  <a:cs typeface="Times New Roman" pitchFamily="18" charset="0"/>
                </a:rPr>
                <a:t> </a:t>
              </a:r>
              <a:r>
                <a:rPr lang="en-US" sz="2600" dirty="0" smtClean="0">
                  <a:solidFill>
                    <a:srgbClr val="000000"/>
                  </a:solidFill>
                  <a:latin typeface="Times New Roman" pitchFamily="18" charset="0"/>
                  <a:ea typeface="Times New Roman" pitchFamily="18" charset="0"/>
                  <a:cs typeface="Times New Roman" pitchFamily="18" charset="0"/>
                </a:rPr>
                <a:t>Albumin </a:t>
              </a:r>
              <a:endParaRPr lang="en-US" sz="2600" dirty="0">
                <a:solidFill>
                  <a:srgbClr val="000000"/>
                </a:solidFill>
                <a:latin typeface="Times New Roman" pitchFamily="18" charset="0"/>
                <a:ea typeface="Times New Roman" pitchFamily="18" charset="0"/>
                <a:cs typeface="Times New Roman" pitchFamily="18" charset="0"/>
              </a:endParaRPr>
            </a:p>
          </p:txBody>
        </p:sp>
      </p:grpSp>
      <p:grpSp>
        <p:nvGrpSpPr>
          <p:cNvPr id="10" name="Group 9"/>
          <p:cNvGrpSpPr/>
          <p:nvPr/>
        </p:nvGrpSpPr>
        <p:grpSpPr>
          <a:xfrm>
            <a:off x="152400" y="228600"/>
            <a:ext cx="5410200" cy="1447799"/>
            <a:chOff x="152400" y="228600"/>
            <a:chExt cx="5410200" cy="1447799"/>
          </a:xfrm>
        </p:grpSpPr>
        <p:grpSp>
          <p:nvGrpSpPr>
            <p:cNvPr id="11" name="Group 4"/>
            <p:cNvGrpSpPr>
              <a:grpSpLocks/>
            </p:cNvGrpSpPr>
            <p:nvPr/>
          </p:nvGrpSpPr>
          <p:grpSpPr bwMode="auto">
            <a:xfrm rot="16200000" flipV="1">
              <a:off x="266707" y="876301"/>
              <a:ext cx="1447799" cy="152398"/>
              <a:chOff x="609600" y="792482"/>
              <a:chExt cx="8002312" cy="121918"/>
            </a:xfrm>
          </p:grpSpPr>
          <p:sp>
            <p:nvSpPr>
              <p:cNvPr id="15" name="Rectangle 14"/>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6" name="Rectangle 15"/>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12" name="Group 2"/>
            <p:cNvGrpSpPr>
              <a:grpSpLocks/>
            </p:cNvGrpSpPr>
            <p:nvPr/>
          </p:nvGrpSpPr>
          <p:grpSpPr bwMode="auto">
            <a:xfrm>
              <a:off x="152400" y="1219200"/>
              <a:ext cx="5410200" cy="152400"/>
              <a:chOff x="609600" y="792482"/>
              <a:chExt cx="8002312" cy="121918"/>
            </a:xfrm>
          </p:grpSpPr>
          <p:sp>
            <p:nvSpPr>
              <p:cNvPr id="13" name="Rectangle 12"/>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4" name="Rectangle 13"/>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7" name="Group 16"/>
          <p:cNvGrpSpPr/>
          <p:nvPr/>
        </p:nvGrpSpPr>
        <p:grpSpPr>
          <a:xfrm>
            <a:off x="1447800" y="381000"/>
            <a:ext cx="3429000" cy="685800"/>
            <a:chOff x="1447800" y="381000"/>
            <a:chExt cx="3429000" cy="685800"/>
          </a:xfrm>
        </p:grpSpPr>
        <p:sp useBgFill="1">
          <p:nvSpPr>
            <p:cNvPr id="18" name="Rounded Rectangle 17"/>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Methods </a:t>
              </a:r>
              <a:endParaRPr lang="en-US" sz="4400" b="1" dirty="0">
                <a:solidFill>
                  <a:schemeClr val="tx1"/>
                </a:solidFill>
                <a:latin typeface="Monotype Corsiva" pitchFamily="66" charset="0"/>
              </a:endParaRPr>
            </a:p>
          </p:txBody>
        </p:sp>
        <p:sp useBgFill="1">
          <p:nvSpPr>
            <p:cNvPr id="19" name="Oval 18"/>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Oval 19"/>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Oval 20"/>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304800" y="1828800"/>
            <a:ext cx="8686800" cy="1295400"/>
            <a:chOff x="304800" y="1828800"/>
            <a:chExt cx="8686800" cy="1295400"/>
          </a:xfrm>
        </p:grpSpPr>
        <p:sp useBgFill="1">
          <p:nvSpPr>
            <p:cNvPr id="23" name="Rounded Rectangle 22"/>
            <p:cNvSpPr/>
            <p:nvPr/>
          </p:nvSpPr>
          <p:spPr>
            <a:xfrm>
              <a:off x="304800" y="1828800"/>
              <a:ext cx="8534400" cy="1295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81000" y="1896070"/>
              <a:ext cx="8610600" cy="923330"/>
            </a:xfrm>
            <a:prstGeom prst="rect">
              <a:avLst/>
            </a:prstGeom>
          </p:spPr>
          <p:txBody>
            <a:bodyPr wrap="square">
              <a:spAutoFit/>
            </a:bodyPr>
            <a:lstStyle/>
            <a:p>
              <a:pPr lvl="0" eaLnBrk="0" fontAlgn="base" hangingPunct="0">
                <a:spcBef>
                  <a:spcPct val="0"/>
                </a:spcBef>
                <a:spcAft>
                  <a:spcPct val="0"/>
                </a:spcAft>
              </a:pPr>
              <a:r>
                <a:rPr lang="en-US" sz="2700" dirty="0" smtClean="0">
                  <a:solidFill>
                    <a:srgbClr val="000000"/>
                  </a:solidFill>
                  <a:latin typeface="Times New Roman" pitchFamily="18" charset="0"/>
                  <a:ea typeface="Times New Roman" pitchFamily="18" charset="0"/>
                  <a:cs typeface="Times New Roman" pitchFamily="18" charset="0"/>
                </a:rPr>
                <a:t>Then, blood samples were obtained from the retro-orbital plexus under light ether anesthesia in non-</a:t>
              </a:r>
              <a:r>
                <a:rPr lang="en-US" sz="2700" dirty="0" err="1" smtClean="0">
                  <a:solidFill>
                    <a:srgbClr val="000000"/>
                  </a:solidFill>
                  <a:latin typeface="Times New Roman" pitchFamily="18" charset="0"/>
                  <a:ea typeface="Times New Roman" pitchFamily="18" charset="0"/>
                  <a:cs typeface="Times New Roman" pitchFamily="18" charset="0"/>
                </a:rPr>
                <a:t>heparinized</a:t>
              </a:r>
              <a:r>
                <a:rPr lang="en-US" sz="2700" dirty="0" smtClean="0">
                  <a:solidFill>
                    <a:srgbClr val="000000"/>
                  </a:solidFill>
                  <a:latin typeface="Times New Roman" pitchFamily="18" charset="0"/>
                  <a:ea typeface="Times New Roman" pitchFamily="18" charset="0"/>
                  <a:cs typeface="Times New Roman" pitchFamily="18" charset="0"/>
                </a:rPr>
                <a:t> tubes</a:t>
              </a:r>
            </a:p>
          </p:txBody>
        </p:sp>
      </p:grpSp>
      <p:grpSp>
        <p:nvGrpSpPr>
          <p:cNvPr id="34" name="Group 33"/>
          <p:cNvGrpSpPr/>
          <p:nvPr/>
        </p:nvGrpSpPr>
        <p:grpSpPr>
          <a:xfrm>
            <a:off x="658466" y="3352800"/>
            <a:ext cx="1627534" cy="685800"/>
            <a:chOff x="1066800" y="3581400"/>
            <a:chExt cx="1627534" cy="685800"/>
          </a:xfrm>
        </p:grpSpPr>
        <p:sp>
          <p:nvSpPr>
            <p:cNvPr id="25" name="Snip Same Side Corner Rectangle 24"/>
            <p:cNvSpPr/>
            <p:nvPr/>
          </p:nvSpPr>
          <p:spPr>
            <a:xfrm>
              <a:off x="1066800" y="3581400"/>
              <a:ext cx="1600200"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121468" y="3657600"/>
              <a:ext cx="1572866" cy="492443"/>
            </a:xfrm>
            <a:prstGeom prst="rect">
              <a:avLst/>
            </a:prstGeom>
          </p:spPr>
          <p:txBody>
            <a:bodyPr wrap="none">
              <a:spAutoFit/>
            </a:bodyPr>
            <a:lstStyle/>
            <a:p>
              <a:r>
                <a:rPr lang="en-US" sz="2600" dirty="0" err="1" smtClean="0">
                  <a:solidFill>
                    <a:srgbClr val="000000"/>
                  </a:solidFill>
                  <a:latin typeface="Times New Roman" pitchFamily="18" charset="0"/>
                  <a:ea typeface="Times New Roman" pitchFamily="18" charset="0"/>
                  <a:cs typeface="Times New Roman" pitchFamily="18" charset="0"/>
                </a:rPr>
                <a:t>Creatinine</a:t>
              </a:r>
              <a:endParaRPr lang="en-US" sz="2600" dirty="0"/>
            </a:p>
          </p:txBody>
        </p:sp>
      </p:grpSp>
      <p:grpSp>
        <p:nvGrpSpPr>
          <p:cNvPr id="35" name="Group 34"/>
          <p:cNvGrpSpPr/>
          <p:nvPr/>
        </p:nvGrpSpPr>
        <p:grpSpPr>
          <a:xfrm>
            <a:off x="2667000" y="3352800"/>
            <a:ext cx="1600200" cy="685800"/>
            <a:chOff x="2819400" y="3581400"/>
            <a:chExt cx="1600200" cy="685800"/>
          </a:xfrm>
        </p:grpSpPr>
        <p:sp>
          <p:nvSpPr>
            <p:cNvPr id="29" name="Snip Same Side Corner Rectangle 28"/>
            <p:cNvSpPr/>
            <p:nvPr/>
          </p:nvSpPr>
          <p:spPr>
            <a:xfrm>
              <a:off x="2819400" y="3581400"/>
              <a:ext cx="1600200"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76332" y="3657600"/>
              <a:ext cx="1390124" cy="492443"/>
            </a:xfrm>
            <a:prstGeom prst="rect">
              <a:avLst/>
            </a:prstGeom>
          </p:spPr>
          <p:txBody>
            <a:bodyPr wrap="none">
              <a:spAutoFit/>
            </a:bodyPr>
            <a:lstStyle/>
            <a:p>
              <a:r>
                <a:rPr lang="en-US" sz="2600" dirty="0" err="1" smtClean="0">
                  <a:solidFill>
                    <a:srgbClr val="000000"/>
                  </a:solidFill>
                  <a:latin typeface="Times New Roman" pitchFamily="18" charset="0"/>
                  <a:ea typeface="Times New Roman" pitchFamily="18" charset="0"/>
                  <a:cs typeface="Times New Roman" pitchFamily="18" charset="0"/>
                </a:rPr>
                <a:t>Bilirubin</a:t>
              </a:r>
              <a:endParaRPr lang="en-US" sz="2600" dirty="0">
                <a:solidFill>
                  <a:srgbClr val="000000"/>
                </a:solidFill>
                <a:latin typeface="Times New Roman" pitchFamily="18" charset="0"/>
                <a:ea typeface="Times New Roman" pitchFamily="18" charset="0"/>
                <a:cs typeface="Times New Roman" pitchFamily="18" charset="0"/>
              </a:endParaRPr>
            </a:p>
          </p:txBody>
        </p:sp>
      </p:grpSp>
      <p:sp>
        <p:nvSpPr>
          <p:cNvPr id="37" name="Slide Number Placeholder 36"/>
          <p:cNvSpPr>
            <a:spLocks noGrp="1"/>
          </p:cNvSpPr>
          <p:nvPr>
            <p:ph type="sldNum" sz="quarter" idx="12"/>
          </p:nvPr>
        </p:nvSpPr>
        <p:spPr/>
        <p:txBody>
          <a:bodyPr/>
          <a:lstStyle/>
          <a:p>
            <a:pPr>
              <a:defRPr/>
            </a:pPr>
            <a:fld id="{48BDD5CF-FC1F-43A2-A19D-742F57F83AD6}"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 fill="hold" nodeType="click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ppt_x</p:attrName>
                                        </p:attrNameLst>
                                      </p:cBhvr>
                                      <p:tavLst>
                                        <p:tav tm="0">
                                          <p:val>
                                            <p:strVal val="#ppt_x"/>
                                          </p:val>
                                        </p:tav>
                                        <p:tav tm="100000">
                                          <p:val>
                                            <p:strVal val="#ppt_x"/>
                                          </p:val>
                                        </p:tav>
                                      </p:tavLst>
                                    </p:anim>
                                    <p:anim calcmode="lin" valueType="num">
                                      <p:cBhvr>
                                        <p:cTn id="19" dur="500" fill="hold"/>
                                        <p:tgtEl>
                                          <p:spTgt spid="34"/>
                                        </p:tgtEl>
                                        <p:attrNameLst>
                                          <p:attrName>ppt_y</p:attrName>
                                        </p:attrNameLst>
                                      </p:cBhvr>
                                      <p:tavLst>
                                        <p:tav tm="0">
                                          <p:val>
                                            <p:strVal val="#ppt_y-#ppt_h/2"/>
                                          </p:val>
                                        </p:tav>
                                        <p:tav tm="100000">
                                          <p:val>
                                            <p:strVal val="#ppt_y"/>
                                          </p:val>
                                        </p:tav>
                                      </p:tavLst>
                                    </p:anim>
                                    <p:anim calcmode="lin" valueType="num">
                                      <p:cBhvr>
                                        <p:cTn id="20" dur="500" fill="hold"/>
                                        <p:tgtEl>
                                          <p:spTgt spid="34"/>
                                        </p:tgtEl>
                                        <p:attrNameLst>
                                          <p:attrName>ppt_w</p:attrName>
                                        </p:attrNameLst>
                                      </p:cBhvr>
                                      <p:tavLst>
                                        <p:tav tm="0">
                                          <p:val>
                                            <p:strVal val="#ppt_w"/>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childTnLst>
                                </p:cTn>
                              </p:par>
                              <p:par>
                                <p:cTn id="22" presetID="17" presetClass="entr" presetSubtype="1"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ppt_x</p:attrName>
                                        </p:attrNameLst>
                                      </p:cBhvr>
                                      <p:tavLst>
                                        <p:tav tm="0">
                                          <p:val>
                                            <p:strVal val="#ppt_x"/>
                                          </p:val>
                                        </p:tav>
                                        <p:tav tm="100000">
                                          <p:val>
                                            <p:strVal val="#ppt_x"/>
                                          </p:val>
                                        </p:tav>
                                      </p:tavLst>
                                    </p:anim>
                                    <p:anim calcmode="lin" valueType="num">
                                      <p:cBhvr>
                                        <p:cTn id="25" dur="500" fill="hold"/>
                                        <p:tgtEl>
                                          <p:spTgt spid="35"/>
                                        </p:tgtEl>
                                        <p:attrNameLst>
                                          <p:attrName>ppt_y</p:attrName>
                                        </p:attrNameLst>
                                      </p:cBhvr>
                                      <p:tavLst>
                                        <p:tav tm="0">
                                          <p:val>
                                            <p:strVal val="#ppt_y-#ppt_h/2"/>
                                          </p:val>
                                        </p:tav>
                                        <p:tav tm="100000">
                                          <p:val>
                                            <p:strVal val="#ppt_y"/>
                                          </p:val>
                                        </p:tav>
                                      </p:tavLst>
                                    </p:anim>
                                    <p:anim calcmode="lin" valueType="num">
                                      <p:cBhvr>
                                        <p:cTn id="26" dur="500" fill="hold"/>
                                        <p:tgtEl>
                                          <p:spTgt spid="35"/>
                                        </p:tgtEl>
                                        <p:attrNameLst>
                                          <p:attrName>ppt_w</p:attrName>
                                        </p:attrNameLst>
                                      </p:cBhvr>
                                      <p:tavLst>
                                        <p:tav tm="0">
                                          <p:val>
                                            <p:strVal val="#ppt_w"/>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childTnLst>
                                </p:cTn>
                              </p:par>
                              <p:par>
                                <p:cTn id="28" presetID="17" presetClass="entr" presetSubtype="1"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500" fill="hold"/>
                                        <p:tgtEl>
                                          <p:spTgt spid="33"/>
                                        </p:tgtEl>
                                        <p:attrNameLst>
                                          <p:attrName>ppt_x</p:attrName>
                                        </p:attrNameLst>
                                      </p:cBhvr>
                                      <p:tavLst>
                                        <p:tav tm="0">
                                          <p:val>
                                            <p:strVal val="#ppt_x"/>
                                          </p:val>
                                        </p:tav>
                                        <p:tav tm="100000">
                                          <p:val>
                                            <p:strVal val="#ppt_x"/>
                                          </p:val>
                                        </p:tav>
                                      </p:tavLst>
                                    </p:anim>
                                    <p:anim calcmode="lin" valueType="num">
                                      <p:cBhvr>
                                        <p:cTn id="31" dur="500" fill="hold"/>
                                        <p:tgtEl>
                                          <p:spTgt spid="33"/>
                                        </p:tgtEl>
                                        <p:attrNameLst>
                                          <p:attrName>ppt_y</p:attrName>
                                        </p:attrNameLst>
                                      </p:cBhvr>
                                      <p:tavLst>
                                        <p:tav tm="0">
                                          <p:val>
                                            <p:strVal val="#ppt_y-#ppt_h/2"/>
                                          </p:val>
                                        </p:tav>
                                        <p:tav tm="100000">
                                          <p:val>
                                            <p:strVal val="#ppt_y"/>
                                          </p:val>
                                        </p:tav>
                                      </p:tavLst>
                                    </p:anim>
                                    <p:anim calcmode="lin" valueType="num">
                                      <p:cBhvr>
                                        <p:cTn id="32" dur="500" fill="hold"/>
                                        <p:tgtEl>
                                          <p:spTgt spid="33"/>
                                        </p:tgtEl>
                                        <p:attrNameLst>
                                          <p:attrName>ppt_w</p:attrName>
                                        </p:attrNameLst>
                                      </p:cBhvr>
                                      <p:tavLst>
                                        <p:tav tm="0">
                                          <p:val>
                                            <p:strVal val="#ppt_w"/>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childTnLst>
                                </p:cTn>
                              </p:par>
                              <p:par>
                                <p:cTn id="34" presetID="17"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ppt_h/2"/>
                                          </p:val>
                                        </p:tav>
                                        <p:tav tm="100000">
                                          <p:val>
                                            <p:strVal val="#ppt_y"/>
                                          </p:val>
                                        </p:tav>
                                      </p:tavLst>
                                    </p:anim>
                                    <p:anim calcmode="lin" valueType="num">
                                      <p:cBhvr>
                                        <p:cTn id="38" dur="500" fill="hold"/>
                                        <p:tgtEl>
                                          <p:spTgt spid="32"/>
                                        </p:tgtEl>
                                        <p:attrNameLst>
                                          <p:attrName>ppt_w</p:attrName>
                                        </p:attrNameLst>
                                      </p:cBhvr>
                                      <p:tavLst>
                                        <p:tav tm="0">
                                          <p:val>
                                            <p:strVal val="#ppt_w"/>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childTnLst>
                                </p:cTn>
                              </p:par>
                              <p:par>
                                <p:cTn id="40" presetID="17" presetClass="entr" presetSubtype="1"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ppt_h/2"/>
                                          </p:val>
                                        </p:tav>
                                        <p:tav tm="100000">
                                          <p:val>
                                            <p:strVal val="#ppt_y"/>
                                          </p:val>
                                        </p:tav>
                                      </p:tavLst>
                                    </p:anim>
                                    <p:anim calcmode="lin" valueType="num">
                                      <p:cBhvr>
                                        <p:cTn id="44" dur="500" fill="hold"/>
                                        <p:tgtEl>
                                          <p:spTgt spid="5"/>
                                        </p:tgtEl>
                                        <p:attrNameLst>
                                          <p:attrName>ppt_w</p:attrName>
                                        </p:attrNameLst>
                                      </p:cBhvr>
                                      <p:tavLst>
                                        <p:tav tm="0">
                                          <p:val>
                                            <p:strVal val="#ppt_w"/>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ounded Rectangle 17"/>
          <p:cNvSpPr/>
          <p:nvPr/>
        </p:nvSpPr>
        <p:spPr>
          <a:xfrm>
            <a:off x="533400" y="1676400"/>
            <a:ext cx="8305800" cy="1676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685800" y="1706940"/>
            <a:ext cx="8077200" cy="1569660"/>
          </a:xfrm>
          <a:prstGeom prst="rect">
            <a:avLst/>
          </a:prstGeom>
        </p:spPr>
        <p:txBody>
          <a:bodyPr wrap="square">
            <a:spAutoFit/>
          </a:bodyPr>
          <a:lstStyle/>
          <a:p>
            <a:pPr lvl="0" algn="just"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The kidneys were immediately isolated and washed with ice-cold isotonic saline after the rats were sacrificed by cervical dislocation under ether anesthesia at the end of the experimental       </a:t>
            </a:r>
          </a:p>
          <a:p>
            <a:pPr lvl="0" algn="just"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    period</a:t>
            </a:r>
            <a:endParaRPr lang="en-US" sz="2400" dirty="0" smtClean="0">
              <a:latin typeface="Arial" pitchFamily="34" charset="0"/>
              <a:cs typeface="Arial" pitchFamily="34" charset="0"/>
            </a:endParaRPr>
          </a:p>
        </p:txBody>
      </p:sp>
      <p:grpSp>
        <p:nvGrpSpPr>
          <p:cNvPr id="3" name="Group 2"/>
          <p:cNvGrpSpPr/>
          <p:nvPr/>
        </p:nvGrpSpPr>
        <p:grpSpPr>
          <a:xfrm>
            <a:off x="152400" y="228600"/>
            <a:ext cx="5410200" cy="1447799"/>
            <a:chOff x="152400" y="228600"/>
            <a:chExt cx="5410200" cy="1447799"/>
          </a:xfrm>
        </p:grpSpPr>
        <p:grpSp>
          <p:nvGrpSpPr>
            <p:cNvPr id="4" name="Group 4"/>
            <p:cNvGrpSpPr>
              <a:grpSpLocks/>
            </p:cNvGrpSpPr>
            <p:nvPr/>
          </p:nvGrpSpPr>
          <p:grpSpPr bwMode="auto">
            <a:xfrm rot="16200000" flipV="1">
              <a:off x="266707" y="876301"/>
              <a:ext cx="1447799" cy="152398"/>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0" name="Group 9"/>
          <p:cNvGrpSpPr/>
          <p:nvPr/>
        </p:nvGrpSpPr>
        <p:grpSpPr>
          <a:xfrm>
            <a:off x="1447800" y="381000"/>
            <a:ext cx="3429000" cy="685800"/>
            <a:chOff x="1447800" y="381000"/>
            <a:chExt cx="3429000" cy="685800"/>
          </a:xfrm>
        </p:grpSpPr>
        <p:sp useBgFill="1">
          <p:nvSpPr>
            <p:cNvPr id="11" name="Rounded Rectangle 10"/>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Methods </a:t>
              </a:r>
              <a:endParaRPr lang="en-US" sz="4400" b="1" dirty="0">
                <a:solidFill>
                  <a:schemeClr val="tx1"/>
                </a:solidFill>
                <a:latin typeface="Monotype Corsiva" pitchFamily="66" charset="0"/>
              </a:endParaRPr>
            </a:p>
          </p:txBody>
        </p:sp>
        <p:sp useBgFill="1">
          <p:nvSpPr>
            <p:cNvPr id="12" name="Oval 11"/>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p:nvPr/>
        </p:nvSpPr>
        <p:spPr>
          <a:xfrm>
            <a:off x="5562600" y="3733800"/>
            <a:ext cx="2362200" cy="1938992"/>
          </a:xfrm>
          <a:prstGeom prst="rect">
            <a:avLst/>
          </a:prstGeom>
          <a:gradFill flip="none" rotWithShape="1">
            <a:gsLst>
              <a:gs pos="0">
                <a:schemeClr val="bg2"/>
              </a:gs>
              <a:gs pos="50000">
                <a:schemeClr val="bg2">
                  <a:lumMod val="90000"/>
                </a:schemeClr>
              </a:gs>
              <a:gs pos="100000">
                <a:schemeClr val="bg2"/>
              </a:gs>
            </a:gsLst>
            <a:lin ang="16200000" scaled="1"/>
            <a:tileRect/>
          </a:gradFill>
          <a:ln w="19050">
            <a:solidFill>
              <a:schemeClr val="bg1"/>
            </a:solidFill>
          </a:ln>
        </p:spPr>
        <p:txBody>
          <a:bodyPr wrap="square">
            <a:spAutoFit/>
          </a:bodyPr>
          <a:lstStyle/>
          <a:p>
            <a:pPr lvl="0" algn="just"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The right kidneys were </a:t>
            </a:r>
            <a:r>
              <a:rPr lang="en-US" sz="2400" dirty="0" smtClean="0">
                <a:solidFill>
                  <a:srgbClr val="000000"/>
                </a:solidFill>
                <a:latin typeface="Times New Roman" pitchFamily="18" charset="0"/>
                <a:ea typeface="Times New Roman" pitchFamily="18" charset="0"/>
                <a:cs typeface="Times New Roman" pitchFamily="18" charset="0"/>
              </a:rPr>
              <a:t>used for assessment </a:t>
            </a:r>
            <a:r>
              <a:rPr lang="en-US" sz="2400" dirty="0" smtClean="0">
                <a:solidFill>
                  <a:srgbClr val="000000"/>
                </a:solidFill>
                <a:latin typeface="Times New Roman" pitchFamily="18" charset="0"/>
                <a:ea typeface="Times New Roman" pitchFamily="18" charset="0"/>
                <a:cs typeface="Times New Roman" pitchFamily="18" charset="0"/>
              </a:rPr>
              <a:t>of  </a:t>
            </a:r>
            <a:r>
              <a:rPr lang="en-US" sz="2400" dirty="0" err="1" smtClean="0">
                <a:solidFill>
                  <a:srgbClr val="000000"/>
                </a:solidFill>
                <a:latin typeface="Times New Roman" pitchFamily="18" charset="0"/>
                <a:ea typeface="Times New Roman" pitchFamily="18" charset="0"/>
                <a:cs typeface="Times New Roman" pitchFamily="18" charset="0"/>
              </a:rPr>
              <a:t>histopathological</a:t>
            </a:r>
            <a:r>
              <a:rPr lang="en-US" sz="2400" dirty="0" smtClean="0">
                <a:solidFill>
                  <a:srgbClr val="000000"/>
                </a:solidFill>
                <a:latin typeface="Times New Roman" pitchFamily="18" charset="0"/>
                <a:ea typeface="Times New Roman" pitchFamily="18" charset="0"/>
                <a:cs typeface="Times New Roman" pitchFamily="18" charset="0"/>
              </a:rPr>
              <a:t> renal damage. </a:t>
            </a:r>
          </a:p>
        </p:txBody>
      </p:sp>
      <p:sp>
        <p:nvSpPr>
          <p:cNvPr id="16" name="Rectangle 15"/>
          <p:cNvSpPr/>
          <p:nvPr/>
        </p:nvSpPr>
        <p:spPr>
          <a:xfrm>
            <a:off x="914400" y="3733800"/>
            <a:ext cx="4419600" cy="1200329"/>
          </a:xfrm>
          <a:prstGeom prst="rect">
            <a:avLst/>
          </a:prstGeom>
          <a:gradFill flip="none" rotWithShape="1">
            <a:gsLst>
              <a:gs pos="0">
                <a:schemeClr val="bg2"/>
              </a:gs>
              <a:gs pos="50000">
                <a:schemeClr val="bg2">
                  <a:lumMod val="90000"/>
                </a:schemeClr>
              </a:gs>
              <a:gs pos="100000">
                <a:schemeClr val="bg2"/>
              </a:gs>
            </a:gsLst>
            <a:lin ang="0" scaled="1"/>
            <a:tileRect/>
          </a:gradFill>
          <a:ln>
            <a:solidFill>
              <a:schemeClr val="bg1"/>
            </a:solidFill>
          </a:ln>
        </p:spPr>
        <p:txBody>
          <a:bodyPr wrap="square">
            <a:spAutoFit/>
          </a:bodyPr>
          <a:lstStyle/>
          <a:p>
            <a:pPr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    The left kidneys were used for Preparation of kidney homogenate   </a:t>
            </a:r>
          </a:p>
          <a:p>
            <a:pPr eaLnBrk="0" fontAlgn="base" hangingPunct="0">
              <a:spcBef>
                <a:spcPct val="0"/>
              </a:spcBef>
              <a:spcAft>
                <a:spcPct val="0"/>
              </a:spcAft>
            </a:pPr>
            <a:r>
              <a:rPr lang="en-US" sz="2400" dirty="0" smtClean="0">
                <a:solidFill>
                  <a:srgbClr val="000000"/>
                </a:solidFill>
                <a:latin typeface="Times New Roman" pitchFamily="18" charset="0"/>
                <a:ea typeface="Times New Roman" pitchFamily="18" charset="0"/>
                <a:cs typeface="Times New Roman" pitchFamily="18" charset="0"/>
              </a:rPr>
              <a:t>          for determination of</a:t>
            </a:r>
            <a:r>
              <a:rPr lang="en-US" sz="2400" dirty="0" smtClean="0">
                <a:solidFill>
                  <a:prstClr val="black"/>
                </a:solidFill>
                <a:latin typeface="Arial" pitchFamily="34" charset="0"/>
                <a:ea typeface="Times New Roman" pitchFamily="18" charset="0"/>
                <a:cs typeface="Arial" pitchFamily="34" charset="0"/>
              </a:rPr>
              <a:t>:</a:t>
            </a:r>
            <a:endParaRPr lang="en-US" sz="2400" dirty="0" smtClean="0">
              <a:solidFill>
                <a:srgbClr val="000000"/>
              </a:solidFill>
              <a:latin typeface="Times New Roman" pitchFamily="18" charset="0"/>
              <a:ea typeface="Times New Roman" pitchFamily="18" charset="0"/>
              <a:cs typeface="Times New Roman" pitchFamily="18" charset="0"/>
            </a:endParaRPr>
          </a:p>
        </p:txBody>
      </p:sp>
      <p:grpSp>
        <p:nvGrpSpPr>
          <p:cNvPr id="19" name="Group 18"/>
          <p:cNvGrpSpPr/>
          <p:nvPr/>
        </p:nvGrpSpPr>
        <p:grpSpPr>
          <a:xfrm>
            <a:off x="1316932" y="5105400"/>
            <a:ext cx="1017934" cy="685800"/>
            <a:chOff x="1066800" y="3581400"/>
            <a:chExt cx="1017934" cy="685800"/>
          </a:xfrm>
        </p:grpSpPr>
        <p:sp>
          <p:nvSpPr>
            <p:cNvPr id="20" name="Snip Same Side Corner Rectangle 19"/>
            <p:cNvSpPr/>
            <p:nvPr/>
          </p:nvSpPr>
          <p:spPr>
            <a:xfrm>
              <a:off x="1066800" y="3581400"/>
              <a:ext cx="1017934"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80819" y="3657600"/>
              <a:ext cx="851515" cy="492443"/>
            </a:xfrm>
            <a:prstGeom prst="rect">
              <a:avLst/>
            </a:prstGeom>
          </p:spPr>
          <p:txBody>
            <a:bodyPr wrap="none">
              <a:spAutoFit/>
            </a:bodyPr>
            <a:lstStyle/>
            <a:p>
              <a:r>
                <a:rPr lang="en-US" sz="2600" dirty="0" smtClean="0">
                  <a:solidFill>
                    <a:srgbClr val="000000"/>
                  </a:solidFill>
                  <a:latin typeface="Times New Roman" pitchFamily="18" charset="0"/>
                  <a:ea typeface="Times New Roman" pitchFamily="18" charset="0"/>
                  <a:cs typeface="Times New Roman" pitchFamily="18" charset="0"/>
                </a:rPr>
                <a:t>GSH</a:t>
              </a:r>
              <a:endParaRPr lang="en-US" sz="2600" dirty="0"/>
            </a:p>
          </p:txBody>
        </p:sp>
      </p:grpSp>
      <p:grpSp>
        <p:nvGrpSpPr>
          <p:cNvPr id="23" name="Group 22"/>
          <p:cNvGrpSpPr/>
          <p:nvPr/>
        </p:nvGrpSpPr>
        <p:grpSpPr>
          <a:xfrm>
            <a:off x="2536132" y="5105400"/>
            <a:ext cx="1017934" cy="685800"/>
            <a:chOff x="1066800" y="3581400"/>
            <a:chExt cx="1017934" cy="685800"/>
          </a:xfrm>
        </p:grpSpPr>
        <p:sp>
          <p:nvSpPr>
            <p:cNvPr id="24" name="Snip Same Side Corner Rectangle 23"/>
            <p:cNvSpPr/>
            <p:nvPr/>
          </p:nvSpPr>
          <p:spPr>
            <a:xfrm>
              <a:off x="1066800" y="3581400"/>
              <a:ext cx="1017934"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080819" y="3657600"/>
              <a:ext cx="851515" cy="492443"/>
            </a:xfrm>
            <a:prstGeom prst="rect">
              <a:avLst/>
            </a:prstGeom>
          </p:spPr>
          <p:txBody>
            <a:bodyPr wrap="none">
              <a:spAutoFit/>
            </a:bodyPr>
            <a:lstStyle/>
            <a:p>
              <a:r>
                <a:rPr lang="en-US" sz="2600" dirty="0" smtClean="0">
                  <a:solidFill>
                    <a:srgbClr val="000000"/>
                  </a:solidFill>
                  <a:latin typeface="Times New Roman" pitchFamily="18" charset="0"/>
                  <a:ea typeface="Times New Roman" pitchFamily="18" charset="0"/>
                  <a:cs typeface="Times New Roman" pitchFamily="18" charset="0"/>
                </a:rPr>
                <a:t>SOD</a:t>
              </a:r>
              <a:endParaRPr lang="en-US" sz="2600" dirty="0"/>
            </a:p>
          </p:txBody>
        </p:sp>
      </p:grpSp>
      <p:grpSp>
        <p:nvGrpSpPr>
          <p:cNvPr id="26" name="Group 25"/>
          <p:cNvGrpSpPr/>
          <p:nvPr/>
        </p:nvGrpSpPr>
        <p:grpSpPr>
          <a:xfrm>
            <a:off x="3706466" y="5105400"/>
            <a:ext cx="1017934" cy="685800"/>
            <a:chOff x="1066800" y="3581400"/>
            <a:chExt cx="1017934" cy="685800"/>
          </a:xfrm>
        </p:grpSpPr>
        <p:sp>
          <p:nvSpPr>
            <p:cNvPr id="27" name="Snip Same Side Corner Rectangle 26"/>
            <p:cNvSpPr/>
            <p:nvPr/>
          </p:nvSpPr>
          <p:spPr>
            <a:xfrm>
              <a:off x="1066800" y="3581400"/>
              <a:ext cx="1017934" cy="6858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080819" y="3657600"/>
              <a:ext cx="962123" cy="492443"/>
            </a:xfrm>
            <a:prstGeom prst="rect">
              <a:avLst/>
            </a:prstGeom>
          </p:spPr>
          <p:txBody>
            <a:bodyPr wrap="none">
              <a:spAutoFit/>
            </a:bodyPr>
            <a:lstStyle/>
            <a:p>
              <a:r>
                <a:rPr lang="en-US" sz="2600" dirty="0" smtClean="0">
                  <a:solidFill>
                    <a:srgbClr val="000000"/>
                  </a:solidFill>
                  <a:latin typeface="Times New Roman" pitchFamily="18" charset="0"/>
                  <a:ea typeface="Times New Roman" pitchFamily="18" charset="0"/>
                  <a:cs typeface="Times New Roman" pitchFamily="18" charset="0"/>
                </a:rPr>
                <a:t>MDA</a:t>
              </a:r>
              <a:endParaRPr lang="en-US" sz="2600" dirty="0"/>
            </a:p>
          </p:txBody>
        </p:sp>
      </p:grpSp>
      <p:grpSp>
        <p:nvGrpSpPr>
          <p:cNvPr id="51" name="Group 50"/>
          <p:cNvGrpSpPr/>
          <p:nvPr/>
        </p:nvGrpSpPr>
        <p:grpSpPr>
          <a:xfrm>
            <a:off x="76200" y="2831768"/>
            <a:ext cx="941129" cy="1664032"/>
            <a:chOff x="6358597" y="393895"/>
            <a:chExt cx="792262" cy="1407821"/>
          </a:xfrm>
        </p:grpSpPr>
        <p:sp>
          <p:nvSpPr>
            <p:cNvPr id="46" name="Freeform 45"/>
            <p:cNvSpPr/>
            <p:nvPr/>
          </p:nvSpPr>
          <p:spPr>
            <a:xfrm>
              <a:off x="6358597" y="393895"/>
              <a:ext cx="792262" cy="1237957"/>
            </a:xfrm>
            <a:custGeom>
              <a:avLst/>
              <a:gdLst>
                <a:gd name="connsiteX0" fmla="*/ 520505 w 792262"/>
                <a:gd name="connsiteY0" fmla="*/ 801859 h 1237957"/>
                <a:gd name="connsiteX1" fmla="*/ 478301 w 792262"/>
                <a:gd name="connsiteY1" fmla="*/ 759656 h 1237957"/>
                <a:gd name="connsiteX2" fmla="*/ 436098 w 792262"/>
                <a:gd name="connsiteY2" fmla="*/ 689317 h 1237957"/>
                <a:gd name="connsiteX3" fmla="*/ 450166 w 792262"/>
                <a:gd name="connsiteY3" fmla="*/ 562708 h 1237957"/>
                <a:gd name="connsiteX4" fmla="*/ 478301 w 792262"/>
                <a:gd name="connsiteY4" fmla="*/ 520505 h 1237957"/>
                <a:gd name="connsiteX5" fmla="*/ 675249 w 792262"/>
                <a:gd name="connsiteY5" fmla="*/ 478302 h 1237957"/>
                <a:gd name="connsiteX6" fmla="*/ 717452 w 792262"/>
                <a:gd name="connsiteY6" fmla="*/ 464234 h 1237957"/>
                <a:gd name="connsiteX7" fmla="*/ 731520 w 792262"/>
                <a:gd name="connsiteY7" fmla="*/ 182880 h 1237957"/>
                <a:gd name="connsiteX8" fmla="*/ 703385 w 792262"/>
                <a:gd name="connsiteY8" fmla="*/ 140677 h 1237957"/>
                <a:gd name="connsiteX9" fmla="*/ 661181 w 792262"/>
                <a:gd name="connsiteY9" fmla="*/ 126610 h 1237957"/>
                <a:gd name="connsiteX10" fmla="*/ 633046 w 792262"/>
                <a:gd name="connsiteY10" fmla="*/ 98474 h 1237957"/>
                <a:gd name="connsiteX11" fmla="*/ 576775 w 792262"/>
                <a:gd name="connsiteY11" fmla="*/ 28136 h 1237957"/>
                <a:gd name="connsiteX12" fmla="*/ 492369 w 792262"/>
                <a:gd name="connsiteY12" fmla="*/ 0 h 1237957"/>
                <a:gd name="connsiteX13" fmla="*/ 253218 w 792262"/>
                <a:gd name="connsiteY13" fmla="*/ 14068 h 1237957"/>
                <a:gd name="connsiteX14" fmla="*/ 182880 w 792262"/>
                <a:gd name="connsiteY14" fmla="*/ 70339 h 1237957"/>
                <a:gd name="connsiteX15" fmla="*/ 140677 w 792262"/>
                <a:gd name="connsiteY15" fmla="*/ 98474 h 1237957"/>
                <a:gd name="connsiteX16" fmla="*/ 84406 w 792262"/>
                <a:gd name="connsiteY16" fmla="*/ 211016 h 1237957"/>
                <a:gd name="connsiteX17" fmla="*/ 42203 w 792262"/>
                <a:gd name="connsiteY17" fmla="*/ 337625 h 1237957"/>
                <a:gd name="connsiteX18" fmla="*/ 14068 w 792262"/>
                <a:gd name="connsiteY18" fmla="*/ 436099 h 1237957"/>
                <a:gd name="connsiteX19" fmla="*/ 0 w 792262"/>
                <a:gd name="connsiteY19" fmla="*/ 534573 h 1237957"/>
                <a:gd name="connsiteX20" fmla="*/ 14068 w 792262"/>
                <a:gd name="connsiteY20" fmla="*/ 1041010 h 1237957"/>
                <a:gd name="connsiteX21" fmla="*/ 56271 w 792262"/>
                <a:gd name="connsiteY21" fmla="*/ 1125416 h 1237957"/>
                <a:gd name="connsiteX22" fmla="*/ 98474 w 792262"/>
                <a:gd name="connsiteY22" fmla="*/ 1153551 h 1237957"/>
                <a:gd name="connsiteX23" fmla="*/ 126609 w 792262"/>
                <a:gd name="connsiteY23" fmla="*/ 1181687 h 1237957"/>
                <a:gd name="connsiteX24" fmla="*/ 211015 w 792262"/>
                <a:gd name="connsiteY24" fmla="*/ 1209822 h 1237957"/>
                <a:gd name="connsiteX25" fmla="*/ 309489 w 792262"/>
                <a:gd name="connsiteY25" fmla="*/ 1237957 h 1237957"/>
                <a:gd name="connsiteX26" fmla="*/ 492369 w 792262"/>
                <a:gd name="connsiteY26" fmla="*/ 1223890 h 1237957"/>
                <a:gd name="connsiteX27" fmla="*/ 534572 w 792262"/>
                <a:gd name="connsiteY27" fmla="*/ 1209822 h 1237957"/>
                <a:gd name="connsiteX28" fmla="*/ 562708 w 792262"/>
                <a:gd name="connsiteY28" fmla="*/ 1181687 h 1237957"/>
                <a:gd name="connsiteX29" fmla="*/ 618978 w 792262"/>
                <a:gd name="connsiteY29" fmla="*/ 1055077 h 1237957"/>
                <a:gd name="connsiteX30" fmla="*/ 633046 w 792262"/>
                <a:gd name="connsiteY30" fmla="*/ 1012874 h 1237957"/>
                <a:gd name="connsiteX31" fmla="*/ 618978 w 792262"/>
                <a:gd name="connsiteY31" fmla="*/ 858130 h 1237957"/>
                <a:gd name="connsiteX32" fmla="*/ 590843 w 792262"/>
                <a:gd name="connsiteY32" fmla="*/ 829994 h 1237957"/>
                <a:gd name="connsiteX33" fmla="*/ 450166 w 792262"/>
                <a:gd name="connsiteY33" fmla="*/ 787791 h 1237957"/>
                <a:gd name="connsiteX34" fmla="*/ 450166 w 792262"/>
                <a:gd name="connsiteY34" fmla="*/ 618979 h 1237957"/>
                <a:gd name="connsiteX35" fmla="*/ 464234 w 792262"/>
                <a:gd name="connsiteY35" fmla="*/ 576776 h 12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2262" h="1237957">
                  <a:moveTo>
                    <a:pt x="520505" y="801859"/>
                  </a:moveTo>
                  <a:cubicBezTo>
                    <a:pt x="506437" y="787791"/>
                    <a:pt x="489337" y="776210"/>
                    <a:pt x="478301" y="759656"/>
                  </a:cubicBezTo>
                  <a:cubicBezTo>
                    <a:pt x="405250" y="650080"/>
                    <a:pt x="523726" y="776945"/>
                    <a:pt x="436098" y="689317"/>
                  </a:cubicBezTo>
                  <a:cubicBezTo>
                    <a:pt x="440787" y="647114"/>
                    <a:pt x="439867" y="603903"/>
                    <a:pt x="450166" y="562708"/>
                  </a:cubicBezTo>
                  <a:cubicBezTo>
                    <a:pt x="454267" y="546306"/>
                    <a:pt x="463964" y="529466"/>
                    <a:pt x="478301" y="520505"/>
                  </a:cubicBezTo>
                  <a:cubicBezTo>
                    <a:pt x="528413" y="489185"/>
                    <a:pt x="622716" y="484869"/>
                    <a:pt x="675249" y="478302"/>
                  </a:cubicBezTo>
                  <a:cubicBezTo>
                    <a:pt x="689317" y="473613"/>
                    <a:pt x="705873" y="473497"/>
                    <a:pt x="717452" y="464234"/>
                  </a:cubicBezTo>
                  <a:cubicBezTo>
                    <a:pt x="792262" y="404387"/>
                    <a:pt x="735353" y="208431"/>
                    <a:pt x="731520" y="182880"/>
                  </a:cubicBezTo>
                  <a:cubicBezTo>
                    <a:pt x="729012" y="166160"/>
                    <a:pt x="716587" y="151239"/>
                    <a:pt x="703385" y="140677"/>
                  </a:cubicBezTo>
                  <a:cubicBezTo>
                    <a:pt x="691806" y="131414"/>
                    <a:pt x="675249" y="131299"/>
                    <a:pt x="661181" y="126610"/>
                  </a:cubicBezTo>
                  <a:cubicBezTo>
                    <a:pt x="651803" y="117231"/>
                    <a:pt x="641331" y="108831"/>
                    <a:pt x="633046" y="98474"/>
                  </a:cubicBezTo>
                  <a:cubicBezTo>
                    <a:pt x="619791" y="81905"/>
                    <a:pt x="599422" y="39459"/>
                    <a:pt x="576775" y="28136"/>
                  </a:cubicBezTo>
                  <a:cubicBezTo>
                    <a:pt x="550249" y="14873"/>
                    <a:pt x="492369" y="0"/>
                    <a:pt x="492369" y="0"/>
                  </a:cubicBezTo>
                  <a:cubicBezTo>
                    <a:pt x="412652" y="4689"/>
                    <a:pt x="332189" y="2222"/>
                    <a:pt x="253218" y="14068"/>
                  </a:cubicBezTo>
                  <a:cubicBezTo>
                    <a:pt x="226570" y="18065"/>
                    <a:pt x="202111" y="54954"/>
                    <a:pt x="182880" y="70339"/>
                  </a:cubicBezTo>
                  <a:cubicBezTo>
                    <a:pt x="169678" y="80901"/>
                    <a:pt x="154745" y="89096"/>
                    <a:pt x="140677" y="98474"/>
                  </a:cubicBezTo>
                  <a:cubicBezTo>
                    <a:pt x="108347" y="195463"/>
                    <a:pt x="133512" y="161909"/>
                    <a:pt x="84406" y="211016"/>
                  </a:cubicBezTo>
                  <a:lnTo>
                    <a:pt x="42203" y="337625"/>
                  </a:lnTo>
                  <a:cubicBezTo>
                    <a:pt x="30148" y="373789"/>
                    <a:pt x="21135" y="397231"/>
                    <a:pt x="14068" y="436099"/>
                  </a:cubicBezTo>
                  <a:cubicBezTo>
                    <a:pt x="8137" y="468722"/>
                    <a:pt x="4689" y="501748"/>
                    <a:pt x="0" y="534573"/>
                  </a:cubicBezTo>
                  <a:cubicBezTo>
                    <a:pt x="4689" y="703385"/>
                    <a:pt x="5419" y="872354"/>
                    <a:pt x="14068" y="1041010"/>
                  </a:cubicBezTo>
                  <a:cubicBezTo>
                    <a:pt x="15305" y="1065132"/>
                    <a:pt x="40634" y="1109779"/>
                    <a:pt x="56271" y="1125416"/>
                  </a:cubicBezTo>
                  <a:cubicBezTo>
                    <a:pt x="68226" y="1137371"/>
                    <a:pt x="85272" y="1142989"/>
                    <a:pt x="98474" y="1153551"/>
                  </a:cubicBezTo>
                  <a:cubicBezTo>
                    <a:pt x="108831" y="1161837"/>
                    <a:pt x="114746" y="1175755"/>
                    <a:pt x="126609" y="1181687"/>
                  </a:cubicBezTo>
                  <a:cubicBezTo>
                    <a:pt x="153135" y="1194950"/>
                    <a:pt x="182880" y="1200444"/>
                    <a:pt x="211015" y="1209822"/>
                  </a:cubicBezTo>
                  <a:cubicBezTo>
                    <a:pt x="271566" y="1230006"/>
                    <a:pt x="238825" y="1220292"/>
                    <a:pt x="309489" y="1237957"/>
                  </a:cubicBezTo>
                  <a:cubicBezTo>
                    <a:pt x="370449" y="1233268"/>
                    <a:pt x="431701" y="1231473"/>
                    <a:pt x="492369" y="1223890"/>
                  </a:cubicBezTo>
                  <a:cubicBezTo>
                    <a:pt x="507083" y="1222051"/>
                    <a:pt x="521856" y="1217451"/>
                    <a:pt x="534572" y="1209822"/>
                  </a:cubicBezTo>
                  <a:cubicBezTo>
                    <a:pt x="545945" y="1202998"/>
                    <a:pt x="554423" y="1192044"/>
                    <a:pt x="562708" y="1181687"/>
                  </a:cubicBezTo>
                  <a:cubicBezTo>
                    <a:pt x="600923" y="1133918"/>
                    <a:pt x="596670" y="1122000"/>
                    <a:pt x="618978" y="1055077"/>
                  </a:cubicBezTo>
                  <a:lnTo>
                    <a:pt x="633046" y="1012874"/>
                  </a:lnTo>
                  <a:cubicBezTo>
                    <a:pt x="628357" y="961293"/>
                    <a:pt x="630624" y="908598"/>
                    <a:pt x="618978" y="858130"/>
                  </a:cubicBezTo>
                  <a:cubicBezTo>
                    <a:pt x="615996" y="845206"/>
                    <a:pt x="602706" y="835926"/>
                    <a:pt x="590843" y="829994"/>
                  </a:cubicBezTo>
                  <a:cubicBezTo>
                    <a:pt x="556597" y="812871"/>
                    <a:pt x="490550" y="797887"/>
                    <a:pt x="450166" y="787791"/>
                  </a:cubicBezTo>
                  <a:cubicBezTo>
                    <a:pt x="424498" y="710789"/>
                    <a:pt x="429225" y="744621"/>
                    <a:pt x="450166" y="618979"/>
                  </a:cubicBezTo>
                  <a:cubicBezTo>
                    <a:pt x="452604" y="604352"/>
                    <a:pt x="464234" y="576776"/>
                    <a:pt x="464234" y="576776"/>
                  </a:cubicBezTo>
                </a:path>
              </a:pathLst>
            </a:custGeom>
            <a:solidFill>
              <a:schemeClr val="tx2">
                <a:lumMod val="60000"/>
                <a:lumOff val="40000"/>
              </a:schemeClr>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6776483" y="873473"/>
              <a:ext cx="371876" cy="928243"/>
            </a:xfrm>
            <a:custGeom>
              <a:avLst/>
              <a:gdLst>
                <a:gd name="connsiteX0" fmla="*/ 199634 w 371876"/>
                <a:gd name="connsiteY0" fmla="*/ 37781 h 816105"/>
                <a:gd name="connsiteX1" fmla="*/ 241837 w 371876"/>
                <a:gd name="connsiteY1" fmla="*/ 206594 h 816105"/>
                <a:gd name="connsiteX2" fmla="*/ 269973 w 371876"/>
                <a:gd name="connsiteY2" fmla="*/ 234729 h 816105"/>
                <a:gd name="connsiteX3" fmla="*/ 298108 w 371876"/>
                <a:gd name="connsiteY3" fmla="*/ 319135 h 816105"/>
                <a:gd name="connsiteX4" fmla="*/ 312176 w 371876"/>
                <a:gd name="connsiteY4" fmla="*/ 361338 h 816105"/>
                <a:gd name="connsiteX5" fmla="*/ 340311 w 371876"/>
                <a:gd name="connsiteY5" fmla="*/ 403541 h 816105"/>
                <a:gd name="connsiteX6" fmla="*/ 368446 w 371876"/>
                <a:gd name="connsiteY6" fmla="*/ 487948 h 816105"/>
                <a:gd name="connsiteX7" fmla="*/ 354379 w 371876"/>
                <a:gd name="connsiteY7" fmla="*/ 755234 h 816105"/>
                <a:gd name="connsiteX8" fmla="*/ 284040 w 371876"/>
                <a:gd name="connsiteY8" fmla="*/ 741166 h 816105"/>
                <a:gd name="connsiteX9" fmla="*/ 269973 w 371876"/>
                <a:gd name="connsiteY9" fmla="*/ 698963 h 816105"/>
                <a:gd name="connsiteX10" fmla="*/ 255905 w 371876"/>
                <a:gd name="connsiteY10" fmla="*/ 544218 h 816105"/>
                <a:gd name="connsiteX11" fmla="*/ 227769 w 371876"/>
                <a:gd name="connsiteY11" fmla="*/ 502015 h 816105"/>
                <a:gd name="connsiteX12" fmla="*/ 199634 w 371876"/>
                <a:gd name="connsiteY12" fmla="*/ 417609 h 816105"/>
                <a:gd name="connsiteX13" fmla="*/ 171499 w 371876"/>
                <a:gd name="connsiteY13" fmla="*/ 375406 h 816105"/>
                <a:gd name="connsiteX14" fmla="*/ 157431 w 371876"/>
                <a:gd name="connsiteY14" fmla="*/ 333203 h 816105"/>
                <a:gd name="connsiteX15" fmla="*/ 115228 w 371876"/>
                <a:gd name="connsiteY15" fmla="*/ 305068 h 816105"/>
                <a:gd name="connsiteX16" fmla="*/ 44889 w 371876"/>
                <a:gd name="connsiteY16" fmla="*/ 262864 h 816105"/>
                <a:gd name="connsiteX17" fmla="*/ 30822 w 371876"/>
                <a:gd name="connsiteY17" fmla="*/ 65917 h 816105"/>
                <a:gd name="connsiteX18" fmla="*/ 58957 w 371876"/>
                <a:gd name="connsiteY18" fmla="*/ 37781 h 816105"/>
                <a:gd name="connsiteX19" fmla="*/ 143363 w 371876"/>
                <a:gd name="connsiteY19" fmla="*/ 9646 h 816105"/>
                <a:gd name="connsiteX20" fmla="*/ 199634 w 371876"/>
                <a:gd name="connsiteY20" fmla="*/ 65917 h 816105"/>
                <a:gd name="connsiteX21" fmla="*/ 199634 w 371876"/>
                <a:gd name="connsiteY21" fmla="*/ 37781 h 81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1876" h="816105">
                  <a:moveTo>
                    <a:pt x="199634" y="37781"/>
                  </a:moveTo>
                  <a:cubicBezTo>
                    <a:pt x="206668" y="61227"/>
                    <a:pt x="191816" y="144068"/>
                    <a:pt x="241837" y="206594"/>
                  </a:cubicBezTo>
                  <a:cubicBezTo>
                    <a:pt x="250123" y="216951"/>
                    <a:pt x="260594" y="225351"/>
                    <a:pt x="269973" y="234729"/>
                  </a:cubicBezTo>
                  <a:lnTo>
                    <a:pt x="298108" y="319135"/>
                  </a:lnTo>
                  <a:cubicBezTo>
                    <a:pt x="302797" y="333203"/>
                    <a:pt x="303951" y="349000"/>
                    <a:pt x="312176" y="361338"/>
                  </a:cubicBezTo>
                  <a:cubicBezTo>
                    <a:pt x="321554" y="375406"/>
                    <a:pt x="333444" y="388091"/>
                    <a:pt x="340311" y="403541"/>
                  </a:cubicBezTo>
                  <a:cubicBezTo>
                    <a:pt x="352356" y="430642"/>
                    <a:pt x="368446" y="487948"/>
                    <a:pt x="368446" y="487948"/>
                  </a:cubicBezTo>
                  <a:cubicBezTo>
                    <a:pt x="363757" y="577043"/>
                    <a:pt x="371876" y="667748"/>
                    <a:pt x="354379" y="755234"/>
                  </a:cubicBezTo>
                  <a:cubicBezTo>
                    <a:pt x="342205" y="816105"/>
                    <a:pt x="284548" y="741674"/>
                    <a:pt x="284040" y="741166"/>
                  </a:cubicBezTo>
                  <a:cubicBezTo>
                    <a:pt x="279351" y="727098"/>
                    <a:pt x="272070" y="713643"/>
                    <a:pt x="269973" y="698963"/>
                  </a:cubicBezTo>
                  <a:cubicBezTo>
                    <a:pt x="262648" y="647689"/>
                    <a:pt x="266758" y="594863"/>
                    <a:pt x="255905" y="544218"/>
                  </a:cubicBezTo>
                  <a:cubicBezTo>
                    <a:pt x="252362" y="527686"/>
                    <a:pt x="237148" y="516083"/>
                    <a:pt x="227769" y="502015"/>
                  </a:cubicBezTo>
                  <a:cubicBezTo>
                    <a:pt x="218391" y="473880"/>
                    <a:pt x="216085" y="442285"/>
                    <a:pt x="199634" y="417609"/>
                  </a:cubicBezTo>
                  <a:cubicBezTo>
                    <a:pt x="190256" y="403541"/>
                    <a:pt x="179060" y="390528"/>
                    <a:pt x="171499" y="375406"/>
                  </a:cubicBezTo>
                  <a:cubicBezTo>
                    <a:pt x="164867" y="362143"/>
                    <a:pt x="166694" y="344782"/>
                    <a:pt x="157431" y="333203"/>
                  </a:cubicBezTo>
                  <a:cubicBezTo>
                    <a:pt x="146869" y="320001"/>
                    <a:pt x="128430" y="315630"/>
                    <a:pt x="115228" y="305068"/>
                  </a:cubicBezTo>
                  <a:cubicBezTo>
                    <a:pt x="60054" y="260928"/>
                    <a:pt x="118183" y="287295"/>
                    <a:pt x="44889" y="262864"/>
                  </a:cubicBezTo>
                  <a:cubicBezTo>
                    <a:pt x="15056" y="173365"/>
                    <a:pt x="0" y="168658"/>
                    <a:pt x="30822" y="65917"/>
                  </a:cubicBezTo>
                  <a:cubicBezTo>
                    <a:pt x="34633" y="53213"/>
                    <a:pt x="47094" y="43713"/>
                    <a:pt x="58957" y="37781"/>
                  </a:cubicBezTo>
                  <a:cubicBezTo>
                    <a:pt x="85483" y="24518"/>
                    <a:pt x="143363" y="9646"/>
                    <a:pt x="143363" y="9646"/>
                  </a:cubicBezTo>
                  <a:cubicBezTo>
                    <a:pt x="236546" y="28283"/>
                    <a:pt x="216114" y="0"/>
                    <a:pt x="199634" y="65917"/>
                  </a:cubicBezTo>
                  <a:cubicBezTo>
                    <a:pt x="198497" y="70466"/>
                    <a:pt x="192600" y="14335"/>
                    <a:pt x="199634" y="37781"/>
                  </a:cubicBezTo>
                  <a:close/>
                </a:path>
              </a:pathLst>
            </a:custGeom>
            <a:solidFill>
              <a:schemeClr val="tx2">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6722518" y="689317"/>
              <a:ext cx="114380" cy="112541"/>
            </a:xfrm>
            <a:custGeom>
              <a:avLst/>
              <a:gdLst>
                <a:gd name="connsiteX0" fmla="*/ 114380 w 114380"/>
                <a:gd name="connsiteY0" fmla="*/ 112541 h 112541"/>
                <a:gd name="connsiteX1" fmla="*/ 44042 w 114380"/>
                <a:gd name="connsiteY1" fmla="*/ 98474 h 112541"/>
                <a:gd name="connsiteX2" fmla="*/ 1839 w 114380"/>
                <a:gd name="connsiteY2" fmla="*/ 28135 h 112541"/>
                <a:gd name="connsiteX3" fmla="*/ 1839 w 114380"/>
                <a:gd name="connsiteY3" fmla="*/ 0 h 112541"/>
              </a:gdLst>
              <a:ahLst/>
              <a:cxnLst>
                <a:cxn ang="0">
                  <a:pos x="connsiteX0" y="connsiteY0"/>
                </a:cxn>
                <a:cxn ang="0">
                  <a:pos x="connsiteX1" y="connsiteY1"/>
                </a:cxn>
                <a:cxn ang="0">
                  <a:pos x="connsiteX2" y="connsiteY2"/>
                </a:cxn>
                <a:cxn ang="0">
                  <a:pos x="connsiteX3" y="connsiteY3"/>
                </a:cxn>
              </a:cxnLst>
              <a:rect l="l" t="t" r="r" b="b"/>
              <a:pathLst>
                <a:path w="114380" h="112541">
                  <a:moveTo>
                    <a:pt x="114380" y="112541"/>
                  </a:moveTo>
                  <a:cubicBezTo>
                    <a:pt x="90934" y="107852"/>
                    <a:pt x="66019" y="107893"/>
                    <a:pt x="44042" y="98474"/>
                  </a:cubicBezTo>
                  <a:cubicBezTo>
                    <a:pt x="17396" y="87054"/>
                    <a:pt x="6714" y="52508"/>
                    <a:pt x="1839" y="28135"/>
                  </a:cubicBezTo>
                  <a:cubicBezTo>
                    <a:pt x="0" y="18939"/>
                    <a:pt x="1839" y="9378"/>
                    <a:pt x="1839" y="0"/>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6583680" y="1266092"/>
              <a:ext cx="140677" cy="168813"/>
            </a:xfrm>
            <a:custGeom>
              <a:avLst/>
              <a:gdLst>
                <a:gd name="connsiteX0" fmla="*/ 140677 w 140677"/>
                <a:gd name="connsiteY0" fmla="*/ 0 h 168813"/>
                <a:gd name="connsiteX1" fmla="*/ 70338 w 140677"/>
                <a:gd name="connsiteY1" fmla="*/ 70339 h 168813"/>
                <a:gd name="connsiteX2" fmla="*/ 0 w 140677"/>
                <a:gd name="connsiteY2" fmla="*/ 168813 h 168813"/>
              </a:gdLst>
              <a:ahLst/>
              <a:cxnLst>
                <a:cxn ang="0">
                  <a:pos x="connsiteX0" y="connsiteY0"/>
                </a:cxn>
                <a:cxn ang="0">
                  <a:pos x="connsiteX1" y="connsiteY1"/>
                </a:cxn>
                <a:cxn ang="0">
                  <a:pos x="connsiteX2" y="connsiteY2"/>
                </a:cxn>
              </a:cxnLst>
              <a:rect l="l" t="t" r="r" b="b"/>
              <a:pathLst>
                <a:path w="140677" h="168813">
                  <a:moveTo>
                    <a:pt x="140677" y="0"/>
                  </a:moveTo>
                  <a:cubicBezTo>
                    <a:pt x="117231" y="23446"/>
                    <a:pt x="88731" y="42750"/>
                    <a:pt x="70338" y="70339"/>
                  </a:cubicBezTo>
                  <a:cubicBezTo>
                    <a:pt x="10389" y="160263"/>
                    <a:pt x="37978" y="130835"/>
                    <a:pt x="0" y="168813"/>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6481188" y="675249"/>
              <a:ext cx="60289" cy="675249"/>
            </a:xfrm>
            <a:custGeom>
              <a:avLst/>
              <a:gdLst>
                <a:gd name="connsiteX0" fmla="*/ 60289 w 60289"/>
                <a:gd name="connsiteY0" fmla="*/ 0 h 675249"/>
                <a:gd name="connsiteX1" fmla="*/ 32154 w 60289"/>
                <a:gd name="connsiteY1" fmla="*/ 140677 h 675249"/>
                <a:gd name="connsiteX2" fmla="*/ 4018 w 60289"/>
                <a:gd name="connsiteY2" fmla="*/ 253219 h 675249"/>
                <a:gd name="connsiteX3" fmla="*/ 4018 w 60289"/>
                <a:gd name="connsiteY3" fmla="*/ 675249 h 675249"/>
              </a:gdLst>
              <a:ahLst/>
              <a:cxnLst>
                <a:cxn ang="0">
                  <a:pos x="connsiteX0" y="connsiteY0"/>
                </a:cxn>
                <a:cxn ang="0">
                  <a:pos x="connsiteX1" y="connsiteY1"/>
                </a:cxn>
                <a:cxn ang="0">
                  <a:pos x="connsiteX2" y="connsiteY2"/>
                </a:cxn>
                <a:cxn ang="0">
                  <a:pos x="connsiteX3" y="connsiteY3"/>
                </a:cxn>
              </a:cxnLst>
              <a:rect l="l" t="t" r="r" b="b"/>
              <a:pathLst>
                <a:path w="60289" h="675249">
                  <a:moveTo>
                    <a:pt x="60289" y="0"/>
                  </a:moveTo>
                  <a:cubicBezTo>
                    <a:pt x="49237" y="66313"/>
                    <a:pt x="48940" y="81925"/>
                    <a:pt x="32154" y="140677"/>
                  </a:cubicBezTo>
                  <a:cubicBezTo>
                    <a:pt x="20208" y="182489"/>
                    <a:pt x="5380" y="205547"/>
                    <a:pt x="4018" y="253219"/>
                  </a:cubicBezTo>
                  <a:cubicBezTo>
                    <a:pt x="0" y="393838"/>
                    <a:pt x="4018" y="534572"/>
                    <a:pt x="4018" y="675249"/>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1" name="Group 60"/>
          <p:cNvGrpSpPr/>
          <p:nvPr/>
        </p:nvGrpSpPr>
        <p:grpSpPr>
          <a:xfrm>
            <a:off x="1649066" y="5984557"/>
            <a:ext cx="2465734" cy="568643"/>
            <a:chOff x="990600" y="3698557"/>
            <a:chExt cx="2465734" cy="568643"/>
          </a:xfrm>
        </p:grpSpPr>
        <p:sp>
          <p:nvSpPr>
            <p:cNvPr id="62" name="Snip Same Side Corner Rectangle 61"/>
            <p:cNvSpPr/>
            <p:nvPr/>
          </p:nvSpPr>
          <p:spPr>
            <a:xfrm>
              <a:off x="1066800" y="3733800"/>
              <a:ext cx="2389534" cy="533400"/>
            </a:xfrm>
            <a:prstGeom prst="snip2SameRect">
              <a:avLst/>
            </a:prstGeom>
            <a:solidFill>
              <a:schemeClr val="bg2">
                <a:lumMod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990600" y="3698557"/>
              <a:ext cx="2448876" cy="492443"/>
            </a:xfrm>
            <a:prstGeom prst="rect">
              <a:avLst/>
            </a:prstGeom>
          </p:spPr>
          <p:txBody>
            <a:bodyPr wrap="none">
              <a:spAutoFit/>
            </a:bodyPr>
            <a:lstStyle/>
            <a:p>
              <a:r>
                <a:rPr lang="en-US" sz="2600" dirty="0" smtClean="0">
                  <a:solidFill>
                    <a:srgbClr val="000000"/>
                  </a:solidFill>
                  <a:latin typeface="Times New Roman" pitchFamily="18" charset="0"/>
                  <a:ea typeface="Times New Roman" pitchFamily="18" charset="0"/>
                  <a:cs typeface="Times New Roman" pitchFamily="18" charset="0"/>
                </a:rPr>
                <a:t>Total antioxidant</a:t>
              </a:r>
              <a:endParaRPr lang="en-US" sz="2600" dirty="0"/>
            </a:p>
          </p:txBody>
        </p:sp>
      </p:grpSp>
      <p:grpSp>
        <p:nvGrpSpPr>
          <p:cNvPr id="52" name="Group 51"/>
          <p:cNvGrpSpPr/>
          <p:nvPr/>
        </p:nvGrpSpPr>
        <p:grpSpPr>
          <a:xfrm flipH="1">
            <a:off x="8001000" y="2743200"/>
            <a:ext cx="941129" cy="1740761"/>
            <a:chOff x="6358597" y="393895"/>
            <a:chExt cx="792262" cy="1472736"/>
          </a:xfrm>
        </p:grpSpPr>
        <p:sp>
          <p:nvSpPr>
            <p:cNvPr id="53" name="Freeform 52"/>
            <p:cNvSpPr/>
            <p:nvPr/>
          </p:nvSpPr>
          <p:spPr>
            <a:xfrm>
              <a:off x="6358597" y="393895"/>
              <a:ext cx="792262" cy="1237957"/>
            </a:xfrm>
            <a:custGeom>
              <a:avLst/>
              <a:gdLst>
                <a:gd name="connsiteX0" fmla="*/ 520505 w 792262"/>
                <a:gd name="connsiteY0" fmla="*/ 801859 h 1237957"/>
                <a:gd name="connsiteX1" fmla="*/ 478301 w 792262"/>
                <a:gd name="connsiteY1" fmla="*/ 759656 h 1237957"/>
                <a:gd name="connsiteX2" fmla="*/ 436098 w 792262"/>
                <a:gd name="connsiteY2" fmla="*/ 689317 h 1237957"/>
                <a:gd name="connsiteX3" fmla="*/ 450166 w 792262"/>
                <a:gd name="connsiteY3" fmla="*/ 562708 h 1237957"/>
                <a:gd name="connsiteX4" fmla="*/ 478301 w 792262"/>
                <a:gd name="connsiteY4" fmla="*/ 520505 h 1237957"/>
                <a:gd name="connsiteX5" fmla="*/ 675249 w 792262"/>
                <a:gd name="connsiteY5" fmla="*/ 478302 h 1237957"/>
                <a:gd name="connsiteX6" fmla="*/ 717452 w 792262"/>
                <a:gd name="connsiteY6" fmla="*/ 464234 h 1237957"/>
                <a:gd name="connsiteX7" fmla="*/ 731520 w 792262"/>
                <a:gd name="connsiteY7" fmla="*/ 182880 h 1237957"/>
                <a:gd name="connsiteX8" fmla="*/ 703385 w 792262"/>
                <a:gd name="connsiteY8" fmla="*/ 140677 h 1237957"/>
                <a:gd name="connsiteX9" fmla="*/ 661181 w 792262"/>
                <a:gd name="connsiteY9" fmla="*/ 126610 h 1237957"/>
                <a:gd name="connsiteX10" fmla="*/ 633046 w 792262"/>
                <a:gd name="connsiteY10" fmla="*/ 98474 h 1237957"/>
                <a:gd name="connsiteX11" fmla="*/ 576775 w 792262"/>
                <a:gd name="connsiteY11" fmla="*/ 28136 h 1237957"/>
                <a:gd name="connsiteX12" fmla="*/ 492369 w 792262"/>
                <a:gd name="connsiteY12" fmla="*/ 0 h 1237957"/>
                <a:gd name="connsiteX13" fmla="*/ 253218 w 792262"/>
                <a:gd name="connsiteY13" fmla="*/ 14068 h 1237957"/>
                <a:gd name="connsiteX14" fmla="*/ 182880 w 792262"/>
                <a:gd name="connsiteY14" fmla="*/ 70339 h 1237957"/>
                <a:gd name="connsiteX15" fmla="*/ 140677 w 792262"/>
                <a:gd name="connsiteY15" fmla="*/ 98474 h 1237957"/>
                <a:gd name="connsiteX16" fmla="*/ 84406 w 792262"/>
                <a:gd name="connsiteY16" fmla="*/ 211016 h 1237957"/>
                <a:gd name="connsiteX17" fmla="*/ 42203 w 792262"/>
                <a:gd name="connsiteY17" fmla="*/ 337625 h 1237957"/>
                <a:gd name="connsiteX18" fmla="*/ 14068 w 792262"/>
                <a:gd name="connsiteY18" fmla="*/ 436099 h 1237957"/>
                <a:gd name="connsiteX19" fmla="*/ 0 w 792262"/>
                <a:gd name="connsiteY19" fmla="*/ 534573 h 1237957"/>
                <a:gd name="connsiteX20" fmla="*/ 14068 w 792262"/>
                <a:gd name="connsiteY20" fmla="*/ 1041010 h 1237957"/>
                <a:gd name="connsiteX21" fmla="*/ 56271 w 792262"/>
                <a:gd name="connsiteY21" fmla="*/ 1125416 h 1237957"/>
                <a:gd name="connsiteX22" fmla="*/ 98474 w 792262"/>
                <a:gd name="connsiteY22" fmla="*/ 1153551 h 1237957"/>
                <a:gd name="connsiteX23" fmla="*/ 126609 w 792262"/>
                <a:gd name="connsiteY23" fmla="*/ 1181687 h 1237957"/>
                <a:gd name="connsiteX24" fmla="*/ 211015 w 792262"/>
                <a:gd name="connsiteY24" fmla="*/ 1209822 h 1237957"/>
                <a:gd name="connsiteX25" fmla="*/ 309489 w 792262"/>
                <a:gd name="connsiteY25" fmla="*/ 1237957 h 1237957"/>
                <a:gd name="connsiteX26" fmla="*/ 492369 w 792262"/>
                <a:gd name="connsiteY26" fmla="*/ 1223890 h 1237957"/>
                <a:gd name="connsiteX27" fmla="*/ 534572 w 792262"/>
                <a:gd name="connsiteY27" fmla="*/ 1209822 h 1237957"/>
                <a:gd name="connsiteX28" fmla="*/ 562708 w 792262"/>
                <a:gd name="connsiteY28" fmla="*/ 1181687 h 1237957"/>
                <a:gd name="connsiteX29" fmla="*/ 618978 w 792262"/>
                <a:gd name="connsiteY29" fmla="*/ 1055077 h 1237957"/>
                <a:gd name="connsiteX30" fmla="*/ 633046 w 792262"/>
                <a:gd name="connsiteY30" fmla="*/ 1012874 h 1237957"/>
                <a:gd name="connsiteX31" fmla="*/ 618978 w 792262"/>
                <a:gd name="connsiteY31" fmla="*/ 858130 h 1237957"/>
                <a:gd name="connsiteX32" fmla="*/ 590843 w 792262"/>
                <a:gd name="connsiteY32" fmla="*/ 829994 h 1237957"/>
                <a:gd name="connsiteX33" fmla="*/ 450166 w 792262"/>
                <a:gd name="connsiteY33" fmla="*/ 787791 h 1237957"/>
                <a:gd name="connsiteX34" fmla="*/ 450166 w 792262"/>
                <a:gd name="connsiteY34" fmla="*/ 618979 h 1237957"/>
                <a:gd name="connsiteX35" fmla="*/ 464234 w 792262"/>
                <a:gd name="connsiteY35" fmla="*/ 576776 h 12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2262" h="1237957">
                  <a:moveTo>
                    <a:pt x="520505" y="801859"/>
                  </a:moveTo>
                  <a:cubicBezTo>
                    <a:pt x="506437" y="787791"/>
                    <a:pt x="489337" y="776210"/>
                    <a:pt x="478301" y="759656"/>
                  </a:cubicBezTo>
                  <a:cubicBezTo>
                    <a:pt x="405250" y="650080"/>
                    <a:pt x="523726" y="776945"/>
                    <a:pt x="436098" y="689317"/>
                  </a:cubicBezTo>
                  <a:cubicBezTo>
                    <a:pt x="440787" y="647114"/>
                    <a:pt x="439867" y="603903"/>
                    <a:pt x="450166" y="562708"/>
                  </a:cubicBezTo>
                  <a:cubicBezTo>
                    <a:pt x="454267" y="546306"/>
                    <a:pt x="463964" y="529466"/>
                    <a:pt x="478301" y="520505"/>
                  </a:cubicBezTo>
                  <a:cubicBezTo>
                    <a:pt x="528413" y="489185"/>
                    <a:pt x="622716" y="484869"/>
                    <a:pt x="675249" y="478302"/>
                  </a:cubicBezTo>
                  <a:cubicBezTo>
                    <a:pt x="689317" y="473613"/>
                    <a:pt x="705873" y="473497"/>
                    <a:pt x="717452" y="464234"/>
                  </a:cubicBezTo>
                  <a:cubicBezTo>
                    <a:pt x="792262" y="404387"/>
                    <a:pt x="735353" y="208431"/>
                    <a:pt x="731520" y="182880"/>
                  </a:cubicBezTo>
                  <a:cubicBezTo>
                    <a:pt x="729012" y="166160"/>
                    <a:pt x="716587" y="151239"/>
                    <a:pt x="703385" y="140677"/>
                  </a:cubicBezTo>
                  <a:cubicBezTo>
                    <a:pt x="691806" y="131414"/>
                    <a:pt x="675249" y="131299"/>
                    <a:pt x="661181" y="126610"/>
                  </a:cubicBezTo>
                  <a:cubicBezTo>
                    <a:pt x="651803" y="117231"/>
                    <a:pt x="641331" y="108831"/>
                    <a:pt x="633046" y="98474"/>
                  </a:cubicBezTo>
                  <a:cubicBezTo>
                    <a:pt x="619791" y="81905"/>
                    <a:pt x="599422" y="39459"/>
                    <a:pt x="576775" y="28136"/>
                  </a:cubicBezTo>
                  <a:cubicBezTo>
                    <a:pt x="550249" y="14873"/>
                    <a:pt x="492369" y="0"/>
                    <a:pt x="492369" y="0"/>
                  </a:cubicBezTo>
                  <a:cubicBezTo>
                    <a:pt x="412652" y="4689"/>
                    <a:pt x="332189" y="2222"/>
                    <a:pt x="253218" y="14068"/>
                  </a:cubicBezTo>
                  <a:cubicBezTo>
                    <a:pt x="226570" y="18065"/>
                    <a:pt x="202111" y="54954"/>
                    <a:pt x="182880" y="70339"/>
                  </a:cubicBezTo>
                  <a:cubicBezTo>
                    <a:pt x="169678" y="80901"/>
                    <a:pt x="154745" y="89096"/>
                    <a:pt x="140677" y="98474"/>
                  </a:cubicBezTo>
                  <a:cubicBezTo>
                    <a:pt x="108347" y="195463"/>
                    <a:pt x="133512" y="161909"/>
                    <a:pt x="84406" y="211016"/>
                  </a:cubicBezTo>
                  <a:lnTo>
                    <a:pt x="42203" y="337625"/>
                  </a:lnTo>
                  <a:cubicBezTo>
                    <a:pt x="30148" y="373789"/>
                    <a:pt x="21135" y="397231"/>
                    <a:pt x="14068" y="436099"/>
                  </a:cubicBezTo>
                  <a:cubicBezTo>
                    <a:pt x="8137" y="468722"/>
                    <a:pt x="4689" y="501748"/>
                    <a:pt x="0" y="534573"/>
                  </a:cubicBezTo>
                  <a:cubicBezTo>
                    <a:pt x="4689" y="703385"/>
                    <a:pt x="5419" y="872354"/>
                    <a:pt x="14068" y="1041010"/>
                  </a:cubicBezTo>
                  <a:cubicBezTo>
                    <a:pt x="15305" y="1065132"/>
                    <a:pt x="40634" y="1109779"/>
                    <a:pt x="56271" y="1125416"/>
                  </a:cubicBezTo>
                  <a:cubicBezTo>
                    <a:pt x="68226" y="1137371"/>
                    <a:pt x="85272" y="1142989"/>
                    <a:pt x="98474" y="1153551"/>
                  </a:cubicBezTo>
                  <a:cubicBezTo>
                    <a:pt x="108831" y="1161837"/>
                    <a:pt x="114746" y="1175755"/>
                    <a:pt x="126609" y="1181687"/>
                  </a:cubicBezTo>
                  <a:cubicBezTo>
                    <a:pt x="153135" y="1194950"/>
                    <a:pt x="182880" y="1200444"/>
                    <a:pt x="211015" y="1209822"/>
                  </a:cubicBezTo>
                  <a:cubicBezTo>
                    <a:pt x="271566" y="1230006"/>
                    <a:pt x="238825" y="1220292"/>
                    <a:pt x="309489" y="1237957"/>
                  </a:cubicBezTo>
                  <a:cubicBezTo>
                    <a:pt x="370449" y="1233268"/>
                    <a:pt x="431701" y="1231473"/>
                    <a:pt x="492369" y="1223890"/>
                  </a:cubicBezTo>
                  <a:cubicBezTo>
                    <a:pt x="507083" y="1222051"/>
                    <a:pt x="521856" y="1217451"/>
                    <a:pt x="534572" y="1209822"/>
                  </a:cubicBezTo>
                  <a:cubicBezTo>
                    <a:pt x="545945" y="1202998"/>
                    <a:pt x="554423" y="1192044"/>
                    <a:pt x="562708" y="1181687"/>
                  </a:cubicBezTo>
                  <a:cubicBezTo>
                    <a:pt x="600923" y="1133918"/>
                    <a:pt x="596670" y="1122000"/>
                    <a:pt x="618978" y="1055077"/>
                  </a:cubicBezTo>
                  <a:lnTo>
                    <a:pt x="633046" y="1012874"/>
                  </a:lnTo>
                  <a:cubicBezTo>
                    <a:pt x="628357" y="961293"/>
                    <a:pt x="630624" y="908598"/>
                    <a:pt x="618978" y="858130"/>
                  </a:cubicBezTo>
                  <a:cubicBezTo>
                    <a:pt x="615996" y="845206"/>
                    <a:pt x="602706" y="835926"/>
                    <a:pt x="590843" y="829994"/>
                  </a:cubicBezTo>
                  <a:cubicBezTo>
                    <a:pt x="556597" y="812871"/>
                    <a:pt x="490550" y="797887"/>
                    <a:pt x="450166" y="787791"/>
                  </a:cubicBezTo>
                  <a:cubicBezTo>
                    <a:pt x="424498" y="710789"/>
                    <a:pt x="429225" y="744621"/>
                    <a:pt x="450166" y="618979"/>
                  </a:cubicBezTo>
                  <a:cubicBezTo>
                    <a:pt x="452604" y="604352"/>
                    <a:pt x="464234" y="576776"/>
                    <a:pt x="464234" y="576776"/>
                  </a:cubicBezTo>
                </a:path>
              </a:pathLst>
            </a:custGeom>
            <a:solidFill>
              <a:schemeClr val="tx2">
                <a:lumMod val="60000"/>
                <a:lumOff val="40000"/>
              </a:schemeClr>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6761983" y="845685"/>
              <a:ext cx="371984" cy="1020946"/>
            </a:xfrm>
            <a:custGeom>
              <a:avLst/>
              <a:gdLst>
                <a:gd name="connsiteX0" fmla="*/ 199634 w 371876"/>
                <a:gd name="connsiteY0" fmla="*/ 37781 h 816105"/>
                <a:gd name="connsiteX1" fmla="*/ 241837 w 371876"/>
                <a:gd name="connsiteY1" fmla="*/ 206594 h 816105"/>
                <a:gd name="connsiteX2" fmla="*/ 269973 w 371876"/>
                <a:gd name="connsiteY2" fmla="*/ 234729 h 816105"/>
                <a:gd name="connsiteX3" fmla="*/ 298108 w 371876"/>
                <a:gd name="connsiteY3" fmla="*/ 319135 h 816105"/>
                <a:gd name="connsiteX4" fmla="*/ 312176 w 371876"/>
                <a:gd name="connsiteY4" fmla="*/ 361338 h 816105"/>
                <a:gd name="connsiteX5" fmla="*/ 340311 w 371876"/>
                <a:gd name="connsiteY5" fmla="*/ 403541 h 816105"/>
                <a:gd name="connsiteX6" fmla="*/ 368446 w 371876"/>
                <a:gd name="connsiteY6" fmla="*/ 487948 h 816105"/>
                <a:gd name="connsiteX7" fmla="*/ 354379 w 371876"/>
                <a:gd name="connsiteY7" fmla="*/ 755234 h 816105"/>
                <a:gd name="connsiteX8" fmla="*/ 284040 w 371876"/>
                <a:gd name="connsiteY8" fmla="*/ 741166 h 816105"/>
                <a:gd name="connsiteX9" fmla="*/ 269973 w 371876"/>
                <a:gd name="connsiteY9" fmla="*/ 698963 h 816105"/>
                <a:gd name="connsiteX10" fmla="*/ 255905 w 371876"/>
                <a:gd name="connsiteY10" fmla="*/ 544218 h 816105"/>
                <a:gd name="connsiteX11" fmla="*/ 227769 w 371876"/>
                <a:gd name="connsiteY11" fmla="*/ 502015 h 816105"/>
                <a:gd name="connsiteX12" fmla="*/ 199634 w 371876"/>
                <a:gd name="connsiteY12" fmla="*/ 417609 h 816105"/>
                <a:gd name="connsiteX13" fmla="*/ 171499 w 371876"/>
                <a:gd name="connsiteY13" fmla="*/ 375406 h 816105"/>
                <a:gd name="connsiteX14" fmla="*/ 157431 w 371876"/>
                <a:gd name="connsiteY14" fmla="*/ 333203 h 816105"/>
                <a:gd name="connsiteX15" fmla="*/ 115228 w 371876"/>
                <a:gd name="connsiteY15" fmla="*/ 305068 h 816105"/>
                <a:gd name="connsiteX16" fmla="*/ 44889 w 371876"/>
                <a:gd name="connsiteY16" fmla="*/ 262864 h 816105"/>
                <a:gd name="connsiteX17" fmla="*/ 30822 w 371876"/>
                <a:gd name="connsiteY17" fmla="*/ 65917 h 816105"/>
                <a:gd name="connsiteX18" fmla="*/ 58957 w 371876"/>
                <a:gd name="connsiteY18" fmla="*/ 37781 h 816105"/>
                <a:gd name="connsiteX19" fmla="*/ 143363 w 371876"/>
                <a:gd name="connsiteY19" fmla="*/ 9646 h 816105"/>
                <a:gd name="connsiteX20" fmla="*/ 199634 w 371876"/>
                <a:gd name="connsiteY20" fmla="*/ 65917 h 816105"/>
                <a:gd name="connsiteX21" fmla="*/ 199634 w 371876"/>
                <a:gd name="connsiteY21" fmla="*/ 37781 h 81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1876" h="816105">
                  <a:moveTo>
                    <a:pt x="199634" y="37781"/>
                  </a:moveTo>
                  <a:cubicBezTo>
                    <a:pt x="206668" y="61227"/>
                    <a:pt x="191816" y="144068"/>
                    <a:pt x="241837" y="206594"/>
                  </a:cubicBezTo>
                  <a:cubicBezTo>
                    <a:pt x="250123" y="216951"/>
                    <a:pt x="260594" y="225351"/>
                    <a:pt x="269973" y="234729"/>
                  </a:cubicBezTo>
                  <a:lnTo>
                    <a:pt x="298108" y="319135"/>
                  </a:lnTo>
                  <a:cubicBezTo>
                    <a:pt x="302797" y="333203"/>
                    <a:pt x="303951" y="349000"/>
                    <a:pt x="312176" y="361338"/>
                  </a:cubicBezTo>
                  <a:cubicBezTo>
                    <a:pt x="321554" y="375406"/>
                    <a:pt x="333444" y="388091"/>
                    <a:pt x="340311" y="403541"/>
                  </a:cubicBezTo>
                  <a:cubicBezTo>
                    <a:pt x="352356" y="430642"/>
                    <a:pt x="368446" y="487948"/>
                    <a:pt x="368446" y="487948"/>
                  </a:cubicBezTo>
                  <a:cubicBezTo>
                    <a:pt x="363757" y="577043"/>
                    <a:pt x="371876" y="667748"/>
                    <a:pt x="354379" y="755234"/>
                  </a:cubicBezTo>
                  <a:cubicBezTo>
                    <a:pt x="342205" y="816105"/>
                    <a:pt x="284548" y="741674"/>
                    <a:pt x="284040" y="741166"/>
                  </a:cubicBezTo>
                  <a:cubicBezTo>
                    <a:pt x="279351" y="727098"/>
                    <a:pt x="272070" y="713643"/>
                    <a:pt x="269973" y="698963"/>
                  </a:cubicBezTo>
                  <a:cubicBezTo>
                    <a:pt x="262648" y="647689"/>
                    <a:pt x="266758" y="594863"/>
                    <a:pt x="255905" y="544218"/>
                  </a:cubicBezTo>
                  <a:cubicBezTo>
                    <a:pt x="252362" y="527686"/>
                    <a:pt x="237148" y="516083"/>
                    <a:pt x="227769" y="502015"/>
                  </a:cubicBezTo>
                  <a:cubicBezTo>
                    <a:pt x="218391" y="473880"/>
                    <a:pt x="216085" y="442285"/>
                    <a:pt x="199634" y="417609"/>
                  </a:cubicBezTo>
                  <a:cubicBezTo>
                    <a:pt x="190256" y="403541"/>
                    <a:pt x="179060" y="390528"/>
                    <a:pt x="171499" y="375406"/>
                  </a:cubicBezTo>
                  <a:cubicBezTo>
                    <a:pt x="164867" y="362143"/>
                    <a:pt x="166694" y="344782"/>
                    <a:pt x="157431" y="333203"/>
                  </a:cubicBezTo>
                  <a:cubicBezTo>
                    <a:pt x="146869" y="320001"/>
                    <a:pt x="128430" y="315630"/>
                    <a:pt x="115228" y="305068"/>
                  </a:cubicBezTo>
                  <a:cubicBezTo>
                    <a:pt x="60054" y="260928"/>
                    <a:pt x="118183" y="287295"/>
                    <a:pt x="44889" y="262864"/>
                  </a:cubicBezTo>
                  <a:cubicBezTo>
                    <a:pt x="15056" y="173365"/>
                    <a:pt x="0" y="168658"/>
                    <a:pt x="30822" y="65917"/>
                  </a:cubicBezTo>
                  <a:cubicBezTo>
                    <a:pt x="34633" y="53213"/>
                    <a:pt x="47094" y="43713"/>
                    <a:pt x="58957" y="37781"/>
                  </a:cubicBezTo>
                  <a:cubicBezTo>
                    <a:pt x="85483" y="24518"/>
                    <a:pt x="143363" y="9646"/>
                    <a:pt x="143363" y="9646"/>
                  </a:cubicBezTo>
                  <a:cubicBezTo>
                    <a:pt x="236546" y="28283"/>
                    <a:pt x="216114" y="0"/>
                    <a:pt x="199634" y="65917"/>
                  </a:cubicBezTo>
                  <a:cubicBezTo>
                    <a:pt x="198497" y="70466"/>
                    <a:pt x="192600" y="14335"/>
                    <a:pt x="199634" y="37781"/>
                  </a:cubicBezTo>
                  <a:close/>
                </a:path>
              </a:pathLst>
            </a:custGeom>
            <a:solidFill>
              <a:schemeClr val="tx2">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a:off x="6722518" y="689317"/>
              <a:ext cx="114380" cy="112541"/>
            </a:xfrm>
            <a:custGeom>
              <a:avLst/>
              <a:gdLst>
                <a:gd name="connsiteX0" fmla="*/ 114380 w 114380"/>
                <a:gd name="connsiteY0" fmla="*/ 112541 h 112541"/>
                <a:gd name="connsiteX1" fmla="*/ 44042 w 114380"/>
                <a:gd name="connsiteY1" fmla="*/ 98474 h 112541"/>
                <a:gd name="connsiteX2" fmla="*/ 1839 w 114380"/>
                <a:gd name="connsiteY2" fmla="*/ 28135 h 112541"/>
                <a:gd name="connsiteX3" fmla="*/ 1839 w 114380"/>
                <a:gd name="connsiteY3" fmla="*/ 0 h 112541"/>
              </a:gdLst>
              <a:ahLst/>
              <a:cxnLst>
                <a:cxn ang="0">
                  <a:pos x="connsiteX0" y="connsiteY0"/>
                </a:cxn>
                <a:cxn ang="0">
                  <a:pos x="connsiteX1" y="connsiteY1"/>
                </a:cxn>
                <a:cxn ang="0">
                  <a:pos x="connsiteX2" y="connsiteY2"/>
                </a:cxn>
                <a:cxn ang="0">
                  <a:pos x="connsiteX3" y="connsiteY3"/>
                </a:cxn>
              </a:cxnLst>
              <a:rect l="l" t="t" r="r" b="b"/>
              <a:pathLst>
                <a:path w="114380" h="112541">
                  <a:moveTo>
                    <a:pt x="114380" y="112541"/>
                  </a:moveTo>
                  <a:cubicBezTo>
                    <a:pt x="90934" y="107852"/>
                    <a:pt x="66019" y="107893"/>
                    <a:pt x="44042" y="98474"/>
                  </a:cubicBezTo>
                  <a:cubicBezTo>
                    <a:pt x="17396" y="87054"/>
                    <a:pt x="6714" y="52508"/>
                    <a:pt x="1839" y="28135"/>
                  </a:cubicBezTo>
                  <a:cubicBezTo>
                    <a:pt x="0" y="18939"/>
                    <a:pt x="1839" y="9378"/>
                    <a:pt x="1839" y="0"/>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6583680" y="1266092"/>
              <a:ext cx="140677" cy="168813"/>
            </a:xfrm>
            <a:custGeom>
              <a:avLst/>
              <a:gdLst>
                <a:gd name="connsiteX0" fmla="*/ 140677 w 140677"/>
                <a:gd name="connsiteY0" fmla="*/ 0 h 168813"/>
                <a:gd name="connsiteX1" fmla="*/ 70338 w 140677"/>
                <a:gd name="connsiteY1" fmla="*/ 70339 h 168813"/>
                <a:gd name="connsiteX2" fmla="*/ 0 w 140677"/>
                <a:gd name="connsiteY2" fmla="*/ 168813 h 168813"/>
              </a:gdLst>
              <a:ahLst/>
              <a:cxnLst>
                <a:cxn ang="0">
                  <a:pos x="connsiteX0" y="connsiteY0"/>
                </a:cxn>
                <a:cxn ang="0">
                  <a:pos x="connsiteX1" y="connsiteY1"/>
                </a:cxn>
                <a:cxn ang="0">
                  <a:pos x="connsiteX2" y="connsiteY2"/>
                </a:cxn>
              </a:cxnLst>
              <a:rect l="l" t="t" r="r" b="b"/>
              <a:pathLst>
                <a:path w="140677" h="168813">
                  <a:moveTo>
                    <a:pt x="140677" y="0"/>
                  </a:moveTo>
                  <a:cubicBezTo>
                    <a:pt x="117231" y="23446"/>
                    <a:pt x="88731" y="42750"/>
                    <a:pt x="70338" y="70339"/>
                  </a:cubicBezTo>
                  <a:cubicBezTo>
                    <a:pt x="10389" y="160263"/>
                    <a:pt x="37978" y="130835"/>
                    <a:pt x="0" y="168813"/>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6481188" y="675249"/>
              <a:ext cx="60289" cy="675249"/>
            </a:xfrm>
            <a:custGeom>
              <a:avLst/>
              <a:gdLst>
                <a:gd name="connsiteX0" fmla="*/ 60289 w 60289"/>
                <a:gd name="connsiteY0" fmla="*/ 0 h 675249"/>
                <a:gd name="connsiteX1" fmla="*/ 32154 w 60289"/>
                <a:gd name="connsiteY1" fmla="*/ 140677 h 675249"/>
                <a:gd name="connsiteX2" fmla="*/ 4018 w 60289"/>
                <a:gd name="connsiteY2" fmla="*/ 253219 h 675249"/>
                <a:gd name="connsiteX3" fmla="*/ 4018 w 60289"/>
                <a:gd name="connsiteY3" fmla="*/ 675249 h 675249"/>
              </a:gdLst>
              <a:ahLst/>
              <a:cxnLst>
                <a:cxn ang="0">
                  <a:pos x="connsiteX0" y="connsiteY0"/>
                </a:cxn>
                <a:cxn ang="0">
                  <a:pos x="connsiteX1" y="connsiteY1"/>
                </a:cxn>
                <a:cxn ang="0">
                  <a:pos x="connsiteX2" y="connsiteY2"/>
                </a:cxn>
                <a:cxn ang="0">
                  <a:pos x="connsiteX3" y="connsiteY3"/>
                </a:cxn>
              </a:cxnLst>
              <a:rect l="l" t="t" r="r" b="b"/>
              <a:pathLst>
                <a:path w="60289" h="675249">
                  <a:moveTo>
                    <a:pt x="60289" y="0"/>
                  </a:moveTo>
                  <a:cubicBezTo>
                    <a:pt x="49237" y="66313"/>
                    <a:pt x="48940" y="81925"/>
                    <a:pt x="32154" y="140677"/>
                  </a:cubicBezTo>
                  <a:cubicBezTo>
                    <a:pt x="20208" y="182489"/>
                    <a:pt x="5380" y="205547"/>
                    <a:pt x="4018" y="253219"/>
                  </a:cubicBezTo>
                  <a:cubicBezTo>
                    <a:pt x="0" y="393838"/>
                    <a:pt x="4018" y="534572"/>
                    <a:pt x="4018" y="675249"/>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2" name="Slide Number Placeholder 41"/>
          <p:cNvSpPr>
            <a:spLocks noGrp="1"/>
          </p:cNvSpPr>
          <p:nvPr>
            <p:ph type="sldNum" sz="quarter" idx="12"/>
          </p:nvPr>
        </p:nvSpPr>
        <p:spPr/>
        <p:txBody>
          <a:bodyPr/>
          <a:lstStyle/>
          <a:p>
            <a:pPr>
              <a:defRPr/>
            </a:pPr>
            <a:fld id="{48BDD5CF-FC1F-43A2-A19D-742F57F83AD6}" type="slidenum">
              <a:rPr lang="en-US" smtClean="0"/>
              <a:pPr>
                <a:defRPr/>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strips(downRight)">
                                      <p:cBhvr>
                                        <p:cTn id="7" dur="500"/>
                                        <p:tgtEl>
                                          <p:spTgt spid="51"/>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strips(downRight)">
                                      <p:cBhvr>
                                        <p:cTn id="10" dur="500"/>
                                        <p:tgtEl>
                                          <p:spTgt spid="16"/>
                                        </p:tgtEl>
                                      </p:cBhvr>
                                    </p:animEffect>
                                  </p:childTnLst>
                                </p:cTn>
                              </p:par>
                              <p:par>
                                <p:cTn id="11" presetID="18" presetClass="entr" presetSubtype="6"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strips(downRight)">
                                      <p:cBhvr>
                                        <p:cTn id="13" dur="500"/>
                                        <p:tgtEl>
                                          <p:spTgt spid="19"/>
                                        </p:tgtEl>
                                      </p:cBhvr>
                                    </p:animEffect>
                                  </p:childTnLst>
                                </p:cTn>
                              </p:par>
                              <p:par>
                                <p:cTn id="14" presetID="18" presetClass="entr" presetSubtype="6"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par>
                                <p:cTn id="17" presetID="18" presetClass="entr" presetSubtype="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trips(downRight)">
                                      <p:cBhvr>
                                        <p:cTn id="19" dur="500"/>
                                        <p:tgtEl>
                                          <p:spTgt spid="26"/>
                                        </p:tgtEl>
                                      </p:cBhvr>
                                    </p:animEffect>
                                  </p:childTnLst>
                                </p:cTn>
                              </p:par>
                              <p:par>
                                <p:cTn id="20" presetID="18" presetClass="entr" presetSubtype="6"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strips(downRight)">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strips(downLeft)">
                                      <p:cBhvr>
                                        <p:cTn id="27" dur="500"/>
                                        <p:tgtEl>
                                          <p:spTgt spid="52"/>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Lef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2400" y="0"/>
            <a:ext cx="5410200" cy="1447799"/>
            <a:chOff x="152400" y="228600"/>
            <a:chExt cx="5410200" cy="1447799"/>
          </a:xfrm>
        </p:grpSpPr>
        <p:grpSp>
          <p:nvGrpSpPr>
            <p:cNvPr id="4" name="Group 4"/>
            <p:cNvGrpSpPr>
              <a:grpSpLocks/>
            </p:cNvGrpSpPr>
            <p:nvPr/>
          </p:nvGrpSpPr>
          <p:grpSpPr bwMode="auto">
            <a:xfrm rot="16200000" flipV="1">
              <a:off x="266707" y="876301"/>
              <a:ext cx="1447799" cy="152398"/>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0" name="Group 9"/>
          <p:cNvGrpSpPr/>
          <p:nvPr/>
        </p:nvGrpSpPr>
        <p:grpSpPr>
          <a:xfrm>
            <a:off x="1447800" y="228600"/>
            <a:ext cx="3429000" cy="685800"/>
            <a:chOff x="1447800" y="381000"/>
            <a:chExt cx="3429000" cy="685800"/>
          </a:xfrm>
        </p:grpSpPr>
        <p:sp useBgFill="1">
          <p:nvSpPr>
            <p:cNvPr id="11" name="Rounded Rectangle 10"/>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Methods </a:t>
              </a:r>
              <a:endParaRPr lang="en-US" sz="4400" b="1" dirty="0">
                <a:solidFill>
                  <a:schemeClr val="tx1"/>
                </a:solidFill>
                <a:latin typeface="Monotype Corsiva" pitchFamily="66" charset="0"/>
              </a:endParaRPr>
            </a:p>
          </p:txBody>
        </p:sp>
        <p:sp useBgFill="1">
          <p:nvSpPr>
            <p:cNvPr id="12" name="Oval 11"/>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304800" y="4800600"/>
            <a:ext cx="8534400" cy="1828800"/>
            <a:chOff x="304800" y="4800600"/>
            <a:chExt cx="8534400" cy="1828800"/>
          </a:xfrm>
        </p:grpSpPr>
        <p:sp useBgFill="1">
          <p:nvSpPr>
            <p:cNvPr id="26" name="Rounded Rectangle 25"/>
            <p:cNvSpPr/>
            <p:nvPr/>
          </p:nvSpPr>
          <p:spPr>
            <a:xfrm>
              <a:off x="304800" y="4800600"/>
              <a:ext cx="8534400" cy="1828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4800" y="5045095"/>
              <a:ext cx="8534400" cy="1508105"/>
            </a:xfrm>
            <a:prstGeom prst="rect">
              <a:avLst/>
            </a:prstGeom>
          </p:spPr>
          <p:txBody>
            <a:bodyPr wrap="square">
              <a:spAutoFit/>
            </a:bodyPr>
            <a:lstStyle/>
            <a:p>
              <a:pPr algn="just"/>
              <a:r>
                <a:rPr lang="en-US" sz="2300" dirty="0" smtClean="0"/>
                <a:t>Also, 10 fields of vision in each slice were observed and number of positive cells  were counted. The presence of brown punctuate or granular substances are an indication of positive staining. The same operation was repeated three times &amp; the mean value used for analysis.</a:t>
              </a:r>
              <a:endParaRPr lang="en-US" sz="2300" dirty="0"/>
            </a:p>
          </p:txBody>
        </p:sp>
      </p:grpSp>
      <p:grpSp>
        <p:nvGrpSpPr>
          <p:cNvPr id="25" name="Group 24"/>
          <p:cNvGrpSpPr/>
          <p:nvPr/>
        </p:nvGrpSpPr>
        <p:grpSpPr>
          <a:xfrm>
            <a:off x="381000" y="1752600"/>
            <a:ext cx="8382000" cy="3505200"/>
            <a:chOff x="381000" y="2209800"/>
            <a:chExt cx="8382000" cy="3505200"/>
          </a:xfrm>
        </p:grpSpPr>
        <p:grpSp>
          <p:nvGrpSpPr>
            <p:cNvPr id="51" name="Group 50"/>
            <p:cNvGrpSpPr/>
            <p:nvPr/>
          </p:nvGrpSpPr>
          <p:grpSpPr>
            <a:xfrm>
              <a:off x="381000" y="2209800"/>
              <a:ext cx="8382000" cy="3505200"/>
              <a:chOff x="152400" y="2362200"/>
              <a:chExt cx="8382000" cy="3505200"/>
            </a:xfrm>
          </p:grpSpPr>
          <p:sp useBgFill="1">
            <p:nvSpPr>
              <p:cNvPr id="18" name="Rounded Rectangle 17"/>
              <p:cNvSpPr/>
              <p:nvPr/>
            </p:nvSpPr>
            <p:spPr>
              <a:xfrm>
                <a:off x="152400" y="2362200"/>
                <a:ext cx="8382000" cy="3200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28600" y="2451080"/>
                <a:ext cx="8305800" cy="3416320"/>
              </a:xfrm>
              <a:prstGeom prst="rect">
                <a:avLst/>
              </a:prstGeom>
            </p:spPr>
            <p:txBody>
              <a:bodyPr wrap="square">
                <a:spAutoFit/>
              </a:bodyPr>
              <a:lstStyle/>
              <a:p>
                <a:pPr algn="just"/>
                <a:r>
                  <a:rPr lang="en-US" sz="2400" dirty="0" smtClean="0"/>
                  <a:t>Sections from each renal sample were taken &amp; stained by IHC   for determination of </a:t>
                </a:r>
                <a:r>
                  <a:rPr lang="en-US" sz="2400" dirty="0" err="1" smtClean="0"/>
                  <a:t>Bax</a:t>
                </a:r>
                <a:r>
                  <a:rPr lang="en-US" sz="2400" dirty="0" smtClean="0"/>
                  <a:t> &amp; Bcl</a:t>
                </a:r>
                <a:r>
                  <a:rPr lang="en-US" sz="2400" baseline="-25000" dirty="0" smtClean="0"/>
                  <a:t>2</a:t>
                </a:r>
                <a:r>
                  <a:rPr lang="en-US" sz="2400" dirty="0" smtClean="0"/>
                  <a:t>. The intensity of staining was graded and each specimen was assigned a score on a scale from 0 to 3 as</a:t>
                </a:r>
              </a:p>
              <a:p>
                <a:pPr algn="just"/>
                <a:r>
                  <a:rPr lang="en-US" sz="2400" dirty="0" smtClean="0"/>
                  <a:t>                                0-----   (negative)</a:t>
                </a:r>
              </a:p>
              <a:p>
                <a:pPr algn="just"/>
                <a:r>
                  <a:rPr lang="en-US" sz="2400" dirty="0" smtClean="0"/>
                  <a:t>                                1---------- (weak)</a:t>
                </a:r>
              </a:p>
              <a:p>
                <a:pPr algn="just"/>
                <a:r>
                  <a:rPr lang="en-US" sz="2400" dirty="0" smtClean="0"/>
                  <a:t>                                2 -----(moderate)</a:t>
                </a:r>
              </a:p>
              <a:p>
                <a:pPr algn="just"/>
                <a:r>
                  <a:rPr lang="en-US" sz="2400" dirty="0" smtClean="0"/>
                  <a:t>                                3--------- (strong)</a:t>
                </a:r>
              </a:p>
              <a:p>
                <a:pPr algn="just"/>
                <a:r>
                  <a:rPr lang="en-US" sz="2400" dirty="0" smtClean="0"/>
                  <a:t> </a:t>
                </a:r>
                <a:endParaRPr lang="en-US" sz="2400" dirty="0" smtClean="0">
                  <a:latin typeface="Arial" pitchFamily="34" charset="0"/>
                  <a:cs typeface="Arial" pitchFamily="34" charset="0"/>
                </a:endParaRPr>
              </a:p>
            </p:txBody>
          </p:sp>
        </p:grpSp>
        <p:grpSp>
          <p:nvGrpSpPr>
            <p:cNvPr id="29" name="Group 51"/>
            <p:cNvGrpSpPr/>
            <p:nvPr/>
          </p:nvGrpSpPr>
          <p:grpSpPr>
            <a:xfrm rot="2348813" flipH="1">
              <a:off x="6441591" y="3778211"/>
              <a:ext cx="864751" cy="1502979"/>
              <a:chOff x="6616163" y="1035701"/>
              <a:chExt cx="792264" cy="1500376"/>
            </a:xfrm>
          </p:grpSpPr>
          <p:sp>
            <p:nvSpPr>
              <p:cNvPr id="53" name="Freeform 52"/>
              <p:cNvSpPr/>
              <p:nvPr/>
            </p:nvSpPr>
            <p:spPr>
              <a:xfrm>
                <a:off x="6616163" y="1035701"/>
                <a:ext cx="792264" cy="1237957"/>
              </a:xfrm>
              <a:custGeom>
                <a:avLst/>
                <a:gdLst>
                  <a:gd name="connsiteX0" fmla="*/ 520505 w 792262"/>
                  <a:gd name="connsiteY0" fmla="*/ 801859 h 1237957"/>
                  <a:gd name="connsiteX1" fmla="*/ 478301 w 792262"/>
                  <a:gd name="connsiteY1" fmla="*/ 759656 h 1237957"/>
                  <a:gd name="connsiteX2" fmla="*/ 436098 w 792262"/>
                  <a:gd name="connsiteY2" fmla="*/ 689317 h 1237957"/>
                  <a:gd name="connsiteX3" fmla="*/ 450166 w 792262"/>
                  <a:gd name="connsiteY3" fmla="*/ 562708 h 1237957"/>
                  <a:gd name="connsiteX4" fmla="*/ 478301 w 792262"/>
                  <a:gd name="connsiteY4" fmla="*/ 520505 h 1237957"/>
                  <a:gd name="connsiteX5" fmla="*/ 675249 w 792262"/>
                  <a:gd name="connsiteY5" fmla="*/ 478302 h 1237957"/>
                  <a:gd name="connsiteX6" fmla="*/ 717452 w 792262"/>
                  <a:gd name="connsiteY6" fmla="*/ 464234 h 1237957"/>
                  <a:gd name="connsiteX7" fmla="*/ 731520 w 792262"/>
                  <a:gd name="connsiteY7" fmla="*/ 182880 h 1237957"/>
                  <a:gd name="connsiteX8" fmla="*/ 703385 w 792262"/>
                  <a:gd name="connsiteY8" fmla="*/ 140677 h 1237957"/>
                  <a:gd name="connsiteX9" fmla="*/ 661181 w 792262"/>
                  <a:gd name="connsiteY9" fmla="*/ 126610 h 1237957"/>
                  <a:gd name="connsiteX10" fmla="*/ 633046 w 792262"/>
                  <a:gd name="connsiteY10" fmla="*/ 98474 h 1237957"/>
                  <a:gd name="connsiteX11" fmla="*/ 576775 w 792262"/>
                  <a:gd name="connsiteY11" fmla="*/ 28136 h 1237957"/>
                  <a:gd name="connsiteX12" fmla="*/ 492369 w 792262"/>
                  <a:gd name="connsiteY12" fmla="*/ 0 h 1237957"/>
                  <a:gd name="connsiteX13" fmla="*/ 253218 w 792262"/>
                  <a:gd name="connsiteY13" fmla="*/ 14068 h 1237957"/>
                  <a:gd name="connsiteX14" fmla="*/ 182880 w 792262"/>
                  <a:gd name="connsiteY14" fmla="*/ 70339 h 1237957"/>
                  <a:gd name="connsiteX15" fmla="*/ 140677 w 792262"/>
                  <a:gd name="connsiteY15" fmla="*/ 98474 h 1237957"/>
                  <a:gd name="connsiteX16" fmla="*/ 84406 w 792262"/>
                  <a:gd name="connsiteY16" fmla="*/ 211016 h 1237957"/>
                  <a:gd name="connsiteX17" fmla="*/ 42203 w 792262"/>
                  <a:gd name="connsiteY17" fmla="*/ 337625 h 1237957"/>
                  <a:gd name="connsiteX18" fmla="*/ 14068 w 792262"/>
                  <a:gd name="connsiteY18" fmla="*/ 436099 h 1237957"/>
                  <a:gd name="connsiteX19" fmla="*/ 0 w 792262"/>
                  <a:gd name="connsiteY19" fmla="*/ 534573 h 1237957"/>
                  <a:gd name="connsiteX20" fmla="*/ 14068 w 792262"/>
                  <a:gd name="connsiteY20" fmla="*/ 1041010 h 1237957"/>
                  <a:gd name="connsiteX21" fmla="*/ 56271 w 792262"/>
                  <a:gd name="connsiteY21" fmla="*/ 1125416 h 1237957"/>
                  <a:gd name="connsiteX22" fmla="*/ 98474 w 792262"/>
                  <a:gd name="connsiteY22" fmla="*/ 1153551 h 1237957"/>
                  <a:gd name="connsiteX23" fmla="*/ 126609 w 792262"/>
                  <a:gd name="connsiteY23" fmla="*/ 1181687 h 1237957"/>
                  <a:gd name="connsiteX24" fmla="*/ 211015 w 792262"/>
                  <a:gd name="connsiteY24" fmla="*/ 1209822 h 1237957"/>
                  <a:gd name="connsiteX25" fmla="*/ 309489 w 792262"/>
                  <a:gd name="connsiteY25" fmla="*/ 1237957 h 1237957"/>
                  <a:gd name="connsiteX26" fmla="*/ 492369 w 792262"/>
                  <a:gd name="connsiteY26" fmla="*/ 1223890 h 1237957"/>
                  <a:gd name="connsiteX27" fmla="*/ 534572 w 792262"/>
                  <a:gd name="connsiteY27" fmla="*/ 1209822 h 1237957"/>
                  <a:gd name="connsiteX28" fmla="*/ 562708 w 792262"/>
                  <a:gd name="connsiteY28" fmla="*/ 1181687 h 1237957"/>
                  <a:gd name="connsiteX29" fmla="*/ 618978 w 792262"/>
                  <a:gd name="connsiteY29" fmla="*/ 1055077 h 1237957"/>
                  <a:gd name="connsiteX30" fmla="*/ 633046 w 792262"/>
                  <a:gd name="connsiteY30" fmla="*/ 1012874 h 1237957"/>
                  <a:gd name="connsiteX31" fmla="*/ 618978 w 792262"/>
                  <a:gd name="connsiteY31" fmla="*/ 858130 h 1237957"/>
                  <a:gd name="connsiteX32" fmla="*/ 590843 w 792262"/>
                  <a:gd name="connsiteY32" fmla="*/ 829994 h 1237957"/>
                  <a:gd name="connsiteX33" fmla="*/ 450166 w 792262"/>
                  <a:gd name="connsiteY33" fmla="*/ 787791 h 1237957"/>
                  <a:gd name="connsiteX34" fmla="*/ 450166 w 792262"/>
                  <a:gd name="connsiteY34" fmla="*/ 618979 h 1237957"/>
                  <a:gd name="connsiteX35" fmla="*/ 464234 w 792262"/>
                  <a:gd name="connsiteY35" fmla="*/ 576776 h 12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2262" h="1237957">
                    <a:moveTo>
                      <a:pt x="520505" y="801859"/>
                    </a:moveTo>
                    <a:cubicBezTo>
                      <a:pt x="506437" y="787791"/>
                      <a:pt x="489337" y="776210"/>
                      <a:pt x="478301" y="759656"/>
                    </a:cubicBezTo>
                    <a:cubicBezTo>
                      <a:pt x="405250" y="650080"/>
                      <a:pt x="523726" y="776945"/>
                      <a:pt x="436098" y="689317"/>
                    </a:cubicBezTo>
                    <a:cubicBezTo>
                      <a:pt x="440787" y="647114"/>
                      <a:pt x="439867" y="603903"/>
                      <a:pt x="450166" y="562708"/>
                    </a:cubicBezTo>
                    <a:cubicBezTo>
                      <a:pt x="454267" y="546306"/>
                      <a:pt x="463964" y="529466"/>
                      <a:pt x="478301" y="520505"/>
                    </a:cubicBezTo>
                    <a:cubicBezTo>
                      <a:pt x="528413" y="489185"/>
                      <a:pt x="622716" y="484869"/>
                      <a:pt x="675249" y="478302"/>
                    </a:cubicBezTo>
                    <a:cubicBezTo>
                      <a:pt x="689317" y="473613"/>
                      <a:pt x="705873" y="473497"/>
                      <a:pt x="717452" y="464234"/>
                    </a:cubicBezTo>
                    <a:cubicBezTo>
                      <a:pt x="792262" y="404387"/>
                      <a:pt x="735353" y="208431"/>
                      <a:pt x="731520" y="182880"/>
                    </a:cubicBezTo>
                    <a:cubicBezTo>
                      <a:pt x="729012" y="166160"/>
                      <a:pt x="716587" y="151239"/>
                      <a:pt x="703385" y="140677"/>
                    </a:cubicBezTo>
                    <a:cubicBezTo>
                      <a:pt x="691806" y="131414"/>
                      <a:pt x="675249" y="131299"/>
                      <a:pt x="661181" y="126610"/>
                    </a:cubicBezTo>
                    <a:cubicBezTo>
                      <a:pt x="651803" y="117231"/>
                      <a:pt x="641331" y="108831"/>
                      <a:pt x="633046" y="98474"/>
                    </a:cubicBezTo>
                    <a:cubicBezTo>
                      <a:pt x="619791" y="81905"/>
                      <a:pt x="599422" y="39459"/>
                      <a:pt x="576775" y="28136"/>
                    </a:cubicBezTo>
                    <a:cubicBezTo>
                      <a:pt x="550249" y="14873"/>
                      <a:pt x="492369" y="0"/>
                      <a:pt x="492369" y="0"/>
                    </a:cubicBezTo>
                    <a:cubicBezTo>
                      <a:pt x="412652" y="4689"/>
                      <a:pt x="332189" y="2222"/>
                      <a:pt x="253218" y="14068"/>
                    </a:cubicBezTo>
                    <a:cubicBezTo>
                      <a:pt x="226570" y="18065"/>
                      <a:pt x="202111" y="54954"/>
                      <a:pt x="182880" y="70339"/>
                    </a:cubicBezTo>
                    <a:cubicBezTo>
                      <a:pt x="169678" y="80901"/>
                      <a:pt x="154745" y="89096"/>
                      <a:pt x="140677" y="98474"/>
                    </a:cubicBezTo>
                    <a:cubicBezTo>
                      <a:pt x="108347" y="195463"/>
                      <a:pt x="133512" y="161909"/>
                      <a:pt x="84406" y="211016"/>
                    </a:cubicBezTo>
                    <a:lnTo>
                      <a:pt x="42203" y="337625"/>
                    </a:lnTo>
                    <a:cubicBezTo>
                      <a:pt x="30148" y="373789"/>
                      <a:pt x="21135" y="397231"/>
                      <a:pt x="14068" y="436099"/>
                    </a:cubicBezTo>
                    <a:cubicBezTo>
                      <a:pt x="8137" y="468722"/>
                      <a:pt x="4689" y="501748"/>
                      <a:pt x="0" y="534573"/>
                    </a:cubicBezTo>
                    <a:cubicBezTo>
                      <a:pt x="4689" y="703385"/>
                      <a:pt x="5419" y="872354"/>
                      <a:pt x="14068" y="1041010"/>
                    </a:cubicBezTo>
                    <a:cubicBezTo>
                      <a:pt x="15305" y="1065132"/>
                      <a:pt x="40634" y="1109779"/>
                      <a:pt x="56271" y="1125416"/>
                    </a:cubicBezTo>
                    <a:cubicBezTo>
                      <a:pt x="68226" y="1137371"/>
                      <a:pt x="85272" y="1142989"/>
                      <a:pt x="98474" y="1153551"/>
                    </a:cubicBezTo>
                    <a:cubicBezTo>
                      <a:pt x="108831" y="1161837"/>
                      <a:pt x="114746" y="1175755"/>
                      <a:pt x="126609" y="1181687"/>
                    </a:cubicBezTo>
                    <a:cubicBezTo>
                      <a:pt x="153135" y="1194950"/>
                      <a:pt x="182880" y="1200444"/>
                      <a:pt x="211015" y="1209822"/>
                    </a:cubicBezTo>
                    <a:cubicBezTo>
                      <a:pt x="271566" y="1230006"/>
                      <a:pt x="238825" y="1220292"/>
                      <a:pt x="309489" y="1237957"/>
                    </a:cubicBezTo>
                    <a:cubicBezTo>
                      <a:pt x="370449" y="1233268"/>
                      <a:pt x="431701" y="1231473"/>
                      <a:pt x="492369" y="1223890"/>
                    </a:cubicBezTo>
                    <a:cubicBezTo>
                      <a:pt x="507083" y="1222051"/>
                      <a:pt x="521856" y="1217451"/>
                      <a:pt x="534572" y="1209822"/>
                    </a:cubicBezTo>
                    <a:cubicBezTo>
                      <a:pt x="545945" y="1202998"/>
                      <a:pt x="554423" y="1192044"/>
                      <a:pt x="562708" y="1181687"/>
                    </a:cubicBezTo>
                    <a:cubicBezTo>
                      <a:pt x="600923" y="1133918"/>
                      <a:pt x="596670" y="1122000"/>
                      <a:pt x="618978" y="1055077"/>
                    </a:cubicBezTo>
                    <a:lnTo>
                      <a:pt x="633046" y="1012874"/>
                    </a:lnTo>
                    <a:cubicBezTo>
                      <a:pt x="628357" y="961293"/>
                      <a:pt x="630624" y="908598"/>
                      <a:pt x="618978" y="858130"/>
                    </a:cubicBezTo>
                    <a:cubicBezTo>
                      <a:pt x="615996" y="845206"/>
                      <a:pt x="602706" y="835926"/>
                      <a:pt x="590843" y="829994"/>
                    </a:cubicBezTo>
                    <a:cubicBezTo>
                      <a:pt x="556597" y="812871"/>
                      <a:pt x="490550" y="797887"/>
                      <a:pt x="450166" y="787791"/>
                    </a:cubicBezTo>
                    <a:cubicBezTo>
                      <a:pt x="424498" y="710789"/>
                      <a:pt x="429225" y="744621"/>
                      <a:pt x="450166" y="618979"/>
                    </a:cubicBezTo>
                    <a:cubicBezTo>
                      <a:pt x="452604" y="604352"/>
                      <a:pt x="464234" y="576776"/>
                      <a:pt x="464234" y="576776"/>
                    </a:cubicBezTo>
                  </a:path>
                </a:pathLst>
              </a:custGeom>
              <a:solidFill>
                <a:schemeClr val="tx2">
                  <a:lumMod val="60000"/>
                  <a:lumOff val="40000"/>
                </a:schemeClr>
              </a:solid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6998901" y="1515131"/>
                <a:ext cx="371985" cy="1020946"/>
              </a:xfrm>
              <a:custGeom>
                <a:avLst/>
                <a:gdLst>
                  <a:gd name="connsiteX0" fmla="*/ 199634 w 371876"/>
                  <a:gd name="connsiteY0" fmla="*/ 37781 h 816105"/>
                  <a:gd name="connsiteX1" fmla="*/ 241837 w 371876"/>
                  <a:gd name="connsiteY1" fmla="*/ 206594 h 816105"/>
                  <a:gd name="connsiteX2" fmla="*/ 269973 w 371876"/>
                  <a:gd name="connsiteY2" fmla="*/ 234729 h 816105"/>
                  <a:gd name="connsiteX3" fmla="*/ 298108 w 371876"/>
                  <a:gd name="connsiteY3" fmla="*/ 319135 h 816105"/>
                  <a:gd name="connsiteX4" fmla="*/ 312176 w 371876"/>
                  <a:gd name="connsiteY4" fmla="*/ 361338 h 816105"/>
                  <a:gd name="connsiteX5" fmla="*/ 340311 w 371876"/>
                  <a:gd name="connsiteY5" fmla="*/ 403541 h 816105"/>
                  <a:gd name="connsiteX6" fmla="*/ 368446 w 371876"/>
                  <a:gd name="connsiteY6" fmla="*/ 487948 h 816105"/>
                  <a:gd name="connsiteX7" fmla="*/ 354379 w 371876"/>
                  <a:gd name="connsiteY7" fmla="*/ 755234 h 816105"/>
                  <a:gd name="connsiteX8" fmla="*/ 284040 w 371876"/>
                  <a:gd name="connsiteY8" fmla="*/ 741166 h 816105"/>
                  <a:gd name="connsiteX9" fmla="*/ 269973 w 371876"/>
                  <a:gd name="connsiteY9" fmla="*/ 698963 h 816105"/>
                  <a:gd name="connsiteX10" fmla="*/ 255905 w 371876"/>
                  <a:gd name="connsiteY10" fmla="*/ 544218 h 816105"/>
                  <a:gd name="connsiteX11" fmla="*/ 227769 w 371876"/>
                  <a:gd name="connsiteY11" fmla="*/ 502015 h 816105"/>
                  <a:gd name="connsiteX12" fmla="*/ 199634 w 371876"/>
                  <a:gd name="connsiteY12" fmla="*/ 417609 h 816105"/>
                  <a:gd name="connsiteX13" fmla="*/ 171499 w 371876"/>
                  <a:gd name="connsiteY13" fmla="*/ 375406 h 816105"/>
                  <a:gd name="connsiteX14" fmla="*/ 157431 w 371876"/>
                  <a:gd name="connsiteY14" fmla="*/ 333203 h 816105"/>
                  <a:gd name="connsiteX15" fmla="*/ 115228 w 371876"/>
                  <a:gd name="connsiteY15" fmla="*/ 305068 h 816105"/>
                  <a:gd name="connsiteX16" fmla="*/ 44889 w 371876"/>
                  <a:gd name="connsiteY16" fmla="*/ 262864 h 816105"/>
                  <a:gd name="connsiteX17" fmla="*/ 30822 w 371876"/>
                  <a:gd name="connsiteY17" fmla="*/ 65917 h 816105"/>
                  <a:gd name="connsiteX18" fmla="*/ 58957 w 371876"/>
                  <a:gd name="connsiteY18" fmla="*/ 37781 h 816105"/>
                  <a:gd name="connsiteX19" fmla="*/ 143363 w 371876"/>
                  <a:gd name="connsiteY19" fmla="*/ 9646 h 816105"/>
                  <a:gd name="connsiteX20" fmla="*/ 199634 w 371876"/>
                  <a:gd name="connsiteY20" fmla="*/ 65917 h 816105"/>
                  <a:gd name="connsiteX21" fmla="*/ 199634 w 371876"/>
                  <a:gd name="connsiteY21" fmla="*/ 37781 h 81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1876" h="816105">
                    <a:moveTo>
                      <a:pt x="199634" y="37781"/>
                    </a:moveTo>
                    <a:cubicBezTo>
                      <a:pt x="206668" y="61227"/>
                      <a:pt x="191816" y="144068"/>
                      <a:pt x="241837" y="206594"/>
                    </a:cubicBezTo>
                    <a:cubicBezTo>
                      <a:pt x="250123" y="216951"/>
                      <a:pt x="260594" y="225351"/>
                      <a:pt x="269973" y="234729"/>
                    </a:cubicBezTo>
                    <a:lnTo>
                      <a:pt x="298108" y="319135"/>
                    </a:lnTo>
                    <a:cubicBezTo>
                      <a:pt x="302797" y="333203"/>
                      <a:pt x="303951" y="349000"/>
                      <a:pt x="312176" y="361338"/>
                    </a:cubicBezTo>
                    <a:cubicBezTo>
                      <a:pt x="321554" y="375406"/>
                      <a:pt x="333444" y="388091"/>
                      <a:pt x="340311" y="403541"/>
                    </a:cubicBezTo>
                    <a:cubicBezTo>
                      <a:pt x="352356" y="430642"/>
                      <a:pt x="368446" y="487948"/>
                      <a:pt x="368446" y="487948"/>
                    </a:cubicBezTo>
                    <a:cubicBezTo>
                      <a:pt x="363757" y="577043"/>
                      <a:pt x="371876" y="667748"/>
                      <a:pt x="354379" y="755234"/>
                    </a:cubicBezTo>
                    <a:cubicBezTo>
                      <a:pt x="342205" y="816105"/>
                      <a:pt x="284548" y="741674"/>
                      <a:pt x="284040" y="741166"/>
                    </a:cubicBezTo>
                    <a:cubicBezTo>
                      <a:pt x="279351" y="727098"/>
                      <a:pt x="272070" y="713643"/>
                      <a:pt x="269973" y="698963"/>
                    </a:cubicBezTo>
                    <a:cubicBezTo>
                      <a:pt x="262648" y="647689"/>
                      <a:pt x="266758" y="594863"/>
                      <a:pt x="255905" y="544218"/>
                    </a:cubicBezTo>
                    <a:cubicBezTo>
                      <a:pt x="252362" y="527686"/>
                      <a:pt x="237148" y="516083"/>
                      <a:pt x="227769" y="502015"/>
                    </a:cubicBezTo>
                    <a:cubicBezTo>
                      <a:pt x="218391" y="473880"/>
                      <a:pt x="216085" y="442285"/>
                      <a:pt x="199634" y="417609"/>
                    </a:cubicBezTo>
                    <a:cubicBezTo>
                      <a:pt x="190256" y="403541"/>
                      <a:pt x="179060" y="390528"/>
                      <a:pt x="171499" y="375406"/>
                    </a:cubicBezTo>
                    <a:cubicBezTo>
                      <a:pt x="164867" y="362143"/>
                      <a:pt x="166694" y="344782"/>
                      <a:pt x="157431" y="333203"/>
                    </a:cubicBezTo>
                    <a:cubicBezTo>
                      <a:pt x="146869" y="320001"/>
                      <a:pt x="128430" y="315630"/>
                      <a:pt x="115228" y="305068"/>
                    </a:cubicBezTo>
                    <a:cubicBezTo>
                      <a:pt x="60054" y="260928"/>
                      <a:pt x="118183" y="287295"/>
                      <a:pt x="44889" y="262864"/>
                    </a:cubicBezTo>
                    <a:cubicBezTo>
                      <a:pt x="15056" y="173365"/>
                      <a:pt x="0" y="168658"/>
                      <a:pt x="30822" y="65917"/>
                    </a:cubicBezTo>
                    <a:cubicBezTo>
                      <a:pt x="34633" y="53213"/>
                      <a:pt x="47094" y="43713"/>
                      <a:pt x="58957" y="37781"/>
                    </a:cubicBezTo>
                    <a:cubicBezTo>
                      <a:pt x="85483" y="24518"/>
                      <a:pt x="143363" y="9646"/>
                      <a:pt x="143363" y="9646"/>
                    </a:cubicBezTo>
                    <a:cubicBezTo>
                      <a:pt x="236546" y="28283"/>
                      <a:pt x="216114" y="0"/>
                      <a:pt x="199634" y="65917"/>
                    </a:cubicBezTo>
                    <a:cubicBezTo>
                      <a:pt x="198497" y="70466"/>
                      <a:pt x="192600" y="14335"/>
                      <a:pt x="199634" y="37781"/>
                    </a:cubicBezTo>
                    <a:close/>
                  </a:path>
                </a:pathLst>
              </a:custGeom>
              <a:solidFill>
                <a:schemeClr val="tx2">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a:off x="7024161" y="1272128"/>
                <a:ext cx="114380" cy="112541"/>
              </a:xfrm>
              <a:custGeom>
                <a:avLst/>
                <a:gdLst>
                  <a:gd name="connsiteX0" fmla="*/ 114380 w 114380"/>
                  <a:gd name="connsiteY0" fmla="*/ 112541 h 112541"/>
                  <a:gd name="connsiteX1" fmla="*/ 44042 w 114380"/>
                  <a:gd name="connsiteY1" fmla="*/ 98474 h 112541"/>
                  <a:gd name="connsiteX2" fmla="*/ 1839 w 114380"/>
                  <a:gd name="connsiteY2" fmla="*/ 28135 h 112541"/>
                  <a:gd name="connsiteX3" fmla="*/ 1839 w 114380"/>
                  <a:gd name="connsiteY3" fmla="*/ 0 h 112541"/>
                </a:gdLst>
                <a:ahLst/>
                <a:cxnLst>
                  <a:cxn ang="0">
                    <a:pos x="connsiteX0" y="connsiteY0"/>
                  </a:cxn>
                  <a:cxn ang="0">
                    <a:pos x="connsiteX1" y="connsiteY1"/>
                  </a:cxn>
                  <a:cxn ang="0">
                    <a:pos x="connsiteX2" y="connsiteY2"/>
                  </a:cxn>
                  <a:cxn ang="0">
                    <a:pos x="connsiteX3" y="connsiteY3"/>
                  </a:cxn>
                </a:cxnLst>
                <a:rect l="l" t="t" r="r" b="b"/>
                <a:pathLst>
                  <a:path w="114380" h="112541">
                    <a:moveTo>
                      <a:pt x="114380" y="112541"/>
                    </a:moveTo>
                    <a:cubicBezTo>
                      <a:pt x="90934" y="107852"/>
                      <a:pt x="66019" y="107893"/>
                      <a:pt x="44042" y="98474"/>
                    </a:cubicBezTo>
                    <a:cubicBezTo>
                      <a:pt x="17396" y="87054"/>
                      <a:pt x="6714" y="52508"/>
                      <a:pt x="1839" y="28135"/>
                    </a:cubicBezTo>
                    <a:cubicBezTo>
                      <a:pt x="0" y="18939"/>
                      <a:pt x="1839" y="9378"/>
                      <a:pt x="1839" y="0"/>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6839338" y="1910455"/>
                <a:ext cx="140677" cy="168813"/>
              </a:xfrm>
              <a:custGeom>
                <a:avLst/>
                <a:gdLst>
                  <a:gd name="connsiteX0" fmla="*/ 140677 w 140677"/>
                  <a:gd name="connsiteY0" fmla="*/ 0 h 168813"/>
                  <a:gd name="connsiteX1" fmla="*/ 70338 w 140677"/>
                  <a:gd name="connsiteY1" fmla="*/ 70339 h 168813"/>
                  <a:gd name="connsiteX2" fmla="*/ 0 w 140677"/>
                  <a:gd name="connsiteY2" fmla="*/ 168813 h 168813"/>
                </a:gdLst>
                <a:ahLst/>
                <a:cxnLst>
                  <a:cxn ang="0">
                    <a:pos x="connsiteX0" y="connsiteY0"/>
                  </a:cxn>
                  <a:cxn ang="0">
                    <a:pos x="connsiteX1" y="connsiteY1"/>
                  </a:cxn>
                  <a:cxn ang="0">
                    <a:pos x="connsiteX2" y="connsiteY2"/>
                  </a:cxn>
                </a:cxnLst>
                <a:rect l="l" t="t" r="r" b="b"/>
                <a:pathLst>
                  <a:path w="140677" h="168813">
                    <a:moveTo>
                      <a:pt x="140677" y="0"/>
                    </a:moveTo>
                    <a:cubicBezTo>
                      <a:pt x="117231" y="23446"/>
                      <a:pt x="88731" y="42750"/>
                      <a:pt x="70338" y="70339"/>
                    </a:cubicBezTo>
                    <a:cubicBezTo>
                      <a:pt x="10389" y="160263"/>
                      <a:pt x="37978" y="130835"/>
                      <a:pt x="0" y="168813"/>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6782830" y="1258061"/>
                <a:ext cx="60289" cy="675249"/>
              </a:xfrm>
              <a:custGeom>
                <a:avLst/>
                <a:gdLst>
                  <a:gd name="connsiteX0" fmla="*/ 60289 w 60289"/>
                  <a:gd name="connsiteY0" fmla="*/ 0 h 675249"/>
                  <a:gd name="connsiteX1" fmla="*/ 32154 w 60289"/>
                  <a:gd name="connsiteY1" fmla="*/ 140677 h 675249"/>
                  <a:gd name="connsiteX2" fmla="*/ 4018 w 60289"/>
                  <a:gd name="connsiteY2" fmla="*/ 253219 h 675249"/>
                  <a:gd name="connsiteX3" fmla="*/ 4018 w 60289"/>
                  <a:gd name="connsiteY3" fmla="*/ 675249 h 675249"/>
                </a:gdLst>
                <a:ahLst/>
                <a:cxnLst>
                  <a:cxn ang="0">
                    <a:pos x="connsiteX0" y="connsiteY0"/>
                  </a:cxn>
                  <a:cxn ang="0">
                    <a:pos x="connsiteX1" y="connsiteY1"/>
                  </a:cxn>
                  <a:cxn ang="0">
                    <a:pos x="connsiteX2" y="connsiteY2"/>
                  </a:cxn>
                  <a:cxn ang="0">
                    <a:pos x="connsiteX3" y="connsiteY3"/>
                  </a:cxn>
                </a:cxnLst>
                <a:rect l="l" t="t" r="r" b="b"/>
                <a:pathLst>
                  <a:path w="60289" h="675249">
                    <a:moveTo>
                      <a:pt x="60289" y="0"/>
                    </a:moveTo>
                    <a:cubicBezTo>
                      <a:pt x="49237" y="66313"/>
                      <a:pt x="48940" y="81925"/>
                      <a:pt x="32154" y="140677"/>
                    </a:cubicBezTo>
                    <a:cubicBezTo>
                      <a:pt x="20208" y="182489"/>
                      <a:pt x="5380" y="205547"/>
                      <a:pt x="4018" y="253219"/>
                    </a:cubicBezTo>
                    <a:cubicBezTo>
                      <a:pt x="0" y="393838"/>
                      <a:pt x="4018" y="534572"/>
                      <a:pt x="4018" y="675249"/>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28" name="Slide Number Placeholder 27"/>
          <p:cNvSpPr>
            <a:spLocks noGrp="1"/>
          </p:cNvSpPr>
          <p:nvPr>
            <p:ph type="sldNum" sz="quarter" idx="12"/>
          </p:nvPr>
        </p:nvSpPr>
        <p:spPr/>
        <p:txBody>
          <a:bodyPr/>
          <a:lstStyle/>
          <a:p>
            <a:pPr>
              <a:defRPr/>
            </a:pPr>
            <a:fld id="{48BDD5CF-FC1F-43A2-A19D-742F57F83AD6}" type="slidenum">
              <a:rPr lang="en-US" smtClean="0"/>
              <a:pPr>
                <a:defRPr/>
              </a:pPr>
              <a:t>16</a:t>
            </a:fld>
            <a:endParaRPr lang="en-US"/>
          </a:p>
        </p:txBody>
      </p:sp>
      <p:sp>
        <p:nvSpPr>
          <p:cNvPr id="45" name="Rectangle 44"/>
          <p:cNvSpPr/>
          <p:nvPr/>
        </p:nvSpPr>
        <p:spPr>
          <a:xfrm>
            <a:off x="381000" y="1295400"/>
            <a:ext cx="8915400" cy="461665"/>
          </a:xfrm>
          <a:prstGeom prst="rect">
            <a:avLst/>
          </a:prstGeom>
        </p:spPr>
        <p:txBody>
          <a:bodyPr wrap="square">
            <a:spAutoFit/>
          </a:bodyPr>
          <a:lstStyle/>
          <a:p>
            <a:pPr lvl="0"/>
            <a:r>
              <a:rPr lang="en-US" sz="2400" b="1" dirty="0" err="1" smtClean="0">
                <a:solidFill>
                  <a:prstClr val="black"/>
                </a:solidFill>
              </a:rPr>
              <a:t>Immunohistochemical</a:t>
            </a:r>
            <a:r>
              <a:rPr lang="en-US" sz="2400" b="1" dirty="0" smtClean="0">
                <a:solidFill>
                  <a:prstClr val="black"/>
                </a:solidFill>
              </a:rPr>
              <a:t> analysis for renal </a:t>
            </a:r>
            <a:r>
              <a:rPr lang="en-US" sz="2400" b="1" dirty="0" err="1" smtClean="0">
                <a:solidFill>
                  <a:prstClr val="black"/>
                </a:solidFill>
              </a:rPr>
              <a:t>Bax</a:t>
            </a:r>
            <a:r>
              <a:rPr lang="en-US" sz="2400" b="1" dirty="0" smtClean="0">
                <a:solidFill>
                  <a:prstClr val="black"/>
                </a:solidFill>
              </a:rPr>
              <a:t> &amp; </a:t>
            </a:r>
            <a:r>
              <a:rPr lang="en-US" sz="2400" b="1" dirty="0" smtClean="0"/>
              <a:t>Bcl</a:t>
            </a:r>
            <a:r>
              <a:rPr lang="en-US" sz="2400" b="1" baseline="-25000" dirty="0" smtClean="0"/>
              <a:t>2 </a:t>
            </a:r>
            <a:r>
              <a:rPr lang="en-US" sz="2400" b="1" dirty="0" smtClean="0">
                <a:solidFill>
                  <a:prstClr val="black"/>
                </a:solidFill>
              </a:rPr>
              <a:t>expression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2400" y="228600"/>
            <a:ext cx="5410200" cy="1447799"/>
            <a:chOff x="152400" y="228600"/>
            <a:chExt cx="5410200" cy="1447799"/>
          </a:xfrm>
        </p:grpSpPr>
        <p:grpSp>
          <p:nvGrpSpPr>
            <p:cNvPr id="7" name="Group 4"/>
            <p:cNvGrpSpPr>
              <a:grpSpLocks/>
            </p:cNvGrpSpPr>
            <p:nvPr/>
          </p:nvGrpSpPr>
          <p:grpSpPr bwMode="auto">
            <a:xfrm rot="16200000" flipV="1">
              <a:off x="266707" y="876301"/>
              <a:ext cx="1447799" cy="152398"/>
              <a:chOff x="609600" y="792482"/>
              <a:chExt cx="8002312" cy="121918"/>
            </a:xfrm>
          </p:grpSpPr>
          <p:sp>
            <p:nvSpPr>
              <p:cNvPr id="11" name="Rectangle 10"/>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2" name="Rectangle 11"/>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8"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4" name="Group 13"/>
          <p:cNvGrpSpPr/>
          <p:nvPr/>
        </p:nvGrpSpPr>
        <p:grpSpPr>
          <a:xfrm>
            <a:off x="1447800" y="381000"/>
            <a:ext cx="3429000" cy="685800"/>
            <a:chOff x="1447800" y="381000"/>
            <a:chExt cx="3429000" cy="685800"/>
          </a:xfrm>
        </p:grpSpPr>
        <p:sp useBgFill="1">
          <p:nvSpPr>
            <p:cNvPr id="15" name="Rounded Rectangle 14"/>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Results </a:t>
              </a:r>
              <a:endParaRPr lang="en-US" sz="4400" b="1" dirty="0">
                <a:solidFill>
                  <a:schemeClr val="tx1"/>
                </a:solidFill>
                <a:latin typeface="Monotype Corsiva" pitchFamily="66" charset="0"/>
              </a:endParaRPr>
            </a:p>
          </p:txBody>
        </p:sp>
        <p:sp useBgFill="1">
          <p:nvSpPr>
            <p:cNvPr id="16" name="Oval 15"/>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Oval 17"/>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228600" y="2286000"/>
            <a:ext cx="8763000" cy="1524000"/>
            <a:chOff x="-76200" y="1828800"/>
            <a:chExt cx="8763000" cy="1524000"/>
          </a:xfrm>
        </p:grpSpPr>
        <p:sp useBgFill="1">
          <p:nvSpPr>
            <p:cNvPr id="21" name="Rounded Rectangle 20"/>
            <p:cNvSpPr/>
            <p:nvPr/>
          </p:nvSpPr>
          <p:spPr>
            <a:xfrm>
              <a:off x="-76200" y="1828800"/>
              <a:ext cx="8763000" cy="15240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6200" y="1900535"/>
              <a:ext cx="8382000" cy="1384995"/>
            </a:xfrm>
            <a:prstGeom prst="rect">
              <a:avLst/>
            </a:prstGeom>
          </p:spPr>
          <p:txBody>
            <a:bodyPr wrap="square">
              <a:spAutoFit/>
            </a:bodyPr>
            <a:lstStyle/>
            <a:p>
              <a:pPr lvl="0" algn="ctr" eaLnBrk="0" fontAlgn="base" hangingPunct="0">
                <a:spcBef>
                  <a:spcPct val="0"/>
                </a:spcBef>
                <a:spcAft>
                  <a:spcPct val="0"/>
                </a:spcAft>
              </a:pPr>
              <a:r>
                <a:rPr lang="en-US" sz="2800" b="1" dirty="0" smtClean="0">
                  <a:solidFill>
                    <a:srgbClr val="000000"/>
                  </a:solidFill>
                  <a:ea typeface="Times New Roman" pitchFamily="18" charset="0"/>
                  <a:cs typeface="Times New Roman" pitchFamily="18" charset="0"/>
                </a:rPr>
                <a:t>Effect of  co-administration of  Cyclosporine &amp;</a:t>
              </a:r>
              <a:r>
                <a:rPr lang="en-US" sz="2800" b="1" dirty="0" err="1" smtClean="0">
                  <a:solidFill>
                    <a:srgbClr val="000000"/>
                  </a:solidFill>
                  <a:ea typeface="Times New Roman" pitchFamily="18" charset="0"/>
                  <a:cs typeface="Times New Roman" pitchFamily="18" charset="0"/>
                </a:rPr>
                <a:t>Vildagliptin</a:t>
              </a:r>
              <a:r>
                <a:rPr lang="en-US" sz="2800" b="1" dirty="0" smtClean="0">
                  <a:solidFill>
                    <a:srgbClr val="000000"/>
                  </a:solidFill>
                  <a:ea typeface="Times New Roman" pitchFamily="18" charset="0"/>
                  <a:cs typeface="Times New Roman" pitchFamily="18" charset="0"/>
                </a:rPr>
                <a:t> on kidney functions parameters</a:t>
              </a:r>
            </a:p>
            <a:p>
              <a:pPr lvl="0" algn="ctr" eaLnBrk="0" fontAlgn="base" hangingPunct="0">
                <a:spcBef>
                  <a:spcPct val="0"/>
                </a:spcBef>
                <a:spcAft>
                  <a:spcPct val="0"/>
                </a:spcAft>
              </a:pPr>
              <a:r>
                <a:rPr lang="en-US" sz="2800" b="1" dirty="0" smtClean="0">
                  <a:solidFill>
                    <a:srgbClr val="C00000"/>
                  </a:solidFill>
                  <a:ea typeface="Times New Roman" pitchFamily="18" charset="0"/>
                  <a:cs typeface="Times New Roman" pitchFamily="18" charset="0"/>
                </a:rPr>
                <a:t> in rats sera</a:t>
              </a:r>
              <a:endParaRPr lang="en-US" sz="2800" dirty="0" smtClean="0">
                <a:solidFill>
                  <a:srgbClr val="C00000"/>
                </a:solidFill>
                <a:cs typeface="Arial" pitchFamily="34" charset="0"/>
              </a:endParaRPr>
            </a:p>
          </p:txBody>
        </p:sp>
      </p:grpSp>
      <p:sp>
        <p:nvSpPr>
          <p:cNvPr id="25" name="Oval 24"/>
          <p:cNvSpPr/>
          <p:nvPr/>
        </p:nvSpPr>
        <p:spPr>
          <a:xfrm>
            <a:off x="6248400" y="4953000"/>
            <a:ext cx="2286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26" name="Oval 25"/>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pic>
        <p:nvPicPr>
          <p:cNvPr id="19" name="Picture 18" descr="images (3).jpg"/>
          <p:cNvPicPr>
            <a:picLocks noChangeAspect="1"/>
          </p:cNvPicPr>
          <p:nvPr/>
        </p:nvPicPr>
        <p:blipFill>
          <a:blip r:embed="rId2"/>
          <a:stretch>
            <a:fillRect/>
          </a:stretch>
        </p:blipFill>
        <p:spPr>
          <a:xfrm>
            <a:off x="3276600" y="4419600"/>
            <a:ext cx="2590800" cy="1762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Slide Number Placeholder 22"/>
          <p:cNvSpPr>
            <a:spLocks noGrp="1"/>
          </p:cNvSpPr>
          <p:nvPr>
            <p:ph type="sldNum" sz="quarter" idx="12"/>
          </p:nvPr>
        </p:nvSpPr>
        <p:spPr/>
        <p:txBody>
          <a:bodyPr/>
          <a:lstStyle/>
          <a:p>
            <a:pPr>
              <a:defRPr/>
            </a:pPr>
            <a:fld id="{4D8A0F03-FF7C-4286-B1A6-D818CDA44380}"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ounded Rectangle 10"/>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3" name="Rectangle 1"/>
          <p:cNvSpPr>
            <a:spLocks noChangeArrowheads="1"/>
          </p:cNvSpPr>
          <p:nvPr/>
        </p:nvSpPr>
        <p:spPr bwMode="auto">
          <a:xfrm>
            <a:off x="228600" y="301823"/>
            <a:ext cx="8915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Effect </a:t>
            </a:r>
            <a:r>
              <a:rPr kumimoji="0" lang="en-US" sz="24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&amp;VLD administration on kidney function parameters</a:t>
            </a:r>
            <a:endParaRPr lang="en-US" sz="2400" b="1"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solidFill>
                  <a:srgbClr val="000000"/>
                </a:solidFill>
                <a:latin typeface="Times New Roman" pitchFamily="18" charset="0"/>
                <a:cs typeface="Times New Roman" pitchFamily="18" charset="0"/>
              </a:rPr>
              <a:t>                                     </a:t>
            </a:r>
            <a:r>
              <a:rPr lang="en-US" sz="2400" b="1" dirty="0" smtClean="0">
                <a:solidFill>
                  <a:srgbClr val="993366"/>
                </a:solidFill>
                <a:latin typeface="Times New Roman" pitchFamily="18" charset="0"/>
                <a:cs typeface="Times New Roman" pitchFamily="18" charset="0"/>
              </a:rPr>
              <a:t>Serum </a:t>
            </a:r>
            <a:r>
              <a:rPr lang="en-US" sz="2400" b="1" dirty="0" err="1" smtClean="0">
                <a:solidFill>
                  <a:srgbClr val="993366"/>
                </a:solidFill>
                <a:latin typeface="Times New Roman" pitchFamily="18" charset="0"/>
                <a:cs typeface="Times New Roman" pitchFamily="18" charset="0"/>
              </a:rPr>
              <a:t>Creatinine</a:t>
            </a:r>
            <a:r>
              <a:rPr lang="en-US" sz="2400" b="1" dirty="0" smtClean="0">
                <a:solidFill>
                  <a:srgbClr val="993366"/>
                </a:solidFill>
                <a:latin typeface="Times New Roman" pitchFamily="18" charset="0"/>
                <a:cs typeface="Times New Roman" pitchFamily="18" charset="0"/>
              </a:rPr>
              <a:t> (Cr)</a:t>
            </a:r>
            <a:endParaRPr kumimoji="0" lang="en-US" sz="2400" b="1" i="0" u="none" strike="noStrike" cap="none" normalizeH="0" baseline="0" dirty="0" smtClean="0">
              <a:ln>
                <a:noFill/>
              </a:ln>
              <a:solidFill>
                <a:srgbClr val="993366"/>
              </a:solidFill>
              <a:latin typeface="Arial" pitchFamily="34" charset="0"/>
              <a:cs typeface="Arial" pitchFamily="34" charset="0"/>
            </a:endParaRPr>
          </a:p>
        </p:txBody>
      </p:sp>
      <p:sp>
        <p:nvSpPr>
          <p:cNvPr id="74754" name="Rectangle 2"/>
          <p:cNvSpPr>
            <a:spLocks noChangeArrowheads="1"/>
          </p:cNvSpPr>
          <p:nvPr/>
        </p:nvSpPr>
        <p:spPr bwMode="auto">
          <a:xfrm>
            <a:off x="304800" y="5553670"/>
            <a:ext cx="84582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Cr: Serum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creatinine</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VLD: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-treated groups, respectively (</a:t>
            </a:r>
            <a:r>
              <a:rPr kumimoji="0" lang="en-US" sz="1600" b="0" i="1" u="none" strike="noStrike" cap="none" normalizeH="0" baseline="0" dirty="0" smtClean="0">
                <a:ln>
                  <a:noFill/>
                </a:ln>
                <a:solidFill>
                  <a:srgbClr val="000000"/>
                </a:solidFill>
                <a:effectLst/>
                <a:ea typeface="Times New Roman" pitchFamily="18" charset="0"/>
                <a:cs typeface="Times New Roman" pitchFamily="18" charset="0"/>
              </a:rPr>
              <a:t>P</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&lt;0.05).</a:t>
            </a:r>
            <a:endParaRPr kumimoji="0" lang="en-US" sz="1600" b="0" i="0" u="none" strike="noStrike" cap="none" normalizeH="0" baseline="0" dirty="0" smtClean="0">
              <a:ln>
                <a:noFill/>
              </a:ln>
              <a:solidFill>
                <a:schemeClr val="tx1"/>
              </a:solidFill>
              <a:effectLst/>
              <a:cs typeface="Arial" pitchFamily="34" charset="0"/>
            </a:endParaRPr>
          </a:p>
        </p:txBody>
      </p:sp>
      <p:graphicFrame>
        <p:nvGraphicFramePr>
          <p:cNvPr id="5" name="Chart 4"/>
          <p:cNvGraphicFramePr/>
          <p:nvPr/>
        </p:nvGraphicFramePr>
        <p:xfrm>
          <a:off x="990600" y="1295400"/>
          <a:ext cx="67818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8686656">
            <a:off x="3433618" y="4632850"/>
            <a:ext cx="1143000" cy="276999"/>
          </a:xfrm>
          <a:prstGeom prst="rect">
            <a:avLst/>
          </a:prstGeom>
          <a:noFill/>
        </p:spPr>
        <p:txBody>
          <a:bodyPr wrap="square" rtlCol="0">
            <a:spAutoFit/>
          </a:bodyPr>
          <a:lstStyle/>
          <a:p>
            <a:r>
              <a:rPr lang="en-US" sz="1200" b="1" dirty="0" smtClean="0"/>
              <a:t>10mg/kg</a:t>
            </a:r>
            <a:endParaRPr lang="en-US" sz="1200" b="1" dirty="0"/>
          </a:p>
        </p:txBody>
      </p:sp>
      <p:sp>
        <p:nvSpPr>
          <p:cNvPr id="7" name="TextBox 6"/>
          <p:cNvSpPr txBox="1"/>
          <p:nvPr/>
        </p:nvSpPr>
        <p:spPr>
          <a:xfrm rot="18801042">
            <a:off x="4726674" y="4639351"/>
            <a:ext cx="1143000" cy="276999"/>
          </a:xfrm>
          <a:prstGeom prst="rect">
            <a:avLst/>
          </a:prstGeom>
          <a:noFill/>
        </p:spPr>
        <p:txBody>
          <a:bodyPr wrap="square" rtlCol="0">
            <a:spAutoFit/>
          </a:bodyPr>
          <a:lstStyle/>
          <a:p>
            <a:r>
              <a:rPr lang="en-US" sz="1200" b="1" dirty="0" smtClean="0"/>
              <a:t>20mg/kg</a:t>
            </a:r>
            <a:endParaRPr lang="en-US" sz="1200" b="1" dirty="0"/>
          </a:p>
        </p:txBody>
      </p:sp>
      <p:sp>
        <p:nvSpPr>
          <p:cNvPr id="8" name="TextBox 7"/>
          <p:cNvSpPr txBox="1"/>
          <p:nvPr/>
        </p:nvSpPr>
        <p:spPr>
          <a:xfrm rot="18876243">
            <a:off x="5719618" y="4843751"/>
            <a:ext cx="1143000" cy="276999"/>
          </a:xfrm>
          <a:prstGeom prst="rect">
            <a:avLst/>
          </a:prstGeom>
          <a:noFill/>
        </p:spPr>
        <p:txBody>
          <a:bodyPr wrap="square" rtlCol="0">
            <a:spAutoFit/>
          </a:bodyPr>
          <a:lstStyle/>
          <a:p>
            <a:r>
              <a:rPr lang="en-US" sz="1200" b="1" dirty="0" smtClean="0"/>
              <a:t>20+10mg/kg</a:t>
            </a:r>
            <a:endParaRPr lang="en-US" sz="1200" b="1" dirty="0"/>
          </a:p>
        </p:txBody>
      </p:sp>
      <p:sp>
        <p:nvSpPr>
          <p:cNvPr id="9" name="Rectangle 8"/>
          <p:cNvSpPr/>
          <p:nvPr/>
        </p:nvSpPr>
        <p:spPr>
          <a:xfrm>
            <a:off x="5334000" y="17481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0" name="Rectangle 9"/>
          <p:cNvSpPr/>
          <p:nvPr/>
        </p:nvSpPr>
        <p:spPr>
          <a:xfrm>
            <a:off x="6553200" y="2967335"/>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12" name="Slide Number Placeholder 11"/>
          <p:cNvSpPr>
            <a:spLocks noGrp="1"/>
          </p:cNvSpPr>
          <p:nvPr>
            <p:ph type="sldNum" sz="quarter" idx="12"/>
          </p:nvPr>
        </p:nvSpPr>
        <p:spPr>
          <a:xfrm>
            <a:off x="6553200" y="6416675"/>
            <a:ext cx="2133600" cy="365125"/>
          </a:xfrm>
        </p:spPr>
        <p:txBody>
          <a:bodyPr/>
          <a:lstStyle/>
          <a:p>
            <a:pPr>
              <a:defRPr/>
            </a:pPr>
            <a:fld id="{48BDD5CF-FC1F-43A2-A19D-742F57F83AD6}"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ounded Rectangle 11"/>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3" name="Rectangle 1"/>
          <p:cNvSpPr>
            <a:spLocks noChangeArrowheads="1"/>
          </p:cNvSpPr>
          <p:nvPr/>
        </p:nvSpPr>
        <p:spPr bwMode="auto">
          <a:xfrm>
            <a:off x="228600" y="152400"/>
            <a:ext cx="8727710"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Effect </a:t>
            </a: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 &amp;VLD administration on kidney function parameters</a:t>
            </a:r>
          </a:p>
          <a:p>
            <a:pPr lvl="0" algn="ctr" fontAlgn="base">
              <a:spcBef>
                <a:spcPct val="0"/>
              </a:spcBef>
              <a:spcAft>
                <a:spcPct val="0"/>
              </a:spcAft>
            </a:pPr>
            <a:r>
              <a:rPr lang="en-US" sz="2400" b="1" dirty="0" smtClean="0">
                <a:solidFill>
                  <a:srgbClr val="993366"/>
                </a:solidFill>
              </a:rPr>
              <a:t>Blood urea nitrogen (BUN)</a:t>
            </a:r>
            <a:endParaRPr kumimoji="0" lang="en-US" sz="2400" b="1" i="0" u="none" strike="noStrike" cap="none" normalizeH="0" baseline="0" dirty="0" smtClean="0">
              <a:ln>
                <a:noFill/>
              </a:ln>
              <a:solidFill>
                <a:srgbClr val="993366"/>
              </a:solidFill>
              <a:effectLst/>
              <a:cs typeface="Arial" pitchFamily="34" charset="0"/>
            </a:endParaRPr>
          </a:p>
        </p:txBody>
      </p:sp>
      <p:sp>
        <p:nvSpPr>
          <p:cNvPr id="74754" name="Rectangle 2"/>
          <p:cNvSpPr>
            <a:spLocks noChangeArrowheads="1"/>
          </p:cNvSpPr>
          <p:nvPr/>
        </p:nvSpPr>
        <p:spPr bwMode="auto">
          <a:xfrm>
            <a:off x="381000" y="5477470"/>
            <a:ext cx="83058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lang="en-US" sz="1600" dirty="0" smtClean="0">
                <a:latin typeface="Times New Roman" pitchFamily="18" charset="0"/>
                <a:cs typeface="Times New Roman" pitchFamily="18" charset="0"/>
              </a:rPr>
              <a:t>BUN: Blood urea nitrogen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a:t>
            </a:r>
            <a:r>
              <a:rPr kumimoji="0" lang="en-US" sz="16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&lt;0.05).</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Chart 5"/>
          <p:cNvGraphicFramePr/>
          <p:nvPr/>
        </p:nvGraphicFramePr>
        <p:xfrm>
          <a:off x="838200" y="1447800"/>
          <a:ext cx="7086600"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rot="18686656">
            <a:off x="3357418" y="4675432"/>
            <a:ext cx="1143000" cy="276999"/>
          </a:xfrm>
          <a:prstGeom prst="rect">
            <a:avLst/>
          </a:prstGeom>
          <a:noFill/>
        </p:spPr>
        <p:txBody>
          <a:bodyPr wrap="square" rtlCol="0">
            <a:spAutoFit/>
          </a:bodyPr>
          <a:lstStyle/>
          <a:p>
            <a:r>
              <a:rPr lang="en-US" sz="1200" b="1" dirty="0" smtClean="0"/>
              <a:t>10mg/kg</a:t>
            </a:r>
            <a:endParaRPr lang="en-US" sz="1200" b="1" dirty="0"/>
          </a:p>
        </p:txBody>
      </p:sp>
      <p:sp>
        <p:nvSpPr>
          <p:cNvPr id="8" name="TextBox 7"/>
          <p:cNvSpPr txBox="1"/>
          <p:nvPr/>
        </p:nvSpPr>
        <p:spPr>
          <a:xfrm rot="18801042">
            <a:off x="4726674" y="4681933"/>
            <a:ext cx="1143000" cy="276999"/>
          </a:xfrm>
          <a:prstGeom prst="rect">
            <a:avLst/>
          </a:prstGeom>
          <a:noFill/>
        </p:spPr>
        <p:txBody>
          <a:bodyPr wrap="square" rtlCol="0">
            <a:spAutoFit/>
          </a:bodyPr>
          <a:lstStyle/>
          <a:p>
            <a:r>
              <a:rPr lang="en-US" sz="1200" b="1" dirty="0" smtClean="0"/>
              <a:t>20mg/kg</a:t>
            </a:r>
            <a:endParaRPr lang="en-US" sz="1200" b="1" dirty="0"/>
          </a:p>
        </p:txBody>
      </p:sp>
      <p:sp>
        <p:nvSpPr>
          <p:cNvPr id="9" name="TextBox 8"/>
          <p:cNvSpPr txBox="1"/>
          <p:nvPr/>
        </p:nvSpPr>
        <p:spPr>
          <a:xfrm rot="18876243">
            <a:off x="5948218" y="4843751"/>
            <a:ext cx="1143000" cy="276999"/>
          </a:xfrm>
          <a:prstGeom prst="rect">
            <a:avLst/>
          </a:prstGeom>
          <a:noFill/>
        </p:spPr>
        <p:txBody>
          <a:bodyPr wrap="square" rtlCol="0">
            <a:spAutoFit/>
          </a:bodyPr>
          <a:lstStyle/>
          <a:p>
            <a:r>
              <a:rPr lang="en-US" sz="1200" b="1" dirty="0" smtClean="0"/>
              <a:t>20+10mg/kg</a:t>
            </a:r>
            <a:endParaRPr lang="en-US" sz="1200" b="1" dirty="0"/>
          </a:p>
        </p:txBody>
      </p:sp>
      <p:sp>
        <p:nvSpPr>
          <p:cNvPr id="10" name="Rectangle 9"/>
          <p:cNvSpPr/>
          <p:nvPr/>
        </p:nvSpPr>
        <p:spPr>
          <a:xfrm>
            <a:off x="5257800" y="15195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1" name="Rectangle 10"/>
          <p:cNvSpPr/>
          <p:nvPr/>
        </p:nvSpPr>
        <p:spPr>
          <a:xfrm>
            <a:off x="6629400" y="295269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13" name="Slide Number Placeholder 12"/>
          <p:cNvSpPr>
            <a:spLocks noGrp="1"/>
          </p:cNvSpPr>
          <p:nvPr>
            <p:ph type="sldNum" sz="quarter" idx="12"/>
          </p:nvPr>
        </p:nvSpPr>
        <p:spPr/>
        <p:txBody>
          <a:bodyPr/>
          <a:lstStyle/>
          <a:p>
            <a:pPr>
              <a:defRPr/>
            </a:pPr>
            <a:fld id="{48BDD5CF-FC1F-43A2-A19D-742F57F83AD6}"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52400" y="228600"/>
            <a:ext cx="8839200" cy="1066800"/>
            <a:chOff x="152400" y="152400"/>
            <a:chExt cx="8839200" cy="1066800"/>
          </a:xfrm>
        </p:grpSpPr>
        <p:sp useBgFill="1">
          <p:nvSpPr>
            <p:cNvPr id="10" name="Rounded Rectangle 9"/>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3" name="Rectangle 1"/>
            <p:cNvSpPr>
              <a:spLocks noChangeArrowheads="1"/>
            </p:cNvSpPr>
            <p:nvPr/>
          </p:nvSpPr>
          <p:spPr bwMode="auto">
            <a:xfrm>
              <a:off x="152400" y="228600"/>
              <a:ext cx="8727710"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Effect </a:t>
              </a: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 &amp;VLD administration on kidney function parameters</a:t>
              </a:r>
            </a:p>
            <a:p>
              <a:pPr lvl="0" fontAlgn="base">
                <a:spcBef>
                  <a:spcPct val="0"/>
                </a:spcBef>
                <a:spcAft>
                  <a:spcPct val="0"/>
                </a:spcAft>
              </a:pPr>
              <a:r>
                <a:rPr lang="en-US" sz="2400" b="1" dirty="0" smtClean="0"/>
                <a:t>                                  </a:t>
              </a:r>
              <a:r>
                <a:rPr lang="en-US" sz="2400" b="1" dirty="0" smtClean="0">
                  <a:solidFill>
                    <a:srgbClr val="993366"/>
                  </a:solidFill>
                </a:rPr>
                <a:t>lactate </a:t>
              </a:r>
              <a:r>
                <a:rPr lang="en-US" sz="2400" b="1" dirty="0" err="1" smtClean="0">
                  <a:solidFill>
                    <a:srgbClr val="993366"/>
                  </a:solidFill>
                </a:rPr>
                <a:t>dehydrogenase</a:t>
              </a:r>
              <a:r>
                <a:rPr lang="en-US" sz="2400" b="1" dirty="0" smtClean="0">
                  <a:solidFill>
                    <a:srgbClr val="993366"/>
                  </a:solidFill>
                </a:rPr>
                <a:t> (LDH)</a:t>
              </a:r>
              <a:endParaRPr kumimoji="0" lang="en-US" sz="2400" b="1" i="0" u="none" strike="noStrike" cap="none" normalizeH="0" baseline="0" dirty="0" smtClean="0">
                <a:ln>
                  <a:noFill/>
                </a:ln>
                <a:solidFill>
                  <a:srgbClr val="993366"/>
                </a:solidFill>
                <a:effectLst/>
                <a:cs typeface="Arial" pitchFamily="34" charset="0"/>
              </a:endParaRPr>
            </a:p>
          </p:txBody>
        </p:sp>
      </p:grpSp>
      <p:sp>
        <p:nvSpPr>
          <p:cNvPr id="74754" name="Rectangle 2"/>
          <p:cNvSpPr>
            <a:spLocks noChangeArrowheads="1"/>
          </p:cNvSpPr>
          <p:nvPr/>
        </p:nvSpPr>
        <p:spPr bwMode="auto">
          <a:xfrm>
            <a:off x="381000" y="5629870"/>
            <a:ext cx="83058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lang="en-US" sz="1600" dirty="0" smtClean="0">
                <a:latin typeface="Times New Roman" pitchFamily="18" charset="0"/>
                <a:cs typeface="Times New Roman" pitchFamily="18" charset="0"/>
              </a:rPr>
              <a:t>LDH: lactate </a:t>
            </a:r>
            <a:r>
              <a:rPr lang="en-US" sz="1600" dirty="0" err="1" smtClean="0">
                <a:latin typeface="Times New Roman" pitchFamily="18" charset="0"/>
                <a:cs typeface="Times New Roman" pitchFamily="18" charset="0"/>
              </a:rPr>
              <a:t>dehydrogenase</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a:t>
            </a:r>
            <a:r>
              <a:rPr kumimoji="0" lang="en-US" sz="16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&lt;0.05).</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Chart 4"/>
          <p:cNvGraphicFramePr/>
          <p:nvPr/>
        </p:nvGraphicFramePr>
        <p:xfrm>
          <a:off x="914400" y="1600200"/>
          <a:ext cx="6858000"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8686656">
            <a:off x="3415791" y="4785250"/>
            <a:ext cx="1143000" cy="276999"/>
          </a:xfrm>
          <a:prstGeom prst="rect">
            <a:avLst/>
          </a:prstGeom>
          <a:noFill/>
        </p:spPr>
        <p:txBody>
          <a:bodyPr wrap="square" rtlCol="0">
            <a:spAutoFit/>
          </a:bodyPr>
          <a:lstStyle/>
          <a:p>
            <a:r>
              <a:rPr lang="en-US" sz="1200" b="1" dirty="0" smtClean="0"/>
              <a:t>10mg/kg</a:t>
            </a:r>
            <a:endParaRPr lang="en-US" sz="1200" b="1" dirty="0"/>
          </a:p>
        </p:txBody>
      </p:sp>
      <p:sp>
        <p:nvSpPr>
          <p:cNvPr id="7" name="TextBox 6"/>
          <p:cNvSpPr txBox="1"/>
          <p:nvPr/>
        </p:nvSpPr>
        <p:spPr>
          <a:xfrm rot="18801042">
            <a:off x="4708847" y="4791751"/>
            <a:ext cx="1143000" cy="276999"/>
          </a:xfrm>
          <a:prstGeom prst="rect">
            <a:avLst/>
          </a:prstGeom>
          <a:noFill/>
        </p:spPr>
        <p:txBody>
          <a:bodyPr wrap="square" rtlCol="0">
            <a:spAutoFit/>
          </a:bodyPr>
          <a:lstStyle/>
          <a:p>
            <a:r>
              <a:rPr lang="en-US" sz="1200" b="1" dirty="0" smtClean="0"/>
              <a:t>20mg/kg</a:t>
            </a:r>
            <a:endParaRPr lang="en-US" sz="1200" b="1" dirty="0"/>
          </a:p>
        </p:txBody>
      </p:sp>
      <p:sp>
        <p:nvSpPr>
          <p:cNvPr id="8" name="TextBox 7"/>
          <p:cNvSpPr txBox="1"/>
          <p:nvPr/>
        </p:nvSpPr>
        <p:spPr>
          <a:xfrm rot="18876243">
            <a:off x="5768755" y="5072351"/>
            <a:ext cx="1143000" cy="276999"/>
          </a:xfrm>
          <a:prstGeom prst="rect">
            <a:avLst/>
          </a:prstGeom>
          <a:noFill/>
        </p:spPr>
        <p:txBody>
          <a:bodyPr wrap="square" rtlCol="0">
            <a:spAutoFit/>
          </a:bodyPr>
          <a:lstStyle/>
          <a:p>
            <a:r>
              <a:rPr lang="en-US" sz="1200" b="1" dirty="0" smtClean="0"/>
              <a:t>20+10mg/kg</a:t>
            </a:r>
            <a:endParaRPr lang="en-US" sz="1200" b="1" dirty="0"/>
          </a:p>
        </p:txBody>
      </p:sp>
      <p:sp>
        <p:nvSpPr>
          <p:cNvPr id="12" name="Rectangle 11"/>
          <p:cNvSpPr/>
          <p:nvPr/>
        </p:nvSpPr>
        <p:spPr>
          <a:xfrm>
            <a:off x="5410200" y="157662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3" name="Rectangle 12"/>
          <p:cNvSpPr/>
          <p:nvPr/>
        </p:nvSpPr>
        <p:spPr>
          <a:xfrm>
            <a:off x="6849894" y="272409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14" name="Rectangle 13"/>
          <p:cNvSpPr/>
          <p:nvPr/>
        </p:nvSpPr>
        <p:spPr>
          <a:xfrm>
            <a:off x="6671846" y="27387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5" name="Slide Number Placeholder 14"/>
          <p:cNvSpPr>
            <a:spLocks noGrp="1"/>
          </p:cNvSpPr>
          <p:nvPr>
            <p:ph type="sldNum" sz="quarter" idx="12"/>
          </p:nvPr>
        </p:nvSpPr>
        <p:spPr>
          <a:xfrm>
            <a:off x="6553200" y="6492875"/>
            <a:ext cx="2133600" cy="365125"/>
          </a:xfrm>
        </p:spPr>
        <p:txBody>
          <a:bodyPr/>
          <a:lstStyle/>
          <a:p>
            <a:pPr>
              <a:defRPr/>
            </a:pPr>
            <a:fld id="{48BDD5CF-FC1F-43A2-A19D-742F57F83AD6}"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52400" y="228600"/>
            <a:ext cx="8763000" cy="1066800"/>
            <a:chOff x="152400" y="152400"/>
            <a:chExt cx="8763000" cy="1066800"/>
          </a:xfrm>
        </p:grpSpPr>
        <p:sp useBgFill="1">
          <p:nvSpPr>
            <p:cNvPr id="11" name="Rounded Rectangle 10"/>
            <p:cNvSpPr/>
            <p:nvPr/>
          </p:nvSpPr>
          <p:spPr>
            <a:xfrm>
              <a:off x="1524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53" name="Rectangle 1"/>
            <p:cNvSpPr>
              <a:spLocks noChangeArrowheads="1"/>
            </p:cNvSpPr>
            <p:nvPr/>
          </p:nvSpPr>
          <p:spPr bwMode="auto">
            <a:xfrm>
              <a:off x="187690" y="304800"/>
              <a:ext cx="8727710"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Effect </a:t>
              </a: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 &amp;VLD administration on kidney function parameters</a:t>
              </a:r>
            </a:p>
            <a:p>
              <a:pPr lvl="0" fontAlgn="base">
                <a:spcBef>
                  <a:spcPct val="0"/>
                </a:spcBef>
                <a:spcAft>
                  <a:spcPct val="0"/>
                </a:spcAft>
              </a:pPr>
              <a:r>
                <a:rPr lang="en-US" sz="2400" b="1" dirty="0" smtClean="0"/>
                <a:t>                                                     </a:t>
              </a:r>
              <a:r>
                <a:rPr lang="en-US" sz="2400" b="1" dirty="0" smtClean="0">
                  <a:solidFill>
                    <a:srgbClr val="993366"/>
                  </a:solidFill>
                </a:rPr>
                <a:t>Albumin</a:t>
              </a:r>
              <a:endParaRPr kumimoji="0" lang="en-US" sz="2400" b="1" i="0" u="none" strike="noStrike" cap="none" normalizeH="0" baseline="0" dirty="0" smtClean="0">
                <a:ln>
                  <a:noFill/>
                </a:ln>
                <a:solidFill>
                  <a:srgbClr val="993366"/>
                </a:solidFill>
                <a:effectLst/>
                <a:cs typeface="Arial" pitchFamily="34" charset="0"/>
              </a:endParaRPr>
            </a:p>
          </p:txBody>
        </p:sp>
      </p:grpSp>
      <p:sp>
        <p:nvSpPr>
          <p:cNvPr id="74754" name="Rectangle 2"/>
          <p:cNvSpPr>
            <a:spLocks noChangeArrowheads="1"/>
          </p:cNvSpPr>
          <p:nvPr/>
        </p:nvSpPr>
        <p:spPr bwMode="auto">
          <a:xfrm>
            <a:off x="304800" y="5629870"/>
            <a:ext cx="86106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a:t>
            </a:r>
            <a:r>
              <a:rPr kumimoji="0" lang="en-US" sz="16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&lt;0.05).</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5" name="Chart 4"/>
          <p:cNvGraphicFramePr/>
          <p:nvPr/>
        </p:nvGraphicFramePr>
        <p:xfrm>
          <a:off x="1066800" y="1905000"/>
          <a:ext cx="68580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8686656">
            <a:off x="3491991" y="4632850"/>
            <a:ext cx="1143000" cy="276999"/>
          </a:xfrm>
          <a:prstGeom prst="rect">
            <a:avLst/>
          </a:prstGeom>
          <a:noFill/>
        </p:spPr>
        <p:txBody>
          <a:bodyPr wrap="square" rtlCol="0">
            <a:spAutoFit/>
          </a:bodyPr>
          <a:lstStyle/>
          <a:p>
            <a:r>
              <a:rPr lang="en-US" sz="1200" b="1" dirty="0" smtClean="0"/>
              <a:t>10mg/kg</a:t>
            </a:r>
            <a:endParaRPr lang="en-US" sz="1200" b="1" dirty="0"/>
          </a:p>
        </p:txBody>
      </p:sp>
      <p:sp>
        <p:nvSpPr>
          <p:cNvPr id="7" name="TextBox 6"/>
          <p:cNvSpPr txBox="1"/>
          <p:nvPr/>
        </p:nvSpPr>
        <p:spPr>
          <a:xfrm rot="18801042">
            <a:off x="4785047" y="4639351"/>
            <a:ext cx="1143000" cy="276999"/>
          </a:xfrm>
          <a:prstGeom prst="rect">
            <a:avLst/>
          </a:prstGeom>
          <a:noFill/>
        </p:spPr>
        <p:txBody>
          <a:bodyPr wrap="square" rtlCol="0">
            <a:spAutoFit/>
          </a:bodyPr>
          <a:lstStyle/>
          <a:p>
            <a:r>
              <a:rPr lang="en-US" sz="1200" b="1" dirty="0" smtClean="0"/>
              <a:t>20mg/kg</a:t>
            </a:r>
            <a:endParaRPr lang="en-US" sz="1200" b="1" dirty="0"/>
          </a:p>
        </p:txBody>
      </p:sp>
      <p:sp>
        <p:nvSpPr>
          <p:cNvPr id="8" name="TextBox 7"/>
          <p:cNvSpPr txBox="1"/>
          <p:nvPr/>
        </p:nvSpPr>
        <p:spPr>
          <a:xfrm rot="18876243">
            <a:off x="5844955" y="4919951"/>
            <a:ext cx="1143000" cy="276999"/>
          </a:xfrm>
          <a:prstGeom prst="rect">
            <a:avLst/>
          </a:prstGeom>
          <a:noFill/>
        </p:spPr>
        <p:txBody>
          <a:bodyPr wrap="square" rtlCol="0">
            <a:spAutoFit/>
          </a:bodyPr>
          <a:lstStyle/>
          <a:p>
            <a:r>
              <a:rPr lang="en-US" sz="1200" b="1" dirty="0" smtClean="0"/>
              <a:t>20+10mg/kg</a:t>
            </a:r>
            <a:endParaRPr lang="en-US" sz="1200" b="1" dirty="0"/>
          </a:p>
        </p:txBody>
      </p:sp>
      <p:sp>
        <p:nvSpPr>
          <p:cNvPr id="9" name="Rectangle 8"/>
          <p:cNvSpPr/>
          <p:nvPr/>
        </p:nvSpPr>
        <p:spPr>
          <a:xfrm>
            <a:off x="5410200" y="23577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0" name="Rectangle 9"/>
          <p:cNvSpPr/>
          <p:nvPr/>
        </p:nvSpPr>
        <p:spPr>
          <a:xfrm>
            <a:off x="6629400" y="1976735"/>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13" name="Slide Number Placeholder 12"/>
          <p:cNvSpPr>
            <a:spLocks noGrp="1"/>
          </p:cNvSpPr>
          <p:nvPr>
            <p:ph type="sldNum" sz="quarter" idx="12"/>
          </p:nvPr>
        </p:nvSpPr>
        <p:spPr>
          <a:xfrm>
            <a:off x="6553200" y="6492875"/>
            <a:ext cx="2133600" cy="365125"/>
          </a:xfrm>
        </p:spPr>
        <p:txBody>
          <a:bodyPr/>
          <a:lstStyle/>
          <a:p>
            <a:pPr>
              <a:defRPr/>
            </a:pPr>
            <a:fld id="{48BDD5CF-FC1F-43A2-A19D-742F57F83AD6}"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2400" y="228600"/>
            <a:ext cx="5410200" cy="1447799"/>
            <a:chOff x="152400" y="228600"/>
            <a:chExt cx="5410200" cy="1447799"/>
          </a:xfrm>
        </p:grpSpPr>
        <p:grpSp>
          <p:nvGrpSpPr>
            <p:cNvPr id="6" name="Group 4"/>
            <p:cNvGrpSpPr>
              <a:grpSpLocks/>
            </p:cNvGrpSpPr>
            <p:nvPr/>
          </p:nvGrpSpPr>
          <p:grpSpPr bwMode="auto">
            <a:xfrm rot="16200000" flipV="1">
              <a:off x="266707" y="876301"/>
              <a:ext cx="1447799" cy="152398"/>
              <a:chOff x="609600" y="792482"/>
              <a:chExt cx="8002312" cy="121918"/>
            </a:xfrm>
          </p:grpSpPr>
          <p:sp>
            <p:nvSpPr>
              <p:cNvPr id="10" name="Rectangle 9"/>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1" name="Rectangle 10"/>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7" name="Group 2"/>
            <p:cNvGrpSpPr>
              <a:grpSpLocks/>
            </p:cNvGrpSpPr>
            <p:nvPr/>
          </p:nvGrpSpPr>
          <p:grpSpPr bwMode="auto">
            <a:xfrm>
              <a:off x="152400" y="1219200"/>
              <a:ext cx="5410200" cy="152400"/>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2" name="Group 11"/>
          <p:cNvGrpSpPr/>
          <p:nvPr/>
        </p:nvGrpSpPr>
        <p:grpSpPr>
          <a:xfrm>
            <a:off x="1447800" y="381000"/>
            <a:ext cx="3429000" cy="685800"/>
            <a:chOff x="1447800" y="381000"/>
            <a:chExt cx="3429000" cy="685800"/>
          </a:xfrm>
        </p:grpSpPr>
        <p:sp useBgFill="1">
          <p:nvSpPr>
            <p:cNvPr id="13" name="Rounded Rectangle 12"/>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Results </a:t>
              </a:r>
              <a:endParaRPr lang="en-US" sz="4400" b="1" dirty="0">
                <a:solidFill>
                  <a:schemeClr val="tx1"/>
                </a:solidFill>
                <a:latin typeface="Monotype Corsiva" pitchFamily="66" charset="0"/>
              </a:endParaRPr>
            </a:p>
          </p:txBody>
        </p:sp>
        <p:sp useBgFill="1">
          <p:nvSpPr>
            <p:cNvPr id="14" name="Oval 13"/>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Oval 14"/>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304800" y="2133600"/>
            <a:ext cx="8305800" cy="1828800"/>
            <a:chOff x="0" y="1676400"/>
            <a:chExt cx="8305800" cy="1828800"/>
          </a:xfrm>
        </p:grpSpPr>
        <p:sp useBgFill="1">
          <p:nvSpPr>
            <p:cNvPr id="18" name="Rounded Rectangle 17"/>
            <p:cNvSpPr/>
            <p:nvPr/>
          </p:nvSpPr>
          <p:spPr>
            <a:xfrm>
              <a:off x="304800" y="1676400"/>
              <a:ext cx="7772400" cy="1828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1900535"/>
              <a:ext cx="8305800" cy="1384995"/>
            </a:xfrm>
            <a:prstGeom prst="rect">
              <a:avLst/>
            </a:prstGeom>
          </p:spPr>
          <p:txBody>
            <a:bodyPr wrap="square">
              <a:spAutoFit/>
            </a:bodyPr>
            <a:lstStyle/>
            <a:p>
              <a:pPr lvl="0" algn="ctr" eaLnBrk="0" fontAlgn="base" hangingPunct="0">
                <a:spcBef>
                  <a:spcPct val="0"/>
                </a:spcBef>
                <a:spcAft>
                  <a:spcPct val="0"/>
                </a:spcAft>
              </a:pPr>
              <a:r>
                <a:rPr lang="en-US" sz="2800" b="1" dirty="0" smtClean="0">
                  <a:solidFill>
                    <a:srgbClr val="000000"/>
                  </a:solidFill>
                  <a:ea typeface="Times New Roman" pitchFamily="18" charset="0"/>
                  <a:cs typeface="Times New Roman" pitchFamily="18" charset="0"/>
                </a:rPr>
                <a:t>Effect of co-administration  of Cyclosporine &amp;</a:t>
              </a:r>
              <a:r>
                <a:rPr lang="en-US" sz="2800" b="1" dirty="0" err="1" smtClean="0">
                  <a:solidFill>
                    <a:srgbClr val="000000"/>
                  </a:solidFill>
                  <a:ea typeface="Times New Roman" pitchFamily="18" charset="0"/>
                  <a:cs typeface="Times New Roman" pitchFamily="18" charset="0"/>
                </a:rPr>
                <a:t>Vildagliptin</a:t>
              </a:r>
              <a:r>
                <a:rPr lang="en-US" sz="2800" b="1" dirty="0" smtClean="0">
                  <a:solidFill>
                    <a:srgbClr val="000000"/>
                  </a:solidFill>
                  <a:ea typeface="Times New Roman" pitchFamily="18" charset="0"/>
                  <a:cs typeface="Times New Roman" pitchFamily="18" charset="0"/>
                </a:rPr>
                <a:t> on kidney functions parameters</a:t>
              </a:r>
            </a:p>
            <a:p>
              <a:pPr lvl="0" algn="ctr" eaLnBrk="0" fontAlgn="base" hangingPunct="0">
                <a:spcBef>
                  <a:spcPct val="0"/>
                </a:spcBef>
                <a:spcAft>
                  <a:spcPct val="0"/>
                </a:spcAft>
              </a:pPr>
              <a:r>
                <a:rPr lang="en-US" sz="2800" b="1" dirty="0" smtClean="0">
                  <a:solidFill>
                    <a:srgbClr val="FFC000"/>
                  </a:solidFill>
                  <a:effectLst>
                    <a:outerShdw blurRad="38100" dist="38100" dir="2700000" algn="tl">
                      <a:srgbClr val="000000">
                        <a:alpha val="43137"/>
                      </a:srgbClr>
                    </a:outerShdw>
                  </a:effectLst>
                  <a:ea typeface="Times New Roman" pitchFamily="18" charset="0"/>
                  <a:cs typeface="Times New Roman" pitchFamily="18" charset="0"/>
                </a:rPr>
                <a:t> in rats urine</a:t>
              </a:r>
              <a:endParaRPr lang="en-US" sz="2800" dirty="0" smtClean="0">
                <a:solidFill>
                  <a:prstClr val="black"/>
                </a:solidFill>
                <a:cs typeface="Arial" pitchFamily="34" charset="0"/>
              </a:endParaRPr>
            </a:p>
          </p:txBody>
        </p:sp>
      </p:grpSp>
      <p:sp>
        <p:nvSpPr>
          <p:cNvPr id="22" name="Oval 21"/>
          <p:cNvSpPr/>
          <p:nvPr/>
        </p:nvSpPr>
        <p:spPr>
          <a:xfrm>
            <a:off x="6248400" y="4953000"/>
            <a:ext cx="2286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23" name="Oval 22"/>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pic>
        <p:nvPicPr>
          <p:cNvPr id="20" name="Picture 19" descr="download (3).jpg"/>
          <p:cNvPicPr>
            <a:picLocks noChangeAspect="1"/>
          </p:cNvPicPr>
          <p:nvPr/>
        </p:nvPicPr>
        <p:blipFill>
          <a:blip r:embed="rId2"/>
          <a:stretch>
            <a:fillRect/>
          </a:stretch>
        </p:blipFill>
        <p:spPr>
          <a:xfrm>
            <a:off x="3276600" y="4419600"/>
            <a:ext cx="2424112" cy="17868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Slide Number Placeholder 20"/>
          <p:cNvSpPr>
            <a:spLocks noGrp="1"/>
          </p:cNvSpPr>
          <p:nvPr>
            <p:ph type="sldNum" sz="quarter" idx="12"/>
          </p:nvPr>
        </p:nvSpPr>
        <p:spPr/>
        <p:txBody>
          <a:bodyPr/>
          <a:lstStyle/>
          <a:p>
            <a:pPr>
              <a:defRPr/>
            </a:pPr>
            <a:fld id="{4D8A0F03-FF7C-4286-B1A6-D818CDA44380}"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ounded Rectangle 6"/>
          <p:cNvSpPr/>
          <p:nvPr/>
        </p:nvSpPr>
        <p:spPr>
          <a:xfrm>
            <a:off x="609600" y="152400"/>
            <a:ext cx="8077200" cy="8382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69" name="Rectangle 1"/>
          <p:cNvSpPr>
            <a:spLocks noChangeArrowheads="1"/>
          </p:cNvSpPr>
          <p:nvPr/>
        </p:nvSpPr>
        <p:spPr bwMode="auto">
          <a:xfrm>
            <a:off x="228600" y="5553670"/>
            <a:ext cx="87630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CrCl</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n-US" sz="1600" b="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Creatinine</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clearance; MTP: micro total protein;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CsA:cyclosporine</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(P &lt; 0.05).</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Rectangle 1"/>
          <p:cNvSpPr>
            <a:spLocks noChangeArrowheads="1"/>
          </p:cNvSpPr>
          <p:nvPr/>
        </p:nvSpPr>
        <p:spPr bwMode="auto">
          <a:xfrm>
            <a:off x="228600" y="152401"/>
            <a:ext cx="8686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Effect of </a:t>
            </a:r>
            <a:r>
              <a:rPr kumimoji="0" lang="en-US" sz="24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 or VLD on kidney function parameters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in rats</a:t>
            </a:r>
            <a:r>
              <a:rPr kumimoji="0" lang="en-US" sz="2400" b="1"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urine.</a:t>
            </a:r>
          </a:p>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solidFill>
                  <a:srgbClr val="000000"/>
                </a:solidFill>
                <a:latin typeface="Times New Roman" pitchFamily="18" charset="0"/>
                <a:cs typeface="Times New Roman" pitchFamily="18" charset="0"/>
              </a:rPr>
              <a:t>      </a:t>
            </a:r>
          </a:p>
        </p:txBody>
      </p:sp>
      <p:graphicFrame>
        <p:nvGraphicFramePr>
          <p:cNvPr id="5" name="Chart 4"/>
          <p:cNvGraphicFramePr/>
          <p:nvPr/>
        </p:nvGraphicFramePr>
        <p:xfrm>
          <a:off x="152400" y="1905000"/>
          <a:ext cx="4572000" cy="3352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4572000" y="1676400"/>
          <a:ext cx="4572000" cy="35052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7315200" y="219069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9" name="Rectangle 8"/>
          <p:cNvSpPr/>
          <p:nvPr/>
        </p:nvSpPr>
        <p:spPr>
          <a:xfrm>
            <a:off x="8170942" y="2861846"/>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10" name="Rectangle 9"/>
          <p:cNvSpPr/>
          <p:nvPr/>
        </p:nvSpPr>
        <p:spPr>
          <a:xfrm>
            <a:off x="3116094" y="363849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11" name="Rectangle 10"/>
          <p:cNvSpPr/>
          <p:nvPr/>
        </p:nvSpPr>
        <p:spPr>
          <a:xfrm>
            <a:off x="3886200" y="2252246"/>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12" name="Rectangle 11"/>
          <p:cNvSpPr/>
          <p:nvPr/>
        </p:nvSpPr>
        <p:spPr>
          <a:xfrm>
            <a:off x="381000" y="1519535"/>
            <a:ext cx="8534400" cy="461665"/>
          </a:xfrm>
          <a:prstGeom prst="rect">
            <a:avLst/>
          </a:prstGeom>
        </p:spPr>
        <p:txBody>
          <a:bodyPr wrap="square">
            <a:spAutoFit/>
          </a:bodyPr>
          <a:lstStyle/>
          <a:p>
            <a:pPr lvl="0" fontAlgn="base">
              <a:spcBef>
                <a:spcPct val="0"/>
              </a:spcBef>
              <a:spcAft>
                <a:spcPct val="0"/>
              </a:spcAft>
            </a:pPr>
            <a:r>
              <a:rPr lang="en-US" sz="2400" b="1" dirty="0" smtClean="0">
                <a:solidFill>
                  <a:srgbClr val="EA950D">
                    <a:lumMod val="75000"/>
                  </a:srgbClr>
                </a:solidFill>
                <a:latin typeface="Times New Roman" pitchFamily="18" charset="0"/>
                <a:cs typeface="Times New Roman" pitchFamily="18" charset="0"/>
              </a:rPr>
              <a:t> </a:t>
            </a:r>
            <a:r>
              <a:rPr lang="en-US" sz="2400" b="1" dirty="0" err="1" smtClean="0">
                <a:solidFill>
                  <a:srgbClr val="EA950D">
                    <a:lumMod val="75000"/>
                  </a:srgbClr>
                </a:solidFill>
                <a:latin typeface="Times New Roman" pitchFamily="18" charset="0"/>
                <a:cs typeface="Times New Roman" pitchFamily="18" charset="0"/>
              </a:rPr>
              <a:t>Creatinine</a:t>
            </a:r>
            <a:r>
              <a:rPr lang="en-US" sz="2400" b="1" dirty="0" smtClean="0">
                <a:solidFill>
                  <a:srgbClr val="EA950D">
                    <a:lumMod val="75000"/>
                  </a:srgbClr>
                </a:solidFill>
                <a:latin typeface="Times New Roman" pitchFamily="18" charset="0"/>
                <a:cs typeface="Times New Roman" pitchFamily="18" charset="0"/>
              </a:rPr>
              <a:t> clearance(</a:t>
            </a:r>
            <a:r>
              <a:rPr lang="en-US" sz="2400" b="1" dirty="0" err="1" smtClean="0">
                <a:solidFill>
                  <a:srgbClr val="EA950D">
                    <a:lumMod val="75000"/>
                  </a:srgbClr>
                </a:solidFill>
                <a:latin typeface="Times New Roman" pitchFamily="18" charset="0"/>
                <a:cs typeface="Times New Roman" pitchFamily="18" charset="0"/>
              </a:rPr>
              <a:t>CrCl</a:t>
            </a:r>
            <a:r>
              <a:rPr lang="en-US" sz="2400" b="1" dirty="0" smtClean="0">
                <a:solidFill>
                  <a:srgbClr val="EA950D">
                    <a:lumMod val="75000"/>
                  </a:srgbClr>
                </a:solidFill>
                <a:latin typeface="Times New Roman" pitchFamily="18" charset="0"/>
                <a:cs typeface="Times New Roman" pitchFamily="18" charset="0"/>
              </a:rPr>
              <a:t>)             Micro-total protein (MTP)</a:t>
            </a:r>
          </a:p>
        </p:txBody>
      </p:sp>
      <p:sp>
        <p:nvSpPr>
          <p:cNvPr id="13" name="Slide Number Placeholder 12"/>
          <p:cNvSpPr>
            <a:spLocks noGrp="1"/>
          </p:cNvSpPr>
          <p:nvPr>
            <p:ph type="sldNum" sz="quarter" idx="12"/>
          </p:nvPr>
        </p:nvSpPr>
        <p:spPr>
          <a:xfrm>
            <a:off x="6553200" y="6416675"/>
            <a:ext cx="2133600" cy="365125"/>
          </a:xfrm>
        </p:spPr>
        <p:txBody>
          <a:bodyPr/>
          <a:lstStyle/>
          <a:p>
            <a:pPr>
              <a:defRPr/>
            </a:pPr>
            <a:fld id="{48BDD5CF-FC1F-43A2-A19D-742F57F83AD6}"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2400" y="228600"/>
            <a:ext cx="5410200" cy="1447799"/>
            <a:chOff x="152400" y="228600"/>
            <a:chExt cx="5410200" cy="1447799"/>
          </a:xfrm>
        </p:grpSpPr>
        <p:grpSp>
          <p:nvGrpSpPr>
            <p:cNvPr id="7" name="Group 4"/>
            <p:cNvGrpSpPr>
              <a:grpSpLocks/>
            </p:cNvGrpSpPr>
            <p:nvPr/>
          </p:nvGrpSpPr>
          <p:grpSpPr bwMode="auto">
            <a:xfrm rot="16200000" flipV="1">
              <a:off x="266707" y="876301"/>
              <a:ext cx="1447799" cy="152398"/>
              <a:chOff x="609600" y="792482"/>
              <a:chExt cx="8002312" cy="121918"/>
            </a:xfrm>
          </p:grpSpPr>
          <p:sp>
            <p:nvSpPr>
              <p:cNvPr id="11" name="Rectangle 10"/>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2" name="Rectangle 11"/>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8" name="Group 2"/>
            <p:cNvGrpSpPr>
              <a:grpSpLocks/>
            </p:cNvGrpSpPr>
            <p:nvPr/>
          </p:nvGrpSpPr>
          <p:grpSpPr bwMode="auto">
            <a:xfrm>
              <a:off x="152400" y="1219200"/>
              <a:ext cx="54102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3" name="Group 12"/>
          <p:cNvGrpSpPr/>
          <p:nvPr/>
        </p:nvGrpSpPr>
        <p:grpSpPr>
          <a:xfrm>
            <a:off x="1447800" y="381000"/>
            <a:ext cx="3429000" cy="685800"/>
            <a:chOff x="1447800" y="381000"/>
            <a:chExt cx="3429000" cy="685800"/>
          </a:xfrm>
        </p:grpSpPr>
        <p:sp useBgFill="1">
          <p:nvSpPr>
            <p:cNvPr id="14" name="Rounded Rectangle 13"/>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Results </a:t>
              </a:r>
              <a:endParaRPr lang="en-US" sz="4400" b="1" dirty="0">
                <a:solidFill>
                  <a:schemeClr val="tx1"/>
                </a:solidFill>
                <a:latin typeface="Monotype Corsiva" pitchFamily="66" charset="0"/>
              </a:endParaRPr>
            </a:p>
          </p:txBody>
        </p:sp>
        <p:sp useBgFill="1">
          <p:nvSpPr>
            <p:cNvPr id="15" name="Oval 14"/>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Oval 16"/>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685800" y="2667000"/>
            <a:ext cx="7772400" cy="1371600"/>
            <a:chOff x="685800" y="2133600"/>
            <a:chExt cx="7772400" cy="1371600"/>
          </a:xfrm>
        </p:grpSpPr>
        <p:sp useBgFill="1">
          <p:nvSpPr>
            <p:cNvPr id="19" name="Rounded Rectangle 18"/>
            <p:cNvSpPr/>
            <p:nvPr/>
          </p:nvSpPr>
          <p:spPr>
            <a:xfrm>
              <a:off x="685800" y="2133600"/>
              <a:ext cx="7620000" cy="13716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0" y="2286000"/>
              <a:ext cx="7696200" cy="954107"/>
            </a:xfrm>
            <a:prstGeom prst="rect">
              <a:avLst/>
            </a:prstGeom>
          </p:spPr>
          <p:txBody>
            <a:bodyPr wrap="square">
              <a:spAutoFit/>
            </a:bodyPr>
            <a:lstStyle/>
            <a:p>
              <a:pPr lvl="0" algn="ctr" fontAlgn="base">
                <a:spcBef>
                  <a:spcPct val="0"/>
                </a:spcBef>
                <a:spcAft>
                  <a:spcPct val="0"/>
                </a:spcAft>
              </a:pPr>
              <a:r>
                <a:rPr lang="en-US" sz="2800" b="1" dirty="0" smtClean="0">
                  <a:solidFill>
                    <a:srgbClr val="000000"/>
                  </a:solidFill>
                  <a:ea typeface="Times New Roman" pitchFamily="18" charset="0"/>
                  <a:cs typeface="Times New Roman" pitchFamily="18" charset="0"/>
                </a:rPr>
                <a:t>Effect of co-administration of Cyclosporine &amp;</a:t>
              </a:r>
              <a:r>
                <a:rPr lang="en-US" sz="2800" b="1" dirty="0" err="1" smtClean="0">
                  <a:solidFill>
                    <a:srgbClr val="000000"/>
                  </a:solidFill>
                  <a:ea typeface="Times New Roman" pitchFamily="18" charset="0"/>
                  <a:cs typeface="Times New Roman" pitchFamily="18" charset="0"/>
                </a:rPr>
                <a:t>Vildagliptin</a:t>
              </a:r>
              <a:r>
                <a:rPr lang="en-US" sz="2800" b="1" dirty="0" smtClean="0">
                  <a:solidFill>
                    <a:srgbClr val="000000"/>
                  </a:solidFill>
                  <a:ea typeface="Times New Roman" pitchFamily="18" charset="0"/>
                  <a:cs typeface="Times New Roman" pitchFamily="18" charset="0"/>
                </a:rPr>
                <a:t> on renal oxidative damage</a:t>
              </a:r>
              <a:endParaRPr lang="en-US" sz="2400" dirty="0" smtClean="0">
                <a:solidFill>
                  <a:prstClr val="black"/>
                </a:solidFill>
                <a:cs typeface="Arial" pitchFamily="34" charset="0"/>
              </a:endParaRPr>
            </a:p>
          </p:txBody>
        </p:sp>
      </p:grpSp>
      <p:sp>
        <p:nvSpPr>
          <p:cNvPr id="22" name="Oval 21"/>
          <p:cNvSpPr/>
          <p:nvPr/>
        </p:nvSpPr>
        <p:spPr>
          <a:xfrm>
            <a:off x="6248400" y="4953000"/>
            <a:ext cx="2286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24" name="Oval 23"/>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20" name="Slide Number Placeholder 19"/>
          <p:cNvSpPr>
            <a:spLocks noGrp="1"/>
          </p:cNvSpPr>
          <p:nvPr>
            <p:ph type="sldNum" sz="quarter" idx="12"/>
          </p:nvPr>
        </p:nvSpPr>
        <p:spPr/>
        <p:txBody>
          <a:bodyPr/>
          <a:lstStyle/>
          <a:p>
            <a:pPr>
              <a:defRPr/>
            </a:pPr>
            <a:fld id="{4D8A0F03-FF7C-4286-B1A6-D818CDA44380}"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ounded Rectangle 5"/>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89" name="Rectangle 1"/>
          <p:cNvSpPr>
            <a:spLocks noChangeArrowheads="1"/>
          </p:cNvSpPr>
          <p:nvPr/>
        </p:nvSpPr>
        <p:spPr bwMode="auto">
          <a:xfrm>
            <a:off x="237319" y="235803"/>
            <a:ext cx="867808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Effect of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and/or VLD administration on renal antioxidant status.</a:t>
            </a:r>
          </a:p>
          <a:p>
            <a:pPr lvl="0" algn="ctr" fontAlgn="base">
              <a:spcBef>
                <a:spcPct val="0"/>
              </a:spcBef>
              <a:spcAft>
                <a:spcPct val="0"/>
              </a:spcAft>
            </a:pPr>
            <a:r>
              <a:rPr lang="en-US" sz="2400" dirty="0" smtClean="0">
                <a:solidFill>
                  <a:srgbClr val="000000"/>
                </a:solidFill>
                <a:latin typeface="Times New Roman" pitchFamily="18" charset="0"/>
                <a:cs typeface="Times New Roman" pitchFamily="18" charset="0"/>
              </a:rPr>
              <a:t> </a:t>
            </a:r>
            <a:r>
              <a:rPr lang="en-US" sz="2400" b="1" dirty="0" err="1" smtClean="0">
                <a:solidFill>
                  <a:srgbClr val="993366"/>
                </a:solidFill>
                <a:latin typeface="Times New Roman" pitchFamily="18" charset="0"/>
                <a:cs typeface="Times New Roman" pitchFamily="18" charset="0"/>
              </a:rPr>
              <a:t>M</a:t>
            </a:r>
            <a:r>
              <a:rPr lang="en-US" sz="2400" b="1" dirty="0" err="1" smtClean="0">
                <a:solidFill>
                  <a:srgbClr val="993366"/>
                </a:solidFill>
                <a:latin typeface="Times New Roman" pitchFamily="18" charset="0"/>
                <a:ea typeface="Times New Roman" pitchFamily="18" charset="0"/>
                <a:cs typeface="Times New Roman" pitchFamily="18" charset="0"/>
              </a:rPr>
              <a:t>alondialdehyde</a:t>
            </a:r>
            <a:r>
              <a:rPr lang="en-US" sz="2400" b="1" dirty="0" smtClean="0">
                <a:solidFill>
                  <a:srgbClr val="993366"/>
                </a:solidFill>
                <a:latin typeface="Times New Roman" pitchFamily="18" charset="0"/>
                <a:ea typeface="Times New Roman" pitchFamily="18" charset="0"/>
                <a:cs typeface="Times New Roman" pitchFamily="18" charset="0"/>
              </a:rPr>
              <a:t> (MDA)</a:t>
            </a:r>
            <a:endParaRPr kumimoji="0" lang="en-US" sz="2400" b="1" i="0" u="none" strike="noStrike" cap="none" normalizeH="0" baseline="0" dirty="0" smtClean="0">
              <a:ln>
                <a:noFill/>
              </a:ln>
              <a:solidFill>
                <a:srgbClr val="993366"/>
              </a:solidFill>
              <a:effectLst/>
              <a:latin typeface="Times New Roman" pitchFamily="18" charset="0"/>
              <a:cs typeface="Times New Roman" pitchFamily="18" charset="0"/>
            </a:endParaRPr>
          </a:p>
        </p:txBody>
      </p:sp>
      <p:sp>
        <p:nvSpPr>
          <p:cNvPr id="89090" name="Rectangle 2"/>
          <p:cNvSpPr>
            <a:spLocks noChangeArrowheads="1"/>
          </p:cNvSpPr>
          <p:nvPr/>
        </p:nvSpPr>
        <p:spPr bwMode="auto">
          <a:xfrm>
            <a:off x="457200" y="5410200"/>
            <a:ext cx="82296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MDA,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malondialdehyde</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VLD: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-treated groups, respectively (P &lt; 0.05</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a:t>
            </a:r>
            <a:endParaRPr kumimoji="0" lang="en-US" sz="1600" b="0" i="0" u="none" strike="noStrike" cap="none" normalizeH="0" baseline="0" dirty="0" smtClean="0">
              <a:ln>
                <a:noFill/>
              </a:ln>
              <a:solidFill>
                <a:schemeClr val="tx1"/>
              </a:solidFill>
              <a:effectLst/>
              <a:cs typeface="Arial" pitchFamily="34" charset="0"/>
            </a:endParaRPr>
          </a:p>
        </p:txBody>
      </p:sp>
      <p:graphicFrame>
        <p:nvGraphicFramePr>
          <p:cNvPr id="5" name="Chart 4"/>
          <p:cNvGraphicFramePr/>
          <p:nvPr/>
        </p:nvGraphicFramePr>
        <p:xfrm>
          <a:off x="838200" y="1600200"/>
          <a:ext cx="71628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5257800" y="160020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8" name="Rectangle 7"/>
          <p:cNvSpPr/>
          <p:nvPr/>
        </p:nvSpPr>
        <p:spPr>
          <a:xfrm>
            <a:off x="6723142" y="3242846"/>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9" name="Slide Number Placeholder 8"/>
          <p:cNvSpPr>
            <a:spLocks noGrp="1"/>
          </p:cNvSpPr>
          <p:nvPr>
            <p:ph type="sldNum" sz="quarter" idx="12"/>
          </p:nvPr>
        </p:nvSpPr>
        <p:spPr/>
        <p:txBody>
          <a:bodyPr/>
          <a:lstStyle/>
          <a:p>
            <a:pPr>
              <a:defRPr/>
            </a:pPr>
            <a:fld id="{48BDD5CF-FC1F-43A2-A19D-742F57F83AD6}"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ounded Rectangle 5"/>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89" name="Rectangle 1"/>
          <p:cNvSpPr>
            <a:spLocks noChangeArrowheads="1"/>
          </p:cNvSpPr>
          <p:nvPr/>
        </p:nvSpPr>
        <p:spPr bwMode="auto">
          <a:xfrm>
            <a:off x="260734" y="235803"/>
            <a:ext cx="8883266"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Effect of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and/or VLD administration on renal antioxidant status.</a:t>
            </a:r>
          </a:p>
          <a:p>
            <a:pPr lvl="0" fontAlgn="base">
              <a:spcBef>
                <a:spcPct val="0"/>
              </a:spcBef>
              <a:spcAft>
                <a:spcPct val="0"/>
              </a:spcAft>
            </a:pPr>
            <a:r>
              <a:rPr lang="en-US" sz="2400" b="1" dirty="0" smtClean="0">
                <a:solidFill>
                  <a:srgbClr val="000000"/>
                </a:solidFill>
                <a:latin typeface="Times New Roman" pitchFamily="18" charset="0"/>
                <a:ea typeface="Times New Roman" pitchFamily="18" charset="0"/>
                <a:cs typeface="Times New Roman" pitchFamily="18" charset="0"/>
              </a:rPr>
              <a:t>                                       </a:t>
            </a:r>
            <a:r>
              <a:rPr lang="en-US" sz="2400" b="1" dirty="0" smtClean="0">
                <a:solidFill>
                  <a:srgbClr val="993366"/>
                </a:solidFill>
                <a:latin typeface="Times New Roman" pitchFamily="18" charset="0"/>
                <a:ea typeface="Times New Roman" pitchFamily="18" charset="0"/>
                <a:cs typeface="Times New Roman" pitchFamily="18" charset="0"/>
              </a:rPr>
              <a:t>Total antioxidant (TAO)</a:t>
            </a:r>
            <a:endParaRPr kumimoji="0" lang="en-US" sz="2400" b="1" i="0" u="none" strike="noStrike" cap="none" normalizeH="0" baseline="0" dirty="0" smtClean="0">
              <a:ln>
                <a:noFill/>
              </a:ln>
              <a:solidFill>
                <a:srgbClr val="993366"/>
              </a:solidFill>
              <a:effectLst/>
              <a:latin typeface="Times New Roman" pitchFamily="18" charset="0"/>
              <a:cs typeface="Times New Roman" pitchFamily="18" charset="0"/>
            </a:endParaRPr>
          </a:p>
        </p:txBody>
      </p:sp>
      <p:sp>
        <p:nvSpPr>
          <p:cNvPr id="89090" name="Rectangle 2"/>
          <p:cNvSpPr>
            <a:spLocks noChangeArrowheads="1"/>
          </p:cNvSpPr>
          <p:nvPr/>
        </p:nvSpPr>
        <p:spPr bwMode="auto">
          <a:xfrm>
            <a:off x="533400" y="5352871"/>
            <a:ext cx="82296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TAO, total antioxidant; VLD: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-treated groups, respectively (P &lt; 0.05</a:t>
            </a:r>
            <a:r>
              <a:rPr kumimoji="0" lang="en-US" sz="1600" b="0" i="0" u="none" strike="noStrike" cap="none" normalizeH="0" baseline="0" dirty="0" smtClean="0">
                <a:ln>
                  <a:noFill/>
                </a:ln>
                <a:solidFill>
                  <a:srgbClr val="000000"/>
                </a:solidFill>
                <a:effectLst/>
                <a:ea typeface="Times New Roman" pitchFamily="18" charset="0"/>
                <a:cs typeface="Times New Roman" pitchFamily="18" charset="0"/>
              </a:rPr>
              <a:t>).</a:t>
            </a:r>
            <a:endParaRPr kumimoji="0" lang="en-US" sz="1600" b="0" i="0" u="none" strike="noStrike" cap="none" normalizeH="0" baseline="0" dirty="0" smtClean="0">
              <a:ln>
                <a:noFill/>
              </a:ln>
              <a:solidFill>
                <a:schemeClr val="tx1"/>
              </a:solidFill>
              <a:effectLst/>
              <a:cs typeface="Arial" pitchFamily="34" charset="0"/>
            </a:endParaRPr>
          </a:p>
        </p:txBody>
      </p:sp>
      <p:graphicFrame>
        <p:nvGraphicFramePr>
          <p:cNvPr id="8" name="Chart 7"/>
          <p:cNvGraphicFramePr/>
          <p:nvPr/>
        </p:nvGraphicFramePr>
        <p:xfrm>
          <a:off x="990600" y="1828800"/>
          <a:ext cx="6858000" cy="33528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5410200" y="30435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0" name="Rectangle 9"/>
          <p:cNvSpPr/>
          <p:nvPr/>
        </p:nvSpPr>
        <p:spPr>
          <a:xfrm>
            <a:off x="6697494" y="2438400"/>
            <a:ext cx="312906" cy="400110"/>
          </a:xfrm>
          <a:prstGeom prst="rect">
            <a:avLst/>
          </a:prstGeom>
        </p:spPr>
        <p:txBody>
          <a:bodyPr wrap="none">
            <a:spAutoFit/>
          </a:bodyPr>
          <a:lstStyle/>
          <a:p>
            <a:r>
              <a:rPr lang="en-US" sz="2000" dirty="0" smtClean="0">
                <a:solidFill>
                  <a:srgbClr val="000000"/>
                </a:solidFill>
                <a:latin typeface="Times New Roman" pitchFamily="18" charset="0"/>
                <a:ea typeface="Times New Roman" pitchFamily="18" charset="0"/>
                <a:cs typeface="Times New Roman" pitchFamily="18" charset="0"/>
              </a:rPr>
              <a:t>#</a:t>
            </a:r>
            <a:endParaRPr lang="en-US" sz="2000" dirty="0"/>
          </a:p>
        </p:txBody>
      </p:sp>
      <p:sp>
        <p:nvSpPr>
          <p:cNvPr id="11" name="Slide Number Placeholder 10"/>
          <p:cNvSpPr>
            <a:spLocks noGrp="1"/>
          </p:cNvSpPr>
          <p:nvPr>
            <p:ph type="sldNum" sz="quarter" idx="12"/>
          </p:nvPr>
        </p:nvSpPr>
        <p:spPr/>
        <p:txBody>
          <a:bodyPr/>
          <a:lstStyle/>
          <a:p>
            <a:pPr>
              <a:defRPr/>
            </a:pPr>
            <a:fld id="{48BDD5CF-FC1F-43A2-A19D-742F57F83AD6}"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ounded Rectangle 5"/>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89" name="Rectangle 1"/>
          <p:cNvSpPr>
            <a:spLocks noChangeArrowheads="1"/>
          </p:cNvSpPr>
          <p:nvPr/>
        </p:nvSpPr>
        <p:spPr bwMode="auto">
          <a:xfrm>
            <a:off x="237319" y="312003"/>
            <a:ext cx="867808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ea typeface="Times New Roman" pitchFamily="18" charset="0"/>
                <a:cs typeface="Times New Roman" pitchFamily="18" charset="0"/>
              </a:rPr>
              <a:t>Effect of </a:t>
            </a:r>
            <a:r>
              <a:rPr kumimoji="0" lang="en-US" sz="2400" b="0"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400" b="0" i="0" u="none" strike="noStrike" cap="none" normalizeH="0" baseline="0" dirty="0" smtClean="0">
                <a:ln>
                  <a:noFill/>
                </a:ln>
                <a:solidFill>
                  <a:srgbClr val="000000"/>
                </a:solidFill>
                <a:effectLst/>
                <a:ea typeface="Times New Roman" pitchFamily="18" charset="0"/>
                <a:cs typeface="Times New Roman" pitchFamily="18" charset="0"/>
              </a:rPr>
              <a:t> and/or VLD administration on renal antioxidant status.</a:t>
            </a:r>
          </a:p>
          <a:p>
            <a:pPr lvl="0" algn="ctr" fontAlgn="base">
              <a:spcBef>
                <a:spcPct val="0"/>
              </a:spcBef>
              <a:spcAft>
                <a:spcPct val="0"/>
              </a:spcAft>
            </a:pPr>
            <a:r>
              <a:rPr lang="en-US" sz="2400" b="1" dirty="0" smtClean="0">
                <a:solidFill>
                  <a:srgbClr val="993366"/>
                </a:solidFill>
                <a:ea typeface="Times New Roman" pitchFamily="18" charset="0"/>
                <a:cs typeface="Times New Roman" pitchFamily="18" charset="0"/>
              </a:rPr>
              <a:t>Glutathione (GSH)</a:t>
            </a:r>
            <a:endParaRPr kumimoji="0" lang="en-US" sz="2400" b="1" i="0" u="none" strike="noStrike" cap="none" normalizeH="0" baseline="0" dirty="0" smtClean="0">
              <a:ln>
                <a:noFill/>
              </a:ln>
              <a:solidFill>
                <a:srgbClr val="993366"/>
              </a:solidFill>
              <a:effectLst/>
              <a:cs typeface="Arial" pitchFamily="34" charset="0"/>
            </a:endParaRPr>
          </a:p>
        </p:txBody>
      </p:sp>
      <p:sp>
        <p:nvSpPr>
          <p:cNvPr id="89090" name="Rectangle 2"/>
          <p:cNvSpPr>
            <a:spLocks noChangeArrowheads="1"/>
          </p:cNvSpPr>
          <p:nvPr/>
        </p:nvSpPr>
        <p:spPr bwMode="auto">
          <a:xfrm>
            <a:off x="304800" y="5401270"/>
            <a:ext cx="85344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GSH, glutathione; SOD, superoxide dismutase;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(P &lt; 0.05).</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Chart 4"/>
          <p:cNvGraphicFramePr/>
          <p:nvPr/>
        </p:nvGraphicFramePr>
        <p:xfrm>
          <a:off x="838200" y="1676400"/>
          <a:ext cx="7239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5181600" y="3257490"/>
            <a:ext cx="312906" cy="400110"/>
          </a:xfrm>
          <a:prstGeom prst="rect">
            <a:avLst/>
          </a:prstGeom>
        </p:spPr>
        <p:txBody>
          <a:bodyPr wrap="none">
            <a:spAutoFit/>
          </a:bodyPr>
          <a:lstStyle/>
          <a:p>
            <a:r>
              <a:rPr lang="en-US" sz="2000" b="1" dirty="0" smtClean="0">
                <a:solidFill>
                  <a:srgbClr val="000000"/>
                </a:solidFill>
                <a:latin typeface="Times New Roman" pitchFamily="18" charset="0"/>
                <a:ea typeface="Times New Roman" pitchFamily="18" charset="0"/>
                <a:cs typeface="Times New Roman" pitchFamily="18" charset="0"/>
              </a:rPr>
              <a:t>*</a:t>
            </a:r>
            <a:endParaRPr lang="en-US" sz="2000" b="1" dirty="0"/>
          </a:p>
        </p:txBody>
      </p:sp>
      <p:sp>
        <p:nvSpPr>
          <p:cNvPr id="8" name="Rectangle 7"/>
          <p:cNvSpPr/>
          <p:nvPr/>
        </p:nvSpPr>
        <p:spPr>
          <a:xfrm>
            <a:off x="6705600" y="2099846"/>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9" name="Slide Number Placeholder 8"/>
          <p:cNvSpPr>
            <a:spLocks noGrp="1"/>
          </p:cNvSpPr>
          <p:nvPr>
            <p:ph type="sldNum" sz="quarter" idx="12"/>
          </p:nvPr>
        </p:nvSpPr>
        <p:spPr/>
        <p:txBody>
          <a:bodyPr/>
          <a:lstStyle/>
          <a:p>
            <a:pPr>
              <a:defRPr/>
            </a:pPr>
            <a:fld id="{48BDD5CF-FC1F-43A2-A19D-742F57F83AD6}"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ounded Rectangle 5"/>
          <p:cNvSpPr/>
          <p:nvPr/>
        </p:nvSpPr>
        <p:spPr>
          <a:xfrm>
            <a:off x="228600" y="152400"/>
            <a:ext cx="87630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89" name="Rectangle 1"/>
          <p:cNvSpPr>
            <a:spLocks noChangeArrowheads="1"/>
          </p:cNvSpPr>
          <p:nvPr/>
        </p:nvSpPr>
        <p:spPr bwMode="auto">
          <a:xfrm>
            <a:off x="313519" y="235803"/>
            <a:ext cx="867808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Effect of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and/or VLD administration on renal antioxidant status.</a:t>
            </a:r>
          </a:p>
          <a:p>
            <a:pPr lvl="0" algn="ctr" fontAlgn="base">
              <a:spcBef>
                <a:spcPct val="0"/>
              </a:spcBef>
              <a:spcAft>
                <a:spcPct val="0"/>
              </a:spcAft>
            </a:pPr>
            <a:r>
              <a:rPr lang="en-US" sz="2400" dirty="0" smtClean="0">
                <a:solidFill>
                  <a:srgbClr val="000000"/>
                </a:solidFill>
                <a:latin typeface="Times New Roman" pitchFamily="18" charset="0"/>
                <a:cs typeface="Times New Roman" pitchFamily="18" charset="0"/>
              </a:rPr>
              <a:t>  </a:t>
            </a:r>
            <a:r>
              <a:rPr lang="en-US" sz="2400" b="1" dirty="0" smtClean="0">
                <a:solidFill>
                  <a:srgbClr val="993366"/>
                </a:solidFill>
                <a:latin typeface="Times New Roman" pitchFamily="18" charset="0"/>
                <a:cs typeface="Times New Roman" pitchFamily="18" charset="0"/>
              </a:rPr>
              <a:t>S</a:t>
            </a:r>
            <a:r>
              <a:rPr lang="en-US" sz="2400" b="1" dirty="0" smtClean="0">
                <a:solidFill>
                  <a:srgbClr val="993366"/>
                </a:solidFill>
                <a:latin typeface="Times New Roman" pitchFamily="18" charset="0"/>
                <a:ea typeface="Times New Roman" pitchFamily="18" charset="0"/>
                <a:cs typeface="Times New Roman" pitchFamily="18" charset="0"/>
              </a:rPr>
              <a:t>uperoxide dismutase (SOD)</a:t>
            </a:r>
            <a:endParaRPr kumimoji="0" lang="en-US" sz="2400" b="1" i="0" u="none" strike="noStrike" cap="none" normalizeH="0" baseline="0" dirty="0" smtClean="0">
              <a:ln>
                <a:noFill/>
              </a:ln>
              <a:solidFill>
                <a:srgbClr val="993366"/>
              </a:solidFill>
              <a:effectLst/>
              <a:latin typeface="Arial" pitchFamily="34" charset="0"/>
              <a:cs typeface="Arial" pitchFamily="34" charset="0"/>
            </a:endParaRPr>
          </a:p>
        </p:txBody>
      </p:sp>
      <p:sp>
        <p:nvSpPr>
          <p:cNvPr id="89090" name="Rectangle 2"/>
          <p:cNvSpPr>
            <a:spLocks noChangeArrowheads="1"/>
          </p:cNvSpPr>
          <p:nvPr/>
        </p:nvSpPr>
        <p:spPr bwMode="auto">
          <a:xfrm>
            <a:off x="457200" y="5629870"/>
            <a:ext cx="8153400" cy="830997"/>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Data are expressed as mean ± SEM, n = 6.</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SOD, superoxide dismutase; VLD: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vildagliptin</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cyclosporine A</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#Significantly different from control and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-treated groups, respectively (P &lt;0.05).</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Chart 4"/>
          <p:cNvGraphicFramePr/>
          <p:nvPr/>
        </p:nvGraphicFramePr>
        <p:xfrm>
          <a:off x="685800" y="1752600"/>
          <a:ext cx="76962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5334000" y="26625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8" name="Rectangle 7"/>
          <p:cNvSpPr/>
          <p:nvPr/>
        </p:nvSpPr>
        <p:spPr>
          <a:xfrm>
            <a:off x="6781800" y="2099846"/>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9" name="Slide Number Placeholder 8"/>
          <p:cNvSpPr>
            <a:spLocks noGrp="1"/>
          </p:cNvSpPr>
          <p:nvPr>
            <p:ph type="sldNum" sz="quarter" idx="12"/>
          </p:nvPr>
        </p:nvSpPr>
        <p:spPr/>
        <p:txBody>
          <a:bodyPr/>
          <a:lstStyle/>
          <a:p>
            <a:pPr>
              <a:defRPr/>
            </a:pPr>
            <a:fld id="{48BDD5CF-FC1F-43A2-A19D-742F57F83AD6}"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2400" y="228600"/>
            <a:ext cx="5410200" cy="1447799"/>
            <a:chOff x="152400" y="228600"/>
            <a:chExt cx="5410200" cy="1447799"/>
          </a:xfrm>
        </p:grpSpPr>
        <p:grpSp>
          <p:nvGrpSpPr>
            <p:cNvPr id="4" name="Group 4"/>
            <p:cNvGrpSpPr>
              <a:grpSpLocks/>
            </p:cNvGrpSpPr>
            <p:nvPr/>
          </p:nvGrpSpPr>
          <p:grpSpPr bwMode="auto">
            <a:xfrm rot="16200000" flipV="1">
              <a:off x="266707" y="876301"/>
              <a:ext cx="1447799" cy="152398"/>
              <a:chOff x="609600" y="792482"/>
              <a:chExt cx="8002312" cy="121918"/>
            </a:xfrm>
          </p:grpSpPr>
          <p:sp>
            <p:nvSpPr>
              <p:cNvPr id="8" name="Rectangle 7"/>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9" name="Rectangle 8"/>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5" name="Group 2"/>
            <p:cNvGrpSpPr>
              <a:grpSpLocks/>
            </p:cNvGrpSpPr>
            <p:nvPr/>
          </p:nvGrpSpPr>
          <p:grpSpPr bwMode="auto">
            <a:xfrm>
              <a:off x="152400" y="1219200"/>
              <a:ext cx="5410200" cy="152400"/>
              <a:chOff x="609600" y="792482"/>
              <a:chExt cx="8002312" cy="121918"/>
            </a:xfrm>
          </p:grpSpPr>
          <p:sp>
            <p:nvSpPr>
              <p:cNvPr id="6" name="Rectangle 5"/>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7" name="Rectangle 6"/>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grpSp>
        <p:nvGrpSpPr>
          <p:cNvPr id="10" name="Group 9"/>
          <p:cNvGrpSpPr/>
          <p:nvPr/>
        </p:nvGrpSpPr>
        <p:grpSpPr>
          <a:xfrm>
            <a:off x="1447800" y="381000"/>
            <a:ext cx="3429000" cy="685800"/>
            <a:chOff x="1447800" y="381000"/>
            <a:chExt cx="3429000" cy="685800"/>
          </a:xfrm>
        </p:grpSpPr>
        <p:sp useBgFill="1">
          <p:nvSpPr>
            <p:cNvPr id="11" name="Rounded Rectangle 10"/>
            <p:cNvSpPr/>
            <p:nvPr/>
          </p:nvSpPr>
          <p:spPr>
            <a:xfrm>
              <a:off x="1447800" y="381000"/>
              <a:ext cx="22098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Monotype Corsiva" pitchFamily="66" charset="0"/>
                </a:rPr>
                <a:t>Results </a:t>
              </a:r>
              <a:endParaRPr lang="en-US" sz="4400" b="1" dirty="0">
                <a:solidFill>
                  <a:schemeClr val="tx1"/>
                </a:solidFill>
                <a:latin typeface="Monotype Corsiva" pitchFamily="66" charset="0"/>
              </a:endParaRPr>
            </a:p>
          </p:txBody>
        </p:sp>
        <p:sp useBgFill="1">
          <p:nvSpPr>
            <p:cNvPr id="12" name="Oval 11"/>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Oval 12"/>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Oval 13"/>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ounded Rectangle 14"/>
          <p:cNvSpPr/>
          <p:nvPr/>
        </p:nvSpPr>
        <p:spPr>
          <a:xfrm>
            <a:off x="838200" y="2438400"/>
            <a:ext cx="7162800" cy="17526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tabLst>
                <a:tab pos="676275" algn="l"/>
              </a:tabLst>
            </a:pPr>
            <a:r>
              <a:rPr lang="en-US" sz="2800" b="1" dirty="0" smtClean="0">
                <a:solidFill>
                  <a:srgbClr val="000000"/>
                </a:solidFill>
                <a:ea typeface="Times New Roman" pitchFamily="18" charset="0"/>
                <a:cs typeface="Times New Roman" pitchFamily="18" charset="0"/>
              </a:rPr>
              <a:t>Effect of co-administration  of Cyclosporine &amp;</a:t>
            </a:r>
            <a:r>
              <a:rPr lang="en-US" sz="2800" b="1" dirty="0" err="1" smtClean="0">
                <a:solidFill>
                  <a:srgbClr val="000000"/>
                </a:solidFill>
                <a:ea typeface="Times New Roman" pitchFamily="18" charset="0"/>
                <a:cs typeface="Times New Roman" pitchFamily="18" charset="0"/>
              </a:rPr>
              <a:t>Vildagliptin</a:t>
            </a:r>
            <a:r>
              <a:rPr lang="en-US" sz="2800" b="1" dirty="0" smtClean="0">
                <a:solidFill>
                  <a:srgbClr val="000000"/>
                </a:solidFill>
                <a:ea typeface="Times New Roman" pitchFamily="18" charset="0"/>
                <a:cs typeface="Times New Roman" pitchFamily="18" charset="0"/>
              </a:rPr>
              <a:t> on renal pathology</a:t>
            </a:r>
            <a:endParaRPr lang="en-US" sz="2800" dirty="0" smtClean="0">
              <a:solidFill>
                <a:prstClr val="black"/>
              </a:solidFill>
              <a:cs typeface="Arial" pitchFamily="34" charset="0"/>
            </a:endParaRPr>
          </a:p>
        </p:txBody>
      </p:sp>
      <p:sp>
        <p:nvSpPr>
          <p:cNvPr id="16" name="Oval 15"/>
          <p:cNvSpPr/>
          <p:nvPr/>
        </p:nvSpPr>
        <p:spPr>
          <a:xfrm>
            <a:off x="7620000" y="4648200"/>
            <a:ext cx="3048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sp>
        <p:nvSpPr>
          <p:cNvPr id="17" name="Oval 16"/>
          <p:cNvSpPr/>
          <p:nvPr/>
        </p:nvSpPr>
        <p:spPr>
          <a:xfrm>
            <a:off x="6248400" y="4953000"/>
            <a:ext cx="228600" cy="304800"/>
          </a:xfrm>
          <a:prstGeom prst="ellipse">
            <a:avLst/>
          </a:prstGeom>
          <a:solidFill>
            <a:srgbClr val="CCEC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imes New Roman"/>
              <a:ea typeface="+mn-ea"/>
              <a:cs typeface="+mn-cs"/>
            </a:endParaRPr>
          </a:p>
        </p:txBody>
      </p:sp>
      <p:pic>
        <p:nvPicPr>
          <p:cNvPr id="19" name="Picture 18" descr="images (4).jpg"/>
          <p:cNvPicPr>
            <a:picLocks noChangeAspect="1"/>
          </p:cNvPicPr>
          <p:nvPr/>
        </p:nvPicPr>
        <p:blipFill>
          <a:blip r:embed="rId2"/>
          <a:stretch>
            <a:fillRect/>
          </a:stretch>
        </p:blipFill>
        <p:spPr>
          <a:xfrm>
            <a:off x="3124200" y="4495800"/>
            <a:ext cx="2628900" cy="1733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Slide Number Placeholder 17"/>
          <p:cNvSpPr>
            <a:spLocks noGrp="1"/>
          </p:cNvSpPr>
          <p:nvPr>
            <p:ph type="sldNum" sz="quarter" idx="12"/>
          </p:nvPr>
        </p:nvSpPr>
        <p:spPr/>
        <p:txBody>
          <a:bodyPr/>
          <a:lstStyle/>
          <a:p>
            <a:pPr>
              <a:defRPr/>
            </a:pPr>
            <a:fld id="{4D8A0F03-FF7C-4286-B1A6-D818CDA44380}"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7" name="Rectangle 19"/>
          <p:cNvSpPr>
            <a:spLocks noChangeArrowheads="1"/>
          </p:cNvSpPr>
          <p:nvPr/>
        </p:nvSpPr>
        <p:spPr bwMode="auto">
          <a:xfrm>
            <a:off x="457200" y="5459849"/>
            <a:ext cx="8382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Control group </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&amp;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b</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VLD group</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section showed normal structure,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group</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section showed</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atrophied tubules(red arrow),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glomeruli</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show wide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glomerular</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space (thick arrows)</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VLD group</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section showed marked improvement in tubules and </a:t>
            </a:r>
            <a:r>
              <a:rPr kumimoji="0" lang="en-US" sz="20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glomeruli</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6908" name="Picture 44" descr="kidney normal  400"/>
          <p:cNvPicPr>
            <a:picLocks noChangeAspect="1" noChangeArrowheads="1"/>
          </p:cNvPicPr>
          <p:nvPr/>
        </p:nvPicPr>
        <p:blipFill>
          <a:blip r:embed="rId2"/>
          <a:srcRect/>
          <a:stretch>
            <a:fillRect/>
          </a:stretch>
        </p:blipFill>
        <p:spPr bwMode="auto">
          <a:xfrm>
            <a:off x="4648200" y="1295400"/>
            <a:ext cx="2981325" cy="1828800"/>
          </a:xfrm>
          <a:prstGeom prst="rect">
            <a:avLst/>
          </a:prstGeom>
          <a:noFill/>
        </p:spPr>
      </p:pic>
      <p:pic>
        <p:nvPicPr>
          <p:cNvPr id="36906" name="Picture 42" descr="kidney normal 400"/>
          <p:cNvPicPr>
            <a:picLocks noChangeAspect="1" noChangeArrowheads="1"/>
          </p:cNvPicPr>
          <p:nvPr/>
        </p:nvPicPr>
        <p:blipFill>
          <a:blip r:embed="rId3">
            <a:lum bright="10000" contrast="6000"/>
          </a:blip>
          <a:srcRect/>
          <a:stretch>
            <a:fillRect/>
          </a:stretch>
        </p:blipFill>
        <p:spPr bwMode="auto">
          <a:xfrm>
            <a:off x="1295400" y="1295400"/>
            <a:ext cx="3200400" cy="1806442"/>
          </a:xfrm>
          <a:prstGeom prst="rect">
            <a:avLst/>
          </a:prstGeom>
          <a:noFill/>
        </p:spPr>
      </p:pic>
      <p:pic>
        <p:nvPicPr>
          <p:cNvPr id="36900" name="صورة 2" descr="kidny V H&amp;Ex 200"/>
          <p:cNvPicPr>
            <a:picLocks noChangeAspect="1" noChangeArrowheads="1"/>
          </p:cNvPicPr>
          <p:nvPr/>
        </p:nvPicPr>
        <p:blipFill>
          <a:blip r:embed="rId4">
            <a:lum bright="18000"/>
          </a:blip>
          <a:srcRect t="4118" r="31995" b="9706"/>
          <a:stretch>
            <a:fillRect/>
          </a:stretch>
        </p:blipFill>
        <p:spPr bwMode="auto">
          <a:xfrm>
            <a:off x="1295400" y="3200401"/>
            <a:ext cx="3262573" cy="1981200"/>
          </a:xfrm>
          <a:prstGeom prst="rect">
            <a:avLst/>
          </a:prstGeom>
          <a:noFill/>
        </p:spPr>
      </p:pic>
      <p:pic>
        <p:nvPicPr>
          <p:cNvPr id="36896" name="صورة 3" descr="kidny V H&amp;Ex 400"/>
          <p:cNvPicPr>
            <a:picLocks noChangeAspect="1" noChangeArrowheads="1"/>
          </p:cNvPicPr>
          <p:nvPr/>
        </p:nvPicPr>
        <p:blipFill>
          <a:blip r:embed="rId5">
            <a:lum bright="16000" contrast="10000"/>
          </a:blip>
          <a:srcRect/>
          <a:stretch>
            <a:fillRect/>
          </a:stretch>
        </p:blipFill>
        <p:spPr bwMode="auto">
          <a:xfrm>
            <a:off x="4648200" y="3200400"/>
            <a:ext cx="2971800" cy="1981200"/>
          </a:xfrm>
          <a:prstGeom prst="rect">
            <a:avLst/>
          </a:prstGeom>
          <a:noFill/>
        </p:spPr>
      </p:pic>
      <p:sp>
        <p:nvSpPr>
          <p:cNvPr id="36895" name="Text Box 85"/>
          <p:cNvSpPr txBox="1">
            <a:spLocks noChangeArrowheads="1"/>
          </p:cNvSpPr>
          <p:nvPr/>
        </p:nvSpPr>
        <p:spPr bwMode="auto">
          <a:xfrm>
            <a:off x="-60325" y="31750"/>
            <a:ext cx="339725" cy="32067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905" name="Text Box 93"/>
          <p:cNvSpPr txBox="1">
            <a:spLocks noChangeArrowheads="1"/>
          </p:cNvSpPr>
          <p:nvPr/>
        </p:nvSpPr>
        <p:spPr bwMode="auto">
          <a:xfrm>
            <a:off x="-60325" y="-39688"/>
            <a:ext cx="330200" cy="3127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907" name="Text Box 94"/>
          <p:cNvSpPr txBox="1">
            <a:spLocks noChangeArrowheads="1"/>
          </p:cNvSpPr>
          <p:nvPr/>
        </p:nvSpPr>
        <p:spPr bwMode="auto">
          <a:xfrm>
            <a:off x="-60325" y="-39688"/>
            <a:ext cx="339725" cy="339726"/>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899" name="Text Box 88"/>
          <p:cNvSpPr txBox="1">
            <a:spLocks noChangeArrowheads="1"/>
          </p:cNvSpPr>
          <p:nvPr/>
        </p:nvSpPr>
        <p:spPr bwMode="auto">
          <a:xfrm>
            <a:off x="-69850" y="31750"/>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904" name="Straight Arrow Connector 89"/>
          <p:cNvSpPr>
            <a:spLocks noChangeShapeType="1"/>
          </p:cNvSpPr>
          <p:nvPr/>
        </p:nvSpPr>
        <p:spPr bwMode="auto">
          <a:xfrm rot="16200000">
            <a:off x="3920491" y="4663440"/>
            <a:ext cx="381000" cy="45719"/>
          </a:xfrm>
          <a:prstGeom prst="bentConnector3">
            <a:avLst>
              <a:gd name="adj1" fmla="val -35662"/>
            </a:avLst>
          </a:prstGeom>
          <a:noFill/>
          <a:ln w="63500">
            <a:solidFill>
              <a:srgbClr val="C0504D"/>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36902" name="Straight Arrow Connector 90"/>
          <p:cNvSpPr>
            <a:spLocks noChangeShapeType="1"/>
          </p:cNvSpPr>
          <p:nvPr/>
        </p:nvSpPr>
        <p:spPr bwMode="auto">
          <a:xfrm rot="5400000" flipH="1">
            <a:off x="1743075" y="4657725"/>
            <a:ext cx="371475" cy="47625"/>
          </a:xfrm>
          <a:prstGeom prst="bentConnector3">
            <a:avLst>
              <a:gd name="adj1" fmla="val 50000"/>
            </a:avLst>
          </a:prstGeom>
          <a:noFill/>
          <a:ln w="63500">
            <a:solidFill>
              <a:srgbClr val="C0504D"/>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36901" name="Straight Arrow Connector 91"/>
          <p:cNvSpPr>
            <a:spLocks noChangeShapeType="1"/>
          </p:cNvSpPr>
          <p:nvPr/>
        </p:nvSpPr>
        <p:spPr bwMode="auto">
          <a:xfrm rot="10800000">
            <a:off x="2228850" y="3429000"/>
            <a:ext cx="361950" cy="9525"/>
          </a:xfrm>
          <a:prstGeom prst="bentConnector3">
            <a:avLst>
              <a:gd name="adj1" fmla="val 50000"/>
            </a:avLst>
          </a:prstGeom>
          <a:noFill/>
          <a:ln w="63500">
            <a:solidFill>
              <a:srgbClr val="000000"/>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36903" name="Straight Arrow Connector 92"/>
          <p:cNvSpPr>
            <a:spLocks noChangeShapeType="1"/>
          </p:cNvSpPr>
          <p:nvPr/>
        </p:nvSpPr>
        <p:spPr bwMode="auto">
          <a:xfrm>
            <a:off x="2057400" y="5029200"/>
            <a:ext cx="352425" cy="0"/>
          </a:xfrm>
          <a:prstGeom prst="straightConnector1">
            <a:avLst/>
          </a:prstGeom>
          <a:noFill/>
          <a:ln w="635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grpSp>
        <p:nvGrpSpPr>
          <p:cNvPr id="18" name="Group 17"/>
          <p:cNvGrpSpPr/>
          <p:nvPr/>
        </p:nvGrpSpPr>
        <p:grpSpPr>
          <a:xfrm>
            <a:off x="533400" y="152400"/>
            <a:ext cx="8153400" cy="1276529"/>
            <a:chOff x="533400" y="76200"/>
            <a:chExt cx="8153400" cy="1276529"/>
          </a:xfrm>
        </p:grpSpPr>
        <p:sp useBgFill="1">
          <p:nvSpPr>
            <p:cNvPr id="19" name="Rounded Rectangle 18"/>
            <p:cNvSpPr/>
            <p:nvPr/>
          </p:nvSpPr>
          <p:spPr>
            <a:xfrm>
              <a:off x="533400" y="76200"/>
              <a:ext cx="8153400" cy="914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33400" y="152400"/>
              <a:ext cx="8153400" cy="1200329"/>
            </a:xfrm>
            <a:prstGeom prst="rect">
              <a:avLst/>
            </a:prstGeom>
          </p:spPr>
          <p:txBody>
            <a:bodyPr wrap="square">
              <a:spAutoFit/>
            </a:bodyPr>
            <a:lstStyle/>
            <a:p>
              <a:pPr algn="ctr" fontAlgn="base">
                <a:spcBef>
                  <a:spcPct val="0"/>
                </a:spcBef>
                <a:spcAft>
                  <a:spcPct val="0"/>
                </a:spcAft>
              </a:pPr>
              <a:r>
                <a:rPr lang="en-US" sz="2400" dirty="0" smtClean="0">
                  <a:solidFill>
                    <a:srgbClr val="000000"/>
                  </a:solidFill>
                  <a:ea typeface="Times New Roman" pitchFamily="18" charset="0"/>
                  <a:cs typeface="Arial" pitchFamily="34" charset="0"/>
                </a:rPr>
                <a:t>Effect of VLD/</a:t>
              </a:r>
              <a:r>
                <a:rPr lang="en-US" sz="2400" dirty="0" err="1" smtClean="0">
                  <a:solidFill>
                    <a:srgbClr val="000000"/>
                  </a:solidFill>
                  <a:ea typeface="Times New Roman" pitchFamily="18" charset="0"/>
                  <a:cs typeface="Arial" pitchFamily="34" charset="0"/>
                </a:rPr>
                <a:t>CsA</a:t>
              </a:r>
              <a:r>
                <a:rPr lang="en-US" sz="2400" dirty="0" smtClean="0">
                  <a:solidFill>
                    <a:srgbClr val="000000"/>
                  </a:solidFill>
                  <a:ea typeface="Times New Roman" pitchFamily="18" charset="0"/>
                  <a:cs typeface="Arial" pitchFamily="34" charset="0"/>
                </a:rPr>
                <a:t> on pathological changes in rat kidney induced by </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(H&amp;E×400):</a:t>
              </a:r>
              <a:endParaRPr lang="en-US" sz="1100" dirty="0" smtClean="0">
                <a:cs typeface="Arial" pitchFamily="34" charset="0"/>
              </a:endParaRPr>
            </a:p>
            <a:p>
              <a:pPr lvl="0" algn="ctr" fontAlgn="base">
                <a:spcBef>
                  <a:spcPct val="0"/>
                </a:spcBef>
                <a:spcAft>
                  <a:spcPct val="0"/>
                </a:spcAft>
              </a:pPr>
              <a:endParaRPr lang="en-US" sz="2400" dirty="0" smtClean="0">
                <a:solidFill>
                  <a:srgbClr val="000000"/>
                </a:solidFill>
                <a:ea typeface="Times New Roman" pitchFamily="18" charset="0"/>
                <a:cs typeface="Arial" pitchFamily="34" charset="0"/>
              </a:endParaRPr>
            </a:p>
          </p:txBody>
        </p:sp>
      </p:grpSp>
      <p:sp>
        <p:nvSpPr>
          <p:cNvPr id="21" name="Rectangle 20"/>
          <p:cNvSpPr/>
          <p:nvPr/>
        </p:nvSpPr>
        <p:spPr>
          <a:xfrm>
            <a:off x="1143000" y="1219200"/>
            <a:ext cx="6629400"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12"/>
          <p:cNvSpPr txBox="1">
            <a:spLocks noChangeArrowheads="1"/>
          </p:cNvSpPr>
          <p:nvPr/>
        </p:nvSpPr>
        <p:spPr bwMode="auto">
          <a:xfrm>
            <a:off x="1295400" y="1319212"/>
            <a:ext cx="503238" cy="585788"/>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a</a:t>
            </a:r>
            <a:endParaRPr lang="ar-EG" altLang="ar-SA" sz="3200" b="1" dirty="0">
              <a:solidFill>
                <a:schemeClr val="bg1"/>
              </a:solidFill>
              <a:latin typeface="Calibri" pitchFamily="34" charset="0"/>
            </a:endParaRPr>
          </a:p>
        </p:txBody>
      </p:sp>
      <p:sp>
        <p:nvSpPr>
          <p:cNvPr id="23" name="TextBox 13"/>
          <p:cNvSpPr txBox="1">
            <a:spLocks noChangeArrowheads="1"/>
          </p:cNvSpPr>
          <p:nvPr/>
        </p:nvSpPr>
        <p:spPr bwMode="auto">
          <a:xfrm>
            <a:off x="4676775" y="3225800"/>
            <a:ext cx="504825"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d</a:t>
            </a:r>
            <a:endParaRPr lang="ar-EG" altLang="ar-SA" sz="3200" b="1" dirty="0">
              <a:solidFill>
                <a:schemeClr val="bg1"/>
              </a:solidFill>
              <a:latin typeface="Calibri" pitchFamily="34" charset="0"/>
            </a:endParaRPr>
          </a:p>
        </p:txBody>
      </p:sp>
      <p:sp>
        <p:nvSpPr>
          <p:cNvPr id="24" name="TextBox 15"/>
          <p:cNvSpPr txBox="1">
            <a:spLocks noChangeArrowheads="1"/>
          </p:cNvSpPr>
          <p:nvPr/>
        </p:nvSpPr>
        <p:spPr bwMode="auto">
          <a:xfrm>
            <a:off x="4676775" y="1295400"/>
            <a:ext cx="504825" cy="585787"/>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b</a:t>
            </a:r>
            <a:endParaRPr lang="ar-EG" altLang="ar-SA" sz="3200" b="1" dirty="0">
              <a:solidFill>
                <a:schemeClr val="bg1"/>
              </a:solidFill>
              <a:latin typeface="Calibri" pitchFamily="34" charset="0"/>
            </a:endParaRPr>
          </a:p>
        </p:txBody>
      </p:sp>
      <p:sp>
        <p:nvSpPr>
          <p:cNvPr id="25" name="TextBox 16"/>
          <p:cNvSpPr txBox="1">
            <a:spLocks noChangeArrowheads="1"/>
          </p:cNvSpPr>
          <p:nvPr/>
        </p:nvSpPr>
        <p:spPr bwMode="auto">
          <a:xfrm>
            <a:off x="1219200" y="3200400"/>
            <a:ext cx="503238"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c</a:t>
            </a:r>
            <a:endParaRPr lang="ar-EG" altLang="ar-SA" sz="3200" b="1" dirty="0">
              <a:solidFill>
                <a:schemeClr val="bg1"/>
              </a:solidFill>
              <a:latin typeface="Calibri" pitchFamily="34" charset="0"/>
            </a:endParaRPr>
          </a:p>
        </p:txBody>
      </p:sp>
      <p:sp>
        <p:nvSpPr>
          <p:cNvPr id="26" name="Straight Arrow Connector 92"/>
          <p:cNvSpPr>
            <a:spLocks noChangeShapeType="1"/>
          </p:cNvSpPr>
          <p:nvPr/>
        </p:nvSpPr>
        <p:spPr bwMode="auto">
          <a:xfrm>
            <a:off x="6324600" y="4876800"/>
            <a:ext cx="352425" cy="0"/>
          </a:xfrm>
          <a:prstGeom prst="straightConnector1">
            <a:avLst/>
          </a:prstGeom>
          <a:noFill/>
          <a:ln w="635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27" name="Straight Arrow Connector 89"/>
          <p:cNvSpPr>
            <a:spLocks noChangeShapeType="1"/>
          </p:cNvSpPr>
          <p:nvPr/>
        </p:nvSpPr>
        <p:spPr bwMode="auto">
          <a:xfrm rot="16200000">
            <a:off x="6614160" y="4206240"/>
            <a:ext cx="381000" cy="45719"/>
          </a:xfrm>
          <a:prstGeom prst="bentConnector3">
            <a:avLst>
              <a:gd name="adj1" fmla="val -35662"/>
            </a:avLst>
          </a:prstGeom>
          <a:noFill/>
          <a:ln w="63500">
            <a:solidFill>
              <a:srgbClr val="C0504D"/>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28" name="Straight Arrow Connector 92"/>
          <p:cNvSpPr>
            <a:spLocks noChangeShapeType="1"/>
          </p:cNvSpPr>
          <p:nvPr/>
        </p:nvSpPr>
        <p:spPr bwMode="auto">
          <a:xfrm>
            <a:off x="2057400" y="4343400"/>
            <a:ext cx="352425" cy="0"/>
          </a:xfrm>
          <a:prstGeom prst="straightConnector1">
            <a:avLst/>
          </a:prstGeom>
          <a:noFill/>
          <a:ln w="635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29" name="Slide Number Placeholder 28"/>
          <p:cNvSpPr>
            <a:spLocks noGrp="1"/>
          </p:cNvSpPr>
          <p:nvPr>
            <p:ph type="sldNum" sz="quarter" idx="12"/>
          </p:nvPr>
        </p:nvSpPr>
        <p:spPr/>
        <p:txBody>
          <a:bodyPr/>
          <a:lstStyle/>
          <a:p>
            <a:pPr>
              <a:defRPr/>
            </a:pPr>
            <a:fld id="{48BDD5CF-FC1F-43A2-A19D-742F57F83AD6}"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
          <p:cNvSpPr>
            <a:spLocks noChangeArrowheads="1"/>
          </p:cNvSpPr>
          <p:nvPr/>
        </p:nvSpPr>
        <p:spPr bwMode="auto">
          <a:xfrm>
            <a:off x="457200" y="5334000"/>
            <a:ext cx="84582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rgbClr val="000000"/>
                </a:solidFill>
                <a:effectLst/>
                <a:ea typeface="Times New Roman" pitchFamily="18" charset="0"/>
                <a:cs typeface="Arial" pitchFamily="34" charset="0"/>
              </a:rPr>
              <a:t>a) Control group</a:t>
            </a:r>
            <a:r>
              <a:rPr lang="en-US" sz="2000" dirty="0" smtClean="0">
                <a:solidFill>
                  <a:srgbClr val="000000"/>
                </a:solidFill>
                <a:ea typeface="Times New Roman" pitchFamily="18" charset="0"/>
                <a:cs typeface="Arial" pitchFamily="34" charset="0"/>
              </a:rPr>
              <a:t> </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&amp;  </a:t>
            </a:r>
            <a:r>
              <a:rPr kumimoji="0" lang="en-US" sz="2000" b="1" i="0" u="none" strike="noStrike" cap="none" normalizeH="0" baseline="0" dirty="0" smtClean="0">
                <a:ln>
                  <a:noFill/>
                </a:ln>
                <a:solidFill>
                  <a:srgbClr val="000000"/>
                </a:solidFill>
                <a:effectLst/>
                <a:ea typeface="Times New Roman" pitchFamily="18" charset="0"/>
                <a:cs typeface="Arial" pitchFamily="34" charset="0"/>
              </a:rPr>
              <a:t>b) VLD group</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 section showed</a:t>
            </a:r>
            <a:r>
              <a:rPr kumimoji="0" lang="en-US" sz="2000" b="0" i="0" u="none" strike="noStrike" cap="none" normalizeH="0" dirty="0" smtClean="0">
                <a:ln>
                  <a:noFill/>
                </a:ln>
                <a:solidFill>
                  <a:srgbClr val="000000"/>
                </a:solidFill>
                <a:effectLst/>
                <a:ea typeface="Times New Roman" pitchFamily="18" charset="0"/>
                <a:cs typeface="Arial" pitchFamily="34" charset="0"/>
              </a:rPr>
              <a:t> </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no fibrosis, </a:t>
            </a:r>
          </a:p>
          <a:p>
            <a:pPr marL="457200" marR="0" lvl="0" indent="-457200" algn="l"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rgbClr val="000000"/>
                </a:solidFill>
                <a:effectLst/>
                <a:ea typeface="Times New Roman" pitchFamily="18" charset="0"/>
                <a:cs typeface="Arial" pitchFamily="34" charset="0"/>
              </a:rPr>
              <a:t>c) </a:t>
            </a:r>
            <a:r>
              <a:rPr kumimoji="0" lang="en-US" sz="2000" b="1" i="0" u="none" strike="noStrike" cap="none" normalizeH="0" baseline="0" dirty="0" err="1" smtClean="0">
                <a:ln>
                  <a:noFill/>
                </a:ln>
                <a:solidFill>
                  <a:srgbClr val="000000"/>
                </a:solidFill>
                <a:effectLst/>
                <a:ea typeface="Times New Roman" pitchFamily="18" charset="0"/>
                <a:cs typeface="Arial" pitchFamily="34" charset="0"/>
              </a:rPr>
              <a:t>CsA</a:t>
            </a:r>
            <a:r>
              <a:rPr kumimoji="0" lang="en-US" sz="2000" b="1" i="0" u="none" strike="noStrike" cap="none" normalizeH="0" baseline="0" dirty="0" smtClean="0">
                <a:ln>
                  <a:noFill/>
                </a:ln>
                <a:solidFill>
                  <a:srgbClr val="000000"/>
                </a:solidFill>
                <a:effectLst/>
                <a:ea typeface="Times New Roman" pitchFamily="18" charset="0"/>
                <a:cs typeface="Arial" pitchFamily="34" charset="0"/>
              </a:rPr>
              <a:t>  group</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 section </a:t>
            </a:r>
            <a:r>
              <a:rPr kumimoji="0" lang="en-US" sz="2000" b="0" i="0" u="none" strike="noStrike" cap="none" normalizeH="0" baseline="0" dirty="0" err="1" smtClean="0">
                <a:ln>
                  <a:noFill/>
                </a:ln>
                <a:solidFill>
                  <a:srgbClr val="000000"/>
                </a:solidFill>
                <a:effectLst/>
                <a:ea typeface="Times New Roman" pitchFamily="18" charset="0"/>
                <a:cs typeface="Arial" pitchFamily="34" charset="0"/>
              </a:rPr>
              <a:t>showeds</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 </a:t>
            </a:r>
            <a:r>
              <a:rPr kumimoji="0" lang="en-US" sz="2000" b="0" i="0" u="none" strike="noStrike" cap="none" normalizeH="0" baseline="0" dirty="0" err="1" smtClean="0">
                <a:ln>
                  <a:noFill/>
                </a:ln>
                <a:solidFill>
                  <a:srgbClr val="000000"/>
                </a:solidFill>
                <a:effectLst/>
                <a:ea typeface="Times New Roman" pitchFamily="18" charset="0"/>
                <a:cs typeface="Arial" pitchFamily="34" charset="0"/>
              </a:rPr>
              <a:t>triped</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 fibrosis </a:t>
            </a:r>
          </a:p>
          <a:p>
            <a:pPr marL="457200" marR="0" lvl="0" indent="-457200" algn="l"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rgbClr val="000000"/>
                </a:solidFill>
                <a:effectLst/>
                <a:ea typeface="Times New Roman" pitchFamily="18" charset="0"/>
                <a:cs typeface="Arial" pitchFamily="34" charset="0"/>
              </a:rPr>
              <a:t>d) </a:t>
            </a:r>
            <a:r>
              <a:rPr kumimoji="0" lang="en-US" sz="2000" b="1" i="0" u="none" strike="noStrike" cap="none" normalizeH="0" baseline="0" dirty="0" err="1" smtClean="0">
                <a:ln>
                  <a:noFill/>
                </a:ln>
                <a:solidFill>
                  <a:srgbClr val="000000"/>
                </a:solidFill>
                <a:effectLst/>
                <a:ea typeface="Times New Roman" pitchFamily="18" charset="0"/>
                <a:cs typeface="Arial" pitchFamily="34" charset="0"/>
              </a:rPr>
              <a:t>CsA</a:t>
            </a:r>
            <a:r>
              <a:rPr kumimoji="0" lang="en-US" sz="2000" b="1" i="0" u="none" strike="noStrike" cap="none" normalizeH="0" baseline="0" dirty="0" smtClean="0">
                <a:ln>
                  <a:noFill/>
                </a:ln>
                <a:solidFill>
                  <a:srgbClr val="000000"/>
                </a:solidFill>
                <a:effectLst/>
                <a:ea typeface="Times New Roman" pitchFamily="18" charset="0"/>
                <a:cs typeface="Arial" pitchFamily="34" charset="0"/>
              </a:rPr>
              <a:t> + VLD group</a:t>
            </a:r>
            <a:r>
              <a:rPr kumimoji="0" lang="en-US" sz="2000" b="0" i="0" u="none" strike="noStrike" cap="none" normalizeH="0" baseline="0" dirty="0" smtClean="0">
                <a:ln>
                  <a:noFill/>
                </a:ln>
                <a:solidFill>
                  <a:srgbClr val="000000"/>
                </a:solidFill>
                <a:effectLst/>
                <a:ea typeface="Times New Roman" pitchFamily="18" charset="0"/>
                <a:cs typeface="Arial" pitchFamily="34" charset="0"/>
              </a:rPr>
              <a:t>; section showed significant improvement in fibrotic areas</a:t>
            </a:r>
            <a:r>
              <a:rPr kumimoji="0" lang="en-US" sz="2000" b="0" i="0" u="none" strike="noStrike" cap="none" normalizeH="0" baseline="0" dirty="0" smtClean="0">
                <a:ln>
                  <a:noFill/>
                </a:ln>
                <a:solidFill>
                  <a:schemeClr val="tx1"/>
                </a:solidFill>
                <a:effectLst/>
                <a:cs typeface="Arial" pitchFamily="34" charset="0"/>
              </a:rPr>
              <a:t> </a:t>
            </a:r>
          </a:p>
        </p:txBody>
      </p:sp>
      <p:sp>
        <p:nvSpPr>
          <p:cNvPr id="35848" name="Text Box 84"/>
          <p:cNvSpPr txBox="1">
            <a:spLocks noChangeArrowheads="1"/>
          </p:cNvSpPr>
          <p:nvPr/>
        </p:nvSpPr>
        <p:spPr bwMode="auto">
          <a:xfrm>
            <a:off x="-50800" y="41275"/>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46" name="Text Box 83"/>
          <p:cNvSpPr txBox="1">
            <a:spLocks noChangeArrowheads="1"/>
          </p:cNvSpPr>
          <p:nvPr/>
        </p:nvSpPr>
        <p:spPr bwMode="auto">
          <a:xfrm>
            <a:off x="-15875" y="50800"/>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45" name="Text Box 82"/>
          <p:cNvSpPr txBox="1">
            <a:spLocks noChangeArrowheads="1"/>
          </p:cNvSpPr>
          <p:nvPr/>
        </p:nvSpPr>
        <p:spPr bwMode="auto">
          <a:xfrm>
            <a:off x="-50800" y="26988"/>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42" name="Text Box 80"/>
          <p:cNvSpPr txBox="1">
            <a:spLocks noChangeArrowheads="1"/>
          </p:cNvSpPr>
          <p:nvPr/>
        </p:nvSpPr>
        <p:spPr bwMode="auto">
          <a:xfrm>
            <a:off x="-25400" y="46038"/>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44" name="Straight Arrow Connector 81"/>
          <p:cNvSpPr>
            <a:spLocks noChangeShapeType="1"/>
          </p:cNvSpPr>
          <p:nvPr/>
        </p:nvSpPr>
        <p:spPr bwMode="auto">
          <a:xfrm rot="16200000" flipH="1">
            <a:off x="2105025" y="3457575"/>
            <a:ext cx="314325" cy="257175"/>
          </a:xfrm>
          <a:prstGeom prst="bentConnector3">
            <a:avLst>
              <a:gd name="adj1" fmla="val 50000"/>
            </a:avLst>
          </a:prstGeom>
          <a:noFill/>
          <a:ln w="31750">
            <a:solidFill>
              <a:srgbClr val="000000"/>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grpSp>
        <p:nvGrpSpPr>
          <p:cNvPr id="22" name="Group 21"/>
          <p:cNvGrpSpPr/>
          <p:nvPr/>
        </p:nvGrpSpPr>
        <p:grpSpPr>
          <a:xfrm>
            <a:off x="533400" y="152400"/>
            <a:ext cx="8153400" cy="914400"/>
            <a:chOff x="533400" y="76200"/>
            <a:chExt cx="8153400" cy="914400"/>
          </a:xfrm>
        </p:grpSpPr>
        <p:sp useBgFill="1">
          <p:nvSpPr>
            <p:cNvPr id="20" name="Rounded Rectangle 19"/>
            <p:cNvSpPr/>
            <p:nvPr/>
          </p:nvSpPr>
          <p:spPr>
            <a:xfrm>
              <a:off x="533400" y="76200"/>
              <a:ext cx="8153400" cy="914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33400" y="152400"/>
              <a:ext cx="8153400" cy="830997"/>
            </a:xfrm>
            <a:prstGeom prst="rect">
              <a:avLst/>
            </a:prstGeom>
          </p:spPr>
          <p:txBody>
            <a:bodyPr wrap="square">
              <a:spAutoFit/>
            </a:bodyPr>
            <a:lstStyle/>
            <a:p>
              <a:pPr lvl="0" algn="ctr" fontAlgn="base">
                <a:spcBef>
                  <a:spcPct val="0"/>
                </a:spcBef>
                <a:spcAft>
                  <a:spcPct val="0"/>
                </a:spcAft>
              </a:pPr>
              <a:r>
                <a:rPr lang="en-US" sz="2400" dirty="0" smtClean="0">
                  <a:solidFill>
                    <a:srgbClr val="000000"/>
                  </a:solidFill>
                  <a:ea typeface="Times New Roman" pitchFamily="18" charset="0"/>
                  <a:cs typeface="Arial" pitchFamily="34" charset="0"/>
                </a:rPr>
                <a:t>Effect of VLD/</a:t>
              </a:r>
              <a:r>
                <a:rPr lang="en-US" sz="2400" dirty="0" err="1" smtClean="0">
                  <a:solidFill>
                    <a:srgbClr val="000000"/>
                  </a:solidFill>
                  <a:ea typeface="Times New Roman" pitchFamily="18" charset="0"/>
                  <a:cs typeface="Arial" pitchFamily="34" charset="0"/>
                </a:rPr>
                <a:t>CsA</a:t>
              </a:r>
              <a:r>
                <a:rPr lang="en-US" sz="2400" dirty="0" smtClean="0">
                  <a:solidFill>
                    <a:srgbClr val="000000"/>
                  </a:solidFill>
                  <a:ea typeface="Times New Roman" pitchFamily="18" charset="0"/>
                  <a:cs typeface="Arial" pitchFamily="34" charset="0"/>
                </a:rPr>
                <a:t> on fibrosis development in rat kidney induced by </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(Masson trichome×100):</a:t>
              </a:r>
              <a:endParaRPr lang="en-US" sz="2400" dirty="0" smtClean="0">
                <a:solidFill>
                  <a:srgbClr val="000000"/>
                </a:solidFill>
                <a:ea typeface="Times New Roman" pitchFamily="18" charset="0"/>
                <a:cs typeface="Arial" pitchFamily="34" charset="0"/>
              </a:endParaRPr>
            </a:p>
          </p:txBody>
        </p:sp>
      </p:grpSp>
      <p:grpSp>
        <p:nvGrpSpPr>
          <p:cNvPr id="15" name="Group 14"/>
          <p:cNvGrpSpPr/>
          <p:nvPr/>
        </p:nvGrpSpPr>
        <p:grpSpPr>
          <a:xfrm>
            <a:off x="1266825" y="1295400"/>
            <a:ext cx="6400800" cy="3886200"/>
            <a:chOff x="1266825" y="1143000"/>
            <a:chExt cx="6400800" cy="3886200"/>
          </a:xfrm>
        </p:grpSpPr>
        <p:pic>
          <p:nvPicPr>
            <p:cNvPr id="35847" name="صورة 4" descr="kidney normal masson 101"/>
            <p:cNvPicPr>
              <a:picLocks noChangeAspect="1" noChangeArrowheads="1"/>
            </p:cNvPicPr>
            <p:nvPr/>
          </p:nvPicPr>
          <p:blipFill>
            <a:blip r:embed="rId2"/>
            <a:srcRect/>
            <a:stretch>
              <a:fillRect/>
            </a:stretch>
          </p:blipFill>
          <p:spPr bwMode="auto">
            <a:xfrm>
              <a:off x="4467225" y="1162050"/>
              <a:ext cx="3152775" cy="1809750"/>
            </a:xfrm>
            <a:prstGeom prst="rect">
              <a:avLst/>
            </a:prstGeom>
            <a:noFill/>
          </p:spPr>
        </p:pic>
        <p:pic>
          <p:nvPicPr>
            <p:cNvPr id="35843" name="صورة 2" descr="kidny masson v 2x 101"/>
            <p:cNvPicPr>
              <a:picLocks noChangeAspect="1" noChangeArrowheads="1"/>
            </p:cNvPicPr>
            <p:nvPr/>
          </p:nvPicPr>
          <p:blipFill>
            <a:blip r:embed="rId3">
              <a:lum bright="10000" contrast="6000"/>
            </a:blip>
            <a:srcRect/>
            <a:stretch>
              <a:fillRect/>
            </a:stretch>
          </p:blipFill>
          <p:spPr bwMode="auto">
            <a:xfrm>
              <a:off x="1266825" y="3048000"/>
              <a:ext cx="3152775" cy="1971675"/>
            </a:xfrm>
            <a:prstGeom prst="rect">
              <a:avLst/>
            </a:prstGeom>
            <a:noFill/>
          </p:spPr>
        </p:pic>
        <p:pic>
          <p:nvPicPr>
            <p:cNvPr id="35841" name="صورة 1" descr="kidny masson +ve 2x101"/>
            <p:cNvPicPr>
              <a:picLocks noChangeAspect="1" noChangeArrowheads="1"/>
            </p:cNvPicPr>
            <p:nvPr/>
          </p:nvPicPr>
          <p:blipFill>
            <a:blip r:embed="rId4">
              <a:lum bright="8000"/>
            </a:blip>
            <a:srcRect/>
            <a:stretch>
              <a:fillRect/>
            </a:stretch>
          </p:blipFill>
          <p:spPr bwMode="auto">
            <a:xfrm>
              <a:off x="4495800" y="3048000"/>
              <a:ext cx="3171825" cy="1981200"/>
            </a:xfrm>
            <a:prstGeom prst="rect">
              <a:avLst/>
            </a:prstGeom>
            <a:noFill/>
          </p:spPr>
        </p:pic>
        <p:grpSp>
          <p:nvGrpSpPr>
            <p:cNvPr id="13" name="Group 12"/>
            <p:cNvGrpSpPr/>
            <p:nvPr/>
          </p:nvGrpSpPr>
          <p:grpSpPr>
            <a:xfrm>
              <a:off x="1295400" y="1143000"/>
              <a:ext cx="3076575" cy="1828800"/>
              <a:chOff x="914400" y="990600"/>
              <a:chExt cx="3076575" cy="1828800"/>
            </a:xfrm>
          </p:grpSpPr>
          <p:pic>
            <p:nvPicPr>
              <p:cNvPr id="35849" name="صورة 3" descr="kidney normal masson 100"/>
              <p:cNvPicPr>
                <a:picLocks noChangeAspect="1" noChangeArrowheads="1"/>
              </p:cNvPicPr>
              <p:nvPr/>
            </p:nvPicPr>
            <p:blipFill>
              <a:blip r:embed="rId5"/>
              <a:srcRect/>
              <a:stretch>
                <a:fillRect/>
              </a:stretch>
            </p:blipFill>
            <p:spPr bwMode="auto">
              <a:xfrm>
                <a:off x="914400" y="990600"/>
                <a:ext cx="3076575" cy="1828800"/>
              </a:xfrm>
              <a:prstGeom prst="rect">
                <a:avLst/>
              </a:prstGeom>
              <a:noFill/>
            </p:spPr>
          </p:pic>
          <p:pic>
            <p:nvPicPr>
              <p:cNvPr id="12" name="صورة 4" descr="kidney normal masson 101"/>
              <p:cNvPicPr>
                <a:picLocks noChangeAspect="1" noChangeArrowheads="1"/>
              </p:cNvPicPr>
              <p:nvPr/>
            </p:nvPicPr>
            <p:blipFill>
              <a:blip r:embed="rId2"/>
              <a:srcRect/>
              <a:stretch>
                <a:fillRect/>
              </a:stretch>
            </p:blipFill>
            <p:spPr bwMode="auto">
              <a:xfrm flipH="1">
                <a:off x="1905000" y="1009650"/>
                <a:ext cx="2057400" cy="1657350"/>
              </a:xfrm>
              <a:prstGeom prst="rect">
                <a:avLst/>
              </a:prstGeom>
              <a:noFill/>
              <a:ln>
                <a:noFill/>
              </a:ln>
            </p:spPr>
          </p:pic>
        </p:grpSp>
      </p:grpSp>
      <p:sp>
        <p:nvSpPr>
          <p:cNvPr id="23" name="Rectangle 22"/>
          <p:cNvSpPr/>
          <p:nvPr/>
        </p:nvSpPr>
        <p:spPr>
          <a:xfrm>
            <a:off x="1143000" y="1219200"/>
            <a:ext cx="6629400"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12"/>
          <p:cNvSpPr txBox="1">
            <a:spLocks noChangeArrowheads="1"/>
          </p:cNvSpPr>
          <p:nvPr/>
        </p:nvSpPr>
        <p:spPr bwMode="auto">
          <a:xfrm>
            <a:off x="1295400" y="1295400"/>
            <a:ext cx="503238" cy="585788"/>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a</a:t>
            </a:r>
            <a:endParaRPr lang="ar-EG" altLang="ar-SA" sz="3200" b="1" dirty="0">
              <a:solidFill>
                <a:schemeClr val="bg1"/>
              </a:solidFill>
              <a:latin typeface="Calibri" pitchFamily="34" charset="0"/>
            </a:endParaRPr>
          </a:p>
        </p:txBody>
      </p:sp>
      <p:sp>
        <p:nvSpPr>
          <p:cNvPr id="25" name="TextBox 13"/>
          <p:cNvSpPr txBox="1">
            <a:spLocks noChangeArrowheads="1"/>
          </p:cNvSpPr>
          <p:nvPr/>
        </p:nvSpPr>
        <p:spPr bwMode="auto">
          <a:xfrm>
            <a:off x="4495800" y="3225800"/>
            <a:ext cx="504825"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d</a:t>
            </a:r>
            <a:endParaRPr lang="ar-EG" altLang="ar-SA" sz="3200" b="1" dirty="0">
              <a:solidFill>
                <a:schemeClr val="bg1"/>
              </a:solidFill>
              <a:latin typeface="Calibri" pitchFamily="34" charset="0"/>
            </a:endParaRPr>
          </a:p>
        </p:txBody>
      </p:sp>
      <p:sp>
        <p:nvSpPr>
          <p:cNvPr id="26" name="TextBox 15"/>
          <p:cNvSpPr txBox="1">
            <a:spLocks noChangeArrowheads="1"/>
          </p:cNvSpPr>
          <p:nvPr/>
        </p:nvSpPr>
        <p:spPr bwMode="auto">
          <a:xfrm>
            <a:off x="4495800" y="1371600"/>
            <a:ext cx="504825" cy="585787"/>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b</a:t>
            </a:r>
            <a:endParaRPr lang="ar-EG" altLang="ar-SA" sz="3200" b="1" dirty="0">
              <a:solidFill>
                <a:schemeClr val="bg1"/>
              </a:solidFill>
              <a:latin typeface="Calibri" pitchFamily="34" charset="0"/>
            </a:endParaRPr>
          </a:p>
        </p:txBody>
      </p:sp>
      <p:sp>
        <p:nvSpPr>
          <p:cNvPr id="27" name="TextBox 16"/>
          <p:cNvSpPr txBox="1">
            <a:spLocks noChangeArrowheads="1"/>
          </p:cNvSpPr>
          <p:nvPr/>
        </p:nvSpPr>
        <p:spPr bwMode="auto">
          <a:xfrm>
            <a:off x="1295400" y="3225800"/>
            <a:ext cx="503238"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c</a:t>
            </a:r>
            <a:endParaRPr lang="ar-EG" altLang="ar-SA" sz="3200" b="1" dirty="0">
              <a:solidFill>
                <a:schemeClr val="bg1"/>
              </a:solidFill>
              <a:latin typeface="Calibri" pitchFamily="34" charset="0"/>
            </a:endParaRPr>
          </a:p>
        </p:txBody>
      </p:sp>
      <p:sp>
        <p:nvSpPr>
          <p:cNvPr id="28" name="Straight Arrow Connector 92"/>
          <p:cNvSpPr>
            <a:spLocks noChangeShapeType="1"/>
          </p:cNvSpPr>
          <p:nvPr/>
        </p:nvSpPr>
        <p:spPr bwMode="auto">
          <a:xfrm flipV="1">
            <a:off x="2514600" y="4114800"/>
            <a:ext cx="304800" cy="457200"/>
          </a:xfrm>
          <a:prstGeom prst="straightConnector1">
            <a:avLst/>
          </a:prstGeom>
          <a:noFill/>
          <a:ln w="635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29" name="Straight Arrow Connector 92"/>
          <p:cNvSpPr>
            <a:spLocks noChangeShapeType="1"/>
          </p:cNvSpPr>
          <p:nvPr/>
        </p:nvSpPr>
        <p:spPr bwMode="auto">
          <a:xfrm flipV="1">
            <a:off x="5334000" y="4572000"/>
            <a:ext cx="381000" cy="457200"/>
          </a:xfrm>
          <a:prstGeom prst="straightConnector1">
            <a:avLst/>
          </a:prstGeom>
          <a:noFill/>
          <a:ln w="635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sp>
        <p:nvSpPr>
          <p:cNvPr id="30" name="Slide Number Placeholder 29"/>
          <p:cNvSpPr>
            <a:spLocks noGrp="1"/>
          </p:cNvSpPr>
          <p:nvPr>
            <p:ph type="sldNum" sz="quarter" idx="12"/>
          </p:nvPr>
        </p:nvSpPr>
        <p:spPr/>
        <p:txBody>
          <a:bodyPr/>
          <a:lstStyle/>
          <a:p>
            <a:pPr>
              <a:defRPr/>
            </a:pPr>
            <a:fld id="{48BDD5CF-FC1F-43A2-A19D-742F57F83AD6}"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ounded Rectangle 3"/>
          <p:cNvSpPr/>
          <p:nvPr/>
        </p:nvSpPr>
        <p:spPr>
          <a:xfrm>
            <a:off x="762000" y="381000"/>
            <a:ext cx="7696200" cy="10668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1" name="Rectangle 1"/>
          <p:cNvSpPr>
            <a:spLocks noChangeArrowheads="1"/>
          </p:cNvSpPr>
          <p:nvPr/>
        </p:nvSpPr>
        <p:spPr bwMode="auto">
          <a:xfrm>
            <a:off x="914400" y="492204"/>
            <a:ext cx="74676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ea typeface="Times New Roman" pitchFamily="18" charset="0"/>
                <a:cs typeface="Times New Roman" pitchFamily="18" charset="0"/>
              </a:rPr>
              <a:t>Effect of </a:t>
            </a:r>
            <a:r>
              <a:rPr kumimoji="0" lang="en-US" sz="2400" b="0" i="0" u="none" strike="noStrike" cap="none" normalizeH="0" baseline="0" dirty="0" err="1" smtClean="0">
                <a:ln>
                  <a:noFill/>
                </a:ln>
                <a:solidFill>
                  <a:srgbClr val="000000"/>
                </a:solidFill>
                <a:effectLst/>
                <a:ea typeface="Times New Roman" pitchFamily="18" charset="0"/>
                <a:cs typeface="Times New Roman" pitchFamily="18" charset="0"/>
              </a:rPr>
              <a:t>vidagliptin</a:t>
            </a:r>
            <a:r>
              <a:rPr kumimoji="0" lang="en-US" sz="2400" b="0" i="0" u="none" strike="noStrike" cap="none" normalizeH="0" baseline="0" dirty="0" smtClean="0">
                <a:ln>
                  <a:noFill/>
                </a:ln>
                <a:solidFill>
                  <a:srgbClr val="000000"/>
                </a:solidFill>
                <a:effectLst/>
                <a:ea typeface="Times New Roman" pitchFamily="18" charset="0"/>
                <a:cs typeface="Times New Roman" pitchFamily="18" charset="0"/>
              </a:rPr>
              <a:t> co-administration with cyclosporine on fibrosis scoring using </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Masson </a:t>
            </a:r>
            <a:r>
              <a:rPr kumimoji="0" lang="en-US" sz="2400" b="1" i="0" u="none" strike="noStrike" cap="none" normalizeH="0" baseline="0" dirty="0" err="1" smtClean="0">
                <a:ln>
                  <a:noFill/>
                </a:ln>
                <a:solidFill>
                  <a:srgbClr val="000000"/>
                </a:solidFill>
                <a:effectLst/>
                <a:ea typeface="Times New Roman" pitchFamily="18" charset="0"/>
                <a:cs typeface="Times New Roman" pitchFamily="18" charset="0"/>
              </a:rPr>
              <a:t>Trichome</a:t>
            </a:r>
            <a:r>
              <a:rPr kumimoji="0" lang="en-US" sz="2400" b="1"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ea typeface="Times New Roman" pitchFamily="18" charset="0"/>
                <a:cs typeface="Times New Roman" pitchFamily="18" charset="0"/>
              </a:rPr>
              <a:t>stain in rats</a:t>
            </a:r>
            <a:endParaRPr kumimoji="0" lang="en-US" sz="2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Chart 4"/>
          <p:cNvGraphicFramePr/>
          <p:nvPr/>
        </p:nvGraphicFramePr>
        <p:xfrm>
          <a:off x="1524000" y="1905000"/>
          <a:ext cx="57912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5181600" y="2281535"/>
            <a:ext cx="338554" cy="461665"/>
          </a:xfrm>
          <a:prstGeom prst="rect">
            <a:avLst/>
          </a:prstGeom>
        </p:spPr>
        <p:txBody>
          <a:bodyPr wrap="none">
            <a:spAutoFit/>
          </a:bodyPr>
          <a:lstStyle/>
          <a:p>
            <a:r>
              <a:rPr lang="en-US" sz="2400" b="1" dirty="0" smtClean="0">
                <a:solidFill>
                  <a:srgbClr val="000000"/>
                </a:solidFill>
                <a:latin typeface="Times New Roman" pitchFamily="18" charset="0"/>
                <a:ea typeface="Times New Roman" pitchFamily="18" charset="0"/>
                <a:cs typeface="Times New Roman" pitchFamily="18" charset="0"/>
              </a:rPr>
              <a:t>*</a:t>
            </a:r>
            <a:endParaRPr lang="en-US" sz="2400" b="1" dirty="0"/>
          </a:p>
        </p:txBody>
      </p:sp>
      <p:sp>
        <p:nvSpPr>
          <p:cNvPr id="10" name="Rectangle 9"/>
          <p:cNvSpPr/>
          <p:nvPr/>
        </p:nvSpPr>
        <p:spPr>
          <a:xfrm>
            <a:off x="6477000" y="4343400"/>
            <a:ext cx="287258" cy="338554"/>
          </a:xfrm>
          <a:prstGeom prst="rect">
            <a:avLst/>
          </a:prstGeom>
        </p:spPr>
        <p:txBody>
          <a:bodyPr wrap="none">
            <a:spAutoFit/>
          </a:bodyPr>
          <a:lstStyle/>
          <a:p>
            <a:r>
              <a:rPr lang="en-US" sz="1600" b="1" dirty="0" smtClean="0">
                <a:solidFill>
                  <a:srgbClr val="000000"/>
                </a:solidFill>
                <a:latin typeface="Times New Roman" pitchFamily="18" charset="0"/>
                <a:ea typeface="Times New Roman" pitchFamily="18" charset="0"/>
                <a:cs typeface="Times New Roman" pitchFamily="18" charset="0"/>
              </a:rPr>
              <a:t>#</a:t>
            </a:r>
            <a:endParaRPr lang="en-US" sz="1600" b="1" dirty="0"/>
          </a:p>
        </p:txBody>
      </p:sp>
      <p:sp>
        <p:nvSpPr>
          <p:cNvPr id="7" name="Slide Number Placeholder 6"/>
          <p:cNvSpPr>
            <a:spLocks noGrp="1"/>
          </p:cNvSpPr>
          <p:nvPr>
            <p:ph type="sldNum" sz="quarter" idx="12"/>
          </p:nvPr>
        </p:nvSpPr>
        <p:spPr/>
        <p:txBody>
          <a:bodyPr/>
          <a:lstStyle/>
          <a:p>
            <a:pPr>
              <a:defRPr/>
            </a:pPr>
            <a:fld id="{48BDD5CF-FC1F-43A2-A19D-742F57F83AD6}"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p:cNvSpPr>
            <a:spLocks noChangeArrowheads="1"/>
          </p:cNvSpPr>
          <p:nvPr/>
        </p:nvSpPr>
        <p:spPr bwMode="auto">
          <a:xfrm>
            <a:off x="152400" y="5232737"/>
            <a:ext cx="88392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a) Control group </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&amp; </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b)</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VLD group</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 section showed no stain, </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c) </a:t>
            </a:r>
            <a:r>
              <a:rPr kumimoji="0" lang="en-US" sz="2000" b="1"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 group</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 section showed moderate tubular staining in 75% of tubules thin arrows , </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d)</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 </a:t>
            </a:r>
            <a:r>
              <a:rPr kumimoji="0" lang="en-US" sz="2000" b="1" i="0" u="none" strike="noStrike" cap="none" normalizeH="0" baseline="0" dirty="0" err="1" smtClean="0">
                <a:ln>
                  <a:noFill/>
                </a:ln>
                <a:solidFill>
                  <a:srgbClr val="000000"/>
                </a:solidFill>
                <a:effectLst/>
                <a:ea typeface="Times New Roman" pitchFamily="18" charset="0"/>
                <a:cs typeface="Times New Roman" pitchFamily="18" charset="0"/>
              </a:rPr>
              <a:t>CsA</a:t>
            </a:r>
            <a:r>
              <a:rPr kumimoji="0" lang="en-US" sz="2000" b="1" i="0" u="none" strike="noStrike" cap="none" normalizeH="0" baseline="0" dirty="0" smtClean="0">
                <a:ln>
                  <a:noFill/>
                </a:ln>
                <a:solidFill>
                  <a:srgbClr val="000000"/>
                </a:solidFill>
                <a:effectLst/>
                <a:ea typeface="Times New Roman" pitchFamily="18" charset="0"/>
                <a:cs typeface="Times New Roman" pitchFamily="18" charset="0"/>
              </a:rPr>
              <a:t> +  VLD</a:t>
            </a:r>
            <a:r>
              <a:rPr kumimoji="0" lang="en-US" sz="2000" b="0" i="0" u="none" strike="noStrike" cap="none" normalizeH="0" baseline="0" dirty="0" smtClean="0">
                <a:ln>
                  <a:noFill/>
                </a:ln>
                <a:solidFill>
                  <a:srgbClr val="000000"/>
                </a:solidFill>
                <a:effectLst/>
                <a:ea typeface="Times New Roman" pitchFamily="18" charset="0"/>
                <a:cs typeface="Times New Roman" pitchFamily="18" charset="0"/>
              </a:rPr>
              <a:t>; section showed weak  tubular staining in 50% of tubules thin arrows.</a:t>
            </a:r>
            <a:endParaRPr kumimoji="0" lang="en-US" sz="2000" b="0" i="0" u="none" strike="noStrike" cap="none" normalizeH="0" baseline="0" dirty="0" smtClean="0">
              <a:ln>
                <a:noFill/>
              </a:ln>
              <a:solidFill>
                <a:schemeClr val="tx1"/>
              </a:solidFill>
              <a:effectLst/>
              <a:cs typeface="Arial" pitchFamily="34" charset="0"/>
            </a:endParaRPr>
          </a:p>
        </p:txBody>
      </p:sp>
      <p:sp>
        <p:nvSpPr>
          <p:cNvPr id="34818" name="Text Box 67"/>
          <p:cNvSpPr txBox="1">
            <a:spLocks noChangeArrowheads="1"/>
          </p:cNvSpPr>
          <p:nvPr/>
        </p:nvSpPr>
        <p:spPr bwMode="auto">
          <a:xfrm>
            <a:off x="-60325" y="19050"/>
            <a:ext cx="339725" cy="32067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4825" name="Text Box 73"/>
          <p:cNvSpPr txBox="1">
            <a:spLocks noChangeArrowheads="1"/>
          </p:cNvSpPr>
          <p:nvPr/>
        </p:nvSpPr>
        <p:spPr bwMode="auto">
          <a:xfrm>
            <a:off x="-60325" y="-39688"/>
            <a:ext cx="330200" cy="3127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4827" name="Text Box 74"/>
          <p:cNvSpPr txBox="1">
            <a:spLocks noChangeArrowheads="1"/>
          </p:cNvSpPr>
          <p:nvPr/>
        </p:nvSpPr>
        <p:spPr bwMode="auto">
          <a:xfrm>
            <a:off x="-60325" y="-39688"/>
            <a:ext cx="339725" cy="339726"/>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4822" name="Text Box 70"/>
          <p:cNvSpPr txBox="1">
            <a:spLocks noChangeArrowheads="1"/>
          </p:cNvSpPr>
          <p:nvPr/>
        </p:nvSpPr>
        <p:spPr bwMode="auto">
          <a:xfrm>
            <a:off x="-36513" y="17463"/>
            <a:ext cx="339726"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22" name="Group 21"/>
          <p:cNvGrpSpPr/>
          <p:nvPr/>
        </p:nvGrpSpPr>
        <p:grpSpPr>
          <a:xfrm>
            <a:off x="1219200" y="1143000"/>
            <a:ext cx="6629400" cy="4038600"/>
            <a:chOff x="1219200" y="838200"/>
            <a:chExt cx="6629400" cy="4038600"/>
          </a:xfrm>
        </p:grpSpPr>
        <p:pic>
          <p:nvPicPr>
            <p:cNvPr id="34828" name="Picture 12" descr="kidny +ve bax2 x201"/>
            <p:cNvPicPr>
              <a:picLocks noChangeAspect="1" noChangeArrowheads="1"/>
            </p:cNvPicPr>
            <p:nvPr/>
          </p:nvPicPr>
          <p:blipFill>
            <a:blip r:embed="rId2">
              <a:lum bright="10000"/>
            </a:blip>
            <a:srcRect/>
            <a:stretch>
              <a:fillRect/>
            </a:stretch>
          </p:blipFill>
          <p:spPr bwMode="auto">
            <a:xfrm>
              <a:off x="1369927" y="990600"/>
              <a:ext cx="3125874" cy="1647825"/>
            </a:xfrm>
            <a:prstGeom prst="rect">
              <a:avLst/>
            </a:prstGeom>
            <a:noFill/>
          </p:spPr>
        </p:pic>
        <p:pic>
          <p:nvPicPr>
            <p:cNvPr id="34826" name="صورة 2" descr="kidney -ve bax 400"/>
            <p:cNvPicPr>
              <a:picLocks noChangeAspect="1" noChangeArrowheads="1"/>
            </p:cNvPicPr>
            <p:nvPr/>
          </p:nvPicPr>
          <p:blipFill>
            <a:blip r:embed="rId3">
              <a:lum bright="10000"/>
            </a:blip>
            <a:srcRect/>
            <a:stretch>
              <a:fillRect/>
            </a:stretch>
          </p:blipFill>
          <p:spPr bwMode="auto">
            <a:xfrm>
              <a:off x="4629150" y="990600"/>
              <a:ext cx="3067050" cy="1640969"/>
            </a:xfrm>
            <a:prstGeom prst="rect">
              <a:avLst/>
            </a:prstGeom>
            <a:noFill/>
          </p:spPr>
        </p:pic>
        <p:pic>
          <p:nvPicPr>
            <p:cNvPr id="34821" name="Picture 5" descr="kidny +ve bax x200"/>
            <p:cNvPicPr>
              <a:picLocks noChangeAspect="1" noChangeArrowheads="1"/>
            </p:cNvPicPr>
            <p:nvPr/>
          </p:nvPicPr>
          <p:blipFill>
            <a:blip r:embed="rId4">
              <a:lum bright="10000" contrast="14000"/>
            </a:blip>
            <a:srcRect r="27095"/>
            <a:stretch>
              <a:fillRect/>
            </a:stretch>
          </p:blipFill>
          <p:spPr bwMode="auto">
            <a:xfrm>
              <a:off x="1323975" y="2819400"/>
              <a:ext cx="3171825" cy="1876425"/>
            </a:xfrm>
            <a:prstGeom prst="rect">
              <a:avLst/>
            </a:prstGeom>
            <a:noFill/>
          </p:spPr>
        </p:pic>
        <p:pic>
          <p:nvPicPr>
            <p:cNvPr id="34817" name="صورة 1" descr="kidny V bax x203"/>
            <p:cNvPicPr>
              <a:picLocks noChangeAspect="1" noChangeArrowheads="1"/>
            </p:cNvPicPr>
            <p:nvPr/>
          </p:nvPicPr>
          <p:blipFill>
            <a:blip r:embed="rId5">
              <a:lum bright="18000" contrast="12000"/>
            </a:blip>
            <a:srcRect/>
            <a:stretch>
              <a:fillRect/>
            </a:stretch>
          </p:blipFill>
          <p:spPr bwMode="auto">
            <a:xfrm>
              <a:off x="4638675" y="2819400"/>
              <a:ext cx="3057525" cy="1876425"/>
            </a:xfrm>
            <a:prstGeom prst="rect">
              <a:avLst/>
            </a:prstGeom>
            <a:noFill/>
          </p:spPr>
        </p:pic>
        <p:sp>
          <p:nvSpPr>
            <p:cNvPr id="15" name="TextBox 12"/>
            <p:cNvSpPr txBox="1">
              <a:spLocks noChangeArrowheads="1"/>
            </p:cNvSpPr>
            <p:nvPr/>
          </p:nvSpPr>
          <p:spPr bwMode="auto">
            <a:xfrm>
              <a:off x="1447800" y="990600"/>
              <a:ext cx="503238" cy="585788"/>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a</a:t>
              </a:r>
              <a:endParaRPr lang="ar-EG" altLang="ar-SA" sz="3200" b="1" dirty="0">
                <a:solidFill>
                  <a:schemeClr val="bg1"/>
                </a:solidFill>
                <a:latin typeface="Calibri" pitchFamily="34" charset="0"/>
              </a:endParaRPr>
            </a:p>
          </p:txBody>
        </p:sp>
        <p:sp>
          <p:nvSpPr>
            <p:cNvPr id="16" name="TextBox 13"/>
            <p:cNvSpPr txBox="1">
              <a:spLocks noChangeArrowheads="1"/>
            </p:cNvSpPr>
            <p:nvPr/>
          </p:nvSpPr>
          <p:spPr bwMode="auto">
            <a:xfrm>
              <a:off x="4648200" y="2819400"/>
              <a:ext cx="504825"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d</a:t>
              </a:r>
              <a:endParaRPr lang="ar-EG" altLang="ar-SA" sz="3200" b="1" dirty="0">
                <a:solidFill>
                  <a:schemeClr val="bg1"/>
                </a:solidFill>
                <a:latin typeface="Calibri" pitchFamily="34" charset="0"/>
              </a:endParaRPr>
            </a:p>
          </p:txBody>
        </p:sp>
        <p:sp>
          <p:nvSpPr>
            <p:cNvPr id="17" name="TextBox 15"/>
            <p:cNvSpPr txBox="1">
              <a:spLocks noChangeArrowheads="1"/>
            </p:cNvSpPr>
            <p:nvPr/>
          </p:nvSpPr>
          <p:spPr bwMode="auto">
            <a:xfrm>
              <a:off x="4724400" y="990600"/>
              <a:ext cx="504825" cy="585787"/>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b</a:t>
              </a:r>
              <a:endParaRPr lang="ar-EG" altLang="ar-SA" sz="3200" b="1" dirty="0">
                <a:solidFill>
                  <a:schemeClr val="bg1"/>
                </a:solidFill>
                <a:latin typeface="Calibri" pitchFamily="34" charset="0"/>
              </a:endParaRPr>
            </a:p>
          </p:txBody>
        </p:sp>
        <p:sp>
          <p:nvSpPr>
            <p:cNvPr id="18" name="TextBox 16"/>
            <p:cNvSpPr txBox="1">
              <a:spLocks noChangeArrowheads="1"/>
            </p:cNvSpPr>
            <p:nvPr/>
          </p:nvSpPr>
          <p:spPr bwMode="auto">
            <a:xfrm>
              <a:off x="1371600" y="2819400"/>
              <a:ext cx="503238"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c</a:t>
              </a:r>
              <a:endParaRPr lang="ar-EG" altLang="ar-SA" sz="3200" b="1" dirty="0">
                <a:solidFill>
                  <a:schemeClr val="bg1"/>
                </a:solidFill>
                <a:latin typeface="Calibri" pitchFamily="34" charset="0"/>
              </a:endParaRPr>
            </a:p>
          </p:txBody>
        </p:sp>
        <p:sp>
          <p:nvSpPr>
            <p:cNvPr id="19" name="Rectangle 18"/>
            <p:cNvSpPr/>
            <p:nvPr/>
          </p:nvSpPr>
          <p:spPr>
            <a:xfrm>
              <a:off x="1219200" y="838200"/>
              <a:ext cx="6629400"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0" name="Rounded Rectangle 19"/>
          <p:cNvSpPr/>
          <p:nvPr/>
        </p:nvSpPr>
        <p:spPr>
          <a:xfrm>
            <a:off x="304800" y="228600"/>
            <a:ext cx="8229600" cy="8382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2400" dirty="0" smtClean="0">
                <a:solidFill>
                  <a:srgbClr val="000000"/>
                </a:solidFill>
                <a:ea typeface="Times New Roman" pitchFamily="18" charset="0"/>
                <a:cs typeface="Times New Roman" pitchFamily="18" charset="0"/>
              </a:rPr>
              <a:t>Effect of VLD/</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on renal </a:t>
            </a:r>
            <a:r>
              <a:rPr lang="en-US" sz="2400" dirty="0" err="1" smtClean="0">
                <a:solidFill>
                  <a:srgbClr val="000000"/>
                </a:solidFill>
                <a:ea typeface="Times New Roman" pitchFamily="18" charset="0"/>
                <a:cs typeface="Times New Roman" pitchFamily="18" charset="0"/>
              </a:rPr>
              <a:t>Bax</a:t>
            </a:r>
            <a:r>
              <a:rPr lang="en-US" sz="2400" dirty="0" smtClean="0">
                <a:solidFill>
                  <a:srgbClr val="000000"/>
                </a:solidFill>
                <a:ea typeface="Times New Roman" pitchFamily="18" charset="0"/>
                <a:cs typeface="Times New Roman" pitchFamily="18" charset="0"/>
              </a:rPr>
              <a:t> expression changes in </a:t>
            </a:r>
            <a:r>
              <a:rPr lang="en-US" sz="2400" dirty="0" smtClean="0">
                <a:solidFill>
                  <a:srgbClr val="000000"/>
                </a:solidFill>
                <a:ea typeface="Times New Roman" pitchFamily="18" charset="0"/>
                <a:cs typeface="Arial" pitchFamily="34" charset="0"/>
              </a:rPr>
              <a:t>rat induced by </a:t>
            </a:r>
            <a:r>
              <a:rPr lang="en-US" sz="2400" dirty="0" err="1" smtClean="0">
                <a:solidFill>
                  <a:srgbClr val="000000"/>
                </a:solidFill>
                <a:ea typeface="Times New Roman" pitchFamily="18" charset="0"/>
                <a:cs typeface="Arial" pitchFamily="34" charset="0"/>
              </a:rPr>
              <a:t>CsA</a:t>
            </a:r>
            <a:r>
              <a:rPr lang="en-US" sz="2400" dirty="0" smtClean="0">
                <a:solidFill>
                  <a:srgbClr val="000000"/>
                </a:solidFill>
                <a:ea typeface="Times New Roman" pitchFamily="18" charset="0"/>
                <a:cs typeface="Times New Roman" pitchFamily="18" charset="0"/>
              </a:rPr>
              <a:t> using (IHC) (100x)</a:t>
            </a:r>
            <a:endParaRPr lang="en-US" sz="2400" dirty="0" smtClean="0">
              <a:solidFill>
                <a:schemeClr val="tx1"/>
              </a:solidFill>
              <a:cs typeface="Arial" pitchFamily="34" charset="0"/>
            </a:endParaRPr>
          </a:p>
        </p:txBody>
      </p:sp>
      <p:cxnSp>
        <p:nvCxnSpPr>
          <p:cNvPr id="2050" name="Straight Arrow Connector 71"/>
          <p:cNvCxnSpPr>
            <a:cxnSpLocks noChangeShapeType="1"/>
          </p:cNvCxnSpPr>
          <p:nvPr/>
        </p:nvCxnSpPr>
        <p:spPr bwMode="auto">
          <a:xfrm flipH="1">
            <a:off x="1981200" y="4143375"/>
            <a:ext cx="152400" cy="123825"/>
          </a:xfrm>
          <a:prstGeom prst="straightConnector1">
            <a:avLst/>
          </a:prstGeom>
          <a:noFill/>
          <a:ln w="9525">
            <a:solidFill>
              <a:srgbClr val="000000"/>
            </a:solidFill>
            <a:round/>
            <a:headEnd/>
            <a:tailEnd type="triangle" w="med" len="med"/>
          </a:ln>
        </p:spPr>
      </p:cxnSp>
      <p:cxnSp>
        <p:nvCxnSpPr>
          <p:cNvPr id="2051" name="Straight Arrow Connector 72"/>
          <p:cNvCxnSpPr>
            <a:cxnSpLocks noChangeShapeType="1"/>
          </p:cNvCxnSpPr>
          <p:nvPr/>
        </p:nvCxnSpPr>
        <p:spPr bwMode="auto">
          <a:xfrm flipV="1">
            <a:off x="2667000" y="3657600"/>
            <a:ext cx="95250" cy="152400"/>
          </a:xfrm>
          <a:prstGeom prst="straightConnector1">
            <a:avLst/>
          </a:prstGeom>
          <a:noFill/>
          <a:ln w="9525">
            <a:solidFill>
              <a:srgbClr val="000000"/>
            </a:solidFill>
            <a:round/>
            <a:headEnd/>
            <a:tailEnd type="triangle" w="med" len="med"/>
          </a:ln>
        </p:spPr>
      </p:cxnSp>
      <p:cxnSp>
        <p:nvCxnSpPr>
          <p:cNvPr id="2052" name="Straight Arrow Connector 68"/>
          <p:cNvCxnSpPr>
            <a:cxnSpLocks noChangeShapeType="1"/>
          </p:cNvCxnSpPr>
          <p:nvPr/>
        </p:nvCxnSpPr>
        <p:spPr bwMode="auto">
          <a:xfrm>
            <a:off x="5086350" y="3952875"/>
            <a:ext cx="209550" cy="57150"/>
          </a:xfrm>
          <a:prstGeom prst="straightConnector1">
            <a:avLst/>
          </a:prstGeom>
          <a:noFill/>
          <a:ln w="9525">
            <a:solidFill>
              <a:srgbClr val="000000"/>
            </a:solidFill>
            <a:round/>
            <a:headEnd/>
            <a:tailEnd type="triangle" w="med" len="med"/>
          </a:ln>
        </p:spPr>
      </p:cxnSp>
      <p:cxnSp>
        <p:nvCxnSpPr>
          <p:cNvPr id="2053" name="Straight Arrow Connector 69"/>
          <p:cNvCxnSpPr>
            <a:cxnSpLocks noChangeShapeType="1"/>
          </p:cNvCxnSpPr>
          <p:nvPr/>
        </p:nvCxnSpPr>
        <p:spPr bwMode="auto">
          <a:xfrm flipH="1">
            <a:off x="7029450" y="3417888"/>
            <a:ext cx="133350" cy="106362"/>
          </a:xfrm>
          <a:prstGeom prst="straightConnector1">
            <a:avLst/>
          </a:prstGeom>
          <a:noFill/>
          <a:ln w="9525">
            <a:solidFill>
              <a:srgbClr val="000000"/>
            </a:solidFill>
            <a:round/>
            <a:headEnd/>
            <a:tailEnd type="triangle" w="med" len="med"/>
          </a:ln>
        </p:spPr>
      </p:cxnSp>
      <p:sp>
        <p:nvSpPr>
          <p:cNvPr id="23" name="Slide Number Placeholder 22"/>
          <p:cNvSpPr>
            <a:spLocks noGrp="1"/>
          </p:cNvSpPr>
          <p:nvPr>
            <p:ph type="sldNum" sz="quarter" idx="12"/>
          </p:nvPr>
        </p:nvSpPr>
        <p:spPr/>
        <p:txBody>
          <a:bodyPr/>
          <a:lstStyle/>
          <a:p>
            <a:pPr>
              <a:defRPr/>
            </a:pPr>
            <a:fld id="{48BDD5CF-FC1F-43A2-A19D-742F57F83AD6}"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838200" y="2057400"/>
          <a:ext cx="7620000" cy="3962400"/>
        </p:xfrm>
        <a:graphic>
          <a:graphicData uri="http://schemas.openxmlformats.org/drawingml/2006/chart">
            <c:chart xmlns:c="http://schemas.openxmlformats.org/drawingml/2006/chart" xmlns:r="http://schemas.openxmlformats.org/officeDocument/2006/relationships" r:id="rId2"/>
          </a:graphicData>
        </a:graphic>
      </p:graphicFrame>
      <p:sp useBgFill="1">
        <p:nvSpPr>
          <p:cNvPr id="7" name="Rounded Rectangle 6"/>
          <p:cNvSpPr/>
          <p:nvPr/>
        </p:nvSpPr>
        <p:spPr>
          <a:xfrm>
            <a:off x="304800" y="228600"/>
            <a:ext cx="8229600" cy="7620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2400" dirty="0" smtClean="0">
                <a:solidFill>
                  <a:srgbClr val="000000"/>
                </a:solidFill>
                <a:ea typeface="Times New Roman" pitchFamily="18" charset="0"/>
                <a:cs typeface="Times New Roman" pitchFamily="18" charset="0"/>
              </a:rPr>
              <a:t>Effect of VLD/</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on renal </a:t>
            </a:r>
            <a:r>
              <a:rPr lang="en-US" sz="2400" dirty="0" err="1" smtClean="0">
                <a:solidFill>
                  <a:srgbClr val="000000"/>
                </a:solidFill>
                <a:ea typeface="Times New Roman" pitchFamily="18" charset="0"/>
                <a:cs typeface="Times New Roman" pitchFamily="18" charset="0"/>
              </a:rPr>
              <a:t>Bax</a:t>
            </a:r>
            <a:r>
              <a:rPr lang="en-US" sz="2400" dirty="0" smtClean="0">
                <a:solidFill>
                  <a:srgbClr val="000000"/>
                </a:solidFill>
                <a:ea typeface="Times New Roman" pitchFamily="18" charset="0"/>
                <a:cs typeface="Times New Roman" pitchFamily="18" charset="0"/>
              </a:rPr>
              <a:t> score in </a:t>
            </a:r>
            <a:r>
              <a:rPr lang="en-US" sz="2400" dirty="0" smtClean="0">
                <a:solidFill>
                  <a:srgbClr val="000000"/>
                </a:solidFill>
                <a:ea typeface="Times New Roman" pitchFamily="18" charset="0"/>
                <a:cs typeface="Arial" pitchFamily="34" charset="0"/>
              </a:rPr>
              <a:t>rat induced by </a:t>
            </a:r>
            <a:r>
              <a:rPr lang="en-US" sz="2400" dirty="0" err="1" smtClean="0">
                <a:solidFill>
                  <a:srgbClr val="000000"/>
                </a:solidFill>
                <a:ea typeface="Times New Roman" pitchFamily="18" charset="0"/>
                <a:cs typeface="Arial" pitchFamily="34" charset="0"/>
              </a:rPr>
              <a:t>CsA</a:t>
            </a:r>
            <a:endParaRPr lang="en-US" sz="2400" dirty="0" smtClean="0">
              <a:solidFill>
                <a:schemeClr val="tx1"/>
              </a:solidFill>
              <a:cs typeface="Arial" pitchFamily="34" charset="0"/>
            </a:endParaRPr>
          </a:p>
        </p:txBody>
      </p:sp>
      <p:sp>
        <p:nvSpPr>
          <p:cNvPr id="4" name="Slide Number Placeholder 3"/>
          <p:cNvSpPr>
            <a:spLocks noGrp="1"/>
          </p:cNvSpPr>
          <p:nvPr>
            <p:ph type="sldNum" sz="quarter" idx="12"/>
          </p:nvPr>
        </p:nvSpPr>
        <p:spPr/>
        <p:txBody>
          <a:bodyPr/>
          <a:lstStyle/>
          <a:p>
            <a:pPr>
              <a:defRPr/>
            </a:pPr>
            <a:fld id="{48BDD5CF-FC1F-43A2-A19D-742F57F83AD6}"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1"/>
          <p:cNvSpPr>
            <a:spLocks noChangeArrowheads="1"/>
          </p:cNvSpPr>
          <p:nvPr/>
        </p:nvSpPr>
        <p:spPr bwMode="auto">
          <a:xfrm>
            <a:off x="228600" y="5105400"/>
            <a:ext cx="86868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Control group</a:t>
            </a:r>
            <a:r>
              <a:rPr lang="en-US" sz="2000" b="1" dirty="0" smtClean="0">
                <a:solidFill>
                  <a:srgbClr val="000000"/>
                </a:solidFill>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&amp;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b) VLD group</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section showed intermediate  </a:t>
            </a:r>
            <a:r>
              <a:rPr kumimoji="0" lang="en-US" sz="20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glomerular</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staining in 100% of  the </a:t>
            </a:r>
            <a:r>
              <a:rPr kumimoji="0" lang="en-US" sz="20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glomeruli</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(thin arrows)  and intermediate  tubular  staining in 25% of the tubules ,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group showed no staining in both </a:t>
            </a:r>
            <a:r>
              <a:rPr kumimoji="0" lang="en-US" sz="20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glomeruli</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 tubules ( thin and thick arrows respectively, </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CsA</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VLD </a:t>
            </a:r>
            <a:r>
              <a:rPr kumimoji="0" lang="en-US" sz="20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showed mild staining in the tubules thick arrows</a:t>
            </a:r>
            <a:r>
              <a:rPr kumimoji="0" lang="en-U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3804" name="صورة 3" descr="bcl2 normal x 201  3"/>
          <p:cNvPicPr>
            <a:picLocks noChangeAspect="1" noChangeArrowheads="1"/>
          </p:cNvPicPr>
          <p:nvPr/>
        </p:nvPicPr>
        <p:blipFill>
          <a:blip r:embed="rId3"/>
          <a:srcRect/>
          <a:stretch>
            <a:fillRect/>
          </a:stretch>
        </p:blipFill>
        <p:spPr bwMode="auto">
          <a:xfrm>
            <a:off x="1371600" y="1219200"/>
            <a:ext cx="3019425" cy="1905000"/>
          </a:xfrm>
          <a:prstGeom prst="rect">
            <a:avLst/>
          </a:prstGeom>
          <a:noFill/>
        </p:spPr>
      </p:pic>
      <p:pic>
        <p:nvPicPr>
          <p:cNvPr id="33800" name="صورة 1" descr="bcl2 normal x 200"/>
          <p:cNvPicPr>
            <a:picLocks noChangeAspect="1" noChangeArrowheads="1"/>
          </p:cNvPicPr>
          <p:nvPr/>
        </p:nvPicPr>
        <p:blipFill>
          <a:blip r:embed="rId4"/>
          <a:srcRect/>
          <a:stretch>
            <a:fillRect/>
          </a:stretch>
        </p:blipFill>
        <p:spPr bwMode="auto">
          <a:xfrm>
            <a:off x="4648200" y="1219200"/>
            <a:ext cx="3028950" cy="1905000"/>
          </a:xfrm>
          <a:prstGeom prst="rect">
            <a:avLst/>
          </a:prstGeom>
          <a:noFill/>
        </p:spPr>
      </p:pic>
      <p:pic>
        <p:nvPicPr>
          <p:cNvPr id="33796" name="صورة 4" descr="kidny +ve bcl2 x 200"/>
          <p:cNvPicPr>
            <a:picLocks noChangeAspect="1" noChangeArrowheads="1"/>
          </p:cNvPicPr>
          <p:nvPr/>
        </p:nvPicPr>
        <p:blipFill>
          <a:blip r:embed="rId5">
            <a:lum bright="8000"/>
          </a:blip>
          <a:srcRect/>
          <a:stretch>
            <a:fillRect/>
          </a:stretch>
        </p:blipFill>
        <p:spPr bwMode="auto">
          <a:xfrm>
            <a:off x="1371600" y="3276600"/>
            <a:ext cx="3019425" cy="1714500"/>
          </a:xfrm>
          <a:prstGeom prst="rect">
            <a:avLst/>
          </a:prstGeom>
          <a:noFill/>
        </p:spPr>
      </p:pic>
      <p:sp>
        <p:nvSpPr>
          <p:cNvPr id="33795" name="Text Box 57"/>
          <p:cNvSpPr txBox="1">
            <a:spLocks noChangeArrowheads="1"/>
          </p:cNvSpPr>
          <p:nvPr/>
        </p:nvSpPr>
        <p:spPr bwMode="auto">
          <a:xfrm>
            <a:off x="-60325" y="31750"/>
            <a:ext cx="339725" cy="32067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799" name="Text Box 60"/>
          <p:cNvSpPr txBox="1">
            <a:spLocks noChangeArrowheads="1"/>
          </p:cNvSpPr>
          <p:nvPr/>
        </p:nvSpPr>
        <p:spPr bwMode="auto">
          <a:xfrm>
            <a:off x="-60325" y="-39688"/>
            <a:ext cx="330200" cy="3127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803" name="Text Box 63"/>
          <p:cNvSpPr txBox="1">
            <a:spLocks noChangeArrowheads="1"/>
          </p:cNvSpPr>
          <p:nvPr/>
        </p:nvSpPr>
        <p:spPr bwMode="auto">
          <a:xfrm>
            <a:off x="-60325" y="-39688"/>
            <a:ext cx="339725" cy="339726"/>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805" name="Text Box 64"/>
          <p:cNvSpPr txBox="1">
            <a:spLocks noChangeArrowheads="1"/>
          </p:cNvSpPr>
          <p:nvPr/>
        </p:nvSpPr>
        <p:spPr bwMode="auto">
          <a:xfrm>
            <a:off x="-50800" y="1957388"/>
            <a:ext cx="339725" cy="339725"/>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798" name="Straight Arrow Connector 59"/>
          <p:cNvSpPr>
            <a:spLocks noChangeShapeType="1"/>
          </p:cNvSpPr>
          <p:nvPr/>
        </p:nvSpPr>
        <p:spPr bwMode="auto">
          <a:xfrm rot="5400000" flipV="1">
            <a:off x="2534604" y="4125280"/>
            <a:ext cx="219074" cy="45719"/>
          </a:xfrm>
          <a:prstGeom prst="straightConnector1">
            <a:avLst/>
          </a:prstGeom>
          <a:noFill/>
          <a:ln w="381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n-US"/>
          </a:p>
        </p:txBody>
      </p:sp>
      <p:pic>
        <p:nvPicPr>
          <p:cNvPr id="33793" name="صورة 3" descr="kidny V Kappa 2x203"/>
          <p:cNvPicPr>
            <a:picLocks noChangeAspect="1" noChangeArrowheads="1"/>
          </p:cNvPicPr>
          <p:nvPr/>
        </p:nvPicPr>
        <p:blipFill>
          <a:blip r:embed="rId6" cstate="print">
            <a:lum contrast="10000"/>
          </a:blip>
          <a:srcRect l="27888" t="-317" b="29889"/>
          <a:stretch>
            <a:fillRect/>
          </a:stretch>
        </p:blipFill>
        <p:spPr bwMode="auto">
          <a:xfrm>
            <a:off x="4648201" y="3276600"/>
            <a:ext cx="3048000" cy="1676400"/>
          </a:xfrm>
          <a:prstGeom prst="rect">
            <a:avLst/>
          </a:prstGeom>
          <a:noFill/>
        </p:spPr>
      </p:pic>
      <p:sp>
        <p:nvSpPr>
          <p:cNvPr id="18" name="TextBox 12"/>
          <p:cNvSpPr txBox="1">
            <a:spLocks noChangeArrowheads="1"/>
          </p:cNvSpPr>
          <p:nvPr/>
        </p:nvSpPr>
        <p:spPr bwMode="auto">
          <a:xfrm>
            <a:off x="1371600" y="1219200"/>
            <a:ext cx="503238" cy="585788"/>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a</a:t>
            </a:r>
            <a:endParaRPr lang="ar-EG" altLang="ar-SA" sz="3200" b="1" dirty="0">
              <a:solidFill>
                <a:schemeClr val="bg1"/>
              </a:solidFill>
              <a:latin typeface="Calibri" pitchFamily="34" charset="0"/>
            </a:endParaRPr>
          </a:p>
        </p:txBody>
      </p:sp>
      <p:sp>
        <p:nvSpPr>
          <p:cNvPr id="19" name="TextBox 13"/>
          <p:cNvSpPr txBox="1">
            <a:spLocks noChangeArrowheads="1"/>
          </p:cNvSpPr>
          <p:nvPr/>
        </p:nvSpPr>
        <p:spPr bwMode="auto">
          <a:xfrm>
            <a:off x="4648200" y="3352800"/>
            <a:ext cx="504825"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d</a:t>
            </a:r>
            <a:endParaRPr lang="ar-EG" altLang="ar-SA" sz="3200" b="1" dirty="0">
              <a:solidFill>
                <a:schemeClr val="bg1"/>
              </a:solidFill>
              <a:latin typeface="Calibri" pitchFamily="34" charset="0"/>
            </a:endParaRPr>
          </a:p>
        </p:txBody>
      </p:sp>
      <p:sp>
        <p:nvSpPr>
          <p:cNvPr id="20" name="TextBox 15"/>
          <p:cNvSpPr txBox="1">
            <a:spLocks noChangeArrowheads="1"/>
          </p:cNvSpPr>
          <p:nvPr/>
        </p:nvSpPr>
        <p:spPr bwMode="auto">
          <a:xfrm>
            <a:off x="4676775" y="1219200"/>
            <a:ext cx="504825" cy="585787"/>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b</a:t>
            </a:r>
            <a:endParaRPr lang="ar-EG" altLang="ar-SA" sz="3200" b="1" dirty="0">
              <a:solidFill>
                <a:schemeClr val="bg1"/>
              </a:solidFill>
              <a:latin typeface="Calibri" pitchFamily="34" charset="0"/>
            </a:endParaRPr>
          </a:p>
        </p:txBody>
      </p:sp>
      <p:sp>
        <p:nvSpPr>
          <p:cNvPr id="21" name="TextBox 16"/>
          <p:cNvSpPr txBox="1">
            <a:spLocks noChangeArrowheads="1"/>
          </p:cNvSpPr>
          <p:nvPr/>
        </p:nvSpPr>
        <p:spPr bwMode="auto">
          <a:xfrm>
            <a:off x="1371600" y="3276600"/>
            <a:ext cx="503238" cy="584200"/>
          </a:xfrm>
          <a:prstGeom prst="rect">
            <a:avLst/>
          </a:prstGeom>
          <a:solidFill>
            <a:schemeClr val="tx1"/>
          </a:solidFill>
          <a:ln w="9525">
            <a:noFill/>
            <a:miter lim="800000"/>
            <a:headEnd/>
            <a:tailEnd/>
          </a:ln>
        </p:spPr>
        <p:txBody>
          <a:bodyPr>
            <a:spAutoFit/>
          </a:bodyPr>
          <a:lstStyle/>
          <a:p>
            <a:pPr algn="ctr" rtl="0"/>
            <a:r>
              <a:rPr lang="en-US" altLang="ar-SA" sz="3200" b="1" dirty="0">
                <a:solidFill>
                  <a:schemeClr val="bg1"/>
                </a:solidFill>
                <a:latin typeface="Calibri" pitchFamily="34" charset="0"/>
              </a:rPr>
              <a:t>c</a:t>
            </a:r>
            <a:endParaRPr lang="ar-EG" altLang="ar-SA" sz="3200" b="1" dirty="0">
              <a:solidFill>
                <a:schemeClr val="bg1"/>
              </a:solidFill>
              <a:latin typeface="Calibri" pitchFamily="34" charset="0"/>
            </a:endParaRPr>
          </a:p>
        </p:txBody>
      </p:sp>
      <p:sp>
        <p:nvSpPr>
          <p:cNvPr id="22" name="Rectangle 21"/>
          <p:cNvSpPr/>
          <p:nvPr/>
        </p:nvSpPr>
        <p:spPr>
          <a:xfrm>
            <a:off x="1219200" y="1066800"/>
            <a:ext cx="6629400" cy="403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ounded Rectangle 22"/>
          <p:cNvSpPr/>
          <p:nvPr/>
        </p:nvSpPr>
        <p:spPr>
          <a:xfrm>
            <a:off x="533400" y="228600"/>
            <a:ext cx="8001000" cy="7620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2400" dirty="0" smtClean="0">
                <a:solidFill>
                  <a:srgbClr val="000000"/>
                </a:solidFill>
                <a:ea typeface="Times New Roman" pitchFamily="18" charset="0"/>
                <a:cs typeface="Times New Roman" pitchFamily="18" charset="0"/>
              </a:rPr>
              <a:t>Effect of VLD/</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on renal </a:t>
            </a:r>
            <a:r>
              <a:rPr lang="en-US" sz="2400" dirty="0" smtClean="0">
                <a:solidFill>
                  <a:schemeClr val="tx1"/>
                </a:solidFill>
              </a:rPr>
              <a:t>Bcl</a:t>
            </a:r>
            <a:r>
              <a:rPr lang="en-US" sz="2400" baseline="-25000" dirty="0" smtClean="0">
                <a:solidFill>
                  <a:schemeClr val="tx1"/>
                </a:solidFill>
              </a:rPr>
              <a:t>2</a:t>
            </a:r>
            <a:r>
              <a:rPr lang="en-US" sz="2400" dirty="0" smtClean="0">
                <a:solidFill>
                  <a:schemeClr val="tx1"/>
                </a:solidFill>
                <a:ea typeface="Times New Roman" pitchFamily="18" charset="0"/>
                <a:cs typeface="Times New Roman" pitchFamily="18" charset="0"/>
              </a:rPr>
              <a:t> </a:t>
            </a:r>
            <a:r>
              <a:rPr lang="en-US" sz="2400" dirty="0" smtClean="0">
                <a:solidFill>
                  <a:srgbClr val="000000"/>
                </a:solidFill>
                <a:ea typeface="Times New Roman" pitchFamily="18" charset="0"/>
                <a:cs typeface="Times New Roman" pitchFamily="18" charset="0"/>
              </a:rPr>
              <a:t>expression changes in </a:t>
            </a:r>
            <a:r>
              <a:rPr lang="en-US" sz="2400" dirty="0" smtClean="0">
                <a:solidFill>
                  <a:srgbClr val="000000"/>
                </a:solidFill>
                <a:ea typeface="Times New Roman" pitchFamily="18" charset="0"/>
                <a:cs typeface="Arial" pitchFamily="34" charset="0"/>
              </a:rPr>
              <a:t>rat induced by </a:t>
            </a:r>
            <a:r>
              <a:rPr lang="en-US" sz="2400" dirty="0" err="1" smtClean="0">
                <a:solidFill>
                  <a:srgbClr val="000000"/>
                </a:solidFill>
                <a:ea typeface="Times New Roman" pitchFamily="18" charset="0"/>
                <a:cs typeface="Arial" pitchFamily="34" charset="0"/>
              </a:rPr>
              <a:t>CsA</a:t>
            </a:r>
            <a:r>
              <a:rPr lang="en-US" sz="2400" dirty="0" smtClean="0">
                <a:solidFill>
                  <a:srgbClr val="000000"/>
                </a:solidFill>
                <a:ea typeface="Times New Roman" pitchFamily="18" charset="0"/>
                <a:cs typeface="Times New Roman" pitchFamily="18" charset="0"/>
              </a:rPr>
              <a:t> using (IHC) (200x)</a:t>
            </a:r>
            <a:endParaRPr lang="en-US" sz="2400" dirty="0" smtClean="0">
              <a:solidFill>
                <a:schemeClr val="tx1"/>
              </a:solidFill>
              <a:cs typeface="Arial" pitchFamily="34" charset="0"/>
            </a:endParaRPr>
          </a:p>
        </p:txBody>
      </p:sp>
      <p:cxnSp>
        <p:nvCxnSpPr>
          <p:cNvPr id="1028" name="Straight Arrow Connector 61"/>
          <p:cNvCxnSpPr>
            <a:cxnSpLocks noChangeShapeType="1"/>
          </p:cNvCxnSpPr>
          <p:nvPr/>
        </p:nvCxnSpPr>
        <p:spPr bwMode="auto">
          <a:xfrm rot="16200000" flipH="1">
            <a:off x="5557838" y="1681162"/>
            <a:ext cx="314325" cy="152400"/>
          </a:xfrm>
          <a:prstGeom prst="straightConnector1">
            <a:avLst/>
          </a:prstGeom>
          <a:noFill/>
          <a:ln w="9525">
            <a:solidFill>
              <a:srgbClr val="000000"/>
            </a:solidFill>
            <a:round/>
            <a:headEnd/>
            <a:tailEnd type="triangle" w="med" len="med"/>
          </a:ln>
        </p:spPr>
      </p:cxnSp>
      <p:cxnSp>
        <p:nvCxnSpPr>
          <p:cNvPr id="1029" name="Straight Arrow Connector 62"/>
          <p:cNvCxnSpPr>
            <a:cxnSpLocks noChangeShapeType="1"/>
          </p:cNvCxnSpPr>
          <p:nvPr/>
        </p:nvCxnSpPr>
        <p:spPr bwMode="auto">
          <a:xfrm rot="5400000">
            <a:off x="4991100" y="2171700"/>
            <a:ext cx="228600" cy="1588"/>
          </a:xfrm>
          <a:prstGeom prst="straightConnector1">
            <a:avLst/>
          </a:prstGeom>
          <a:noFill/>
          <a:ln w="38100">
            <a:solidFill>
              <a:srgbClr val="000000"/>
            </a:solidFill>
            <a:round/>
            <a:headEnd/>
            <a:tailEnd type="triangle" w="med" len="med"/>
          </a:ln>
          <a:effectLst/>
        </p:spPr>
      </p:cxnSp>
      <p:cxnSp>
        <p:nvCxnSpPr>
          <p:cNvPr id="29" name="Straight Arrow Connector 61"/>
          <p:cNvCxnSpPr>
            <a:cxnSpLocks noChangeShapeType="1"/>
          </p:cNvCxnSpPr>
          <p:nvPr/>
        </p:nvCxnSpPr>
        <p:spPr bwMode="auto">
          <a:xfrm>
            <a:off x="2590802" y="1524002"/>
            <a:ext cx="304799" cy="238123"/>
          </a:xfrm>
          <a:prstGeom prst="straightConnector1">
            <a:avLst/>
          </a:prstGeom>
          <a:noFill/>
          <a:ln w="9525">
            <a:solidFill>
              <a:srgbClr val="000000"/>
            </a:solidFill>
            <a:round/>
            <a:headEnd/>
            <a:tailEnd type="triangle" w="med" len="med"/>
          </a:ln>
        </p:spPr>
      </p:cxnSp>
      <p:cxnSp>
        <p:nvCxnSpPr>
          <p:cNvPr id="31" name="Straight Arrow Connector 62"/>
          <p:cNvCxnSpPr>
            <a:cxnSpLocks noChangeShapeType="1"/>
          </p:cNvCxnSpPr>
          <p:nvPr/>
        </p:nvCxnSpPr>
        <p:spPr bwMode="auto">
          <a:xfrm rot="5400000">
            <a:off x="2933700" y="2781300"/>
            <a:ext cx="228600" cy="1588"/>
          </a:xfrm>
          <a:prstGeom prst="straightConnector1">
            <a:avLst/>
          </a:prstGeom>
          <a:noFill/>
          <a:ln w="38100">
            <a:solidFill>
              <a:srgbClr val="000000"/>
            </a:solidFill>
            <a:round/>
            <a:headEnd/>
            <a:tailEnd type="triangle" w="med" len="med"/>
          </a:ln>
          <a:effectLst/>
        </p:spPr>
      </p:cxnSp>
      <p:cxnSp>
        <p:nvCxnSpPr>
          <p:cNvPr id="1030" name="Straight Arrow Connector 58"/>
          <p:cNvCxnSpPr>
            <a:cxnSpLocks noChangeShapeType="1"/>
          </p:cNvCxnSpPr>
          <p:nvPr/>
        </p:nvCxnSpPr>
        <p:spPr bwMode="auto">
          <a:xfrm>
            <a:off x="3924300" y="4000500"/>
            <a:ext cx="114300" cy="266700"/>
          </a:xfrm>
          <a:prstGeom prst="straightConnector1">
            <a:avLst/>
          </a:prstGeom>
          <a:noFill/>
          <a:ln w="9525">
            <a:solidFill>
              <a:srgbClr val="000000"/>
            </a:solidFill>
            <a:round/>
            <a:headEnd/>
            <a:tailEnd type="triangle" w="med" len="med"/>
          </a:ln>
        </p:spPr>
      </p:cxnSp>
      <p:pic>
        <p:nvPicPr>
          <p:cNvPr id="26" name="صورة 1" descr="bcl2 normal x 200"/>
          <p:cNvPicPr>
            <a:picLocks noChangeAspect="1" noChangeArrowheads="1"/>
          </p:cNvPicPr>
          <p:nvPr/>
        </p:nvPicPr>
        <p:blipFill>
          <a:blip r:embed="rId4"/>
          <a:srcRect l="35220" t="36120" r="49233" b="43280"/>
          <a:stretch>
            <a:fillRect/>
          </a:stretch>
        </p:blipFill>
        <p:spPr bwMode="auto">
          <a:xfrm rot="19817014">
            <a:off x="5230556" y="4215101"/>
            <a:ext cx="347722" cy="289768"/>
          </a:xfrm>
          <a:prstGeom prst="rect">
            <a:avLst/>
          </a:prstGeom>
          <a:noFill/>
        </p:spPr>
      </p:pic>
      <p:pic>
        <p:nvPicPr>
          <p:cNvPr id="30" name="صورة 3" descr="kidny V Kappa 2x203"/>
          <p:cNvPicPr>
            <a:picLocks noChangeAspect="1" noChangeArrowheads="1"/>
          </p:cNvPicPr>
          <p:nvPr/>
        </p:nvPicPr>
        <p:blipFill>
          <a:blip r:embed="rId7" cstate="print">
            <a:lum contrast="10000"/>
          </a:blip>
          <a:srcRect l="57123" t="37752" r="15592" b="41483"/>
          <a:stretch>
            <a:fillRect/>
          </a:stretch>
        </p:blipFill>
        <p:spPr bwMode="auto">
          <a:xfrm rot="11015701">
            <a:off x="4864452" y="4487456"/>
            <a:ext cx="847317" cy="363136"/>
          </a:xfrm>
          <a:prstGeom prst="rect">
            <a:avLst/>
          </a:prstGeom>
          <a:noFill/>
        </p:spPr>
      </p:pic>
      <p:pic>
        <p:nvPicPr>
          <p:cNvPr id="33" name="صورة 3" descr="kidny V Kappa 2x203"/>
          <p:cNvPicPr>
            <a:picLocks noChangeAspect="1" noChangeArrowheads="1"/>
          </p:cNvPicPr>
          <p:nvPr/>
        </p:nvPicPr>
        <p:blipFill>
          <a:blip r:embed="rId7" cstate="print">
            <a:lum contrast="10000"/>
          </a:blip>
          <a:srcRect l="57123" t="37752" r="15592" b="41483"/>
          <a:stretch>
            <a:fillRect/>
          </a:stretch>
        </p:blipFill>
        <p:spPr bwMode="auto">
          <a:xfrm rot="904819">
            <a:off x="5216033" y="3876292"/>
            <a:ext cx="847317" cy="363136"/>
          </a:xfrm>
          <a:prstGeom prst="rect">
            <a:avLst/>
          </a:prstGeom>
          <a:noFill/>
        </p:spPr>
      </p:pic>
      <p:cxnSp>
        <p:nvCxnSpPr>
          <p:cNvPr id="1032" name="Straight Arrow Connector 56"/>
          <p:cNvCxnSpPr>
            <a:cxnSpLocks noChangeShapeType="1"/>
          </p:cNvCxnSpPr>
          <p:nvPr/>
        </p:nvCxnSpPr>
        <p:spPr bwMode="auto">
          <a:xfrm flipH="1">
            <a:off x="5915025" y="4238625"/>
            <a:ext cx="123825" cy="371475"/>
          </a:xfrm>
          <a:prstGeom prst="straightConnector1">
            <a:avLst/>
          </a:prstGeom>
          <a:noFill/>
          <a:ln w="63500">
            <a:solidFill>
              <a:srgbClr val="000000"/>
            </a:solidFill>
            <a:round/>
            <a:headEnd/>
            <a:tailEnd type="triangle" w="med" len="med"/>
          </a:ln>
          <a:effectLst/>
        </p:spPr>
      </p:cxnSp>
      <p:pic>
        <p:nvPicPr>
          <p:cNvPr id="35" name="صورة 3" descr="kidny V Kappa 2x203"/>
          <p:cNvPicPr>
            <a:picLocks noChangeAspect="1" noChangeArrowheads="1"/>
          </p:cNvPicPr>
          <p:nvPr/>
        </p:nvPicPr>
        <p:blipFill>
          <a:blip r:embed="rId8" cstate="print">
            <a:lum contrast="10000"/>
          </a:blip>
          <a:srcRect l="57123" t="37752" r="15592" b="41483"/>
          <a:stretch>
            <a:fillRect/>
          </a:stretch>
        </p:blipFill>
        <p:spPr bwMode="auto">
          <a:xfrm rot="904819">
            <a:off x="4997411" y="4212961"/>
            <a:ext cx="216884" cy="363136"/>
          </a:xfrm>
          <a:prstGeom prst="rect">
            <a:avLst/>
          </a:prstGeom>
          <a:noFill/>
        </p:spPr>
      </p:pic>
      <p:cxnSp>
        <p:nvCxnSpPr>
          <p:cNvPr id="28" name="Straight Arrow Connector 61"/>
          <p:cNvCxnSpPr>
            <a:cxnSpLocks noChangeShapeType="1"/>
          </p:cNvCxnSpPr>
          <p:nvPr/>
        </p:nvCxnSpPr>
        <p:spPr bwMode="auto">
          <a:xfrm flipH="1">
            <a:off x="5562600" y="3962400"/>
            <a:ext cx="304800" cy="228600"/>
          </a:xfrm>
          <a:prstGeom prst="straightConnector1">
            <a:avLst/>
          </a:prstGeom>
          <a:noFill/>
          <a:ln w="9525">
            <a:solidFill>
              <a:srgbClr val="000000"/>
            </a:solidFill>
            <a:round/>
            <a:headEnd/>
            <a:tailEnd type="triangle" w="med" len="med"/>
          </a:ln>
        </p:spPr>
      </p:cxnSp>
      <p:sp>
        <p:nvSpPr>
          <p:cNvPr id="32" name="Slide Number Placeholder 31"/>
          <p:cNvSpPr>
            <a:spLocks noGrp="1"/>
          </p:cNvSpPr>
          <p:nvPr>
            <p:ph type="sldNum" sz="quarter" idx="12"/>
          </p:nvPr>
        </p:nvSpPr>
        <p:spPr/>
        <p:txBody>
          <a:bodyPr/>
          <a:lstStyle/>
          <a:p>
            <a:pPr>
              <a:defRPr/>
            </a:pPr>
            <a:fld id="{48BDD5CF-FC1F-43A2-A19D-742F57F83AD6}"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nvGraphicFramePr>
        <p:xfrm>
          <a:off x="609600" y="2209800"/>
          <a:ext cx="8077200" cy="3276600"/>
        </p:xfrm>
        <a:graphic>
          <a:graphicData uri="http://schemas.openxmlformats.org/drawingml/2006/chart">
            <c:chart xmlns:c="http://schemas.openxmlformats.org/drawingml/2006/chart" xmlns:r="http://schemas.openxmlformats.org/officeDocument/2006/relationships" r:id="rId2"/>
          </a:graphicData>
        </a:graphic>
      </p:graphicFrame>
      <p:sp useBgFill="1">
        <p:nvSpPr>
          <p:cNvPr id="8" name="Rounded Rectangle 7"/>
          <p:cNvSpPr/>
          <p:nvPr/>
        </p:nvSpPr>
        <p:spPr>
          <a:xfrm>
            <a:off x="533400" y="228600"/>
            <a:ext cx="8001000" cy="914400"/>
          </a:xfrm>
          <a:prstGeom prst="roundRect">
            <a:avLst/>
          </a:prstGeom>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2400" dirty="0" smtClean="0">
                <a:solidFill>
                  <a:srgbClr val="000000"/>
                </a:solidFill>
                <a:ea typeface="Times New Roman" pitchFamily="18" charset="0"/>
                <a:cs typeface="Times New Roman" pitchFamily="18" charset="0"/>
              </a:rPr>
              <a:t>Effect of VLD/</a:t>
            </a:r>
            <a:r>
              <a:rPr lang="en-US" sz="2400" dirty="0" err="1" smtClean="0">
                <a:solidFill>
                  <a:srgbClr val="000000"/>
                </a:solidFill>
                <a:ea typeface="Times New Roman" pitchFamily="18" charset="0"/>
                <a:cs typeface="Times New Roman" pitchFamily="18" charset="0"/>
              </a:rPr>
              <a:t>CsA</a:t>
            </a:r>
            <a:r>
              <a:rPr lang="en-US" sz="2400" dirty="0" smtClean="0">
                <a:solidFill>
                  <a:srgbClr val="000000"/>
                </a:solidFill>
                <a:ea typeface="Times New Roman" pitchFamily="18" charset="0"/>
                <a:cs typeface="Times New Roman" pitchFamily="18" charset="0"/>
              </a:rPr>
              <a:t> on renal </a:t>
            </a:r>
            <a:r>
              <a:rPr lang="en-US" sz="2400" dirty="0" smtClean="0">
                <a:solidFill>
                  <a:schemeClr val="tx1"/>
                </a:solidFill>
              </a:rPr>
              <a:t>Bcl</a:t>
            </a:r>
            <a:r>
              <a:rPr lang="en-US" sz="2400" baseline="-25000" dirty="0" smtClean="0">
                <a:solidFill>
                  <a:schemeClr val="tx1"/>
                </a:solidFill>
              </a:rPr>
              <a:t>2</a:t>
            </a:r>
            <a:r>
              <a:rPr lang="en-US" sz="2400" dirty="0" smtClean="0">
                <a:solidFill>
                  <a:schemeClr val="tx1"/>
                </a:solidFill>
                <a:ea typeface="Times New Roman" pitchFamily="18" charset="0"/>
                <a:cs typeface="Times New Roman" pitchFamily="18" charset="0"/>
              </a:rPr>
              <a:t> score </a:t>
            </a:r>
            <a:r>
              <a:rPr lang="en-US" sz="2400" dirty="0" smtClean="0">
                <a:solidFill>
                  <a:srgbClr val="000000"/>
                </a:solidFill>
                <a:ea typeface="Times New Roman" pitchFamily="18" charset="0"/>
                <a:cs typeface="Times New Roman" pitchFamily="18" charset="0"/>
              </a:rPr>
              <a:t>changes in </a:t>
            </a:r>
            <a:r>
              <a:rPr lang="en-US" sz="2400" dirty="0" smtClean="0">
                <a:solidFill>
                  <a:srgbClr val="000000"/>
                </a:solidFill>
                <a:ea typeface="Times New Roman" pitchFamily="18" charset="0"/>
                <a:cs typeface="Arial" pitchFamily="34" charset="0"/>
              </a:rPr>
              <a:t>rat induced by </a:t>
            </a:r>
            <a:r>
              <a:rPr lang="en-US" sz="2400" dirty="0" err="1" smtClean="0">
                <a:solidFill>
                  <a:srgbClr val="000000"/>
                </a:solidFill>
                <a:ea typeface="Times New Roman" pitchFamily="18" charset="0"/>
                <a:cs typeface="Arial" pitchFamily="34" charset="0"/>
              </a:rPr>
              <a:t>CsA</a:t>
            </a:r>
            <a:endParaRPr lang="en-US" sz="2400" dirty="0" smtClean="0">
              <a:solidFill>
                <a:schemeClr val="tx1"/>
              </a:solidFill>
              <a:cs typeface="Arial" pitchFamily="34" charset="0"/>
            </a:endParaRPr>
          </a:p>
        </p:txBody>
      </p:sp>
      <p:sp>
        <p:nvSpPr>
          <p:cNvPr id="4" name="Slide Number Placeholder 3"/>
          <p:cNvSpPr>
            <a:spLocks noGrp="1"/>
          </p:cNvSpPr>
          <p:nvPr>
            <p:ph type="sldNum" sz="quarter" idx="12"/>
          </p:nvPr>
        </p:nvSpPr>
        <p:spPr/>
        <p:txBody>
          <a:bodyPr/>
          <a:lstStyle/>
          <a:p>
            <a:pPr>
              <a:defRPr/>
            </a:pPr>
            <a:fld id="{48BDD5CF-FC1F-43A2-A19D-742F57F83AD6}"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
          <p:cNvGrpSpPr>
            <a:grpSpLocks/>
          </p:cNvGrpSpPr>
          <p:nvPr/>
        </p:nvGrpSpPr>
        <p:grpSpPr bwMode="auto">
          <a:xfrm>
            <a:off x="0" y="1219200"/>
            <a:ext cx="5334000" cy="152400"/>
            <a:chOff x="609600" y="792482"/>
            <a:chExt cx="8002312" cy="121918"/>
          </a:xfrm>
        </p:grpSpPr>
        <p:sp>
          <p:nvSpPr>
            <p:cNvPr id="9" name="Rectangle 8"/>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0" name="Rectangle 9"/>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12" name="Group 11"/>
          <p:cNvGrpSpPr>
            <a:grpSpLocks/>
          </p:cNvGrpSpPr>
          <p:nvPr/>
        </p:nvGrpSpPr>
        <p:grpSpPr bwMode="auto">
          <a:xfrm rot="16200000" flipV="1">
            <a:off x="152400" y="914401"/>
            <a:ext cx="1981199" cy="152399"/>
            <a:chOff x="609600" y="792482"/>
            <a:chExt cx="8002312" cy="121918"/>
          </a:xfrm>
        </p:grpSpPr>
        <p:sp>
          <p:nvSpPr>
            <p:cNvPr id="13" name="Rectangle 12"/>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14" name="Rectangle 13"/>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sp>
        <p:nvSpPr>
          <p:cNvPr id="19" name="Rectangle 18"/>
          <p:cNvSpPr/>
          <p:nvPr/>
        </p:nvSpPr>
        <p:spPr>
          <a:xfrm>
            <a:off x="830208" y="1824335"/>
            <a:ext cx="465192" cy="461665"/>
          </a:xfrm>
          <a:prstGeom prst="rect">
            <a:avLst/>
          </a:prstGeom>
        </p:spPr>
        <p:txBody>
          <a:bodyPr wrap="none">
            <a:spAutoFit/>
          </a:bodyPr>
          <a:lstStyle/>
          <a:p>
            <a:r>
              <a:rPr lang="en-US" sz="2400" b="1" dirty="0" smtClean="0">
                <a:solidFill>
                  <a:srgbClr val="6161FF">
                    <a:lumMod val="50000"/>
                  </a:srgbClr>
                </a:solidFill>
                <a:sym typeface="Wingdings"/>
              </a:rPr>
              <a:t></a:t>
            </a:r>
            <a:endParaRPr lang="en-US" dirty="0"/>
          </a:p>
        </p:txBody>
      </p:sp>
      <p:grpSp>
        <p:nvGrpSpPr>
          <p:cNvPr id="17" name="Group 16"/>
          <p:cNvGrpSpPr/>
          <p:nvPr/>
        </p:nvGrpSpPr>
        <p:grpSpPr>
          <a:xfrm>
            <a:off x="1219200" y="1981200"/>
            <a:ext cx="7086600" cy="1981200"/>
            <a:chOff x="762000" y="2209800"/>
            <a:chExt cx="7086600" cy="1981200"/>
          </a:xfrm>
        </p:grpSpPr>
        <p:sp>
          <p:nvSpPr>
            <p:cNvPr id="15" name="Folded Corner 14"/>
            <p:cNvSpPr/>
            <p:nvPr/>
          </p:nvSpPr>
          <p:spPr>
            <a:xfrm>
              <a:off x="762000" y="2209800"/>
              <a:ext cx="7086600" cy="1981200"/>
            </a:xfrm>
            <a:prstGeom prst="foldedCorner">
              <a:avLst>
                <a:gd name="adj" fmla="val 30270"/>
              </a:avLst>
            </a:prstGeom>
            <a:gradFill flip="none" rotWithShape="1">
              <a:gsLst>
                <a:gs pos="0">
                  <a:schemeClr val="bg2"/>
                </a:gs>
                <a:gs pos="50000">
                  <a:schemeClr val="bg2">
                    <a:lumMod val="90000"/>
                  </a:schemeClr>
                </a:gs>
                <a:gs pos="100000">
                  <a:schemeClr val="bg2"/>
                </a:gs>
              </a:gsLst>
              <a:path path="circle">
                <a:fillToRect l="50000" t="50000" r="50000" b="50000"/>
              </a:path>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62000" y="2209800"/>
              <a:ext cx="7086600" cy="1938992"/>
            </a:xfrm>
            <a:prstGeom prst="rect">
              <a:avLst/>
            </a:prstGeom>
          </p:spPr>
          <p:txBody>
            <a:bodyPr wrap="square">
              <a:spAutoFit/>
            </a:bodyPr>
            <a:lstStyle/>
            <a:p>
              <a:pPr algn="just"/>
              <a:r>
                <a:rPr lang="en-US" sz="2400" dirty="0" smtClean="0"/>
                <a:t>The present study revealed  that treatment with </a:t>
              </a:r>
              <a:r>
                <a:rPr lang="en-US" sz="2400" dirty="0" err="1" smtClean="0"/>
                <a:t>vildagliptin</a:t>
              </a:r>
              <a:r>
                <a:rPr lang="en-US" sz="2400" dirty="0" smtClean="0"/>
                <a:t> for 4 weeks  attenuated </a:t>
              </a:r>
              <a:r>
                <a:rPr lang="en-US" sz="2400" dirty="0" err="1" smtClean="0"/>
                <a:t>cyclosporin</a:t>
              </a:r>
              <a:r>
                <a:rPr lang="en-US" sz="2400" dirty="0" smtClean="0"/>
                <a:t>-induced renal dysfunction and  </a:t>
              </a:r>
              <a:r>
                <a:rPr lang="en-US" sz="2400" dirty="0" err="1" smtClean="0"/>
                <a:t>tubulointerstitial</a:t>
              </a:r>
              <a:r>
                <a:rPr lang="en-US" sz="2400" dirty="0" smtClean="0"/>
                <a:t> fibrosis. Moreover, these improvements were accompanied by</a:t>
              </a:r>
            </a:p>
            <a:p>
              <a:pPr algn="just"/>
              <a:r>
                <a:rPr lang="en-US" sz="2400" dirty="0" smtClean="0"/>
                <a:t> a reduction in oxidative stress and apoptosis. </a:t>
              </a:r>
              <a:endParaRPr lang="en-US" sz="2400" dirty="0"/>
            </a:p>
          </p:txBody>
        </p:sp>
      </p:grpSp>
      <p:grpSp>
        <p:nvGrpSpPr>
          <p:cNvPr id="18" name="Group 17"/>
          <p:cNvGrpSpPr/>
          <p:nvPr/>
        </p:nvGrpSpPr>
        <p:grpSpPr>
          <a:xfrm>
            <a:off x="838200" y="4114800"/>
            <a:ext cx="7699103" cy="2438400"/>
            <a:chOff x="611080" y="3886200"/>
            <a:chExt cx="7848600" cy="2438400"/>
          </a:xfrm>
        </p:grpSpPr>
        <p:sp>
          <p:nvSpPr>
            <p:cNvPr id="16" name="Folded Corner 15"/>
            <p:cNvSpPr/>
            <p:nvPr/>
          </p:nvSpPr>
          <p:spPr>
            <a:xfrm>
              <a:off x="611080" y="3886200"/>
              <a:ext cx="7845641" cy="2362200"/>
            </a:xfrm>
            <a:prstGeom prst="foldedCorner">
              <a:avLst>
                <a:gd name="adj" fmla="val 30270"/>
              </a:avLst>
            </a:prstGeom>
            <a:gradFill flip="none" rotWithShape="1">
              <a:gsLst>
                <a:gs pos="0">
                  <a:schemeClr val="bg2"/>
                </a:gs>
                <a:gs pos="50000">
                  <a:schemeClr val="bg2">
                    <a:lumMod val="90000"/>
                  </a:schemeClr>
                </a:gs>
                <a:gs pos="100000">
                  <a:schemeClr val="bg2"/>
                </a:gs>
              </a:gsLst>
              <a:path path="circle">
                <a:fillToRect l="50000" t="50000" r="50000" b="50000"/>
              </a:path>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11080" y="3940076"/>
              <a:ext cx="7848600" cy="2384524"/>
            </a:xfrm>
            <a:prstGeom prst="rect">
              <a:avLst/>
            </a:prstGeom>
          </p:spPr>
          <p:txBody>
            <a:bodyPr wrap="square">
              <a:spAutoFit/>
            </a:bodyPr>
            <a:lstStyle/>
            <a:p>
              <a:r>
                <a:rPr lang="en-US" sz="2400" dirty="0" smtClean="0"/>
                <a:t>This protective effect of </a:t>
              </a:r>
              <a:r>
                <a:rPr lang="en-US" sz="2400" dirty="0" err="1" smtClean="0"/>
                <a:t>vildagliptin</a:t>
              </a:r>
              <a:r>
                <a:rPr lang="en-US" sz="2400" dirty="0" smtClean="0"/>
                <a:t> may be partly explained by its ability to restore the </a:t>
              </a:r>
              <a:r>
                <a:rPr lang="en-US" sz="2400" dirty="0" err="1" smtClean="0"/>
                <a:t>prooxidant</a:t>
              </a:r>
              <a:r>
                <a:rPr lang="en-US" sz="2400" dirty="0" smtClean="0"/>
                <a:t>–antioxidant balance by enhancing general radical-scavenging activities, increase the antioxidant defense and prevent the formation of free radicals originating from </a:t>
              </a:r>
              <a:r>
                <a:rPr lang="en-US" sz="2400" dirty="0" err="1" smtClean="0"/>
                <a:t>peroxidation</a:t>
              </a:r>
              <a:r>
                <a:rPr lang="en-US" sz="2400" dirty="0" smtClean="0"/>
                <a:t> products and from metabolism of </a:t>
              </a:r>
              <a:r>
                <a:rPr lang="en-US" sz="2400" dirty="0" err="1" smtClean="0"/>
                <a:t>CsA</a:t>
              </a:r>
              <a:r>
                <a:rPr lang="en-US" sz="2400" dirty="0" smtClean="0"/>
                <a:t>.</a:t>
              </a:r>
            </a:p>
          </p:txBody>
        </p:sp>
      </p:grpSp>
      <p:sp useBgFill="1">
        <p:nvSpPr>
          <p:cNvPr id="38" name="Oval 37"/>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Oval 38"/>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Oval 39"/>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p:nvPr/>
        </p:nvGrpSpPr>
        <p:grpSpPr>
          <a:xfrm>
            <a:off x="1371600" y="381000"/>
            <a:ext cx="3505200" cy="685800"/>
            <a:chOff x="1371600" y="381000"/>
            <a:chExt cx="3505200" cy="685800"/>
          </a:xfrm>
        </p:grpSpPr>
        <p:sp useBgFill="1">
          <p:nvSpPr>
            <p:cNvPr id="42" name="Rounded Rectangle 41"/>
            <p:cNvSpPr/>
            <p:nvPr/>
          </p:nvSpPr>
          <p:spPr>
            <a:xfrm>
              <a:off x="1371600" y="381000"/>
              <a:ext cx="25146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smtClean="0">
                  <a:solidFill>
                    <a:schemeClr val="tx1"/>
                  </a:solidFill>
                  <a:latin typeface="Monotype Corsiva" pitchFamily="66" charset="0"/>
                </a:rPr>
                <a:t>Conclusion </a:t>
              </a:r>
              <a:endParaRPr lang="en-US" sz="4400" b="1" dirty="0">
                <a:solidFill>
                  <a:schemeClr val="tx1"/>
                </a:solidFill>
                <a:latin typeface="Monotype Corsiva" pitchFamily="66" charset="0"/>
              </a:endParaRPr>
            </a:p>
          </p:txBody>
        </p:sp>
        <p:sp useBgFill="1">
          <p:nvSpPr>
            <p:cNvPr id="43" name="Oval 42"/>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Oval 43"/>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Oval 44"/>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p:cNvGrpSpPr/>
          <p:nvPr/>
        </p:nvGrpSpPr>
        <p:grpSpPr>
          <a:xfrm rot="2523306">
            <a:off x="8147567" y="3518090"/>
            <a:ext cx="838200" cy="304800"/>
            <a:chOff x="8382000" y="3505200"/>
            <a:chExt cx="838200" cy="304800"/>
          </a:xfrm>
        </p:grpSpPr>
        <p:sp useBgFill="1">
          <p:nvSpPr>
            <p:cNvPr id="46" name="Oval 45"/>
            <p:cNvSpPr/>
            <p:nvPr/>
          </p:nvSpPr>
          <p:spPr>
            <a:xfrm>
              <a:off x="8382000" y="35052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Oval 46"/>
            <p:cNvSpPr/>
            <p:nvPr/>
          </p:nvSpPr>
          <p:spPr>
            <a:xfrm>
              <a:off x="9067800" y="36576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Oval 47"/>
            <p:cNvSpPr/>
            <p:nvPr/>
          </p:nvSpPr>
          <p:spPr>
            <a:xfrm>
              <a:off x="8763000" y="3581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rot="1265174">
            <a:off x="8147567" y="6236577"/>
            <a:ext cx="838200" cy="304800"/>
            <a:chOff x="8382000" y="3505200"/>
            <a:chExt cx="838200" cy="304800"/>
          </a:xfrm>
        </p:grpSpPr>
        <p:sp useBgFill="1">
          <p:nvSpPr>
            <p:cNvPr id="51" name="Oval 50"/>
            <p:cNvSpPr/>
            <p:nvPr/>
          </p:nvSpPr>
          <p:spPr>
            <a:xfrm>
              <a:off x="8382000" y="35052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Oval 51"/>
            <p:cNvSpPr/>
            <p:nvPr/>
          </p:nvSpPr>
          <p:spPr>
            <a:xfrm>
              <a:off x="9067800" y="36576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3" name="Oval 52"/>
            <p:cNvSpPr/>
            <p:nvPr/>
          </p:nvSpPr>
          <p:spPr>
            <a:xfrm>
              <a:off x="8763000" y="3581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3" name="Picture 32" descr="images (6).jpg"/>
          <p:cNvPicPr>
            <a:picLocks noChangeAspect="1"/>
          </p:cNvPicPr>
          <p:nvPr/>
        </p:nvPicPr>
        <p:blipFill>
          <a:blip r:embed="rId3"/>
          <a:stretch>
            <a:fillRect/>
          </a:stretch>
        </p:blipFill>
        <p:spPr>
          <a:xfrm>
            <a:off x="5562600" y="609600"/>
            <a:ext cx="980236"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4" name="Rectangle 33"/>
          <p:cNvSpPr/>
          <p:nvPr/>
        </p:nvSpPr>
        <p:spPr>
          <a:xfrm>
            <a:off x="220608" y="3733800"/>
            <a:ext cx="465192" cy="461665"/>
          </a:xfrm>
          <a:prstGeom prst="rect">
            <a:avLst/>
          </a:prstGeom>
        </p:spPr>
        <p:txBody>
          <a:bodyPr wrap="none">
            <a:spAutoFit/>
          </a:bodyPr>
          <a:lstStyle/>
          <a:p>
            <a:r>
              <a:rPr lang="en-US" sz="2400" b="1" dirty="0" smtClean="0">
                <a:solidFill>
                  <a:srgbClr val="6161FF">
                    <a:lumMod val="50000"/>
                  </a:srgbClr>
                </a:solidFill>
                <a:sym typeface="Wingdings"/>
              </a:rPr>
              <a:t></a:t>
            </a:r>
            <a:endParaRPr lang="en-US" dirty="0"/>
          </a:p>
        </p:txBody>
      </p:sp>
      <p:sp>
        <p:nvSpPr>
          <p:cNvPr id="36" name="Slide Number Placeholder 35"/>
          <p:cNvSpPr>
            <a:spLocks noGrp="1"/>
          </p:cNvSpPr>
          <p:nvPr>
            <p:ph type="sldNum" sz="quarter" idx="12"/>
          </p:nvPr>
        </p:nvSpPr>
        <p:spPr/>
        <p:txBody>
          <a:bodyPr/>
          <a:lstStyle/>
          <a:p>
            <a:pPr>
              <a:defRPr/>
            </a:pPr>
            <a:fld id="{4D8A0F03-FF7C-4286-B1A6-D818CDA44380}" type="slidenum">
              <a:rPr lang="en-US" smtClean="0"/>
              <a:pPr>
                <a:defRPr/>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9" dur="500"/>
                                        <p:tgtEl>
                                          <p:spTgt spid="17"/>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ppt_x-.2"/>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4" dur="500"/>
                                        <p:tgtEl>
                                          <p:spTgt spid="19"/>
                                        </p:tgtEl>
                                      </p:cBhvr>
                                    </p:animEffect>
                                  </p:childTnLst>
                                </p:cTn>
                              </p:par>
                              <p:par>
                                <p:cTn id="15" presetID="29"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ppt_x</p:attrName>
                                        </p:attrNameLst>
                                      </p:cBhvr>
                                      <p:tavLst>
                                        <p:tav tm="0">
                                          <p:val>
                                            <p:strVal val="#ppt_x-.2"/>
                                          </p:val>
                                        </p:tav>
                                        <p:tav tm="100000">
                                          <p:val>
                                            <p:strVal val="#ppt_x"/>
                                          </p:val>
                                        </p:tav>
                                      </p:tavLst>
                                    </p:anim>
                                    <p:anim calcmode="lin" valueType="num">
                                      <p:cBhvr>
                                        <p:cTn id="18" dur="5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19" dur="500"/>
                                        <p:tgtEl>
                                          <p:spTgt spid="49"/>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ppt_x</p:attrName>
                                        </p:attrNameLst>
                                      </p:cBhvr>
                                      <p:tavLst>
                                        <p:tav tm="0">
                                          <p:val>
                                            <p:strVal val="#ppt_x-.2"/>
                                          </p:val>
                                        </p:tav>
                                        <p:tav tm="100000">
                                          <p:val>
                                            <p:strVal val="#ppt_x"/>
                                          </p:val>
                                        </p:tav>
                                      </p:tavLst>
                                    </p:anim>
                                    <p:anim calcmode="lin" valueType="num">
                                      <p:cBhvr>
                                        <p:cTn id="25"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26" dur="500"/>
                                        <p:tgtEl>
                                          <p:spTgt spid="18"/>
                                        </p:tgtEl>
                                      </p:cBhvr>
                                    </p:animEffect>
                                  </p:childTnLst>
                                </p:cTn>
                              </p:par>
                              <p:par>
                                <p:cTn id="27" presetID="29"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ppt_x</p:attrName>
                                        </p:attrNameLst>
                                      </p:cBhvr>
                                      <p:tavLst>
                                        <p:tav tm="0">
                                          <p:val>
                                            <p:strVal val="#ppt_x-.2"/>
                                          </p:val>
                                        </p:tav>
                                        <p:tav tm="100000">
                                          <p:val>
                                            <p:strVal val="#ppt_x"/>
                                          </p:val>
                                        </p:tav>
                                      </p:tavLst>
                                    </p:anim>
                                    <p:anim calcmode="lin" valueType="num">
                                      <p:cBhvr>
                                        <p:cTn id="30" dur="5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31" dur="500"/>
                                        <p:tgtEl>
                                          <p:spTgt spid="34"/>
                                        </p:tgtEl>
                                      </p:cBhvr>
                                    </p:animEffect>
                                  </p:childTnLst>
                                </p:cTn>
                              </p:par>
                              <p:par>
                                <p:cTn id="32" presetID="29"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ppt_x</p:attrName>
                                        </p:attrNameLst>
                                      </p:cBhvr>
                                      <p:tavLst>
                                        <p:tav tm="0">
                                          <p:val>
                                            <p:strVal val="#ppt_x-.2"/>
                                          </p:val>
                                        </p:tav>
                                        <p:tav tm="100000">
                                          <p:val>
                                            <p:strVal val="#ppt_x"/>
                                          </p:val>
                                        </p:tav>
                                      </p:tavLst>
                                    </p:anim>
                                    <p:anim calcmode="lin" valueType="num">
                                      <p:cBhvr>
                                        <p:cTn id="35" dur="5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3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1371600" y="144959"/>
            <a:ext cx="3657600" cy="921841"/>
            <a:chOff x="1219200" y="3421559"/>
            <a:chExt cx="3657600" cy="921841"/>
          </a:xfrm>
        </p:grpSpPr>
        <p:grpSp>
          <p:nvGrpSpPr>
            <p:cNvPr id="24" name="Group 23"/>
            <p:cNvGrpSpPr/>
            <p:nvPr/>
          </p:nvGrpSpPr>
          <p:grpSpPr>
            <a:xfrm>
              <a:off x="1219200" y="3505200"/>
              <a:ext cx="3657600" cy="838200"/>
              <a:chOff x="1219200" y="228600"/>
              <a:chExt cx="3657600" cy="838200"/>
            </a:xfrm>
          </p:grpSpPr>
          <p:sp useBgFill="1">
            <p:nvSpPr>
              <p:cNvPr id="25" name="Rounded Rectangle 24"/>
              <p:cNvSpPr/>
              <p:nvPr/>
            </p:nvSpPr>
            <p:spPr>
              <a:xfrm>
                <a:off x="1219200" y="228600"/>
                <a:ext cx="2667000" cy="6858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400" b="1" dirty="0">
                  <a:solidFill>
                    <a:schemeClr val="tx1"/>
                  </a:solidFill>
                  <a:latin typeface="Monotype Corsiva" pitchFamily="66" charset="0"/>
                </a:endParaRPr>
              </a:p>
            </p:txBody>
          </p:sp>
          <p:sp useBgFill="1">
            <p:nvSpPr>
              <p:cNvPr id="26" name="Oval 25"/>
              <p:cNvSpPr/>
              <p:nvPr/>
            </p:nvSpPr>
            <p:spPr>
              <a:xfrm>
                <a:off x="4038600" y="762000"/>
                <a:ext cx="228600" cy="2286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Oval 26"/>
              <p:cNvSpPr/>
              <p:nvPr/>
            </p:nvSpPr>
            <p:spPr>
              <a:xfrm>
                <a:off x="4724400" y="9144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Oval 42"/>
              <p:cNvSpPr/>
              <p:nvPr/>
            </p:nvSpPr>
            <p:spPr>
              <a:xfrm>
                <a:off x="4419600" y="838200"/>
                <a:ext cx="152400" cy="1524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ctangle 43"/>
            <p:cNvSpPr/>
            <p:nvPr/>
          </p:nvSpPr>
          <p:spPr>
            <a:xfrm>
              <a:off x="1295400" y="3421559"/>
              <a:ext cx="2276585" cy="769441"/>
            </a:xfrm>
            <a:prstGeom prst="rect">
              <a:avLst/>
            </a:prstGeom>
          </p:spPr>
          <p:txBody>
            <a:bodyPr wrap="none">
              <a:spAutoFit/>
            </a:bodyPr>
            <a:lstStyle/>
            <a:p>
              <a:pPr lvl="0"/>
              <a:r>
                <a:rPr lang="en-US" sz="4400" b="1" dirty="0" smtClean="0">
                  <a:solidFill>
                    <a:prstClr val="black"/>
                  </a:solidFill>
                  <a:latin typeface="Monotype Corsiva" pitchFamily="66" charset="0"/>
                </a:rPr>
                <a:t>References</a:t>
              </a:r>
            </a:p>
          </p:txBody>
        </p:sp>
      </p:grpSp>
      <p:grpSp>
        <p:nvGrpSpPr>
          <p:cNvPr id="46" name="Group 2"/>
          <p:cNvGrpSpPr>
            <a:grpSpLocks/>
          </p:cNvGrpSpPr>
          <p:nvPr/>
        </p:nvGrpSpPr>
        <p:grpSpPr bwMode="auto">
          <a:xfrm>
            <a:off x="0" y="1219200"/>
            <a:ext cx="6781800" cy="152400"/>
            <a:chOff x="609600" y="792482"/>
            <a:chExt cx="8002312" cy="121918"/>
          </a:xfrm>
        </p:grpSpPr>
        <p:sp>
          <p:nvSpPr>
            <p:cNvPr id="47" name="Rectangle 46"/>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48" name="Rectangle 47"/>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grpSp>
        <p:nvGrpSpPr>
          <p:cNvPr id="49" name="Group 48"/>
          <p:cNvGrpSpPr>
            <a:grpSpLocks/>
          </p:cNvGrpSpPr>
          <p:nvPr/>
        </p:nvGrpSpPr>
        <p:grpSpPr bwMode="auto">
          <a:xfrm rot="16200000" flipV="1">
            <a:off x="152400" y="914401"/>
            <a:ext cx="1981199" cy="152399"/>
            <a:chOff x="609600" y="792482"/>
            <a:chExt cx="8002312" cy="121918"/>
          </a:xfrm>
        </p:grpSpPr>
        <p:sp>
          <p:nvSpPr>
            <p:cNvPr id="50" name="Rectangle 49"/>
            <p:cNvSpPr>
              <a:spLocks noChangeArrowheads="1"/>
            </p:cNvSpPr>
            <p:nvPr/>
          </p:nvSpPr>
          <p:spPr bwMode="auto">
            <a:xfrm flipV="1">
              <a:off x="609600" y="792482"/>
              <a:ext cx="8002311" cy="66674"/>
            </a:xfrm>
            <a:prstGeom prst="rect">
              <a:avLst/>
            </a:prstGeom>
            <a:solidFill>
              <a:srgbClr val="00B0F0"/>
            </a:solidFill>
            <a:ln w="22225">
              <a:solidFill>
                <a:srgbClr val="3366FF"/>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sp>
          <p:nvSpPr>
            <p:cNvPr id="51" name="Rectangle 50"/>
            <p:cNvSpPr>
              <a:spLocks noChangeArrowheads="1"/>
            </p:cNvSpPr>
            <p:nvPr/>
          </p:nvSpPr>
          <p:spPr bwMode="auto">
            <a:xfrm flipV="1">
              <a:off x="610912" y="868681"/>
              <a:ext cx="8001000" cy="45719"/>
            </a:xfrm>
            <a:prstGeom prst="rect">
              <a:avLst/>
            </a:prstGeom>
            <a:solidFill>
              <a:srgbClr val="CCFF33"/>
            </a:solidFill>
            <a:ln w="9525">
              <a:solidFill>
                <a:srgbClr val="CCFF33"/>
              </a:solidFill>
              <a:miter lim="800000"/>
              <a:headEnd/>
              <a:tailEnd/>
            </a:ln>
            <a:scene3d>
              <a:camera prst="orthographicFront"/>
              <a:lightRig rig="threePt" dir="t"/>
            </a:scene3d>
            <a:sp3d>
              <a:bevelT/>
            </a:sp3d>
          </p:spPr>
          <p:txBody>
            <a:bodyPr wrap="none" anchor="ctr"/>
            <a:lstStyle/>
            <a:p>
              <a:pPr>
                <a:defRPr/>
              </a:pPr>
              <a:endParaRPr lang="en-US">
                <a:cs typeface="+mn-cs"/>
              </a:endParaRPr>
            </a:p>
          </p:txBody>
        </p:sp>
      </p:grpSp>
      <p:sp>
        <p:nvSpPr>
          <p:cNvPr id="2049" name="Rectangle 1"/>
          <p:cNvSpPr>
            <a:spLocks noChangeArrowheads="1"/>
          </p:cNvSpPr>
          <p:nvPr/>
        </p:nvSpPr>
        <p:spPr bwMode="auto">
          <a:xfrm>
            <a:off x="304800" y="1828800"/>
            <a:ext cx="83058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lang="en-US" dirty="0" err="1" smtClean="0">
                <a:latin typeface="Times New Roman" pitchFamily="18" charset="0"/>
                <a:ea typeface="Times New Roman" pitchFamily="18" charset="0"/>
                <a:cs typeface="Times New Roman" pitchFamily="18" charset="0"/>
                <a:hlinkClick r:id="rId2"/>
              </a:rPr>
              <a:t>Satyanarayana</a:t>
            </a:r>
            <a:r>
              <a:rPr lang="en-US" dirty="0" smtClean="0">
                <a:latin typeface="Times New Roman" pitchFamily="18" charset="0"/>
                <a:ea typeface="Times New Roman" pitchFamily="18" charset="0"/>
                <a:cs typeface="Times New Roman" pitchFamily="18" charset="0"/>
                <a:hlinkClick r:id="rId2"/>
              </a:rPr>
              <a:t> PS</a:t>
            </a:r>
            <a:r>
              <a:rPr lang="en-US"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hlinkClick r:id="rId3"/>
              </a:rPr>
              <a:t>Chopra K</a:t>
            </a:r>
            <a:r>
              <a:rPr lang="en-US" dirty="0" smtClean="0">
                <a:latin typeface="Times New Roman" pitchFamily="18" charset="0"/>
                <a:ea typeface="Times New Roman" pitchFamily="18" charset="0"/>
                <a:cs typeface="Times New Roman" pitchFamily="18" charset="0"/>
              </a:rPr>
              <a:t>.  Oxidative stress-mediated renal dysfunction by cyclosporine A in rats: attenuation by </a:t>
            </a:r>
            <a:r>
              <a:rPr lang="en-US" dirty="0" err="1" smtClean="0">
                <a:latin typeface="Times New Roman" pitchFamily="18" charset="0"/>
                <a:ea typeface="Times New Roman" pitchFamily="18" charset="0"/>
                <a:cs typeface="Times New Roman" pitchFamily="18" charset="0"/>
              </a:rPr>
              <a:t>trimetazidine</a:t>
            </a:r>
            <a:r>
              <a:rPr lang="en-US" dirty="0" smtClean="0">
                <a:latin typeface="Times New Roman" pitchFamily="18" charset="0"/>
                <a:ea typeface="Times New Roman" pitchFamily="18" charset="0"/>
                <a:cs typeface="Times New Roman" pitchFamily="18" charset="0"/>
              </a:rPr>
              <a:t>.  </a:t>
            </a:r>
            <a:r>
              <a:rPr lang="en-US" dirty="0" err="1" smtClean="0">
                <a:latin typeface="Times New Roman" pitchFamily="18" charset="0"/>
                <a:ea typeface="Times New Roman" pitchFamily="18" charset="0"/>
                <a:cs typeface="Times New Roman" pitchFamily="18" charset="0"/>
              </a:rPr>
              <a:t>Ren</a:t>
            </a:r>
            <a:r>
              <a:rPr lang="en-US" dirty="0" smtClean="0">
                <a:latin typeface="Times New Roman" pitchFamily="18" charset="0"/>
                <a:ea typeface="Times New Roman" pitchFamily="18" charset="0"/>
                <a:cs typeface="Times New Roman" pitchFamily="18" charset="0"/>
              </a:rPr>
              <a:t> Fail. 2002; 24(3): 259-74. </a:t>
            </a:r>
          </a:p>
        </p:txBody>
      </p:sp>
      <p:sp>
        <p:nvSpPr>
          <p:cNvPr id="52" name="Rectangle 51"/>
          <p:cNvSpPr/>
          <p:nvPr/>
        </p:nvSpPr>
        <p:spPr>
          <a:xfrm>
            <a:off x="304800" y="4763869"/>
            <a:ext cx="8305800" cy="646331"/>
          </a:xfrm>
          <a:prstGeom prst="rect">
            <a:avLst/>
          </a:prstGeom>
        </p:spPr>
        <p:txBody>
          <a:bodyPr wrap="square">
            <a:spAutoFit/>
          </a:bodyPr>
          <a:lstStyle/>
          <a:p>
            <a:pPr>
              <a:buFont typeface="Arial" pitchFamily="34" charset="0"/>
              <a:buChar char="•"/>
            </a:pPr>
            <a:r>
              <a:rPr lang="en-US" dirty="0" smtClean="0">
                <a:solidFill>
                  <a:srgbClr val="000000"/>
                </a:solidFill>
                <a:latin typeface="Times New Roman" pitchFamily="18" charset="0"/>
                <a:ea typeface="Times New Roman" pitchFamily="18" charset="0"/>
                <a:cs typeface="Times New Roman" pitchFamily="18" charset="0"/>
                <a:hlinkClick r:id="rId4"/>
              </a:rPr>
              <a:t>Von </a:t>
            </a:r>
            <a:r>
              <a:rPr lang="en-US" dirty="0" err="1" smtClean="0">
                <a:solidFill>
                  <a:srgbClr val="000000"/>
                </a:solidFill>
                <a:latin typeface="Times New Roman" pitchFamily="18" charset="0"/>
                <a:ea typeface="Times New Roman" pitchFamily="18" charset="0"/>
                <a:cs typeface="Times New Roman" pitchFamily="18" charset="0"/>
                <a:hlinkClick r:id="rId4"/>
              </a:rPr>
              <a:t>Websky</a:t>
            </a:r>
            <a:r>
              <a:rPr lang="en-US" dirty="0" smtClean="0">
                <a:solidFill>
                  <a:srgbClr val="000000"/>
                </a:solidFill>
                <a:latin typeface="Times New Roman" pitchFamily="18" charset="0"/>
                <a:ea typeface="Times New Roman" pitchFamily="18" charset="0"/>
                <a:cs typeface="Times New Roman" pitchFamily="18" charset="0"/>
                <a:hlinkClick r:id="rId4"/>
              </a:rPr>
              <a:t> K</a:t>
            </a:r>
            <a:r>
              <a:rPr lang="en-US" dirty="0" smtClean="0">
                <a:solidFill>
                  <a:srgbClr val="000000"/>
                </a:solidFill>
                <a:latin typeface="Times New Roman" pitchFamily="18" charset="0"/>
                <a:ea typeface="Times New Roman" pitchFamily="18" charset="0"/>
                <a:cs typeface="Times New Roman" pitchFamily="18" charset="0"/>
              </a:rPr>
              <a:t>,</a:t>
            </a:r>
            <a:r>
              <a:rPr lang="en-US" dirty="0" smtClean="0">
                <a:solidFill>
                  <a:srgbClr val="000000"/>
                </a:solidFill>
                <a:latin typeface="Calibri"/>
                <a:ea typeface="Times New Roman" pitchFamily="18" charset="0"/>
                <a:cs typeface="Times New Roman" pitchFamily="18" charset="0"/>
              </a:rPr>
              <a:t> </a:t>
            </a:r>
            <a:r>
              <a:rPr lang="en-US" dirty="0" err="1" smtClean="0">
                <a:solidFill>
                  <a:srgbClr val="000000"/>
                </a:solidFill>
                <a:latin typeface="Times New Roman" pitchFamily="18" charset="0"/>
                <a:ea typeface="Times New Roman" pitchFamily="18" charset="0"/>
                <a:cs typeface="Times New Roman" pitchFamily="18" charset="0"/>
                <a:hlinkClick r:id="rId5"/>
              </a:rPr>
              <a:t>Reichetzeder</a:t>
            </a:r>
            <a:r>
              <a:rPr lang="en-US" dirty="0" smtClean="0">
                <a:solidFill>
                  <a:srgbClr val="000000"/>
                </a:solidFill>
                <a:latin typeface="Times New Roman" pitchFamily="18" charset="0"/>
                <a:ea typeface="Times New Roman" pitchFamily="18" charset="0"/>
                <a:cs typeface="Times New Roman" pitchFamily="18" charset="0"/>
                <a:hlinkClick r:id="rId5"/>
              </a:rPr>
              <a:t>  C</a:t>
            </a:r>
            <a:r>
              <a:rPr lang="en-US" dirty="0" smtClean="0">
                <a:solidFill>
                  <a:srgbClr val="000000"/>
                </a:solidFill>
                <a:latin typeface="Times New Roman" pitchFamily="18" charset="0"/>
                <a:ea typeface="Times New Roman" pitchFamily="18" charset="0"/>
                <a:cs typeface="Times New Roman" pitchFamily="18" charset="0"/>
              </a:rPr>
              <a:t>,</a:t>
            </a:r>
            <a:r>
              <a:rPr lang="en-US" dirty="0" smtClean="0">
                <a:solidFill>
                  <a:srgbClr val="000000"/>
                </a:solidFill>
                <a:latin typeface="Calibri"/>
                <a:ea typeface="Times New Roman" pitchFamily="18" charset="0"/>
                <a:cs typeface="Times New Roman" pitchFamily="18" charset="0"/>
              </a:rPr>
              <a:t> </a:t>
            </a:r>
            <a:r>
              <a:rPr lang="en-US" dirty="0" err="1" smtClean="0">
                <a:solidFill>
                  <a:srgbClr val="000000"/>
                </a:solidFill>
                <a:latin typeface="Times New Roman" pitchFamily="18" charset="0"/>
                <a:ea typeface="Times New Roman" pitchFamily="18" charset="0"/>
                <a:cs typeface="Times New Roman" pitchFamily="18" charset="0"/>
                <a:hlinkClick r:id="rId6"/>
              </a:rPr>
              <a:t>Hocher</a:t>
            </a:r>
            <a:r>
              <a:rPr lang="en-US" dirty="0" smtClean="0">
                <a:solidFill>
                  <a:srgbClr val="000000"/>
                </a:solidFill>
                <a:latin typeface="Times New Roman" pitchFamily="18" charset="0"/>
                <a:ea typeface="Times New Roman" pitchFamily="18" charset="0"/>
                <a:cs typeface="Times New Roman" pitchFamily="18" charset="0"/>
                <a:hlinkClick r:id="rId6"/>
              </a:rPr>
              <a:t>  B</a:t>
            </a:r>
            <a:r>
              <a:rPr lang="en-US" dirty="0" smtClean="0">
                <a:solidFill>
                  <a:srgbClr val="000000"/>
                </a:solidFill>
                <a:latin typeface="Times New Roman" pitchFamily="18" charset="0"/>
                <a:ea typeface="Times New Roman" pitchFamily="18" charset="0"/>
                <a:cs typeface="Times New Roman" pitchFamily="18" charset="0"/>
              </a:rPr>
              <a:t>. Physiology and </a:t>
            </a:r>
            <a:r>
              <a:rPr lang="en-US" dirty="0" err="1" smtClean="0">
                <a:solidFill>
                  <a:srgbClr val="000000"/>
                </a:solidFill>
                <a:latin typeface="Times New Roman" pitchFamily="18" charset="0"/>
                <a:ea typeface="Times New Roman" pitchFamily="18" charset="0"/>
                <a:cs typeface="Times New Roman" pitchFamily="18" charset="0"/>
              </a:rPr>
              <a:t>pathophysiology</a:t>
            </a:r>
            <a:r>
              <a:rPr lang="en-US" dirty="0" smtClean="0">
                <a:solidFill>
                  <a:srgbClr val="000000"/>
                </a:solidFill>
                <a:latin typeface="Times New Roman" pitchFamily="18" charset="0"/>
                <a:ea typeface="Times New Roman" pitchFamily="18" charset="0"/>
                <a:cs typeface="Times New Roman" pitchFamily="18" charset="0"/>
              </a:rPr>
              <a:t> of </a:t>
            </a:r>
            <a:r>
              <a:rPr lang="en-US" dirty="0" err="1" smtClean="0">
                <a:solidFill>
                  <a:srgbClr val="000000"/>
                </a:solidFill>
                <a:latin typeface="Times New Roman" pitchFamily="18" charset="0"/>
                <a:ea typeface="Times New Roman" pitchFamily="18" charset="0"/>
                <a:cs typeface="Times New Roman" pitchFamily="18" charset="0"/>
              </a:rPr>
              <a:t>incretins</a:t>
            </a:r>
            <a:r>
              <a:rPr lang="en-US" dirty="0" smtClean="0">
                <a:solidFill>
                  <a:srgbClr val="000000"/>
                </a:solidFill>
                <a:latin typeface="Times New Roman" pitchFamily="18" charset="0"/>
                <a:ea typeface="Times New Roman" pitchFamily="18" charset="0"/>
                <a:cs typeface="Times New Roman" pitchFamily="18" charset="0"/>
              </a:rPr>
              <a:t> in the </a:t>
            </a:r>
            <a:r>
              <a:rPr lang="en-US" dirty="0" err="1" smtClean="0">
                <a:solidFill>
                  <a:srgbClr val="000000"/>
                </a:solidFill>
                <a:latin typeface="Times New Roman" pitchFamily="18" charset="0"/>
                <a:ea typeface="Times New Roman" pitchFamily="18" charset="0"/>
                <a:cs typeface="Times New Roman" pitchFamily="18" charset="0"/>
              </a:rPr>
              <a:t>kidney.</a:t>
            </a:r>
            <a:r>
              <a:rPr lang="en-US" dirty="0" err="1" smtClean="0">
                <a:solidFill>
                  <a:srgbClr val="000000"/>
                </a:solidFill>
                <a:latin typeface="Times New Roman" pitchFamily="18" charset="0"/>
                <a:ea typeface="Times New Roman" pitchFamily="18" charset="0"/>
                <a:cs typeface="Times New Roman" pitchFamily="18" charset="0"/>
                <a:hlinkClick r:id="rId7" tooltip="Current opinion in nephrology and hypertension."/>
              </a:rPr>
              <a:t>CurrOpinNephrolHypertens</a:t>
            </a:r>
            <a:r>
              <a:rPr lang="en-US" dirty="0" smtClean="0">
                <a:solidFill>
                  <a:srgbClr val="000000"/>
                </a:solidFill>
                <a:latin typeface="Times New Roman" pitchFamily="18" charset="0"/>
                <a:ea typeface="Times New Roman" pitchFamily="18" charset="0"/>
                <a:cs typeface="Times New Roman" pitchFamily="18" charset="0"/>
              </a:rPr>
              <a:t>. 2014;</a:t>
            </a:r>
            <a:r>
              <a:rPr lang="en-US" b="1" dirty="0" smtClean="0">
                <a:solidFill>
                  <a:srgbClr val="000000"/>
                </a:solidFill>
                <a:latin typeface="Times New Roman" pitchFamily="18" charset="0"/>
                <a:ea typeface="Times New Roman" pitchFamily="18" charset="0"/>
                <a:cs typeface="Times New Roman" pitchFamily="18" charset="0"/>
              </a:rPr>
              <a:t>23</a:t>
            </a:r>
            <a:r>
              <a:rPr lang="en-US" dirty="0" smtClean="0">
                <a:solidFill>
                  <a:srgbClr val="000000"/>
                </a:solidFill>
                <a:latin typeface="Times New Roman" pitchFamily="18" charset="0"/>
                <a:ea typeface="Times New Roman" pitchFamily="18" charset="0"/>
                <a:cs typeface="Times New Roman" pitchFamily="18" charset="0"/>
              </a:rPr>
              <a:t> (1):54-60. </a:t>
            </a:r>
            <a:endParaRPr lang="en-US" dirty="0"/>
          </a:p>
        </p:txBody>
      </p:sp>
      <p:sp>
        <p:nvSpPr>
          <p:cNvPr id="53" name="Rectangle 52"/>
          <p:cNvSpPr/>
          <p:nvPr/>
        </p:nvSpPr>
        <p:spPr>
          <a:xfrm>
            <a:off x="304800" y="3724870"/>
            <a:ext cx="8382000" cy="923330"/>
          </a:xfrm>
          <a:prstGeom prst="rect">
            <a:avLst/>
          </a:prstGeom>
        </p:spPr>
        <p:txBody>
          <a:bodyPr wrap="square">
            <a:spAutoFit/>
          </a:bodyPr>
          <a:lstStyle/>
          <a:p>
            <a:pPr>
              <a:buFont typeface="Arial" pitchFamily="34" charset="0"/>
              <a:buChar char="•"/>
            </a:pPr>
            <a:r>
              <a:rPr lang="en-US" dirty="0" err="1" smtClean="0">
                <a:hlinkClick r:id="rId8"/>
              </a:rPr>
              <a:t>Marchetti</a:t>
            </a:r>
            <a:r>
              <a:rPr lang="en-US" dirty="0" smtClean="0">
                <a:hlinkClick r:id="rId8"/>
              </a:rPr>
              <a:t> C, Di Carlo A, </a:t>
            </a:r>
            <a:r>
              <a:rPr lang="en-US" dirty="0" err="1" smtClean="0">
                <a:hlinkClick r:id="rId8"/>
              </a:rPr>
              <a:t>Facchiano</a:t>
            </a:r>
            <a:r>
              <a:rPr lang="en-US" dirty="0" smtClean="0">
                <a:hlinkClick r:id="rId8"/>
              </a:rPr>
              <a:t> F, </a:t>
            </a:r>
            <a:r>
              <a:rPr lang="en-US" dirty="0" err="1" smtClean="0">
                <a:hlinkClick r:id="rId8"/>
              </a:rPr>
              <a:t>Senatore</a:t>
            </a:r>
            <a:r>
              <a:rPr lang="en-US" dirty="0" smtClean="0">
                <a:hlinkClick r:id="rId8"/>
              </a:rPr>
              <a:t> C, De </a:t>
            </a:r>
            <a:r>
              <a:rPr lang="en-US" dirty="0" err="1" smtClean="0">
                <a:hlinkClick r:id="rId8"/>
              </a:rPr>
              <a:t>Cristofaro</a:t>
            </a:r>
            <a:r>
              <a:rPr lang="en-US" dirty="0" smtClean="0">
                <a:hlinkClick r:id="rId8"/>
              </a:rPr>
              <a:t> R,  </a:t>
            </a:r>
            <a:r>
              <a:rPr lang="en-US" dirty="0" err="1" smtClean="0">
                <a:hlinkClick r:id="rId9"/>
              </a:rPr>
              <a:t>Luzi</a:t>
            </a:r>
            <a:r>
              <a:rPr lang="en-US" dirty="0" smtClean="0">
                <a:hlinkClick r:id="rId9"/>
              </a:rPr>
              <a:t> A</a:t>
            </a:r>
            <a:r>
              <a:rPr lang="en-US" dirty="0" smtClean="0">
                <a:hlinkClick r:id="rId8"/>
              </a:rPr>
              <a:t>. et</a:t>
            </a:r>
            <a:r>
              <a:rPr lang="en-US" dirty="0" err="1" smtClean="0">
                <a:hlinkClick r:id="rId8"/>
              </a:rPr>
              <a:t> </a:t>
            </a:r>
            <a:r>
              <a:rPr lang="en-US" dirty="0" smtClean="0">
                <a:hlinkClick r:id="rId8"/>
              </a:rPr>
              <a:t>al</a:t>
            </a:r>
            <a:r>
              <a:rPr lang="en-US" dirty="0" smtClean="0"/>
              <a:t>. High mobility group box 1 is a novel substrate of </a:t>
            </a:r>
            <a:r>
              <a:rPr lang="en-US" dirty="0" err="1" smtClean="0"/>
              <a:t>dipeptidylpeptidaseIV</a:t>
            </a:r>
            <a:r>
              <a:rPr lang="en-US" dirty="0" smtClean="0"/>
              <a:t>. </a:t>
            </a:r>
            <a:r>
              <a:rPr lang="en-US" dirty="0" err="1" smtClean="0"/>
              <a:t>Diabetologia</a:t>
            </a:r>
            <a:r>
              <a:rPr lang="en-US" dirty="0" smtClean="0"/>
              <a:t>.  2012; </a:t>
            </a:r>
            <a:r>
              <a:rPr lang="en-US" b="1" dirty="0" smtClean="0"/>
              <a:t>55</a:t>
            </a:r>
            <a:r>
              <a:rPr lang="en-US" dirty="0" smtClean="0"/>
              <a:t>(1): 236-244.</a:t>
            </a:r>
            <a:endParaRPr lang="en-US" dirty="0"/>
          </a:p>
        </p:txBody>
      </p:sp>
      <p:sp>
        <p:nvSpPr>
          <p:cNvPr id="54" name="Rectangle 53"/>
          <p:cNvSpPr/>
          <p:nvPr/>
        </p:nvSpPr>
        <p:spPr>
          <a:xfrm>
            <a:off x="304800" y="2658070"/>
            <a:ext cx="8534400" cy="923330"/>
          </a:xfrm>
          <a:prstGeom prst="rect">
            <a:avLst/>
          </a:prstGeom>
        </p:spPr>
        <p:txBody>
          <a:bodyPr wrap="square">
            <a:spAutoFit/>
          </a:bodyPr>
          <a:lstStyle/>
          <a:p>
            <a:pPr>
              <a:buFont typeface="Arial" pitchFamily="34" charset="0"/>
              <a:buChar char="•"/>
            </a:pPr>
            <a:r>
              <a:rPr lang="en-US" dirty="0" err="1" smtClean="0">
                <a:hlinkClick r:id="rId8"/>
              </a:rPr>
              <a:t>Masajtis-Zagajewska</a:t>
            </a:r>
            <a:r>
              <a:rPr lang="en-US" dirty="0" smtClean="0">
                <a:hlinkClick r:id="rId8"/>
              </a:rPr>
              <a:t> A, </a:t>
            </a:r>
            <a:r>
              <a:rPr lang="en-US" dirty="0" err="1" smtClean="0">
                <a:hlinkClick r:id="rId8"/>
              </a:rPr>
              <a:t>Kurnatowska</a:t>
            </a:r>
            <a:r>
              <a:rPr lang="en-US" dirty="0" smtClean="0">
                <a:hlinkClick r:id="rId8"/>
              </a:rPr>
              <a:t> I, </a:t>
            </a:r>
            <a:r>
              <a:rPr lang="en-US" dirty="0" err="1" smtClean="0">
                <a:hlinkClick r:id="rId8"/>
              </a:rPr>
              <a:t>Wajdlich</a:t>
            </a:r>
            <a:r>
              <a:rPr lang="en-US" dirty="0" smtClean="0">
                <a:hlinkClick r:id="rId8"/>
              </a:rPr>
              <a:t> M</a:t>
            </a:r>
            <a:r>
              <a:rPr lang="en-US" dirty="0" smtClean="0"/>
              <a:t>, </a:t>
            </a:r>
            <a:r>
              <a:rPr lang="en-US" dirty="0" err="1" smtClean="0">
                <a:hlinkClick r:id="rId8"/>
              </a:rPr>
              <a:t>Jagodzińska</a:t>
            </a:r>
            <a:r>
              <a:rPr lang="en-US" dirty="0" smtClean="0">
                <a:hlinkClick r:id="rId8"/>
              </a:rPr>
              <a:t> M</a:t>
            </a:r>
            <a:r>
              <a:rPr lang="en-US" dirty="0" smtClean="0"/>
              <a:t>, </a:t>
            </a:r>
            <a:r>
              <a:rPr lang="en-US" dirty="0" err="1" smtClean="0">
                <a:hlinkClick r:id="rId10"/>
              </a:rPr>
              <a:t>Nowicki</a:t>
            </a:r>
            <a:r>
              <a:rPr lang="en-US" dirty="0" smtClean="0">
                <a:hlinkClick r:id="rId10"/>
              </a:rPr>
              <a:t> M</a:t>
            </a:r>
            <a:r>
              <a:rPr lang="en-US" dirty="0" smtClean="0"/>
              <a:t>. Influence of </a:t>
            </a:r>
            <a:r>
              <a:rPr lang="en-US" dirty="0" err="1" smtClean="0"/>
              <a:t>hemodialysis</a:t>
            </a:r>
            <a:r>
              <a:rPr lang="en-US" dirty="0" smtClean="0"/>
              <a:t> on </a:t>
            </a:r>
            <a:r>
              <a:rPr lang="en-US" dirty="0" err="1" smtClean="0"/>
              <a:t>incretin</a:t>
            </a:r>
            <a:r>
              <a:rPr lang="en-US" dirty="0" smtClean="0"/>
              <a:t> hormones and insulin secretion in diabetic and </a:t>
            </a:r>
            <a:r>
              <a:rPr lang="en-US" dirty="0" err="1" smtClean="0"/>
              <a:t>nondiabetic</a:t>
            </a:r>
            <a:r>
              <a:rPr lang="en-US" dirty="0" smtClean="0"/>
              <a:t> patients. </a:t>
            </a:r>
            <a:r>
              <a:rPr lang="en-US" dirty="0" err="1" smtClean="0"/>
              <a:t>IntUrolNephrol</a:t>
            </a:r>
            <a:r>
              <a:rPr lang="en-US" dirty="0" smtClean="0"/>
              <a:t>. 2013; </a:t>
            </a:r>
            <a:r>
              <a:rPr lang="en-US" b="1" dirty="0" smtClean="0"/>
              <a:t>45 </a:t>
            </a:r>
            <a:r>
              <a:rPr lang="en-US" dirty="0" smtClean="0"/>
              <a:t>(6):1733-40.</a:t>
            </a:r>
            <a:endParaRPr lang="en-US" dirty="0"/>
          </a:p>
        </p:txBody>
      </p:sp>
      <p:sp>
        <p:nvSpPr>
          <p:cNvPr id="55" name="Rectangle 54"/>
          <p:cNvSpPr/>
          <p:nvPr/>
        </p:nvSpPr>
        <p:spPr>
          <a:xfrm>
            <a:off x="304800" y="5525869"/>
            <a:ext cx="8229600" cy="646331"/>
          </a:xfrm>
          <a:prstGeom prst="rect">
            <a:avLst/>
          </a:prstGeom>
        </p:spPr>
        <p:txBody>
          <a:bodyPr wrap="square">
            <a:spAutoFit/>
          </a:bodyPr>
          <a:lstStyle/>
          <a:p>
            <a:pPr>
              <a:buFont typeface="Arial" pitchFamily="34" charset="0"/>
              <a:buChar char="•"/>
            </a:pPr>
            <a:r>
              <a:rPr lang="en-US" dirty="0" smtClean="0">
                <a:hlinkClick r:id="rId11"/>
              </a:rPr>
              <a:t>Tanaka T</a:t>
            </a:r>
            <a:r>
              <a:rPr lang="en-US" dirty="0" smtClean="0"/>
              <a:t>, </a:t>
            </a:r>
            <a:r>
              <a:rPr lang="en-US" dirty="0" err="1" smtClean="0">
                <a:hlinkClick r:id="rId12"/>
              </a:rPr>
              <a:t>Higashijima</a:t>
            </a:r>
            <a:r>
              <a:rPr lang="en-US" dirty="0" smtClean="0">
                <a:hlinkClick r:id="rId12"/>
              </a:rPr>
              <a:t> Y</a:t>
            </a:r>
            <a:r>
              <a:rPr lang="en-US" dirty="0" smtClean="0"/>
              <a:t>, </a:t>
            </a:r>
            <a:r>
              <a:rPr lang="en-US" dirty="0" smtClean="0">
                <a:hlinkClick r:id="rId13"/>
              </a:rPr>
              <a:t>Wada T</a:t>
            </a:r>
            <a:r>
              <a:rPr lang="en-US" dirty="0" smtClean="0"/>
              <a:t>, </a:t>
            </a:r>
            <a:r>
              <a:rPr lang="en-US" dirty="0" err="1" smtClean="0">
                <a:hlinkClick r:id="rId14"/>
              </a:rPr>
              <a:t>Nangaku</a:t>
            </a:r>
            <a:r>
              <a:rPr lang="en-US" dirty="0" smtClean="0">
                <a:hlinkClick r:id="rId14"/>
              </a:rPr>
              <a:t> M</a:t>
            </a:r>
            <a:r>
              <a:rPr lang="en-US" dirty="0" smtClean="0"/>
              <a:t>. The potential for </a:t>
            </a:r>
            <a:r>
              <a:rPr lang="en-US" dirty="0" err="1" smtClean="0"/>
              <a:t>renoprotection</a:t>
            </a:r>
            <a:r>
              <a:rPr lang="en-US" dirty="0" smtClean="0"/>
              <a:t> with </a:t>
            </a:r>
            <a:r>
              <a:rPr lang="en-US" dirty="0" err="1" smtClean="0"/>
              <a:t>incretin</a:t>
            </a:r>
            <a:r>
              <a:rPr lang="en-US" dirty="0" smtClean="0"/>
              <a:t>-based drugs. Kidney Int. 2014;  </a:t>
            </a:r>
            <a:r>
              <a:rPr lang="en-US" b="1" dirty="0" smtClean="0"/>
              <a:t>86</a:t>
            </a:r>
            <a:r>
              <a:rPr lang="en-US" dirty="0" smtClean="0"/>
              <a:t>(4): 701-711.  </a:t>
            </a:r>
            <a:endParaRPr lang="en-US" dirty="0"/>
          </a:p>
        </p:txBody>
      </p:sp>
      <p:sp>
        <p:nvSpPr>
          <p:cNvPr id="20" name="Slide Number Placeholder 19"/>
          <p:cNvSpPr>
            <a:spLocks noGrp="1"/>
          </p:cNvSpPr>
          <p:nvPr>
            <p:ph type="sldNum" sz="quarter" idx="12"/>
          </p:nvPr>
        </p:nvSpPr>
        <p:spPr/>
        <p:txBody>
          <a:bodyPr/>
          <a:lstStyle/>
          <a:p>
            <a:pPr>
              <a:defRPr/>
            </a:pPr>
            <a:fld id="{3672DFBD-C2C3-4C4A-86AD-AEDEF97E95A2}"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EC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14" name="Rounded Rectangle 13"/>
          <p:cNvSpPr/>
          <p:nvPr/>
        </p:nvSpPr>
        <p:spPr>
          <a:xfrm>
            <a:off x="3429000" y="1524000"/>
            <a:ext cx="3962400" cy="2362200"/>
          </a:xfrm>
          <a:prstGeom prst="roundRect">
            <a:avLst/>
          </a:prstGeom>
          <a:solidFill>
            <a:srgbClr val="CCECFF"/>
          </a:solidFill>
          <a:ln w="381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tab pos="676275" algn="l"/>
              </a:tabLst>
              <a:defRPr/>
            </a:pPr>
            <a:endParaRPr kumimoji="0" lang="en-US" sz="2800" b="0" i="0" u="none" strike="noStrike" kern="0" cap="none" spc="0" normalizeH="0" baseline="0" noProof="0" dirty="0" smtClean="0">
              <a:ln>
                <a:noFill/>
              </a:ln>
              <a:solidFill>
                <a:prstClr val="black"/>
              </a:solidFill>
              <a:effectLst/>
              <a:uLnTx/>
              <a:uFillTx/>
              <a:latin typeface="Times New Roman"/>
              <a:ea typeface="+mn-ea"/>
              <a:cs typeface="Arial" pitchFamily="34" charset="0"/>
            </a:endParaRPr>
          </a:p>
        </p:txBody>
      </p:sp>
      <p:pic>
        <p:nvPicPr>
          <p:cNvPr id="5" name="Content Placeholder 4" descr="images (43).jpg"/>
          <p:cNvPicPr>
            <a:picLocks noGrp="1" noChangeAspect="1"/>
          </p:cNvPicPr>
          <p:nvPr>
            <p:ph idx="1"/>
          </p:nvPr>
        </p:nvPicPr>
        <p:blipFill>
          <a:blip r:embed="rId2" cstate="print"/>
          <a:stretch>
            <a:fillRect/>
          </a:stretch>
        </p:blipFill>
        <p:spPr>
          <a:xfrm>
            <a:off x="3710270" y="5257507"/>
            <a:ext cx="1547529" cy="8384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images (2).jpg"/>
          <p:cNvPicPr>
            <a:picLocks noChangeAspect="1"/>
          </p:cNvPicPr>
          <p:nvPr/>
        </p:nvPicPr>
        <p:blipFill>
          <a:blip r:embed="rId3"/>
          <a:stretch>
            <a:fillRect/>
          </a:stretch>
        </p:blipFill>
        <p:spPr>
          <a:xfrm>
            <a:off x="3733800" y="1793441"/>
            <a:ext cx="3352800" cy="17879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21" descr="mouses_1"/>
          <p:cNvPicPr>
            <a:picLocks noChangeAspect="1" noChangeArrowheads="1" noCrop="1"/>
          </p:cNvPicPr>
          <p:nvPr/>
        </p:nvPicPr>
        <p:blipFill>
          <a:blip r:embed="rId4"/>
          <a:srcRect/>
          <a:stretch>
            <a:fillRect/>
          </a:stretch>
        </p:blipFill>
        <p:spPr bwMode="auto">
          <a:xfrm>
            <a:off x="3821113" y="377907"/>
            <a:ext cx="3189287" cy="137469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ildflowers">
  <a:themeElements>
    <a:clrScheme name="Infinity">
      <a:dk1>
        <a:sysClr val="windowText" lastClr="000000"/>
      </a:dk1>
      <a:lt1>
        <a:sysClr val="window" lastClr="FFFFFF"/>
      </a:lt1>
      <a:dk2>
        <a:srgbClr val="EABB00"/>
      </a:dk2>
      <a:lt2>
        <a:srgbClr val="DEF2FA"/>
      </a:lt2>
      <a:accent1>
        <a:srgbClr val="983DB1"/>
      </a:accent1>
      <a:accent2>
        <a:srgbClr val="47D147"/>
      </a:accent2>
      <a:accent3>
        <a:srgbClr val="CC0053"/>
      </a:accent3>
      <a:accent4>
        <a:srgbClr val="EA950D"/>
      </a:accent4>
      <a:accent5>
        <a:srgbClr val="C800C8"/>
      </a:accent5>
      <a:accent6>
        <a:srgbClr val="6161FF"/>
      </a:accent6>
      <a:hlink>
        <a:srgbClr val="755D00"/>
      </a:hlink>
      <a:folHlink>
        <a:srgbClr val="31AEE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flip="none" rotWithShape="1">
          <a:gsLst>
            <a:gs pos="0">
              <a:schemeClr val="phClr"/>
            </a:gs>
            <a:gs pos="50000">
              <a:schemeClr val="phClr">
                <a:lumMod val="90000"/>
                <a:alpha val="70000"/>
              </a:schemeClr>
            </a:gs>
            <a:gs pos="100000">
              <a:schemeClr val="phClr"/>
            </a:gs>
          </a:gsLst>
          <a:path path="circle">
            <a:fillToRect l="50000" t="50000" r="50000" b="50000"/>
          </a:path>
          <a:tileRect/>
        </a:gradFill>
        <a:gradFill flip="none" rotWithShape="1">
          <a:gsLst>
            <a:gs pos="0">
              <a:schemeClr val="phClr"/>
            </a:gs>
            <a:gs pos="50000">
              <a:schemeClr val="phClr">
                <a:lumMod val="90000"/>
              </a:schemeClr>
            </a:gs>
            <a:gs pos="100000">
              <a:schemeClr val="ph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Getting It Done">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4572</TotalTime>
  <Words>2159</Words>
  <Application>Microsoft Office PowerPoint</Application>
  <PresentationFormat>On-screen Show (4:3)</PresentationFormat>
  <Paragraphs>323</Paragraphs>
  <Slides>39</Slides>
  <Notes>3</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Wildflowers</vt:lpstr>
      <vt:lpstr>Getting It Done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Hayam abdelkawy</dc:creator>
  <cp:lastModifiedBy>Microsoft</cp:lastModifiedBy>
  <cp:revision>117</cp:revision>
  <dcterms:created xsi:type="dcterms:W3CDTF">2016-02-02T16:27:34Z</dcterms:created>
  <dcterms:modified xsi:type="dcterms:W3CDTF">2016-04-28T08:27:36Z</dcterms:modified>
</cp:coreProperties>
</file>