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83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66" r:id="rId13"/>
    <p:sldId id="267" r:id="rId14"/>
    <p:sldId id="268" r:id="rId15"/>
    <p:sldId id="269" r:id="rId16"/>
    <p:sldId id="270" r:id="rId17"/>
    <p:sldId id="284" r:id="rId18"/>
    <p:sldId id="271" r:id="rId19"/>
    <p:sldId id="272" r:id="rId20"/>
    <p:sldId id="273" r:id="rId21"/>
    <p:sldId id="274" r:id="rId22"/>
    <p:sldId id="285" r:id="rId23"/>
    <p:sldId id="275" r:id="rId24"/>
    <p:sldId id="276" r:id="rId25"/>
    <p:sldId id="277" r:id="rId26"/>
    <p:sldId id="278" r:id="rId27"/>
    <p:sldId id="279" r:id="rId28"/>
    <p:sldId id="28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CC04"/>
    <a:srgbClr val="5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F61282-01AA-4247-9E3A-642AFA957CB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D17227C-8856-4A48-BDB1-4B9E4ABB2AE4}">
      <dgm:prSet/>
      <dgm:spPr/>
      <dgm:t>
        <a:bodyPr/>
        <a:lstStyle/>
        <a:p>
          <a:r>
            <a:rPr lang="en-US" b="1" dirty="0" smtClean="0">
              <a:latin typeface="Comic Sans MS" pitchFamily="66" charset="0"/>
            </a:rPr>
            <a:t>1800 MHz EMF group (n=11), </a:t>
          </a:r>
          <a:endParaRPr lang="en-US" b="1" dirty="0">
            <a:latin typeface="Comic Sans MS" pitchFamily="66" charset="0"/>
          </a:endParaRPr>
        </a:p>
      </dgm:t>
    </dgm:pt>
    <dgm:pt modelId="{642A4D97-D813-4C36-89E4-2D4A313256B5}" type="parTrans" cxnId="{78F050B2-C374-437A-BAB8-D18532B4E799}">
      <dgm:prSet/>
      <dgm:spPr/>
      <dgm:t>
        <a:bodyPr/>
        <a:lstStyle/>
        <a:p>
          <a:endParaRPr lang="en-US"/>
        </a:p>
      </dgm:t>
    </dgm:pt>
    <dgm:pt modelId="{078D8698-6E89-4993-AA54-D785CE2312A0}" type="sibTrans" cxnId="{78F050B2-C374-437A-BAB8-D18532B4E799}">
      <dgm:prSet/>
      <dgm:spPr/>
      <dgm:t>
        <a:bodyPr/>
        <a:lstStyle/>
        <a:p>
          <a:endParaRPr lang="en-US"/>
        </a:p>
      </dgm:t>
    </dgm:pt>
    <dgm:pt modelId="{713021F4-23A3-4BDB-A0F3-B91AD1041CC2}">
      <dgm:prSet/>
      <dgm:spPr/>
      <dgm:t>
        <a:bodyPr/>
        <a:lstStyle/>
        <a:p>
          <a:r>
            <a:rPr lang="en-US" b="1" smtClean="0">
              <a:latin typeface="Comic Sans MS" pitchFamily="66" charset="0"/>
            </a:rPr>
            <a:t>900 MHz EMF group (n=11), </a:t>
          </a:r>
          <a:endParaRPr lang="en-US" b="1" dirty="0">
            <a:latin typeface="Comic Sans MS" pitchFamily="66" charset="0"/>
          </a:endParaRPr>
        </a:p>
      </dgm:t>
    </dgm:pt>
    <dgm:pt modelId="{36F8689A-82F1-4F3A-B3B7-56A5F0C9F4A2}" type="parTrans" cxnId="{198EDD40-7303-46EA-A0FF-8D9FA213A470}">
      <dgm:prSet/>
      <dgm:spPr/>
      <dgm:t>
        <a:bodyPr/>
        <a:lstStyle/>
        <a:p>
          <a:endParaRPr lang="en-US"/>
        </a:p>
      </dgm:t>
    </dgm:pt>
    <dgm:pt modelId="{8CB48252-FC58-4E16-9B21-ADC338842548}" type="sibTrans" cxnId="{198EDD40-7303-46EA-A0FF-8D9FA213A470}">
      <dgm:prSet/>
      <dgm:spPr/>
      <dgm:t>
        <a:bodyPr/>
        <a:lstStyle/>
        <a:p>
          <a:endParaRPr lang="en-US"/>
        </a:p>
      </dgm:t>
    </dgm:pt>
    <dgm:pt modelId="{9D6846A3-E90C-4AD7-A2BA-1A361FE99DE4}">
      <dgm:prSet/>
      <dgm:spPr/>
      <dgm:t>
        <a:bodyPr/>
        <a:lstStyle/>
        <a:p>
          <a:r>
            <a:rPr lang="en-US" b="1" smtClean="0">
              <a:latin typeface="Comic Sans MS" pitchFamily="66" charset="0"/>
            </a:rPr>
            <a:t>control group (n=11).</a:t>
          </a:r>
          <a:endParaRPr lang="en-US" b="1" dirty="0">
            <a:latin typeface="Comic Sans MS" pitchFamily="66" charset="0"/>
          </a:endParaRPr>
        </a:p>
      </dgm:t>
    </dgm:pt>
    <dgm:pt modelId="{5DA38671-D23B-4B4F-94BA-A23A8F8E7679}" type="parTrans" cxnId="{C8801EFC-4D09-4AAF-9AAB-73FFA9AEA1B5}">
      <dgm:prSet/>
      <dgm:spPr/>
      <dgm:t>
        <a:bodyPr/>
        <a:lstStyle/>
        <a:p>
          <a:endParaRPr lang="en-US"/>
        </a:p>
      </dgm:t>
    </dgm:pt>
    <dgm:pt modelId="{A99D73B0-AC09-4EA1-BD5B-763BBDCCA7B0}" type="sibTrans" cxnId="{C8801EFC-4D09-4AAF-9AAB-73FFA9AEA1B5}">
      <dgm:prSet/>
      <dgm:spPr/>
      <dgm:t>
        <a:bodyPr/>
        <a:lstStyle/>
        <a:p>
          <a:endParaRPr lang="en-US"/>
        </a:p>
      </dgm:t>
    </dgm:pt>
    <dgm:pt modelId="{EA982012-9338-43BC-BEB7-6823CC565F8E}" type="pres">
      <dgm:prSet presAssocID="{F2F61282-01AA-4247-9E3A-642AFA957CB4}" presName="linearFlow" presStyleCnt="0">
        <dgm:presLayoutVars>
          <dgm:dir/>
          <dgm:resizeHandles val="exact"/>
        </dgm:presLayoutVars>
      </dgm:prSet>
      <dgm:spPr/>
    </dgm:pt>
    <dgm:pt modelId="{38EE4208-45A3-4899-96BC-D986E94EA5BC}" type="pres">
      <dgm:prSet presAssocID="{8D17227C-8856-4A48-BDB1-4B9E4ABB2AE4}" presName="composite" presStyleCnt="0"/>
      <dgm:spPr/>
    </dgm:pt>
    <dgm:pt modelId="{0DCB7351-BB32-452D-835C-40928F0B5634}" type="pres">
      <dgm:prSet presAssocID="{8D17227C-8856-4A48-BDB1-4B9E4ABB2AE4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</dgm:spPr>
      <dgm:t>
        <a:bodyPr/>
        <a:lstStyle/>
        <a:p>
          <a:endParaRPr lang="en-US"/>
        </a:p>
      </dgm:t>
    </dgm:pt>
    <dgm:pt modelId="{3EA4357E-4260-4DD3-BE3B-1300CFE6A2B6}" type="pres">
      <dgm:prSet presAssocID="{8D17227C-8856-4A48-BDB1-4B9E4ABB2AE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267F97-6D1D-439B-BBC5-35F906099E4C}" type="pres">
      <dgm:prSet presAssocID="{078D8698-6E89-4993-AA54-D785CE2312A0}" presName="spacing" presStyleCnt="0"/>
      <dgm:spPr/>
    </dgm:pt>
    <dgm:pt modelId="{74961CEA-D4E7-4D67-BD91-30DDA57B9924}" type="pres">
      <dgm:prSet presAssocID="{713021F4-23A3-4BDB-A0F3-B91AD1041CC2}" presName="composite" presStyleCnt="0"/>
      <dgm:spPr/>
    </dgm:pt>
    <dgm:pt modelId="{D25BE070-11FD-4A55-BB95-9120CEFFAB61}" type="pres">
      <dgm:prSet presAssocID="{713021F4-23A3-4BDB-A0F3-B91AD1041CC2}" presName="imgShp" presStyleLbl="fgImgPlace1" presStyleIdx="1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</dgm:spPr>
    </dgm:pt>
    <dgm:pt modelId="{FBCCBF2A-4920-4D79-8D6C-0406048C784F}" type="pres">
      <dgm:prSet presAssocID="{713021F4-23A3-4BDB-A0F3-B91AD1041CC2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969B67-D3F3-45B5-BAB5-3CD86DCBF3E0}" type="pres">
      <dgm:prSet presAssocID="{8CB48252-FC58-4E16-9B21-ADC338842548}" presName="spacing" presStyleCnt="0"/>
      <dgm:spPr/>
    </dgm:pt>
    <dgm:pt modelId="{2DE9B693-1761-4D53-B514-7858979D5EB3}" type="pres">
      <dgm:prSet presAssocID="{9D6846A3-E90C-4AD7-A2BA-1A361FE99DE4}" presName="composite" presStyleCnt="0"/>
      <dgm:spPr/>
    </dgm:pt>
    <dgm:pt modelId="{49066BEC-B64E-4184-89A8-F321DD0472F1}" type="pres">
      <dgm:prSet presAssocID="{9D6846A3-E90C-4AD7-A2BA-1A361FE99DE4}" presName="imgShp" presStyleLbl="fgImgPlace1" presStyleIdx="2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</dgm:spPr>
    </dgm:pt>
    <dgm:pt modelId="{2B9DA56D-EC98-45CA-970A-CEC0C786C2F2}" type="pres">
      <dgm:prSet presAssocID="{9D6846A3-E90C-4AD7-A2BA-1A361FE99DE4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F050B2-C374-437A-BAB8-D18532B4E799}" srcId="{F2F61282-01AA-4247-9E3A-642AFA957CB4}" destId="{8D17227C-8856-4A48-BDB1-4B9E4ABB2AE4}" srcOrd="0" destOrd="0" parTransId="{642A4D97-D813-4C36-89E4-2D4A313256B5}" sibTransId="{078D8698-6E89-4993-AA54-D785CE2312A0}"/>
    <dgm:cxn modelId="{CFEF6DB0-BBCA-4CCD-8A2D-805FC85B42B9}" type="presOf" srcId="{F2F61282-01AA-4247-9E3A-642AFA957CB4}" destId="{EA982012-9338-43BC-BEB7-6823CC565F8E}" srcOrd="0" destOrd="0" presId="urn:microsoft.com/office/officeart/2005/8/layout/vList3"/>
    <dgm:cxn modelId="{DF66A5FF-0B03-419B-A58A-5EE2C8510A79}" type="presOf" srcId="{8D17227C-8856-4A48-BDB1-4B9E4ABB2AE4}" destId="{3EA4357E-4260-4DD3-BE3B-1300CFE6A2B6}" srcOrd="0" destOrd="0" presId="urn:microsoft.com/office/officeart/2005/8/layout/vList3"/>
    <dgm:cxn modelId="{EEFC4792-0213-4FF0-88FF-AD1B9F769194}" type="presOf" srcId="{9D6846A3-E90C-4AD7-A2BA-1A361FE99DE4}" destId="{2B9DA56D-EC98-45CA-970A-CEC0C786C2F2}" srcOrd="0" destOrd="0" presId="urn:microsoft.com/office/officeart/2005/8/layout/vList3"/>
    <dgm:cxn modelId="{198EDD40-7303-46EA-A0FF-8D9FA213A470}" srcId="{F2F61282-01AA-4247-9E3A-642AFA957CB4}" destId="{713021F4-23A3-4BDB-A0F3-B91AD1041CC2}" srcOrd="1" destOrd="0" parTransId="{36F8689A-82F1-4F3A-B3B7-56A5F0C9F4A2}" sibTransId="{8CB48252-FC58-4E16-9B21-ADC338842548}"/>
    <dgm:cxn modelId="{C8801EFC-4D09-4AAF-9AAB-73FFA9AEA1B5}" srcId="{F2F61282-01AA-4247-9E3A-642AFA957CB4}" destId="{9D6846A3-E90C-4AD7-A2BA-1A361FE99DE4}" srcOrd="2" destOrd="0" parTransId="{5DA38671-D23B-4B4F-94BA-A23A8F8E7679}" sibTransId="{A99D73B0-AC09-4EA1-BD5B-763BBDCCA7B0}"/>
    <dgm:cxn modelId="{0568868B-72FD-4CF2-AB42-238537C0D236}" type="presOf" srcId="{713021F4-23A3-4BDB-A0F3-B91AD1041CC2}" destId="{FBCCBF2A-4920-4D79-8D6C-0406048C784F}" srcOrd="0" destOrd="0" presId="urn:microsoft.com/office/officeart/2005/8/layout/vList3"/>
    <dgm:cxn modelId="{C668EA7B-F978-425C-A75A-929E128D3230}" type="presParOf" srcId="{EA982012-9338-43BC-BEB7-6823CC565F8E}" destId="{38EE4208-45A3-4899-96BC-D986E94EA5BC}" srcOrd="0" destOrd="0" presId="urn:microsoft.com/office/officeart/2005/8/layout/vList3"/>
    <dgm:cxn modelId="{F10B4EFA-93B5-4FC5-BDAB-0AFFC88C743C}" type="presParOf" srcId="{38EE4208-45A3-4899-96BC-D986E94EA5BC}" destId="{0DCB7351-BB32-452D-835C-40928F0B5634}" srcOrd="0" destOrd="0" presId="urn:microsoft.com/office/officeart/2005/8/layout/vList3"/>
    <dgm:cxn modelId="{B3504F17-6358-4299-844E-700CA923756C}" type="presParOf" srcId="{38EE4208-45A3-4899-96BC-D986E94EA5BC}" destId="{3EA4357E-4260-4DD3-BE3B-1300CFE6A2B6}" srcOrd="1" destOrd="0" presId="urn:microsoft.com/office/officeart/2005/8/layout/vList3"/>
    <dgm:cxn modelId="{78972E11-BA29-4AFE-8694-E9CE0945D166}" type="presParOf" srcId="{EA982012-9338-43BC-BEB7-6823CC565F8E}" destId="{8E267F97-6D1D-439B-BBC5-35F906099E4C}" srcOrd="1" destOrd="0" presId="urn:microsoft.com/office/officeart/2005/8/layout/vList3"/>
    <dgm:cxn modelId="{D6F851AB-AD44-4354-AFF7-A42E0F1EB709}" type="presParOf" srcId="{EA982012-9338-43BC-BEB7-6823CC565F8E}" destId="{74961CEA-D4E7-4D67-BD91-30DDA57B9924}" srcOrd="2" destOrd="0" presId="urn:microsoft.com/office/officeart/2005/8/layout/vList3"/>
    <dgm:cxn modelId="{90071ED6-9142-4D32-9D64-D0C24995BA10}" type="presParOf" srcId="{74961CEA-D4E7-4D67-BD91-30DDA57B9924}" destId="{D25BE070-11FD-4A55-BB95-9120CEFFAB61}" srcOrd="0" destOrd="0" presId="urn:microsoft.com/office/officeart/2005/8/layout/vList3"/>
    <dgm:cxn modelId="{5786BFC7-05D6-4B26-AAB7-30697435D66C}" type="presParOf" srcId="{74961CEA-D4E7-4D67-BD91-30DDA57B9924}" destId="{FBCCBF2A-4920-4D79-8D6C-0406048C784F}" srcOrd="1" destOrd="0" presId="urn:microsoft.com/office/officeart/2005/8/layout/vList3"/>
    <dgm:cxn modelId="{71BA34BB-7467-4AAF-A6E1-E8A41B11BBD8}" type="presParOf" srcId="{EA982012-9338-43BC-BEB7-6823CC565F8E}" destId="{91969B67-D3F3-45B5-BAB5-3CD86DCBF3E0}" srcOrd="3" destOrd="0" presId="urn:microsoft.com/office/officeart/2005/8/layout/vList3"/>
    <dgm:cxn modelId="{B40CCAE6-6673-48AF-BCA1-341DFA521D1C}" type="presParOf" srcId="{EA982012-9338-43BC-BEB7-6823CC565F8E}" destId="{2DE9B693-1761-4D53-B514-7858979D5EB3}" srcOrd="4" destOrd="0" presId="urn:microsoft.com/office/officeart/2005/8/layout/vList3"/>
    <dgm:cxn modelId="{BE9747C4-3721-456F-BA79-F8424AC07F8A}" type="presParOf" srcId="{2DE9B693-1761-4D53-B514-7858979D5EB3}" destId="{49066BEC-B64E-4184-89A8-F321DD0472F1}" srcOrd="0" destOrd="0" presId="urn:microsoft.com/office/officeart/2005/8/layout/vList3"/>
    <dgm:cxn modelId="{1E4CAEEB-C3D8-4767-8897-26F3B3171B04}" type="presParOf" srcId="{2DE9B693-1761-4D53-B514-7858979D5EB3}" destId="{2B9DA56D-EC98-45CA-970A-CEC0C786C2F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BAAFB5-AF4C-4E03-93F3-E50015BC40F6}" type="doc">
      <dgm:prSet loTypeId="urn:microsoft.com/office/officeart/2005/8/layout/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AC1247B-3F2C-4AAF-A4C2-E6346699301B}">
      <dgm:prSet custT="1"/>
      <dgm:spPr/>
      <dgm:t>
        <a:bodyPr/>
        <a:lstStyle/>
        <a:p>
          <a:r>
            <a:rPr lang="tr-TR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J</a:t>
          </a:r>
          <a:r>
            <a:rPr lang="en-US" sz="1600" b="1" dirty="0" err="1" smtClean="0">
              <a:solidFill>
                <a:schemeClr val="tx1"/>
              </a:solidFill>
              <a:latin typeface="Comic Sans MS" panose="030F0702030302020204" pitchFamily="66" charset="0"/>
            </a:rPr>
            <a:t>oint</a:t>
          </a:r>
          <a:r>
            <a:rPr lang="en-US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 and bone development,</a:t>
          </a:r>
          <a:endParaRPr lang="en-US" sz="1600" b="1" dirty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62911F63-A391-41E3-B562-44339F2C12FA}" type="parTrans" cxnId="{ECF7719F-0D26-43A8-B4CB-EAC414B65593}">
      <dgm:prSet/>
      <dgm:spPr/>
      <dgm:t>
        <a:bodyPr/>
        <a:lstStyle/>
        <a:p>
          <a:endParaRPr lang="en-US"/>
        </a:p>
      </dgm:t>
    </dgm:pt>
    <dgm:pt modelId="{B7CE4D8E-9636-4049-9236-A48ED44E516A}" type="sibTrans" cxnId="{ECF7719F-0D26-43A8-B4CB-EAC414B65593}">
      <dgm:prSet/>
      <dgm:spPr/>
      <dgm:t>
        <a:bodyPr/>
        <a:lstStyle/>
        <a:p>
          <a:endParaRPr lang="en-US"/>
        </a:p>
      </dgm:t>
    </dgm:pt>
    <dgm:pt modelId="{10720250-A598-4F20-A0A0-96BED1E64625}">
      <dgm:prSet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Joint</a:t>
          </a:r>
          <a:r>
            <a:rPr lang="tr-TR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r>
            <a:rPr lang="en-US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movements, </a:t>
          </a:r>
          <a:endParaRPr lang="tr-TR" sz="1600" b="1" dirty="0" smtClean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D5DE07E8-3168-4E65-9D4C-8DA7D2EC16F7}" type="parTrans" cxnId="{4D344BB6-506A-4BEE-AE3B-EACEAECB326D}">
      <dgm:prSet/>
      <dgm:spPr/>
      <dgm:t>
        <a:bodyPr/>
        <a:lstStyle/>
        <a:p>
          <a:endParaRPr lang="en-US"/>
        </a:p>
      </dgm:t>
    </dgm:pt>
    <dgm:pt modelId="{3B77FC02-18A9-4929-BCDC-4E18C22BF68A}" type="sibTrans" cxnId="{4D344BB6-506A-4BEE-AE3B-EACEAECB326D}">
      <dgm:prSet/>
      <dgm:spPr/>
      <dgm:t>
        <a:bodyPr/>
        <a:lstStyle/>
        <a:p>
          <a:endParaRPr lang="en-US"/>
        </a:p>
      </dgm:t>
    </dgm:pt>
    <dgm:pt modelId="{BACC8482-C293-469A-BC89-DD636D06B4C7}">
      <dgm:prSet custT="1"/>
      <dgm:spPr/>
      <dgm:t>
        <a:bodyPr/>
        <a:lstStyle/>
        <a:p>
          <a:r>
            <a:rPr lang="tr-TR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P</a:t>
          </a:r>
          <a:r>
            <a:rPr lang="en-US" sz="1600" b="1" dirty="0" err="1" smtClean="0">
              <a:solidFill>
                <a:schemeClr val="tx1"/>
              </a:solidFill>
              <a:latin typeface="Comic Sans MS" panose="030F0702030302020204" pitchFamily="66" charset="0"/>
            </a:rPr>
            <a:t>resence</a:t>
          </a:r>
          <a:r>
            <a:rPr lang="en-US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 or absence of lameness and mobility</a:t>
          </a:r>
          <a:r>
            <a:rPr lang="tr-TR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 </a:t>
          </a:r>
          <a:r>
            <a:rPr lang="en-US" sz="1600" b="1" dirty="0" smtClean="0">
              <a:solidFill>
                <a:schemeClr val="tx1"/>
              </a:solidFill>
              <a:latin typeface="Comic Sans MS" panose="030F0702030302020204" pitchFamily="66" charset="0"/>
            </a:rPr>
            <a:t>values </a:t>
          </a:r>
          <a:endParaRPr lang="tr-TR" sz="1600" b="1" dirty="0">
            <a:solidFill>
              <a:schemeClr val="tx1"/>
            </a:solidFill>
            <a:latin typeface="Comic Sans MS" panose="030F0702030302020204" pitchFamily="66" charset="0"/>
          </a:endParaRPr>
        </a:p>
      </dgm:t>
    </dgm:pt>
    <dgm:pt modelId="{986313B2-D3B0-4418-AF00-FBF268FBCCB1}" type="parTrans" cxnId="{32FFFC84-C612-4645-8106-4EC3305FDDA9}">
      <dgm:prSet/>
      <dgm:spPr/>
      <dgm:t>
        <a:bodyPr/>
        <a:lstStyle/>
        <a:p>
          <a:endParaRPr lang="en-US"/>
        </a:p>
      </dgm:t>
    </dgm:pt>
    <dgm:pt modelId="{6050F9DA-13A9-4D22-888E-3CB4240F5C5A}" type="sibTrans" cxnId="{32FFFC84-C612-4645-8106-4EC3305FDDA9}">
      <dgm:prSet/>
      <dgm:spPr/>
      <dgm:t>
        <a:bodyPr/>
        <a:lstStyle/>
        <a:p>
          <a:endParaRPr lang="en-US"/>
        </a:p>
      </dgm:t>
    </dgm:pt>
    <dgm:pt modelId="{E64BD20E-0E45-447F-AAAD-78C681DE4288}" type="pres">
      <dgm:prSet presAssocID="{11BAAFB5-AF4C-4E03-93F3-E50015BC40F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3EB780-A8CF-42DB-A52B-7ECBFAB56FFC}" type="pres">
      <dgm:prSet presAssocID="{9AC1247B-3F2C-4AAF-A4C2-E6346699301B}" presName="parentLin" presStyleCnt="0"/>
      <dgm:spPr/>
    </dgm:pt>
    <dgm:pt modelId="{EEE27D3A-2BB0-4695-BCDB-BA28B4003675}" type="pres">
      <dgm:prSet presAssocID="{9AC1247B-3F2C-4AAF-A4C2-E6346699301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8BEFC23-C276-4521-9C80-54FEB13AEE2E}" type="pres">
      <dgm:prSet presAssocID="{9AC1247B-3F2C-4AAF-A4C2-E6346699301B}" presName="parentText" presStyleLbl="node1" presStyleIdx="0" presStyleCnt="3" custScaleY="7547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B44A80-4EED-478A-B104-60C7794E3523}" type="pres">
      <dgm:prSet presAssocID="{9AC1247B-3F2C-4AAF-A4C2-E6346699301B}" presName="negativeSpace" presStyleCnt="0"/>
      <dgm:spPr/>
    </dgm:pt>
    <dgm:pt modelId="{048D1D70-E705-4A1A-AC04-716080C4F577}" type="pres">
      <dgm:prSet presAssocID="{9AC1247B-3F2C-4AAF-A4C2-E6346699301B}" presName="childText" presStyleLbl="conFgAcc1" presStyleIdx="0" presStyleCnt="3">
        <dgm:presLayoutVars>
          <dgm:bulletEnabled val="1"/>
        </dgm:presLayoutVars>
      </dgm:prSet>
      <dgm:spPr/>
    </dgm:pt>
    <dgm:pt modelId="{01D32C72-B9AA-4444-9409-C76BD299EC6E}" type="pres">
      <dgm:prSet presAssocID="{B7CE4D8E-9636-4049-9236-A48ED44E516A}" presName="spaceBetweenRectangles" presStyleCnt="0"/>
      <dgm:spPr/>
    </dgm:pt>
    <dgm:pt modelId="{CD928A72-8A89-4A3F-A87B-1189D5B4526F}" type="pres">
      <dgm:prSet presAssocID="{10720250-A598-4F20-A0A0-96BED1E64625}" presName="parentLin" presStyleCnt="0"/>
      <dgm:spPr/>
    </dgm:pt>
    <dgm:pt modelId="{66A4E5E8-0E79-41FF-A16E-900302DDA455}" type="pres">
      <dgm:prSet presAssocID="{10720250-A598-4F20-A0A0-96BED1E6462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1DFE068-143C-443D-8397-94A80A5FA711}" type="pres">
      <dgm:prSet presAssocID="{10720250-A598-4F20-A0A0-96BED1E64625}" presName="parentText" presStyleLbl="node1" presStyleIdx="1" presStyleCnt="3" custScaleY="7380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259316-BECD-41A1-914A-57906FC49A09}" type="pres">
      <dgm:prSet presAssocID="{10720250-A598-4F20-A0A0-96BED1E64625}" presName="negativeSpace" presStyleCnt="0"/>
      <dgm:spPr/>
    </dgm:pt>
    <dgm:pt modelId="{0ECE7187-914F-4948-B6DB-0CF35C907F07}" type="pres">
      <dgm:prSet presAssocID="{10720250-A598-4F20-A0A0-96BED1E64625}" presName="childText" presStyleLbl="conFgAcc1" presStyleIdx="1" presStyleCnt="3">
        <dgm:presLayoutVars>
          <dgm:bulletEnabled val="1"/>
        </dgm:presLayoutVars>
      </dgm:prSet>
      <dgm:spPr/>
    </dgm:pt>
    <dgm:pt modelId="{F01AB0E8-6983-4848-B265-41525FE7566A}" type="pres">
      <dgm:prSet presAssocID="{3B77FC02-18A9-4929-BCDC-4E18C22BF68A}" presName="spaceBetweenRectangles" presStyleCnt="0"/>
      <dgm:spPr/>
    </dgm:pt>
    <dgm:pt modelId="{6A0A6472-A5A0-4626-A042-3AD01A503396}" type="pres">
      <dgm:prSet presAssocID="{BACC8482-C293-469A-BC89-DD636D06B4C7}" presName="parentLin" presStyleCnt="0"/>
      <dgm:spPr/>
    </dgm:pt>
    <dgm:pt modelId="{A3EEAEC3-9653-44A1-ACB2-C72B24227081}" type="pres">
      <dgm:prSet presAssocID="{BACC8482-C293-469A-BC89-DD636D06B4C7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DD466E02-3562-4AA7-91A3-8C3A085F31E2}" type="pres">
      <dgm:prSet presAssocID="{BACC8482-C293-469A-BC89-DD636D06B4C7}" presName="parentText" presStyleLbl="node1" presStyleIdx="2" presStyleCnt="3" custScaleY="7695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EEA03E-B289-42CE-9003-7F9BB31C50C3}" type="pres">
      <dgm:prSet presAssocID="{BACC8482-C293-469A-BC89-DD636D06B4C7}" presName="negativeSpace" presStyleCnt="0"/>
      <dgm:spPr/>
    </dgm:pt>
    <dgm:pt modelId="{F7B20C74-B034-4551-B21F-1767F5E0FD15}" type="pres">
      <dgm:prSet presAssocID="{BACC8482-C293-469A-BC89-DD636D06B4C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ACD93E8-B47A-4C83-9EE7-AB71703395ED}" type="presOf" srcId="{9AC1247B-3F2C-4AAF-A4C2-E6346699301B}" destId="{C8BEFC23-C276-4521-9C80-54FEB13AEE2E}" srcOrd="1" destOrd="0" presId="urn:microsoft.com/office/officeart/2005/8/layout/list1"/>
    <dgm:cxn modelId="{34E13C1E-AAD6-4B2E-8FBC-FA0AF19ECDA7}" type="presOf" srcId="{11BAAFB5-AF4C-4E03-93F3-E50015BC40F6}" destId="{E64BD20E-0E45-447F-AAAD-78C681DE4288}" srcOrd="0" destOrd="0" presId="urn:microsoft.com/office/officeart/2005/8/layout/list1"/>
    <dgm:cxn modelId="{B5B2DD70-1428-4643-8579-AE10DF51935A}" type="presOf" srcId="{10720250-A598-4F20-A0A0-96BED1E64625}" destId="{66A4E5E8-0E79-41FF-A16E-900302DDA455}" srcOrd="0" destOrd="0" presId="urn:microsoft.com/office/officeart/2005/8/layout/list1"/>
    <dgm:cxn modelId="{C191B8B5-D0FE-4BFD-BF7B-30BFED135E17}" type="presOf" srcId="{9AC1247B-3F2C-4AAF-A4C2-E6346699301B}" destId="{EEE27D3A-2BB0-4695-BCDB-BA28B4003675}" srcOrd="0" destOrd="0" presId="urn:microsoft.com/office/officeart/2005/8/layout/list1"/>
    <dgm:cxn modelId="{4D344BB6-506A-4BEE-AE3B-EACEAECB326D}" srcId="{11BAAFB5-AF4C-4E03-93F3-E50015BC40F6}" destId="{10720250-A598-4F20-A0A0-96BED1E64625}" srcOrd="1" destOrd="0" parTransId="{D5DE07E8-3168-4E65-9D4C-8DA7D2EC16F7}" sibTransId="{3B77FC02-18A9-4929-BCDC-4E18C22BF68A}"/>
    <dgm:cxn modelId="{4CB0F496-99C3-4A89-A3ED-F261D4E11C96}" type="presOf" srcId="{BACC8482-C293-469A-BC89-DD636D06B4C7}" destId="{DD466E02-3562-4AA7-91A3-8C3A085F31E2}" srcOrd="1" destOrd="0" presId="urn:microsoft.com/office/officeart/2005/8/layout/list1"/>
    <dgm:cxn modelId="{ECF7719F-0D26-43A8-B4CB-EAC414B65593}" srcId="{11BAAFB5-AF4C-4E03-93F3-E50015BC40F6}" destId="{9AC1247B-3F2C-4AAF-A4C2-E6346699301B}" srcOrd="0" destOrd="0" parTransId="{62911F63-A391-41E3-B562-44339F2C12FA}" sibTransId="{B7CE4D8E-9636-4049-9236-A48ED44E516A}"/>
    <dgm:cxn modelId="{32FFFC84-C612-4645-8106-4EC3305FDDA9}" srcId="{11BAAFB5-AF4C-4E03-93F3-E50015BC40F6}" destId="{BACC8482-C293-469A-BC89-DD636D06B4C7}" srcOrd="2" destOrd="0" parTransId="{986313B2-D3B0-4418-AF00-FBF268FBCCB1}" sibTransId="{6050F9DA-13A9-4D22-888E-3CB4240F5C5A}"/>
    <dgm:cxn modelId="{A83F1891-1E95-4799-BBA1-E7D8FB08FB7D}" type="presOf" srcId="{10720250-A598-4F20-A0A0-96BED1E64625}" destId="{41DFE068-143C-443D-8397-94A80A5FA711}" srcOrd="1" destOrd="0" presId="urn:microsoft.com/office/officeart/2005/8/layout/list1"/>
    <dgm:cxn modelId="{72FB8C60-8CC1-4E5E-BDD5-9D8EC7E8A187}" type="presOf" srcId="{BACC8482-C293-469A-BC89-DD636D06B4C7}" destId="{A3EEAEC3-9653-44A1-ACB2-C72B24227081}" srcOrd="0" destOrd="0" presId="urn:microsoft.com/office/officeart/2005/8/layout/list1"/>
    <dgm:cxn modelId="{23E69F7C-ABFB-4051-A28B-08522A4B1800}" type="presParOf" srcId="{E64BD20E-0E45-447F-AAAD-78C681DE4288}" destId="{5F3EB780-A8CF-42DB-A52B-7ECBFAB56FFC}" srcOrd="0" destOrd="0" presId="urn:microsoft.com/office/officeart/2005/8/layout/list1"/>
    <dgm:cxn modelId="{94C5A379-6FA5-4A28-A8D8-542ACC3B051B}" type="presParOf" srcId="{5F3EB780-A8CF-42DB-A52B-7ECBFAB56FFC}" destId="{EEE27D3A-2BB0-4695-BCDB-BA28B4003675}" srcOrd="0" destOrd="0" presId="urn:microsoft.com/office/officeart/2005/8/layout/list1"/>
    <dgm:cxn modelId="{B68EB90F-E37A-42EB-AC0E-6999E0AB2E81}" type="presParOf" srcId="{5F3EB780-A8CF-42DB-A52B-7ECBFAB56FFC}" destId="{C8BEFC23-C276-4521-9C80-54FEB13AEE2E}" srcOrd="1" destOrd="0" presId="urn:microsoft.com/office/officeart/2005/8/layout/list1"/>
    <dgm:cxn modelId="{8EEB9377-4229-4B80-9391-B6506A64764B}" type="presParOf" srcId="{E64BD20E-0E45-447F-AAAD-78C681DE4288}" destId="{59B44A80-4EED-478A-B104-60C7794E3523}" srcOrd="1" destOrd="0" presId="urn:microsoft.com/office/officeart/2005/8/layout/list1"/>
    <dgm:cxn modelId="{FDCB8F8E-AB14-4319-861C-735F910EC6F7}" type="presParOf" srcId="{E64BD20E-0E45-447F-AAAD-78C681DE4288}" destId="{048D1D70-E705-4A1A-AC04-716080C4F577}" srcOrd="2" destOrd="0" presId="urn:microsoft.com/office/officeart/2005/8/layout/list1"/>
    <dgm:cxn modelId="{C72433F1-D697-43E4-8FB0-C4AD3F970D41}" type="presParOf" srcId="{E64BD20E-0E45-447F-AAAD-78C681DE4288}" destId="{01D32C72-B9AA-4444-9409-C76BD299EC6E}" srcOrd="3" destOrd="0" presId="urn:microsoft.com/office/officeart/2005/8/layout/list1"/>
    <dgm:cxn modelId="{8FE2A45F-ED41-47D5-9E25-16C373DBCEE5}" type="presParOf" srcId="{E64BD20E-0E45-447F-AAAD-78C681DE4288}" destId="{CD928A72-8A89-4A3F-A87B-1189D5B4526F}" srcOrd="4" destOrd="0" presId="urn:microsoft.com/office/officeart/2005/8/layout/list1"/>
    <dgm:cxn modelId="{93D150C6-0A26-4363-8BA4-BF3836B7DF28}" type="presParOf" srcId="{CD928A72-8A89-4A3F-A87B-1189D5B4526F}" destId="{66A4E5E8-0E79-41FF-A16E-900302DDA455}" srcOrd="0" destOrd="0" presId="urn:microsoft.com/office/officeart/2005/8/layout/list1"/>
    <dgm:cxn modelId="{EF21C521-1D9E-406A-AB3D-E99DCBD5E167}" type="presParOf" srcId="{CD928A72-8A89-4A3F-A87B-1189D5B4526F}" destId="{41DFE068-143C-443D-8397-94A80A5FA711}" srcOrd="1" destOrd="0" presId="urn:microsoft.com/office/officeart/2005/8/layout/list1"/>
    <dgm:cxn modelId="{69380DA2-DA08-48A3-A0CE-430280DDBE95}" type="presParOf" srcId="{E64BD20E-0E45-447F-AAAD-78C681DE4288}" destId="{2D259316-BECD-41A1-914A-57906FC49A09}" srcOrd="5" destOrd="0" presId="urn:microsoft.com/office/officeart/2005/8/layout/list1"/>
    <dgm:cxn modelId="{1F1E578C-6C94-486B-B7A8-679B676ED3B9}" type="presParOf" srcId="{E64BD20E-0E45-447F-AAAD-78C681DE4288}" destId="{0ECE7187-914F-4948-B6DB-0CF35C907F07}" srcOrd="6" destOrd="0" presId="urn:microsoft.com/office/officeart/2005/8/layout/list1"/>
    <dgm:cxn modelId="{1DD48C68-A82A-4E9B-91B7-CCC31BCC29E8}" type="presParOf" srcId="{E64BD20E-0E45-447F-AAAD-78C681DE4288}" destId="{F01AB0E8-6983-4848-B265-41525FE7566A}" srcOrd="7" destOrd="0" presId="urn:microsoft.com/office/officeart/2005/8/layout/list1"/>
    <dgm:cxn modelId="{AABA0423-6704-40A4-A4B5-23A2DA7425AA}" type="presParOf" srcId="{E64BD20E-0E45-447F-AAAD-78C681DE4288}" destId="{6A0A6472-A5A0-4626-A042-3AD01A503396}" srcOrd="8" destOrd="0" presId="urn:microsoft.com/office/officeart/2005/8/layout/list1"/>
    <dgm:cxn modelId="{A5A3981C-6AB2-417D-9F32-E2BD0126A4C2}" type="presParOf" srcId="{6A0A6472-A5A0-4626-A042-3AD01A503396}" destId="{A3EEAEC3-9653-44A1-ACB2-C72B24227081}" srcOrd="0" destOrd="0" presId="urn:microsoft.com/office/officeart/2005/8/layout/list1"/>
    <dgm:cxn modelId="{C3C5FF92-B51A-4A09-970B-B58B2178E808}" type="presParOf" srcId="{6A0A6472-A5A0-4626-A042-3AD01A503396}" destId="{DD466E02-3562-4AA7-91A3-8C3A085F31E2}" srcOrd="1" destOrd="0" presId="urn:microsoft.com/office/officeart/2005/8/layout/list1"/>
    <dgm:cxn modelId="{E2560C52-85B0-4F0C-9A2A-72EE46A1F610}" type="presParOf" srcId="{E64BD20E-0E45-447F-AAAD-78C681DE4288}" destId="{FEEEA03E-B289-42CE-9003-7F9BB31C50C3}" srcOrd="9" destOrd="0" presId="urn:microsoft.com/office/officeart/2005/8/layout/list1"/>
    <dgm:cxn modelId="{1A92B2D8-0C8E-4DD4-90EB-43CF3EFE35CE}" type="presParOf" srcId="{E64BD20E-0E45-447F-AAAD-78C681DE4288}" destId="{F7B20C74-B034-4551-B21F-1767F5E0FD1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7A9D25-4C25-44D7-8682-2E08F96CC565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C725290-9308-42DC-8853-4D81C723FA3F}">
      <dgm:prSet phldrT="[Text]" phldr="1"/>
      <dgm:spPr/>
      <dgm:t>
        <a:bodyPr/>
        <a:lstStyle/>
        <a:p>
          <a:endParaRPr lang="en-US" dirty="0"/>
        </a:p>
      </dgm:t>
    </dgm:pt>
    <dgm:pt modelId="{C57675A8-EF80-48A5-9758-821669DB3E0E}" type="parTrans" cxnId="{CD80AEF3-D116-4D2A-A97C-173FFBAEDDE5}">
      <dgm:prSet/>
      <dgm:spPr/>
      <dgm:t>
        <a:bodyPr/>
        <a:lstStyle/>
        <a:p>
          <a:endParaRPr lang="en-US"/>
        </a:p>
      </dgm:t>
    </dgm:pt>
    <dgm:pt modelId="{83E7EFD4-24EF-4D69-981A-45C36C41C573}" type="sibTrans" cxnId="{CD80AEF3-D116-4D2A-A97C-173FFBAEDDE5}">
      <dgm:prSet/>
      <dgm:spPr/>
      <dgm:t>
        <a:bodyPr/>
        <a:lstStyle/>
        <a:p>
          <a:endParaRPr lang="en-US"/>
        </a:p>
      </dgm:t>
    </dgm:pt>
    <dgm:pt modelId="{B4DAFD83-2AE8-402C-AFFE-C95887A51149}">
      <dgm:prSet phldrT="[Text]"/>
      <dgm:spPr/>
      <dgm:t>
        <a:bodyPr/>
        <a:lstStyle/>
        <a:p>
          <a:r>
            <a:rPr lang="en-US" dirty="0" smtClean="0">
              <a:latin typeface="Comic Sans MS" panose="030F0702030302020204" pitchFamily="66" charset="0"/>
            </a:rPr>
            <a:t>Estradiol</a:t>
          </a:r>
          <a:endParaRPr lang="en-US" dirty="0"/>
        </a:p>
      </dgm:t>
    </dgm:pt>
    <dgm:pt modelId="{FAB4412D-02AE-47A8-8F07-05808DA34A2B}" type="parTrans" cxnId="{10E6E806-A290-4326-84BD-F9759D2BD86B}">
      <dgm:prSet/>
      <dgm:spPr/>
      <dgm:t>
        <a:bodyPr/>
        <a:lstStyle/>
        <a:p>
          <a:endParaRPr lang="en-US"/>
        </a:p>
      </dgm:t>
    </dgm:pt>
    <dgm:pt modelId="{0F581CEC-44AC-4EB5-B5B4-B9CB58A5A8B6}" type="sibTrans" cxnId="{10E6E806-A290-4326-84BD-F9759D2BD86B}">
      <dgm:prSet/>
      <dgm:spPr/>
      <dgm:t>
        <a:bodyPr/>
        <a:lstStyle/>
        <a:p>
          <a:endParaRPr lang="en-US"/>
        </a:p>
      </dgm:t>
    </dgm:pt>
    <dgm:pt modelId="{0168F557-B712-483B-89B0-FA25F7E8DABC}">
      <dgm:prSet phldrT="[Text]" phldr="1"/>
      <dgm:spPr/>
      <dgm:t>
        <a:bodyPr/>
        <a:lstStyle/>
        <a:p>
          <a:endParaRPr lang="en-US"/>
        </a:p>
      </dgm:t>
    </dgm:pt>
    <dgm:pt modelId="{3FCBF935-B614-4161-9D6A-0CF54E61E712}" type="parTrans" cxnId="{367D5E54-F8C9-4833-B4E6-3095BE6F2825}">
      <dgm:prSet/>
      <dgm:spPr/>
      <dgm:t>
        <a:bodyPr/>
        <a:lstStyle/>
        <a:p>
          <a:endParaRPr lang="en-US"/>
        </a:p>
      </dgm:t>
    </dgm:pt>
    <dgm:pt modelId="{E6B52455-9E66-45B3-A9CD-14230EC79258}" type="sibTrans" cxnId="{367D5E54-F8C9-4833-B4E6-3095BE6F2825}">
      <dgm:prSet/>
      <dgm:spPr/>
      <dgm:t>
        <a:bodyPr/>
        <a:lstStyle/>
        <a:p>
          <a:endParaRPr lang="en-US"/>
        </a:p>
      </dgm:t>
    </dgm:pt>
    <dgm:pt modelId="{5EEE51B0-E12E-4F9A-9C19-60E8DB4A86E9}">
      <dgm:prSet phldrT="[Text]"/>
      <dgm:spPr/>
      <dgm:t>
        <a:bodyPr/>
        <a:lstStyle/>
        <a:p>
          <a:r>
            <a:rPr lang="en-US" dirty="0" smtClean="0">
              <a:latin typeface="Comic Sans MS" panose="030F0702030302020204" pitchFamily="66" charset="0"/>
            </a:rPr>
            <a:t>Testosterone</a:t>
          </a:r>
          <a:endParaRPr lang="en-US" dirty="0"/>
        </a:p>
      </dgm:t>
    </dgm:pt>
    <dgm:pt modelId="{5CF45273-B2F6-4118-9556-E357131AEEE8}" type="parTrans" cxnId="{ED77F677-C839-42C0-80F4-CED351DF7373}">
      <dgm:prSet/>
      <dgm:spPr/>
      <dgm:t>
        <a:bodyPr/>
        <a:lstStyle/>
        <a:p>
          <a:endParaRPr lang="en-US"/>
        </a:p>
      </dgm:t>
    </dgm:pt>
    <dgm:pt modelId="{AE8F989A-CBC1-463C-A068-976A0E0B33D3}" type="sibTrans" cxnId="{ED77F677-C839-42C0-80F4-CED351DF7373}">
      <dgm:prSet/>
      <dgm:spPr/>
      <dgm:t>
        <a:bodyPr/>
        <a:lstStyle/>
        <a:p>
          <a:endParaRPr lang="en-US"/>
        </a:p>
      </dgm:t>
    </dgm:pt>
    <dgm:pt modelId="{D3E3D65C-28B7-4DBA-8619-2FC5E461646B}">
      <dgm:prSet phldrT="[Text]" phldr="1"/>
      <dgm:spPr/>
      <dgm:t>
        <a:bodyPr/>
        <a:lstStyle/>
        <a:p>
          <a:endParaRPr lang="en-US"/>
        </a:p>
      </dgm:t>
    </dgm:pt>
    <dgm:pt modelId="{73F3CC01-F311-4CD1-A463-B579B9FC77D3}" type="parTrans" cxnId="{4FA09736-C431-4EC1-A00B-4CB22E8530BD}">
      <dgm:prSet/>
      <dgm:spPr/>
      <dgm:t>
        <a:bodyPr/>
        <a:lstStyle/>
        <a:p>
          <a:endParaRPr lang="en-US"/>
        </a:p>
      </dgm:t>
    </dgm:pt>
    <dgm:pt modelId="{FDD5BABA-0B49-44E8-8AFC-FAF179FE1462}" type="sibTrans" cxnId="{4FA09736-C431-4EC1-A00B-4CB22E8530BD}">
      <dgm:prSet/>
      <dgm:spPr/>
      <dgm:t>
        <a:bodyPr/>
        <a:lstStyle/>
        <a:p>
          <a:endParaRPr lang="en-US"/>
        </a:p>
      </dgm:t>
    </dgm:pt>
    <dgm:pt modelId="{8E720F2C-2960-44DF-B6BC-5DB5E4717FF9}">
      <dgm:prSet phldrT="[Text]"/>
      <dgm:spPr/>
      <dgm:t>
        <a:bodyPr/>
        <a:lstStyle/>
        <a:p>
          <a:r>
            <a:rPr lang="en-US" dirty="0" smtClean="0">
              <a:latin typeface="Comic Sans MS" panose="030F0702030302020204" pitchFamily="66" charset="0"/>
            </a:rPr>
            <a:t>Growth hormone (GH)</a:t>
          </a:r>
          <a:endParaRPr lang="en-US" dirty="0"/>
        </a:p>
      </dgm:t>
    </dgm:pt>
    <dgm:pt modelId="{EDA572E1-CF2A-4D55-8FE7-7AE3113F08FB}" type="parTrans" cxnId="{C7C9B364-BB3E-4DED-B71B-73E09C30AA9A}">
      <dgm:prSet/>
      <dgm:spPr/>
      <dgm:t>
        <a:bodyPr/>
        <a:lstStyle/>
        <a:p>
          <a:endParaRPr lang="en-US"/>
        </a:p>
      </dgm:t>
    </dgm:pt>
    <dgm:pt modelId="{2F8D5162-1387-4BE4-9B6C-99D9CB05E896}" type="sibTrans" cxnId="{C7C9B364-BB3E-4DED-B71B-73E09C30AA9A}">
      <dgm:prSet/>
      <dgm:spPr/>
      <dgm:t>
        <a:bodyPr/>
        <a:lstStyle/>
        <a:p>
          <a:endParaRPr lang="en-US"/>
        </a:p>
      </dgm:t>
    </dgm:pt>
    <dgm:pt modelId="{1AF4C94C-4271-4016-9203-CBE5D0F0B12F}" type="pres">
      <dgm:prSet presAssocID="{017A9D25-4C25-44D7-8682-2E08F96CC56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73E917-266A-4514-BC5B-17CA391B57A5}" type="pres">
      <dgm:prSet presAssocID="{CC725290-9308-42DC-8853-4D81C723FA3F}" presName="composite" presStyleCnt="0"/>
      <dgm:spPr/>
      <dgm:t>
        <a:bodyPr/>
        <a:lstStyle/>
        <a:p>
          <a:endParaRPr lang="en-US"/>
        </a:p>
      </dgm:t>
    </dgm:pt>
    <dgm:pt modelId="{13780E0F-1D99-4BE8-BCB4-13CF88CD2D97}" type="pres">
      <dgm:prSet presAssocID="{CC725290-9308-42DC-8853-4D81C723FA3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2F2386-CEB7-4B5D-A8E9-191B1C407EF6}" type="pres">
      <dgm:prSet presAssocID="{CC725290-9308-42DC-8853-4D81C723FA3F}" presName="descendantText" presStyleLbl="alignAcc1" presStyleIdx="0" presStyleCnt="3" custLinFactNeighborX="40452" custLinFactNeighborY="-259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33F0AF-52B2-4E03-AE39-7C2E46EB3D85}" type="pres">
      <dgm:prSet presAssocID="{83E7EFD4-24EF-4D69-981A-45C36C41C573}" presName="sp" presStyleCnt="0"/>
      <dgm:spPr/>
      <dgm:t>
        <a:bodyPr/>
        <a:lstStyle/>
        <a:p>
          <a:endParaRPr lang="en-US"/>
        </a:p>
      </dgm:t>
    </dgm:pt>
    <dgm:pt modelId="{65137863-EA8E-4384-A0B7-A2DF5B299A79}" type="pres">
      <dgm:prSet presAssocID="{0168F557-B712-483B-89B0-FA25F7E8DABC}" presName="composite" presStyleCnt="0"/>
      <dgm:spPr/>
      <dgm:t>
        <a:bodyPr/>
        <a:lstStyle/>
        <a:p>
          <a:endParaRPr lang="en-US"/>
        </a:p>
      </dgm:t>
    </dgm:pt>
    <dgm:pt modelId="{E10FAAF0-4044-4D89-89D0-AB9FD6DB45FF}" type="pres">
      <dgm:prSet presAssocID="{0168F557-B712-483B-89B0-FA25F7E8DAB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290329-FA1F-45AB-860E-C78E3B88DE2F}" type="pres">
      <dgm:prSet presAssocID="{0168F557-B712-483B-89B0-FA25F7E8DAB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68BC7A-1174-4657-86EC-AA1E4961DA5A}" type="pres">
      <dgm:prSet presAssocID="{E6B52455-9E66-45B3-A9CD-14230EC79258}" presName="sp" presStyleCnt="0"/>
      <dgm:spPr/>
      <dgm:t>
        <a:bodyPr/>
        <a:lstStyle/>
        <a:p>
          <a:endParaRPr lang="en-US"/>
        </a:p>
      </dgm:t>
    </dgm:pt>
    <dgm:pt modelId="{81D9DFE1-0B36-45DF-9058-ED689CBE93C1}" type="pres">
      <dgm:prSet presAssocID="{D3E3D65C-28B7-4DBA-8619-2FC5E461646B}" presName="composite" presStyleCnt="0"/>
      <dgm:spPr/>
      <dgm:t>
        <a:bodyPr/>
        <a:lstStyle/>
        <a:p>
          <a:endParaRPr lang="en-US"/>
        </a:p>
      </dgm:t>
    </dgm:pt>
    <dgm:pt modelId="{209CDC50-2349-489F-9EB2-63082F285E01}" type="pres">
      <dgm:prSet presAssocID="{D3E3D65C-28B7-4DBA-8619-2FC5E461646B}" presName="parentText" presStyleLbl="alignNode1" presStyleIdx="2" presStyleCnt="3" custLinFactNeighborX="-19330" custLinFactNeighborY="-877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4D2A0-8A26-4C39-AD66-6D822B3E12BB}" type="pres">
      <dgm:prSet presAssocID="{D3E3D65C-28B7-4DBA-8619-2FC5E461646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6D1B7F-F526-4EF0-B26A-F7C8E0445997}" type="presOf" srcId="{0168F557-B712-483B-89B0-FA25F7E8DABC}" destId="{E10FAAF0-4044-4D89-89D0-AB9FD6DB45FF}" srcOrd="0" destOrd="0" presId="urn:microsoft.com/office/officeart/2005/8/layout/chevron2"/>
    <dgm:cxn modelId="{367D5E54-F8C9-4833-B4E6-3095BE6F2825}" srcId="{017A9D25-4C25-44D7-8682-2E08F96CC565}" destId="{0168F557-B712-483B-89B0-FA25F7E8DABC}" srcOrd="1" destOrd="0" parTransId="{3FCBF935-B614-4161-9D6A-0CF54E61E712}" sibTransId="{E6B52455-9E66-45B3-A9CD-14230EC79258}"/>
    <dgm:cxn modelId="{08CADFB6-90A7-47FF-AC69-9CE581E0A8DB}" type="presOf" srcId="{B4DAFD83-2AE8-402C-AFFE-C95887A51149}" destId="{9C2F2386-CEB7-4B5D-A8E9-191B1C407EF6}" srcOrd="0" destOrd="0" presId="urn:microsoft.com/office/officeart/2005/8/layout/chevron2"/>
    <dgm:cxn modelId="{67AA4273-F1F3-4CAA-B401-3A368B6D806B}" type="presOf" srcId="{017A9D25-4C25-44D7-8682-2E08F96CC565}" destId="{1AF4C94C-4271-4016-9203-CBE5D0F0B12F}" srcOrd="0" destOrd="0" presId="urn:microsoft.com/office/officeart/2005/8/layout/chevron2"/>
    <dgm:cxn modelId="{643CD810-4472-4490-9DF1-620370BF850B}" type="presOf" srcId="{CC725290-9308-42DC-8853-4D81C723FA3F}" destId="{13780E0F-1D99-4BE8-BCB4-13CF88CD2D97}" srcOrd="0" destOrd="0" presId="urn:microsoft.com/office/officeart/2005/8/layout/chevron2"/>
    <dgm:cxn modelId="{ED77F677-C839-42C0-80F4-CED351DF7373}" srcId="{0168F557-B712-483B-89B0-FA25F7E8DABC}" destId="{5EEE51B0-E12E-4F9A-9C19-60E8DB4A86E9}" srcOrd="0" destOrd="0" parTransId="{5CF45273-B2F6-4118-9556-E357131AEEE8}" sibTransId="{AE8F989A-CBC1-463C-A068-976A0E0B33D3}"/>
    <dgm:cxn modelId="{CD80AEF3-D116-4D2A-A97C-173FFBAEDDE5}" srcId="{017A9D25-4C25-44D7-8682-2E08F96CC565}" destId="{CC725290-9308-42DC-8853-4D81C723FA3F}" srcOrd="0" destOrd="0" parTransId="{C57675A8-EF80-48A5-9758-821669DB3E0E}" sibTransId="{83E7EFD4-24EF-4D69-981A-45C36C41C573}"/>
    <dgm:cxn modelId="{4FA09736-C431-4EC1-A00B-4CB22E8530BD}" srcId="{017A9D25-4C25-44D7-8682-2E08F96CC565}" destId="{D3E3D65C-28B7-4DBA-8619-2FC5E461646B}" srcOrd="2" destOrd="0" parTransId="{73F3CC01-F311-4CD1-A463-B579B9FC77D3}" sibTransId="{FDD5BABA-0B49-44E8-8AFC-FAF179FE1462}"/>
    <dgm:cxn modelId="{C682A7DC-E2A2-41D9-9B5C-97F68E400AF7}" type="presOf" srcId="{5EEE51B0-E12E-4F9A-9C19-60E8DB4A86E9}" destId="{18290329-FA1F-45AB-860E-C78E3B88DE2F}" srcOrd="0" destOrd="0" presId="urn:microsoft.com/office/officeart/2005/8/layout/chevron2"/>
    <dgm:cxn modelId="{C7C9B364-BB3E-4DED-B71B-73E09C30AA9A}" srcId="{D3E3D65C-28B7-4DBA-8619-2FC5E461646B}" destId="{8E720F2C-2960-44DF-B6BC-5DB5E4717FF9}" srcOrd="0" destOrd="0" parTransId="{EDA572E1-CF2A-4D55-8FE7-7AE3113F08FB}" sibTransId="{2F8D5162-1387-4BE4-9B6C-99D9CB05E896}"/>
    <dgm:cxn modelId="{1FDBD1CF-E79C-40C0-BFCB-B64CB457F675}" type="presOf" srcId="{D3E3D65C-28B7-4DBA-8619-2FC5E461646B}" destId="{209CDC50-2349-489F-9EB2-63082F285E01}" srcOrd="0" destOrd="0" presId="urn:microsoft.com/office/officeart/2005/8/layout/chevron2"/>
    <dgm:cxn modelId="{2C28F240-2119-49AA-B1CD-51EE913398EE}" type="presOf" srcId="{8E720F2C-2960-44DF-B6BC-5DB5E4717FF9}" destId="{BAB4D2A0-8A26-4C39-AD66-6D822B3E12BB}" srcOrd="0" destOrd="0" presId="urn:microsoft.com/office/officeart/2005/8/layout/chevron2"/>
    <dgm:cxn modelId="{10E6E806-A290-4326-84BD-F9759D2BD86B}" srcId="{CC725290-9308-42DC-8853-4D81C723FA3F}" destId="{B4DAFD83-2AE8-402C-AFFE-C95887A51149}" srcOrd="0" destOrd="0" parTransId="{FAB4412D-02AE-47A8-8F07-05808DA34A2B}" sibTransId="{0F581CEC-44AC-4EB5-B5B4-B9CB58A5A8B6}"/>
    <dgm:cxn modelId="{994BF564-AD62-4D7D-86D3-8EF413DC1C12}" type="presParOf" srcId="{1AF4C94C-4271-4016-9203-CBE5D0F0B12F}" destId="{3473E917-266A-4514-BC5B-17CA391B57A5}" srcOrd="0" destOrd="0" presId="urn:microsoft.com/office/officeart/2005/8/layout/chevron2"/>
    <dgm:cxn modelId="{F48F6BD6-DEB8-4C83-B9D1-4AD2BC1C8A03}" type="presParOf" srcId="{3473E917-266A-4514-BC5B-17CA391B57A5}" destId="{13780E0F-1D99-4BE8-BCB4-13CF88CD2D97}" srcOrd="0" destOrd="0" presId="urn:microsoft.com/office/officeart/2005/8/layout/chevron2"/>
    <dgm:cxn modelId="{3902A5AE-61EE-43A1-8B05-1FF5998ABBD6}" type="presParOf" srcId="{3473E917-266A-4514-BC5B-17CA391B57A5}" destId="{9C2F2386-CEB7-4B5D-A8E9-191B1C407EF6}" srcOrd="1" destOrd="0" presId="urn:microsoft.com/office/officeart/2005/8/layout/chevron2"/>
    <dgm:cxn modelId="{1FB7E56E-27A3-4600-9637-EAF4869967A8}" type="presParOf" srcId="{1AF4C94C-4271-4016-9203-CBE5D0F0B12F}" destId="{CC33F0AF-52B2-4E03-AE39-7C2E46EB3D85}" srcOrd="1" destOrd="0" presId="urn:microsoft.com/office/officeart/2005/8/layout/chevron2"/>
    <dgm:cxn modelId="{8A768116-E607-4C98-AFC6-59FB3C308409}" type="presParOf" srcId="{1AF4C94C-4271-4016-9203-CBE5D0F0B12F}" destId="{65137863-EA8E-4384-A0B7-A2DF5B299A79}" srcOrd="2" destOrd="0" presId="urn:microsoft.com/office/officeart/2005/8/layout/chevron2"/>
    <dgm:cxn modelId="{8D5083B6-1AA7-49E5-B0CE-EC17C3AC89A7}" type="presParOf" srcId="{65137863-EA8E-4384-A0B7-A2DF5B299A79}" destId="{E10FAAF0-4044-4D89-89D0-AB9FD6DB45FF}" srcOrd="0" destOrd="0" presId="urn:microsoft.com/office/officeart/2005/8/layout/chevron2"/>
    <dgm:cxn modelId="{8500CED0-AEBF-4712-88F4-18E34A078E19}" type="presParOf" srcId="{65137863-EA8E-4384-A0B7-A2DF5B299A79}" destId="{18290329-FA1F-45AB-860E-C78E3B88DE2F}" srcOrd="1" destOrd="0" presId="urn:microsoft.com/office/officeart/2005/8/layout/chevron2"/>
    <dgm:cxn modelId="{63A99AB3-8FC7-4A00-9147-0E8E16D6C89B}" type="presParOf" srcId="{1AF4C94C-4271-4016-9203-CBE5D0F0B12F}" destId="{6168BC7A-1174-4657-86EC-AA1E4961DA5A}" srcOrd="3" destOrd="0" presId="urn:microsoft.com/office/officeart/2005/8/layout/chevron2"/>
    <dgm:cxn modelId="{4EB8A992-5677-45F8-BC58-79C0148E0D00}" type="presParOf" srcId="{1AF4C94C-4271-4016-9203-CBE5D0F0B12F}" destId="{81D9DFE1-0B36-45DF-9058-ED689CBE93C1}" srcOrd="4" destOrd="0" presId="urn:microsoft.com/office/officeart/2005/8/layout/chevron2"/>
    <dgm:cxn modelId="{B896A950-E6C4-4E83-8541-45D9337B7900}" type="presParOf" srcId="{81D9DFE1-0B36-45DF-9058-ED689CBE93C1}" destId="{209CDC50-2349-489F-9EB2-63082F285E01}" srcOrd="0" destOrd="0" presId="urn:microsoft.com/office/officeart/2005/8/layout/chevron2"/>
    <dgm:cxn modelId="{B1AED8B7-10F5-4C8B-8A7C-A2B44C40D2D2}" type="presParOf" srcId="{81D9DFE1-0B36-45DF-9058-ED689CBE93C1}" destId="{BAB4D2A0-8A26-4C39-AD66-6D822B3E12B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EAFBA1-9448-4010-B6ED-6D391569B8B2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2022851-CB2B-44B6-9F4C-F03E744A72EF}">
      <dgm:prSet phldrT="[Text]" phldr="1"/>
      <dgm:spPr/>
      <dgm:t>
        <a:bodyPr/>
        <a:lstStyle/>
        <a:p>
          <a:endParaRPr lang="en-US" dirty="0"/>
        </a:p>
      </dgm:t>
    </dgm:pt>
    <dgm:pt modelId="{E7FB92F6-92D9-494B-900C-D32C11DAAD46}" type="parTrans" cxnId="{C5096EC7-4309-41E8-A7E9-88B1E893A2F0}">
      <dgm:prSet/>
      <dgm:spPr/>
      <dgm:t>
        <a:bodyPr/>
        <a:lstStyle/>
        <a:p>
          <a:endParaRPr lang="en-US"/>
        </a:p>
      </dgm:t>
    </dgm:pt>
    <dgm:pt modelId="{F4BFF6CF-4771-4457-8D21-DE4C9A494580}" type="sibTrans" cxnId="{C5096EC7-4309-41E8-A7E9-88B1E893A2F0}">
      <dgm:prSet/>
      <dgm:spPr/>
      <dgm:t>
        <a:bodyPr/>
        <a:lstStyle/>
        <a:p>
          <a:endParaRPr lang="en-US"/>
        </a:p>
      </dgm:t>
    </dgm:pt>
    <dgm:pt modelId="{15593B90-A878-47F5-9CE0-6DA6BD739391}">
      <dgm:prSet phldrT="[Text]"/>
      <dgm:spPr/>
      <dgm:t>
        <a:bodyPr/>
        <a:lstStyle/>
        <a:p>
          <a:r>
            <a:rPr lang="en-US" dirty="0" smtClean="0">
              <a:latin typeface="Comic Sans MS" panose="030F0702030302020204" pitchFamily="66" charset="0"/>
            </a:rPr>
            <a:t>calcium (Ca)</a:t>
          </a:r>
          <a:endParaRPr lang="en-US" dirty="0"/>
        </a:p>
      </dgm:t>
    </dgm:pt>
    <dgm:pt modelId="{3960A20E-BE9F-4931-96F2-ABCC42298CA3}" type="parTrans" cxnId="{1A9D0F85-96A4-4CC3-90D8-00545CC3005E}">
      <dgm:prSet/>
      <dgm:spPr/>
      <dgm:t>
        <a:bodyPr/>
        <a:lstStyle/>
        <a:p>
          <a:endParaRPr lang="en-US"/>
        </a:p>
      </dgm:t>
    </dgm:pt>
    <dgm:pt modelId="{9EC2162A-DFE8-43A6-B2D5-CD33D422DB6A}" type="sibTrans" cxnId="{1A9D0F85-96A4-4CC3-90D8-00545CC3005E}">
      <dgm:prSet/>
      <dgm:spPr/>
      <dgm:t>
        <a:bodyPr/>
        <a:lstStyle/>
        <a:p>
          <a:endParaRPr lang="en-US"/>
        </a:p>
      </dgm:t>
    </dgm:pt>
    <dgm:pt modelId="{8C73CB84-F62D-4615-93E9-C375935F8C00}">
      <dgm:prSet phldrT="[Text]" phldr="1"/>
      <dgm:spPr/>
      <dgm:t>
        <a:bodyPr/>
        <a:lstStyle/>
        <a:p>
          <a:endParaRPr lang="en-US"/>
        </a:p>
      </dgm:t>
    </dgm:pt>
    <dgm:pt modelId="{8D706A73-9443-431A-8518-82D322FA4AB1}" type="parTrans" cxnId="{4905C10B-19A6-47B1-9D8A-79BC5A2A2EA8}">
      <dgm:prSet/>
      <dgm:spPr/>
      <dgm:t>
        <a:bodyPr/>
        <a:lstStyle/>
        <a:p>
          <a:endParaRPr lang="en-US"/>
        </a:p>
      </dgm:t>
    </dgm:pt>
    <dgm:pt modelId="{C3EF6A0D-3DA1-472B-BBBD-E5508E2AE990}" type="sibTrans" cxnId="{4905C10B-19A6-47B1-9D8A-79BC5A2A2EA8}">
      <dgm:prSet/>
      <dgm:spPr/>
      <dgm:t>
        <a:bodyPr/>
        <a:lstStyle/>
        <a:p>
          <a:endParaRPr lang="en-US"/>
        </a:p>
      </dgm:t>
    </dgm:pt>
    <dgm:pt modelId="{76B6FE36-F882-469F-ABDD-4F082021CD98}">
      <dgm:prSet phldrT="[Text]"/>
      <dgm:spPr/>
      <dgm:t>
        <a:bodyPr/>
        <a:lstStyle/>
        <a:p>
          <a:r>
            <a:rPr lang="en-US" dirty="0" smtClean="0">
              <a:latin typeface="Comic Sans MS" panose="030F0702030302020204" pitchFamily="66" charset="0"/>
            </a:rPr>
            <a:t>phosphorus (P)</a:t>
          </a:r>
          <a:endParaRPr lang="en-US" dirty="0"/>
        </a:p>
      </dgm:t>
    </dgm:pt>
    <dgm:pt modelId="{A9092BA2-0E6D-4648-873C-3DA3A2F307C5}" type="parTrans" cxnId="{747DD3A1-B61E-4046-B628-997395F2372A}">
      <dgm:prSet/>
      <dgm:spPr/>
      <dgm:t>
        <a:bodyPr/>
        <a:lstStyle/>
        <a:p>
          <a:endParaRPr lang="en-US"/>
        </a:p>
      </dgm:t>
    </dgm:pt>
    <dgm:pt modelId="{3BD03D62-5BF7-4598-A9ED-BB69475D631C}" type="sibTrans" cxnId="{747DD3A1-B61E-4046-B628-997395F2372A}">
      <dgm:prSet/>
      <dgm:spPr/>
      <dgm:t>
        <a:bodyPr/>
        <a:lstStyle/>
        <a:p>
          <a:endParaRPr lang="en-US"/>
        </a:p>
      </dgm:t>
    </dgm:pt>
    <dgm:pt modelId="{9C2138DC-DA07-40C5-9735-50D884EE3767}" type="pres">
      <dgm:prSet presAssocID="{A9EAFBA1-9448-4010-B6ED-6D391569B8B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FCF561-DA32-4263-916D-E29E17B2E1D3}" type="pres">
      <dgm:prSet presAssocID="{C2022851-CB2B-44B6-9F4C-F03E744A72EF}" presName="composite" presStyleCnt="0"/>
      <dgm:spPr/>
      <dgm:t>
        <a:bodyPr/>
        <a:lstStyle/>
        <a:p>
          <a:endParaRPr lang="en-US"/>
        </a:p>
      </dgm:t>
    </dgm:pt>
    <dgm:pt modelId="{7FAE86B6-BD9C-4CF1-AD04-D47C03F5B6E6}" type="pres">
      <dgm:prSet presAssocID="{C2022851-CB2B-44B6-9F4C-F03E744A72E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622BAB-BF44-4E5C-AA57-3C0D0DCFF9E9}" type="pres">
      <dgm:prSet presAssocID="{C2022851-CB2B-44B6-9F4C-F03E744A72EF}" presName="descendantText" presStyleLbl="alignAcc1" presStyleIdx="0" presStyleCnt="2" custLinFactNeighborX="13964" custLinFactNeighborY="78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255404-F3FB-4760-B559-F4241EBC1410}" type="pres">
      <dgm:prSet presAssocID="{F4BFF6CF-4771-4457-8D21-DE4C9A494580}" presName="sp" presStyleCnt="0"/>
      <dgm:spPr/>
      <dgm:t>
        <a:bodyPr/>
        <a:lstStyle/>
        <a:p>
          <a:endParaRPr lang="en-US"/>
        </a:p>
      </dgm:t>
    </dgm:pt>
    <dgm:pt modelId="{5734DD08-2F9B-42F1-A3D9-28E496E0DCC6}" type="pres">
      <dgm:prSet presAssocID="{8C73CB84-F62D-4615-93E9-C375935F8C00}" presName="composite" presStyleCnt="0"/>
      <dgm:spPr/>
      <dgm:t>
        <a:bodyPr/>
        <a:lstStyle/>
        <a:p>
          <a:endParaRPr lang="en-US"/>
        </a:p>
      </dgm:t>
    </dgm:pt>
    <dgm:pt modelId="{812B3F84-6DA5-4903-A90E-12D3DA8C034E}" type="pres">
      <dgm:prSet presAssocID="{8C73CB84-F62D-4615-93E9-C375935F8C00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BCE12E-AB74-4B8C-B15B-4FEE9959662A}" type="pres">
      <dgm:prSet presAssocID="{8C73CB84-F62D-4615-93E9-C375935F8C00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08E06B-27F8-4EBD-997A-E49FF26AAE72}" type="presOf" srcId="{15593B90-A878-47F5-9CE0-6DA6BD739391}" destId="{9C622BAB-BF44-4E5C-AA57-3C0D0DCFF9E9}" srcOrd="0" destOrd="0" presId="urn:microsoft.com/office/officeart/2005/8/layout/chevron2"/>
    <dgm:cxn modelId="{1A9D0F85-96A4-4CC3-90D8-00545CC3005E}" srcId="{C2022851-CB2B-44B6-9F4C-F03E744A72EF}" destId="{15593B90-A878-47F5-9CE0-6DA6BD739391}" srcOrd="0" destOrd="0" parTransId="{3960A20E-BE9F-4931-96F2-ABCC42298CA3}" sibTransId="{9EC2162A-DFE8-43A6-B2D5-CD33D422DB6A}"/>
    <dgm:cxn modelId="{B49D21DD-A8F2-4EC7-9FE1-69172A2B364D}" type="presOf" srcId="{8C73CB84-F62D-4615-93E9-C375935F8C00}" destId="{812B3F84-6DA5-4903-A90E-12D3DA8C034E}" srcOrd="0" destOrd="0" presId="urn:microsoft.com/office/officeart/2005/8/layout/chevron2"/>
    <dgm:cxn modelId="{C5096EC7-4309-41E8-A7E9-88B1E893A2F0}" srcId="{A9EAFBA1-9448-4010-B6ED-6D391569B8B2}" destId="{C2022851-CB2B-44B6-9F4C-F03E744A72EF}" srcOrd="0" destOrd="0" parTransId="{E7FB92F6-92D9-494B-900C-D32C11DAAD46}" sibTransId="{F4BFF6CF-4771-4457-8D21-DE4C9A494580}"/>
    <dgm:cxn modelId="{FC54C9CE-A266-4038-B4F0-712E4C6C0C31}" type="presOf" srcId="{76B6FE36-F882-469F-ABDD-4F082021CD98}" destId="{20BCE12E-AB74-4B8C-B15B-4FEE9959662A}" srcOrd="0" destOrd="0" presId="urn:microsoft.com/office/officeart/2005/8/layout/chevron2"/>
    <dgm:cxn modelId="{A7CA6F66-A6A5-43FE-87D8-0F54DD4C9B8D}" type="presOf" srcId="{C2022851-CB2B-44B6-9F4C-F03E744A72EF}" destId="{7FAE86B6-BD9C-4CF1-AD04-D47C03F5B6E6}" srcOrd="0" destOrd="0" presId="urn:microsoft.com/office/officeart/2005/8/layout/chevron2"/>
    <dgm:cxn modelId="{4905C10B-19A6-47B1-9D8A-79BC5A2A2EA8}" srcId="{A9EAFBA1-9448-4010-B6ED-6D391569B8B2}" destId="{8C73CB84-F62D-4615-93E9-C375935F8C00}" srcOrd="1" destOrd="0" parTransId="{8D706A73-9443-431A-8518-82D322FA4AB1}" sibTransId="{C3EF6A0D-3DA1-472B-BBBD-E5508E2AE990}"/>
    <dgm:cxn modelId="{D461448A-5078-4E5A-8B59-72801DAA2F6E}" type="presOf" srcId="{A9EAFBA1-9448-4010-B6ED-6D391569B8B2}" destId="{9C2138DC-DA07-40C5-9735-50D884EE3767}" srcOrd="0" destOrd="0" presId="urn:microsoft.com/office/officeart/2005/8/layout/chevron2"/>
    <dgm:cxn modelId="{747DD3A1-B61E-4046-B628-997395F2372A}" srcId="{8C73CB84-F62D-4615-93E9-C375935F8C00}" destId="{76B6FE36-F882-469F-ABDD-4F082021CD98}" srcOrd="0" destOrd="0" parTransId="{A9092BA2-0E6D-4648-873C-3DA3A2F307C5}" sibTransId="{3BD03D62-5BF7-4598-A9ED-BB69475D631C}"/>
    <dgm:cxn modelId="{71D583F0-19F5-4E5C-8D2A-0E57E931D72D}" type="presParOf" srcId="{9C2138DC-DA07-40C5-9735-50D884EE3767}" destId="{40FCF561-DA32-4263-916D-E29E17B2E1D3}" srcOrd="0" destOrd="0" presId="urn:microsoft.com/office/officeart/2005/8/layout/chevron2"/>
    <dgm:cxn modelId="{A0DC6AE0-BCED-4448-9A4B-FC3776F2EDC1}" type="presParOf" srcId="{40FCF561-DA32-4263-916D-E29E17B2E1D3}" destId="{7FAE86B6-BD9C-4CF1-AD04-D47C03F5B6E6}" srcOrd="0" destOrd="0" presId="urn:microsoft.com/office/officeart/2005/8/layout/chevron2"/>
    <dgm:cxn modelId="{EC15581F-A5B7-4BEA-BF92-E9BF21C9721D}" type="presParOf" srcId="{40FCF561-DA32-4263-916D-E29E17B2E1D3}" destId="{9C622BAB-BF44-4E5C-AA57-3C0D0DCFF9E9}" srcOrd="1" destOrd="0" presId="urn:microsoft.com/office/officeart/2005/8/layout/chevron2"/>
    <dgm:cxn modelId="{BFFA69D9-9904-4151-826F-F4E2B55F24F6}" type="presParOf" srcId="{9C2138DC-DA07-40C5-9735-50D884EE3767}" destId="{E6255404-F3FB-4760-B559-F4241EBC1410}" srcOrd="1" destOrd="0" presId="urn:microsoft.com/office/officeart/2005/8/layout/chevron2"/>
    <dgm:cxn modelId="{5B240111-75A1-40D6-B3CD-CB77D3825233}" type="presParOf" srcId="{9C2138DC-DA07-40C5-9735-50D884EE3767}" destId="{5734DD08-2F9B-42F1-A3D9-28E496E0DCC6}" srcOrd="2" destOrd="0" presId="urn:microsoft.com/office/officeart/2005/8/layout/chevron2"/>
    <dgm:cxn modelId="{2788E2E3-4AB9-4868-B964-F6341E308058}" type="presParOf" srcId="{5734DD08-2F9B-42F1-A3D9-28E496E0DCC6}" destId="{812B3F84-6DA5-4903-A90E-12D3DA8C034E}" srcOrd="0" destOrd="0" presId="urn:microsoft.com/office/officeart/2005/8/layout/chevron2"/>
    <dgm:cxn modelId="{249040BA-A7E0-4238-BE71-531AE15DB254}" type="presParOf" srcId="{5734DD08-2F9B-42F1-A3D9-28E496E0DCC6}" destId="{20BCE12E-AB74-4B8C-B15B-4FEE9959662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FFAB41-3BB5-4F45-8E16-C4B6D925B3AC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94352C3-51C2-4519-8572-748B8B0A0BB8}">
      <dgm:prSet phldrT="[Text]" phldr="1"/>
      <dgm:spPr/>
      <dgm:t>
        <a:bodyPr/>
        <a:lstStyle/>
        <a:p>
          <a:endParaRPr lang="en-US" dirty="0"/>
        </a:p>
      </dgm:t>
    </dgm:pt>
    <dgm:pt modelId="{7CB38C3F-2261-4705-B333-54DFF140E384}" type="parTrans" cxnId="{F03F9926-A0A4-480F-BB93-5E431F100C93}">
      <dgm:prSet/>
      <dgm:spPr/>
      <dgm:t>
        <a:bodyPr/>
        <a:lstStyle/>
        <a:p>
          <a:endParaRPr lang="en-US"/>
        </a:p>
      </dgm:t>
    </dgm:pt>
    <dgm:pt modelId="{7216505D-792D-4FC0-A690-90564C7EACCF}" type="sibTrans" cxnId="{F03F9926-A0A4-480F-BB93-5E431F100C93}">
      <dgm:prSet/>
      <dgm:spPr/>
      <dgm:t>
        <a:bodyPr/>
        <a:lstStyle/>
        <a:p>
          <a:endParaRPr lang="en-US"/>
        </a:p>
      </dgm:t>
    </dgm:pt>
    <dgm:pt modelId="{0ACB8E6E-501C-40B7-9949-54F8EDCCD582}">
      <dgm:prSet phldrT="[Text]"/>
      <dgm:spPr/>
      <dgm:t>
        <a:bodyPr/>
        <a:lstStyle/>
        <a:p>
          <a:pPr algn="ctr"/>
          <a:r>
            <a:rPr lang="tr-TR" dirty="0" smtClean="0">
              <a:latin typeface="Comic Sans MS" panose="030F0702030302020204" pitchFamily="66" charset="0"/>
            </a:rPr>
            <a:t>The </a:t>
          </a:r>
          <a:r>
            <a:rPr lang="en-US" dirty="0" smtClean="0">
              <a:latin typeface="Comic Sans MS" panose="030F0702030302020204" pitchFamily="66" charset="0"/>
            </a:rPr>
            <a:t>right femurs of the rats</a:t>
          </a:r>
          <a:r>
            <a:rPr lang="tr-TR" dirty="0" smtClean="0">
              <a:latin typeface="Comic Sans MS" panose="030F0702030302020204" pitchFamily="66" charset="0"/>
            </a:rPr>
            <a:t> </a:t>
          </a:r>
          <a:r>
            <a:rPr lang="en-US" dirty="0" smtClean="0">
              <a:latin typeface="Comic Sans MS" panose="030F0702030302020204" pitchFamily="66" charset="0"/>
            </a:rPr>
            <a:t>were ablated,</a:t>
          </a:r>
          <a:r>
            <a:rPr lang="tr-TR" dirty="0" smtClean="0">
              <a:latin typeface="Comic Sans MS" panose="030F0702030302020204" pitchFamily="66" charset="0"/>
            </a:rPr>
            <a:t> </a:t>
          </a:r>
          <a:r>
            <a:rPr lang="en-US" dirty="0" smtClean="0">
              <a:latin typeface="Comic Sans MS" panose="030F0702030302020204" pitchFamily="66" charset="0"/>
            </a:rPr>
            <a:t>including epiphyseal growth plates.</a:t>
          </a:r>
          <a:endParaRPr lang="en-US" dirty="0"/>
        </a:p>
      </dgm:t>
    </dgm:pt>
    <dgm:pt modelId="{A36AB4C3-A893-4277-90C3-3E71FF6BC589}" type="parTrans" cxnId="{58FDBD53-CE87-4F9C-B037-EC7BF67242AA}">
      <dgm:prSet/>
      <dgm:spPr/>
      <dgm:t>
        <a:bodyPr/>
        <a:lstStyle/>
        <a:p>
          <a:endParaRPr lang="en-US"/>
        </a:p>
      </dgm:t>
    </dgm:pt>
    <dgm:pt modelId="{1D680E3F-96AC-44EC-B12A-AA658EB0A28F}" type="sibTrans" cxnId="{58FDBD53-CE87-4F9C-B037-EC7BF67242AA}">
      <dgm:prSet/>
      <dgm:spPr/>
      <dgm:t>
        <a:bodyPr/>
        <a:lstStyle/>
        <a:p>
          <a:endParaRPr lang="en-US"/>
        </a:p>
      </dgm:t>
    </dgm:pt>
    <dgm:pt modelId="{9264F851-3BE1-4CF1-840A-C03D77857F33}">
      <dgm:prSet phldrT="[Text]" phldr="1"/>
      <dgm:spPr/>
      <dgm:t>
        <a:bodyPr/>
        <a:lstStyle/>
        <a:p>
          <a:endParaRPr lang="en-US"/>
        </a:p>
      </dgm:t>
    </dgm:pt>
    <dgm:pt modelId="{267A67F6-0B43-4D39-9D56-FBEDF74BD257}" type="parTrans" cxnId="{2C55E31C-507F-444F-A9B7-65BC80B77A82}">
      <dgm:prSet/>
      <dgm:spPr/>
      <dgm:t>
        <a:bodyPr/>
        <a:lstStyle/>
        <a:p>
          <a:endParaRPr lang="en-US"/>
        </a:p>
      </dgm:t>
    </dgm:pt>
    <dgm:pt modelId="{48823B50-CB36-4978-ACE3-A04FC11B7752}" type="sibTrans" cxnId="{2C55E31C-507F-444F-A9B7-65BC80B77A82}">
      <dgm:prSet/>
      <dgm:spPr/>
      <dgm:t>
        <a:bodyPr/>
        <a:lstStyle/>
        <a:p>
          <a:endParaRPr lang="en-US"/>
        </a:p>
      </dgm:t>
    </dgm:pt>
    <dgm:pt modelId="{9B496E33-FB67-4BB3-947D-67DAB28ADD50}">
      <dgm:prSet phldrT="[Text]"/>
      <dgm:spPr/>
      <dgm:t>
        <a:bodyPr/>
        <a:lstStyle/>
        <a:p>
          <a:pPr algn="ctr"/>
          <a:r>
            <a:rPr lang="tr-TR" dirty="0" smtClean="0">
              <a:latin typeface="Comic Sans MS" panose="030F0702030302020204" pitchFamily="66" charset="0"/>
            </a:rPr>
            <a:t>The </a:t>
          </a:r>
          <a:r>
            <a:rPr lang="en-US" dirty="0" smtClean="0">
              <a:latin typeface="Comic Sans MS" panose="030F0702030302020204" pitchFamily="66" charset="0"/>
            </a:rPr>
            <a:t>bones were kept in a formaldehyde solution of</a:t>
          </a:r>
          <a:r>
            <a:rPr lang="tr-TR" dirty="0" smtClean="0">
              <a:latin typeface="Comic Sans MS" panose="030F0702030302020204" pitchFamily="66" charset="0"/>
            </a:rPr>
            <a:t> </a:t>
          </a:r>
          <a:r>
            <a:rPr lang="en-US" dirty="0" smtClean="0">
              <a:latin typeface="Comic Sans MS" panose="030F0702030302020204" pitchFamily="66" charset="0"/>
            </a:rPr>
            <a:t>10% buffer for 24 h</a:t>
          </a:r>
          <a:r>
            <a:rPr lang="tr-TR" dirty="0" smtClean="0">
              <a:latin typeface="Comic Sans MS" panose="030F0702030302020204" pitchFamily="66" charset="0"/>
            </a:rPr>
            <a:t>,</a:t>
          </a:r>
          <a:endParaRPr lang="en-US" dirty="0"/>
        </a:p>
      </dgm:t>
    </dgm:pt>
    <dgm:pt modelId="{0722C2E6-CAA6-4BFA-8967-481990B191F6}" type="parTrans" cxnId="{6258EFC9-910B-4244-8479-B01C7BE1490A}">
      <dgm:prSet/>
      <dgm:spPr/>
      <dgm:t>
        <a:bodyPr/>
        <a:lstStyle/>
        <a:p>
          <a:endParaRPr lang="en-US"/>
        </a:p>
      </dgm:t>
    </dgm:pt>
    <dgm:pt modelId="{01B62690-03CC-4246-B305-E070C1A9F77F}" type="sibTrans" cxnId="{6258EFC9-910B-4244-8479-B01C7BE1490A}">
      <dgm:prSet/>
      <dgm:spPr/>
      <dgm:t>
        <a:bodyPr/>
        <a:lstStyle/>
        <a:p>
          <a:endParaRPr lang="en-US"/>
        </a:p>
      </dgm:t>
    </dgm:pt>
    <dgm:pt modelId="{D8A97729-9BB0-4014-BB6F-3D3C65935D69}">
      <dgm:prSet phldrT="[Text]" phldr="1"/>
      <dgm:spPr/>
      <dgm:t>
        <a:bodyPr/>
        <a:lstStyle/>
        <a:p>
          <a:endParaRPr lang="en-US"/>
        </a:p>
      </dgm:t>
    </dgm:pt>
    <dgm:pt modelId="{9C7329F1-0937-4D6B-A891-E25805B99D7D}" type="parTrans" cxnId="{DB6FB4A7-2673-4D06-AD81-C3C0523CF34F}">
      <dgm:prSet/>
      <dgm:spPr/>
      <dgm:t>
        <a:bodyPr/>
        <a:lstStyle/>
        <a:p>
          <a:endParaRPr lang="en-US"/>
        </a:p>
      </dgm:t>
    </dgm:pt>
    <dgm:pt modelId="{D33C3FBE-561F-43AB-8892-548273DE92E4}" type="sibTrans" cxnId="{DB6FB4A7-2673-4D06-AD81-C3C0523CF34F}">
      <dgm:prSet/>
      <dgm:spPr/>
      <dgm:t>
        <a:bodyPr/>
        <a:lstStyle/>
        <a:p>
          <a:endParaRPr lang="en-US"/>
        </a:p>
      </dgm:t>
    </dgm:pt>
    <dgm:pt modelId="{1F4E6350-2528-4E67-9489-688C5E5B5DDC}">
      <dgm:prSet phldrT="[Text]"/>
      <dgm:spPr/>
      <dgm:t>
        <a:bodyPr/>
        <a:lstStyle/>
        <a:p>
          <a:pPr algn="ctr"/>
          <a:r>
            <a:rPr lang="tr-TR" dirty="0" smtClean="0">
              <a:latin typeface="Comic Sans MS" panose="030F0702030302020204" pitchFamily="66" charset="0"/>
            </a:rPr>
            <a:t>D</a:t>
          </a:r>
          <a:r>
            <a:rPr lang="en-US" dirty="0" err="1" smtClean="0">
              <a:latin typeface="Comic Sans MS" panose="030F0702030302020204" pitchFamily="66" charset="0"/>
            </a:rPr>
            <a:t>ecalcified</a:t>
          </a:r>
          <a:r>
            <a:rPr lang="en-US" dirty="0" smtClean="0">
              <a:latin typeface="Comic Sans MS" panose="030F0702030302020204" pitchFamily="66" charset="0"/>
            </a:rPr>
            <a:t> with formic acid</a:t>
          </a:r>
          <a:r>
            <a:rPr lang="tr-TR" dirty="0" smtClean="0">
              <a:latin typeface="Comic Sans MS" panose="030F0702030302020204" pitchFamily="66" charset="0"/>
            </a:rPr>
            <a:t>-</a:t>
          </a:r>
          <a:r>
            <a:rPr lang="en-US" dirty="0" smtClean="0">
              <a:latin typeface="Comic Sans MS" panose="030F0702030302020204" pitchFamily="66" charset="0"/>
            </a:rPr>
            <a:t>paraformaldehyde</a:t>
          </a:r>
          <a:r>
            <a:rPr lang="tr-TR" dirty="0" smtClean="0">
              <a:latin typeface="Comic Sans MS" panose="030F0702030302020204" pitchFamily="66" charset="0"/>
            </a:rPr>
            <a:t> </a:t>
          </a:r>
          <a:r>
            <a:rPr lang="en-US" dirty="0" smtClean="0">
              <a:latin typeface="Comic Sans MS" panose="030F0702030302020204" pitchFamily="66" charset="0"/>
            </a:rPr>
            <a:t>solution for 4 weeks. </a:t>
          </a:r>
          <a:endParaRPr lang="en-US" dirty="0"/>
        </a:p>
      </dgm:t>
    </dgm:pt>
    <dgm:pt modelId="{3DE9DA2A-3498-41A4-9658-60EDCE23B09C}" type="parTrans" cxnId="{CE3D8B98-1D69-4D24-98EB-5E334390027A}">
      <dgm:prSet/>
      <dgm:spPr/>
      <dgm:t>
        <a:bodyPr/>
        <a:lstStyle/>
        <a:p>
          <a:endParaRPr lang="en-US"/>
        </a:p>
      </dgm:t>
    </dgm:pt>
    <dgm:pt modelId="{CB4685FA-2504-450C-9463-B6CDF18E76EE}" type="sibTrans" cxnId="{CE3D8B98-1D69-4D24-98EB-5E334390027A}">
      <dgm:prSet/>
      <dgm:spPr/>
      <dgm:t>
        <a:bodyPr/>
        <a:lstStyle/>
        <a:p>
          <a:endParaRPr lang="en-US"/>
        </a:p>
      </dgm:t>
    </dgm:pt>
    <dgm:pt modelId="{4279C779-8C47-47C9-B9E1-E5E79C4CC671}" type="pres">
      <dgm:prSet presAssocID="{79FFAB41-3BB5-4F45-8E16-C4B6D925B3A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BCCE9E-16BA-4B7C-A546-67FA1D26F9DC}" type="pres">
      <dgm:prSet presAssocID="{B94352C3-51C2-4519-8572-748B8B0A0BB8}" presName="composite" presStyleCnt="0"/>
      <dgm:spPr/>
    </dgm:pt>
    <dgm:pt modelId="{BF7E4969-1390-4914-831D-2FB20C55A501}" type="pres">
      <dgm:prSet presAssocID="{B94352C3-51C2-4519-8572-748B8B0A0BB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A07F34-5107-4DB9-8D1B-3455F27E5CE3}" type="pres">
      <dgm:prSet presAssocID="{B94352C3-51C2-4519-8572-748B8B0A0BB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929DE9-9B28-43ED-96E7-D363BF8C2648}" type="pres">
      <dgm:prSet presAssocID="{7216505D-792D-4FC0-A690-90564C7EACCF}" presName="sp" presStyleCnt="0"/>
      <dgm:spPr/>
    </dgm:pt>
    <dgm:pt modelId="{F57BB9C5-B87C-4B7E-AECA-4382D93F00AE}" type="pres">
      <dgm:prSet presAssocID="{9264F851-3BE1-4CF1-840A-C03D77857F33}" presName="composite" presStyleCnt="0"/>
      <dgm:spPr/>
    </dgm:pt>
    <dgm:pt modelId="{05648FA0-B48C-4E77-A053-D1FC30AE575A}" type="pres">
      <dgm:prSet presAssocID="{9264F851-3BE1-4CF1-840A-C03D77857F3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D3595D-5BF7-418A-B9AB-6A68CC5A9E7F}" type="pres">
      <dgm:prSet presAssocID="{9264F851-3BE1-4CF1-840A-C03D77857F33}" presName="descendantText" presStyleLbl="alignAcc1" presStyleIdx="1" presStyleCnt="3" custLinFactNeighborX="813" custLinFactNeighborY="-93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8C86D0-8CE4-4E80-BD18-DEF0C1837629}" type="pres">
      <dgm:prSet presAssocID="{48823B50-CB36-4978-ACE3-A04FC11B7752}" presName="sp" presStyleCnt="0"/>
      <dgm:spPr/>
    </dgm:pt>
    <dgm:pt modelId="{9D458CFC-F923-44D7-A127-6762D3DBEFB2}" type="pres">
      <dgm:prSet presAssocID="{D8A97729-9BB0-4014-BB6F-3D3C65935D69}" presName="composite" presStyleCnt="0"/>
      <dgm:spPr/>
    </dgm:pt>
    <dgm:pt modelId="{D3E51421-161C-4B66-A875-CD225B0EAD8A}" type="pres">
      <dgm:prSet presAssocID="{D8A97729-9BB0-4014-BB6F-3D3C65935D6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AAE988-75A7-450B-8371-9BA847548070}" type="pres">
      <dgm:prSet presAssocID="{D8A97729-9BB0-4014-BB6F-3D3C65935D6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623A6B-BA22-4F58-A6C3-791D57441D9E}" type="presOf" srcId="{9B496E33-FB67-4BB3-947D-67DAB28ADD50}" destId="{D5D3595D-5BF7-418A-B9AB-6A68CC5A9E7F}" srcOrd="0" destOrd="0" presId="urn:microsoft.com/office/officeart/2005/8/layout/chevron2"/>
    <dgm:cxn modelId="{DB6FB4A7-2673-4D06-AD81-C3C0523CF34F}" srcId="{79FFAB41-3BB5-4F45-8E16-C4B6D925B3AC}" destId="{D8A97729-9BB0-4014-BB6F-3D3C65935D69}" srcOrd="2" destOrd="0" parTransId="{9C7329F1-0937-4D6B-A891-E25805B99D7D}" sibTransId="{D33C3FBE-561F-43AB-8892-548273DE92E4}"/>
    <dgm:cxn modelId="{A0B6E192-7BD2-4C46-854A-79EEB13D962A}" type="presOf" srcId="{79FFAB41-3BB5-4F45-8E16-C4B6D925B3AC}" destId="{4279C779-8C47-47C9-B9E1-E5E79C4CC671}" srcOrd="0" destOrd="0" presId="urn:microsoft.com/office/officeart/2005/8/layout/chevron2"/>
    <dgm:cxn modelId="{E2F1B6E1-D50C-4118-8D93-95393E89A49E}" type="presOf" srcId="{0ACB8E6E-501C-40B7-9949-54F8EDCCD582}" destId="{03A07F34-5107-4DB9-8D1B-3455F27E5CE3}" srcOrd="0" destOrd="0" presId="urn:microsoft.com/office/officeart/2005/8/layout/chevron2"/>
    <dgm:cxn modelId="{58FDBD53-CE87-4F9C-B037-EC7BF67242AA}" srcId="{B94352C3-51C2-4519-8572-748B8B0A0BB8}" destId="{0ACB8E6E-501C-40B7-9949-54F8EDCCD582}" srcOrd="0" destOrd="0" parTransId="{A36AB4C3-A893-4277-90C3-3E71FF6BC589}" sibTransId="{1D680E3F-96AC-44EC-B12A-AA658EB0A28F}"/>
    <dgm:cxn modelId="{CE3D8B98-1D69-4D24-98EB-5E334390027A}" srcId="{D8A97729-9BB0-4014-BB6F-3D3C65935D69}" destId="{1F4E6350-2528-4E67-9489-688C5E5B5DDC}" srcOrd="0" destOrd="0" parTransId="{3DE9DA2A-3498-41A4-9658-60EDCE23B09C}" sibTransId="{CB4685FA-2504-450C-9463-B6CDF18E76EE}"/>
    <dgm:cxn modelId="{880CAD73-61E2-4B71-983A-EDBAD86A990B}" type="presOf" srcId="{D8A97729-9BB0-4014-BB6F-3D3C65935D69}" destId="{D3E51421-161C-4B66-A875-CD225B0EAD8A}" srcOrd="0" destOrd="0" presId="urn:microsoft.com/office/officeart/2005/8/layout/chevron2"/>
    <dgm:cxn modelId="{6258EFC9-910B-4244-8479-B01C7BE1490A}" srcId="{9264F851-3BE1-4CF1-840A-C03D77857F33}" destId="{9B496E33-FB67-4BB3-947D-67DAB28ADD50}" srcOrd="0" destOrd="0" parTransId="{0722C2E6-CAA6-4BFA-8967-481990B191F6}" sibTransId="{01B62690-03CC-4246-B305-E070C1A9F77F}"/>
    <dgm:cxn modelId="{FCB58902-3CB4-4410-A982-5A619AE69A42}" type="presOf" srcId="{9264F851-3BE1-4CF1-840A-C03D77857F33}" destId="{05648FA0-B48C-4E77-A053-D1FC30AE575A}" srcOrd="0" destOrd="0" presId="urn:microsoft.com/office/officeart/2005/8/layout/chevron2"/>
    <dgm:cxn modelId="{E6CC65E1-0380-4D4D-9497-E7FC674B9FA8}" type="presOf" srcId="{B94352C3-51C2-4519-8572-748B8B0A0BB8}" destId="{BF7E4969-1390-4914-831D-2FB20C55A501}" srcOrd="0" destOrd="0" presId="urn:microsoft.com/office/officeart/2005/8/layout/chevron2"/>
    <dgm:cxn modelId="{702EB6FA-8B3C-4B7C-9789-AC4469AB6A26}" type="presOf" srcId="{1F4E6350-2528-4E67-9489-688C5E5B5DDC}" destId="{9FAAE988-75A7-450B-8371-9BA847548070}" srcOrd="0" destOrd="0" presId="urn:microsoft.com/office/officeart/2005/8/layout/chevron2"/>
    <dgm:cxn modelId="{2C55E31C-507F-444F-A9B7-65BC80B77A82}" srcId="{79FFAB41-3BB5-4F45-8E16-C4B6D925B3AC}" destId="{9264F851-3BE1-4CF1-840A-C03D77857F33}" srcOrd="1" destOrd="0" parTransId="{267A67F6-0B43-4D39-9D56-FBEDF74BD257}" sibTransId="{48823B50-CB36-4978-ACE3-A04FC11B7752}"/>
    <dgm:cxn modelId="{F03F9926-A0A4-480F-BB93-5E431F100C93}" srcId="{79FFAB41-3BB5-4F45-8E16-C4B6D925B3AC}" destId="{B94352C3-51C2-4519-8572-748B8B0A0BB8}" srcOrd="0" destOrd="0" parTransId="{7CB38C3F-2261-4705-B333-54DFF140E384}" sibTransId="{7216505D-792D-4FC0-A690-90564C7EACCF}"/>
    <dgm:cxn modelId="{75BE949D-A570-46BC-824A-AE3C1883839A}" type="presParOf" srcId="{4279C779-8C47-47C9-B9E1-E5E79C4CC671}" destId="{C3BCCE9E-16BA-4B7C-A546-67FA1D26F9DC}" srcOrd="0" destOrd="0" presId="urn:microsoft.com/office/officeart/2005/8/layout/chevron2"/>
    <dgm:cxn modelId="{70458F87-DD21-4B5F-9202-E35CBDE7B51E}" type="presParOf" srcId="{C3BCCE9E-16BA-4B7C-A546-67FA1D26F9DC}" destId="{BF7E4969-1390-4914-831D-2FB20C55A501}" srcOrd="0" destOrd="0" presId="urn:microsoft.com/office/officeart/2005/8/layout/chevron2"/>
    <dgm:cxn modelId="{FD0203D5-573A-4157-8A1F-E835D720BB9C}" type="presParOf" srcId="{C3BCCE9E-16BA-4B7C-A546-67FA1D26F9DC}" destId="{03A07F34-5107-4DB9-8D1B-3455F27E5CE3}" srcOrd="1" destOrd="0" presId="urn:microsoft.com/office/officeart/2005/8/layout/chevron2"/>
    <dgm:cxn modelId="{57142422-EDCF-477B-B311-24B89AABF534}" type="presParOf" srcId="{4279C779-8C47-47C9-B9E1-E5E79C4CC671}" destId="{C2929DE9-9B28-43ED-96E7-D363BF8C2648}" srcOrd="1" destOrd="0" presId="urn:microsoft.com/office/officeart/2005/8/layout/chevron2"/>
    <dgm:cxn modelId="{D53BCF07-0D20-4718-90E3-F4791BCB9A75}" type="presParOf" srcId="{4279C779-8C47-47C9-B9E1-E5E79C4CC671}" destId="{F57BB9C5-B87C-4B7E-AECA-4382D93F00AE}" srcOrd="2" destOrd="0" presId="urn:microsoft.com/office/officeart/2005/8/layout/chevron2"/>
    <dgm:cxn modelId="{C226A1D7-CB56-4328-B7A5-66CADEA72743}" type="presParOf" srcId="{F57BB9C5-B87C-4B7E-AECA-4382D93F00AE}" destId="{05648FA0-B48C-4E77-A053-D1FC30AE575A}" srcOrd="0" destOrd="0" presId="urn:microsoft.com/office/officeart/2005/8/layout/chevron2"/>
    <dgm:cxn modelId="{86F303AA-CCF4-4D54-BF31-8C261E628770}" type="presParOf" srcId="{F57BB9C5-B87C-4B7E-AECA-4382D93F00AE}" destId="{D5D3595D-5BF7-418A-B9AB-6A68CC5A9E7F}" srcOrd="1" destOrd="0" presId="urn:microsoft.com/office/officeart/2005/8/layout/chevron2"/>
    <dgm:cxn modelId="{1A9013E2-8263-4E6A-8577-27FEA01F3880}" type="presParOf" srcId="{4279C779-8C47-47C9-B9E1-E5E79C4CC671}" destId="{198C86D0-8CE4-4E80-BD18-DEF0C1837629}" srcOrd="3" destOrd="0" presId="urn:microsoft.com/office/officeart/2005/8/layout/chevron2"/>
    <dgm:cxn modelId="{B372D2A9-D38E-46B7-B5C5-B22A7759A544}" type="presParOf" srcId="{4279C779-8C47-47C9-B9E1-E5E79C4CC671}" destId="{9D458CFC-F923-44D7-A127-6762D3DBEFB2}" srcOrd="4" destOrd="0" presId="urn:microsoft.com/office/officeart/2005/8/layout/chevron2"/>
    <dgm:cxn modelId="{43869DF8-27D3-4CFA-9697-D26316902DFD}" type="presParOf" srcId="{9D458CFC-F923-44D7-A127-6762D3DBEFB2}" destId="{D3E51421-161C-4B66-A875-CD225B0EAD8A}" srcOrd="0" destOrd="0" presId="urn:microsoft.com/office/officeart/2005/8/layout/chevron2"/>
    <dgm:cxn modelId="{93BE648C-2D36-44F2-9FF7-68E4A9549F2A}" type="presParOf" srcId="{9D458CFC-F923-44D7-A127-6762D3DBEFB2}" destId="{9FAAE988-75A7-450B-8371-9BA84754807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4D3C02-978A-40A2-AC81-5AB0A02A541F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CA1EB3-423C-4ACF-B49C-2D5D1A1B910E}">
      <dgm:prSet phldrT="[Text]" phldr="1"/>
      <dgm:spPr/>
      <dgm:t>
        <a:bodyPr/>
        <a:lstStyle/>
        <a:p>
          <a:endParaRPr lang="en-US" dirty="0"/>
        </a:p>
      </dgm:t>
    </dgm:pt>
    <dgm:pt modelId="{7D727357-244E-4BC4-AFE0-B23C83924EAC}" type="parTrans" cxnId="{33AFAAD1-EB49-42C8-BBFC-E9E77CEF1A66}">
      <dgm:prSet/>
      <dgm:spPr/>
      <dgm:t>
        <a:bodyPr/>
        <a:lstStyle/>
        <a:p>
          <a:endParaRPr lang="en-US"/>
        </a:p>
      </dgm:t>
    </dgm:pt>
    <dgm:pt modelId="{637E1DD6-8708-4ACC-ACF7-FEC8D0C4427E}" type="sibTrans" cxnId="{33AFAAD1-EB49-42C8-BBFC-E9E77CEF1A66}">
      <dgm:prSet/>
      <dgm:spPr/>
      <dgm:t>
        <a:bodyPr/>
        <a:lstStyle/>
        <a:p>
          <a:endParaRPr lang="en-US"/>
        </a:p>
      </dgm:t>
    </dgm:pt>
    <dgm:pt modelId="{B2890BCF-752C-475B-9AF9-DE80151C9559}">
      <dgm:prSet phldrT="[Text]" custT="1"/>
      <dgm:spPr/>
      <dgm:t>
        <a:bodyPr/>
        <a:lstStyle/>
        <a:p>
          <a:pPr algn="ctr"/>
          <a:r>
            <a:rPr lang="tr-TR" sz="1800" dirty="0" smtClean="0">
              <a:latin typeface="Comic Sans MS" panose="030F0702030302020204" pitchFamily="66" charset="0"/>
            </a:rPr>
            <a:t>T</a:t>
          </a:r>
          <a:r>
            <a:rPr lang="en-US" sz="1800" dirty="0" smtClean="0">
              <a:latin typeface="Comic Sans MS" panose="030F0702030302020204" pitchFamily="66" charset="0"/>
            </a:rPr>
            <a:t>he tissues</a:t>
          </a:r>
          <a:r>
            <a:rPr lang="tr-TR" sz="1800" dirty="0" smtClean="0">
              <a:latin typeface="Comic Sans MS" panose="030F0702030302020204" pitchFamily="66" charset="0"/>
            </a:rPr>
            <a:t> </a:t>
          </a:r>
          <a:r>
            <a:rPr lang="en-US" sz="1800" dirty="0" smtClean="0">
              <a:latin typeface="Comic Sans MS" panose="030F0702030302020204" pitchFamily="66" charset="0"/>
            </a:rPr>
            <a:t>were processed with alcohol and </a:t>
          </a:r>
          <a:r>
            <a:rPr lang="en-US" sz="1800" dirty="0" err="1" smtClean="0">
              <a:latin typeface="Comic Sans MS" panose="030F0702030302020204" pitchFamily="66" charset="0"/>
            </a:rPr>
            <a:t>xylol</a:t>
          </a:r>
          <a:r>
            <a:rPr lang="en-US" sz="1800" dirty="0" smtClean="0">
              <a:latin typeface="Comic Sans MS" panose="030F0702030302020204" pitchFamily="66" charset="0"/>
            </a:rPr>
            <a:t> series </a:t>
          </a:r>
          <a:endParaRPr lang="en-US" sz="1800" dirty="0"/>
        </a:p>
      </dgm:t>
    </dgm:pt>
    <dgm:pt modelId="{96FF6DAE-05DA-4BF4-9367-542EB56BF5C4}" type="parTrans" cxnId="{054811F4-6F2A-4BA2-8B3B-9FD2CB28A6EF}">
      <dgm:prSet/>
      <dgm:spPr/>
      <dgm:t>
        <a:bodyPr/>
        <a:lstStyle/>
        <a:p>
          <a:endParaRPr lang="en-US"/>
        </a:p>
      </dgm:t>
    </dgm:pt>
    <dgm:pt modelId="{17424DD2-3DA2-477C-8F02-EB7D240B81BD}" type="sibTrans" cxnId="{054811F4-6F2A-4BA2-8B3B-9FD2CB28A6EF}">
      <dgm:prSet/>
      <dgm:spPr/>
      <dgm:t>
        <a:bodyPr/>
        <a:lstStyle/>
        <a:p>
          <a:endParaRPr lang="en-US"/>
        </a:p>
      </dgm:t>
    </dgm:pt>
    <dgm:pt modelId="{BA083B07-918D-48A1-8A00-DDCC21A3C47E}">
      <dgm:prSet phldrT="[Text]" phldr="1"/>
      <dgm:spPr/>
      <dgm:t>
        <a:bodyPr/>
        <a:lstStyle/>
        <a:p>
          <a:endParaRPr lang="en-US"/>
        </a:p>
      </dgm:t>
    </dgm:pt>
    <dgm:pt modelId="{94ACBE24-605A-4C05-8FF5-2AFE89A55B60}" type="parTrans" cxnId="{6384DB8B-0F6A-4372-A777-6F4E89D5080F}">
      <dgm:prSet/>
      <dgm:spPr/>
      <dgm:t>
        <a:bodyPr/>
        <a:lstStyle/>
        <a:p>
          <a:endParaRPr lang="en-US"/>
        </a:p>
      </dgm:t>
    </dgm:pt>
    <dgm:pt modelId="{EAD68E4D-1C87-45E4-8D1B-F4B6E8904A6D}" type="sibTrans" cxnId="{6384DB8B-0F6A-4372-A777-6F4E89D5080F}">
      <dgm:prSet/>
      <dgm:spPr/>
      <dgm:t>
        <a:bodyPr/>
        <a:lstStyle/>
        <a:p>
          <a:endParaRPr lang="en-US"/>
        </a:p>
      </dgm:t>
    </dgm:pt>
    <dgm:pt modelId="{29993171-5B16-4C2A-8DF2-40F7AA63D57F}">
      <dgm:prSet phldrT="[Text]" custT="1"/>
      <dgm:spPr/>
      <dgm:t>
        <a:bodyPr/>
        <a:lstStyle/>
        <a:p>
          <a:pPr algn="ctr"/>
          <a:r>
            <a:rPr lang="tr-TR" sz="1800" dirty="0" smtClean="0">
              <a:latin typeface="Comic Sans MS" panose="030F0702030302020204" pitchFamily="66" charset="0"/>
            </a:rPr>
            <a:t>T</a:t>
          </a:r>
          <a:r>
            <a:rPr lang="en-US" sz="1800" dirty="0" smtClean="0">
              <a:latin typeface="Comic Sans MS" panose="030F0702030302020204" pitchFamily="66" charset="0"/>
            </a:rPr>
            <a:t>hey were</a:t>
          </a:r>
          <a:r>
            <a:rPr lang="tr-TR" sz="1800" dirty="0" smtClean="0">
              <a:latin typeface="Comic Sans MS" panose="030F0702030302020204" pitchFamily="66" charset="0"/>
            </a:rPr>
            <a:t> </a:t>
          </a:r>
          <a:r>
            <a:rPr lang="en-US" sz="1800" dirty="0" smtClean="0">
              <a:latin typeface="Comic Sans MS" panose="030F0702030302020204" pitchFamily="66" charset="0"/>
            </a:rPr>
            <a:t>blocked in paraffin</a:t>
          </a:r>
          <a:endParaRPr lang="en-US" sz="1800" dirty="0"/>
        </a:p>
      </dgm:t>
    </dgm:pt>
    <dgm:pt modelId="{7C54D33F-8739-4AED-A0C2-CB77844B7216}" type="parTrans" cxnId="{EEBA4935-1324-48F1-ACCC-1384631770CC}">
      <dgm:prSet/>
      <dgm:spPr/>
      <dgm:t>
        <a:bodyPr/>
        <a:lstStyle/>
        <a:p>
          <a:endParaRPr lang="en-US"/>
        </a:p>
      </dgm:t>
    </dgm:pt>
    <dgm:pt modelId="{A526338D-56C0-42DB-9236-FEE80D8147A3}" type="sibTrans" cxnId="{EEBA4935-1324-48F1-ACCC-1384631770CC}">
      <dgm:prSet/>
      <dgm:spPr/>
      <dgm:t>
        <a:bodyPr/>
        <a:lstStyle/>
        <a:p>
          <a:endParaRPr lang="en-US"/>
        </a:p>
      </dgm:t>
    </dgm:pt>
    <dgm:pt modelId="{8D2C6826-CF66-42F5-8A54-C4CC506117DE}">
      <dgm:prSet phldrT="[Text]" phldr="1"/>
      <dgm:spPr/>
      <dgm:t>
        <a:bodyPr/>
        <a:lstStyle/>
        <a:p>
          <a:endParaRPr lang="en-US"/>
        </a:p>
      </dgm:t>
    </dgm:pt>
    <dgm:pt modelId="{08EA128C-20DC-40D3-AF87-F55F29207F51}" type="parTrans" cxnId="{37729451-C74A-4CCA-AC74-0C9A46F73870}">
      <dgm:prSet/>
      <dgm:spPr/>
      <dgm:t>
        <a:bodyPr/>
        <a:lstStyle/>
        <a:p>
          <a:endParaRPr lang="en-US"/>
        </a:p>
      </dgm:t>
    </dgm:pt>
    <dgm:pt modelId="{4BDE5ABB-ADE4-48B4-A873-53BA5C69AECF}" type="sibTrans" cxnId="{37729451-C74A-4CCA-AC74-0C9A46F73870}">
      <dgm:prSet/>
      <dgm:spPr/>
      <dgm:t>
        <a:bodyPr/>
        <a:lstStyle/>
        <a:p>
          <a:endParaRPr lang="en-US"/>
        </a:p>
      </dgm:t>
    </dgm:pt>
    <dgm:pt modelId="{BAB08226-2B52-48BE-AB75-7D4356331B44}">
      <dgm:prSet phldrT="[Text]" custT="1"/>
      <dgm:spPr/>
      <dgm:t>
        <a:bodyPr/>
        <a:lstStyle/>
        <a:p>
          <a:pPr algn="ctr"/>
          <a:r>
            <a:rPr lang="en-US" sz="1600" b="1" dirty="0" smtClean="0">
              <a:latin typeface="Comic Sans MS" panose="030F0702030302020204" pitchFamily="66" charset="0"/>
            </a:rPr>
            <a:t>The 5 mm-cross-sections provided by microtome</a:t>
          </a:r>
          <a:r>
            <a:rPr lang="tr-TR" sz="1600" b="1" dirty="0" smtClean="0">
              <a:latin typeface="Comic Sans MS" panose="030F0702030302020204" pitchFamily="66" charset="0"/>
            </a:rPr>
            <a:t> </a:t>
          </a:r>
          <a:r>
            <a:rPr lang="en-US" sz="1600" b="1" dirty="0" smtClean="0">
              <a:latin typeface="Comic Sans MS" panose="030F0702030302020204" pitchFamily="66" charset="0"/>
            </a:rPr>
            <a:t>were stained with hematoxylin eosin, Safranin O and toluidine blue.</a:t>
          </a:r>
          <a:endParaRPr lang="en-US" sz="1600" b="1" dirty="0"/>
        </a:p>
      </dgm:t>
    </dgm:pt>
    <dgm:pt modelId="{A24A6395-FCC4-4C0D-96A5-DEE2B09811B3}" type="parTrans" cxnId="{52766AA2-30B4-4A9B-A940-17FB09A522BF}">
      <dgm:prSet/>
      <dgm:spPr/>
      <dgm:t>
        <a:bodyPr/>
        <a:lstStyle/>
        <a:p>
          <a:endParaRPr lang="en-US"/>
        </a:p>
      </dgm:t>
    </dgm:pt>
    <dgm:pt modelId="{FD866608-382D-4EFE-8BC6-F00F4D72CC16}" type="sibTrans" cxnId="{52766AA2-30B4-4A9B-A940-17FB09A522BF}">
      <dgm:prSet/>
      <dgm:spPr/>
      <dgm:t>
        <a:bodyPr/>
        <a:lstStyle/>
        <a:p>
          <a:endParaRPr lang="en-US"/>
        </a:p>
      </dgm:t>
    </dgm:pt>
    <dgm:pt modelId="{F0594206-CF18-4077-B053-146FD93A4155}" type="pres">
      <dgm:prSet presAssocID="{774D3C02-978A-40A2-AC81-5AB0A02A541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E43F4B-D44A-4968-B6CA-B90393BB4093}" type="pres">
      <dgm:prSet presAssocID="{92CA1EB3-423C-4ACF-B49C-2D5D1A1B910E}" presName="composite" presStyleCnt="0"/>
      <dgm:spPr/>
    </dgm:pt>
    <dgm:pt modelId="{F6374773-73DF-4B85-B8B6-552ED60A8A66}" type="pres">
      <dgm:prSet presAssocID="{92CA1EB3-423C-4ACF-B49C-2D5D1A1B910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4B2FC5-753F-436C-8786-869AF5038753}" type="pres">
      <dgm:prSet presAssocID="{92CA1EB3-423C-4ACF-B49C-2D5D1A1B910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197B37-B2AF-4EDC-B750-3C21400DB5EF}" type="pres">
      <dgm:prSet presAssocID="{637E1DD6-8708-4ACC-ACF7-FEC8D0C4427E}" presName="sp" presStyleCnt="0"/>
      <dgm:spPr/>
    </dgm:pt>
    <dgm:pt modelId="{AE2C3AFB-D8E7-4C9D-A902-6AE4D8E856FD}" type="pres">
      <dgm:prSet presAssocID="{BA083B07-918D-48A1-8A00-DDCC21A3C47E}" presName="composite" presStyleCnt="0"/>
      <dgm:spPr/>
    </dgm:pt>
    <dgm:pt modelId="{B39EF130-02BD-4684-AD8F-5F0492DB1657}" type="pres">
      <dgm:prSet presAssocID="{BA083B07-918D-48A1-8A00-DDCC21A3C47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AC83E0-9C41-4DA4-969C-466627FAB50D}" type="pres">
      <dgm:prSet presAssocID="{BA083B07-918D-48A1-8A00-DDCC21A3C47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4360F2-EB98-4FE0-A67D-6AC4FD5E5F29}" type="pres">
      <dgm:prSet presAssocID="{EAD68E4D-1C87-45E4-8D1B-F4B6E8904A6D}" presName="sp" presStyleCnt="0"/>
      <dgm:spPr/>
    </dgm:pt>
    <dgm:pt modelId="{5D7975A0-2EBD-4ACF-9914-B05D71AE208B}" type="pres">
      <dgm:prSet presAssocID="{8D2C6826-CF66-42F5-8A54-C4CC506117DE}" presName="composite" presStyleCnt="0"/>
      <dgm:spPr/>
    </dgm:pt>
    <dgm:pt modelId="{6E8C4EB4-C081-4F87-8E28-8BA15313141D}" type="pres">
      <dgm:prSet presAssocID="{8D2C6826-CF66-42F5-8A54-C4CC506117D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398378-A77A-4587-BEE0-0B7C0005E773}" type="pres">
      <dgm:prSet presAssocID="{8D2C6826-CF66-42F5-8A54-C4CC506117D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41DFE4-48D3-42F4-AB16-AA4762023795}" type="presOf" srcId="{29993171-5B16-4C2A-8DF2-40F7AA63D57F}" destId="{E0AC83E0-9C41-4DA4-969C-466627FAB50D}" srcOrd="0" destOrd="0" presId="urn:microsoft.com/office/officeart/2005/8/layout/chevron2"/>
    <dgm:cxn modelId="{054811F4-6F2A-4BA2-8B3B-9FD2CB28A6EF}" srcId="{92CA1EB3-423C-4ACF-B49C-2D5D1A1B910E}" destId="{B2890BCF-752C-475B-9AF9-DE80151C9559}" srcOrd="0" destOrd="0" parTransId="{96FF6DAE-05DA-4BF4-9367-542EB56BF5C4}" sibTransId="{17424DD2-3DA2-477C-8F02-EB7D240B81BD}"/>
    <dgm:cxn modelId="{EA066740-FD8D-43F3-B22D-2DF305F44271}" type="presOf" srcId="{BAB08226-2B52-48BE-AB75-7D4356331B44}" destId="{8D398378-A77A-4587-BEE0-0B7C0005E773}" srcOrd="0" destOrd="0" presId="urn:microsoft.com/office/officeart/2005/8/layout/chevron2"/>
    <dgm:cxn modelId="{6384DB8B-0F6A-4372-A777-6F4E89D5080F}" srcId="{774D3C02-978A-40A2-AC81-5AB0A02A541F}" destId="{BA083B07-918D-48A1-8A00-DDCC21A3C47E}" srcOrd="1" destOrd="0" parTransId="{94ACBE24-605A-4C05-8FF5-2AFE89A55B60}" sibTransId="{EAD68E4D-1C87-45E4-8D1B-F4B6E8904A6D}"/>
    <dgm:cxn modelId="{BAF37D74-34CA-45FE-A194-26A7A77A8BCE}" type="presOf" srcId="{B2890BCF-752C-475B-9AF9-DE80151C9559}" destId="{C94B2FC5-753F-436C-8786-869AF5038753}" srcOrd="0" destOrd="0" presId="urn:microsoft.com/office/officeart/2005/8/layout/chevron2"/>
    <dgm:cxn modelId="{37729451-C74A-4CCA-AC74-0C9A46F73870}" srcId="{774D3C02-978A-40A2-AC81-5AB0A02A541F}" destId="{8D2C6826-CF66-42F5-8A54-C4CC506117DE}" srcOrd="2" destOrd="0" parTransId="{08EA128C-20DC-40D3-AF87-F55F29207F51}" sibTransId="{4BDE5ABB-ADE4-48B4-A873-53BA5C69AECF}"/>
    <dgm:cxn modelId="{39B39DAC-D32A-497C-8FB3-3842888DBCC0}" type="presOf" srcId="{92CA1EB3-423C-4ACF-B49C-2D5D1A1B910E}" destId="{F6374773-73DF-4B85-B8B6-552ED60A8A66}" srcOrd="0" destOrd="0" presId="urn:microsoft.com/office/officeart/2005/8/layout/chevron2"/>
    <dgm:cxn modelId="{52766AA2-30B4-4A9B-A940-17FB09A522BF}" srcId="{8D2C6826-CF66-42F5-8A54-C4CC506117DE}" destId="{BAB08226-2B52-48BE-AB75-7D4356331B44}" srcOrd="0" destOrd="0" parTransId="{A24A6395-FCC4-4C0D-96A5-DEE2B09811B3}" sibTransId="{FD866608-382D-4EFE-8BC6-F00F4D72CC16}"/>
    <dgm:cxn modelId="{68ED6248-7D29-4925-B83A-8B60579428E2}" type="presOf" srcId="{8D2C6826-CF66-42F5-8A54-C4CC506117DE}" destId="{6E8C4EB4-C081-4F87-8E28-8BA15313141D}" srcOrd="0" destOrd="0" presId="urn:microsoft.com/office/officeart/2005/8/layout/chevron2"/>
    <dgm:cxn modelId="{0E2847FE-64FF-461D-9F71-517F7000EC10}" type="presOf" srcId="{BA083B07-918D-48A1-8A00-DDCC21A3C47E}" destId="{B39EF130-02BD-4684-AD8F-5F0492DB1657}" srcOrd="0" destOrd="0" presId="urn:microsoft.com/office/officeart/2005/8/layout/chevron2"/>
    <dgm:cxn modelId="{EEBA4935-1324-48F1-ACCC-1384631770CC}" srcId="{BA083B07-918D-48A1-8A00-DDCC21A3C47E}" destId="{29993171-5B16-4C2A-8DF2-40F7AA63D57F}" srcOrd="0" destOrd="0" parTransId="{7C54D33F-8739-4AED-A0C2-CB77844B7216}" sibTransId="{A526338D-56C0-42DB-9236-FEE80D8147A3}"/>
    <dgm:cxn modelId="{D36929E5-64E6-43BF-BBFF-BBE4BC9324F3}" type="presOf" srcId="{774D3C02-978A-40A2-AC81-5AB0A02A541F}" destId="{F0594206-CF18-4077-B053-146FD93A4155}" srcOrd="0" destOrd="0" presId="urn:microsoft.com/office/officeart/2005/8/layout/chevron2"/>
    <dgm:cxn modelId="{33AFAAD1-EB49-42C8-BBFC-E9E77CEF1A66}" srcId="{774D3C02-978A-40A2-AC81-5AB0A02A541F}" destId="{92CA1EB3-423C-4ACF-B49C-2D5D1A1B910E}" srcOrd="0" destOrd="0" parTransId="{7D727357-244E-4BC4-AFE0-B23C83924EAC}" sibTransId="{637E1DD6-8708-4ACC-ACF7-FEC8D0C4427E}"/>
    <dgm:cxn modelId="{7615C4D5-2456-476C-9727-65481BB7B695}" type="presParOf" srcId="{F0594206-CF18-4077-B053-146FD93A4155}" destId="{DCE43F4B-D44A-4968-B6CA-B90393BB4093}" srcOrd="0" destOrd="0" presId="urn:microsoft.com/office/officeart/2005/8/layout/chevron2"/>
    <dgm:cxn modelId="{33DCF037-D287-4A71-A771-620DFDB50F1A}" type="presParOf" srcId="{DCE43F4B-D44A-4968-B6CA-B90393BB4093}" destId="{F6374773-73DF-4B85-B8B6-552ED60A8A66}" srcOrd="0" destOrd="0" presId="urn:microsoft.com/office/officeart/2005/8/layout/chevron2"/>
    <dgm:cxn modelId="{3BBB7604-70FC-4130-A14E-7884497BE9C6}" type="presParOf" srcId="{DCE43F4B-D44A-4968-B6CA-B90393BB4093}" destId="{C94B2FC5-753F-436C-8786-869AF5038753}" srcOrd="1" destOrd="0" presId="urn:microsoft.com/office/officeart/2005/8/layout/chevron2"/>
    <dgm:cxn modelId="{D1A4E52B-24A8-48B5-81BE-3AA4BD28A231}" type="presParOf" srcId="{F0594206-CF18-4077-B053-146FD93A4155}" destId="{60197B37-B2AF-4EDC-B750-3C21400DB5EF}" srcOrd="1" destOrd="0" presId="urn:microsoft.com/office/officeart/2005/8/layout/chevron2"/>
    <dgm:cxn modelId="{9695CA28-209A-421C-94BC-4B320701D295}" type="presParOf" srcId="{F0594206-CF18-4077-B053-146FD93A4155}" destId="{AE2C3AFB-D8E7-4C9D-A902-6AE4D8E856FD}" srcOrd="2" destOrd="0" presId="urn:microsoft.com/office/officeart/2005/8/layout/chevron2"/>
    <dgm:cxn modelId="{655C9FA6-BD11-4B01-BAD1-75806BB59FE6}" type="presParOf" srcId="{AE2C3AFB-D8E7-4C9D-A902-6AE4D8E856FD}" destId="{B39EF130-02BD-4684-AD8F-5F0492DB1657}" srcOrd="0" destOrd="0" presId="urn:microsoft.com/office/officeart/2005/8/layout/chevron2"/>
    <dgm:cxn modelId="{8EB676D9-D322-4171-A04E-89C26E2A967D}" type="presParOf" srcId="{AE2C3AFB-D8E7-4C9D-A902-6AE4D8E856FD}" destId="{E0AC83E0-9C41-4DA4-969C-466627FAB50D}" srcOrd="1" destOrd="0" presId="urn:microsoft.com/office/officeart/2005/8/layout/chevron2"/>
    <dgm:cxn modelId="{2B9F7A22-A14C-4576-9649-77A992FBB563}" type="presParOf" srcId="{F0594206-CF18-4077-B053-146FD93A4155}" destId="{BD4360F2-EB98-4FE0-A67D-6AC4FD5E5F29}" srcOrd="3" destOrd="0" presId="urn:microsoft.com/office/officeart/2005/8/layout/chevron2"/>
    <dgm:cxn modelId="{850BE00E-CCCB-40A5-8FD3-5F4265384530}" type="presParOf" srcId="{F0594206-CF18-4077-B053-146FD93A4155}" destId="{5D7975A0-2EBD-4ACF-9914-B05D71AE208B}" srcOrd="4" destOrd="0" presId="urn:microsoft.com/office/officeart/2005/8/layout/chevron2"/>
    <dgm:cxn modelId="{3D06A453-517D-4761-8262-29A47F6480D4}" type="presParOf" srcId="{5D7975A0-2EBD-4ACF-9914-B05D71AE208B}" destId="{6E8C4EB4-C081-4F87-8E28-8BA15313141D}" srcOrd="0" destOrd="0" presId="urn:microsoft.com/office/officeart/2005/8/layout/chevron2"/>
    <dgm:cxn modelId="{BEA5C2D4-E971-4434-9297-D8390CCA2022}" type="presParOf" srcId="{5D7975A0-2EBD-4ACF-9914-B05D71AE208B}" destId="{8D398378-A77A-4587-BEE0-0B7C0005E77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4357E-4260-4DD3-BE3B-1300CFE6A2B6}">
      <dsp:nvSpPr>
        <dsp:cNvPr id="0" name=""/>
        <dsp:cNvSpPr/>
      </dsp:nvSpPr>
      <dsp:spPr>
        <a:xfrm rot="10800000">
          <a:off x="1523686" y="1346"/>
          <a:ext cx="5027958" cy="102898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753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Comic Sans MS" pitchFamily="66" charset="0"/>
            </a:rPr>
            <a:t>1800 MHz EMF group (n=11), </a:t>
          </a:r>
          <a:endParaRPr lang="en-US" sz="2600" b="1" kern="1200" dirty="0">
            <a:latin typeface="Comic Sans MS" pitchFamily="66" charset="0"/>
          </a:endParaRPr>
        </a:p>
      </dsp:txBody>
      <dsp:txXfrm rot="10800000">
        <a:off x="1780932" y="1346"/>
        <a:ext cx="4770712" cy="1028983"/>
      </dsp:txXfrm>
    </dsp:sp>
    <dsp:sp modelId="{0DCB7351-BB32-452D-835C-40928F0B5634}">
      <dsp:nvSpPr>
        <dsp:cNvPr id="0" name=""/>
        <dsp:cNvSpPr/>
      </dsp:nvSpPr>
      <dsp:spPr>
        <a:xfrm>
          <a:off x="1009194" y="1346"/>
          <a:ext cx="1028983" cy="102898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CCBF2A-4920-4D79-8D6C-0406048C784F}">
      <dsp:nvSpPr>
        <dsp:cNvPr id="0" name=""/>
        <dsp:cNvSpPr/>
      </dsp:nvSpPr>
      <dsp:spPr>
        <a:xfrm rot="10800000">
          <a:off x="1523686" y="1337488"/>
          <a:ext cx="5027958" cy="102898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753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smtClean="0">
              <a:latin typeface="Comic Sans MS" pitchFamily="66" charset="0"/>
            </a:rPr>
            <a:t>900 MHz EMF group (n=11), </a:t>
          </a:r>
          <a:endParaRPr lang="en-US" sz="2600" b="1" kern="1200" dirty="0">
            <a:latin typeface="Comic Sans MS" pitchFamily="66" charset="0"/>
          </a:endParaRPr>
        </a:p>
      </dsp:txBody>
      <dsp:txXfrm rot="10800000">
        <a:off x="1780932" y="1337488"/>
        <a:ext cx="4770712" cy="1028983"/>
      </dsp:txXfrm>
    </dsp:sp>
    <dsp:sp modelId="{D25BE070-11FD-4A55-BB95-9120CEFFAB61}">
      <dsp:nvSpPr>
        <dsp:cNvPr id="0" name=""/>
        <dsp:cNvSpPr/>
      </dsp:nvSpPr>
      <dsp:spPr>
        <a:xfrm>
          <a:off x="1009194" y="1337488"/>
          <a:ext cx="1028983" cy="102898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9DA56D-EC98-45CA-970A-CEC0C786C2F2}">
      <dsp:nvSpPr>
        <dsp:cNvPr id="0" name=""/>
        <dsp:cNvSpPr/>
      </dsp:nvSpPr>
      <dsp:spPr>
        <a:xfrm rot="10800000">
          <a:off x="1523686" y="2673630"/>
          <a:ext cx="5027958" cy="102898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753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smtClean="0">
              <a:latin typeface="Comic Sans MS" pitchFamily="66" charset="0"/>
            </a:rPr>
            <a:t>control group (n=11).</a:t>
          </a:r>
          <a:endParaRPr lang="en-US" sz="2600" b="1" kern="1200" dirty="0">
            <a:latin typeface="Comic Sans MS" pitchFamily="66" charset="0"/>
          </a:endParaRPr>
        </a:p>
      </dsp:txBody>
      <dsp:txXfrm rot="10800000">
        <a:off x="1780932" y="2673630"/>
        <a:ext cx="4770712" cy="1028983"/>
      </dsp:txXfrm>
    </dsp:sp>
    <dsp:sp modelId="{49066BEC-B64E-4184-89A8-F321DD0472F1}">
      <dsp:nvSpPr>
        <dsp:cNvPr id="0" name=""/>
        <dsp:cNvSpPr/>
      </dsp:nvSpPr>
      <dsp:spPr>
        <a:xfrm>
          <a:off x="1009194" y="2673630"/>
          <a:ext cx="1028983" cy="102898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9B2D4D7-4A3A-4848-9502-D302ED7C2E5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FC99AFD-3D87-435A-9A5C-061B5D646B7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tr/url?sa=i&amp;rct=j&amp;q=&amp;esrc=s&amp;frm=1&amp;source=images&amp;cd=&amp;cad=rja&amp;docid=6EXtgjuUQXV-JM&amp;tbnid=vYUzD-kavFXaxM:&amp;ved=0CAUQjRw&amp;url=http://www.latestdigitals.com/2013/02/14/phone-makers-fail-to-attract-young-generation-mobile-phone-sales-fall/&amp;ei=f4-8UbjCKIHJPN7lgKgO&amp;bvm=bv.47883778,d.ZWU&amp;psig=AFQjCNFbTxV8Pww3tlA7Y_FUPc1h8mbscg&amp;ust=1371398373082741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2.xml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0.jpeg"/><Relationship Id="rId9" Type="http://schemas.microsoft.com/office/2007/relationships/diagramDrawing" Target="../diagrams/drawing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docid=IxKomxLRt2kvMM&amp;tbnid=UuJmeZO-hL8imM:&amp;ved=0CAUQjRw&amp;url=http://www.healerliberator.com/healings.htm&amp;ei=Bhu2UYuxCsWWPfqogMAK&amp;bvm=bv.47534661,d.ZWU&amp;psig=AFQjCNHijrUueaNS3GlhMGt3lSjdOJ7wPg&amp;ust=1370975325835666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756" y="197326"/>
            <a:ext cx="4464496" cy="63367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9895" y="908720"/>
            <a:ext cx="8208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EFFECT OF ELECTROMAGNETIC FIELD INDUCED BY RADIO FREQUENCY WAVES AT 900 TO 1800 MHZ ON GROWTH PLATE IN GROWING RATS</a:t>
            </a:r>
            <a:endParaRPr lang="en-US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0642" y="3428999"/>
            <a:ext cx="25074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H</a:t>
            </a:r>
            <a:r>
              <a:rPr lang="en-US" sz="2400" b="1" dirty="0"/>
              <a:t>. OZLEM NISBET</a:t>
            </a:r>
          </a:p>
        </p:txBody>
      </p:sp>
      <p:sp>
        <p:nvSpPr>
          <p:cNvPr id="2" name="Rectangle 1"/>
          <p:cNvSpPr/>
          <p:nvPr/>
        </p:nvSpPr>
        <p:spPr>
          <a:xfrm>
            <a:off x="559380" y="5229200"/>
            <a:ext cx="80252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latin typeface="Comic Sans MS" panose="030F0702030302020204" pitchFamily="66" charset="0"/>
              </a:rPr>
              <a:t>H.O. </a:t>
            </a:r>
            <a:r>
              <a:rPr lang="tr-TR" dirty="0">
                <a:latin typeface="Comic Sans MS" panose="030F0702030302020204" pitchFamily="66" charset="0"/>
              </a:rPr>
              <a:t>Nisbet, A. Akar, C. Nisbet, M.Y. </a:t>
            </a:r>
            <a:r>
              <a:rPr lang="tr-TR" dirty="0" smtClean="0">
                <a:latin typeface="Comic Sans MS" panose="030F0702030302020204" pitchFamily="66" charset="0"/>
              </a:rPr>
              <a:t>Gulbahar</a:t>
            </a:r>
            <a:r>
              <a:rPr lang="tr-TR" dirty="0">
                <a:latin typeface="Comic Sans MS" panose="030F0702030302020204" pitchFamily="66" charset="0"/>
              </a:rPr>
              <a:t>, A. </a:t>
            </a:r>
            <a:r>
              <a:rPr lang="tr-TR" dirty="0" smtClean="0">
                <a:latin typeface="Comic Sans MS" panose="030F0702030302020204" pitchFamily="66" charset="0"/>
              </a:rPr>
              <a:t>Ozak</a:t>
            </a:r>
            <a:r>
              <a:rPr lang="tr-TR" dirty="0">
                <a:latin typeface="Comic Sans MS" panose="030F0702030302020204" pitchFamily="66" charset="0"/>
              </a:rPr>
              <a:t>, C. </a:t>
            </a:r>
            <a:r>
              <a:rPr lang="tr-TR" dirty="0" smtClean="0">
                <a:latin typeface="Comic Sans MS" panose="030F0702030302020204" pitchFamily="66" charset="0"/>
              </a:rPr>
              <a:t>Yardimci, </a:t>
            </a:r>
            <a:r>
              <a:rPr lang="tr-TR" dirty="0">
                <a:latin typeface="Comic Sans MS" panose="030F0702030302020204" pitchFamily="66" charset="0"/>
              </a:rPr>
              <a:t>S. </a:t>
            </a:r>
            <a:r>
              <a:rPr lang="tr-TR" dirty="0" smtClean="0">
                <a:latin typeface="Comic Sans MS" panose="030F0702030302020204" pitchFamily="66" charset="0"/>
              </a:rPr>
              <a:t>Cömlekci. </a:t>
            </a:r>
            <a:r>
              <a:rPr lang="tr-TR" dirty="0">
                <a:latin typeface="Comic Sans MS" panose="030F0702030302020204" pitchFamily="66" charset="0"/>
              </a:rPr>
              <a:t>“</a:t>
            </a:r>
            <a:r>
              <a:rPr lang="en-US" dirty="0">
                <a:latin typeface="Comic Sans MS" panose="030F0702030302020204" pitchFamily="66" charset="0"/>
              </a:rPr>
              <a:t>Effects of electromagnetic field (1.8/0.9 GHz) exposure on growth plate in growing rats.” </a:t>
            </a:r>
            <a:r>
              <a:rPr lang="tr-TR" i="1" dirty="0">
                <a:latin typeface="Comic Sans MS" panose="030F0702030302020204" pitchFamily="66" charset="0"/>
              </a:rPr>
              <a:t>Research in Veterinary Science</a:t>
            </a:r>
            <a:r>
              <a:rPr lang="tr-TR" dirty="0">
                <a:latin typeface="Comic Sans MS" panose="030F0702030302020204" pitchFamily="66" charset="0"/>
              </a:rPr>
              <a:t>, 104:24-29, 2016. DOI: 10.1016/j.rvsc.2015.11.002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4047" y="4590420"/>
            <a:ext cx="78812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This study has been published  in “Research in Veterinary Science”.</a:t>
            </a:r>
          </a:p>
        </p:txBody>
      </p:sp>
    </p:spTree>
    <p:extLst>
      <p:ext uri="{BB962C8B-B14F-4D97-AF65-F5344CB8AC3E}">
        <p14:creationId xmlns:p14="http://schemas.microsoft.com/office/powerpoint/2010/main" val="73910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038350" y="476672"/>
            <a:ext cx="6744696" cy="277063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</a:t>
            </a: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EMFs have biological effects on</a:t>
            </a:r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behavior of bone cells,</a:t>
            </a:r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increase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maturation of bone trabecula,</a:t>
            </a:r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bone volume and formation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(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Rothman et al., 1996;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Tabrah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et al., 1998)</a:t>
            </a:r>
            <a:endParaRPr lang="en-US" sz="14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842961" y="3501008"/>
            <a:ext cx="7992886" cy="14184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Some authors have observed that </a:t>
            </a:r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 external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magnetic 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field accelerated the healing of bone fractures</a:t>
            </a: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(Pickering</a:t>
            </a:r>
            <a:r>
              <a:rPr lang="tr-TR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and 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Scammell, 2002;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Fini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et al., 2008)</a:t>
            </a:r>
            <a:endParaRPr lang="en-US" sz="1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42318" y="5229200"/>
            <a:ext cx="7992886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However,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Yamada 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et al. (1985) did not observe any effects on bone tissue. </a:t>
            </a:r>
          </a:p>
        </p:txBody>
      </p:sp>
    </p:spTree>
    <p:extLst>
      <p:ext uri="{BB962C8B-B14F-4D97-AF65-F5344CB8AC3E}">
        <p14:creationId xmlns:p14="http://schemas.microsoft.com/office/powerpoint/2010/main" val="311604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33" y="244820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181483" y="980728"/>
            <a:ext cx="6422965" cy="43924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Although some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papers have focused on the general effects of high frequency </a:t>
            </a:r>
            <a:r>
              <a:rPr lang="en-US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EM</a:t>
            </a:r>
            <a:r>
              <a:rPr lang="tr-TR" sz="2000" b="1" smtClean="0">
                <a:solidFill>
                  <a:schemeClr val="tx1"/>
                </a:solidFill>
                <a:latin typeface="Comic Sans MS" panose="030F0702030302020204" pitchFamily="66" charset="0"/>
              </a:rPr>
              <a:t>F</a:t>
            </a:r>
            <a:r>
              <a:rPr lang="en-US" sz="2000" b="1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on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da-DK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various organs and tissues</a:t>
            </a:r>
            <a:r>
              <a:rPr lang="en-US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, there is still no comprehensive study exploring the underlying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mechanisms of the effects of high frequency EMF on bone tissue.</a:t>
            </a:r>
            <a:endParaRPr lang="tr-TR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tr-TR" sz="20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tr-TR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da-DK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(Koyama et al., 2003; Diem et al., 2005;</a:t>
            </a:r>
          </a:p>
          <a:p>
            <a:pPr algn="ctr"/>
            <a:r>
              <a:rPr lang="da-DK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Koyu et al., 2005; Lixia et al., 2006; Zhang et al., 2006; Schwarz et al.,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2008; Aydin and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Akar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, 2011;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Dasdag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et al., 2012, </a:t>
            </a:r>
            <a:r>
              <a:rPr lang="en-US" sz="14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Kostoff</a:t>
            </a:r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 and Lau,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2013)</a:t>
            </a:r>
          </a:p>
        </p:txBody>
      </p:sp>
    </p:spTree>
    <p:extLst>
      <p:ext uri="{BB962C8B-B14F-4D97-AF65-F5344CB8AC3E}">
        <p14:creationId xmlns:p14="http://schemas.microsoft.com/office/powerpoint/2010/main" val="292461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1849218" y="908720"/>
            <a:ext cx="7073196" cy="4387924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Comic Sans MS" pitchFamily="66" charset="0"/>
              </a:rPr>
              <a:t>The main goal: </a:t>
            </a:r>
            <a:endParaRPr lang="tr-TR" sz="20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endParaRPr lang="tr-TR" sz="2000" b="1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to evaluate the effects of high frequency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EMF exposure on the femoral epiphyseal growth plates in growing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male rats.</a:t>
            </a:r>
            <a:endParaRPr lang="en-US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07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http://clipart-e.x0.com/zodiac/rat/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499271"/>
            <a:ext cx="4227934" cy="28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64463" y="1196752"/>
            <a:ext cx="75825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</a:rPr>
              <a:t>MATERIALS AND METHODS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13243" y="2551652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The animal study was approved by the Experimental </a:t>
            </a:r>
            <a:r>
              <a:rPr lang="en-US" sz="2000" b="1" dirty="0" smtClean="0">
                <a:latin typeface="Comic Sans MS" panose="030F0702030302020204" pitchFamily="66" charset="0"/>
              </a:rPr>
              <a:t>Animal Studies </a:t>
            </a:r>
            <a:r>
              <a:rPr lang="en-US" sz="2000" b="1" dirty="0">
                <a:latin typeface="Comic Sans MS" panose="030F0702030302020204" pitchFamily="66" charset="0"/>
              </a:rPr>
              <a:t>Ethics Committee of </a:t>
            </a:r>
            <a:r>
              <a:rPr lang="en-US" sz="2000" b="1" dirty="0" err="1">
                <a:latin typeface="Comic Sans MS" panose="030F0702030302020204" pitchFamily="66" charset="0"/>
              </a:rPr>
              <a:t>Ondokuz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</a:rPr>
              <a:t>Mayis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latin typeface="Comic Sans MS" panose="030F0702030302020204" pitchFamily="66" charset="0"/>
              </a:rPr>
              <a:t>University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96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692696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latin typeface="Comic Sans MS" pitchFamily="66" charset="0"/>
              </a:rPr>
              <a:t>Thirty-three (2 days old) male albino </a:t>
            </a:r>
            <a:r>
              <a:rPr lang="en-US" sz="2400" b="1" dirty="0" err="1">
                <a:solidFill>
                  <a:srgbClr val="C00000"/>
                </a:solidFill>
                <a:latin typeface="Comic Sans MS" pitchFamily="66" charset="0"/>
              </a:rPr>
              <a:t>Wistar</a:t>
            </a:r>
            <a:r>
              <a:rPr lang="en-US" sz="2400" b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</a:rPr>
              <a:t>rats</a:t>
            </a:r>
          </a:p>
          <a:p>
            <a:endParaRPr lang="en-US" sz="24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en-US" sz="2400" b="1" dirty="0" smtClean="0">
                <a:latin typeface="Comic Sans MS" pitchFamily="66" charset="0"/>
              </a:rPr>
              <a:t>The </a:t>
            </a:r>
            <a:r>
              <a:rPr lang="en-US" sz="2400" b="1" dirty="0">
                <a:latin typeface="Comic Sans MS" pitchFamily="66" charset="0"/>
              </a:rPr>
              <a:t>rats were </a:t>
            </a:r>
            <a:r>
              <a:rPr lang="en-US" sz="2400" b="1" dirty="0" smtClean="0">
                <a:latin typeface="Comic Sans MS" pitchFamily="66" charset="0"/>
              </a:rPr>
              <a:t>randomly divided </a:t>
            </a:r>
            <a:r>
              <a:rPr lang="en-US" sz="2400" b="1" dirty="0">
                <a:latin typeface="Comic Sans MS" pitchFamily="66" charset="0"/>
              </a:rPr>
              <a:t>into three independent </a:t>
            </a:r>
            <a:r>
              <a:rPr lang="en-US" sz="2400" b="1" dirty="0" smtClean="0">
                <a:latin typeface="Comic Sans MS" pitchFamily="66" charset="0"/>
              </a:rPr>
              <a:t>groups:</a:t>
            </a:r>
          </a:p>
          <a:p>
            <a:endParaRPr lang="en-US" sz="2400" b="1" dirty="0" smtClean="0">
              <a:latin typeface="Comic Sans MS" pitchFamily="66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87413593"/>
              </p:ext>
            </p:extLst>
          </p:nvPr>
        </p:nvGraphicFramePr>
        <p:xfrm>
          <a:off x="899592" y="2631688"/>
          <a:ext cx="7560840" cy="3703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583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908720"/>
            <a:ext cx="71287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Comic Sans MS" pitchFamily="66" charset="0"/>
              </a:rPr>
              <a:t>The rats </a:t>
            </a:r>
            <a:r>
              <a:rPr lang="en-US" sz="2800" b="1" dirty="0">
                <a:latin typeface="Comic Sans MS" pitchFamily="66" charset="0"/>
              </a:rPr>
              <a:t>were held in a </a:t>
            </a:r>
            <a:r>
              <a:rPr lang="en-US" sz="2800" b="1" dirty="0" err="1">
                <a:latin typeface="Comic Sans MS" pitchFamily="66" charset="0"/>
              </a:rPr>
              <a:t>piecage</a:t>
            </a:r>
            <a:r>
              <a:rPr lang="en-US" sz="2800" b="1" dirty="0">
                <a:latin typeface="Comic Sans MS" pitchFamily="66" charset="0"/>
              </a:rPr>
              <a:t> restrainer and then exposed 2 </a:t>
            </a:r>
            <a:r>
              <a:rPr lang="en-US" sz="2800" b="1" dirty="0" smtClean="0">
                <a:latin typeface="Comic Sans MS" pitchFamily="66" charset="0"/>
              </a:rPr>
              <a:t>h/day for </a:t>
            </a:r>
            <a:r>
              <a:rPr lang="en-US" sz="2800" b="1" dirty="0">
                <a:latin typeface="Comic Sans MS" pitchFamily="66" charset="0"/>
              </a:rPr>
              <a:t>90 days, at the same time.</a:t>
            </a:r>
          </a:p>
        </p:txBody>
      </p:sp>
      <p:pic>
        <p:nvPicPr>
          <p:cNvPr id="2050" name="Picture 2" descr="C:\Users\ozlemnisbet\Desktop\EMA RESTRAİNER FOTO\DSCN29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0" r="13837" b="29164"/>
          <a:stretch/>
        </p:blipFill>
        <p:spPr bwMode="auto">
          <a:xfrm>
            <a:off x="2555776" y="2924944"/>
            <a:ext cx="4211783" cy="32196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1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75856" y="836712"/>
            <a:ext cx="3244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i="1" dirty="0">
                <a:solidFill>
                  <a:srgbClr val="C00000"/>
                </a:solidFill>
                <a:latin typeface="Comic Sans MS" pitchFamily="66" charset="0"/>
              </a:rPr>
              <a:t>Exposure system </a:t>
            </a:r>
            <a:endParaRPr lang="en-US" sz="2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2857" y="1916832"/>
            <a:ext cx="82809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to </a:t>
            </a:r>
            <a:r>
              <a:rPr lang="en-US" sz="2800" dirty="0">
                <a:latin typeface="Comic Sans MS" pitchFamily="66" charset="0"/>
              </a:rPr>
              <a:t>apply </a:t>
            </a:r>
            <a:r>
              <a:rPr lang="en-US" sz="2800" b="1" dirty="0">
                <a:solidFill>
                  <a:srgbClr val="5C0000"/>
                </a:solidFill>
                <a:latin typeface="Comic Sans MS" pitchFamily="66" charset="0"/>
              </a:rPr>
              <a:t>900 MHz</a:t>
            </a:r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2800" dirty="0">
                <a:latin typeface="Comic Sans MS" pitchFamily="66" charset="0"/>
              </a:rPr>
              <a:t>radio frequency signal to group 2, Everest GSM Simulator (900 CW4, </a:t>
            </a:r>
            <a:r>
              <a:rPr lang="en-US" sz="2800" dirty="0" err="1">
                <a:latin typeface="Comic Sans MS" pitchFamily="66" charset="0"/>
              </a:rPr>
              <a:t>Adapazarı</a:t>
            </a:r>
            <a:r>
              <a:rPr lang="en-US" sz="2800" dirty="0">
                <a:latin typeface="Comic Sans MS" pitchFamily="66" charset="0"/>
              </a:rPr>
              <a:t>, </a:t>
            </a:r>
            <a:r>
              <a:rPr lang="en-US" sz="2800" dirty="0" err="1">
                <a:latin typeface="Comic Sans MS" pitchFamily="66" charset="0"/>
              </a:rPr>
              <a:t>Türkiye</a:t>
            </a:r>
            <a:r>
              <a:rPr lang="en-US" sz="2800" dirty="0">
                <a:latin typeface="Comic Sans MS" pitchFamily="66" charset="0"/>
              </a:rPr>
              <a:t>) ;</a:t>
            </a:r>
            <a:endParaRPr lang="en-US" sz="2800" dirty="0" smtClean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2800" dirty="0" smtClean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to </a:t>
            </a:r>
            <a:r>
              <a:rPr lang="en-US" sz="2800" dirty="0">
                <a:latin typeface="Comic Sans MS" pitchFamily="66" charset="0"/>
              </a:rPr>
              <a:t>apply </a:t>
            </a:r>
            <a:r>
              <a:rPr lang="en-US" sz="2800" b="1" dirty="0" smtClean="0">
                <a:solidFill>
                  <a:srgbClr val="5C0000"/>
                </a:solidFill>
                <a:latin typeface="Comic Sans MS" pitchFamily="66" charset="0"/>
              </a:rPr>
              <a:t>1800 </a:t>
            </a:r>
            <a:r>
              <a:rPr lang="en-US" sz="2800" b="1" dirty="0">
                <a:solidFill>
                  <a:srgbClr val="5C0000"/>
                </a:solidFill>
                <a:latin typeface="Comic Sans MS" pitchFamily="66" charset="0"/>
              </a:rPr>
              <a:t>MHz </a:t>
            </a:r>
            <a:r>
              <a:rPr lang="en-US" sz="2800" dirty="0">
                <a:latin typeface="Comic Sans MS" pitchFamily="66" charset="0"/>
              </a:rPr>
              <a:t>radio frequency signal to group </a:t>
            </a:r>
            <a:r>
              <a:rPr lang="en-US" sz="2800" dirty="0" smtClean="0">
                <a:latin typeface="Comic Sans MS" pitchFamily="66" charset="0"/>
              </a:rPr>
              <a:t>3, Everest </a:t>
            </a:r>
            <a:r>
              <a:rPr lang="en-US" sz="2800" dirty="0">
                <a:latin typeface="Comic Sans MS" pitchFamily="66" charset="0"/>
              </a:rPr>
              <a:t>GSM Simulator (1800 CW2, </a:t>
            </a:r>
            <a:r>
              <a:rPr lang="en-US" sz="2800" dirty="0" err="1">
                <a:latin typeface="Comic Sans MS" pitchFamily="66" charset="0"/>
              </a:rPr>
              <a:t>Adapazarı</a:t>
            </a:r>
            <a:r>
              <a:rPr lang="en-US" sz="2800" dirty="0">
                <a:latin typeface="Comic Sans MS" pitchFamily="66" charset="0"/>
              </a:rPr>
              <a:t>, </a:t>
            </a:r>
            <a:r>
              <a:rPr lang="en-US" sz="2800" dirty="0" err="1">
                <a:latin typeface="Comic Sans MS" pitchFamily="66" charset="0"/>
              </a:rPr>
              <a:t>Türkiye</a:t>
            </a:r>
            <a:r>
              <a:rPr lang="en-US" sz="2800" dirty="0">
                <a:latin typeface="Comic Sans MS" pitchFamily="66" charset="0"/>
              </a:rPr>
              <a:t>) </a:t>
            </a:r>
            <a:r>
              <a:rPr lang="en-US" sz="2800" dirty="0" smtClean="0">
                <a:latin typeface="Comic Sans MS" pitchFamily="66" charset="0"/>
              </a:rPr>
              <a:t>were </a:t>
            </a:r>
            <a:r>
              <a:rPr lang="en-US" sz="2800" dirty="0">
                <a:latin typeface="Comic Sans MS" pitchFamily="66" charset="0"/>
              </a:rPr>
              <a:t>used. </a:t>
            </a:r>
          </a:p>
        </p:txBody>
      </p:sp>
    </p:spTree>
    <p:extLst>
      <p:ext uri="{BB962C8B-B14F-4D97-AF65-F5344CB8AC3E}">
        <p14:creationId xmlns:p14="http://schemas.microsoft.com/office/powerpoint/2010/main" val="264665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7670" y="3212976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tr-TR" sz="2800" b="1" dirty="0" smtClean="0">
                <a:latin typeface="Comic Sans MS" pitchFamily="66" charset="0"/>
              </a:rPr>
              <a:t>Equal </a:t>
            </a:r>
            <a:r>
              <a:rPr lang="tr-TR" sz="2800" b="1" dirty="0">
                <a:latin typeface="Comic Sans MS" pitchFamily="66" charset="0"/>
              </a:rPr>
              <a:t>distribution of electrical area was achieved by placing the dipol antenna in the middle point of restrainer. </a:t>
            </a:r>
            <a:endParaRPr lang="en-US" sz="2800" b="1" dirty="0" smtClean="0">
              <a:latin typeface="Comic Sans MS" pitchFamily="66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sz="2800" b="1" dirty="0" smtClean="0">
              <a:latin typeface="Comic Sans MS" pitchFamily="66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tr-TR" sz="2800" b="1" dirty="0" smtClean="0">
                <a:latin typeface="Comic Sans MS" pitchFamily="66" charset="0"/>
              </a:rPr>
              <a:t>Antenna </a:t>
            </a:r>
            <a:r>
              <a:rPr lang="tr-TR" sz="2800" b="1" dirty="0">
                <a:latin typeface="Comic Sans MS" pitchFamily="66" charset="0"/>
              </a:rPr>
              <a:t>length was approximately 15 cm.</a:t>
            </a:r>
            <a:endParaRPr lang="en-US" sz="2800" b="1" dirty="0">
              <a:latin typeface="Comic Sans MS" pitchFamily="66" charset="0"/>
            </a:endParaRPr>
          </a:p>
        </p:txBody>
      </p:sp>
      <p:pic>
        <p:nvPicPr>
          <p:cNvPr id="5" name="Picture 2" descr="C:\Users\ozlemnisbet\Desktop\EMA RESTRAİNER FOTO\DSCN29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0" r="13837" b="29164"/>
          <a:stretch/>
        </p:blipFill>
        <p:spPr bwMode="auto">
          <a:xfrm>
            <a:off x="180109" y="188640"/>
            <a:ext cx="3296878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35896" y="54868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tr-TR" sz="2400" b="1" dirty="0">
                <a:latin typeface="Comic Sans MS" pitchFamily="66" charset="0"/>
              </a:rPr>
              <a:t>EMF measurements were performed with Portable Field Meter (PMM 8053, Costruzioni Elettroniche Centro Misure Radioelettriche Srl., Italy) </a:t>
            </a:r>
            <a:endParaRPr lang="en-US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2660949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omic Sans MS" pitchFamily="66" charset="0"/>
              </a:rPr>
              <a:t>The power levels antenna </a:t>
            </a:r>
            <a:r>
              <a:rPr lang="en-US" sz="2800" b="1" dirty="0" smtClean="0">
                <a:latin typeface="Comic Sans MS" pitchFamily="66" charset="0"/>
              </a:rPr>
              <a:t>output power </a:t>
            </a:r>
            <a:r>
              <a:rPr lang="en-US" sz="2800" b="1" dirty="0">
                <a:latin typeface="Comic Sans MS" pitchFamily="66" charset="0"/>
              </a:rPr>
              <a:t>values of the RF generator exposure system were kept </a:t>
            </a:r>
            <a:r>
              <a:rPr lang="en-US" sz="2800" b="1" dirty="0" smtClean="0">
                <a:latin typeface="Comic Sans MS" pitchFamily="66" charset="0"/>
              </a:rPr>
              <a:t>as value </a:t>
            </a:r>
            <a:r>
              <a:rPr lang="en-US" sz="2800" b="1" dirty="0">
                <a:latin typeface="Comic Sans MS" pitchFamily="66" charset="0"/>
              </a:rPr>
              <a:t>of which shows the same effect to </a:t>
            </a:r>
            <a:r>
              <a:rPr lang="en-US" sz="2800" b="1" dirty="0">
                <a:solidFill>
                  <a:srgbClr val="5C0000"/>
                </a:solidFill>
                <a:latin typeface="Comic Sans MS" pitchFamily="66" charset="0"/>
              </a:rPr>
              <a:t>the cellular and </a:t>
            </a:r>
            <a:r>
              <a:rPr lang="en-US" sz="2800" b="1" dirty="0" smtClean="0">
                <a:solidFill>
                  <a:srgbClr val="5C0000"/>
                </a:solidFill>
                <a:latin typeface="Comic Sans MS" pitchFamily="66" charset="0"/>
              </a:rPr>
              <a:t>digital communication </a:t>
            </a:r>
            <a:r>
              <a:rPr lang="en-US" sz="2800" b="1" dirty="0">
                <a:latin typeface="Comic Sans MS" pitchFamily="66" charset="0"/>
              </a:rPr>
              <a:t>handsets commonly used by the </a:t>
            </a:r>
            <a:r>
              <a:rPr lang="en-US" sz="2800" b="1" dirty="0" smtClean="0">
                <a:latin typeface="Comic Sans MS" pitchFamily="66" charset="0"/>
              </a:rPr>
              <a:t>general public</a:t>
            </a:r>
            <a:r>
              <a:rPr lang="en-US" sz="2800" b="1" dirty="0">
                <a:latin typeface="Comic Sans MS" pitchFamily="66" charset="0"/>
              </a:rPr>
              <a:t>.</a:t>
            </a:r>
          </a:p>
        </p:txBody>
      </p:sp>
      <p:pic>
        <p:nvPicPr>
          <p:cNvPr id="1026" name="Picture 2" descr="http://www.latestdigitals.com/wp-content/uploads/2013/02/Mobile-phone-sal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641" y="260648"/>
            <a:ext cx="5038725" cy="2400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33946" y="482272"/>
            <a:ext cx="2876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 pitchFamily="66" charset="0"/>
              </a:rPr>
              <a:t>SAR calculation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5"/>
          <a:stretch/>
        </p:blipFill>
        <p:spPr bwMode="auto">
          <a:xfrm>
            <a:off x="1722056" y="1702463"/>
            <a:ext cx="5699887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3528" y="1039987"/>
            <a:ext cx="8820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omic Sans MS" pitchFamily="66" charset="0"/>
              </a:rPr>
              <a:t>The SAR is expressed in watt per kilogram (W/kg). </a:t>
            </a:r>
            <a:r>
              <a:rPr lang="en-US" sz="2000" b="1" dirty="0" smtClean="0">
                <a:latin typeface="Comic Sans MS" pitchFamily="66" charset="0"/>
              </a:rPr>
              <a:t>The SAR </a:t>
            </a:r>
            <a:r>
              <a:rPr lang="en-US" sz="2000" b="1" dirty="0">
                <a:latin typeface="Comic Sans MS" pitchFamily="66" charset="0"/>
              </a:rPr>
              <a:t>given;</a:t>
            </a:r>
          </a:p>
        </p:txBody>
      </p:sp>
      <p:sp>
        <p:nvSpPr>
          <p:cNvPr id="6" name="Rectangle 5"/>
          <p:cNvSpPr/>
          <p:nvPr/>
        </p:nvSpPr>
        <p:spPr>
          <a:xfrm>
            <a:off x="445840" y="3212976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omic Sans MS" pitchFamily="66" charset="0"/>
              </a:rPr>
              <a:t>These SAR </a:t>
            </a:r>
            <a:r>
              <a:rPr lang="en-US" b="1" dirty="0" smtClean="0">
                <a:latin typeface="Comic Sans MS" pitchFamily="66" charset="0"/>
              </a:rPr>
              <a:t>calculations were </a:t>
            </a:r>
            <a:r>
              <a:rPr lang="en-US" b="1" dirty="0">
                <a:latin typeface="Comic Sans MS" pitchFamily="66" charset="0"/>
              </a:rPr>
              <a:t>obtained after 500 000 iterations in MATLAB </a:t>
            </a:r>
            <a:r>
              <a:rPr lang="en-US" b="1" dirty="0" smtClean="0">
                <a:latin typeface="Comic Sans MS" pitchFamily="66" charset="0"/>
              </a:rPr>
              <a:t>codes by using </a:t>
            </a:r>
            <a:r>
              <a:rPr lang="en-US" b="1" dirty="0">
                <a:latin typeface="Comic Sans MS" pitchFamily="66" charset="0"/>
              </a:rPr>
              <a:t>the </a:t>
            </a:r>
            <a:r>
              <a:rPr lang="en-US" b="1" dirty="0" smtClean="0">
                <a:latin typeface="Comic Sans MS" pitchFamily="66" charset="0"/>
              </a:rPr>
              <a:t>finite-difference time–domain </a:t>
            </a:r>
            <a:r>
              <a:rPr lang="en-US" b="1" dirty="0">
                <a:latin typeface="Comic Sans MS" pitchFamily="66" charset="0"/>
              </a:rPr>
              <a:t>(FDTD) </a:t>
            </a:r>
            <a:r>
              <a:rPr lang="en-US" b="1" dirty="0" smtClean="0">
                <a:latin typeface="Comic Sans MS" pitchFamily="66" charset="0"/>
              </a:rPr>
              <a:t>method.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5516" y="4393735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latin typeface="Comic Sans MS" pitchFamily="66" charset="0"/>
              </a:rPr>
              <a:t>The SAR values for 900 MHz were found to between </a:t>
            </a:r>
            <a:r>
              <a:rPr lang="en-US" b="1" dirty="0" smtClean="0">
                <a:latin typeface="Comic Sans MS" pitchFamily="66" charset="0"/>
              </a:rPr>
              <a:t>1.2-3.00 </a:t>
            </a:r>
            <a:r>
              <a:rPr lang="en-US" b="1" dirty="0" err="1" smtClean="0">
                <a:latin typeface="Comic Sans MS" pitchFamily="66" charset="0"/>
              </a:rPr>
              <a:t>mW</a:t>
            </a:r>
            <a:r>
              <a:rPr lang="en-US" b="1" dirty="0" smtClean="0">
                <a:latin typeface="Comic Sans MS" pitchFamily="66" charset="0"/>
              </a:rPr>
              <a:t>/kg.</a:t>
            </a:r>
            <a:endParaRPr lang="en-US" b="1" dirty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latin typeface="Comic Sans MS" pitchFamily="66" charset="0"/>
              </a:rPr>
              <a:t>The SAR values for 1800 MHz were found to be </a:t>
            </a:r>
            <a:r>
              <a:rPr lang="en-US" b="1" dirty="0" smtClean="0">
                <a:latin typeface="Comic Sans MS" pitchFamily="66" charset="0"/>
              </a:rPr>
              <a:t>0.011-0.053 </a:t>
            </a:r>
            <a:r>
              <a:rPr lang="en-US" b="1" dirty="0" err="1">
                <a:latin typeface="Comic Sans MS" pitchFamily="66" charset="0"/>
              </a:rPr>
              <a:t>mW</a:t>
            </a:r>
            <a:r>
              <a:rPr lang="en-US" b="1" dirty="0">
                <a:latin typeface="Comic Sans MS" pitchFamily="66" charset="0"/>
              </a:rPr>
              <a:t>/kg.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4440" y="5742548"/>
            <a:ext cx="85186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I would </a:t>
            </a:r>
            <a:r>
              <a:rPr lang="en-US" sz="1400" dirty="0"/>
              <a:t>like to </a:t>
            </a:r>
            <a:r>
              <a:rPr lang="en-US" sz="1400" dirty="0" smtClean="0"/>
              <a:t>thank Assist</a:t>
            </a:r>
            <a:r>
              <a:rPr lang="en-US" sz="1400" dirty="0"/>
              <a:t>. Prof. Dr. </a:t>
            </a:r>
            <a:r>
              <a:rPr lang="en-US" sz="1400" dirty="0" err="1"/>
              <a:t>Mesut</a:t>
            </a:r>
            <a:r>
              <a:rPr lang="en-US" sz="1400" dirty="0"/>
              <a:t> </a:t>
            </a:r>
            <a:r>
              <a:rPr lang="en-US" sz="1400" dirty="0" err="1"/>
              <a:t>Kahraman</a:t>
            </a:r>
            <a:r>
              <a:rPr lang="en-US" sz="1400" dirty="0"/>
              <a:t> from </a:t>
            </a:r>
            <a:r>
              <a:rPr lang="en-US" sz="1400" dirty="0" err="1" smtClean="0"/>
              <a:t>Suleyman</a:t>
            </a:r>
            <a:r>
              <a:rPr lang="en-US" sz="1400" dirty="0"/>
              <a:t> </a:t>
            </a:r>
            <a:r>
              <a:rPr lang="en-US" sz="1400" dirty="0" err="1" smtClean="0"/>
              <a:t>Demirel</a:t>
            </a:r>
            <a:r>
              <a:rPr lang="en-US" sz="1400" dirty="0" smtClean="0"/>
              <a:t> </a:t>
            </a:r>
            <a:r>
              <a:rPr lang="en-US" sz="1400" dirty="0"/>
              <a:t>University, Electronic and </a:t>
            </a:r>
            <a:r>
              <a:rPr lang="en-US" sz="1400" dirty="0" smtClean="0"/>
              <a:t>Communication Engineering </a:t>
            </a:r>
            <a:r>
              <a:rPr lang="en-US" sz="1400" dirty="0"/>
              <a:t>Department because of supplying us the </a:t>
            </a:r>
            <a:r>
              <a:rPr lang="en-US" sz="1400" dirty="0" smtClean="0"/>
              <a:t>software used </a:t>
            </a:r>
            <a:r>
              <a:rPr lang="en-US" sz="1400" dirty="0"/>
              <a:t>in the calculation of SAR value.</a:t>
            </a:r>
          </a:p>
        </p:txBody>
      </p:sp>
    </p:spTree>
    <p:extLst>
      <p:ext uri="{BB962C8B-B14F-4D97-AF65-F5344CB8AC3E}">
        <p14:creationId xmlns:p14="http://schemas.microsoft.com/office/powerpoint/2010/main" val="60887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03848" y="404664"/>
            <a:ext cx="36760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Clinical evaluation</a:t>
            </a:r>
          </a:p>
        </p:txBody>
      </p:sp>
      <p:pic>
        <p:nvPicPr>
          <p:cNvPr id="6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6" y="188640"/>
            <a:ext cx="1763688" cy="24724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63688" y="989553"/>
            <a:ext cx="71257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The weight (by using precision scales) </a:t>
            </a:r>
            <a:r>
              <a:rPr lang="en-US" sz="2000" b="1" dirty="0" smtClean="0">
                <a:latin typeface="Comic Sans MS" panose="030F0702030302020204" pitchFamily="66" charset="0"/>
              </a:rPr>
              <a:t>and </a:t>
            </a:r>
            <a:r>
              <a:rPr lang="en-US" sz="2000" b="1" dirty="0">
                <a:latin typeface="Comic Sans MS" panose="030F0702030302020204" pitchFamily="66" charset="0"/>
              </a:rPr>
              <a:t>height (using a ruler) </a:t>
            </a:r>
            <a:r>
              <a:rPr lang="en-US" sz="2000" b="1" dirty="0" smtClean="0">
                <a:latin typeface="Comic Sans MS" panose="030F0702030302020204" pitchFamily="66" charset="0"/>
              </a:rPr>
              <a:t>of </a:t>
            </a:r>
            <a:r>
              <a:rPr lang="en-US" sz="2000" b="1" dirty="0">
                <a:latin typeface="Comic Sans MS" panose="030F0702030302020204" pitchFamily="66" charset="0"/>
              </a:rPr>
              <a:t>the rats </a:t>
            </a:r>
            <a:r>
              <a:rPr lang="en-US" sz="2000" b="1" dirty="0" smtClean="0">
                <a:latin typeface="Comic Sans MS" panose="030F0702030302020204" pitchFamily="66" charset="0"/>
              </a:rPr>
              <a:t>were</a:t>
            </a:r>
            <a:r>
              <a:rPr lang="tr-TR" sz="2000" b="1" dirty="0" smtClean="0"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latin typeface="Comic Sans MS" panose="030F0702030302020204" pitchFamily="66" charset="0"/>
              </a:rPr>
              <a:t>measured </a:t>
            </a:r>
            <a:r>
              <a:rPr lang="en-US" sz="2000" b="1" dirty="0">
                <a:latin typeface="Comic Sans MS" panose="030F0702030302020204" pitchFamily="66" charset="0"/>
              </a:rPr>
              <a:t>weekly from</a:t>
            </a:r>
          </a:p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2 days to 90 days of age. </a:t>
            </a:r>
            <a:endParaRPr lang="tr-TR" sz="2000" b="1" dirty="0" smtClean="0">
              <a:latin typeface="Comic Sans MS" panose="030F0702030302020204" pitchFamily="66" charset="0"/>
            </a:endParaRPr>
          </a:p>
          <a:p>
            <a:endParaRPr lang="tr-TR" sz="2400" dirty="0" smtClean="0">
              <a:latin typeface="Comic Sans MS" panose="030F0702030302020204" pitchFamily="66" charset="0"/>
            </a:endParaRPr>
          </a:p>
        </p:txBody>
      </p:sp>
      <p:pic>
        <p:nvPicPr>
          <p:cNvPr id="1028" name="Picture 4" descr="http://www.alasayvan.net/attachments/ders-notlari-81158d1420980340/kuyumcu-tera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6" y="3645024"/>
            <a:ext cx="2038350" cy="1744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07082526"/>
              </p:ext>
            </p:extLst>
          </p:nvPr>
        </p:nvGraphicFramePr>
        <p:xfrm>
          <a:off x="2198215" y="2505998"/>
          <a:ext cx="6691223" cy="3703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Rectangle 8"/>
          <p:cNvSpPr/>
          <p:nvPr/>
        </p:nvSpPr>
        <p:spPr>
          <a:xfrm>
            <a:off x="2483768" y="2077863"/>
            <a:ext cx="39276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omic Sans MS" panose="030F0702030302020204" pitchFamily="66" charset="0"/>
              </a:rPr>
              <a:t>Clinical observations such as</a:t>
            </a:r>
            <a:r>
              <a:rPr lang="tr-TR" sz="2000" b="1" dirty="0">
                <a:latin typeface="Comic Sans MS" panose="030F0702030302020204" pitchFamily="66" charset="0"/>
              </a:rPr>
              <a:t>: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endParaRPr lang="tr-TR" sz="2000" b="1" dirty="0"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27784" y="6357204"/>
            <a:ext cx="5848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were performed during periods of growth of rats.</a:t>
            </a:r>
          </a:p>
        </p:txBody>
      </p:sp>
    </p:spTree>
    <p:extLst>
      <p:ext uri="{BB962C8B-B14F-4D97-AF65-F5344CB8AC3E}">
        <p14:creationId xmlns:p14="http://schemas.microsoft.com/office/powerpoint/2010/main" val="305982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467416"/>
            <a:ext cx="45672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Biochemical evaluation</a:t>
            </a:r>
          </a:p>
        </p:txBody>
      </p:sp>
      <p:pic>
        <p:nvPicPr>
          <p:cNvPr id="5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87624" y="1052191"/>
            <a:ext cx="774508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Blood samples (1 ml) were drawn from the right ventricle of </a:t>
            </a:r>
            <a:r>
              <a:rPr lang="en-US" sz="2000" dirty="0" smtClean="0">
                <a:latin typeface="Comic Sans MS" panose="030F0702030302020204" pitchFamily="66" charset="0"/>
              </a:rPr>
              <a:t>the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heart </a:t>
            </a:r>
            <a:r>
              <a:rPr lang="en-US" sz="2000" dirty="0">
                <a:latin typeface="Comic Sans MS" panose="030F0702030302020204" pitchFamily="66" charset="0"/>
              </a:rPr>
              <a:t>under ether anesthesia from all animals at the end of the </a:t>
            </a:r>
            <a:r>
              <a:rPr lang="en-US" sz="2000" dirty="0" smtClean="0">
                <a:latin typeface="Comic Sans MS" panose="030F0702030302020204" pitchFamily="66" charset="0"/>
              </a:rPr>
              <a:t>third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month.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2000" dirty="0">
                <a:latin typeface="Comic Sans MS" panose="030F0702030302020204" pitchFamily="66" charset="0"/>
              </a:rPr>
              <a:t>Plasma samples </a:t>
            </a:r>
            <a:r>
              <a:rPr lang="en-US" sz="2000" dirty="0" smtClean="0">
                <a:latin typeface="Comic Sans MS" panose="030F0702030302020204" pitchFamily="66" charset="0"/>
              </a:rPr>
              <a:t>were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obtained </a:t>
            </a:r>
            <a:r>
              <a:rPr lang="en-US" sz="2000" dirty="0">
                <a:latin typeface="Comic Sans MS" panose="030F0702030302020204" pitchFamily="66" charset="0"/>
              </a:rPr>
              <a:t>by centrifugation at 3000 </a:t>
            </a:r>
            <a:r>
              <a:rPr lang="en-US" sz="2000" dirty="0" smtClean="0">
                <a:latin typeface="Comic Sans MS" panose="030F0702030302020204" pitchFamily="66" charset="0"/>
              </a:rPr>
              <a:t>rpm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for </a:t>
            </a:r>
            <a:r>
              <a:rPr lang="en-US" sz="2000" dirty="0">
                <a:latin typeface="Comic Sans MS" panose="030F0702030302020204" pitchFamily="66" charset="0"/>
              </a:rPr>
              <a:t>10 min and stored </a:t>
            </a:r>
            <a:r>
              <a:rPr lang="en-US" sz="2000" dirty="0" smtClean="0">
                <a:latin typeface="Comic Sans MS" panose="030F0702030302020204" pitchFamily="66" charset="0"/>
              </a:rPr>
              <a:t>at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−</a:t>
            </a:r>
            <a:r>
              <a:rPr lang="en-US" sz="2000" dirty="0">
                <a:latin typeface="Comic Sans MS" panose="030F0702030302020204" pitchFamily="66" charset="0"/>
              </a:rPr>
              <a:t>20 °C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algn="ctr"/>
            <a:endParaRPr lang="tr-TR" sz="2000" dirty="0">
              <a:latin typeface="Comic Sans MS" panose="030F0702030302020204" pitchFamily="66" charset="0"/>
            </a:endParaRPr>
          </a:p>
          <a:p>
            <a:pPr algn="ctr"/>
            <a:endParaRPr lang="en-US" dirty="0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647113125"/>
              </p:ext>
            </p:extLst>
          </p:nvPr>
        </p:nvGraphicFramePr>
        <p:xfrm>
          <a:off x="5060167" y="3068960"/>
          <a:ext cx="3384376" cy="2159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4009949907"/>
              </p:ext>
            </p:extLst>
          </p:nvPr>
        </p:nvGraphicFramePr>
        <p:xfrm>
          <a:off x="5652120" y="5013176"/>
          <a:ext cx="2520280" cy="1514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9" name="Picture 5" descr="https://www.aalaslearninglibrary.org/../images/Course2451/Cardiac.jpg"/>
          <p:cNvPicPr>
            <a:picLocks noChangeAspect="1" noChangeArrowheads="1"/>
          </p:cNvPicPr>
          <p:nvPr/>
        </p:nvPicPr>
        <p:blipFill rotWithShape="1">
          <a:blip r:embed="rId14" cstate="print"/>
          <a:srcRect r="50000"/>
          <a:stretch/>
        </p:blipFill>
        <p:spPr bwMode="auto">
          <a:xfrm>
            <a:off x="1019175" y="3068960"/>
            <a:ext cx="2699438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2029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4876898" y="5157192"/>
            <a:ext cx="3839920" cy="1139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72040" y="3356993"/>
            <a:ext cx="4248472" cy="216024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419871" y="1121022"/>
            <a:ext cx="4464497" cy="122375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379" y="374631"/>
            <a:ext cx="48029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Radiographic evaluation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746550" y="1225067"/>
            <a:ext cx="39668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000" dirty="0">
                <a:latin typeface="Comic Sans MS" panose="030F0702030302020204" pitchFamily="66" charset="0"/>
              </a:rPr>
              <a:t>T</a:t>
            </a:r>
            <a:r>
              <a:rPr lang="en-US" sz="2000" dirty="0" smtClean="0">
                <a:latin typeface="Comic Sans MS" panose="030F0702030302020204" pitchFamily="66" charset="0"/>
              </a:rPr>
              <a:t>he </a:t>
            </a:r>
            <a:r>
              <a:rPr lang="en-US" sz="2000" dirty="0">
                <a:latin typeface="Comic Sans MS" panose="030F0702030302020204" pitchFamily="66" charset="0"/>
              </a:rPr>
              <a:t>animals were </a:t>
            </a:r>
            <a:r>
              <a:rPr lang="en-US" sz="2000" dirty="0" err="1" smtClean="0">
                <a:latin typeface="Comic Sans MS" panose="030F0702030302020204" pitchFamily="66" charset="0"/>
              </a:rPr>
              <a:t>premedicated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using </a:t>
            </a:r>
            <a:r>
              <a:rPr lang="en-US" sz="2000" dirty="0" err="1">
                <a:latin typeface="Comic Sans MS" panose="030F0702030302020204" pitchFamily="66" charset="0"/>
              </a:rPr>
              <a:t>xylazine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and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anesthetized 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with </a:t>
            </a:r>
            <a:r>
              <a:rPr lang="en-US" sz="2000" dirty="0">
                <a:latin typeface="Comic Sans MS" panose="030F0702030302020204" pitchFamily="66" charset="0"/>
              </a:rPr>
              <a:t>ketamine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-84264" y="3467617"/>
            <a:ext cx="51610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Radiographs of the distal </a:t>
            </a:r>
            <a:r>
              <a:rPr lang="en-US" sz="2000" dirty="0" smtClean="0">
                <a:latin typeface="Comic Sans MS" panose="030F0702030302020204" pitchFamily="66" charset="0"/>
              </a:rPr>
              <a:t>femoral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 growth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plates </a:t>
            </a:r>
            <a:r>
              <a:rPr lang="en-US" sz="2000" dirty="0">
                <a:latin typeface="Comic Sans MS" panose="030F0702030302020204" pitchFamily="66" charset="0"/>
              </a:rPr>
              <a:t>of rats </a:t>
            </a:r>
            <a:r>
              <a:rPr lang="en-US" sz="2000" dirty="0" smtClean="0">
                <a:latin typeface="Comic Sans MS" panose="030F0702030302020204" pitchFamily="66" charset="0"/>
              </a:rPr>
              <a:t>from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each group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were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taken at the end of the 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first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smtClean="0">
                <a:latin typeface="Comic Sans MS" panose="030F0702030302020204" pitchFamily="66" charset="0"/>
              </a:rPr>
              <a:t>second,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and </a:t>
            </a:r>
            <a:r>
              <a:rPr lang="en-US" sz="2000" dirty="0">
                <a:latin typeface="Comic Sans MS" panose="030F0702030302020204" pitchFamily="66" charset="0"/>
              </a:rPr>
              <a:t>third </a:t>
            </a:r>
            <a:r>
              <a:rPr lang="en-US" sz="2000" dirty="0" smtClean="0">
                <a:latin typeface="Comic Sans MS" panose="030F0702030302020204" pitchFamily="66" charset="0"/>
              </a:rPr>
              <a:t>months.</a:t>
            </a:r>
            <a:endParaRPr lang="tr-TR" sz="2000" dirty="0" smtClean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s://febd9a6fb2adc73a20180027c66e6549c8d717d1.googledrive.com/host/0B_rLmnBU3cFmUHBtRlBKVElZZ1E/index_htm_files/286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070" r="11194" b="24185"/>
          <a:stretch/>
        </p:blipFill>
        <p:spPr bwMode="auto">
          <a:xfrm>
            <a:off x="755576" y="959406"/>
            <a:ext cx="1602811" cy="1873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ozlemnisbet\Desktop\EMA, Özlem\EMA,RAT,RADYOGRAFİ\rat 10 sağ a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0" r="14559"/>
          <a:stretch/>
        </p:blipFill>
        <p:spPr bwMode="auto">
          <a:xfrm>
            <a:off x="6793951" y="2583013"/>
            <a:ext cx="1692000" cy="2144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C:\Users\ozlemnisbet\Desktop\EMA, Özlem\EMA,RAT,RADYOGRAFİ\rat 10 sağ m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4" r="13292"/>
          <a:stretch/>
        </p:blipFill>
        <p:spPr bwMode="auto">
          <a:xfrm>
            <a:off x="4933452" y="2583012"/>
            <a:ext cx="1679780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Rectangle 5"/>
          <p:cNvSpPr/>
          <p:nvPr/>
        </p:nvSpPr>
        <p:spPr>
          <a:xfrm>
            <a:off x="4499992" y="526520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Radiographs were obtained in the </a:t>
            </a:r>
            <a:endParaRPr lang="tr-TR" dirty="0">
              <a:latin typeface="Comic Sans MS" panose="030F0702030302020204" pitchFamily="66" charset="0"/>
            </a:endParaRPr>
          </a:p>
          <a:p>
            <a:pPr algn="ctr"/>
            <a:r>
              <a:rPr lang="en-US" dirty="0" err="1">
                <a:latin typeface="Comic Sans MS" panose="030F0702030302020204" pitchFamily="66" charset="0"/>
              </a:rPr>
              <a:t>antero</a:t>
            </a:r>
            <a:r>
              <a:rPr lang="en-US" dirty="0">
                <a:latin typeface="Comic Sans MS" panose="030F0702030302020204" pitchFamily="66" charset="0"/>
              </a:rPr>
              <a:t>-posterior</a:t>
            </a:r>
            <a:r>
              <a:rPr lang="tr-TR" dirty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and </a:t>
            </a:r>
            <a:endParaRPr lang="tr-TR" dirty="0">
              <a:latin typeface="Comic Sans MS" panose="030F0702030302020204" pitchFamily="66" charset="0"/>
            </a:endParaRP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mediolateral projections.</a:t>
            </a:r>
          </a:p>
        </p:txBody>
      </p:sp>
    </p:spTree>
    <p:extLst>
      <p:ext uri="{BB962C8B-B14F-4D97-AF65-F5344CB8AC3E}">
        <p14:creationId xmlns:p14="http://schemas.microsoft.com/office/powerpoint/2010/main" val="427653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83568" y="5805264"/>
            <a:ext cx="7992888" cy="57606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339752" y="328300"/>
            <a:ext cx="5663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Histopathological evaluation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64418079"/>
              </p:ext>
            </p:extLst>
          </p:nvPr>
        </p:nvGraphicFramePr>
        <p:xfrm>
          <a:off x="467544" y="913075"/>
          <a:ext cx="8064896" cy="2659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34488750"/>
              </p:ext>
            </p:extLst>
          </p:nvPr>
        </p:nvGraphicFramePr>
        <p:xfrm>
          <a:off x="467544" y="3364210"/>
          <a:ext cx="8064896" cy="2657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Rectangle 8"/>
          <p:cNvSpPr/>
          <p:nvPr/>
        </p:nvSpPr>
        <p:spPr>
          <a:xfrm>
            <a:off x="971600" y="593929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These cross-sections were scored with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Modified</a:t>
            </a:r>
            <a:r>
              <a:rPr lang="tr-TR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Mankin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31231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23226" y="538571"/>
            <a:ext cx="4488520" cy="562673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39359" y="1506548"/>
            <a:ext cx="4167538" cy="130602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835696" y="246183"/>
            <a:ext cx="1587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Results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76471" y="764704"/>
            <a:ext cx="36760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Clinical evaluation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400" y="1559396"/>
            <a:ext cx="4439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>
                <a:latin typeface="Comic Sans MS" panose="030F0702030302020204" pitchFamily="66" charset="0"/>
              </a:rPr>
              <a:t>T</a:t>
            </a:r>
            <a:r>
              <a:rPr lang="en-US" dirty="0" smtClean="0">
                <a:latin typeface="Comic Sans MS" panose="030F0702030302020204" pitchFamily="66" charset="0"/>
              </a:rPr>
              <a:t>here </a:t>
            </a:r>
            <a:r>
              <a:rPr lang="en-US" dirty="0">
                <a:latin typeface="Comic Sans MS" panose="030F0702030302020204" pitchFamily="66" charset="0"/>
              </a:rPr>
              <a:t>were no apparent differences</a:t>
            </a: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between the rats with regard to joint functions, and general</a:t>
            </a:r>
          </a:p>
          <a:p>
            <a:pPr algn="ctr"/>
            <a:r>
              <a:rPr lang="en-US" dirty="0">
                <a:latin typeface="Comic Sans MS" panose="030F0702030302020204" pitchFamily="66" charset="0"/>
              </a:rPr>
              <a:t>mobility.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"/>
          <a:stretch/>
        </p:blipFill>
        <p:spPr bwMode="auto">
          <a:xfrm>
            <a:off x="4750638" y="798872"/>
            <a:ext cx="4033695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properperspective.files.wordpress.com/2010/08/ratrac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4" b="22712"/>
          <a:stretch/>
        </p:blipFill>
        <p:spPr bwMode="auto">
          <a:xfrm>
            <a:off x="1144550" y="3140968"/>
            <a:ext cx="2714945" cy="1500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38352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-media-cache-ak0.pinimg.com/236x/ec/7a/f5/ec7af510d6aa80f748ae29c10c909c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764704"/>
            <a:ext cx="2664296" cy="2664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Rounded Rectangle 4"/>
          <p:cNvSpPr/>
          <p:nvPr/>
        </p:nvSpPr>
        <p:spPr>
          <a:xfrm>
            <a:off x="1547664" y="3970499"/>
            <a:ext cx="6120680" cy="178454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91680" y="4262607"/>
            <a:ext cx="5832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mic Sans MS" panose="030F0702030302020204" pitchFamily="66" charset="0"/>
              </a:rPr>
              <a:t>Rats in the EMF group experienced a faster increase in weight</a:t>
            </a:r>
          </a:p>
          <a:p>
            <a:pPr algn="ctr"/>
            <a:r>
              <a:rPr lang="en-US" sz="2400" dirty="0">
                <a:latin typeface="Comic Sans MS" panose="030F0702030302020204" pitchFamily="66" charset="0"/>
              </a:rPr>
              <a:t>and length.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403648" y="1612220"/>
            <a:ext cx="2346560" cy="59264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EMF group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6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23528" y="3943562"/>
            <a:ext cx="8352928" cy="174920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788126" y="2852936"/>
            <a:ext cx="6672306" cy="81490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88126" y="1277471"/>
            <a:ext cx="6672306" cy="143145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16632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57822" y="1277471"/>
            <a:ext cx="6602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r-TR" sz="2000" dirty="0" smtClean="0">
                <a:latin typeface="Comic Sans MS" panose="030F0702030302020204" pitchFamily="66" charset="0"/>
              </a:rPr>
              <a:t>C</a:t>
            </a:r>
            <a:r>
              <a:rPr lang="en-US" sz="2000" dirty="0" err="1" smtClean="0">
                <a:latin typeface="Comic Sans MS" panose="030F0702030302020204" pitchFamily="66" charset="0"/>
              </a:rPr>
              <a:t>alcium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smtClean="0">
                <a:latin typeface="Comic Sans MS" panose="030F0702030302020204" pitchFamily="66" charset="0"/>
              </a:rPr>
              <a:t>phosphorus</a:t>
            </a:r>
            <a:r>
              <a:rPr lang="tr-TR" sz="2000" dirty="0" smtClean="0">
                <a:latin typeface="Comic Sans MS" panose="030F0702030302020204" pitchFamily="66" charset="0"/>
              </a:rPr>
              <a:t>,</a:t>
            </a:r>
            <a:endParaRPr lang="en-US" sz="2000" dirty="0"/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growth </a:t>
            </a:r>
            <a:r>
              <a:rPr lang="en-US" sz="2000" dirty="0">
                <a:latin typeface="Comic Sans MS" panose="030F0702030302020204" pitchFamily="66" charset="0"/>
              </a:rPr>
              <a:t>hormone, </a:t>
            </a:r>
            <a:r>
              <a:rPr lang="en-US" sz="2000" dirty="0" smtClean="0">
                <a:latin typeface="Comic Sans MS" panose="030F0702030302020204" pitchFamily="66" charset="0"/>
              </a:rPr>
              <a:t>estradiol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and </a:t>
            </a:r>
            <a:r>
              <a:rPr lang="en-US" sz="2000" dirty="0">
                <a:latin typeface="Comic Sans MS" panose="030F0702030302020204" pitchFamily="66" charset="0"/>
              </a:rPr>
              <a:t>testosterone hormone levels were higher in the </a:t>
            </a:r>
            <a:r>
              <a:rPr lang="tr-TR" sz="2000" dirty="0" smtClean="0">
                <a:latin typeface="Comic Sans MS" panose="030F0702030302020204" pitchFamily="66" charset="0"/>
              </a:rPr>
              <a:t>EMF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groups than in the control </a:t>
            </a:r>
            <a:r>
              <a:rPr lang="en-US" sz="2000" dirty="0" smtClean="0">
                <a:latin typeface="Comic Sans MS" panose="030F0702030302020204" pitchFamily="66" charset="0"/>
              </a:rPr>
              <a:t>group </a:t>
            </a:r>
            <a:r>
              <a:rPr lang="en-US" sz="2000" dirty="0">
                <a:latin typeface="Comic Sans MS" panose="030F0702030302020204" pitchFamily="66" charset="0"/>
              </a:rPr>
              <a:t>(p </a:t>
            </a:r>
            <a:r>
              <a:rPr lang="en-US" sz="2400" dirty="0" smtClean="0">
                <a:latin typeface="Comic Sans MS" panose="030F0702030302020204" pitchFamily="66" charset="0"/>
              </a:rPr>
              <a:t>&lt;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0.05</a:t>
            </a:r>
            <a:r>
              <a:rPr lang="en-US" sz="2000" dirty="0">
                <a:latin typeface="Comic Sans MS" panose="030F0702030302020204" pitchFamily="66" charset="0"/>
              </a:rPr>
              <a:t>). </a:t>
            </a:r>
            <a:endParaRPr lang="tr-TR" sz="2000" dirty="0" smtClean="0">
              <a:latin typeface="Comic Sans MS" panose="030F0702030302020204" pitchFamily="66" charset="0"/>
            </a:endParaRPr>
          </a:p>
          <a:p>
            <a:pPr algn="ctr"/>
            <a:endParaRPr lang="tr-TR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However</a:t>
            </a:r>
            <a:r>
              <a:rPr lang="en-US" sz="2000" dirty="0">
                <a:latin typeface="Comic Sans MS" panose="030F0702030302020204" pitchFamily="66" charset="0"/>
              </a:rPr>
              <a:t>,</a:t>
            </a:r>
          </a:p>
          <a:p>
            <a:pPr algn="ctr"/>
            <a:r>
              <a:rPr lang="en-US" sz="2000" dirty="0">
                <a:latin typeface="Comic Sans MS" panose="030F0702030302020204" pitchFamily="66" charset="0"/>
              </a:rPr>
              <a:t>there were no differences between the EMF groups</a:t>
            </a:r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5672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Biochemical evaluation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53511"/>
            <a:ext cx="8208912" cy="1329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85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101142" y="1042151"/>
            <a:ext cx="6624735" cy="13383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" y="116632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71800" y="472316"/>
            <a:ext cx="45897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Radiological evaluation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2246683" y="1057091"/>
            <a:ext cx="63367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Radiological examinations conducted at the end of the third </a:t>
            </a:r>
            <a:r>
              <a:rPr lang="en-US" sz="2000" dirty="0" smtClean="0">
                <a:latin typeface="Comic Sans MS" panose="030F0702030302020204" pitchFamily="66" charset="0"/>
              </a:rPr>
              <a:t>month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revealed </a:t>
            </a:r>
            <a:r>
              <a:rPr lang="en-US" sz="2000" dirty="0">
                <a:latin typeface="Comic Sans MS" panose="030F0702030302020204" pitchFamily="66" charset="0"/>
              </a:rPr>
              <a:t>that distal femoral growth plates were no longer visible in </a:t>
            </a:r>
            <a:r>
              <a:rPr lang="en-US" sz="2000" dirty="0" smtClean="0">
                <a:latin typeface="Comic Sans MS" panose="030F0702030302020204" pitchFamily="66" charset="0"/>
              </a:rPr>
              <a:t>all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three groups</a:t>
            </a:r>
            <a:r>
              <a:rPr lang="tr-TR" sz="2000" dirty="0" smtClean="0">
                <a:latin typeface="Comic Sans MS" panose="030F0702030302020204" pitchFamily="66" charset="0"/>
              </a:rPr>
              <a:t>.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854" y="2636912"/>
            <a:ext cx="6357764" cy="2951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31639" y="5805264"/>
            <a:ext cx="77048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Radiographic view of the left femurs of rats after 90 days of </a:t>
            </a:r>
            <a:r>
              <a:rPr lang="tr-TR" sz="1600" dirty="0" smtClean="0">
                <a:latin typeface="Comic Sans MS" panose="030F0702030302020204" pitchFamily="66" charset="0"/>
              </a:rPr>
              <a:t>E</a:t>
            </a:r>
            <a:r>
              <a:rPr lang="en-US" sz="1600" dirty="0" smtClean="0">
                <a:latin typeface="Comic Sans MS" panose="030F0702030302020204" pitchFamily="66" charset="0"/>
              </a:rPr>
              <a:t>MF </a:t>
            </a:r>
            <a:r>
              <a:rPr lang="en-US" sz="1600" dirty="0">
                <a:latin typeface="Comic Sans MS" panose="030F0702030302020204" pitchFamily="66" charset="0"/>
              </a:rPr>
              <a:t>exposure, ML position. A. 900 MHz group, B. 1800 MHz group, C. control group.</a:t>
            </a:r>
          </a:p>
        </p:txBody>
      </p:sp>
    </p:spTree>
    <p:extLst>
      <p:ext uri="{BB962C8B-B14F-4D97-AF65-F5344CB8AC3E}">
        <p14:creationId xmlns:p14="http://schemas.microsoft.com/office/powerpoint/2010/main" val="113967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83674" y="3826034"/>
            <a:ext cx="8895622" cy="201622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08966" y="1061448"/>
            <a:ext cx="7255522" cy="251156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" y="116632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01142" y="476672"/>
            <a:ext cx="5663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Histopathological evaluation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979712" y="1664937"/>
            <a:ext cx="67152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omic Sans MS" panose="030F0702030302020204" pitchFamily="66" charset="0"/>
              </a:rPr>
              <a:t>Modified </a:t>
            </a:r>
            <a:r>
              <a:rPr lang="en-US" sz="2000" dirty="0" err="1" smtClean="0">
                <a:latin typeface="Comic Sans MS" panose="030F0702030302020204" pitchFamily="66" charset="0"/>
              </a:rPr>
              <a:t>Mankin</a:t>
            </a:r>
            <a:r>
              <a:rPr lang="tr-TR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scoring </a:t>
            </a:r>
            <a:r>
              <a:rPr lang="en-US" sz="2000" dirty="0">
                <a:latin typeface="Comic Sans MS" panose="030F0702030302020204" pitchFamily="66" charset="0"/>
              </a:rPr>
              <a:t>scale showed that </a:t>
            </a:r>
            <a:r>
              <a:rPr lang="en-US" sz="2000" dirty="0" smtClean="0">
                <a:latin typeface="Comic Sans MS" panose="030F0702030302020204" pitchFamily="66" charset="0"/>
              </a:rPr>
              <a:t>there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were </a:t>
            </a:r>
            <a:r>
              <a:rPr lang="en-US" sz="2000" dirty="0">
                <a:latin typeface="Comic Sans MS" panose="030F0702030302020204" pitchFamily="66" charset="0"/>
              </a:rPr>
              <a:t>no significant differences </a:t>
            </a:r>
            <a:r>
              <a:rPr lang="en-US" sz="2000" dirty="0" smtClean="0">
                <a:latin typeface="Comic Sans MS" panose="030F0702030302020204" pitchFamily="66" charset="0"/>
              </a:rPr>
              <a:t>between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the </a:t>
            </a:r>
            <a:r>
              <a:rPr lang="en-US" sz="2000" dirty="0">
                <a:latin typeface="Comic Sans MS" panose="030F0702030302020204" pitchFamily="66" charset="0"/>
              </a:rPr>
              <a:t>groups with respect to cellularity in the reserve, proliferative </a:t>
            </a:r>
            <a:r>
              <a:rPr lang="en-US" sz="2000" dirty="0" smtClean="0">
                <a:latin typeface="Comic Sans MS" panose="030F0702030302020204" pitchFamily="66" charset="0"/>
              </a:rPr>
              <a:t>and</a:t>
            </a:r>
            <a:r>
              <a:rPr lang="tr-TR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hypertrophic </a:t>
            </a:r>
            <a:r>
              <a:rPr lang="en-US" sz="2000" dirty="0">
                <a:latin typeface="Comic Sans MS" panose="030F0702030302020204" pitchFamily="66" charset="0"/>
              </a:rPr>
              <a:t>zones of the femoral growth plate.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3"/>
          <a:stretch/>
        </p:blipFill>
        <p:spPr bwMode="auto">
          <a:xfrm>
            <a:off x="273058" y="3958801"/>
            <a:ext cx="8547414" cy="175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42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16206" y="1916832"/>
            <a:ext cx="6912758" cy="273630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" y="116632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07704" y="2438597"/>
            <a:ext cx="652976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In Safranin O staining</a:t>
            </a:r>
            <a:r>
              <a:rPr lang="tr-TR" sz="2000" dirty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for mature proteoglycans of growth plate, the cartilage matrix density,</a:t>
            </a:r>
            <a:r>
              <a:rPr lang="tr-TR" sz="2000" dirty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was lowest in the reserve zone at 1800 MHz (p </a:t>
            </a:r>
            <a:r>
              <a:rPr lang="en-US" sz="2400" dirty="0" smtClean="0">
                <a:latin typeface="Comic Sans MS" panose="030F0702030302020204" pitchFamily="66" charset="0"/>
              </a:rPr>
              <a:t>&lt;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0.05) and was significantly</a:t>
            </a:r>
            <a:r>
              <a:rPr lang="tr-TR" sz="2000" dirty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increased in the proliferative zone of the control group (Fig. a).</a:t>
            </a:r>
          </a:p>
        </p:txBody>
      </p:sp>
    </p:spTree>
    <p:extLst>
      <p:ext uri="{BB962C8B-B14F-4D97-AF65-F5344CB8AC3E}">
        <p14:creationId xmlns:p14="http://schemas.microsoft.com/office/powerpoint/2010/main" val="394935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86138" y="3212976"/>
            <a:ext cx="7992887" cy="170648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Fig. a) </a:t>
            </a:r>
            <a:r>
              <a:rPr 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Microscopical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 appearance of femoral growth plate at 1800MHz group. There are partial losses in matrix staining of the reserve zone (arrows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)</a:t>
            </a:r>
            <a:r>
              <a:rPr lang="tr-T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with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an increase in thickness of the</a:t>
            </a:r>
            <a:r>
              <a:rPr lang="tr-TR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reserve and proliferative zones. Note a decrease of thickness of the trabecular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zone</a:t>
            </a:r>
            <a:r>
              <a:rPr lang="tr-T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with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the thin and irregular spicules (arrowheads). Safranin O stain. Bar=50 </a:t>
            </a:r>
            <a:r>
              <a:rPr 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μm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endParaRPr lang="tr-TR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61" y="404664"/>
            <a:ext cx="6768935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25286" y="5013176"/>
            <a:ext cx="7992887" cy="170648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>
                <a:solidFill>
                  <a:schemeClr val="tx1"/>
                </a:solidFill>
                <a:latin typeface="Comic Sans MS" panose="030F0702030302020204" pitchFamily="66" charset="0"/>
              </a:rPr>
              <a:t>Fig.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b) The femoral growth</a:t>
            </a:r>
            <a:r>
              <a:rPr lang="tr-TR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plate of control group. The intense staining areas for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cartilage</a:t>
            </a:r>
            <a:r>
              <a:rPr lang="tr-T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matrix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in the proliferative zone (arrows). Note thick and regular bone spicules in trabecular zone (arrowheads) compared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to</a:t>
            </a:r>
            <a:r>
              <a:rPr lang="tr-T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1800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MHz group (a). Safranin O stain. Bar = 50 </a:t>
            </a:r>
            <a:r>
              <a:rPr lang="en-US" dirty="0" err="1">
                <a:solidFill>
                  <a:schemeClr val="tx1"/>
                </a:solidFill>
                <a:latin typeface="Comic Sans MS" panose="030F0702030302020204" pitchFamily="66" charset="0"/>
              </a:rPr>
              <a:t>μm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139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827584" y="2852936"/>
            <a:ext cx="8064895" cy="295232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13274" y="332098"/>
            <a:ext cx="6119166" cy="242656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" y="116632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75656" y="3212975"/>
            <a:ext cx="64624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dirty="0">
              <a:latin typeface="Comic Sans MS" panose="030F0702030302020204" pitchFamily="66" charset="0"/>
            </a:endParaRPr>
          </a:p>
          <a:p>
            <a:pPr algn="ctr"/>
            <a:r>
              <a:rPr lang="en-US" sz="2400" dirty="0">
                <a:latin typeface="Comic Sans MS" panose="030F0702030302020204" pitchFamily="66" charset="0"/>
              </a:rPr>
              <a:t>This study evaluated the long-term effects of 1800 MHz and 900 </a:t>
            </a:r>
            <a:r>
              <a:rPr lang="en-US" sz="2400" dirty="0" smtClean="0">
                <a:latin typeface="Comic Sans MS" panose="030F0702030302020204" pitchFamily="66" charset="0"/>
              </a:rPr>
              <a:t>MHz</a:t>
            </a:r>
            <a:r>
              <a:rPr lang="tr-TR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EMF </a:t>
            </a:r>
            <a:r>
              <a:rPr lang="en-US" sz="2400" dirty="0">
                <a:latin typeface="Comic Sans MS" panose="030F0702030302020204" pitchFamily="66" charset="0"/>
              </a:rPr>
              <a:t>on growing healthy rat bones, using clinical, radiological, histopathological</a:t>
            </a:r>
          </a:p>
          <a:p>
            <a:pPr algn="ctr"/>
            <a:r>
              <a:rPr lang="en-US" sz="2400" dirty="0">
                <a:latin typeface="Comic Sans MS" panose="030F0702030302020204" pitchFamily="66" charset="0"/>
              </a:rPr>
              <a:t>and biochemical analyses.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627784" y="908720"/>
            <a:ext cx="5616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mic Sans MS" panose="030F0702030302020204" pitchFamily="66" charset="0"/>
              </a:rPr>
              <a:t>Experimental studies have shown that high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frequency EMF has an</a:t>
            </a:r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effect on endocrine and nervous systems (</a:t>
            </a:r>
            <a:r>
              <a:rPr lang="en-US" sz="2400" dirty="0" err="1">
                <a:latin typeface="Comic Sans MS" panose="030F0702030302020204" pitchFamily="66" charset="0"/>
              </a:rPr>
              <a:t>Hardell</a:t>
            </a:r>
            <a:r>
              <a:rPr lang="en-US" sz="2400" dirty="0">
                <a:latin typeface="Comic Sans MS" panose="030F0702030302020204" pitchFamily="66" charset="0"/>
              </a:rPr>
              <a:t> and Sage, 2008).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32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" y="116632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339752" y="621347"/>
            <a:ext cx="6408711" cy="5399281"/>
            <a:chOff x="2339752" y="621347"/>
            <a:chExt cx="6408711" cy="5399281"/>
          </a:xfrm>
        </p:grpSpPr>
        <p:sp>
          <p:nvSpPr>
            <p:cNvPr id="7" name="Freeform 6"/>
            <p:cNvSpPr/>
            <p:nvPr/>
          </p:nvSpPr>
          <p:spPr>
            <a:xfrm>
              <a:off x="4903236" y="621347"/>
              <a:ext cx="3845227" cy="2571086"/>
            </a:xfrm>
            <a:custGeom>
              <a:avLst/>
              <a:gdLst>
                <a:gd name="connsiteX0" fmla="*/ 0 w 3845227"/>
                <a:gd name="connsiteY0" fmla="*/ 321386 h 2571086"/>
                <a:gd name="connsiteX1" fmla="*/ 2559684 w 3845227"/>
                <a:gd name="connsiteY1" fmla="*/ 321386 h 2571086"/>
                <a:gd name="connsiteX2" fmla="*/ 2559684 w 3845227"/>
                <a:gd name="connsiteY2" fmla="*/ 0 h 2571086"/>
                <a:gd name="connsiteX3" fmla="*/ 3845227 w 3845227"/>
                <a:gd name="connsiteY3" fmla="*/ 1285543 h 2571086"/>
                <a:gd name="connsiteX4" fmla="*/ 2559684 w 3845227"/>
                <a:gd name="connsiteY4" fmla="*/ 2571086 h 2571086"/>
                <a:gd name="connsiteX5" fmla="*/ 2559684 w 3845227"/>
                <a:gd name="connsiteY5" fmla="*/ 2249700 h 2571086"/>
                <a:gd name="connsiteX6" fmla="*/ 0 w 3845227"/>
                <a:gd name="connsiteY6" fmla="*/ 2249700 h 2571086"/>
                <a:gd name="connsiteX7" fmla="*/ 0 w 3845227"/>
                <a:gd name="connsiteY7" fmla="*/ 321386 h 257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45227" h="2571086">
                  <a:moveTo>
                    <a:pt x="0" y="321386"/>
                  </a:moveTo>
                  <a:lnTo>
                    <a:pt x="2559684" y="321386"/>
                  </a:lnTo>
                  <a:lnTo>
                    <a:pt x="2559684" y="0"/>
                  </a:lnTo>
                  <a:lnTo>
                    <a:pt x="3845227" y="1285543"/>
                  </a:lnTo>
                  <a:lnTo>
                    <a:pt x="2559684" y="2571086"/>
                  </a:lnTo>
                  <a:lnTo>
                    <a:pt x="2559684" y="2249700"/>
                  </a:lnTo>
                  <a:lnTo>
                    <a:pt x="0" y="2249700"/>
                  </a:lnTo>
                  <a:lnTo>
                    <a:pt x="0" y="321386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331546" rIns="974317" bIns="331546" numCol="1" spcCol="1270" anchor="t" anchorCtr="0">
              <a:noAutofit/>
            </a:bodyPr>
            <a:lstStyle/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latin typeface="Comic Sans MS" panose="030F0702030302020204" pitchFamily="66" charset="0"/>
                </a:rPr>
                <a:t>Clinical observations revealed</a:t>
              </a:r>
              <a:r>
                <a:rPr lang="tr-TR" sz="1600" b="1" kern="1200" dirty="0" smtClean="0">
                  <a:latin typeface="Comic Sans MS" panose="030F0702030302020204" pitchFamily="66" charset="0"/>
                </a:rPr>
                <a:t> </a:t>
              </a:r>
              <a:r>
                <a:rPr lang="en-US" sz="1600" b="1" kern="1200" dirty="0" smtClean="0">
                  <a:latin typeface="Comic Sans MS" panose="030F0702030302020204" pitchFamily="66" charset="0"/>
                </a:rPr>
                <a:t>no significant difference</a:t>
              </a:r>
              <a:endParaRPr lang="en-US" sz="1600" kern="1200" dirty="0"/>
            </a:p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latin typeface="Comic Sans MS" panose="030F0702030302020204" pitchFamily="66" charset="0"/>
                </a:rPr>
                <a:t>in</a:t>
              </a:r>
              <a:r>
                <a:rPr lang="tr-TR" sz="1600" b="1" kern="1200" dirty="0" smtClean="0">
                  <a:latin typeface="Comic Sans MS" panose="030F0702030302020204" pitchFamily="66" charset="0"/>
                </a:rPr>
                <a:t> </a:t>
              </a:r>
              <a:r>
                <a:rPr lang="en-US" sz="1600" b="1" kern="1200" dirty="0" smtClean="0">
                  <a:latin typeface="Comic Sans MS" panose="030F0702030302020204" pitchFamily="66" charset="0"/>
                </a:rPr>
                <a:t>joint and bone growth nor in joint and</a:t>
              </a:r>
              <a:endParaRPr lang="en-US" sz="1600" kern="1200" dirty="0"/>
            </a:p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latin typeface="Comic Sans MS" panose="030F0702030302020204" pitchFamily="66" charset="0"/>
                </a:rPr>
                <a:t>other </a:t>
              </a:r>
              <a:r>
                <a:rPr lang="en-US" sz="1600" b="1" kern="1200" dirty="0" err="1" smtClean="0">
                  <a:latin typeface="Comic Sans MS" panose="030F0702030302020204" pitchFamily="66" charset="0"/>
                </a:rPr>
                <a:t>mobilities</a:t>
              </a:r>
              <a:r>
                <a:rPr lang="en-US" sz="1600" b="1" kern="1200" dirty="0" smtClean="0">
                  <a:latin typeface="Comic Sans MS" panose="030F0702030302020204" pitchFamily="66" charset="0"/>
                </a:rPr>
                <a:t> of the rats. </a:t>
              </a:r>
              <a:endParaRPr lang="tr-TR" sz="1600" b="1" kern="1200" dirty="0">
                <a:latin typeface="Comic Sans MS" panose="030F0702030302020204" pitchFamily="66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2339752" y="621347"/>
              <a:ext cx="2563484" cy="2571086"/>
            </a:xfrm>
            <a:custGeom>
              <a:avLst/>
              <a:gdLst>
                <a:gd name="connsiteX0" fmla="*/ 0 w 2563484"/>
                <a:gd name="connsiteY0" fmla="*/ 427256 h 2571086"/>
                <a:gd name="connsiteX1" fmla="*/ 427256 w 2563484"/>
                <a:gd name="connsiteY1" fmla="*/ 0 h 2571086"/>
                <a:gd name="connsiteX2" fmla="*/ 2136228 w 2563484"/>
                <a:gd name="connsiteY2" fmla="*/ 0 h 2571086"/>
                <a:gd name="connsiteX3" fmla="*/ 2563484 w 2563484"/>
                <a:gd name="connsiteY3" fmla="*/ 427256 h 2571086"/>
                <a:gd name="connsiteX4" fmla="*/ 2563484 w 2563484"/>
                <a:gd name="connsiteY4" fmla="*/ 2143830 h 2571086"/>
                <a:gd name="connsiteX5" fmla="*/ 2136228 w 2563484"/>
                <a:gd name="connsiteY5" fmla="*/ 2571086 h 2571086"/>
                <a:gd name="connsiteX6" fmla="*/ 427256 w 2563484"/>
                <a:gd name="connsiteY6" fmla="*/ 2571086 h 2571086"/>
                <a:gd name="connsiteX7" fmla="*/ 0 w 2563484"/>
                <a:gd name="connsiteY7" fmla="*/ 2143830 h 2571086"/>
                <a:gd name="connsiteX8" fmla="*/ 0 w 2563484"/>
                <a:gd name="connsiteY8" fmla="*/ 427256 h 257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3484" h="2571086">
                  <a:moveTo>
                    <a:pt x="0" y="427256"/>
                  </a:moveTo>
                  <a:cubicBezTo>
                    <a:pt x="0" y="191289"/>
                    <a:pt x="191289" y="0"/>
                    <a:pt x="427256" y="0"/>
                  </a:cubicBezTo>
                  <a:lnTo>
                    <a:pt x="2136228" y="0"/>
                  </a:lnTo>
                  <a:cubicBezTo>
                    <a:pt x="2372195" y="0"/>
                    <a:pt x="2563484" y="191289"/>
                    <a:pt x="2563484" y="427256"/>
                  </a:cubicBezTo>
                  <a:lnTo>
                    <a:pt x="2563484" y="2143830"/>
                  </a:lnTo>
                  <a:cubicBezTo>
                    <a:pt x="2563484" y="2379797"/>
                    <a:pt x="2372195" y="2571086"/>
                    <a:pt x="2136228" y="2571086"/>
                  </a:cubicBezTo>
                  <a:lnTo>
                    <a:pt x="427256" y="2571086"/>
                  </a:lnTo>
                  <a:cubicBezTo>
                    <a:pt x="191289" y="2571086"/>
                    <a:pt x="0" y="2379797"/>
                    <a:pt x="0" y="2143830"/>
                  </a:cubicBezTo>
                  <a:lnTo>
                    <a:pt x="0" y="427256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119" tIns="235629" rIns="346119" bIns="235629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800" kern="1200"/>
            </a:p>
          </p:txBody>
        </p:sp>
        <p:sp>
          <p:nvSpPr>
            <p:cNvPr id="9" name="Freeform 8"/>
            <p:cNvSpPr/>
            <p:nvPr/>
          </p:nvSpPr>
          <p:spPr>
            <a:xfrm>
              <a:off x="4903236" y="3449542"/>
              <a:ext cx="3845227" cy="2571086"/>
            </a:xfrm>
            <a:custGeom>
              <a:avLst/>
              <a:gdLst>
                <a:gd name="connsiteX0" fmla="*/ 0 w 3845227"/>
                <a:gd name="connsiteY0" fmla="*/ 321386 h 2571086"/>
                <a:gd name="connsiteX1" fmla="*/ 2559684 w 3845227"/>
                <a:gd name="connsiteY1" fmla="*/ 321386 h 2571086"/>
                <a:gd name="connsiteX2" fmla="*/ 2559684 w 3845227"/>
                <a:gd name="connsiteY2" fmla="*/ 0 h 2571086"/>
                <a:gd name="connsiteX3" fmla="*/ 3845227 w 3845227"/>
                <a:gd name="connsiteY3" fmla="*/ 1285543 h 2571086"/>
                <a:gd name="connsiteX4" fmla="*/ 2559684 w 3845227"/>
                <a:gd name="connsiteY4" fmla="*/ 2571086 h 2571086"/>
                <a:gd name="connsiteX5" fmla="*/ 2559684 w 3845227"/>
                <a:gd name="connsiteY5" fmla="*/ 2249700 h 2571086"/>
                <a:gd name="connsiteX6" fmla="*/ 0 w 3845227"/>
                <a:gd name="connsiteY6" fmla="*/ 2249700 h 2571086"/>
                <a:gd name="connsiteX7" fmla="*/ 0 w 3845227"/>
                <a:gd name="connsiteY7" fmla="*/ 321386 h 257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45227" h="2571086">
                  <a:moveTo>
                    <a:pt x="0" y="321386"/>
                  </a:moveTo>
                  <a:lnTo>
                    <a:pt x="2559684" y="321386"/>
                  </a:lnTo>
                  <a:lnTo>
                    <a:pt x="2559684" y="0"/>
                  </a:lnTo>
                  <a:lnTo>
                    <a:pt x="3845227" y="1285543"/>
                  </a:lnTo>
                  <a:lnTo>
                    <a:pt x="2559684" y="2571086"/>
                  </a:lnTo>
                  <a:lnTo>
                    <a:pt x="2559684" y="2249700"/>
                  </a:lnTo>
                  <a:lnTo>
                    <a:pt x="0" y="2249700"/>
                  </a:lnTo>
                  <a:lnTo>
                    <a:pt x="0" y="321386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331546" rIns="974317" bIns="331546" numCol="1" spcCol="1270" anchor="t" anchorCtr="0">
              <a:noAutofit/>
            </a:bodyPr>
            <a:lstStyle/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latin typeface="Comic Sans MS" panose="030F0702030302020204" pitchFamily="66" charset="0"/>
                </a:rPr>
                <a:t>However, it was found that rats in the</a:t>
              </a:r>
              <a:endParaRPr lang="en-US" sz="1600" kern="1200" dirty="0"/>
            </a:p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tr-TR" sz="1600" b="1" kern="1200" dirty="0" smtClean="0">
                  <a:latin typeface="Comic Sans MS" panose="030F0702030302020204" pitchFamily="66" charset="0"/>
                </a:rPr>
                <a:t>EMF </a:t>
              </a:r>
              <a:r>
                <a:rPr lang="en-US" sz="1600" b="1" kern="1200" dirty="0" smtClean="0">
                  <a:latin typeface="Comic Sans MS" panose="030F0702030302020204" pitchFamily="66" charset="0"/>
                </a:rPr>
                <a:t>groups</a:t>
              </a:r>
              <a:endParaRPr lang="en-US" sz="1600" b="1" kern="1200" dirty="0">
                <a:latin typeface="Comic Sans MS" panose="030F0702030302020204" pitchFamily="66" charset="0"/>
              </a:endParaRPr>
            </a:p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b="1" kern="1200" dirty="0" smtClean="0">
                  <a:latin typeface="Comic Sans MS" panose="030F0702030302020204" pitchFamily="66" charset="0"/>
                </a:rPr>
                <a:t>more rapidly gained weight and increased</a:t>
              </a:r>
              <a:r>
                <a:rPr lang="tr-TR" sz="1600" b="1" kern="1200" dirty="0" smtClean="0">
                  <a:latin typeface="Comic Sans MS" panose="030F0702030302020204" pitchFamily="66" charset="0"/>
                </a:rPr>
                <a:t> </a:t>
              </a:r>
              <a:r>
                <a:rPr lang="en-US" sz="1600" b="1" kern="1200" dirty="0" smtClean="0">
                  <a:latin typeface="Comic Sans MS" panose="030F0702030302020204" pitchFamily="66" charset="0"/>
                </a:rPr>
                <a:t>in length compared with the control group.</a:t>
              </a:r>
              <a:endParaRPr lang="en-US" sz="1600" b="1" kern="1200" dirty="0">
                <a:latin typeface="Comic Sans MS" panose="030F0702030302020204" pitchFamily="66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339752" y="3449542"/>
              <a:ext cx="2563484" cy="2571086"/>
            </a:xfrm>
            <a:custGeom>
              <a:avLst/>
              <a:gdLst>
                <a:gd name="connsiteX0" fmla="*/ 0 w 2563484"/>
                <a:gd name="connsiteY0" fmla="*/ 427256 h 2571086"/>
                <a:gd name="connsiteX1" fmla="*/ 427256 w 2563484"/>
                <a:gd name="connsiteY1" fmla="*/ 0 h 2571086"/>
                <a:gd name="connsiteX2" fmla="*/ 2136228 w 2563484"/>
                <a:gd name="connsiteY2" fmla="*/ 0 h 2571086"/>
                <a:gd name="connsiteX3" fmla="*/ 2563484 w 2563484"/>
                <a:gd name="connsiteY3" fmla="*/ 427256 h 2571086"/>
                <a:gd name="connsiteX4" fmla="*/ 2563484 w 2563484"/>
                <a:gd name="connsiteY4" fmla="*/ 2143830 h 2571086"/>
                <a:gd name="connsiteX5" fmla="*/ 2136228 w 2563484"/>
                <a:gd name="connsiteY5" fmla="*/ 2571086 h 2571086"/>
                <a:gd name="connsiteX6" fmla="*/ 427256 w 2563484"/>
                <a:gd name="connsiteY6" fmla="*/ 2571086 h 2571086"/>
                <a:gd name="connsiteX7" fmla="*/ 0 w 2563484"/>
                <a:gd name="connsiteY7" fmla="*/ 2143830 h 2571086"/>
                <a:gd name="connsiteX8" fmla="*/ 0 w 2563484"/>
                <a:gd name="connsiteY8" fmla="*/ 427256 h 257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3484" h="2571086">
                  <a:moveTo>
                    <a:pt x="0" y="427256"/>
                  </a:moveTo>
                  <a:cubicBezTo>
                    <a:pt x="0" y="191289"/>
                    <a:pt x="191289" y="0"/>
                    <a:pt x="427256" y="0"/>
                  </a:cubicBezTo>
                  <a:lnTo>
                    <a:pt x="2136228" y="0"/>
                  </a:lnTo>
                  <a:cubicBezTo>
                    <a:pt x="2372195" y="0"/>
                    <a:pt x="2563484" y="191289"/>
                    <a:pt x="2563484" y="427256"/>
                  </a:cubicBezTo>
                  <a:lnTo>
                    <a:pt x="2563484" y="2143830"/>
                  </a:lnTo>
                  <a:cubicBezTo>
                    <a:pt x="2563484" y="2379797"/>
                    <a:pt x="2372195" y="2571086"/>
                    <a:pt x="2136228" y="2571086"/>
                  </a:cubicBezTo>
                  <a:lnTo>
                    <a:pt x="427256" y="2571086"/>
                  </a:lnTo>
                  <a:cubicBezTo>
                    <a:pt x="191289" y="2571086"/>
                    <a:pt x="0" y="2379797"/>
                    <a:pt x="0" y="2143830"/>
                  </a:cubicBezTo>
                  <a:lnTo>
                    <a:pt x="0" y="427256"/>
                  </a:lnTo>
                  <a:close/>
                </a:path>
              </a:pathLst>
            </a:custGeom>
            <a:blipFill rotWithShape="0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119" tIns="235629" rIns="346119" bIns="235629" numCol="1" spcCol="1270" anchor="ctr" anchorCtr="0">
              <a:noAutofit/>
            </a:bodyPr>
            <a:lstStyle/>
            <a:p>
              <a:pPr lvl="0" algn="ctr" defTabSz="2578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800" kern="1200"/>
            </a:p>
          </p:txBody>
        </p:sp>
      </p:grpSp>
      <p:pic>
        <p:nvPicPr>
          <p:cNvPr id="4098" name="Picture 2" descr="http://internet-marketing-success-pro.com/wp-content/uploads/2015/07/rat-running-on-the-wheel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21347"/>
            <a:ext cx="2563484" cy="2571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9045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-Point Star 2"/>
          <p:cNvSpPr/>
          <p:nvPr/>
        </p:nvSpPr>
        <p:spPr>
          <a:xfrm>
            <a:off x="755576" y="44624"/>
            <a:ext cx="8280919" cy="6048672"/>
          </a:xfrm>
          <a:prstGeom prst="star7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8CC04"/>
              </a:solidFill>
            </a:endParaRPr>
          </a:p>
        </p:txBody>
      </p:sp>
      <p:pic>
        <p:nvPicPr>
          <p:cNvPr id="6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20" y="188640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94274" y="2248426"/>
            <a:ext cx="60304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In light of these results, it is believed that 1800 MHz and 900 </a:t>
            </a:r>
            <a:r>
              <a:rPr lang="en-US" sz="2800" b="1" dirty="0" smtClean="0">
                <a:latin typeface="Comic Sans MS" panose="030F0702030302020204" pitchFamily="66" charset="0"/>
              </a:rPr>
              <a:t>MHz</a:t>
            </a:r>
            <a:r>
              <a:rPr lang="tr-TR" sz="2800" b="1" dirty="0" smtClean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EMF </a:t>
            </a:r>
            <a:r>
              <a:rPr lang="en-US" sz="2800" b="1" dirty="0">
                <a:latin typeface="Comic Sans MS" panose="030F0702030302020204" pitchFamily="66" charset="0"/>
              </a:rPr>
              <a:t>may cause prolong the growing process in growing rats.</a:t>
            </a:r>
          </a:p>
        </p:txBody>
      </p:sp>
    </p:spTree>
    <p:extLst>
      <p:ext uri="{BB962C8B-B14F-4D97-AF65-F5344CB8AC3E}">
        <p14:creationId xmlns:p14="http://schemas.microsoft.com/office/powerpoint/2010/main" val="25746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755576" y="941677"/>
            <a:ext cx="7560840" cy="4320480"/>
          </a:xfrm>
          <a:prstGeom prst="left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331640" y="2459166"/>
            <a:ext cx="66967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Considering the results of the study, further studies by including before- and after-puberty periods at even longer time intervals are necessary to clarify the mechanisms of EMF.</a:t>
            </a:r>
          </a:p>
        </p:txBody>
      </p:sp>
      <p:pic>
        <p:nvPicPr>
          <p:cNvPr id="1026" name="Picture 2" descr="http://previews.123rf.com/images/sararoom/sararoom1401/sararoom140100007/24801812-vector-illustration-of-cartoon-rat-Stock-Vect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46" y="190159"/>
            <a:ext cx="1475656" cy="1965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http://t1.ftcdn.net/jpg/00/84/91/34/110_F_84913493_BL3jApJfVrWbkf49nQ69PpQXFy9prkR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6" r="9629"/>
          <a:stretch/>
        </p:blipFill>
        <p:spPr bwMode="auto">
          <a:xfrm>
            <a:off x="7143455" y="4359118"/>
            <a:ext cx="1731594" cy="2169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http://holykaw.alltop.com/wp-content/uploads/2013/03/Fotolia_39990729_Subscription_XX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92766" y="477049"/>
            <a:ext cx="1207942" cy="1391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2" name="Picture 8" descr="http://previews.123rf.com/images/doomko/doomko1508/doomko150800003/43683599-fun-mobile-phone-cartoon-with-thumbs-up-Stock-Vect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00075" y="4359118"/>
            <a:ext cx="1330514" cy="1400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13250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619672" y="1196752"/>
            <a:ext cx="6984776" cy="4032448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2" y="116632"/>
            <a:ext cx="2038350" cy="2857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52836" y="2428146"/>
            <a:ext cx="6318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This work has been supported by the grants from the </a:t>
            </a:r>
            <a:r>
              <a:rPr lang="en-US" sz="2400" b="1" dirty="0" err="1">
                <a:latin typeface="Comic Sans MS" panose="030F0702030302020204" pitchFamily="66" charset="0"/>
              </a:rPr>
              <a:t>Ondokuz</a:t>
            </a:r>
            <a:endParaRPr lang="en-US" sz="2400" b="1" dirty="0">
              <a:latin typeface="Comic Sans MS" panose="030F0702030302020204" pitchFamily="66" charset="0"/>
            </a:endParaRPr>
          </a:p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Mayis</a:t>
            </a:r>
            <a:r>
              <a:rPr lang="en-US" sz="2400" b="1" dirty="0">
                <a:latin typeface="Comic Sans MS" panose="030F0702030302020204" pitchFamily="66" charset="0"/>
              </a:rPr>
              <a:t> University Scientific Projects Unit (BAP.PYO.VET.1901.005).</a:t>
            </a:r>
          </a:p>
        </p:txBody>
      </p:sp>
    </p:spTree>
    <p:extLst>
      <p:ext uri="{BB962C8B-B14F-4D97-AF65-F5344CB8AC3E}">
        <p14:creationId xmlns:p14="http://schemas.microsoft.com/office/powerpoint/2010/main" val="360331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healerliberator.com/img2/emf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4630638" cy="64915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24637" y="2996952"/>
            <a:ext cx="545213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C00000"/>
                </a:solidFill>
                <a:latin typeface="Comic Sans MS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1536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1001</TotalTime>
  <Words>1402</Words>
  <Application>Microsoft Office PowerPoint</Application>
  <PresentationFormat>On-screen Show (4:3)</PresentationFormat>
  <Paragraphs>125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ozlemnisbet</dc:creator>
  <cp:lastModifiedBy>ozlemnisbet</cp:lastModifiedBy>
  <cp:revision>97</cp:revision>
  <dcterms:created xsi:type="dcterms:W3CDTF">2013-06-10T18:27:38Z</dcterms:created>
  <dcterms:modified xsi:type="dcterms:W3CDTF">2016-08-15T18:41:25Z</dcterms:modified>
</cp:coreProperties>
</file>