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80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8" r:id="rId21"/>
    <p:sldId id="283" r:id="rId22"/>
    <p:sldId id="282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43E4A-C973-4C71-97DD-1C29B0E22C45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9BF5E-A0FB-4E84-BF9A-A4E405681E5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7006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9BF5E-A0FB-4E84-BF9A-A4E405681E5B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7578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970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3853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368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0587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0377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468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742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7641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990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852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4064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B5EF7AB-238C-4504-BDD4-FFACC7C7A8DE}" type="datetimeFigureOut">
              <a:rPr lang="tr-TR" smtClean="0"/>
              <a:t>18.09.2018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2FFEE73B-54D2-49B2-8593-21F7EF4A72E5}" type="slidenum">
              <a:rPr lang="tr-TR" smtClean="0"/>
              <a:t>‹#›</a:t>
            </a:fld>
            <a:endParaRPr lang="tr-TR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210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6866792" cy="146304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/>
              <a:t>LIfe</a:t>
            </a:r>
            <a:r>
              <a:rPr lang="tr-TR" b="1" dirty="0" smtClean="0"/>
              <a:t> </a:t>
            </a:r>
            <a:r>
              <a:rPr lang="tr-TR" b="1" dirty="0" err="1" smtClean="0"/>
              <a:t>SatIsfactIon</a:t>
            </a:r>
            <a:r>
              <a:rPr lang="tr-TR" b="1" dirty="0" smtClean="0"/>
              <a:t> </a:t>
            </a:r>
            <a:r>
              <a:rPr lang="tr-TR" b="1" dirty="0" err="1"/>
              <a:t>and</a:t>
            </a:r>
            <a:r>
              <a:rPr lang="tr-TR" b="1" dirty="0"/>
              <a:t> COPE of </a:t>
            </a:r>
            <a:r>
              <a:rPr lang="tr-TR" b="1" dirty="0" err="1"/>
              <a:t>Mothers</a:t>
            </a:r>
            <a:r>
              <a:rPr lang="tr-TR" b="1" dirty="0"/>
              <a:t> </a:t>
            </a:r>
            <a:r>
              <a:rPr lang="tr-TR" b="1" dirty="0" err="1" smtClean="0"/>
              <a:t>wIth</a:t>
            </a:r>
            <a:r>
              <a:rPr lang="tr-TR" b="1" dirty="0" smtClean="0"/>
              <a:t> </a:t>
            </a:r>
            <a:r>
              <a:rPr lang="tr-TR" b="1" dirty="0" err="1" smtClean="0"/>
              <a:t>EpIleptIc</a:t>
            </a:r>
            <a:r>
              <a:rPr lang="tr-TR" b="1" dirty="0" smtClean="0"/>
              <a:t> </a:t>
            </a:r>
            <a:r>
              <a:rPr lang="tr-TR" b="1" dirty="0" err="1" smtClean="0"/>
              <a:t>ChIldren</a:t>
            </a:r>
            <a:endParaRPr lang="tr-TR" dirty="0"/>
          </a:p>
        </p:txBody>
      </p:sp>
      <p:sp>
        <p:nvSpPr>
          <p:cNvPr id="5" name="Alt Başlık 2"/>
          <p:cNvSpPr>
            <a:spLocks noGrp="1"/>
          </p:cNvSpPr>
          <p:nvPr>
            <p:ph type="subTitle" idx="1"/>
          </p:nvPr>
        </p:nvSpPr>
        <p:spPr>
          <a:xfrm>
            <a:off x="8610600" y="4960136"/>
            <a:ext cx="3200400" cy="1669263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Hatice BAŞKALE*</a:t>
            </a:r>
          </a:p>
          <a:p>
            <a:r>
              <a:rPr lang="tr-TR" dirty="0" smtClean="0"/>
              <a:t>Bengü ÇETİNKAYA</a:t>
            </a:r>
          </a:p>
          <a:p>
            <a:r>
              <a:rPr lang="tr-TR" dirty="0" smtClean="0"/>
              <a:t>Sibel Serap CEYLAN</a:t>
            </a:r>
          </a:p>
          <a:p>
            <a:endParaRPr lang="tr-TR" dirty="0"/>
          </a:p>
          <a:p>
            <a:r>
              <a:rPr lang="tr-TR" dirty="0" smtClean="0"/>
              <a:t>Pamukkale </a:t>
            </a:r>
            <a:r>
              <a:rPr lang="tr-TR" dirty="0" err="1" smtClean="0"/>
              <a:t>University</a:t>
            </a:r>
            <a:endParaRPr lang="tr-TR" dirty="0" smtClean="0"/>
          </a:p>
          <a:p>
            <a:r>
              <a:rPr lang="tr-TR" dirty="0" err="1" smtClean="0"/>
              <a:t>Faculty</a:t>
            </a:r>
            <a:r>
              <a:rPr lang="tr-TR" dirty="0" smtClean="0"/>
              <a:t> of </a:t>
            </a:r>
            <a:r>
              <a:rPr lang="tr-TR" dirty="0" err="1" smtClean="0"/>
              <a:t>Health</a:t>
            </a:r>
            <a:r>
              <a:rPr lang="tr-TR" dirty="0" smtClean="0"/>
              <a:t> </a:t>
            </a:r>
            <a:r>
              <a:rPr lang="tr-TR" dirty="0" err="1" smtClean="0"/>
              <a:t>Sciences</a:t>
            </a:r>
            <a:endParaRPr lang="tr-TR" dirty="0" smtClean="0"/>
          </a:p>
          <a:p>
            <a:r>
              <a:rPr lang="tr-TR" dirty="0" smtClean="0"/>
              <a:t>Denizli-TÜRKİYE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809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r>
              <a:rPr lang="en-US" sz="2800" dirty="0" smtClean="0"/>
              <a:t>Childhood</a:t>
            </a:r>
            <a:r>
              <a:rPr lang="tr-TR" sz="2800" dirty="0" smtClean="0"/>
              <a:t> c</a:t>
            </a:r>
            <a:r>
              <a:rPr lang="en-US" sz="2800" dirty="0" err="1" smtClean="0"/>
              <a:t>hronic</a:t>
            </a:r>
            <a:r>
              <a:rPr lang="en-US" sz="2800" dirty="0" smtClean="0"/>
              <a:t> </a:t>
            </a:r>
            <a:r>
              <a:rPr lang="tr-TR" sz="2800" dirty="0" err="1" smtClean="0"/>
              <a:t>illnesses</a:t>
            </a:r>
            <a:r>
              <a:rPr lang="tr-TR" sz="2800" dirty="0" smtClean="0"/>
              <a:t> </a:t>
            </a:r>
            <a:r>
              <a:rPr lang="en-US" sz="2800" dirty="0" smtClean="0"/>
              <a:t>negatively affect the quality of life and satisfaction </a:t>
            </a:r>
            <a:r>
              <a:rPr lang="tr-TR" sz="2800" dirty="0" err="1" smtClean="0"/>
              <a:t>with</a:t>
            </a:r>
            <a:r>
              <a:rPr lang="tr-TR" sz="2800" dirty="0" smtClean="0"/>
              <a:t> </a:t>
            </a:r>
            <a:r>
              <a:rPr lang="en-US" sz="2800" dirty="0" smtClean="0"/>
              <a:t>life </a:t>
            </a:r>
            <a:r>
              <a:rPr lang="en-US" sz="2800" dirty="0"/>
              <a:t>of </a:t>
            </a:r>
            <a:r>
              <a:rPr lang="en-US" sz="2800" dirty="0" smtClean="0"/>
              <a:t>the family</a:t>
            </a:r>
            <a:r>
              <a:rPr lang="tr-TR" sz="2800" dirty="0" smtClean="0"/>
              <a:t>.</a:t>
            </a:r>
          </a:p>
          <a:p>
            <a:endParaRPr lang="tr-TR" sz="2800" dirty="0" smtClean="0">
              <a:effectLst/>
            </a:endParaRPr>
          </a:p>
          <a:p>
            <a:r>
              <a:rPr lang="en-US" sz="2800" dirty="0" smtClean="0">
                <a:solidFill>
                  <a:srgbClr val="7030A0"/>
                </a:solidFill>
                <a:effectLst/>
              </a:rPr>
              <a:t>"Satisfaction </a:t>
            </a:r>
            <a:r>
              <a:rPr lang="tr-TR" sz="2800" dirty="0" err="1" smtClean="0">
                <a:solidFill>
                  <a:srgbClr val="7030A0"/>
                </a:solidFill>
                <a:effectLst/>
              </a:rPr>
              <a:t>with</a:t>
            </a:r>
            <a:r>
              <a:rPr lang="en-US" sz="2800" dirty="0" smtClean="0">
                <a:solidFill>
                  <a:srgbClr val="7030A0"/>
                </a:solidFill>
                <a:effectLst/>
              </a:rPr>
              <a:t> life"</a:t>
            </a:r>
            <a:r>
              <a:rPr lang="en-US" sz="2800" dirty="0" smtClean="0">
                <a:effectLst/>
              </a:rPr>
              <a:t> is the situation or result obtained by comparing a person's expectations (what he wants) with what he has. In other words, it is the result of someone's expectations compared to the real situation</a:t>
            </a:r>
            <a:r>
              <a:rPr lang="tr-TR" sz="2800" dirty="0" smtClean="0">
                <a:effectLst/>
              </a:rPr>
              <a:t>.</a:t>
            </a:r>
            <a:endParaRPr lang="en-US" sz="2800" dirty="0" smtClean="0">
              <a:effectLst/>
            </a:endParaRPr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266034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1713" y="1732085"/>
            <a:ext cx="9720073" cy="402336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Epilepsy </a:t>
            </a:r>
            <a:r>
              <a:rPr lang="tr-TR" sz="2800" dirty="0" smtClean="0"/>
              <a:t>n</a:t>
            </a:r>
            <a:r>
              <a:rPr lang="en-US" sz="2800" dirty="0" err="1" smtClean="0"/>
              <a:t>ot</a:t>
            </a:r>
            <a:r>
              <a:rPr lang="tr-TR" sz="2800" dirty="0" smtClean="0"/>
              <a:t> </a:t>
            </a:r>
            <a:r>
              <a:rPr lang="tr-TR" sz="2800" dirty="0" err="1" smtClean="0"/>
              <a:t>only</a:t>
            </a:r>
            <a:r>
              <a:rPr lang="en-US" sz="2800" dirty="0" smtClean="0"/>
              <a:t> affect the epileptic person, </a:t>
            </a:r>
            <a:r>
              <a:rPr lang="tr-TR" sz="2800" dirty="0" smtClean="0"/>
              <a:t>but </a:t>
            </a:r>
            <a:r>
              <a:rPr lang="tr-TR" sz="2800" dirty="0" err="1" smtClean="0"/>
              <a:t>also</a:t>
            </a:r>
            <a:r>
              <a:rPr lang="tr-TR" sz="2800" dirty="0" smtClean="0"/>
              <a:t> </a:t>
            </a:r>
            <a:r>
              <a:rPr lang="en-US" sz="2800" dirty="0" smtClean="0"/>
              <a:t>the family</a:t>
            </a:r>
            <a:r>
              <a:rPr lang="tr-TR" sz="2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Psychosocial and economic problems, anxiety, depression, sleeping problems, familial problems and </a:t>
            </a:r>
            <a:r>
              <a:rPr lang="tr-TR" sz="2800" dirty="0" err="1" smtClean="0">
                <a:effectLst/>
              </a:rPr>
              <a:t>decreas</a:t>
            </a:r>
            <a:r>
              <a:rPr lang="en-US" sz="2800" dirty="0" smtClean="0">
                <a:effectLst/>
              </a:rPr>
              <a:t> quality of life are seen in families of children with epilepsy.</a:t>
            </a:r>
            <a:endParaRPr lang="tr-TR" sz="2800" dirty="0" smtClean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800" dirty="0" smtClean="0">
              <a:effectLst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>
                <a:effectLst/>
              </a:rPr>
              <a:t>Even the fear that the child will have a seizure negatively</a:t>
            </a:r>
            <a:r>
              <a:rPr lang="tr-TR" sz="2800" dirty="0" smtClean="0">
                <a:effectLst/>
              </a:rPr>
              <a:t> </a:t>
            </a:r>
            <a:r>
              <a:rPr lang="en-US" sz="2800" dirty="0" smtClean="0">
                <a:effectLst/>
              </a:rPr>
              <a:t>affects the daily life of the family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066537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32921" y="1899138"/>
            <a:ext cx="9720073" cy="402336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Epilepsy causes parents to experience financial difficulties, weaken interpersonal relationships, social isolation and stigmatization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sz="2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 smtClean="0"/>
              <a:t>Mothers may limit own and their children's life because of lack of information or wrong attitudes about the disease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729426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59297" y="1679329"/>
            <a:ext cx="9720073" cy="4466493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2800" dirty="0" err="1"/>
              <a:t>Sometimes</a:t>
            </a:r>
            <a:r>
              <a:rPr lang="tr-TR" sz="2800" dirty="0"/>
              <a:t> </a:t>
            </a:r>
            <a:r>
              <a:rPr lang="tr-TR" sz="2800" dirty="0" err="1"/>
              <a:t>parents</a:t>
            </a:r>
            <a:r>
              <a:rPr lang="tr-TR" sz="2800" dirty="0"/>
              <a:t> of </a:t>
            </a:r>
            <a:r>
              <a:rPr lang="tr-TR" sz="2800" dirty="0" err="1"/>
              <a:t>children</a:t>
            </a:r>
            <a:r>
              <a:rPr lang="tr-TR" sz="2800" dirty="0"/>
              <a:t> </a:t>
            </a:r>
            <a:r>
              <a:rPr lang="tr-TR" sz="2800" dirty="0" err="1"/>
              <a:t>with</a:t>
            </a:r>
            <a:r>
              <a:rPr lang="tr-TR" sz="2800" dirty="0"/>
              <a:t> </a:t>
            </a:r>
            <a:r>
              <a:rPr lang="tr-TR" sz="2800" dirty="0" err="1"/>
              <a:t>epilepsy</a:t>
            </a:r>
            <a:r>
              <a:rPr lang="tr-TR" sz="2800" dirty="0"/>
              <a:t> </a:t>
            </a:r>
            <a:r>
              <a:rPr lang="tr-TR" sz="2800" dirty="0" err="1"/>
              <a:t>and</a:t>
            </a:r>
            <a:r>
              <a:rPr lang="tr-TR" sz="2800" dirty="0"/>
              <a:t> </a:t>
            </a:r>
            <a:r>
              <a:rPr lang="tr-TR" sz="2800" dirty="0" err="1"/>
              <a:t>other</a:t>
            </a:r>
            <a:r>
              <a:rPr lang="tr-TR" sz="2800" dirty="0"/>
              <a:t> </a:t>
            </a:r>
            <a:r>
              <a:rPr lang="tr-TR" sz="2800" dirty="0" err="1"/>
              <a:t>chronic</a:t>
            </a:r>
            <a:r>
              <a:rPr lang="tr-TR" sz="2800" dirty="0"/>
              <a:t> </a:t>
            </a:r>
            <a:r>
              <a:rPr lang="tr-TR" sz="2800" dirty="0" err="1"/>
              <a:t>neurological</a:t>
            </a:r>
            <a:r>
              <a:rPr lang="tr-TR" sz="2800" dirty="0"/>
              <a:t> </a:t>
            </a:r>
            <a:r>
              <a:rPr lang="tr-TR" sz="2800" dirty="0" err="1"/>
              <a:t>conditions</a:t>
            </a:r>
            <a:r>
              <a:rPr lang="tr-TR" sz="2800" dirty="0"/>
              <a:t> </a:t>
            </a:r>
            <a:r>
              <a:rPr lang="tr-TR" sz="2800" dirty="0" err="1"/>
              <a:t>may</a:t>
            </a:r>
            <a:r>
              <a:rPr lang="tr-TR" sz="2800" dirty="0"/>
              <a:t> </a:t>
            </a:r>
            <a:r>
              <a:rPr lang="tr-TR" sz="2800" dirty="0" err="1"/>
              <a:t>experience</a:t>
            </a:r>
            <a:r>
              <a:rPr lang="tr-TR" sz="2800" dirty="0"/>
              <a:t> </a:t>
            </a:r>
            <a:r>
              <a:rPr lang="tr-TR" sz="2800" dirty="0" err="1"/>
              <a:t>low</a:t>
            </a:r>
            <a:r>
              <a:rPr lang="tr-TR" sz="2800" dirty="0"/>
              <a:t> </a:t>
            </a:r>
            <a:r>
              <a:rPr lang="tr-TR" sz="2800" dirty="0" err="1"/>
              <a:t>levels</a:t>
            </a:r>
            <a:r>
              <a:rPr lang="tr-TR" sz="2800" dirty="0"/>
              <a:t> of </a:t>
            </a:r>
            <a:r>
              <a:rPr lang="tr-TR" sz="2800" dirty="0" err="1"/>
              <a:t>confidence</a:t>
            </a:r>
            <a:r>
              <a:rPr lang="tr-TR" sz="2800" dirty="0"/>
              <a:t> in </a:t>
            </a:r>
            <a:r>
              <a:rPr lang="tr-TR" sz="2800" dirty="0" err="1"/>
              <a:t>their</a:t>
            </a:r>
            <a:r>
              <a:rPr lang="tr-TR" sz="2800" dirty="0"/>
              <a:t> </a:t>
            </a:r>
            <a:r>
              <a:rPr lang="tr-TR" sz="2800" dirty="0" err="1"/>
              <a:t>parenting</a:t>
            </a:r>
            <a:r>
              <a:rPr lang="tr-TR" sz="2800" dirty="0"/>
              <a:t> </a:t>
            </a:r>
            <a:r>
              <a:rPr lang="tr-TR" sz="2800" dirty="0" err="1" smtClean="0"/>
              <a:t>abilities</a:t>
            </a:r>
            <a:r>
              <a:rPr lang="tr-TR" sz="2800" dirty="0" smtClean="0"/>
              <a:t>. </a:t>
            </a:r>
          </a:p>
          <a:p>
            <a:r>
              <a:rPr lang="en-US" sz="2800" dirty="0" smtClean="0"/>
              <a:t>In short, the parents have to cope with the child's chronic illnesses and difficulties.</a:t>
            </a:r>
            <a:endParaRPr lang="tr-TR" sz="2800" dirty="0" smtClean="0"/>
          </a:p>
          <a:p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srgbClr val="7030A0"/>
                </a:solidFill>
              </a:rPr>
              <a:t>"</a:t>
            </a:r>
            <a:r>
              <a:rPr lang="tr-TR" sz="2800" dirty="0" smtClean="0">
                <a:solidFill>
                  <a:srgbClr val="7030A0"/>
                </a:solidFill>
              </a:rPr>
              <a:t>Cop</a:t>
            </a:r>
            <a:r>
              <a:rPr lang="en-US" sz="2800" dirty="0" err="1" smtClean="0">
                <a:solidFill>
                  <a:srgbClr val="7030A0"/>
                </a:solidFill>
              </a:rPr>
              <a:t>ing</a:t>
            </a:r>
            <a:r>
              <a:rPr lang="en-US" sz="2800" dirty="0" smtClean="0">
                <a:solidFill>
                  <a:srgbClr val="7030A0"/>
                </a:solidFill>
              </a:rPr>
              <a:t>" </a:t>
            </a:r>
            <a:r>
              <a:rPr lang="en-US" sz="2800" dirty="0" smtClean="0"/>
              <a:t>can be defined as all of the cognitive, emotional, and behavioral responses that the individual demonstrates to resist and respond to stressful events or factors</a:t>
            </a:r>
            <a:r>
              <a:rPr lang="tr-TR" sz="2800" dirty="0" smtClean="0"/>
              <a:t>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72369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53789" y="1608992"/>
            <a:ext cx="9720073" cy="402336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It has been determined </a:t>
            </a:r>
            <a:r>
              <a:rPr lang="tr-TR" sz="2800" dirty="0" smtClean="0"/>
              <a:t>in </a:t>
            </a:r>
            <a:r>
              <a:rPr lang="tr-TR" sz="2800" dirty="0" err="1" smtClean="0"/>
              <a:t>other</a:t>
            </a:r>
            <a:r>
              <a:rPr lang="tr-TR" sz="2800" dirty="0" smtClean="0"/>
              <a:t> </a:t>
            </a:r>
            <a:r>
              <a:rPr lang="tr-TR" sz="2800" dirty="0" err="1" smtClean="0"/>
              <a:t>studies</a:t>
            </a:r>
            <a:r>
              <a:rPr lang="tr-TR" sz="2800" dirty="0" smtClean="0"/>
              <a:t> </a:t>
            </a:r>
            <a:r>
              <a:rPr lang="en-US" sz="2800" dirty="0" smtClean="0"/>
              <a:t>that parents of children with chronic illness use self-reliance, optimistic approach and social support as effective methods to cope with stress</a:t>
            </a:r>
            <a:r>
              <a:rPr lang="tr-TR" sz="28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Parental emotional coping behavior is a form of ineffective coping as it increases parental stress</a:t>
            </a:r>
            <a:r>
              <a:rPr lang="tr-TR" sz="28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>
                <a:effectLst/>
              </a:rPr>
              <a:t>The families of children with epilepsy and other chronic diseases need psychosocial support</a:t>
            </a:r>
            <a:r>
              <a:rPr lang="tr-TR" sz="2800" dirty="0" smtClean="0">
                <a:effectLst/>
              </a:rPr>
              <a:t>.</a:t>
            </a: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102759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4128" y="1644161"/>
            <a:ext cx="9720073" cy="402336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Epileptic children can also be affected positively when family members have a higher life satisfaction and better cope with problems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Determining </a:t>
            </a:r>
            <a:r>
              <a:rPr lang="en-US" sz="2800" dirty="0"/>
              <a:t>the life satisfaction and coping </a:t>
            </a:r>
            <a:r>
              <a:rPr lang="tr-TR" sz="2800" dirty="0" err="1" smtClean="0"/>
              <a:t>behavior</a:t>
            </a:r>
            <a:r>
              <a:rPr lang="en-US" sz="2800" dirty="0" smtClean="0"/>
              <a:t>s </a:t>
            </a:r>
            <a:r>
              <a:rPr lang="en-US" sz="2800" dirty="0"/>
              <a:t>of the </a:t>
            </a:r>
            <a:r>
              <a:rPr lang="tr-TR" sz="2800" dirty="0" err="1" smtClean="0"/>
              <a:t>mothers</a:t>
            </a:r>
            <a:r>
              <a:rPr lang="en-US" sz="2800" dirty="0" smtClean="0"/>
              <a:t> </a:t>
            </a:r>
            <a:r>
              <a:rPr lang="en-US" sz="2800" dirty="0"/>
              <a:t>may contribute to developing comprehensive strategies and creating a holistic perspective.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598285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AIm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aim of this study </a:t>
            </a:r>
            <a:r>
              <a:rPr lang="tr-TR" sz="2800" dirty="0" err="1" smtClean="0"/>
              <a:t>wa</a:t>
            </a:r>
            <a:r>
              <a:rPr lang="en-US" sz="2800" dirty="0" smtClean="0"/>
              <a:t>s </a:t>
            </a:r>
            <a:r>
              <a:rPr lang="en-US" sz="2800" dirty="0"/>
              <a:t>to determine the </a:t>
            </a:r>
            <a:r>
              <a:rPr lang="en-US" sz="2800" dirty="0" smtClean="0"/>
              <a:t>satisfaction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en-US" sz="2800" dirty="0" smtClean="0"/>
              <a:t> life</a:t>
            </a:r>
            <a:r>
              <a:rPr lang="tr-TR" sz="2800" dirty="0" smtClean="0"/>
              <a:t> </a:t>
            </a:r>
            <a:r>
              <a:rPr lang="en-US" sz="2800" dirty="0" smtClean="0"/>
              <a:t>and </a:t>
            </a:r>
            <a:endParaRPr lang="tr-TR" sz="2800" dirty="0" smtClean="0"/>
          </a:p>
          <a:p>
            <a:r>
              <a:rPr lang="tr-TR" sz="2800" dirty="0" smtClean="0"/>
              <a:t>COPE </a:t>
            </a:r>
            <a:r>
              <a:rPr lang="en-US" sz="2800" dirty="0" smtClean="0"/>
              <a:t>of </a:t>
            </a:r>
            <a:r>
              <a:rPr lang="en-US" sz="2800" dirty="0"/>
              <a:t>the mother who has the epileptic child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55411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u="sng" dirty="0" err="1" smtClean="0"/>
              <a:t>MaterIals</a:t>
            </a:r>
            <a:r>
              <a:rPr lang="tr-TR" u="sng" dirty="0" smtClean="0"/>
              <a:t> </a:t>
            </a:r>
            <a:r>
              <a:rPr lang="tr-TR" u="sng" dirty="0" err="1" smtClean="0"/>
              <a:t>and</a:t>
            </a:r>
            <a:r>
              <a:rPr lang="tr-TR" u="sng" dirty="0" smtClean="0"/>
              <a:t> </a:t>
            </a:r>
            <a:r>
              <a:rPr lang="tr-TR" u="sng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r>
              <a:rPr lang="tr-TR" sz="2800" b="1" dirty="0" smtClean="0"/>
              <a:t>Design </a:t>
            </a:r>
            <a:endParaRPr lang="tr-TR" sz="2800" dirty="0"/>
          </a:p>
          <a:p>
            <a:endParaRPr lang="tr-TR" sz="2800" dirty="0" smtClean="0"/>
          </a:p>
          <a:p>
            <a:r>
              <a:rPr lang="tr-TR" sz="2800" dirty="0" err="1" smtClean="0"/>
              <a:t>Descriptive</a:t>
            </a:r>
            <a:r>
              <a:rPr lang="tr-TR" sz="2800" dirty="0" smtClean="0"/>
              <a:t> </a:t>
            </a:r>
            <a:r>
              <a:rPr lang="tr-TR" sz="2800" dirty="0" err="1" smtClean="0"/>
              <a:t>study</a:t>
            </a:r>
            <a:endParaRPr lang="tr-TR" sz="28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658912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59423" y="202223"/>
            <a:ext cx="10928839" cy="6559062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Autofit/>
          </a:bodyPr>
          <a:lstStyle/>
          <a:p>
            <a:r>
              <a:rPr lang="tr-TR" sz="2800" b="1" dirty="0" err="1" smtClean="0"/>
              <a:t>Setting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and</a:t>
            </a:r>
            <a:r>
              <a:rPr lang="tr-TR" sz="2800" b="1" dirty="0" smtClean="0"/>
              <a:t> </a:t>
            </a:r>
            <a:r>
              <a:rPr lang="tr-TR" sz="2800" b="1" dirty="0" err="1" smtClean="0"/>
              <a:t>sample</a:t>
            </a:r>
            <a:endParaRPr lang="tr-TR" sz="2800" b="1" dirty="0" smtClean="0"/>
          </a:p>
          <a:p>
            <a:endParaRPr lang="tr-TR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Mothers of children who have been diagnosed with epilepsy for at least 6 months and who do not require heavy mental and physical care </a:t>
            </a:r>
            <a:r>
              <a:rPr lang="tr-TR" sz="2800" dirty="0" err="1" smtClean="0"/>
              <a:t>we</a:t>
            </a:r>
            <a:r>
              <a:rPr lang="en-US" sz="2800" dirty="0" smtClean="0"/>
              <a:t>re taken</a:t>
            </a: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the</a:t>
            </a:r>
            <a:r>
              <a:rPr lang="tr-TR" sz="2800" dirty="0" smtClean="0"/>
              <a:t> </a:t>
            </a:r>
            <a:r>
              <a:rPr lang="tr-TR" sz="2800" dirty="0" err="1" smtClean="0"/>
              <a:t>study</a:t>
            </a:r>
            <a:r>
              <a:rPr lang="en-US" sz="2800" dirty="0" smtClean="0"/>
              <a:t>. </a:t>
            </a:r>
            <a:endParaRPr lang="tr-TR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tr-TR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Patients </a:t>
            </a:r>
            <a:r>
              <a:rPr lang="en-US" sz="2800" dirty="0"/>
              <a:t>with other underlying neurological, metabolic, and genetic diseases were not included in the study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tr-TR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sample was </a:t>
            </a:r>
            <a:r>
              <a:rPr lang="tr-TR" sz="2800" dirty="0" err="1"/>
              <a:t>consisted</a:t>
            </a:r>
            <a:r>
              <a:rPr lang="tr-TR" sz="2800" dirty="0"/>
              <a:t> of </a:t>
            </a:r>
            <a:r>
              <a:rPr lang="en-US" sz="2800" dirty="0" smtClean="0"/>
              <a:t>mothers who </a:t>
            </a:r>
            <a:r>
              <a:rPr lang="en-US" sz="2800" dirty="0"/>
              <a:t>applied to a state and university hospital in </a:t>
            </a:r>
            <a:r>
              <a:rPr lang="en-US" sz="2800" dirty="0" err="1"/>
              <a:t>Denizli</a:t>
            </a:r>
            <a:r>
              <a:rPr lang="en-US" sz="2800" dirty="0"/>
              <a:t> for epilepsy</a:t>
            </a:r>
            <a:r>
              <a:rPr lang="en-US" sz="2800" dirty="0" smtClean="0"/>
              <a:t>.</a:t>
            </a:r>
            <a:endParaRPr lang="tr-TR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tr-TR" sz="2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data were collected in pediatric neurology services and EEG room.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023411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7006"/>
          </a:xfrm>
        </p:spPr>
        <p:txBody>
          <a:bodyPr/>
          <a:lstStyle/>
          <a:p>
            <a:r>
              <a:rPr lang="tr-TR" dirty="0" smtClean="0"/>
              <a:t>Instruments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23192" y="1345223"/>
            <a:ext cx="9821009" cy="5046785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lnSpcReduction="10000"/>
          </a:bodyPr>
          <a:lstStyle/>
          <a:p>
            <a:r>
              <a:rPr lang="en-US" b="1" dirty="0" smtClean="0"/>
              <a:t>Sociodemographic </a:t>
            </a:r>
            <a:r>
              <a:rPr lang="en-US" b="1" dirty="0"/>
              <a:t>Information </a:t>
            </a:r>
            <a:r>
              <a:rPr lang="en-US" b="1" dirty="0" smtClean="0"/>
              <a:t>Form</a:t>
            </a:r>
            <a:endParaRPr lang="tr-TR" b="1" dirty="0" smtClean="0"/>
          </a:p>
          <a:p>
            <a:endParaRPr lang="tr-TR" b="1" dirty="0"/>
          </a:p>
          <a:p>
            <a:r>
              <a:rPr lang="en-US" dirty="0" smtClean="0"/>
              <a:t>This </a:t>
            </a:r>
            <a:r>
              <a:rPr lang="en-US" dirty="0"/>
              <a:t>form consists of 15 questions that </a:t>
            </a:r>
            <a:r>
              <a:rPr lang="en-US" dirty="0" smtClean="0"/>
              <a:t>include</a:t>
            </a:r>
            <a:r>
              <a:rPr lang="tr-TR" dirty="0" smtClean="0"/>
              <a:t>;</a:t>
            </a:r>
          </a:p>
          <a:p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 smtClean="0"/>
              <a:t>C</a:t>
            </a:r>
            <a:r>
              <a:rPr lang="en-US" dirty="0" err="1" smtClean="0"/>
              <a:t>hild</a:t>
            </a:r>
            <a:r>
              <a:rPr lang="en-US" dirty="0" smtClean="0"/>
              <a:t> </a:t>
            </a:r>
            <a:r>
              <a:rPr lang="en-US" dirty="0"/>
              <a:t>age,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 smtClean="0"/>
              <a:t>G</a:t>
            </a:r>
            <a:r>
              <a:rPr lang="en-US" dirty="0" smtClean="0"/>
              <a:t>ender,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 smtClean="0"/>
              <a:t>Age of </a:t>
            </a:r>
            <a:r>
              <a:rPr lang="tr-TR" dirty="0" err="1" smtClean="0"/>
              <a:t>diagnosis</a:t>
            </a:r>
            <a:r>
              <a:rPr lang="tr-TR" dirty="0" smtClean="0"/>
              <a:t> </a:t>
            </a:r>
            <a:r>
              <a:rPr lang="en-US" dirty="0" smtClean="0"/>
              <a:t>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 smtClean="0"/>
              <a:t>S</a:t>
            </a:r>
            <a:r>
              <a:rPr lang="en-US" dirty="0" err="1" smtClean="0"/>
              <a:t>eizure</a:t>
            </a:r>
            <a:r>
              <a:rPr lang="en-US" dirty="0" smtClean="0"/>
              <a:t> </a:t>
            </a:r>
            <a:r>
              <a:rPr lang="en-US" dirty="0"/>
              <a:t>frequency,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 smtClean="0"/>
              <a:t>E</a:t>
            </a:r>
            <a:r>
              <a:rPr lang="en-US" dirty="0" err="1" smtClean="0"/>
              <a:t>ducational</a:t>
            </a:r>
            <a:r>
              <a:rPr lang="en-US" dirty="0" smtClean="0"/>
              <a:t> </a:t>
            </a:r>
            <a:r>
              <a:rPr lang="en-US" dirty="0"/>
              <a:t>status of parents,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 err="1" smtClean="0"/>
              <a:t>Mother</a:t>
            </a:r>
            <a:r>
              <a:rPr lang="tr-TR" dirty="0" smtClean="0"/>
              <a:t> </a:t>
            </a:r>
            <a:r>
              <a:rPr lang="tr-TR" dirty="0" err="1" smtClean="0"/>
              <a:t>occupation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dirty="0" err="1" smtClean="0"/>
              <a:t>Socio</a:t>
            </a:r>
            <a:r>
              <a:rPr lang="tr-TR" dirty="0" smtClean="0"/>
              <a:t>-</a:t>
            </a:r>
            <a:r>
              <a:rPr lang="en-US" dirty="0" smtClean="0"/>
              <a:t>economic </a:t>
            </a:r>
            <a:r>
              <a:rPr lang="en-US" dirty="0"/>
              <a:t>status. </a:t>
            </a:r>
            <a:endParaRPr lang="tr-TR" b="1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89671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96815" y="272562"/>
            <a:ext cx="10665069" cy="6418384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 fontScale="77500" lnSpcReduction="20000"/>
          </a:bodyPr>
          <a:lstStyle/>
          <a:p>
            <a:r>
              <a:rPr lang="tr-TR" b="1" dirty="0"/>
              <a:t>COPE (</a:t>
            </a:r>
            <a:r>
              <a:rPr lang="en-US" b="1" dirty="0"/>
              <a:t>Coping Orientations to Problems Experienced</a:t>
            </a:r>
            <a:r>
              <a:rPr lang="tr-TR" b="1" dirty="0" smtClean="0"/>
              <a:t>)</a:t>
            </a:r>
          </a:p>
          <a:p>
            <a:endParaRPr lang="tr-TR" b="1" dirty="0"/>
          </a:p>
          <a:p>
            <a:r>
              <a:rPr lang="en-US" dirty="0" smtClean="0"/>
              <a:t>The </a:t>
            </a:r>
            <a:r>
              <a:rPr lang="en-US" dirty="0"/>
              <a:t>COPE (Carver </a:t>
            </a:r>
            <a:r>
              <a:rPr lang="en-US" i="1" dirty="0"/>
              <a:t>et al., </a:t>
            </a:r>
            <a:r>
              <a:rPr lang="en-US" dirty="0"/>
              <a:t>1989) is a 60-item self-report questionnaire which incorporates 15</a:t>
            </a:r>
            <a:r>
              <a:rPr lang="tr-TR" dirty="0"/>
              <a:t> </a:t>
            </a:r>
            <a:r>
              <a:rPr lang="en-US" dirty="0"/>
              <a:t>distinct scales, each composed of four items: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Active </a:t>
            </a:r>
            <a:r>
              <a:rPr lang="en-US" i="1" dirty="0"/>
              <a:t>coping </a:t>
            </a:r>
            <a:r>
              <a:rPr lang="en-US" dirty="0"/>
              <a:t>(taking active steps to circumvent the</a:t>
            </a:r>
            <a:r>
              <a:rPr lang="tr-TR" dirty="0"/>
              <a:t> </a:t>
            </a:r>
            <a:r>
              <a:rPr lang="en-US" dirty="0"/>
              <a:t>stressor),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Planning </a:t>
            </a:r>
            <a:r>
              <a:rPr lang="en-US" dirty="0"/>
              <a:t>(thinking about how to cope with a stressor),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Suppression </a:t>
            </a:r>
            <a:r>
              <a:rPr lang="en-US" i="1" dirty="0"/>
              <a:t>of competing activities</a:t>
            </a:r>
            <a:r>
              <a:rPr lang="tr-TR" i="1" dirty="0"/>
              <a:t> </a:t>
            </a:r>
            <a:r>
              <a:rPr lang="en-US" dirty="0"/>
              <a:t>(trying to avoid becoming distracted by other things),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Restraint </a:t>
            </a:r>
            <a:r>
              <a:rPr lang="en-US" i="1" dirty="0"/>
              <a:t>coping </a:t>
            </a:r>
            <a:r>
              <a:rPr lang="en-US" dirty="0"/>
              <a:t>(waiting until an appropriate</a:t>
            </a:r>
            <a:r>
              <a:rPr lang="tr-TR" dirty="0"/>
              <a:t> </a:t>
            </a:r>
            <a:r>
              <a:rPr lang="en-US" dirty="0"/>
              <a:t>opportunity to act presents itself),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Seeking </a:t>
            </a:r>
            <a:r>
              <a:rPr lang="en-US" i="1" dirty="0"/>
              <a:t>social support for instrumental reasons </a:t>
            </a:r>
            <a:r>
              <a:rPr lang="en-US" dirty="0"/>
              <a:t>(seeking advice,</a:t>
            </a:r>
            <a:r>
              <a:rPr lang="tr-TR" dirty="0"/>
              <a:t> </a:t>
            </a:r>
            <a:r>
              <a:rPr lang="en-US" dirty="0"/>
              <a:t>assistance or information),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Seeking </a:t>
            </a:r>
            <a:r>
              <a:rPr lang="en-US" i="1" dirty="0"/>
              <a:t>social support for emotional reasons </a:t>
            </a:r>
            <a:r>
              <a:rPr lang="en-US" dirty="0"/>
              <a:t>(getting moral support),</a:t>
            </a:r>
            <a:r>
              <a:rPr lang="tr-TR" dirty="0"/>
              <a:t>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Focusing </a:t>
            </a:r>
            <a:r>
              <a:rPr lang="en-US" i="1" dirty="0"/>
              <a:t>on and venting of emotion </a:t>
            </a:r>
            <a:r>
              <a:rPr lang="en-US" dirty="0"/>
              <a:t>(ventilating feelings),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Behavioral </a:t>
            </a:r>
            <a:r>
              <a:rPr lang="en-US" i="1" dirty="0"/>
              <a:t>disengagement </a:t>
            </a:r>
            <a:r>
              <a:rPr lang="en-US" dirty="0"/>
              <a:t>(reducing one’s</a:t>
            </a:r>
            <a:r>
              <a:rPr lang="tr-TR" dirty="0"/>
              <a:t> </a:t>
            </a:r>
            <a:r>
              <a:rPr lang="en-US" dirty="0"/>
              <a:t>effort to deal with the stressor),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Mental </a:t>
            </a:r>
            <a:r>
              <a:rPr lang="en-US" i="1" dirty="0"/>
              <a:t>disengagement </a:t>
            </a:r>
            <a:r>
              <a:rPr lang="en-US" dirty="0"/>
              <a:t>(distracting from thinking about the problem),</a:t>
            </a:r>
            <a:r>
              <a:rPr lang="tr-TR" dirty="0"/>
              <a:t>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Alcohol </a:t>
            </a:r>
            <a:r>
              <a:rPr lang="en-US" i="1" dirty="0"/>
              <a:t>and drug disengagement </a:t>
            </a:r>
            <a:r>
              <a:rPr lang="en-US" dirty="0"/>
              <a:t>(alcohol and drug use),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Denial </a:t>
            </a:r>
            <a:r>
              <a:rPr lang="en-US" dirty="0"/>
              <a:t>(denying the presence of the stress),</a:t>
            </a:r>
            <a:r>
              <a:rPr lang="tr-TR" dirty="0"/>
              <a:t>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Positive </a:t>
            </a:r>
            <a:r>
              <a:rPr lang="en-US" i="1" dirty="0"/>
              <a:t>reinterpretation and growth </a:t>
            </a:r>
            <a:r>
              <a:rPr lang="en-US" dirty="0"/>
              <a:t>(construing a stress transaction in positive terms),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Acceptance</a:t>
            </a:r>
            <a:r>
              <a:rPr lang="tr-TR" i="1" dirty="0" smtClean="0"/>
              <a:t> </a:t>
            </a:r>
            <a:r>
              <a:rPr lang="en-US" dirty="0"/>
              <a:t>(accepting reality), </a:t>
            </a:r>
            <a:endParaRPr lang="tr-TR" dirty="0" smtClean="0"/>
          </a:p>
          <a:p>
            <a:pPr marL="457200" indent="-457200">
              <a:buFont typeface="+mj-lt"/>
              <a:buAutoNum type="arabicParenR"/>
            </a:pPr>
            <a:r>
              <a:rPr lang="en-US" i="1" dirty="0" smtClean="0"/>
              <a:t>Turning </a:t>
            </a:r>
            <a:r>
              <a:rPr lang="en-US" i="1" dirty="0"/>
              <a:t>to religion </a:t>
            </a:r>
            <a:r>
              <a:rPr lang="en-US" dirty="0"/>
              <a:t>and </a:t>
            </a:r>
            <a:r>
              <a:rPr lang="tr-TR" i="1" dirty="0"/>
              <a:t>h</a:t>
            </a:r>
            <a:r>
              <a:rPr lang="en-US" i="1" dirty="0" err="1" smtClean="0"/>
              <a:t>umor</a:t>
            </a:r>
            <a:r>
              <a:rPr lang="en-US" i="1" dirty="0" smtClean="0"/>
              <a:t> </a:t>
            </a:r>
            <a:r>
              <a:rPr lang="en-US" dirty="0"/>
              <a:t>(turning the situation to ridicule).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4506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4128" y="597877"/>
            <a:ext cx="9720073" cy="5711483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r>
              <a:rPr lang="tr-TR" b="1" dirty="0" err="1"/>
              <a:t>Satisfaction</a:t>
            </a:r>
            <a:r>
              <a:rPr lang="tr-TR" b="1" dirty="0"/>
              <a:t> </a:t>
            </a:r>
            <a:r>
              <a:rPr lang="tr-TR" b="1" dirty="0" err="1"/>
              <a:t>with</a:t>
            </a:r>
            <a:r>
              <a:rPr lang="tr-TR" b="1" dirty="0"/>
              <a:t> Life </a:t>
            </a:r>
            <a:r>
              <a:rPr lang="tr-TR" b="1" dirty="0" err="1"/>
              <a:t>Scale</a:t>
            </a:r>
            <a:r>
              <a:rPr lang="tr-TR" b="1" dirty="0"/>
              <a:t> (</a:t>
            </a:r>
            <a:r>
              <a:rPr lang="tr-TR" b="1" dirty="0" smtClean="0"/>
              <a:t>SWLS)</a:t>
            </a:r>
          </a:p>
          <a:p>
            <a:endParaRPr lang="tr-TR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The </a:t>
            </a:r>
            <a:r>
              <a:rPr lang="en-US" dirty="0"/>
              <a:t>Satisfaction With </a:t>
            </a:r>
            <a:r>
              <a:rPr lang="en-US" dirty="0" smtClean="0"/>
              <a:t>Life</a:t>
            </a:r>
            <a:r>
              <a:rPr lang="tr-TR" dirty="0" smtClean="0"/>
              <a:t> </a:t>
            </a:r>
            <a:r>
              <a:rPr lang="en-US" dirty="0" smtClean="0"/>
              <a:t>Scale </a:t>
            </a:r>
            <a:r>
              <a:rPr lang="en-US" dirty="0"/>
              <a:t>(SWLS; </a:t>
            </a:r>
            <a:r>
              <a:rPr lang="en-US" dirty="0" err="1"/>
              <a:t>Diener</a:t>
            </a:r>
            <a:r>
              <a:rPr lang="en-US" dirty="0"/>
              <a:t>, Emmons, Larsen, &amp; Griffin, 1985) </a:t>
            </a:r>
            <a:r>
              <a:rPr lang="en-US" dirty="0" smtClean="0"/>
              <a:t>is</a:t>
            </a:r>
            <a:r>
              <a:rPr lang="tr-TR" dirty="0" smtClean="0"/>
              <a:t> </a:t>
            </a:r>
            <a:r>
              <a:rPr lang="en-US" dirty="0" smtClean="0"/>
              <a:t>a </a:t>
            </a:r>
            <a:r>
              <a:rPr lang="en-US" dirty="0"/>
              <a:t>5-item Likert-type scale intended to evaluate a </a:t>
            </a:r>
            <a:r>
              <a:rPr lang="en-US" dirty="0" smtClean="0"/>
              <a:t>person</a:t>
            </a:r>
            <a:r>
              <a:rPr lang="tr-TR" dirty="0" smtClean="0"/>
              <a:t>’</a:t>
            </a:r>
            <a:r>
              <a:rPr lang="en-US" dirty="0" smtClean="0"/>
              <a:t>s</a:t>
            </a:r>
            <a:r>
              <a:rPr lang="tr-TR" dirty="0" smtClean="0"/>
              <a:t> </a:t>
            </a:r>
            <a:r>
              <a:rPr lang="en-US" dirty="0" smtClean="0"/>
              <a:t>judgment </a:t>
            </a:r>
            <a:r>
              <a:rPr lang="en-US" dirty="0"/>
              <a:t>about their overall satisfaction with life.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According </a:t>
            </a:r>
            <a:r>
              <a:rPr lang="en-US" dirty="0"/>
              <a:t>to the authors of the SWLS, </a:t>
            </a:r>
            <a:r>
              <a:rPr lang="tr-TR" dirty="0" smtClean="0"/>
              <a:t>«</a:t>
            </a:r>
            <a:r>
              <a:rPr lang="en-US" dirty="0" smtClean="0"/>
              <a:t>the </a:t>
            </a:r>
            <a:r>
              <a:rPr lang="en-US" dirty="0"/>
              <a:t>scale is designed </a:t>
            </a:r>
            <a:r>
              <a:rPr lang="en-US" dirty="0" smtClean="0"/>
              <a:t>around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idea that one must ask subjects for an overall </a:t>
            </a:r>
            <a:r>
              <a:rPr lang="en-US" dirty="0" smtClean="0"/>
              <a:t>judgment</a:t>
            </a:r>
            <a:r>
              <a:rPr lang="tr-TR" dirty="0" smtClean="0"/>
              <a:t> </a:t>
            </a:r>
            <a:r>
              <a:rPr lang="en-US" dirty="0" smtClean="0"/>
              <a:t>of </a:t>
            </a:r>
            <a:r>
              <a:rPr lang="en-US" dirty="0"/>
              <a:t>their life in order to measure the concept of life </a:t>
            </a:r>
            <a:r>
              <a:rPr lang="en-US" dirty="0" err="1" smtClean="0"/>
              <a:t>satisfac</a:t>
            </a:r>
            <a:r>
              <a:rPr lang="tr-TR" dirty="0" smtClean="0"/>
              <a:t>t</a:t>
            </a:r>
            <a:r>
              <a:rPr lang="en-US" dirty="0" smtClean="0"/>
              <a:t>ion</a:t>
            </a:r>
            <a:r>
              <a:rPr lang="tr-TR" dirty="0" smtClean="0"/>
              <a:t>»</a:t>
            </a:r>
            <a:r>
              <a:rPr lang="en-US" dirty="0" smtClean="0"/>
              <a:t>.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In </a:t>
            </a:r>
            <a:r>
              <a:rPr lang="en-US" dirty="0"/>
              <a:t>completing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SWLS</a:t>
            </a:r>
            <a:r>
              <a:rPr lang="en-US" dirty="0"/>
              <a:t>, participants indicate their degree of agreement </a:t>
            </a:r>
            <a:r>
              <a:rPr lang="en-US" dirty="0" smtClean="0"/>
              <a:t>or</a:t>
            </a:r>
            <a:r>
              <a:rPr lang="tr-TR" dirty="0" smtClean="0"/>
              <a:t> </a:t>
            </a:r>
            <a:r>
              <a:rPr lang="en-US" dirty="0" smtClean="0"/>
              <a:t>disagreement </a:t>
            </a:r>
            <a:r>
              <a:rPr lang="en-US" dirty="0"/>
              <a:t>on a 7-point Likert scale (1 = strongly </a:t>
            </a:r>
            <a:r>
              <a:rPr lang="en-US" dirty="0" smtClean="0"/>
              <a:t>disagree</a:t>
            </a:r>
            <a:r>
              <a:rPr lang="en-US" dirty="0"/>
              <a:t>, 7 = strongly agree). </a:t>
            </a:r>
            <a:endParaRPr lang="tr-TR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 smtClean="0"/>
              <a:t>Scores </a:t>
            </a:r>
            <a:r>
              <a:rPr lang="en-US" dirty="0"/>
              <a:t>on the </a:t>
            </a:r>
            <a:r>
              <a:rPr lang="tr-TR" dirty="0" err="1" smtClean="0"/>
              <a:t>scale</a:t>
            </a:r>
            <a:r>
              <a:rPr lang="en-US" dirty="0" smtClean="0"/>
              <a:t> </a:t>
            </a:r>
            <a:r>
              <a:rPr lang="en-US" dirty="0"/>
              <a:t>range from </a:t>
            </a:r>
            <a:r>
              <a:rPr lang="en-US" dirty="0" smtClean="0"/>
              <a:t>5</a:t>
            </a:r>
            <a:r>
              <a:rPr lang="tr-TR" dirty="0" smtClean="0"/>
              <a:t> </a:t>
            </a:r>
            <a:r>
              <a:rPr lang="en-US" dirty="0" smtClean="0"/>
              <a:t>to </a:t>
            </a:r>
            <a:r>
              <a:rPr lang="en-US" dirty="0"/>
              <a:t>35, with higher scores indicating greater life satisfaction.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82606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Data </a:t>
            </a:r>
            <a:r>
              <a:rPr lang="tr-TR" dirty="0" err="1" smtClean="0"/>
              <a:t>analysIs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5270" y="2286000"/>
            <a:ext cx="9908932" cy="402336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tr-TR" sz="2800" dirty="0" smtClean="0"/>
              <a:t>D</a:t>
            </a:r>
            <a:r>
              <a:rPr lang="en-US" sz="2800" dirty="0" err="1" smtClean="0"/>
              <a:t>escriptive</a:t>
            </a:r>
            <a:r>
              <a:rPr lang="en-US" sz="2800" dirty="0" smtClean="0"/>
              <a:t> </a:t>
            </a:r>
            <a:r>
              <a:rPr lang="en-US" sz="2800" dirty="0"/>
              <a:t>statistics, t test and Pearson's correlation </a:t>
            </a:r>
            <a:r>
              <a:rPr lang="en-US" sz="2800" dirty="0" smtClean="0"/>
              <a:t>analysis</a:t>
            </a:r>
            <a:r>
              <a:rPr lang="tr-TR" sz="2800" dirty="0" smtClean="0"/>
              <a:t> </a:t>
            </a:r>
            <a:r>
              <a:rPr lang="tr-TR" sz="2800" dirty="0" err="1" smtClean="0"/>
              <a:t>were</a:t>
            </a:r>
            <a:r>
              <a:rPr lang="tr-TR" sz="2800" dirty="0" smtClean="0"/>
              <a:t> </a:t>
            </a:r>
            <a:r>
              <a:rPr lang="tr-TR" sz="2800" dirty="0" err="1" smtClean="0"/>
              <a:t>used</a:t>
            </a:r>
            <a:r>
              <a:rPr lang="tr-TR" sz="2800" dirty="0" smtClean="0"/>
              <a:t> </a:t>
            </a:r>
            <a:r>
              <a:rPr lang="tr-TR" sz="2800" dirty="0" err="1" smtClean="0"/>
              <a:t>for</a:t>
            </a:r>
            <a:r>
              <a:rPr lang="tr-TR" sz="2800" dirty="0" smtClean="0"/>
              <a:t> d</a:t>
            </a:r>
            <a:r>
              <a:rPr lang="en-US" sz="2800" dirty="0" err="1" smtClean="0"/>
              <a:t>ata</a:t>
            </a:r>
            <a:r>
              <a:rPr lang="tr-TR" sz="2800" dirty="0" smtClean="0"/>
              <a:t> a</a:t>
            </a:r>
            <a:r>
              <a:rPr lang="en-US" sz="2800" dirty="0" err="1" smtClean="0"/>
              <a:t>nalys</a:t>
            </a:r>
            <a:r>
              <a:rPr lang="tr-TR" sz="2800" dirty="0" smtClean="0"/>
              <a:t>e</a:t>
            </a:r>
            <a:r>
              <a:rPr lang="en-US" sz="2800" dirty="0" smtClean="0"/>
              <a:t>s</a:t>
            </a:r>
            <a:r>
              <a:rPr lang="tr-TR" sz="2800" dirty="0" smtClean="0"/>
              <a:t> on </a:t>
            </a:r>
            <a:r>
              <a:rPr lang="en-US" sz="2800" dirty="0" smtClean="0"/>
              <a:t>Predictive </a:t>
            </a:r>
            <a:r>
              <a:rPr lang="en-US" sz="2800" dirty="0"/>
              <a:t>Analytics Software (PASW) 18 statistical </a:t>
            </a:r>
            <a:r>
              <a:rPr lang="en-US" sz="2800" dirty="0" smtClean="0"/>
              <a:t>program</a:t>
            </a:r>
            <a:r>
              <a:rPr lang="tr-TR" sz="2800" dirty="0" smtClean="0"/>
              <a:t>.</a:t>
            </a:r>
            <a:r>
              <a:rPr lang="en-US" sz="2800" dirty="0" smtClean="0"/>
              <a:t>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 smtClean="0"/>
              <a:t>The </a:t>
            </a:r>
            <a:r>
              <a:rPr lang="en-US" sz="2800" dirty="0"/>
              <a:t>normal distribution was determined by the Shapiro-Wilk test. </a:t>
            </a: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endParaRPr lang="tr-TR" sz="28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tr-TR" sz="2800" dirty="0" err="1" smtClean="0"/>
              <a:t>Significance</a:t>
            </a:r>
            <a:r>
              <a:rPr lang="tr-TR" sz="2800" dirty="0" smtClean="0"/>
              <a:t> </a:t>
            </a:r>
            <a:r>
              <a:rPr lang="tr-TR" sz="2800" dirty="0" err="1"/>
              <a:t>value</a:t>
            </a:r>
            <a:r>
              <a:rPr lang="tr-TR" sz="2800" dirty="0"/>
              <a:t> </a:t>
            </a:r>
            <a:r>
              <a:rPr lang="tr-TR" sz="2800" dirty="0" err="1" smtClean="0"/>
              <a:t>was</a:t>
            </a:r>
            <a:r>
              <a:rPr lang="tr-TR" sz="2800" dirty="0" smtClean="0"/>
              <a:t> </a:t>
            </a:r>
            <a:r>
              <a:rPr lang="en-US" sz="2800" dirty="0" smtClean="0"/>
              <a:t>accepted </a:t>
            </a:r>
            <a:r>
              <a:rPr lang="en-US" sz="2800" dirty="0"/>
              <a:t>as alpha less than .05.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11267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7862" y="169415"/>
            <a:ext cx="2608384" cy="630685"/>
          </a:xfrm>
        </p:spPr>
        <p:txBody>
          <a:bodyPr>
            <a:normAutofit fontScale="90000"/>
          </a:bodyPr>
          <a:lstStyle/>
          <a:p>
            <a:r>
              <a:rPr lang="tr-TR" dirty="0" err="1" smtClean="0">
                <a:solidFill>
                  <a:srgbClr val="7030A0"/>
                </a:solidFill>
              </a:rPr>
              <a:t>Results</a:t>
            </a:r>
            <a:r>
              <a:rPr lang="tr-TR" dirty="0" smtClean="0">
                <a:solidFill>
                  <a:srgbClr val="7030A0"/>
                </a:solidFill>
              </a:rPr>
              <a:t> </a:t>
            </a:r>
            <a:endParaRPr lang="tr-TR" dirty="0">
              <a:solidFill>
                <a:srgbClr val="7030A0"/>
              </a:solidFill>
            </a:endParaRP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921291"/>
              </p:ext>
            </p:extLst>
          </p:nvPr>
        </p:nvGraphicFramePr>
        <p:xfrm>
          <a:off x="0" y="51582"/>
          <a:ext cx="7095392" cy="682165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{775DCB02-9BB8-47FD-8907-85C794F793BA}</a:tableStyleId>
              </a:tblPr>
              <a:tblGrid>
                <a:gridCol w="4412650">
                  <a:extLst>
                    <a:ext uri="{9D8B030D-6E8A-4147-A177-3AD203B41FA5}">
                      <a16:colId xmlns:a16="http://schemas.microsoft.com/office/drawing/2014/main" val="2577311430"/>
                    </a:ext>
                  </a:extLst>
                </a:gridCol>
                <a:gridCol w="1020996">
                  <a:extLst>
                    <a:ext uri="{9D8B030D-6E8A-4147-A177-3AD203B41FA5}">
                      <a16:colId xmlns:a16="http://schemas.microsoft.com/office/drawing/2014/main" val="2957516627"/>
                    </a:ext>
                  </a:extLst>
                </a:gridCol>
                <a:gridCol w="1661746">
                  <a:extLst>
                    <a:ext uri="{9D8B030D-6E8A-4147-A177-3AD203B41FA5}">
                      <a16:colId xmlns:a16="http://schemas.microsoft.com/office/drawing/2014/main" val="2937075445"/>
                    </a:ext>
                  </a:extLst>
                </a:gridCol>
              </a:tblGrid>
              <a:tr h="336985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b="1" dirty="0" err="1" smtClean="0">
                          <a:solidFill>
                            <a:schemeClr val="tx1"/>
                          </a:solidFill>
                          <a:effectLst/>
                        </a:rPr>
                        <a:t>Characteristics</a:t>
                      </a:r>
                      <a:r>
                        <a:rPr lang="tr-TR" sz="1300" b="1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tr-TR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n (%)       </a:t>
                      </a:r>
                      <a:endParaRPr lang="tr-TR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ctr">
                        <a:spcAft>
                          <a:spcPts val="0"/>
                        </a:spcAft>
                      </a:pPr>
                      <a:r>
                        <a:rPr lang="tr-TR" sz="1300" b="1" dirty="0" err="1" smtClean="0">
                          <a:solidFill>
                            <a:schemeClr val="tx1"/>
                          </a:solidFill>
                          <a:effectLst/>
                        </a:rPr>
                        <a:t>Mean</a:t>
                      </a:r>
                      <a:r>
                        <a:rPr lang="en-US" sz="1300" b="1" dirty="0" smtClean="0">
                          <a:solidFill>
                            <a:schemeClr val="tx1"/>
                          </a:solidFill>
                          <a:effectLst/>
                        </a:rPr>
                        <a:t>±SD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  <a:effectLst/>
                        </a:rPr>
                        <a:t>, (min-max)</a:t>
                      </a:r>
                      <a:endParaRPr lang="tr-TR" sz="13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4090047607"/>
                  </a:ext>
                </a:extLst>
              </a:tr>
              <a:tr h="673969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smtClean="0">
                          <a:effectLst/>
                        </a:rPr>
                        <a:t>Child </a:t>
                      </a:r>
                      <a:r>
                        <a:rPr lang="tr-TR" sz="1300" dirty="0" err="1" smtClean="0">
                          <a:effectLst/>
                        </a:rPr>
                        <a:t>age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smtClean="0">
                          <a:effectLst/>
                        </a:rPr>
                        <a:t>Child </a:t>
                      </a:r>
                      <a:r>
                        <a:rPr lang="tr-TR" sz="1300" dirty="0" err="1" smtClean="0">
                          <a:effectLst/>
                        </a:rPr>
                        <a:t>gender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Female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r>
                        <a:rPr lang="en-US" sz="1300" dirty="0" smtClean="0">
                          <a:effectLst/>
                        </a:rPr>
                        <a:t>                                                                                                                                  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smtClean="0">
                          <a:effectLst/>
                        </a:rPr>
                        <a:t>Male 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28(46.7)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32(53.3)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8.44±5.26, (1-17)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2922863603"/>
                  </a:ext>
                </a:extLst>
              </a:tr>
              <a:tr h="336985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smtClean="0">
                          <a:effectLst/>
                        </a:rPr>
                        <a:t>E</a:t>
                      </a:r>
                      <a:r>
                        <a:rPr lang="en-US" sz="1300" dirty="0" err="1" smtClean="0">
                          <a:effectLst/>
                        </a:rPr>
                        <a:t>pilepsy</a:t>
                      </a:r>
                      <a:r>
                        <a:rPr lang="en-US" sz="1300" dirty="0" smtClean="0">
                          <a:effectLst/>
                        </a:rPr>
                        <a:t> diagnosis age</a:t>
                      </a:r>
                      <a:r>
                        <a:rPr lang="tr-TR" sz="1300" dirty="0" smtClean="0">
                          <a:effectLst/>
                        </a:rPr>
                        <a:t> (</a:t>
                      </a:r>
                      <a:r>
                        <a:rPr lang="tr-TR" sz="1300" dirty="0" err="1" smtClean="0">
                          <a:effectLst/>
                        </a:rPr>
                        <a:t>years</a:t>
                      </a:r>
                      <a:r>
                        <a:rPr lang="tr-TR" sz="1300" dirty="0" smtClean="0">
                          <a:effectLst/>
                        </a:rPr>
                        <a:t>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tr-TR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3.93±4.02, (1-15)</a:t>
                      </a:r>
                      <a:endParaRPr lang="tr-TR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2136816319"/>
                  </a:ext>
                </a:extLst>
              </a:tr>
              <a:tr h="336985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Treatment</a:t>
                      </a:r>
                      <a:r>
                        <a:rPr lang="tr-TR" sz="1300" baseline="0" dirty="0" smtClean="0">
                          <a:effectLst/>
                        </a:rPr>
                        <a:t> time (</a:t>
                      </a:r>
                      <a:r>
                        <a:rPr lang="tr-TR" sz="1300" baseline="0" dirty="0" err="1" smtClean="0">
                          <a:effectLst/>
                        </a:rPr>
                        <a:t>years</a:t>
                      </a:r>
                      <a:r>
                        <a:rPr lang="tr-TR" sz="1300" baseline="0" dirty="0" smtClean="0">
                          <a:effectLst/>
                        </a:rPr>
                        <a:t>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tr-TR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3.98±4.15, (1-15)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2557259715"/>
                  </a:ext>
                </a:extLst>
              </a:tr>
              <a:tr h="336985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/>
                        <a:t>Seizure</a:t>
                      </a:r>
                      <a:r>
                        <a:rPr lang="tr-TR" sz="1300" dirty="0" smtClean="0"/>
                        <a:t> </a:t>
                      </a:r>
                      <a:r>
                        <a:rPr lang="tr-TR" sz="1300" dirty="0" err="1" smtClean="0"/>
                        <a:t>number</a:t>
                      </a:r>
                      <a:r>
                        <a:rPr lang="tr-TR" sz="1300" dirty="0" smtClean="0"/>
                        <a:t> (</a:t>
                      </a:r>
                      <a:r>
                        <a:rPr lang="tr-TR" sz="1300" dirty="0" err="1" smtClean="0"/>
                        <a:t>years</a:t>
                      </a:r>
                      <a:r>
                        <a:rPr lang="tr-TR" sz="1300" dirty="0" smtClean="0"/>
                        <a:t>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tr-TR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5.86±7.04, (0-24)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136877464"/>
                  </a:ext>
                </a:extLst>
              </a:tr>
              <a:tr h="50547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Mother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r>
                        <a:rPr lang="tr-TR" sz="1300" dirty="0" err="1" smtClean="0">
                          <a:effectLst/>
                        </a:rPr>
                        <a:t>education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5 </a:t>
                      </a:r>
                      <a:r>
                        <a:rPr lang="tr-TR" sz="1300" dirty="0" err="1" smtClean="0">
                          <a:effectLst/>
                        </a:rPr>
                        <a:t>years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Above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r>
                        <a:rPr lang="en-US" sz="1300" dirty="0" smtClean="0">
                          <a:effectLst/>
                        </a:rPr>
                        <a:t>5 </a:t>
                      </a:r>
                      <a:r>
                        <a:rPr lang="tr-TR" sz="1300" dirty="0" err="1" smtClean="0">
                          <a:effectLst/>
                        </a:rPr>
                        <a:t>years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 </a:t>
                      </a:r>
                      <a:endParaRPr lang="tr-TR" sz="130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36(60)</a:t>
                      </a:r>
                      <a:endParaRPr lang="tr-TR" sz="130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>
                          <a:effectLst/>
                        </a:rPr>
                        <a:t>24(40)</a:t>
                      </a:r>
                      <a:endParaRPr lang="tr-TR" sz="1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3935722068"/>
                  </a:ext>
                </a:extLst>
              </a:tr>
              <a:tr h="50547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Father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r>
                        <a:rPr lang="tr-TR" sz="1300" dirty="0" err="1" smtClean="0">
                          <a:effectLst/>
                        </a:rPr>
                        <a:t>education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5 </a:t>
                      </a:r>
                      <a:r>
                        <a:rPr lang="tr-TR" sz="1300" dirty="0" err="1" smtClean="0">
                          <a:effectLst/>
                        </a:rPr>
                        <a:t>years</a:t>
                      </a:r>
                      <a:endParaRPr lang="tr-TR" sz="1300" dirty="0" smtClean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Above</a:t>
                      </a:r>
                      <a:r>
                        <a:rPr lang="tr-TR" sz="1300" baseline="0" dirty="0" smtClean="0">
                          <a:effectLst/>
                        </a:rPr>
                        <a:t> </a:t>
                      </a:r>
                      <a:r>
                        <a:rPr lang="en-US" sz="1300" dirty="0" smtClean="0">
                          <a:effectLst/>
                        </a:rPr>
                        <a:t>5 </a:t>
                      </a:r>
                      <a:r>
                        <a:rPr lang="tr-TR" sz="1300" dirty="0" err="1" smtClean="0">
                          <a:effectLst/>
                        </a:rPr>
                        <a:t>years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26(43.3)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34(56.7)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2465135170"/>
                  </a:ext>
                </a:extLst>
              </a:tr>
              <a:tr h="50547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Mother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r>
                        <a:rPr lang="tr-TR" sz="1300" dirty="0" err="1" smtClean="0">
                          <a:effectLst/>
                        </a:rPr>
                        <a:t>occupation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Occupied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Unoccupied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17(28.3)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43(71.7)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1996311659"/>
                  </a:ext>
                </a:extLst>
              </a:tr>
              <a:tr h="50547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Father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r>
                        <a:rPr lang="tr-TR" sz="1300" dirty="0" err="1" smtClean="0">
                          <a:effectLst/>
                        </a:rPr>
                        <a:t>occupation</a:t>
                      </a:r>
                      <a:endParaRPr lang="tr-TR" sz="1300" dirty="0" smtClean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Occupied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Unoccupied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60(100)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-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2635990023"/>
                  </a:ext>
                </a:extLst>
              </a:tr>
              <a:tr h="50547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solidFill>
                            <a:schemeClr val="tx1"/>
                          </a:solidFill>
                        </a:rPr>
                        <a:t>Presence of </a:t>
                      </a:r>
                      <a:r>
                        <a:rPr lang="tr-TR" sz="1400" dirty="0" err="1" smtClean="0">
                          <a:solidFill>
                            <a:schemeClr val="tx1"/>
                          </a:solidFill>
                        </a:rPr>
                        <a:t>another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1300" dirty="0" smtClean="0"/>
                        <a:t>p</a:t>
                      </a:r>
                      <a:r>
                        <a:rPr lang="en-US" sz="1300" dirty="0" err="1" smtClean="0"/>
                        <a:t>erson</a:t>
                      </a:r>
                      <a:r>
                        <a:rPr lang="en-US" sz="1300" dirty="0" smtClean="0"/>
                        <a:t> with epilepsy in the family</a:t>
                      </a:r>
                      <a:endParaRPr lang="tr-TR" sz="1300" dirty="0" smtClean="0"/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Yes</a:t>
                      </a:r>
                      <a:endParaRPr lang="tr-TR" sz="1300" dirty="0" smtClean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smtClean="0">
                          <a:effectLst/>
                        </a:rPr>
                        <a:t>No 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12(20.0)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48(80.0)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1764126725"/>
                  </a:ext>
                </a:extLst>
              </a:tr>
              <a:tr h="842463">
                <a:tc>
                  <a:txBody>
                    <a:bodyPr/>
                    <a:lstStyle/>
                    <a:p>
                      <a:pPr marL="0" marR="0" indent="215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300" dirty="0" smtClean="0"/>
                        <a:t>P</a:t>
                      </a:r>
                      <a:r>
                        <a:rPr lang="en-US" sz="1300" dirty="0" err="1" smtClean="0"/>
                        <a:t>erson</a:t>
                      </a:r>
                      <a:r>
                        <a:rPr lang="en-US" sz="1300" dirty="0" smtClean="0"/>
                        <a:t> with epilepsy in the family</a:t>
                      </a:r>
                      <a:r>
                        <a:rPr lang="tr-TR" sz="1300" dirty="0" smtClean="0"/>
                        <a:t> </a:t>
                      </a:r>
                      <a:r>
                        <a:rPr lang="en-US" sz="1300" dirty="0" smtClean="0">
                          <a:effectLst/>
                        </a:rPr>
                        <a:t>(n=12</a:t>
                      </a:r>
                      <a:r>
                        <a:rPr lang="en-US" sz="1300" dirty="0">
                          <a:effectLst/>
                        </a:rPr>
                        <a:t>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Father</a:t>
                      </a:r>
                      <a:endParaRPr lang="tr-TR" sz="1300" dirty="0" smtClean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Mother</a:t>
                      </a:r>
                      <a:endParaRPr lang="tr-TR" sz="1300" dirty="0" smtClean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Sibling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6(50.0)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2(16.7)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4(33.3)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4229226946"/>
                  </a:ext>
                </a:extLst>
              </a:tr>
              <a:tr h="673969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Socio-economic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r>
                        <a:rPr lang="tr-TR" sz="1300" dirty="0" err="1" smtClean="0">
                          <a:effectLst/>
                        </a:rPr>
                        <a:t>status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Low</a:t>
                      </a:r>
                      <a:endParaRPr lang="tr-TR" sz="1300" dirty="0" smtClean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Medium</a:t>
                      </a:r>
                      <a:endParaRPr lang="tr-TR" sz="1300" dirty="0" smtClean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300" dirty="0" err="1" smtClean="0">
                          <a:effectLst/>
                        </a:rPr>
                        <a:t>Upper</a:t>
                      </a:r>
                      <a:r>
                        <a:rPr lang="tr-TR" sz="1300" dirty="0" smtClean="0">
                          <a:effectLst/>
                        </a:rPr>
                        <a:t> 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20(33.3)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40(66.7)</a:t>
                      </a:r>
                      <a:endParaRPr lang="tr-TR" sz="1300" dirty="0">
                        <a:effectLst/>
                      </a:endParaRP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-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300" dirty="0">
                          <a:effectLst/>
                        </a:rPr>
                        <a:t> </a:t>
                      </a:r>
                      <a:endParaRPr lang="tr-TR" sz="1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447" marR="49447" marT="0" marB="0"/>
                </a:tc>
                <a:extLst>
                  <a:ext uri="{0D108BD9-81ED-4DB2-BD59-A6C34878D82A}">
                    <a16:rowId xmlns:a16="http://schemas.microsoft.com/office/drawing/2014/main" val="2058412946"/>
                  </a:ext>
                </a:extLst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6998677" y="6067187"/>
            <a:ext cx="44440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lnSpc>
                <a:spcPct val="150000"/>
              </a:lnSpc>
              <a:spcAft>
                <a:spcPts val="0"/>
              </a:spcAft>
            </a:pPr>
            <a:r>
              <a:rPr lang="tr-TR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</a:t>
            </a:r>
            <a:r>
              <a:rPr lang="tr-T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tr-T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tr-TR" dirty="0" err="1"/>
              <a:t>Sociodemographic</a:t>
            </a:r>
            <a:r>
              <a:rPr lang="tr-TR" dirty="0"/>
              <a:t> </a:t>
            </a:r>
            <a:r>
              <a:rPr lang="tr-TR" dirty="0" err="1"/>
              <a:t>Characteristics</a:t>
            </a:r>
            <a:r>
              <a:rPr lang="tr-TR" dirty="0"/>
              <a:t> </a:t>
            </a:r>
            <a:r>
              <a:rPr lang="tr-TR" dirty="0" smtClean="0"/>
              <a:t>	of </a:t>
            </a:r>
            <a:r>
              <a:rPr lang="tr-TR" dirty="0" err="1" smtClean="0"/>
              <a:t>Participants</a:t>
            </a:r>
            <a:r>
              <a:rPr lang="tr-TR" dirty="0" smtClean="0"/>
              <a:t> </a:t>
            </a:r>
            <a:r>
              <a:rPr lang="en-US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(n=60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7471263" y="1397391"/>
            <a:ext cx="444158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lnSpc>
                <a:spcPct val="150000"/>
              </a:lnSpc>
              <a:spcAft>
                <a:spcPts val="0"/>
              </a:spcAft>
            </a:pPr>
            <a:r>
              <a:rPr lang="en-US" sz="2000" dirty="0" smtClean="0"/>
              <a:t>The </a:t>
            </a:r>
            <a:r>
              <a:rPr lang="en-US" sz="2000" dirty="0"/>
              <a:t>mean age of the children was 8.44 ± </a:t>
            </a:r>
            <a:r>
              <a:rPr lang="en-US" sz="2000" dirty="0" smtClean="0"/>
              <a:t>5.26</a:t>
            </a:r>
            <a:r>
              <a:rPr lang="tr-TR" sz="2000" dirty="0" smtClean="0"/>
              <a:t> </a:t>
            </a:r>
            <a:r>
              <a:rPr lang="tr-TR" sz="2000" dirty="0" err="1" smtClean="0"/>
              <a:t>and</a:t>
            </a:r>
            <a:r>
              <a:rPr lang="en-US" sz="2000" dirty="0" smtClean="0"/>
              <a:t> </a:t>
            </a:r>
            <a:r>
              <a:rPr lang="en-US" sz="2000" dirty="0"/>
              <a:t>53.3</a:t>
            </a:r>
            <a:r>
              <a:rPr lang="en-US" sz="2000" dirty="0" smtClean="0"/>
              <a:t>%</a:t>
            </a:r>
            <a:r>
              <a:rPr lang="tr-TR" sz="2000" dirty="0" smtClean="0"/>
              <a:t> of </a:t>
            </a:r>
            <a:r>
              <a:rPr lang="tr-TR" sz="2000" dirty="0" err="1" smtClean="0"/>
              <a:t>them</a:t>
            </a:r>
            <a:r>
              <a:rPr lang="tr-TR" sz="2000" dirty="0" smtClean="0"/>
              <a:t> </a:t>
            </a:r>
            <a:r>
              <a:rPr lang="tr-TR" sz="2000" dirty="0" err="1" smtClean="0"/>
              <a:t>were</a:t>
            </a:r>
            <a:r>
              <a:rPr lang="tr-TR" sz="2000" dirty="0" smtClean="0"/>
              <a:t> </a:t>
            </a:r>
            <a:r>
              <a:rPr lang="tr-TR" sz="2000" dirty="0" err="1" smtClean="0"/>
              <a:t>male</a:t>
            </a:r>
            <a:r>
              <a:rPr lang="en-US" sz="2000" dirty="0" smtClean="0"/>
              <a:t>. </a:t>
            </a:r>
            <a:r>
              <a:rPr lang="en-US" sz="2000" dirty="0"/>
              <a:t>60% of the </a:t>
            </a:r>
            <a:r>
              <a:rPr lang="tr-TR" sz="2000" dirty="0" err="1" smtClean="0"/>
              <a:t>mothers</a:t>
            </a:r>
            <a:r>
              <a:rPr lang="en-US" sz="2000" dirty="0" smtClean="0"/>
              <a:t> </a:t>
            </a:r>
            <a:r>
              <a:rPr lang="en-US" sz="2000" dirty="0"/>
              <a:t>have studied for 5 years and 71.7% </a:t>
            </a:r>
            <a:r>
              <a:rPr lang="tr-TR" sz="2000" dirty="0" smtClean="0"/>
              <a:t>of </a:t>
            </a:r>
            <a:r>
              <a:rPr lang="tr-TR" sz="2000" dirty="0" err="1" smtClean="0"/>
              <a:t>them</a:t>
            </a:r>
            <a:r>
              <a:rPr lang="tr-TR" sz="2000" dirty="0" smtClean="0"/>
              <a:t> </a:t>
            </a:r>
            <a:r>
              <a:rPr lang="en-US" sz="2000" dirty="0" smtClean="0"/>
              <a:t>have </a:t>
            </a:r>
            <a:r>
              <a:rPr lang="en-US" sz="2000" dirty="0"/>
              <a:t>a job. The vast majority of the </a:t>
            </a:r>
            <a:r>
              <a:rPr lang="tr-TR" sz="2000" dirty="0" err="1" smtClean="0"/>
              <a:t>mothers</a:t>
            </a:r>
            <a:r>
              <a:rPr lang="en-US" sz="2000" dirty="0" smtClean="0"/>
              <a:t> </a:t>
            </a:r>
            <a:r>
              <a:rPr lang="en-US" sz="2000" dirty="0"/>
              <a:t>defined the economic condition of the family as </a:t>
            </a:r>
            <a:r>
              <a:rPr lang="en-US" sz="2000" dirty="0" smtClean="0"/>
              <a:t>medium</a:t>
            </a:r>
            <a:r>
              <a:rPr lang="tr-TR" sz="2000" dirty="0" smtClean="0"/>
              <a:t> (</a:t>
            </a:r>
            <a:r>
              <a:rPr lang="tr-TR" sz="2000" dirty="0" err="1" smtClean="0"/>
              <a:t>Table</a:t>
            </a:r>
            <a:r>
              <a:rPr lang="tr-TR" sz="2000" dirty="0" smtClean="0"/>
              <a:t> 1)</a:t>
            </a:r>
            <a:r>
              <a:rPr lang="en-US" sz="2000" dirty="0" smtClean="0"/>
              <a:t>.</a:t>
            </a:r>
            <a:endParaRPr lang="tr-T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77024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3808988"/>
              </p:ext>
            </p:extLst>
          </p:nvPr>
        </p:nvGraphicFramePr>
        <p:xfrm>
          <a:off x="-1" y="-9"/>
          <a:ext cx="6506309" cy="67612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3132">
                  <a:extLst>
                    <a:ext uri="{9D8B030D-6E8A-4147-A177-3AD203B41FA5}">
                      <a16:colId xmlns:a16="http://schemas.microsoft.com/office/drawing/2014/main" val="715275338"/>
                    </a:ext>
                  </a:extLst>
                </a:gridCol>
                <a:gridCol w="1154967">
                  <a:extLst>
                    <a:ext uri="{9D8B030D-6E8A-4147-A177-3AD203B41FA5}">
                      <a16:colId xmlns:a16="http://schemas.microsoft.com/office/drawing/2014/main" val="3487434987"/>
                    </a:ext>
                  </a:extLst>
                </a:gridCol>
                <a:gridCol w="1328210">
                  <a:extLst>
                    <a:ext uri="{9D8B030D-6E8A-4147-A177-3AD203B41FA5}">
                      <a16:colId xmlns:a16="http://schemas.microsoft.com/office/drawing/2014/main" val="1218586459"/>
                    </a:ext>
                  </a:extLst>
                </a:gridCol>
              </a:tblGrid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</a:rPr>
                        <a:t>VARIABLES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ctr"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SATISFACTION WITH LIFE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08798"/>
                  </a:ext>
                </a:extLst>
              </a:tr>
              <a:tr h="512925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E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pilepsy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</a:rPr>
                        <a:t> diagnosis age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r = -0.11</a:t>
                      </a: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p =0.40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749737"/>
                  </a:ext>
                </a:extLst>
              </a:tr>
              <a:tr h="512925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</a:rPr>
                        <a:t>Seizure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</a:rPr>
                        <a:t>number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</a:rPr>
                        <a:t>years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r = -0.04</a:t>
                      </a:r>
                    </a:p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p = 0.75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181940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Mother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education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Sd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100593878"/>
                  </a:ext>
                </a:extLst>
              </a:tr>
              <a:tr h="303092">
                <a:tc>
                  <a:txBody>
                    <a:bodyPr/>
                    <a:lstStyle/>
                    <a:p>
                      <a:pPr marL="0" marR="0" lvl="0" indent="215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w Cen MT" panose="020B0602020104020603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tr-TR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w Cen MT" panose="020B0602020104020603"/>
                          <a:ea typeface="+mn-ea"/>
                          <a:cs typeface="+mn-cs"/>
                        </a:rPr>
                        <a:t>years</a:t>
                      </a:r>
                      <a:endParaRPr kumimoji="0" lang="tr-TR" sz="16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w Cen MT" panose="020B0602020104020603"/>
                        <a:ea typeface="+mn-ea"/>
                        <a:cs typeface="+mn-cs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18.25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6.97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50505784"/>
                  </a:ext>
                </a:extLst>
              </a:tr>
              <a:tr h="303092">
                <a:tc>
                  <a:txBody>
                    <a:bodyPr/>
                    <a:lstStyle/>
                    <a:p>
                      <a:pPr marL="0" marR="0" lvl="0" indent="215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w Cen MT" panose="020B0602020104020603"/>
                          <a:ea typeface="+mn-ea"/>
                          <a:cs typeface="+mn-cs"/>
                        </a:rPr>
                        <a:t>Above</a:t>
                      </a:r>
                      <a:r>
                        <a:rPr kumimoji="0" lang="tr-TR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w Cen MT" panose="020B0602020104020603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w Cen MT" panose="020B0602020104020603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tr-TR" sz="16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w Cen MT" panose="020B0602020104020603"/>
                          <a:ea typeface="+mn-ea"/>
                          <a:cs typeface="+mn-cs"/>
                        </a:rPr>
                        <a:t>years</a:t>
                      </a:r>
                      <a:endParaRPr kumimoji="0" lang="tr-TR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21.16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7.33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103557349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-1.55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781700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0.12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766950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Mother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occupation</a:t>
                      </a:r>
                      <a:endParaRPr lang="tr-TR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Sd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2749025700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Occupied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19.00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7.54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3296528748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Unoccupied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19.58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7.15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1701231059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-0.27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732475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0.78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947687"/>
                  </a:ext>
                </a:extLst>
              </a:tr>
              <a:tr h="512925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</a:rPr>
                        <a:t>Presence of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</a:rPr>
                        <a:t>another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</a:rPr>
                        <a:t> p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</a:rPr>
                        <a:t>erson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with epilepsy in the family</a:t>
                      </a:r>
                      <a:endParaRPr lang="tr-TR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</a:rPr>
                        <a:t>Sd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2894451940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Yes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18.25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5.84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4026665647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No 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19.70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7.54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932195040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-0.62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364669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0.5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22869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Socio-economic</a:t>
                      </a:r>
                      <a:r>
                        <a:rPr lang="tr-TR" sz="16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status</a:t>
                      </a:r>
                      <a:endParaRPr lang="tr-TR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endParaRPr lang="tr-TR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 err="1">
                          <a:solidFill>
                            <a:schemeClr val="tx1"/>
                          </a:solidFill>
                          <a:effectLst/>
                        </a:rPr>
                        <a:t>Sd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3697449446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marL="0" marR="0" indent="215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Low</a:t>
                      </a:r>
                      <a:endParaRPr lang="tr-TR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15.30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5.47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2237660788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marL="0" marR="0" indent="2159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Medium</a:t>
                      </a:r>
                      <a:endParaRPr lang="tr-TR" sz="1600" dirty="0" smtClean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21.47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7.13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extLst>
                  <a:ext uri="{0D108BD9-81ED-4DB2-BD59-A6C34878D82A}">
                    <a16:rowId xmlns:a16="http://schemas.microsoft.com/office/drawing/2014/main" val="709004411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t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-3.39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85747"/>
                  </a:ext>
                </a:extLst>
              </a:tr>
              <a:tr h="256463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chemeClr val="tx1"/>
                          </a:solidFill>
                          <a:effectLst/>
                        </a:rPr>
                        <a:t>p</a:t>
                      </a:r>
                      <a:endParaRPr lang="tr-TR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gridSpan="2"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chemeClr val="tx1"/>
                          </a:solidFill>
                          <a:effectLst/>
                        </a:rPr>
                        <a:t>0.01</a:t>
                      </a:r>
                      <a:r>
                        <a:rPr lang="tr-TR" sz="1600" baseline="30000" dirty="0">
                          <a:solidFill>
                            <a:schemeClr val="tx1"/>
                          </a:solidFill>
                          <a:effectLst/>
                        </a:rPr>
                        <a:t>*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760" marR="62760" marT="0" marB="0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2734"/>
                  </a:ext>
                </a:extLst>
              </a:tr>
            </a:tbl>
          </a:graphicData>
        </a:graphic>
      </p:graphicFrame>
      <p:graphicFrame>
        <p:nvGraphicFramePr>
          <p:cNvPr id="6" name="Nesne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314608"/>
              </p:ext>
            </p:extLst>
          </p:nvPr>
        </p:nvGraphicFramePr>
        <p:xfrm>
          <a:off x="4459899" y="5494844"/>
          <a:ext cx="1619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5" name="Denklem" r:id="rId3" imgW="164957" imgH="203024" progId="Equation.3">
                  <p:embed/>
                </p:oleObj>
              </mc:Choice>
              <mc:Fallback>
                <p:oleObj name="Denklem" r:id="rId3" imgW="164957" imgH="203024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899" y="5494844"/>
                        <a:ext cx="161925" cy="200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Nesne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208125"/>
              </p:ext>
            </p:extLst>
          </p:nvPr>
        </p:nvGraphicFramePr>
        <p:xfrm>
          <a:off x="4452205" y="4120305"/>
          <a:ext cx="1619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6" name="Denklem" r:id="rId5" imgW="164957" imgH="203024" progId="Equation.3">
                  <p:embed/>
                </p:oleObj>
              </mc:Choice>
              <mc:Fallback>
                <p:oleObj name="Denklem" r:id="rId5" imgW="164957" imgH="203024" progId="Equation.3">
                  <p:embed/>
                  <p:pic>
                    <p:nvPicPr>
                      <p:cNvPr id="6" name="Nesn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2205" y="4120305"/>
                        <a:ext cx="161925" cy="200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Nesne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0538612"/>
              </p:ext>
            </p:extLst>
          </p:nvPr>
        </p:nvGraphicFramePr>
        <p:xfrm>
          <a:off x="4444511" y="2647405"/>
          <a:ext cx="1619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7" name="Denklem" r:id="rId6" imgW="164957" imgH="203024" progId="Equation.3">
                  <p:embed/>
                </p:oleObj>
              </mc:Choice>
              <mc:Fallback>
                <p:oleObj name="Denklem" r:id="rId6" imgW="164957" imgH="203024" progId="Equation.3">
                  <p:embed/>
                  <p:pic>
                    <p:nvPicPr>
                      <p:cNvPr id="6" name="Nesn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4511" y="2647405"/>
                        <a:ext cx="161925" cy="200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ikdörtgen 11"/>
          <p:cNvSpPr/>
          <p:nvPr/>
        </p:nvSpPr>
        <p:spPr>
          <a:xfrm>
            <a:off x="6299552" y="6364914"/>
            <a:ext cx="1245854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215900" algn="just">
              <a:lnSpc>
                <a:spcPct val="150000"/>
              </a:lnSpc>
              <a:spcAft>
                <a:spcPts val="0"/>
              </a:spcAft>
            </a:pPr>
            <a:r>
              <a:rPr lang="tr-TR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*:</a:t>
            </a:r>
            <a:r>
              <a:rPr lang="tr-TR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p&lt;0.05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6506309" y="844064"/>
            <a:ext cx="527538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15900" algn="just">
              <a:lnSpc>
                <a:spcPct val="150000"/>
              </a:lnSpc>
              <a:spcAft>
                <a:spcPts val="0"/>
              </a:spcAft>
            </a:pP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average score of the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 Satisfaction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Life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Scale" of the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mother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were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19.41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± 7.20. There was no significant relationship between the scores and the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diagnosis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age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number of seizures,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other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education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mother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occupation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and the presence of another person with epilepsy in the family (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p&gt;0.05)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Mothers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whose economic status is moderate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have 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higher average 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scores </a:t>
            </a:r>
            <a:r>
              <a:rPr lang="tr-TR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(p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&lt;0.05</a:t>
            </a: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). </a:t>
            </a:r>
            <a:endParaRPr lang="tr-TR" sz="24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Nesne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54900"/>
              </p:ext>
            </p:extLst>
          </p:nvPr>
        </p:nvGraphicFramePr>
        <p:xfrm>
          <a:off x="4459898" y="1372878"/>
          <a:ext cx="161925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Denklem" r:id="rId7" imgW="164957" imgH="203024" progId="Equation.3">
                  <p:embed/>
                </p:oleObj>
              </mc:Choice>
              <mc:Fallback>
                <p:oleObj name="Denklem" r:id="rId7" imgW="164957" imgH="203024" progId="Equation.3">
                  <p:embed/>
                  <p:pic>
                    <p:nvPicPr>
                      <p:cNvPr id="9" name="Nesn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9898" y="1372878"/>
                        <a:ext cx="161925" cy="200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ikdörtgen 2"/>
          <p:cNvSpPr/>
          <p:nvPr/>
        </p:nvSpPr>
        <p:spPr>
          <a:xfrm>
            <a:off x="6922479" y="31617"/>
            <a:ext cx="5152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Table 2. Distribution of the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" Satisfaction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With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Life </a:t>
            </a:r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tr-T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Scale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" Score Averages with Some Variables</a:t>
            </a:r>
            <a:endParaRPr lang="tr-T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263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4725766"/>
              </p:ext>
            </p:extLst>
          </p:nvPr>
        </p:nvGraphicFramePr>
        <p:xfrm>
          <a:off x="325316" y="1710019"/>
          <a:ext cx="5177934" cy="30817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1673">
                  <a:extLst>
                    <a:ext uri="{9D8B030D-6E8A-4147-A177-3AD203B41FA5}">
                      <a16:colId xmlns:a16="http://schemas.microsoft.com/office/drawing/2014/main" val="2552294008"/>
                    </a:ext>
                  </a:extLst>
                </a:gridCol>
                <a:gridCol w="1218521">
                  <a:extLst>
                    <a:ext uri="{9D8B030D-6E8A-4147-A177-3AD203B41FA5}">
                      <a16:colId xmlns:a16="http://schemas.microsoft.com/office/drawing/2014/main" val="3712165596"/>
                    </a:ext>
                  </a:extLst>
                </a:gridCol>
                <a:gridCol w="1217740">
                  <a:extLst>
                    <a:ext uri="{9D8B030D-6E8A-4147-A177-3AD203B41FA5}">
                      <a16:colId xmlns:a16="http://schemas.microsoft.com/office/drawing/2014/main" val="3912623160"/>
                    </a:ext>
                  </a:extLst>
                </a:gridCol>
              </a:tblGrid>
              <a:tr h="77044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COPE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endParaRPr lang="tr-TR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</a:rPr>
                        <a:t>Sd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5304403"/>
                  </a:ext>
                </a:extLst>
              </a:tr>
              <a:tr h="77044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</a:rPr>
                        <a:t>Problem-</a:t>
                      </a:r>
                      <a:r>
                        <a:rPr lang="tr-TR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Focused</a:t>
                      </a: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Coping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</a:rPr>
                        <a:t>52.93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</a:rPr>
                        <a:t>7.29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62637308"/>
                  </a:ext>
                </a:extLst>
              </a:tr>
              <a:tr h="77044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Emotion-Focused</a:t>
                      </a:r>
                      <a:r>
                        <a:rPr lang="tr-TR" sz="1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Coping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</a:rPr>
                        <a:t>48.68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</a:rPr>
                        <a:t>7.49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530569"/>
                  </a:ext>
                </a:extLst>
              </a:tr>
              <a:tr h="770447"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 err="1" smtClean="0">
                          <a:solidFill>
                            <a:schemeClr val="tx1"/>
                          </a:solidFill>
                        </a:rPr>
                        <a:t>Dysfunctional</a:t>
                      </a:r>
                      <a:r>
                        <a:rPr lang="tr-TR" sz="18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tr-TR" sz="1800" dirty="0" err="1" smtClean="0">
                          <a:solidFill>
                            <a:schemeClr val="tx1"/>
                          </a:solidFill>
                        </a:rPr>
                        <a:t>Coping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>
                          <a:solidFill>
                            <a:schemeClr val="tx1"/>
                          </a:solidFill>
                          <a:effectLst/>
                        </a:rPr>
                        <a:t>53.90</a:t>
                      </a:r>
                      <a:endParaRPr lang="tr-TR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15900" algn="just">
                        <a:spcAft>
                          <a:spcPts val="0"/>
                        </a:spcAft>
                      </a:pPr>
                      <a:r>
                        <a:rPr lang="tr-TR" sz="1800" dirty="0">
                          <a:solidFill>
                            <a:schemeClr val="tx1"/>
                          </a:solidFill>
                          <a:effectLst/>
                        </a:rPr>
                        <a:t>7.87</a:t>
                      </a:r>
                      <a:endParaRPr lang="tr-TR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7471116"/>
                  </a:ext>
                </a:extLst>
              </a:tr>
            </a:tbl>
          </a:graphicData>
        </a:graphic>
      </p:graphicFrame>
      <p:graphicFrame>
        <p:nvGraphicFramePr>
          <p:cNvPr id="9" name="Nesne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105170"/>
              </p:ext>
            </p:extLst>
          </p:nvPr>
        </p:nvGraphicFramePr>
        <p:xfrm>
          <a:off x="3630488" y="1877073"/>
          <a:ext cx="161925" cy="20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Denklem" r:id="rId3" imgW="164957" imgH="203024" progId="Equation.3">
                  <p:embed/>
                </p:oleObj>
              </mc:Choice>
              <mc:Fallback>
                <p:oleObj name="Denklem" r:id="rId3" imgW="164957" imgH="203024" progId="Equation.3">
                  <p:embed/>
                  <p:pic>
                    <p:nvPicPr>
                      <p:cNvPr id="5" name="Nesn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0488" y="1877073"/>
                        <a:ext cx="161925" cy="2068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Dikdörtgen 9"/>
          <p:cNvSpPr/>
          <p:nvPr/>
        </p:nvSpPr>
        <p:spPr>
          <a:xfrm>
            <a:off x="5967408" y="728950"/>
            <a:ext cx="5682027" cy="6129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When </a:t>
            </a:r>
            <a:r>
              <a:rPr lang="en-US" sz="2400" dirty="0"/>
              <a:t>the average scores of COPE scores were examined, it was found that the score of "Dysfunctional </a:t>
            </a:r>
            <a:r>
              <a:rPr lang="tr-TR" sz="2400" dirty="0" err="1" smtClean="0"/>
              <a:t>Coping</a:t>
            </a:r>
            <a:r>
              <a:rPr lang="en-US" sz="2400" dirty="0" smtClean="0"/>
              <a:t>" was </a:t>
            </a:r>
            <a:r>
              <a:rPr lang="en-US" sz="2400" dirty="0"/>
              <a:t>the highest (Table 3). </a:t>
            </a:r>
            <a:r>
              <a:rPr lang="tr-TR" sz="2400" dirty="0" err="1" smtClean="0"/>
              <a:t>Mothers</a:t>
            </a:r>
            <a:r>
              <a:rPr lang="tr-TR" sz="2400" dirty="0" smtClean="0"/>
              <a:t> </a:t>
            </a:r>
            <a:r>
              <a:rPr lang="en-US" sz="2400" dirty="0" smtClean="0"/>
              <a:t>use </a:t>
            </a:r>
            <a:r>
              <a:rPr lang="en-US" sz="2400" dirty="0"/>
              <a:t>the "dysfunctional coping" </a:t>
            </a:r>
            <a:r>
              <a:rPr lang="en-US" sz="2400" dirty="0" smtClean="0"/>
              <a:t>more often.</a:t>
            </a:r>
            <a:endParaRPr lang="tr-TR" sz="2400" dirty="0" smtClean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smtClean="0"/>
              <a:t>There w</a:t>
            </a:r>
            <a:r>
              <a:rPr lang="tr-TR" sz="2400" dirty="0" smtClean="0"/>
              <a:t>ere</a:t>
            </a:r>
            <a:r>
              <a:rPr lang="en-US" sz="2400" dirty="0" smtClean="0"/>
              <a:t> </a:t>
            </a:r>
            <a:r>
              <a:rPr lang="en-US" sz="2400" dirty="0"/>
              <a:t>no significant </a:t>
            </a:r>
            <a:r>
              <a:rPr lang="en-US" sz="2400" dirty="0" smtClean="0"/>
              <a:t>relationship</a:t>
            </a:r>
            <a:r>
              <a:rPr lang="tr-TR" sz="2400" dirty="0" smtClean="0"/>
              <a:t>s</a:t>
            </a:r>
            <a:r>
              <a:rPr lang="en-US" sz="2400" dirty="0" smtClean="0"/>
              <a:t> </a:t>
            </a:r>
            <a:r>
              <a:rPr lang="en-US" sz="2400" dirty="0"/>
              <a:t>between the mean scores of </a:t>
            </a:r>
            <a:r>
              <a:rPr lang="tr-TR" sz="2400" dirty="0" smtClean="0"/>
              <a:t>«</a:t>
            </a:r>
            <a:r>
              <a:rPr lang="en-US" sz="2400" dirty="0" smtClean="0"/>
              <a:t>Satisfaction</a:t>
            </a:r>
            <a:r>
              <a:rPr lang="tr-TR" sz="2400" dirty="0" smtClean="0"/>
              <a:t> </a:t>
            </a:r>
            <a:r>
              <a:rPr lang="tr-TR" sz="2400" dirty="0" err="1"/>
              <a:t>with</a:t>
            </a:r>
            <a:r>
              <a:rPr lang="tr-TR" sz="2400" dirty="0"/>
              <a:t> </a:t>
            </a:r>
            <a:r>
              <a:rPr lang="en-US" sz="2400" dirty="0"/>
              <a:t>Life </a:t>
            </a:r>
            <a:r>
              <a:rPr lang="en-US" sz="2400" dirty="0" smtClean="0"/>
              <a:t>Scale</a:t>
            </a:r>
            <a:r>
              <a:rPr lang="tr-TR" sz="2400" dirty="0" smtClean="0"/>
              <a:t>»</a:t>
            </a:r>
            <a:r>
              <a:rPr lang="en-US" sz="2400" dirty="0" smtClean="0"/>
              <a:t> and </a:t>
            </a:r>
            <a:r>
              <a:rPr lang="en-US" sz="2400" dirty="0"/>
              <a:t>COPE subscale scores (p&gt; 0.05).</a:t>
            </a: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endParaRPr lang="tr-T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663450" y="1158853"/>
            <a:ext cx="6096000" cy="42312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15900" algn="just">
              <a:lnSpc>
                <a:spcPct val="150000"/>
              </a:lnSpc>
              <a:spcAft>
                <a:spcPts val="0"/>
              </a:spcAft>
            </a:pPr>
            <a:r>
              <a:rPr lang="en-US" sz="1600" dirty="0" smtClean="0"/>
              <a:t>Table </a:t>
            </a:r>
            <a:r>
              <a:rPr lang="en-US" sz="1600" dirty="0"/>
              <a:t>3. Distribution of Score Averages of the </a:t>
            </a:r>
            <a:r>
              <a:rPr lang="tr-TR" sz="1600" dirty="0" smtClean="0"/>
              <a:t>COPE</a:t>
            </a:r>
            <a:endParaRPr lang="tr-TR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174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ConclusIon</a:t>
            </a:r>
            <a:r>
              <a:rPr lang="tr-TR" dirty="0" smtClean="0"/>
              <a:t> 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4128" y="1916723"/>
            <a:ext cx="9720073" cy="4392637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The </a:t>
            </a:r>
            <a:r>
              <a:rPr lang="en-US" sz="2800" dirty="0"/>
              <a:t>results of this study showed that </a:t>
            </a:r>
            <a:r>
              <a:rPr lang="tr-TR" sz="2800" dirty="0" err="1" smtClean="0"/>
              <a:t>mothers</a:t>
            </a:r>
            <a:r>
              <a:rPr lang="tr-TR" sz="2800" dirty="0" smtClean="0"/>
              <a:t> </a:t>
            </a:r>
            <a:r>
              <a:rPr lang="en-US" sz="2800" dirty="0" smtClean="0"/>
              <a:t>often</a:t>
            </a:r>
            <a:r>
              <a:rPr lang="tr-TR" sz="2800" dirty="0" smtClean="0"/>
              <a:t> </a:t>
            </a:r>
            <a:r>
              <a:rPr lang="en-US" sz="2800" dirty="0" smtClean="0"/>
              <a:t>use </a:t>
            </a:r>
            <a:r>
              <a:rPr lang="en-US" sz="2800" dirty="0"/>
              <a:t>positive reinterpretation </a:t>
            </a:r>
            <a:r>
              <a:rPr lang="tr-TR" sz="2800" dirty="0" err="1" smtClean="0"/>
              <a:t>coping</a:t>
            </a:r>
            <a:r>
              <a:rPr lang="tr-TR" sz="2800" dirty="0" smtClean="0"/>
              <a:t> </a:t>
            </a:r>
            <a:r>
              <a:rPr lang="tr-TR" sz="2800" dirty="0" err="1" smtClean="0"/>
              <a:t>strategies</a:t>
            </a:r>
            <a:r>
              <a:rPr lang="tr-TR" sz="2800" dirty="0" smtClean="0"/>
              <a:t>. T</a:t>
            </a:r>
            <a:r>
              <a:rPr lang="en-US" sz="2800" dirty="0" smtClean="0"/>
              <a:t>he </a:t>
            </a:r>
            <a:r>
              <a:rPr lang="en-US" sz="2800" dirty="0"/>
              <a:t>least </a:t>
            </a:r>
            <a:r>
              <a:rPr lang="tr-TR" sz="2800" dirty="0" err="1" smtClean="0"/>
              <a:t>strategies</a:t>
            </a:r>
            <a:r>
              <a:rPr lang="tr-TR" sz="2800" dirty="0" smtClean="0"/>
              <a:t> </a:t>
            </a:r>
            <a:r>
              <a:rPr lang="tr-TR" sz="2800" dirty="0" err="1" smtClean="0"/>
              <a:t>they</a:t>
            </a:r>
            <a:r>
              <a:rPr lang="tr-TR" sz="2800" dirty="0" smtClean="0"/>
              <a:t> </a:t>
            </a:r>
            <a:r>
              <a:rPr lang="tr-TR" sz="2800" dirty="0" err="1" smtClean="0"/>
              <a:t>use</a:t>
            </a:r>
            <a:r>
              <a:rPr lang="tr-TR" sz="2800" dirty="0" smtClean="0"/>
              <a:t> </a:t>
            </a:r>
            <a:r>
              <a:rPr lang="tr-TR" sz="2800" dirty="0" err="1" smtClean="0"/>
              <a:t>were</a:t>
            </a:r>
            <a:r>
              <a:rPr lang="tr-TR" sz="2800" dirty="0" smtClean="0"/>
              <a:t> </a:t>
            </a:r>
            <a:r>
              <a:rPr lang="en-US" sz="2800" dirty="0" smtClean="0"/>
              <a:t>problem</a:t>
            </a:r>
            <a:r>
              <a:rPr lang="tr-TR" sz="2800" dirty="0" smtClean="0"/>
              <a:t>-</a:t>
            </a:r>
            <a:r>
              <a:rPr lang="en-US" sz="2800" dirty="0" smtClean="0"/>
              <a:t>focus</a:t>
            </a:r>
            <a:r>
              <a:rPr lang="tr-TR" sz="2800" dirty="0" err="1" smtClean="0"/>
              <a:t>ed</a:t>
            </a:r>
            <a:r>
              <a:rPr lang="en-US" sz="2800" dirty="0" smtClean="0"/>
              <a:t> and emotion</a:t>
            </a:r>
            <a:r>
              <a:rPr lang="tr-TR" sz="2800" dirty="0" smtClean="0"/>
              <a:t>-</a:t>
            </a:r>
            <a:r>
              <a:rPr lang="tr-TR" sz="2800" dirty="0" err="1" smtClean="0"/>
              <a:t>focused</a:t>
            </a:r>
            <a:r>
              <a:rPr lang="tr-TR" sz="2800" dirty="0" smtClean="0"/>
              <a:t> </a:t>
            </a:r>
            <a:r>
              <a:rPr lang="tr-TR" sz="2800" dirty="0" err="1" smtClean="0"/>
              <a:t>coping</a:t>
            </a:r>
            <a:r>
              <a:rPr lang="tr-TR" sz="2800" dirty="0" smtClean="0"/>
              <a:t>. </a:t>
            </a:r>
            <a:r>
              <a:rPr lang="tr-TR" sz="2800" dirty="0" err="1" smtClean="0"/>
              <a:t>It</a:t>
            </a:r>
            <a:r>
              <a:rPr lang="tr-TR" sz="2800" dirty="0" smtClean="0"/>
              <a:t> </a:t>
            </a:r>
            <a:r>
              <a:rPr lang="tr-TR" sz="2800" dirty="0" err="1" smtClean="0"/>
              <a:t>was</a:t>
            </a:r>
            <a:r>
              <a:rPr lang="tr-TR" sz="2800" dirty="0" smtClean="0"/>
              <a:t> </a:t>
            </a:r>
            <a:r>
              <a:rPr lang="tr-TR" sz="2800" dirty="0" err="1" smtClean="0"/>
              <a:t>found</a:t>
            </a:r>
            <a:r>
              <a:rPr lang="tr-TR" sz="2800" dirty="0" smtClean="0"/>
              <a:t> </a:t>
            </a:r>
            <a:r>
              <a:rPr lang="tr-TR" sz="2800" dirty="0" err="1" smtClean="0"/>
              <a:t>that</a:t>
            </a:r>
            <a:r>
              <a:rPr lang="tr-TR" sz="2800" dirty="0" smtClean="0"/>
              <a:t> </a:t>
            </a:r>
            <a:r>
              <a:rPr lang="tr-TR" sz="2800" dirty="0" err="1" smtClean="0"/>
              <a:t>middle-income</a:t>
            </a:r>
            <a:r>
              <a:rPr lang="tr-TR" sz="2800" dirty="0" smtClean="0"/>
              <a:t> </a:t>
            </a:r>
            <a:r>
              <a:rPr lang="tr-TR" sz="2800" dirty="0" err="1" smtClean="0"/>
              <a:t>mothers</a:t>
            </a:r>
            <a:r>
              <a:rPr lang="tr-TR" sz="2800" dirty="0" smtClean="0"/>
              <a:t>’ </a:t>
            </a:r>
            <a:r>
              <a:rPr lang="tr-TR" sz="2800" dirty="0" err="1" smtClean="0"/>
              <a:t>satisfaction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tr-TR" sz="2800" dirty="0" smtClean="0"/>
              <a:t> life </a:t>
            </a:r>
            <a:r>
              <a:rPr lang="tr-TR" sz="2800" dirty="0" err="1" smtClean="0"/>
              <a:t>scores</a:t>
            </a:r>
            <a:r>
              <a:rPr lang="tr-TR" sz="2800" dirty="0" smtClean="0"/>
              <a:t> </a:t>
            </a:r>
            <a:r>
              <a:rPr lang="tr-TR" sz="2800" dirty="0" err="1" smtClean="0"/>
              <a:t>were</a:t>
            </a:r>
            <a:r>
              <a:rPr lang="tr-TR" sz="2800" dirty="0" smtClean="0"/>
              <a:t> </a:t>
            </a:r>
            <a:r>
              <a:rPr lang="tr-TR" sz="2800" dirty="0" err="1" smtClean="0"/>
              <a:t>higher</a:t>
            </a:r>
            <a:r>
              <a:rPr lang="tr-TR" sz="2800" dirty="0" smtClean="0"/>
              <a:t>.</a:t>
            </a:r>
            <a:endParaRPr lang="tr-TR" sz="2800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In this study, </a:t>
            </a:r>
            <a:r>
              <a:rPr lang="en-US" sz="2800" dirty="0" smtClean="0"/>
              <a:t>satisfaction</a:t>
            </a:r>
            <a:r>
              <a:rPr lang="tr-TR" sz="2800" dirty="0" smtClean="0"/>
              <a:t> </a:t>
            </a:r>
            <a:r>
              <a:rPr lang="tr-TR" sz="2800" dirty="0" err="1" smtClean="0"/>
              <a:t>with</a:t>
            </a:r>
            <a:r>
              <a:rPr lang="en-US" sz="2800" dirty="0" smtClean="0"/>
              <a:t> life</a:t>
            </a:r>
            <a:r>
              <a:rPr lang="tr-TR" sz="2800" dirty="0" smtClean="0"/>
              <a:t> </a:t>
            </a:r>
            <a:r>
              <a:rPr lang="en-US" sz="2800" dirty="0" smtClean="0"/>
              <a:t>score </a:t>
            </a:r>
            <a:r>
              <a:rPr lang="en-US" sz="2800" dirty="0"/>
              <a:t>average was determined as 19.41 ± 7.20 (less satisfied with life</a:t>
            </a:r>
            <a:r>
              <a:rPr lang="en-US" sz="2800" dirty="0" smtClean="0"/>
              <a:t>)</a:t>
            </a:r>
            <a:r>
              <a:rPr lang="tr-TR" sz="2800" dirty="0" smtClean="0"/>
              <a:t>. 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95473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40778" y="1107831"/>
            <a:ext cx="9803424" cy="5201529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tr-TR" sz="2800" dirty="0" err="1" smtClean="0"/>
              <a:t>There</a:t>
            </a:r>
            <a:r>
              <a:rPr lang="tr-TR" sz="2800" dirty="0" smtClean="0"/>
              <a:t> </a:t>
            </a:r>
            <a:r>
              <a:rPr lang="tr-TR" sz="2800" dirty="0" err="1" smtClean="0"/>
              <a:t>weren’t</a:t>
            </a:r>
            <a:r>
              <a:rPr lang="tr-TR" sz="2800" dirty="0" smtClean="0"/>
              <a:t> a </a:t>
            </a:r>
            <a:r>
              <a:rPr lang="tr-TR" sz="2800" dirty="0" err="1" smtClean="0"/>
              <a:t>significant</a:t>
            </a:r>
            <a:r>
              <a:rPr lang="tr-TR" sz="2800" dirty="0" smtClean="0"/>
              <a:t> </a:t>
            </a:r>
            <a:r>
              <a:rPr lang="tr-TR" sz="2800" dirty="0" err="1" smtClean="0"/>
              <a:t>relationship</a:t>
            </a:r>
            <a:r>
              <a:rPr lang="tr-TR" sz="2800" dirty="0" smtClean="0"/>
              <a:t> </a:t>
            </a:r>
            <a:r>
              <a:rPr lang="tr-TR" sz="2800" dirty="0" err="1" smtClean="0"/>
              <a:t>between</a:t>
            </a:r>
            <a:r>
              <a:rPr lang="tr-TR" sz="2800" dirty="0" smtClean="0"/>
              <a:t>  </a:t>
            </a:r>
            <a:r>
              <a:rPr lang="en-US" sz="2800" dirty="0" smtClean="0"/>
              <a:t>the </a:t>
            </a:r>
            <a:r>
              <a:rPr lang="en-US" sz="2800" dirty="0"/>
              <a:t>age of the </a:t>
            </a:r>
            <a:r>
              <a:rPr lang="tr-TR" sz="2800" dirty="0" err="1" smtClean="0"/>
              <a:t>diagnosis</a:t>
            </a:r>
            <a:r>
              <a:rPr lang="en-US" sz="2800" dirty="0" smtClean="0"/>
              <a:t>, </a:t>
            </a:r>
            <a:r>
              <a:rPr lang="en-US" sz="2800" dirty="0"/>
              <a:t>the number of seizures, mother's </a:t>
            </a:r>
            <a:r>
              <a:rPr lang="en-US" sz="2800" dirty="0" smtClean="0"/>
              <a:t>education</a:t>
            </a:r>
            <a:r>
              <a:rPr lang="tr-TR" sz="2800" dirty="0" smtClean="0"/>
              <a:t>,</a:t>
            </a:r>
            <a:r>
              <a:rPr lang="en-US" sz="2800" dirty="0" smtClean="0"/>
              <a:t> </a:t>
            </a:r>
            <a:r>
              <a:rPr lang="tr-TR" sz="2800" dirty="0" err="1" smtClean="0"/>
              <a:t>occupation</a:t>
            </a:r>
            <a:r>
              <a:rPr lang="en-US" sz="2800" dirty="0" smtClean="0"/>
              <a:t>, </a:t>
            </a:r>
            <a:r>
              <a:rPr lang="en-US" sz="2800" dirty="0"/>
              <a:t>and the presence of another person with epilepsy in the family and life satisfaction. </a:t>
            </a: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Similar </a:t>
            </a:r>
            <a:r>
              <a:rPr lang="en-US" sz="2800" dirty="0"/>
              <a:t>results have been reported in other studies. </a:t>
            </a: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While </a:t>
            </a:r>
            <a:r>
              <a:rPr lang="en-US" sz="2800" dirty="0"/>
              <a:t>some studies have found a relationship between parents' educational status and life </a:t>
            </a:r>
            <a:r>
              <a:rPr lang="en-US" sz="2800" dirty="0" smtClean="0"/>
              <a:t>satisfaction, </a:t>
            </a:r>
            <a:r>
              <a:rPr lang="en-US" sz="2800" dirty="0"/>
              <a:t>some have not found such a </a:t>
            </a:r>
            <a:r>
              <a:rPr lang="en-US" sz="2800" dirty="0" smtClean="0"/>
              <a:t>relationship.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613297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91308" y="677008"/>
            <a:ext cx="10709030" cy="5632352"/>
          </a:xfrm>
          <a:gradFill flip="none" rotWithShape="1">
            <a:gsLst>
              <a:gs pos="34850">
                <a:srgbClr val="FFFFA4"/>
              </a:gs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>
            <a:norm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The </a:t>
            </a:r>
            <a:r>
              <a:rPr lang="en-US" sz="2800" dirty="0"/>
              <a:t>results </a:t>
            </a:r>
            <a:r>
              <a:rPr lang="tr-TR" sz="2800" dirty="0" smtClean="0"/>
              <a:t>of </a:t>
            </a:r>
            <a:r>
              <a:rPr lang="en-US" sz="2800" dirty="0" smtClean="0"/>
              <a:t>this </a:t>
            </a:r>
            <a:r>
              <a:rPr lang="en-US" sz="2800" dirty="0"/>
              <a:t>study </a:t>
            </a:r>
            <a:r>
              <a:rPr lang="tr-TR" sz="2800" dirty="0" err="1" smtClean="0"/>
              <a:t>may</a:t>
            </a:r>
            <a:r>
              <a:rPr lang="tr-TR" sz="2800" dirty="0" smtClean="0"/>
              <a:t> be </a:t>
            </a:r>
            <a:r>
              <a:rPr lang="tr-TR" sz="2800" dirty="0" err="1" smtClean="0"/>
              <a:t>helpful</a:t>
            </a:r>
            <a:r>
              <a:rPr lang="tr-TR" sz="2800" dirty="0" smtClean="0"/>
              <a:t> </a:t>
            </a:r>
            <a:r>
              <a:rPr lang="tr-TR" sz="2800" dirty="0" err="1" smtClean="0"/>
              <a:t>to</a:t>
            </a:r>
            <a:r>
              <a:rPr lang="tr-TR" sz="2800" dirty="0" smtClean="0"/>
              <a:t> </a:t>
            </a:r>
            <a:r>
              <a:rPr lang="en-US" sz="2800" dirty="0" smtClean="0"/>
              <a:t>identify </a:t>
            </a:r>
            <a:r>
              <a:rPr lang="en-US" sz="2800" dirty="0"/>
              <a:t>the health and support needs</a:t>
            </a:r>
            <a:r>
              <a:rPr lang="tr-TR" sz="2800" dirty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plan </a:t>
            </a:r>
            <a:r>
              <a:rPr lang="en-US" sz="2800" dirty="0"/>
              <a:t>appropriate initiatives and trainings </a:t>
            </a:r>
            <a:r>
              <a:rPr lang="tr-TR" sz="2800" dirty="0" err="1" smtClean="0"/>
              <a:t>for</a:t>
            </a:r>
            <a:r>
              <a:rPr lang="tr-TR" sz="2800" dirty="0" smtClean="0"/>
              <a:t> </a:t>
            </a:r>
            <a:r>
              <a:rPr lang="tr-TR" sz="2800" dirty="0" err="1" smtClean="0"/>
              <a:t>families</a:t>
            </a:r>
            <a:r>
              <a:rPr lang="en-US" sz="2800" dirty="0" smtClean="0"/>
              <a:t>.</a:t>
            </a:r>
            <a:endParaRPr lang="tr-TR" sz="2800" dirty="0"/>
          </a:p>
          <a:p>
            <a:pPr>
              <a:buFont typeface="Courier New" panose="02070309020205020404" pitchFamily="49" charset="0"/>
              <a:buChar char="o"/>
            </a:pP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Determining </a:t>
            </a:r>
            <a:r>
              <a:rPr lang="en-US" sz="2800" dirty="0"/>
              <a:t>the </a:t>
            </a:r>
            <a:r>
              <a:rPr lang="tr-TR" sz="2800" dirty="0" err="1" smtClean="0"/>
              <a:t>effective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en-US" sz="2800" dirty="0" smtClean="0"/>
              <a:t>ineffective coping </a:t>
            </a:r>
            <a:r>
              <a:rPr lang="tr-TR" sz="2800" dirty="0" err="1" smtClean="0"/>
              <a:t>strategies</a:t>
            </a:r>
            <a:r>
              <a:rPr lang="tr-TR" sz="2800" dirty="0" smtClean="0"/>
              <a:t> </a:t>
            </a:r>
            <a:r>
              <a:rPr lang="tr-TR" sz="2800" dirty="0" err="1" smtClean="0"/>
              <a:t>may</a:t>
            </a:r>
            <a:r>
              <a:rPr lang="tr-TR" sz="2800" dirty="0" smtClean="0"/>
              <a:t> </a:t>
            </a:r>
            <a:r>
              <a:rPr lang="en-US" sz="2800" dirty="0" smtClean="0"/>
              <a:t>guide </a:t>
            </a:r>
            <a:r>
              <a:rPr lang="en-US" sz="2800" dirty="0"/>
              <a:t>the planning of appropriate initiatives to support the family's compliance. </a:t>
            </a: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Thus</a:t>
            </a:r>
            <a:r>
              <a:rPr lang="en-US" sz="2800" dirty="0"/>
              <a:t>, the life satisfaction of the family can increase and they can develop positive coping behaviors with the child's illness. </a:t>
            </a: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As </a:t>
            </a:r>
            <a:r>
              <a:rPr lang="en-US" sz="2800" dirty="0"/>
              <a:t>a result, children with epilepsy may also be easier to adapt </a:t>
            </a:r>
            <a:r>
              <a:rPr lang="en-US" sz="2800" dirty="0" smtClean="0"/>
              <a:t>disease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en-US" sz="2800" dirty="0" smtClean="0"/>
              <a:t>their </a:t>
            </a:r>
            <a:r>
              <a:rPr lang="en-US" sz="2800" dirty="0"/>
              <a:t>quality of life </a:t>
            </a:r>
            <a:r>
              <a:rPr lang="tr-TR" sz="2800" dirty="0" err="1" smtClean="0"/>
              <a:t>increase</a:t>
            </a:r>
            <a:r>
              <a:rPr lang="en-US" sz="2800" dirty="0" smtClean="0"/>
              <a:t>. </a:t>
            </a: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2766563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24128" y="1039528"/>
            <a:ext cx="10160428" cy="5269832"/>
          </a:xfrm>
          <a:gradFill>
            <a:gsLst>
              <a:gs pos="49000">
                <a:srgbClr val="FFFFA4"/>
              </a:gs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lin ang="0" scaled="0"/>
          </a:gradFill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en-US" sz="2800" dirty="0"/>
              <a:t>Development of adaptation and coping systems of epileptic children and their families requires interdisciplinary study. </a:t>
            </a:r>
            <a:endParaRPr lang="tr-TR" sz="2800" dirty="0"/>
          </a:p>
          <a:p>
            <a:pPr>
              <a:buFont typeface="Courier New" panose="02070309020205020404" pitchFamily="49" charset="0"/>
              <a:buChar char="o"/>
            </a:pP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It </a:t>
            </a:r>
            <a:r>
              <a:rPr lang="en-US" sz="2800" dirty="0"/>
              <a:t>is important for nurses and other health professionals to collaborate in family-oriented initiatives that may be affected by the child's illness in different ways. </a:t>
            </a:r>
            <a:endParaRPr lang="tr-TR" sz="2800" dirty="0"/>
          </a:p>
          <a:p>
            <a:pPr>
              <a:buFont typeface="Courier New" panose="02070309020205020404" pitchFamily="49" charset="0"/>
              <a:buChar char="o"/>
            </a:pPr>
            <a:endParaRPr lang="tr-TR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en-US" sz="2800" dirty="0" smtClean="0"/>
              <a:t>For </a:t>
            </a:r>
            <a:r>
              <a:rPr lang="en-US" sz="2800" dirty="0"/>
              <a:t>this reason, health professionals can plan training programs that increase knowledge about the disease, self-efficacy in the management of diseases and seizures, effective coping and life satisfaction.</a:t>
            </a:r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04895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van 5"/>
          <p:cNvSpPr>
            <a:spLocks noGrp="1"/>
          </p:cNvSpPr>
          <p:nvPr>
            <p:ph type="title"/>
          </p:nvPr>
        </p:nvSpPr>
        <p:spPr>
          <a:xfrm>
            <a:off x="7055318" y="6025414"/>
            <a:ext cx="4735629" cy="616018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PAMUKKALE TRAVERTENS</a:t>
            </a:r>
            <a:br>
              <a:rPr lang="tr-TR" dirty="0" smtClean="0"/>
            </a:br>
            <a:r>
              <a:rPr lang="tr-TR" dirty="0" smtClean="0"/>
              <a:t>DENİZLİ / TURKEY</a:t>
            </a:r>
            <a:endParaRPr lang="tr-TR" dirty="0"/>
          </a:p>
        </p:txBody>
      </p:sp>
      <p:sp>
        <p:nvSpPr>
          <p:cNvPr id="7" name="Dikdörtgen 6"/>
          <p:cNvSpPr/>
          <p:nvPr/>
        </p:nvSpPr>
        <p:spPr>
          <a:xfrm>
            <a:off x="5195954" y="176008"/>
            <a:ext cx="3859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tr-TR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THANK YOU</a:t>
            </a:r>
            <a:endParaRPr lang="tr-T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162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ntegral">
  <a:themeElements>
    <a:clrScheme name="E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E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963</TotalTime>
  <Words>1631</Words>
  <Application>Microsoft Office PowerPoint</Application>
  <PresentationFormat>Geniş ekran</PresentationFormat>
  <Paragraphs>262</Paragraphs>
  <Slides>22</Slides>
  <Notes>1</Notes>
  <HiddenSlides>0</HiddenSlides>
  <MMClips>0</MMClips>
  <ScaleCrop>false</ScaleCrop>
  <HeadingPairs>
    <vt:vector size="8" baseType="variant">
      <vt:variant>
        <vt:lpstr>Kullanılan Yazı Tipleri</vt:lpstr>
      </vt:variant>
      <vt:variant>
        <vt:i4>8</vt:i4>
      </vt:variant>
      <vt:variant>
        <vt:lpstr>Tema</vt:lpstr>
      </vt:variant>
      <vt:variant>
        <vt:i4>1</vt:i4>
      </vt:variant>
      <vt:variant>
        <vt:lpstr>Eklenmiş OLE Hizmet Programları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32" baseType="lpstr">
      <vt:lpstr>Arial</vt:lpstr>
      <vt:lpstr>Calibri</vt:lpstr>
      <vt:lpstr>Courier New</vt:lpstr>
      <vt:lpstr>Times New Roman</vt:lpstr>
      <vt:lpstr>Tw Cen MT</vt:lpstr>
      <vt:lpstr>Tw Cen MT Condensed</vt:lpstr>
      <vt:lpstr>Wingdings</vt:lpstr>
      <vt:lpstr>Wingdings 3</vt:lpstr>
      <vt:lpstr>Entegral</vt:lpstr>
      <vt:lpstr>Denklem</vt:lpstr>
      <vt:lpstr>LIfe SatIsfactIon and COPE of Mothers wIth EpIleptIc ChIldren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AIm</vt:lpstr>
      <vt:lpstr>MaterIals and Methods</vt:lpstr>
      <vt:lpstr>PowerPoint Sunusu</vt:lpstr>
      <vt:lpstr>Instruments </vt:lpstr>
      <vt:lpstr>PowerPoint Sunusu</vt:lpstr>
      <vt:lpstr>PowerPoint Sunusu</vt:lpstr>
      <vt:lpstr>Data analysIs</vt:lpstr>
      <vt:lpstr>Results </vt:lpstr>
      <vt:lpstr>PowerPoint Sunusu</vt:lpstr>
      <vt:lpstr>PowerPoint Sunusu</vt:lpstr>
      <vt:lpstr>ConclusIon  </vt:lpstr>
      <vt:lpstr>PowerPoint Sunusu</vt:lpstr>
      <vt:lpstr>PowerPoint Sunusu</vt:lpstr>
      <vt:lpstr>PowerPoint Sunusu</vt:lpstr>
      <vt:lpstr>PAMUKKALE TRAVERTENS DENİZLİ / TURKEY</vt:lpstr>
    </vt:vector>
  </TitlesOfParts>
  <Company>Pamukkale Üniversitesi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Epilepsili Çocukların Annelerinin Yaşam Doyumu ve Başa Çıkma Tutumları</dc:title>
  <dc:creator>Pau</dc:creator>
  <cp:lastModifiedBy>Pau</cp:lastModifiedBy>
  <cp:revision>37</cp:revision>
  <dcterms:created xsi:type="dcterms:W3CDTF">2018-08-02T08:48:51Z</dcterms:created>
  <dcterms:modified xsi:type="dcterms:W3CDTF">2018-09-18T13:19:34Z</dcterms:modified>
</cp:coreProperties>
</file>