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8" r:id="rId1"/>
  </p:sldMasterIdLst>
  <p:sldIdLst>
    <p:sldId id="256" r:id="rId2"/>
    <p:sldId id="269" r:id="rId3"/>
    <p:sldId id="257" r:id="rId4"/>
    <p:sldId id="258" r:id="rId5"/>
    <p:sldId id="259" r:id="rId6"/>
    <p:sldId id="260" r:id="rId7"/>
    <p:sldId id="294" r:id="rId8"/>
    <p:sldId id="263" r:id="rId9"/>
    <p:sldId id="264" r:id="rId10"/>
    <p:sldId id="265" r:id="rId11"/>
    <p:sldId id="295" r:id="rId12"/>
    <p:sldId id="266" r:id="rId13"/>
    <p:sldId id="296" r:id="rId14"/>
    <p:sldId id="267" r:id="rId15"/>
    <p:sldId id="268" r:id="rId16"/>
    <p:sldId id="270" r:id="rId17"/>
    <p:sldId id="271" r:id="rId18"/>
    <p:sldId id="272" r:id="rId19"/>
    <p:sldId id="273" r:id="rId20"/>
    <p:sldId id="274" r:id="rId21"/>
    <p:sldId id="275" r:id="rId22"/>
    <p:sldId id="276" r:id="rId23"/>
    <p:sldId id="278" r:id="rId24"/>
    <p:sldId id="280" r:id="rId25"/>
    <p:sldId id="281" r:id="rId26"/>
    <p:sldId id="282" r:id="rId27"/>
    <p:sldId id="287" r:id="rId28"/>
    <p:sldId id="288" r:id="rId29"/>
    <p:sldId id="290" r:id="rId30"/>
    <p:sldId id="291" r:id="rId31"/>
    <p:sldId id="292" r:id="rId32"/>
    <p:sldId id="293" r:id="rId33"/>
    <p:sldId id="297" r:id="rId34"/>
    <p:sldId id="298" r:id="rId35"/>
    <p:sldId id="299"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374" autoAdjust="0"/>
  </p:normalViewPr>
  <p:slideViewPr>
    <p:cSldViewPr snapToGrid="0">
      <p:cViewPr varScale="1">
        <p:scale>
          <a:sx n="69" d="100"/>
          <a:sy n="69" d="100"/>
        </p:scale>
        <p:origin x="71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BABA0E-4057-4B5F-A376-FA7601A2E94D}"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9864D-1301-41B2-8682-F5167F8D3F63}" type="slidenum">
              <a:rPr lang="en-US" smtClean="0"/>
              <a:t>‹#›</a:t>
            </a:fld>
            <a:endParaRPr lang="en-US"/>
          </a:p>
        </p:txBody>
      </p:sp>
    </p:spTree>
    <p:extLst>
      <p:ext uri="{BB962C8B-B14F-4D97-AF65-F5344CB8AC3E}">
        <p14:creationId xmlns:p14="http://schemas.microsoft.com/office/powerpoint/2010/main" val="1648339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BABA0E-4057-4B5F-A376-FA7601A2E94D}"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9864D-1301-41B2-8682-F5167F8D3F63}" type="slidenum">
              <a:rPr lang="en-US" smtClean="0"/>
              <a:t>‹#›</a:t>
            </a:fld>
            <a:endParaRPr lang="en-US"/>
          </a:p>
        </p:txBody>
      </p:sp>
    </p:spTree>
    <p:extLst>
      <p:ext uri="{BB962C8B-B14F-4D97-AF65-F5344CB8AC3E}">
        <p14:creationId xmlns:p14="http://schemas.microsoft.com/office/powerpoint/2010/main" val="880768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6BABA0E-4057-4B5F-A376-FA7601A2E94D}"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9864D-1301-41B2-8682-F5167F8D3F63}" type="slidenum">
              <a:rPr lang="en-US" smtClean="0"/>
              <a:t>‹#›</a:t>
            </a:fld>
            <a:endParaRPr lang="en-US"/>
          </a:p>
        </p:txBody>
      </p:sp>
    </p:spTree>
    <p:extLst>
      <p:ext uri="{BB962C8B-B14F-4D97-AF65-F5344CB8AC3E}">
        <p14:creationId xmlns:p14="http://schemas.microsoft.com/office/powerpoint/2010/main" val="2367889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BABA0E-4057-4B5F-A376-FA7601A2E94D}" type="datetimeFigureOut">
              <a:rPr lang="en-US" smtClean="0"/>
              <a:t>4/26/2017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9864D-1301-41B2-8682-F5167F8D3F63}" type="slidenum">
              <a:rPr lang="en-US" smtClean="0"/>
              <a:t>‹#›</a:t>
            </a:fld>
            <a:endParaRPr lang="en-US"/>
          </a:p>
        </p:txBody>
      </p:sp>
    </p:spTree>
    <p:extLst>
      <p:ext uri="{BB962C8B-B14F-4D97-AF65-F5344CB8AC3E}">
        <p14:creationId xmlns:p14="http://schemas.microsoft.com/office/powerpoint/2010/main" val="1814372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BABA0E-4057-4B5F-A376-FA7601A2E94D}" type="datetimeFigureOut">
              <a:rPr lang="en-US" smtClean="0"/>
              <a:t>4/26/2017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19864D-1301-41B2-8682-F5167F8D3F63}" type="slidenum">
              <a:rPr lang="en-US" smtClean="0"/>
              <a:t>‹#›</a:t>
            </a:fld>
            <a:endParaRPr lang="en-US"/>
          </a:p>
        </p:txBody>
      </p:sp>
    </p:spTree>
    <p:extLst>
      <p:ext uri="{BB962C8B-B14F-4D97-AF65-F5344CB8AC3E}">
        <p14:creationId xmlns:p14="http://schemas.microsoft.com/office/powerpoint/2010/main" val="693224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BABA0E-4057-4B5F-A376-FA7601A2E94D}" type="datetimeFigureOut">
              <a:rPr lang="en-US" smtClean="0"/>
              <a:t>4/26/2017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19864D-1301-41B2-8682-F5167F8D3F63}" type="slidenum">
              <a:rPr lang="en-US" smtClean="0"/>
              <a:t>‹#›</a:t>
            </a:fld>
            <a:endParaRPr lang="en-US"/>
          </a:p>
        </p:txBody>
      </p:sp>
    </p:spTree>
    <p:extLst>
      <p:ext uri="{BB962C8B-B14F-4D97-AF65-F5344CB8AC3E}">
        <p14:creationId xmlns:p14="http://schemas.microsoft.com/office/powerpoint/2010/main" val="2395740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BABA0E-4057-4B5F-A376-FA7601A2E94D}" type="datetimeFigureOut">
              <a:rPr lang="en-US" smtClean="0"/>
              <a:t>4/26/2017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19864D-1301-41B2-8682-F5167F8D3F63}" type="slidenum">
              <a:rPr lang="en-US" smtClean="0"/>
              <a:t>‹#›</a:t>
            </a:fld>
            <a:endParaRPr lang="en-US"/>
          </a:p>
        </p:txBody>
      </p:sp>
    </p:spTree>
    <p:extLst>
      <p:ext uri="{BB962C8B-B14F-4D97-AF65-F5344CB8AC3E}">
        <p14:creationId xmlns:p14="http://schemas.microsoft.com/office/powerpoint/2010/main" val="623300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06BABA0E-4057-4B5F-A376-FA7601A2E94D}" type="datetimeFigureOut">
              <a:rPr lang="en-US" smtClean="0"/>
              <a:t>4/26/2017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9864D-1301-41B2-8682-F5167F8D3F63}" type="slidenum">
              <a:rPr lang="en-US" smtClean="0"/>
              <a:t>‹#›</a:t>
            </a:fld>
            <a:endParaRPr lang="en-US"/>
          </a:p>
        </p:txBody>
      </p:sp>
    </p:spTree>
    <p:extLst>
      <p:ext uri="{BB962C8B-B14F-4D97-AF65-F5344CB8AC3E}">
        <p14:creationId xmlns:p14="http://schemas.microsoft.com/office/powerpoint/2010/main" val="2834343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06BABA0E-4057-4B5F-A376-FA7601A2E94D}" type="datetimeFigureOut">
              <a:rPr lang="en-US" smtClean="0"/>
              <a:t>4/26/2017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9864D-1301-41B2-8682-F5167F8D3F63}" type="slidenum">
              <a:rPr lang="en-US" smtClean="0"/>
              <a:t>‹#›</a:t>
            </a:fld>
            <a:endParaRPr lang="en-US"/>
          </a:p>
        </p:txBody>
      </p:sp>
    </p:spTree>
    <p:extLst>
      <p:ext uri="{BB962C8B-B14F-4D97-AF65-F5344CB8AC3E}">
        <p14:creationId xmlns:p14="http://schemas.microsoft.com/office/powerpoint/2010/main" val="17027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BABA0E-4057-4B5F-A376-FA7601A2E94D}"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9864D-1301-41B2-8682-F5167F8D3F63}" type="slidenum">
              <a:rPr lang="en-US" smtClean="0"/>
              <a:t>‹#›</a:t>
            </a:fld>
            <a:endParaRPr lang="en-US"/>
          </a:p>
        </p:txBody>
      </p:sp>
    </p:spTree>
    <p:extLst>
      <p:ext uri="{BB962C8B-B14F-4D97-AF65-F5344CB8AC3E}">
        <p14:creationId xmlns:p14="http://schemas.microsoft.com/office/powerpoint/2010/main" val="2954592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BABA0E-4057-4B5F-A376-FA7601A2E94D}"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9864D-1301-41B2-8682-F5167F8D3F63}" type="slidenum">
              <a:rPr lang="en-US" smtClean="0"/>
              <a:t>‹#›</a:t>
            </a:fld>
            <a:endParaRPr lang="en-US"/>
          </a:p>
        </p:txBody>
      </p:sp>
    </p:spTree>
    <p:extLst>
      <p:ext uri="{BB962C8B-B14F-4D97-AF65-F5344CB8AC3E}">
        <p14:creationId xmlns:p14="http://schemas.microsoft.com/office/powerpoint/2010/main" val="2792099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6BABA0E-4057-4B5F-A376-FA7601A2E94D}" type="datetimeFigureOut">
              <a:rPr lang="en-US" smtClean="0"/>
              <a:t>4/26/2017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19864D-1301-41B2-8682-F5167F8D3F63}" type="slidenum">
              <a:rPr lang="en-US" smtClean="0"/>
              <a:t>‹#›</a:t>
            </a:fld>
            <a:endParaRPr lang="en-US"/>
          </a:p>
        </p:txBody>
      </p:sp>
    </p:spTree>
    <p:extLst>
      <p:ext uri="{BB962C8B-B14F-4D97-AF65-F5344CB8AC3E}">
        <p14:creationId xmlns:p14="http://schemas.microsoft.com/office/powerpoint/2010/main" val="3617743596"/>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300" b="1" dirty="0"/>
              <a:t>Growth form and germination requirements can shape plant diversity and community structure in arid Arabian deserts</a:t>
            </a:r>
          </a:p>
        </p:txBody>
      </p:sp>
      <p:sp>
        <p:nvSpPr>
          <p:cNvPr id="3" name="Subtitle 2"/>
          <p:cNvSpPr>
            <a:spLocks noGrp="1"/>
          </p:cNvSpPr>
          <p:nvPr>
            <p:ph type="subTitle" idx="1"/>
          </p:nvPr>
        </p:nvSpPr>
        <p:spPr>
          <a:xfrm>
            <a:off x="1143000" y="3602037"/>
            <a:ext cx="6858000" cy="2386639"/>
          </a:xfrm>
        </p:spPr>
        <p:txBody>
          <a:bodyPr>
            <a:normAutofit/>
          </a:bodyPr>
          <a:lstStyle/>
          <a:p>
            <a:r>
              <a:rPr lang="en-US" sz="2800" dirty="0" smtClean="0">
                <a:latin typeface="+mj-lt"/>
                <a:ea typeface="+mj-ea"/>
                <a:cs typeface="+mj-cs"/>
              </a:rPr>
              <a:t>Ali El-</a:t>
            </a:r>
            <a:r>
              <a:rPr lang="en-US" sz="2800" dirty="0" err="1" smtClean="0">
                <a:latin typeface="+mj-lt"/>
                <a:ea typeface="+mj-ea"/>
                <a:cs typeface="+mj-cs"/>
              </a:rPr>
              <a:t>Keblawy</a:t>
            </a:r>
            <a:r>
              <a:rPr lang="en-GB" sz="2800" baseline="30000" dirty="0"/>
              <a:t>1</a:t>
            </a:r>
            <a:r>
              <a:rPr lang="en-US" sz="2800" dirty="0" smtClean="0">
                <a:latin typeface="+mj-lt"/>
                <a:ea typeface="+mj-ea"/>
                <a:cs typeface="+mj-cs"/>
              </a:rPr>
              <a:t>, </a:t>
            </a:r>
            <a:r>
              <a:rPr lang="en-US" sz="2800" dirty="0">
                <a:latin typeface="+mj-lt"/>
                <a:ea typeface="+mj-ea"/>
                <a:cs typeface="+mj-cs"/>
              </a:rPr>
              <a:t>Hatem A. </a:t>
            </a:r>
            <a:r>
              <a:rPr lang="en-US" sz="2800" dirty="0" err="1" smtClean="0">
                <a:latin typeface="+mj-lt"/>
                <a:ea typeface="+mj-ea"/>
                <a:cs typeface="+mj-cs"/>
              </a:rPr>
              <a:t>Shabana</a:t>
            </a:r>
            <a:r>
              <a:rPr lang="en-GB" sz="2800" baseline="30000" dirty="0" smtClean="0"/>
              <a:t>2</a:t>
            </a:r>
            <a:r>
              <a:rPr lang="en-US" sz="2800" dirty="0" smtClean="0">
                <a:latin typeface="+mj-lt"/>
                <a:ea typeface="+mj-ea"/>
                <a:cs typeface="+mj-cs"/>
              </a:rPr>
              <a:t>  </a:t>
            </a:r>
            <a:r>
              <a:rPr lang="en-US" sz="2800" dirty="0">
                <a:latin typeface="+mj-lt"/>
                <a:ea typeface="+mj-ea"/>
                <a:cs typeface="+mj-cs"/>
              </a:rPr>
              <a:t>and Teresa </a:t>
            </a:r>
            <a:r>
              <a:rPr lang="en-US" sz="2800" dirty="0" smtClean="0">
                <a:latin typeface="+mj-lt"/>
                <a:ea typeface="+mj-ea"/>
                <a:cs typeface="+mj-cs"/>
              </a:rPr>
              <a:t>Navarro</a:t>
            </a:r>
            <a:r>
              <a:rPr lang="en-GB" sz="2800" baseline="30000" dirty="0"/>
              <a:t>3</a:t>
            </a:r>
            <a:endParaRPr lang="en-US" sz="2800" baseline="30000" dirty="0"/>
          </a:p>
          <a:p>
            <a:pPr algn="l"/>
            <a:r>
              <a:rPr lang="en-GB" sz="1600" baseline="30000" dirty="0"/>
              <a:t>1</a:t>
            </a:r>
            <a:r>
              <a:rPr lang="en-US" sz="1500" dirty="0" smtClean="0">
                <a:latin typeface="+mj-lt"/>
                <a:ea typeface="+mj-ea"/>
                <a:cs typeface="+mj-cs"/>
              </a:rPr>
              <a:t>Applied </a:t>
            </a:r>
            <a:r>
              <a:rPr lang="en-US" sz="1500" dirty="0">
                <a:latin typeface="+mj-lt"/>
                <a:ea typeface="+mj-ea"/>
                <a:cs typeface="+mj-cs"/>
              </a:rPr>
              <a:t>Biology Department, University of Sharjah, Sharjah, </a:t>
            </a:r>
            <a:r>
              <a:rPr lang="en-US" sz="1500" dirty="0" smtClean="0">
                <a:latin typeface="+mj-lt"/>
                <a:ea typeface="+mj-ea"/>
                <a:cs typeface="+mj-cs"/>
              </a:rPr>
              <a:t>UAE </a:t>
            </a:r>
          </a:p>
          <a:p>
            <a:pPr algn="l"/>
            <a:r>
              <a:rPr lang="en-GB" sz="1600" baseline="30000" dirty="0"/>
              <a:t>2 </a:t>
            </a:r>
            <a:r>
              <a:rPr lang="en-GB" sz="1500" dirty="0" smtClean="0">
                <a:latin typeface="+mj-lt"/>
                <a:ea typeface="+mj-ea"/>
                <a:cs typeface="+mj-cs"/>
              </a:rPr>
              <a:t>Sharjah </a:t>
            </a:r>
            <a:r>
              <a:rPr lang="en-GB" sz="1500" dirty="0">
                <a:latin typeface="+mj-lt"/>
                <a:ea typeface="+mj-ea"/>
                <a:cs typeface="+mj-cs"/>
              </a:rPr>
              <a:t>Seed Bank and Herbarium, Sharjah Research Academy, Sharjah, </a:t>
            </a:r>
            <a:r>
              <a:rPr lang="en-GB" sz="1500" dirty="0" smtClean="0">
                <a:latin typeface="+mj-lt"/>
                <a:ea typeface="+mj-ea"/>
                <a:cs typeface="+mj-cs"/>
              </a:rPr>
              <a:t>UAE</a:t>
            </a:r>
          </a:p>
          <a:p>
            <a:pPr algn="l"/>
            <a:r>
              <a:rPr lang="en-GB" sz="1600" baseline="30000" dirty="0"/>
              <a:t>3 </a:t>
            </a:r>
            <a:r>
              <a:rPr lang="es-ES" sz="1500" dirty="0" err="1" smtClean="0">
                <a:latin typeface="+mj-lt"/>
                <a:ea typeface="+mj-ea"/>
                <a:cs typeface="+mj-cs"/>
              </a:rPr>
              <a:t>Departmento</a:t>
            </a:r>
            <a:r>
              <a:rPr lang="es-ES" sz="1500" dirty="0" smtClean="0">
                <a:latin typeface="+mj-lt"/>
                <a:ea typeface="+mj-ea"/>
                <a:cs typeface="+mj-cs"/>
              </a:rPr>
              <a:t> </a:t>
            </a:r>
            <a:r>
              <a:rPr lang="es-ES" sz="1500" dirty="0">
                <a:latin typeface="+mj-lt"/>
                <a:ea typeface="+mj-ea"/>
                <a:cs typeface="+mj-cs"/>
              </a:rPr>
              <a:t>de Biología Vegetal, Universidad de Málaga, </a:t>
            </a:r>
            <a:r>
              <a:rPr lang="es-ES" sz="1500" dirty="0" smtClean="0">
                <a:latin typeface="+mj-lt"/>
                <a:ea typeface="+mj-ea"/>
                <a:cs typeface="+mj-cs"/>
              </a:rPr>
              <a:t>Málaga</a:t>
            </a:r>
            <a:r>
              <a:rPr lang="es-ES" sz="1500" dirty="0">
                <a:latin typeface="+mj-lt"/>
                <a:ea typeface="+mj-ea"/>
                <a:cs typeface="+mj-cs"/>
              </a:rPr>
              <a:t>, </a:t>
            </a:r>
            <a:r>
              <a:rPr lang="es-ES" sz="1500" dirty="0" err="1">
                <a:latin typeface="+mj-lt"/>
                <a:ea typeface="+mj-ea"/>
                <a:cs typeface="+mj-cs"/>
              </a:rPr>
              <a:t>Spain</a:t>
            </a:r>
            <a:endParaRPr lang="en-US" sz="1500" dirty="0">
              <a:latin typeface="+mj-lt"/>
              <a:ea typeface="+mj-ea"/>
              <a:cs typeface="+mj-cs"/>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269" y="154547"/>
            <a:ext cx="1800022" cy="1519707"/>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5042" y="95250"/>
            <a:ext cx="1790163" cy="1579004"/>
          </a:xfrm>
          <a:prstGeom prst="rect">
            <a:avLst/>
          </a:prstGeom>
        </p:spPr>
      </p:pic>
    </p:spTree>
    <p:extLst>
      <p:ext uri="{BB962C8B-B14F-4D97-AF65-F5344CB8AC3E}">
        <p14:creationId xmlns:p14="http://schemas.microsoft.com/office/powerpoint/2010/main" val="4182676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93972"/>
          </a:xfrm>
        </p:spPr>
        <p:txBody>
          <a:bodyPr>
            <a:normAutofit/>
          </a:bodyPr>
          <a:lstStyle/>
          <a:p>
            <a:r>
              <a:rPr lang="en-US" b="1" u="sng" dirty="0" smtClean="0"/>
              <a:t>Study area</a:t>
            </a:r>
            <a:endParaRPr lang="en-US" b="1" u="sng"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0545" y="1052945"/>
            <a:ext cx="3804804" cy="4793673"/>
          </a:xfrm>
          <a:prstGeom prst="rect">
            <a:avLst/>
          </a:prstGeom>
        </p:spPr>
      </p:pic>
      <p:sp>
        <p:nvSpPr>
          <p:cNvPr id="6" name="TextBox 5"/>
          <p:cNvSpPr txBox="1"/>
          <p:nvPr/>
        </p:nvSpPr>
        <p:spPr>
          <a:xfrm>
            <a:off x="628648" y="1690689"/>
            <a:ext cx="4081895" cy="3970318"/>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FF0000"/>
                </a:solidFill>
              </a:rPr>
              <a:t>The United Arab Emirates (UAE)</a:t>
            </a:r>
            <a:r>
              <a:rPr lang="en-US" sz="2800" dirty="0"/>
              <a:t> is located at the southeastern part of the Arabian Peninsula. </a:t>
            </a:r>
          </a:p>
          <a:p>
            <a:pPr marL="457200" indent="-457200">
              <a:buFont typeface="Arial" panose="020B0604020202020204" pitchFamily="34" charset="0"/>
              <a:buChar char="•"/>
            </a:pPr>
            <a:r>
              <a:rPr lang="en-US" sz="2800" dirty="0" smtClean="0"/>
              <a:t>It </a:t>
            </a:r>
            <a:r>
              <a:rPr lang="en-US" sz="2800" dirty="0"/>
              <a:t>is </a:t>
            </a:r>
            <a:r>
              <a:rPr lang="en-US" sz="2800" dirty="0">
                <a:solidFill>
                  <a:srgbClr val="FF0000"/>
                </a:solidFill>
              </a:rPr>
              <a:t>hyper-arid</a:t>
            </a:r>
            <a:r>
              <a:rPr lang="en-US" sz="2800" dirty="0"/>
              <a:t> region with a hot-sunny climate and low </a:t>
            </a:r>
            <a:r>
              <a:rPr lang="en-US" sz="2800" dirty="0" smtClean="0"/>
              <a:t>sporadic </a:t>
            </a:r>
            <a:r>
              <a:rPr lang="en-US" sz="2800" dirty="0"/>
              <a:t>rainfall. </a:t>
            </a:r>
          </a:p>
        </p:txBody>
      </p:sp>
    </p:spTree>
    <p:extLst>
      <p:ext uri="{BB962C8B-B14F-4D97-AF65-F5344CB8AC3E}">
        <p14:creationId xmlns:p14="http://schemas.microsoft.com/office/powerpoint/2010/main" val="22574265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93973"/>
          </a:xfrm>
        </p:spPr>
        <p:txBody>
          <a:bodyPr/>
          <a:lstStyle/>
          <a:p>
            <a:r>
              <a:rPr lang="en-US" b="1" u="sng" dirty="0" smtClean="0"/>
              <a:t>Overview</a:t>
            </a:r>
            <a:endParaRPr lang="en-US" b="1" u="sng" dirty="0"/>
          </a:p>
        </p:txBody>
      </p:sp>
      <p:sp>
        <p:nvSpPr>
          <p:cNvPr id="3" name="Content Placeholder 2"/>
          <p:cNvSpPr>
            <a:spLocks noGrp="1"/>
          </p:cNvSpPr>
          <p:nvPr>
            <p:ph idx="1"/>
          </p:nvPr>
        </p:nvSpPr>
        <p:spPr>
          <a:xfrm>
            <a:off x="628650" y="1815921"/>
            <a:ext cx="7886700" cy="4361042"/>
          </a:xfrm>
        </p:spPr>
        <p:txBody>
          <a:bodyPr/>
          <a:lstStyle/>
          <a:p>
            <a:pPr algn="just"/>
            <a:r>
              <a:rPr lang="en-US" sz="2800" dirty="0" smtClean="0">
                <a:solidFill>
                  <a:srgbClr val="FF0000"/>
                </a:solidFill>
              </a:rPr>
              <a:t>Seed dormancy </a:t>
            </a:r>
            <a:r>
              <a:rPr lang="en-US" sz="2800" dirty="0" smtClean="0"/>
              <a:t>is an adaptation </a:t>
            </a:r>
            <a:r>
              <a:rPr lang="en-US" sz="2800" dirty="0" smtClean="0"/>
              <a:t>of many </a:t>
            </a:r>
            <a:r>
              <a:rPr lang="en-US" sz="2800" dirty="0" smtClean="0"/>
              <a:t>plant species in unpredictable heterogeneous environments, such as arid desert.</a:t>
            </a:r>
          </a:p>
          <a:p>
            <a:pPr algn="just"/>
            <a:r>
              <a:rPr lang="en-US" sz="2800" dirty="0" smtClean="0">
                <a:solidFill>
                  <a:srgbClr val="FF0000"/>
                </a:solidFill>
              </a:rPr>
              <a:t>Dormancy advantage</a:t>
            </a:r>
            <a:r>
              <a:rPr lang="en-US" sz="2800" dirty="0" smtClean="0"/>
              <a:t>, </a:t>
            </a:r>
            <a:r>
              <a:rPr lang="en-US" sz="2800" dirty="0"/>
              <a:t>delay seed germination until the  arrival of   </a:t>
            </a:r>
            <a:r>
              <a:rPr lang="en-US" sz="2800" dirty="0" err="1"/>
              <a:t>favourable</a:t>
            </a:r>
            <a:r>
              <a:rPr lang="en-US" sz="2800" dirty="0"/>
              <a:t>   conditions that allow seedling establishment and minimize seedling </a:t>
            </a:r>
            <a:r>
              <a:rPr lang="en-US" sz="2800" dirty="0" smtClean="0"/>
              <a:t>mortality.</a:t>
            </a:r>
            <a:endParaRPr lang="en-US" sz="2800" dirty="0"/>
          </a:p>
          <a:p>
            <a:pPr algn="just"/>
            <a:r>
              <a:rPr lang="en-US" sz="2800" dirty="0">
                <a:solidFill>
                  <a:srgbClr val="FF0000"/>
                </a:solidFill>
              </a:rPr>
              <a:t>Light, temperature and moisture </a:t>
            </a:r>
            <a:r>
              <a:rPr lang="en-US" sz="2800" dirty="0"/>
              <a:t>are </a:t>
            </a:r>
            <a:r>
              <a:rPr lang="en-US" sz="2800" dirty="0" smtClean="0"/>
              <a:t>the </a:t>
            </a:r>
            <a:r>
              <a:rPr lang="en-US" sz="2800" dirty="0"/>
              <a:t>most important factors that determine germination </a:t>
            </a:r>
            <a:r>
              <a:rPr lang="en-US" sz="2800" dirty="0">
                <a:solidFill>
                  <a:srgbClr val="FF0000"/>
                </a:solidFill>
              </a:rPr>
              <a:t>time and place </a:t>
            </a:r>
            <a:r>
              <a:rPr lang="en-US" sz="2800" dirty="0"/>
              <a:t>in desert </a:t>
            </a:r>
            <a:r>
              <a:rPr lang="en-US" sz="2800" dirty="0" smtClean="0"/>
              <a:t>environments.</a:t>
            </a:r>
          </a:p>
          <a:p>
            <a:pPr marL="0" indent="0">
              <a:buNone/>
            </a:pP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19566612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13667"/>
          </a:xfrm>
        </p:spPr>
        <p:txBody>
          <a:bodyPr>
            <a:normAutofit/>
          </a:bodyPr>
          <a:lstStyle/>
          <a:p>
            <a:r>
              <a:rPr lang="en-US" b="1" u="sng" dirty="0" smtClean="0"/>
              <a:t>Overview</a:t>
            </a:r>
            <a:endParaRPr lang="en-US" b="1" u="sng" dirty="0"/>
          </a:p>
        </p:txBody>
      </p:sp>
      <p:sp>
        <p:nvSpPr>
          <p:cNvPr id="3" name="Content Placeholder 2"/>
          <p:cNvSpPr>
            <a:spLocks noGrp="1"/>
          </p:cNvSpPr>
          <p:nvPr>
            <p:ph idx="1"/>
          </p:nvPr>
        </p:nvSpPr>
        <p:spPr>
          <a:xfrm>
            <a:off x="628650" y="1300766"/>
            <a:ext cx="7886700" cy="4876197"/>
          </a:xfrm>
          <a:ln w="0">
            <a:solidFill>
              <a:schemeClr val="bg1"/>
            </a:solidFill>
          </a:ln>
        </p:spPr>
        <p:txBody>
          <a:bodyPr/>
          <a:lstStyle/>
          <a:p>
            <a:pPr marL="0" indent="0">
              <a:buNone/>
            </a:pPr>
            <a:r>
              <a:rPr lang="en-US" sz="2800" b="1" dirty="0">
                <a:solidFill>
                  <a:srgbClr val="FF0000"/>
                </a:solidFill>
              </a:rPr>
              <a:t>Seed size:</a:t>
            </a:r>
          </a:p>
          <a:p>
            <a:r>
              <a:rPr lang="en-US" sz="2800" dirty="0" smtClean="0">
                <a:solidFill>
                  <a:srgbClr val="FF0000"/>
                </a:solidFill>
              </a:rPr>
              <a:t>Generally</a:t>
            </a:r>
            <a:r>
              <a:rPr lang="en-US" sz="2800" dirty="0">
                <a:solidFill>
                  <a:srgbClr val="FF0000"/>
                </a:solidFill>
              </a:rPr>
              <a:t>, </a:t>
            </a:r>
            <a:r>
              <a:rPr lang="en-US" sz="2800" dirty="0"/>
              <a:t>large seeds produce bigger seedlings with better competitive ability than smaller seeds, especially under </a:t>
            </a:r>
            <a:r>
              <a:rPr lang="en-US" sz="2800" dirty="0" smtClean="0"/>
              <a:t>resource-limited. </a:t>
            </a:r>
          </a:p>
        </p:txBody>
      </p:sp>
      <p:pic>
        <p:nvPicPr>
          <p:cNvPr id="4" name="Picture 3" descr="D:\Pictures\Note 5 Pic\Not 5 from 19-7 to 30-7-2016\Camera\20160721_082107.jpg"/>
          <p:cNvPicPr/>
          <p:nvPr/>
        </p:nvPicPr>
        <p:blipFill rotWithShape="1">
          <a:blip r:embed="rId2" cstate="print">
            <a:extLst>
              <a:ext uri="{28A0092B-C50C-407E-A947-70E740481C1C}">
                <a14:useLocalDpi xmlns:a14="http://schemas.microsoft.com/office/drawing/2010/main" val="0"/>
              </a:ext>
            </a:extLst>
          </a:blip>
          <a:srcRect l="3303" t="8944" r="157" b="17557"/>
          <a:stretch/>
        </p:blipFill>
        <p:spPr bwMode="auto">
          <a:xfrm>
            <a:off x="1667107" y="3799268"/>
            <a:ext cx="6060217" cy="2120118"/>
          </a:xfrm>
          <a:prstGeom prst="rect">
            <a:avLst/>
          </a:prstGeom>
          <a:noFill/>
          <a:ln w="41275">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520406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78063"/>
          </a:xfrm>
        </p:spPr>
        <p:txBody>
          <a:bodyPr>
            <a:normAutofit/>
          </a:bodyPr>
          <a:lstStyle/>
          <a:p>
            <a:r>
              <a:rPr lang="en-US" b="1" u="sng" dirty="0" smtClean="0"/>
              <a:t>Overview</a:t>
            </a:r>
            <a:endParaRPr lang="en-US" b="1" u="sng" dirty="0"/>
          </a:p>
        </p:txBody>
      </p:sp>
      <p:sp>
        <p:nvSpPr>
          <p:cNvPr id="3" name="Content Placeholder 2"/>
          <p:cNvSpPr>
            <a:spLocks noGrp="1"/>
          </p:cNvSpPr>
          <p:nvPr>
            <p:ph idx="1"/>
          </p:nvPr>
        </p:nvSpPr>
        <p:spPr>
          <a:xfrm>
            <a:off x="628650" y="1352282"/>
            <a:ext cx="7886700" cy="4824681"/>
          </a:xfrm>
        </p:spPr>
        <p:txBody>
          <a:bodyPr>
            <a:normAutofit/>
          </a:bodyPr>
          <a:lstStyle/>
          <a:p>
            <a:pPr algn="just"/>
            <a:r>
              <a:rPr lang="en-US" sz="2800" dirty="0" smtClean="0"/>
              <a:t>In general, </a:t>
            </a:r>
            <a:r>
              <a:rPr lang="en-US" sz="2800" dirty="0" smtClean="0"/>
              <a:t>dormancy </a:t>
            </a:r>
            <a:r>
              <a:rPr lang="en-US" sz="2800" dirty="0"/>
              <a:t>is </a:t>
            </a:r>
            <a:r>
              <a:rPr lang="en-US" sz="2800" dirty="0">
                <a:solidFill>
                  <a:srgbClr val="FF0000"/>
                </a:solidFill>
              </a:rPr>
              <a:t>negatively correlated </a:t>
            </a:r>
            <a:r>
              <a:rPr lang="en-US" sz="2800" dirty="0"/>
              <a:t>with seed </a:t>
            </a:r>
            <a:r>
              <a:rPr lang="en-US" sz="2800" dirty="0" smtClean="0"/>
              <a:t>mass and size. </a:t>
            </a:r>
          </a:p>
          <a:p>
            <a:pPr algn="just"/>
            <a:r>
              <a:rPr lang="en-US" sz="2800" dirty="0" smtClean="0"/>
              <a:t>lower </a:t>
            </a:r>
            <a:r>
              <a:rPr lang="en-US" sz="2800" dirty="0"/>
              <a:t>dormancy in large-seeded species and high dormancy in small-seeded </a:t>
            </a:r>
            <a:r>
              <a:rPr lang="en-US" sz="2800" dirty="0" smtClean="0"/>
              <a:t>species.</a:t>
            </a:r>
          </a:p>
          <a:p>
            <a:pPr algn="just"/>
            <a:r>
              <a:rPr lang="en-US" sz="2800" dirty="0" smtClean="0">
                <a:solidFill>
                  <a:srgbClr val="FF0000"/>
                </a:solidFill>
              </a:rPr>
              <a:t>Opposite trend reported by </a:t>
            </a:r>
            <a:r>
              <a:rPr lang="en-US" sz="2800" dirty="0">
                <a:solidFill>
                  <a:srgbClr val="FF0000"/>
                </a:solidFill>
              </a:rPr>
              <a:t>Wang et al. (2016</a:t>
            </a:r>
            <a:r>
              <a:rPr lang="en-US" sz="2800" dirty="0" smtClean="0">
                <a:solidFill>
                  <a:srgbClr val="FF0000"/>
                </a:solidFill>
              </a:rPr>
              <a:t>)</a:t>
            </a:r>
            <a:r>
              <a:rPr lang="en-US" sz="2800" dirty="0" smtClean="0"/>
              <a:t>, he  </a:t>
            </a:r>
            <a:r>
              <a:rPr lang="en-US" sz="2800" dirty="0"/>
              <a:t>investigated the relationship of seed mass and dormancy in 124 </a:t>
            </a:r>
            <a:r>
              <a:rPr lang="en-US" sz="2800" dirty="0" smtClean="0"/>
              <a:t>species found that </a:t>
            </a:r>
            <a:r>
              <a:rPr lang="en-US" sz="2800" dirty="0"/>
              <a:t>heavier seeds (&gt; 1 mg) had </a:t>
            </a:r>
            <a:r>
              <a:rPr lang="en-US" sz="2800" dirty="0" smtClean="0"/>
              <a:t>higher </a:t>
            </a:r>
            <a:r>
              <a:rPr lang="en-US" sz="2800" dirty="0"/>
              <a:t>dormancy than smaller seeds (&lt;0.1 mg</a:t>
            </a:r>
            <a:r>
              <a:rPr lang="en-US" sz="2800" dirty="0" smtClean="0"/>
              <a:t>).</a:t>
            </a:r>
          </a:p>
          <a:p>
            <a:endParaRPr lang="en-US" dirty="0"/>
          </a:p>
        </p:txBody>
      </p:sp>
    </p:spTree>
    <p:extLst>
      <p:ext uri="{BB962C8B-B14F-4D97-AF65-F5344CB8AC3E}">
        <p14:creationId xmlns:p14="http://schemas.microsoft.com/office/powerpoint/2010/main" val="17330815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32609"/>
          </a:xfrm>
        </p:spPr>
        <p:txBody>
          <a:bodyPr/>
          <a:lstStyle/>
          <a:p>
            <a:r>
              <a:rPr lang="en-US" b="1" u="sng" dirty="0" smtClean="0"/>
              <a:t>Overview</a:t>
            </a:r>
            <a:endParaRPr lang="en-US" b="1" u="sng" dirty="0"/>
          </a:p>
        </p:txBody>
      </p:sp>
      <p:sp>
        <p:nvSpPr>
          <p:cNvPr id="3" name="Content Placeholder 2"/>
          <p:cNvSpPr>
            <a:spLocks noGrp="1"/>
          </p:cNvSpPr>
          <p:nvPr>
            <p:ph idx="1"/>
          </p:nvPr>
        </p:nvSpPr>
        <p:spPr>
          <a:xfrm>
            <a:off x="628650" y="1197735"/>
            <a:ext cx="7886700" cy="4979228"/>
          </a:xfrm>
        </p:spPr>
        <p:txBody>
          <a:bodyPr>
            <a:normAutofit/>
          </a:bodyPr>
          <a:lstStyle/>
          <a:p>
            <a:pPr marL="0" indent="0" algn="just">
              <a:buNone/>
            </a:pPr>
            <a:r>
              <a:rPr lang="en-US" sz="2400" dirty="0">
                <a:solidFill>
                  <a:srgbClr val="FF0000"/>
                </a:solidFill>
              </a:rPr>
              <a:t> </a:t>
            </a:r>
            <a:r>
              <a:rPr lang="en-US" sz="2400" b="1" dirty="0" smtClean="0">
                <a:solidFill>
                  <a:srgbClr val="FF0000"/>
                </a:solidFill>
              </a:rPr>
              <a:t>Growth Form:</a:t>
            </a:r>
            <a:endParaRPr lang="en-US" sz="2400" b="1" dirty="0" smtClean="0">
              <a:solidFill>
                <a:srgbClr val="FF0000"/>
              </a:solidFill>
            </a:endParaRPr>
          </a:p>
          <a:p>
            <a:pPr algn="just">
              <a:buFontTx/>
              <a:buChar char="-"/>
            </a:pPr>
            <a:r>
              <a:rPr lang="en-US" sz="2400" dirty="0" smtClean="0">
                <a:solidFill>
                  <a:srgbClr val="FF0000"/>
                </a:solidFill>
              </a:rPr>
              <a:t>In </a:t>
            </a:r>
            <a:r>
              <a:rPr lang="en-US" sz="2400" dirty="0">
                <a:solidFill>
                  <a:srgbClr val="FF0000"/>
                </a:solidFill>
              </a:rPr>
              <a:t>trees, </a:t>
            </a:r>
            <a:r>
              <a:rPr lang="en-US" sz="2400" dirty="0"/>
              <a:t>The heavier diaspore unit (fruit or seed) of trees might be dispersed down by gravity or  dispersed away from the crown</a:t>
            </a:r>
            <a:r>
              <a:rPr lang="en-US" sz="2400" dirty="0" smtClean="0"/>
              <a:t>.</a:t>
            </a:r>
          </a:p>
          <a:p>
            <a:pPr algn="just">
              <a:buFontTx/>
              <a:buChar char="-"/>
            </a:pPr>
            <a:r>
              <a:rPr lang="en-US" sz="2400" dirty="0" smtClean="0">
                <a:solidFill>
                  <a:srgbClr val="FF0000"/>
                </a:solidFill>
              </a:rPr>
              <a:t>Small </a:t>
            </a:r>
            <a:r>
              <a:rPr lang="en-US" sz="2400" dirty="0">
                <a:solidFill>
                  <a:srgbClr val="FF0000"/>
                </a:solidFill>
              </a:rPr>
              <a:t>shrubs </a:t>
            </a:r>
            <a:r>
              <a:rPr lang="en-US" sz="2400" dirty="0"/>
              <a:t>have dense short canopy laid over the </a:t>
            </a:r>
            <a:r>
              <a:rPr lang="en-US" sz="2400" dirty="0" smtClean="0"/>
              <a:t>ground so limit the dispersal for </a:t>
            </a:r>
            <a:r>
              <a:rPr lang="en-US" sz="2400" dirty="0"/>
              <a:t>heavier seeds, but lighter seeds have the chance to be dispersed by winds</a:t>
            </a:r>
            <a:r>
              <a:rPr lang="en-US" sz="2400" dirty="0" smtClean="0"/>
              <a:t>.</a:t>
            </a:r>
          </a:p>
          <a:p>
            <a:pPr algn="just">
              <a:buFontTx/>
              <a:buChar char="-"/>
            </a:pPr>
            <a:r>
              <a:rPr lang="en-US" sz="2400" dirty="0">
                <a:solidFill>
                  <a:srgbClr val="FF0000"/>
                </a:solidFill>
              </a:rPr>
              <a:t>Herbs</a:t>
            </a:r>
            <a:r>
              <a:rPr lang="en-US" sz="2400" dirty="0"/>
              <a:t> have </a:t>
            </a:r>
            <a:r>
              <a:rPr lang="en-US" sz="2400" dirty="0" smtClean="0"/>
              <a:t>shorter opened </a:t>
            </a:r>
            <a:r>
              <a:rPr lang="en-US" sz="2400" dirty="0"/>
              <a:t>crown that might allow their lighter seeds to disperse far away from maternal plants.</a:t>
            </a:r>
          </a:p>
          <a:p>
            <a:pPr algn="just"/>
            <a:r>
              <a:rPr lang="en-US" sz="2400" b="1" dirty="0" smtClean="0"/>
              <a:t>The </a:t>
            </a:r>
            <a:r>
              <a:rPr lang="en-US" sz="2400" b="1" dirty="0"/>
              <a:t>relationship between storage place and growth form would be especially important for species have aerial seed bank. </a:t>
            </a:r>
          </a:p>
          <a:p>
            <a:pPr marL="0" indent="0">
              <a:buNone/>
            </a:pPr>
            <a:endParaRPr lang="en-US" dirty="0"/>
          </a:p>
          <a:p>
            <a:pPr marL="0" indent="0">
              <a:buNone/>
            </a:pPr>
            <a:endParaRPr lang="en-US" dirty="0" smtClean="0"/>
          </a:p>
        </p:txBody>
      </p:sp>
    </p:spTree>
    <p:extLst>
      <p:ext uri="{BB962C8B-B14F-4D97-AF65-F5344CB8AC3E}">
        <p14:creationId xmlns:p14="http://schemas.microsoft.com/office/powerpoint/2010/main" val="18513919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484880"/>
          </a:xfrm>
        </p:spPr>
        <p:txBody>
          <a:bodyPr>
            <a:normAutofit/>
          </a:bodyPr>
          <a:lstStyle/>
          <a:p>
            <a:r>
              <a:rPr lang="en-US" sz="2800" b="1" dirty="0" smtClean="0">
                <a:solidFill>
                  <a:srgbClr val="FF0000"/>
                </a:solidFill>
              </a:rPr>
              <a:t>Growth forms</a:t>
            </a:r>
            <a:endParaRPr lang="en-US" sz="2800" dirty="0">
              <a:solidFill>
                <a:srgbClr val="FF0000"/>
              </a:solidFill>
            </a:endParaRPr>
          </a:p>
        </p:txBody>
      </p:sp>
      <p:pic>
        <p:nvPicPr>
          <p:cNvPr id="6" name="Picture 5"/>
          <p:cNvPicPr/>
          <p:nvPr/>
        </p:nvPicPr>
        <p:blipFill rotWithShape="1">
          <a:blip r:embed="rId2" cstate="print">
            <a:extLst>
              <a:ext uri="{28A0092B-C50C-407E-A947-70E740481C1C}">
                <a14:useLocalDpi xmlns:a14="http://schemas.microsoft.com/office/drawing/2010/main" val="0"/>
              </a:ext>
            </a:extLst>
          </a:blip>
          <a:srcRect l="24219" t="31214"/>
          <a:stretch/>
        </p:blipFill>
        <p:spPr bwMode="auto">
          <a:xfrm>
            <a:off x="914397" y="3979572"/>
            <a:ext cx="4018209" cy="2408350"/>
          </a:xfrm>
          <a:prstGeom prst="rect">
            <a:avLst/>
          </a:prstGeom>
          <a:ln w="31750">
            <a:solidFill>
              <a:schemeClr val="tx1"/>
            </a:solidFill>
          </a:ln>
          <a:extLst>
            <a:ext uri="{53640926-AAD7-44D8-BBD7-CCE9431645EC}">
              <a14:shadowObscured xmlns:a14="http://schemas.microsoft.com/office/drawing/2010/main"/>
            </a:ext>
          </a:extLst>
        </p:spPr>
      </p:pic>
      <p:pic>
        <p:nvPicPr>
          <p:cNvPr id="7" name="Picture 6" descr="E:\1 Sharja Work\1 Season 2016-2017\Pic\9 3 2017 Al Shuwaib\DSC_0008.JPG"/>
          <p:cNvPicPr/>
          <p:nvPr/>
        </p:nvPicPr>
        <p:blipFill rotWithShape="1">
          <a:blip r:embed="rId3" cstate="print">
            <a:extLst>
              <a:ext uri="{28A0092B-C50C-407E-A947-70E740481C1C}">
                <a14:useLocalDpi xmlns:a14="http://schemas.microsoft.com/office/drawing/2010/main" val="0"/>
              </a:ext>
            </a:extLst>
          </a:blip>
          <a:srcRect l="29403"/>
          <a:stretch/>
        </p:blipFill>
        <p:spPr bwMode="auto">
          <a:xfrm>
            <a:off x="914398" y="965916"/>
            <a:ext cx="4018209" cy="2897746"/>
          </a:xfrm>
          <a:prstGeom prst="rect">
            <a:avLst/>
          </a:prstGeom>
          <a:noFill/>
          <a:ln w="31750">
            <a:solidFill>
              <a:schemeClr val="tx1"/>
            </a:solidFill>
          </a:ln>
          <a:extLst>
            <a:ext uri="{53640926-AAD7-44D8-BBD7-CCE9431645EC}">
              <a14:shadowObscured xmlns:a14="http://schemas.microsoft.com/office/drawing/2010/main"/>
            </a:ext>
          </a:extLst>
        </p:spPr>
      </p:pic>
      <p:pic>
        <p:nvPicPr>
          <p:cNvPr id="8" name="Picture 7" descr="E:\1 Sharja Work\1 Season 2016-2017\Pic\9 3 2017 Al Shuwaib\DSC_0252.JPG"/>
          <p:cNvPicPr/>
          <p:nvPr/>
        </p:nvPicPr>
        <p:blipFill rotWithShape="1">
          <a:blip r:embed="rId4" cstate="print">
            <a:extLst>
              <a:ext uri="{28A0092B-C50C-407E-A947-70E740481C1C}">
                <a14:useLocalDpi xmlns:a14="http://schemas.microsoft.com/office/drawing/2010/main" val="0"/>
              </a:ext>
            </a:extLst>
          </a:blip>
          <a:srcRect l="20915" t="237"/>
          <a:stretch/>
        </p:blipFill>
        <p:spPr bwMode="auto">
          <a:xfrm>
            <a:off x="5148340" y="1390918"/>
            <a:ext cx="3536621" cy="4288665"/>
          </a:xfrm>
          <a:prstGeom prst="rect">
            <a:avLst/>
          </a:prstGeom>
          <a:noFill/>
          <a:ln w="31750">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08060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68215"/>
          </a:xfrm>
        </p:spPr>
        <p:txBody>
          <a:bodyPr/>
          <a:lstStyle/>
          <a:p>
            <a:r>
              <a:rPr lang="en-US" b="1" u="sng" dirty="0" smtClean="0"/>
              <a:t>Aims</a:t>
            </a:r>
            <a:endParaRPr lang="en-US" b="1" u="sng" dirty="0"/>
          </a:p>
        </p:txBody>
      </p:sp>
      <p:sp>
        <p:nvSpPr>
          <p:cNvPr id="3" name="Content Placeholder 2"/>
          <p:cNvSpPr>
            <a:spLocks noGrp="1"/>
          </p:cNvSpPr>
          <p:nvPr>
            <p:ph idx="1"/>
          </p:nvPr>
        </p:nvSpPr>
        <p:spPr>
          <a:xfrm>
            <a:off x="628650" y="1133341"/>
            <a:ext cx="7886700" cy="5043622"/>
          </a:xfrm>
        </p:spPr>
        <p:txBody>
          <a:bodyPr/>
          <a:lstStyle/>
          <a:p>
            <a:endParaRPr lang="en-US" sz="2800" dirty="0" smtClean="0"/>
          </a:p>
          <a:p>
            <a:endParaRPr lang="en-US" sz="2800" dirty="0" smtClean="0"/>
          </a:p>
          <a:p>
            <a:endParaRPr lang="en-US" sz="2800" dirty="0"/>
          </a:p>
          <a:p>
            <a:pPr marL="0" indent="0" algn="ctr">
              <a:buNone/>
            </a:pPr>
            <a:r>
              <a:rPr lang="en-US" sz="2800" dirty="0" smtClean="0"/>
              <a:t>Assess </a:t>
            </a:r>
            <a:r>
              <a:rPr lang="en-US" sz="2800" dirty="0"/>
              <a:t>the impact of plant growth form, seed storage, and seed size </a:t>
            </a:r>
            <a:r>
              <a:rPr lang="en-US" sz="2800" dirty="0" smtClean="0"/>
              <a:t>on </a:t>
            </a:r>
            <a:r>
              <a:rPr lang="en-US" sz="2800" dirty="0"/>
              <a:t>light and temperature requirements during germination of 23 </a:t>
            </a:r>
            <a:r>
              <a:rPr lang="en-US" sz="2800" dirty="0" smtClean="0"/>
              <a:t>desert plants with aerial seed bank.</a:t>
            </a:r>
          </a:p>
          <a:p>
            <a:endParaRPr lang="en-US" sz="2800" dirty="0"/>
          </a:p>
          <a:p>
            <a:endParaRPr lang="en-US" dirty="0"/>
          </a:p>
        </p:txBody>
      </p:sp>
    </p:spTree>
    <p:extLst>
      <p:ext uri="{BB962C8B-B14F-4D97-AF65-F5344CB8AC3E}">
        <p14:creationId xmlns:p14="http://schemas.microsoft.com/office/powerpoint/2010/main" val="39812918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68215"/>
          </a:xfrm>
        </p:spPr>
        <p:txBody>
          <a:bodyPr/>
          <a:lstStyle/>
          <a:p>
            <a:r>
              <a:rPr lang="en-US" b="1" u="sng" dirty="0" smtClean="0"/>
              <a:t>Methods</a:t>
            </a:r>
            <a:endParaRPr lang="en-US" b="1" u="sng" dirty="0"/>
          </a:p>
        </p:txBody>
      </p:sp>
      <p:sp>
        <p:nvSpPr>
          <p:cNvPr id="3" name="Content Placeholder 2"/>
          <p:cNvSpPr>
            <a:spLocks noGrp="1"/>
          </p:cNvSpPr>
          <p:nvPr>
            <p:ph idx="1"/>
          </p:nvPr>
        </p:nvSpPr>
        <p:spPr>
          <a:xfrm>
            <a:off x="628650" y="1390917"/>
            <a:ext cx="7886700" cy="4786045"/>
          </a:xfrm>
        </p:spPr>
        <p:txBody>
          <a:bodyPr>
            <a:normAutofit/>
          </a:bodyPr>
          <a:lstStyle/>
          <a:p>
            <a:pPr algn="just"/>
            <a:r>
              <a:rPr lang="en-US" sz="2800" dirty="0">
                <a:solidFill>
                  <a:srgbClr val="FF0000"/>
                </a:solidFill>
              </a:rPr>
              <a:t> </a:t>
            </a:r>
            <a:r>
              <a:rPr lang="en-US" sz="2800" b="1" dirty="0">
                <a:solidFill>
                  <a:srgbClr val="FF0000"/>
                </a:solidFill>
              </a:rPr>
              <a:t>Mature </a:t>
            </a:r>
            <a:r>
              <a:rPr lang="en-US" sz="2800" b="1" dirty="0" smtClean="0">
                <a:solidFill>
                  <a:srgbClr val="FF0000"/>
                </a:solidFill>
              </a:rPr>
              <a:t>fresh </a:t>
            </a:r>
            <a:r>
              <a:rPr lang="en-US" sz="2800" dirty="0" smtClean="0"/>
              <a:t>seeds </a:t>
            </a:r>
            <a:r>
              <a:rPr lang="en-US" sz="2800" dirty="0"/>
              <a:t>of the 23 </a:t>
            </a:r>
            <a:r>
              <a:rPr lang="en-US" sz="2800" dirty="0" smtClean="0"/>
              <a:t>species were </a:t>
            </a:r>
            <a:r>
              <a:rPr lang="en-US" sz="2800" dirty="0"/>
              <a:t>collected during </a:t>
            </a:r>
            <a:r>
              <a:rPr lang="en-US" sz="2800" b="1" dirty="0">
                <a:solidFill>
                  <a:srgbClr val="FF0000"/>
                </a:solidFill>
              </a:rPr>
              <a:t>May – June </a:t>
            </a:r>
            <a:r>
              <a:rPr lang="en-US" sz="2800" b="1" dirty="0" smtClean="0">
                <a:solidFill>
                  <a:srgbClr val="FF0000"/>
                </a:solidFill>
              </a:rPr>
              <a:t>2015 </a:t>
            </a:r>
            <a:r>
              <a:rPr lang="en-US" sz="2800" dirty="0" smtClean="0"/>
              <a:t>from </a:t>
            </a:r>
            <a:r>
              <a:rPr lang="en-US" sz="2800" dirty="0" smtClean="0"/>
              <a:t>the </a:t>
            </a:r>
            <a:r>
              <a:rPr lang="en-US" sz="2800" dirty="0"/>
              <a:t>northern emirates, </a:t>
            </a:r>
            <a:r>
              <a:rPr lang="en-US" sz="2800" dirty="0" smtClean="0"/>
              <a:t>UAE.</a:t>
            </a:r>
          </a:p>
          <a:p>
            <a:pPr algn="just"/>
            <a:r>
              <a:rPr lang="en-US" sz="2800" dirty="0" smtClean="0"/>
              <a:t>These fresh seed </a:t>
            </a:r>
            <a:r>
              <a:rPr lang="en-US" sz="2800" b="1" dirty="0" smtClean="0">
                <a:solidFill>
                  <a:srgbClr val="FF0000"/>
                </a:solidFill>
              </a:rPr>
              <a:t>divided into two parts; </a:t>
            </a:r>
            <a:r>
              <a:rPr lang="en-US" sz="2800" dirty="0" smtClean="0"/>
              <a:t>one part was germinated immediately and the second stored in brown paper bags at room temperatures (20±2 ºC) until their germination with field storage seeds.</a:t>
            </a:r>
          </a:p>
          <a:p>
            <a:pPr algn="just"/>
            <a:r>
              <a:rPr lang="en-US" sz="2800" b="1" dirty="0" smtClean="0">
                <a:solidFill>
                  <a:srgbClr val="FF0000"/>
                </a:solidFill>
              </a:rPr>
              <a:t>In </a:t>
            </a:r>
            <a:r>
              <a:rPr lang="en-US" sz="2800" b="1" dirty="0">
                <a:solidFill>
                  <a:srgbClr val="FF0000"/>
                </a:solidFill>
              </a:rPr>
              <a:t>February </a:t>
            </a:r>
            <a:r>
              <a:rPr lang="en-US" sz="2800" b="1" dirty="0" smtClean="0">
                <a:solidFill>
                  <a:srgbClr val="FF0000"/>
                </a:solidFill>
              </a:rPr>
              <a:t>2016, field storage seed</a:t>
            </a:r>
            <a:r>
              <a:rPr lang="en-US" sz="2800" dirty="0" smtClean="0">
                <a:solidFill>
                  <a:srgbClr val="FF0000"/>
                </a:solidFill>
              </a:rPr>
              <a:t> </a:t>
            </a:r>
            <a:r>
              <a:rPr lang="en-US" sz="2800" dirty="0" smtClean="0"/>
              <a:t>of the same species were collected (from the canopy or soil</a:t>
            </a:r>
            <a:r>
              <a:rPr lang="en-US" sz="2800" dirty="0" smtClean="0"/>
              <a:t>) and germinated.</a:t>
            </a:r>
            <a:endParaRPr lang="en-US" sz="2800" dirty="0" smtClean="0"/>
          </a:p>
          <a:p>
            <a:endParaRPr lang="en-US" dirty="0"/>
          </a:p>
        </p:txBody>
      </p:sp>
    </p:spTree>
    <p:extLst>
      <p:ext uri="{BB962C8B-B14F-4D97-AF65-F5344CB8AC3E}">
        <p14:creationId xmlns:p14="http://schemas.microsoft.com/office/powerpoint/2010/main" val="16294782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935640"/>
          </a:xfrm>
        </p:spPr>
        <p:txBody>
          <a:bodyPr/>
          <a:lstStyle/>
          <a:p>
            <a:r>
              <a:rPr lang="en-US" b="1" u="sng" dirty="0"/>
              <a:t>Methods</a:t>
            </a:r>
          </a:p>
        </p:txBody>
      </p:sp>
      <p:sp>
        <p:nvSpPr>
          <p:cNvPr id="3" name="Content Placeholder 2"/>
          <p:cNvSpPr>
            <a:spLocks noGrp="1"/>
          </p:cNvSpPr>
          <p:nvPr>
            <p:ph idx="1"/>
          </p:nvPr>
        </p:nvSpPr>
        <p:spPr/>
        <p:txBody>
          <a:bodyPr/>
          <a:lstStyle/>
          <a:p>
            <a:pPr algn="just"/>
            <a:r>
              <a:rPr lang="en-US" sz="2800" dirty="0" smtClean="0"/>
              <a:t>The </a:t>
            </a:r>
            <a:r>
              <a:rPr lang="en-US" sz="2800" dirty="0"/>
              <a:t>germination was conducted in </a:t>
            </a:r>
            <a:r>
              <a:rPr lang="en-US" sz="2800" dirty="0" smtClean="0"/>
              <a:t>petri-dishes </a:t>
            </a:r>
            <a:r>
              <a:rPr lang="en-US" sz="2800" dirty="0"/>
              <a:t>containing one disk </a:t>
            </a:r>
            <a:r>
              <a:rPr lang="en-US" sz="2800" dirty="0" smtClean="0"/>
              <a:t>filter </a:t>
            </a:r>
            <a:r>
              <a:rPr lang="en-US" sz="2800" dirty="0"/>
              <a:t>paper, with 10 ml distilled water</a:t>
            </a:r>
            <a:r>
              <a:rPr lang="en-US" sz="2800" dirty="0" smtClean="0"/>
              <a:t>.</a:t>
            </a:r>
          </a:p>
          <a:p>
            <a:pPr algn="just"/>
            <a:r>
              <a:rPr lang="en-US" sz="2800" dirty="0"/>
              <a:t>Four </a:t>
            </a:r>
            <a:r>
              <a:rPr lang="en-US" sz="2800" dirty="0" smtClean="0"/>
              <a:t>replicates </a:t>
            </a:r>
            <a:r>
              <a:rPr lang="en-US" sz="2800" dirty="0"/>
              <a:t>of </a:t>
            </a:r>
            <a:r>
              <a:rPr lang="en-US" sz="2800" dirty="0" smtClean="0"/>
              <a:t>25 seeds. </a:t>
            </a:r>
          </a:p>
          <a:p>
            <a:pPr algn="just"/>
            <a:r>
              <a:rPr lang="en-US" sz="2800" dirty="0" smtClean="0"/>
              <a:t>Fresh </a:t>
            </a:r>
            <a:r>
              <a:rPr lang="en-US" sz="2800" dirty="0"/>
              <a:t>and stored </a:t>
            </a:r>
            <a:r>
              <a:rPr lang="en-US" sz="2800" dirty="0" smtClean="0"/>
              <a:t>seeds were </a:t>
            </a:r>
            <a:r>
              <a:rPr lang="en-US" sz="2800" dirty="0"/>
              <a:t>germinated in three programmed </a:t>
            </a:r>
            <a:r>
              <a:rPr lang="en-US" sz="2800" dirty="0">
                <a:solidFill>
                  <a:srgbClr val="FF0000"/>
                </a:solidFill>
              </a:rPr>
              <a:t>incubators set at </a:t>
            </a:r>
            <a:r>
              <a:rPr lang="en-US" sz="2800" dirty="0" smtClean="0">
                <a:solidFill>
                  <a:srgbClr val="FF0000"/>
                </a:solidFill>
              </a:rPr>
              <a:t>15/25°C</a:t>
            </a:r>
            <a:r>
              <a:rPr lang="en-US" sz="2800" dirty="0">
                <a:solidFill>
                  <a:srgbClr val="FF0000"/>
                </a:solidFill>
              </a:rPr>
              <a:t>, 20/30°C and 25/35°C</a:t>
            </a:r>
            <a:r>
              <a:rPr lang="en-US" sz="2800" dirty="0"/>
              <a:t> in both </a:t>
            </a:r>
            <a:r>
              <a:rPr lang="en-US" sz="2800" dirty="0" smtClean="0"/>
              <a:t>alternating </a:t>
            </a:r>
            <a:r>
              <a:rPr lang="en-US" sz="2800" dirty="0"/>
              <a:t>12h light/12h </a:t>
            </a:r>
            <a:r>
              <a:rPr lang="en-US" sz="2800" dirty="0" smtClean="0"/>
              <a:t>darkness and continuous </a:t>
            </a:r>
            <a:r>
              <a:rPr lang="en-US" sz="2800" dirty="0"/>
              <a:t>darkness </a:t>
            </a:r>
            <a:r>
              <a:rPr lang="en-US" sz="2800" dirty="0" smtClean="0"/>
              <a:t>.</a:t>
            </a:r>
          </a:p>
          <a:p>
            <a:endParaRPr lang="en-US" sz="2800" dirty="0" smtClean="0"/>
          </a:p>
          <a:p>
            <a:endParaRPr lang="en-US" dirty="0"/>
          </a:p>
        </p:txBody>
      </p:sp>
    </p:spTree>
    <p:extLst>
      <p:ext uri="{BB962C8B-B14F-4D97-AF65-F5344CB8AC3E}">
        <p14:creationId xmlns:p14="http://schemas.microsoft.com/office/powerpoint/2010/main" val="39181437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549274"/>
          </a:xfrm>
        </p:spPr>
        <p:txBody>
          <a:bodyPr>
            <a:normAutofit/>
          </a:bodyPr>
          <a:lstStyle/>
          <a:p>
            <a:r>
              <a:rPr lang="en-US" b="1" u="sng" dirty="0"/>
              <a:t>Methods</a:t>
            </a:r>
            <a:endParaRPr lang="en-US" u="sng" dirty="0"/>
          </a:p>
        </p:txBody>
      </p:sp>
      <p:pic>
        <p:nvPicPr>
          <p:cNvPr id="4" name="Content Placeholder 3" descr="C:\Users\Hatem\Desktop\20170424_102627.jpg"/>
          <p:cNvPicPr>
            <a:picLocks noGrp="1"/>
          </p:cNvPicPr>
          <p:nvPr>
            <p:ph idx="1"/>
          </p:nvPr>
        </p:nvPicPr>
        <p:blipFill rotWithShape="1">
          <a:blip r:embed="rId2" cstate="print">
            <a:extLst>
              <a:ext uri="{28A0092B-C50C-407E-A947-70E740481C1C}">
                <a14:useLocalDpi xmlns:a14="http://schemas.microsoft.com/office/drawing/2010/main" val="0"/>
              </a:ext>
            </a:extLst>
          </a:blip>
          <a:srcRect l="13839" r="9898"/>
          <a:stretch/>
        </p:blipFill>
        <p:spPr bwMode="auto">
          <a:xfrm>
            <a:off x="900314" y="4005329"/>
            <a:ext cx="3375472" cy="2691685"/>
          </a:xfrm>
          <a:prstGeom prst="rect">
            <a:avLst/>
          </a:prstGeom>
          <a:noFill/>
          <a:ln w="31750">
            <a:solidFill>
              <a:schemeClr val="tx1"/>
            </a:solidFill>
          </a:ln>
          <a:extLst>
            <a:ext uri="{53640926-AAD7-44D8-BBD7-CCE9431645EC}">
              <a14:shadowObscured xmlns:a14="http://schemas.microsoft.com/office/drawing/2010/main"/>
            </a:ext>
          </a:extLst>
        </p:spPr>
      </p:pic>
      <p:pic>
        <p:nvPicPr>
          <p:cNvPr id="6" name="Picture 5" descr="C:\Users\Hatem\Desktop\20170424_102651.jpg"/>
          <p:cNvPicPr/>
          <p:nvPr/>
        </p:nvPicPr>
        <p:blipFill rotWithShape="1">
          <a:blip r:embed="rId3" cstate="print">
            <a:extLst>
              <a:ext uri="{28A0092B-C50C-407E-A947-70E740481C1C}">
                <a14:useLocalDpi xmlns:a14="http://schemas.microsoft.com/office/drawing/2010/main" val="0"/>
              </a:ext>
            </a:extLst>
          </a:blip>
          <a:srcRect l="18084" t="1592"/>
          <a:stretch/>
        </p:blipFill>
        <p:spPr bwMode="auto">
          <a:xfrm>
            <a:off x="4843923" y="1146220"/>
            <a:ext cx="3671427" cy="5550794"/>
          </a:xfrm>
          <a:prstGeom prst="rect">
            <a:avLst/>
          </a:prstGeom>
          <a:noFill/>
          <a:ln w="31750">
            <a:solidFill>
              <a:schemeClr val="tx1"/>
            </a:solidFill>
          </a:ln>
          <a:extLst>
            <a:ext uri="{53640926-AAD7-44D8-BBD7-CCE9431645EC}">
              <a14:shadowObscured xmlns:a14="http://schemas.microsoft.com/office/drawing/2010/main"/>
            </a:ext>
          </a:extLst>
        </p:spPr>
      </p:pic>
      <p:pic>
        <p:nvPicPr>
          <p:cNvPr id="7" name="Picture 6" descr="C:\Users\Hatem\Desktop\20170424_102700.jpg"/>
          <p:cNvPicPr/>
          <p:nvPr/>
        </p:nvPicPr>
        <p:blipFill rotWithShape="1">
          <a:blip r:embed="rId4" cstate="print">
            <a:extLst>
              <a:ext uri="{28A0092B-C50C-407E-A947-70E740481C1C}">
                <a14:useLocalDpi xmlns:a14="http://schemas.microsoft.com/office/drawing/2010/main" val="0"/>
              </a:ext>
            </a:extLst>
          </a:blip>
          <a:srcRect l="8131" r="2094"/>
          <a:stretch/>
        </p:blipFill>
        <p:spPr bwMode="auto">
          <a:xfrm>
            <a:off x="900314" y="1146220"/>
            <a:ext cx="3375472" cy="2640169"/>
          </a:xfrm>
          <a:prstGeom prst="rect">
            <a:avLst/>
          </a:prstGeom>
          <a:noFill/>
          <a:ln w="31750">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57331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71246"/>
          </a:xfrm>
        </p:spPr>
        <p:txBody>
          <a:bodyPr/>
          <a:lstStyle/>
          <a:p>
            <a:r>
              <a:rPr lang="en-US" b="1" u="sng" dirty="0"/>
              <a:t>Methods</a:t>
            </a:r>
          </a:p>
        </p:txBody>
      </p:sp>
      <p:sp>
        <p:nvSpPr>
          <p:cNvPr id="3" name="Content Placeholder 2"/>
          <p:cNvSpPr>
            <a:spLocks noGrp="1"/>
          </p:cNvSpPr>
          <p:nvPr>
            <p:ph idx="1"/>
          </p:nvPr>
        </p:nvSpPr>
        <p:spPr>
          <a:xfrm>
            <a:off x="628650" y="1648496"/>
            <a:ext cx="7886700" cy="4528467"/>
          </a:xfrm>
        </p:spPr>
        <p:txBody>
          <a:bodyPr>
            <a:normAutofit/>
          </a:bodyPr>
          <a:lstStyle/>
          <a:p>
            <a:pPr algn="just"/>
            <a:r>
              <a:rPr lang="en-US" sz="2800" dirty="0" smtClean="0"/>
              <a:t>Germination </a:t>
            </a:r>
            <a:r>
              <a:rPr lang="en-US" sz="2800" dirty="0"/>
              <a:t>recorded with emergence of the </a:t>
            </a:r>
            <a:r>
              <a:rPr lang="en-US" sz="2800" dirty="0" smtClean="0"/>
              <a:t>radicle.</a:t>
            </a:r>
            <a:endParaRPr lang="en-US" sz="2800" dirty="0"/>
          </a:p>
          <a:p>
            <a:pPr algn="just"/>
            <a:r>
              <a:rPr lang="en-US" sz="2800" dirty="0" smtClean="0"/>
              <a:t>Germinated </a:t>
            </a:r>
            <a:r>
              <a:rPr lang="en-US" sz="2800" dirty="0"/>
              <a:t>seedlings were counted and removed every alternate day for </a:t>
            </a:r>
            <a:r>
              <a:rPr lang="en-US" sz="2800" dirty="0" smtClean="0"/>
              <a:t>24. </a:t>
            </a:r>
          </a:p>
          <a:p>
            <a:pPr algn="just"/>
            <a:r>
              <a:rPr lang="en-US" sz="2800" dirty="0" smtClean="0"/>
              <a:t>average </a:t>
            </a:r>
            <a:r>
              <a:rPr lang="en-US" sz="2800" dirty="0"/>
              <a:t>seed mass was determined by weighing three replicates, each of 100 seeds. </a:t>
            </a:r>
            <a:endParaRPr lang="en-US" sz="2800" dirty="0" smtClean="0"/>
          </a:p>
          <a:p>
            <a:pPr algn="just"/>
            <a:r>
              <a:rPr lang="en-US" sz="2800" dirty="0" smtClean="0"/>
              <a:t>average </a:t>
            </a:r>
            <a:r>
              <a:rPr lang="en-US" sz="2800" dirty="0"/>
              <a:t>seed size </a:t>
            </a:r>
            <a:r>
              <a:rPr lang="en-US" sz="2800" dirty="0" smtClean="0"/>
              <a:t>was </a:t>
            </a:r>
            <a:r>
              <a:rPr lang="en-US" sz="2800" dirty="0"/>
              <a:t>assessed by measuring the length of 50 seeds. </a:t>
            </a:r>
            <a:endParaRPr lang="en-US" sz="2800" dirty="0" smtClean="0"/>
          </a:p>
          <a:p>
            <a:endParaRPr lang="en-US" sz="2800" dirty="0"/>
          </a:p>
        </p:txBody>
      </p:sp>
    </p:spTree>
    <p:extLst>
      <p:ext uri="{BB962C8B-B14F-4D97-AF65-F5344CB8AC3E}">
        <p14:creationId xmlns:p14="http://schemas.microsoft.com/office/powerpoint/2010/main" val="12808181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13668"/>
          </a:xfrm>
        </p:spPr>
        <p:txBody>
          <a:bodyPr>
            <a:normAutofit/>
          </a:bodyPr>
          <a:lstStyle/>
          <a:p>
            <a:r>
              <a:rPr lang="en-US" b="1" u="sng" dirty="0"/>
              <a:t>Methods</a:t>
            </a:r>
          </a:p>
        </p:txBody>
      </p:sp>
      <p:pic>
        <p:nvPicPr>
          <p:cNvPr id="5" name="Picture 4" descr="E:\6 Hatem Work\Spain\PHd\2 st 26 aerial seed bank species\Seed size Pic\Abutilon pannosum 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8649" y="1455313"/>
            <a:ext cx="3621379" cy="2537140"/>
          </a:xfrm>
          <a:prstGeom prst="rect">
            <a:avLst/>
          </a:prstGeom>
          <a:noFill/>
          <a:ln w="31750">
            <a:solidFill>
              <a:schemeClr val="tx1"/>
            </a:solidFill>
          </a:ln>
        </p:spPr>
      </p:pic>
      <p:pic>
        <p:nvPicPr>
          <p:cNvPr id="7" name="Picture 6" descr="E:\6 Hatem Work\Spain\PHd\2 st 26 aerial seed bank species\Seed size Pic\Blepharis.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5183" y="1455313"/>
            <a:ext cx="3618963" cy="2537140"/>
          </a:xfrm>
          <a:prstGeom prst="rect">
            <a:avLst/>
          </a:prstGeom>
          <a:noFill/>
          <a:ln w="31750">
            <a:solidFill>
              <a:schemeClr val="tx1"/>
            </a:solidFill>
          </a:ln>
        </p:spPr>
      </p:pic>
      <p:pic>
        <p:nvPicPr>
          <p:cNvPr id="8" name="Picture 7" descr="E:\6 Hatem Work\Spain\PHd\2 st 26 aerial seed bank species\Seed size Pic\Lawsonia inermis 1.jpg"/>
          <p:cNvPicPr/>
          <p:nvPr/>
        </p:nvPicPr>
        <p:blipFill>
          <a:blip r:embed="rId4">
            <a:extLst>
              <a:ext uri="{28A0092B-C50C-407E-A947-70E740481C1C}">
                <a14:useLocalDpi xmlns:a14="http://schemas.microsoft.com/office/drawing/2010/main" val="0"/>
              </a:ext>
            </a:extLst>
          </a:blip>
          <a:srcRect/>
          <a:stretch>
            <a:fillRect/>
          </a:stretch>
        </p:blipFill>
        <p:spPr bwMode="auto">
          <a:xfrm>
            <a:off x="4765183" y="4134118"/>
            <a:ext cx="3618963" cy="2472744"/>
          </a:xfrm>
          <a:prstGeom prst="rect">
            <a:avLst/>
          </a:prstGeom>
          <a:noFill/>
          <a:ln w="31750">
            <a:solidFill>
              <a:schemeClr val="tx1"/>
            </a:solidFill>
          </a:ln>
        </p:spPr>
      </p:pic>
      <p:pic>
        <p:nvPicPr>
          <p:cNvPr id="10" name="Picture 9" descr="E:\6 Hatem Work\Spain\PHd\2 st 26 aerial seed bank species\Seed size Pic\Prosopies cineraria 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648" y="4134118"/>
            <a:ext cx="3621379" cy="2472744"/>
          </a:xfrm>
          <a:prstGeom prst="rect">
            <a:avLst/>
          </a:prstGeom>
          <a:noFill/>
          <a:ln w="31750">
            <a:solidFill>
              <a:schemeClr val="tx1"/>
            </a:solidFill>
          </a:ln>
        </p:spPr>
      </p:pic>
    </p:spTree>
    <p:extLst>
      <p:ext uri="{BB962C8B-B14F-4D97-AF65-F5344CB8AC3E}">
        <p14:creationId xmlns:p14="http://schemas.microsoft.com/office/powerpoint/2010/main" val="36257227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Methods</a:t>
            </a:r>
          </a:p>
        </p:txBody>
      </p:sp>
      <p:sp>
        <p:nvSpPr>
          <p:cNvPr id="3" name="Content Placeholder 2"/>
          <p:cNvSpPr>
            <a:spLocks noGrp="1"/>
          </p:cNvSpPr>
          <p:nvPr>
            <p:ph idx="1"/>
          </p:nvPr>
        </p:nvSpPr>
        <p:spPr/>
        <p:txBody>
          <a:bodyPr/>
          <a:lstStyle/>
          <a:p>
            <a:pPr algn="just"/>
            <a:r>
              <a:rPr lang="en-US" sz="2800" dirty="0" smtClean="0"/>
              <a:t>Assessed final germination percentage, </a:t>
            </a:r>
            <a:r>
              <a:rPr lang="en-US" sz="2800" dirty="0"/>
              <a:t>Relative light germination (</a:t>
            </a:r>
            <a:r>
              <a:rPr lang="en-US" sz="2800" dirty="0" smtClean="0"/>
              <a:t>RLG, </a:t>
            </a:r>
            <a:r>
              <a:rPr lang="en-US" sz="2800" dirty="0"/>
              <a:t>expresses the light requirement for seed </a:t>
            </a:r>
            <a:r>
              <a:rPr lang="en-US" sz="2800" dirty="0" smtClean="0"/>
              <a:t>germination), and The </a:t>
            </a:r>
            <a:r>
              <a:rPr lang="en-US" sz="2800" dirty="0"/>
              <a:t>germination rate </a:t>
            </a:r>
            <a:r>
              <a:rPr lang="en-US" sz="2800" dirty="0" smtClean="0"/>
              <a:t>(</a:t>
            </a:r>
            <a:r>
              <a:rPr lang="en-US" sz="2800" dirty="0"/>
              <a:t>GRI</a:t>
            </a:r>
            <a:r>
              <a:rPr lang="en-US" sz="2800" dirty="0" smtClean="0"/>
              <a:t>).</a:t>
            </a:r>
          </a:p>
          <a:p>
            <a:pPr algn="just"/>
            <a:r>
              <a:rPr lang="en-US" sz="2800" dirty="0" smtClean="0"/>
              <a:t>Used </a:t>
            </a:r>
            <a:r>
              <a:rPr lang="en-US" sz="2800" dirty="0"/>
              <a:t>ANOVA and Pearson correlation coefficients to data analysis by using SYSTAT, version 13.0</a:t>
            </a:r>
            <a:r>
              <a:rPr lang="en-US" dirty="0"/>
              <a:t>.</a:t>
            </a:r>
          </a:p>
          <a:p>
            <a:endParaRPr lang="en-US" dirty="0"/>
          </a:p>
        </p:txBody>
      </p:sp>
    </p:spTree>
    <p:extLst>
      <p:ext uri="{BB962C8B-B14F-4D97-AF65-F5344CB8AC3E}">
        <p14:creationId xmlns:p14="http://schemas.microsoft.com/office/powerpoint/2010/main" val="39482815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93973"/>
          </a:xfrm>
        </p:spPr>
        <p:txBody>
          <a:bodyPr/>
          <a:lstStyle/>
          <a:p>
            <a:r>
              <a:rPr lang="en-US" b="1" u="sng" dirty="0" smtClean="0"/>
              <a:t>Results</a:t>
            </a:r>
            <a:endParaRPr lang="en-US" b="1" u="sng" dirty="0"/>
          </a:p>
        </p:txBody>
      </p:sp>
      <p:sp>
        <p:nvSpPr>
          <p:cNvPr id="3" name="Content Placeholder 2"/>
          <p:cNvSpPr>
            <a:spLocks noGrp="1"/>
          </p:cNvSpPr>
          <p:nvPr>
            <p:ph idx="1"/>
          </p:nvPr>
        </p:nvSpPr>
        <p:spPr>
          <a:xfrm>
            <a:off x="628650" y="1159099"/>
            <a:ext cx="7886700" cy="5017864"/>
          </a:xfrm>
        </p:spPr>
        <p:txBody>
          <a:bodyPr>
            <a:normAutofit/>
          </a:bodyPr>
          <a:lstStyle/>
          <a:p>
            <a:pPr algn="just"/>
            <a:r>
              <a:rPr lang="en-US" sz="2800" dirty="0" smtClean="0">
                <a:solidFill>
                  <a:srgbClr val="FF0000"/>
                </a:solidFill>
              </a:rPr>
              <a:t>Herbaceous</a:t>
            </a:r>
            <a:r>
              <a:rPr lang="en-US" sz="2800" dirty="0" smtClean="0"/>
              <a:t> </a:t>
            </a:r>
            <a:r>
              <a:rPr lang="en-US" sz="2800" dirty="0"/>
              <a:t>plants have </a:t>
            </a:r>
            <a:r>
              <a:rPr lang="en-US" sz="2800" dirty="0" smtClean="0">
                <a:solidFill>
                  <a:srgbClr val="FF0000"/>
                </a:solidFill>
              </a:rPr>
              <a:t>smaller </a:t>
            </a:r>
            <a:r>
              <a:rPr lang="en-US" sz="2800" dirty="0">
                <a:solidFill>
                  <a:srgbClr val="FF0000"/>
                </a:solidFill>
              </a:rPr>
              <a:t>and lighter </a:t>
            </a:r>
            <a:r>
              <a:rPr lang="en-US" sz="2800" dirty="0" smtClean="0">
                <a:solidFill>
                  <a:srgbClr val="FF0000"/>
                </a:solidFill>
              </a:rPr>
              <a:t>seeds</a:t>
            </a:r>
            <a:r>
              <a:rPr lang="en-US" sz="2800" dirty="0" smtClean="0"/>
              <a:t>.</a:t>
            </a:r>
          </a:p>
          <a:p>
            <a:pPr algn="just"/>
            <a:r>
              <a:rPr lang="en-US" sz="2800" dirty="0" smtClean="0">
                <a:solidFill>
                  <a:srgbClr val="FF0000"/>
                </a:solidFill>
              </a:rPr>
              <a:t>Room </a:t>
            </a:r>
            <a:r>
              <a:rPr lang="en-US" sz="2800" dirty="0">
                <a:solidFill>
                  <a:srgbClr val="FF0000"/>
                </a:solidFill>
              </a:rPr>
              <a:t>temperature </a:t>
            </a:r>
            <a:r>
              <a:rPr lang="en-US" sz="2800" dirty="0" smtClean="0">
                <a:solidFill>
                  <a:srgbClr val="FF0000"/>
                </a:solidFill>
              </a:rPr>
              <a:t>storage </a:t>
            </a:r>
            <a:r>
              <a:rPr lang="en-US" sz="2800" dirty="0" smtClean="0"/>
              <a:t>improved </a:t>
            </a:r>
            <a:r>
              <a:rPr lang="en-US" sz="2800" dirty="0"/>
              <a:t>final </a:t>
            </a:r>
            <a:r>
              <a:rPr lang="en-US" sz="2800" dirty="0" smtClean="0"/>
              <a:t>germination.</a:t>
            </a:r>
            <a:endParaRPr lang="en-US" sz="2800" dirty="0"/>
          </a:p>
          <a:p>
            <a:pPr algn="just"/>
            <a:r>
              <a:rPr lang="en-US" sz="2800" dirty="0" smtClean="0"/>
              <a:t>Germination </a:t>
            </a:r>
            <a:r>
              <a:rPr lang="en-US" sz="2800" dirty="0"/>
              <a:t>of </a:t>
            </a:r>
            <a:r>
              <a:rPr lang="en-US" sz="2800" dirty="0">
                <a:solidFill>
                  <a:srgbClr val="FF0000"/>
                </a:solidFill>
              </a:rPr>
              <a:t>herbaceous and </a:t>
            </a:r>
            <a:r>
              <a:rPr lang="en-US" sz="2800" dirty="0" smtClean="0">
                <a:solidFill>
                  <a:srgbClr val="FF0000"/>
                </a:solidFill>
              </a:rPr>
              <a:t>trees </a:t>
            </a:r>
            <a:r>
              <a:rPr lang="en-US" sz="2800" dirty="0"/>
              <a:t>species was </a:t>
            </a:r>
            <a:r>
              <a:rPr lang="en-US" sz="2800" dirty="0" smtClean="0">
                <a:solidFill>
                  <a:srgbClr val="FF0000"/>
                </a:solidFill>
              </a:rPr>
              <a:t>greater </a:t>
            </a:r>
            <a:r>
              <a:rPr lang="en-US" sz="2800" dirty="0">
                <a:solidFill>
                  <a:srgbClr val="FF0000"/>
                </a:solidFill>
              </a:rPr>
              <a:t>than </a:t>
            </a:r>
            <a:r>
              <a:rPr lang="en-US" sz="2800" dirty="0"/>
              <a:t>that of shrubby </a:t>
            </a:r>
            <a:r>
              <a:rPr lang="en-US" sz="2800" dirty="0" smtClean="0"/>
              <a:t>plants.</a:t>
            </a:r>
          </a:p>
          <a:p>
            <a:pPr algn="just"/>
            <a:r>
              <a:rPr lang="en-US" sz="2800" dirty="0" smtClean="0"/>
              <a:t>Germination </a:t>
            </a:r>
            <a:r>
              <a:rPr lang="en-US" sz="2800" dirty="0"/>
              <a:t>in </a:t>
            </a:r>
            <a:r>
              <a:rPr lang="en-US" sz="2800" dirty="0">
                <a:solidFill>
                  <a:srgbClr val="FF0000"/>
                </a:solidFill>
              </a:rPr>
              <a:t>light</a:t>
            </a:r>
            <a:r>
              <a:rPr lang="en-US" sz="2800" dirty="0"/>
              <a:t> was </a:t>
            </a:r>
            <a:r>
              <a:rPr lang="en-US" sz="2800" dirty="0" smtClean="0"/>
              <a:t>greater </a:t>
            </a:r>
            <a:r>
              <a:rPr lang="en-US" sz="2800" dirty="0"/>
              <a:t>than in </a:t>
            </a:r>
            <a:r>
              <a:rPr lang="en-US" sz="2800" dirty="0" smtClean="0">
                <a:solidFill>
                  <a:srgbClr val="FF0000"/>
                </a:solidFill>
              </a:rPr>
              <a:t>darkness</a:t>
            </a:r>
            <a:r>
              <a:rPr lang="en-US" sz="2800" dirty="0" smtClean="0">
                <a:solidFill>
                  <a:srgbClr val="FF0000"/>
                </a:solidFill>
              </a:rPr>
              <a:t>.</a:t>
            </a:r>
          </a:p>
          <a:p>
            <a:pPr algn="just"/>
            <a:r>
              <a:rPr lang="en-US" sz="2800" dirty="0" smtClean="0"/>
              <a:t>Unlike light, </a:t>
            </a:r>
            <a:r>
              <a:rPr lang="en-US" sz="2800" dirty="0" smtClean="0">
                <a:solidFill>
                  <a:srgbClr val="FF0000"/>
                </a:solidFill>
              </a:rPr>
              <a:t>temperature had limited </a:t>
            </a:r>
            <a:r>
              <a:rPr lang="en-US" sz="2800" dirty="0" smtClean="0"/>
              <a:t>role in seed germination</a:t>
            </a:r>
            <a:endParaRPr lang="en-US" sz="2800" dirty="0"/>
          </a:p>
        </p:txBody>
      </p:sp>
    </p:spTree>
    <p:extLst>
      <p:ext uri="{BB962C8B-B14F-4D97-AF65-F5344CB8AC3E}">
        <p14:creationId xmlns:p14="http://schemas.microsoft.com/office/powerpoint/2010/main" val="27728809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81094"/>
          </a:xfrm>
        </p:spPr>
        <p:txBody>
          <a:bodyPr/>
          <a:lstStyle/>
          <a:p>
            <a:r>
              <a:rPr lang="en-US" b="1" u="sng" dirty="0" smtClean="0"/>
              <a:t>Results</a:t>
            </a:r>
            <a:endParaRPr lang="en-US" b="1" u="sng" dirty="0"/>
          </a:p>
        </p:txBody>
      </p:sp>
      <p:sp>
        <p:nvSpPr>
          <p:cNvPr id="3" name="Content Placeholder 2"/>
          <p:cNvSpPr>
            <a:spLocks noGrp="1"/>
          </p:cNvSpPr>
          <p:nvPr>
            <p:ph idx="1"/>
          </p:nvPr>
        </p:nvSpPr>
        <p:spPr>
          <a:xfrm>
            <a:off x="628650" y="1313645"/>
            <a:ext cx="7886700" cy="4863318"/>
          </a:xfrm>
        </p:spPr>
        <p:txBody>
          <a:bodyPr/>
          <a:lstStyle/>
          <a:p>
            <a:r>
              <a:rPr lang="en-US" sz="2800" dirty="0"/>
              <a:t>Final </a:t>
            </a:r>
            <a:r>
              <a:rPr lang="en-US" sz="2800" dirty="0" smtClean="0"/>
              <a:t>germination of growth form.</a:t>
            </a:r>
          </a:p>
          <a:p>
            <a:pPr marL="0" indent="0">
              <a:buNone/>
            </a:pPr>
            <a:r>
              <a:rPr lang="en-US" dirty="0" smtClean="0"/>
              <a:t>    </a:t>
            </a:r>
          </a:p>
          <a:p>
            <a:pPr marL="0" indent="0">
              <a:buNone/>
            </a:pPr>
            <a:r>
              <a:rPr lang="en-US" sz="2000" b="1" dirty="0" smtClean="0"/>
              <a:t>Herbaceous                                       </a:t>
            </a:r>
            <a:r>
              <a:rPr lang="en-US" sz="2000" b="1" dirty="0"/>
              <a:t>Shrubs         </a:t>
            </a:r>
            <a:r>
              <a:rPr lang="en-US" sz="2000" b="1" dirty="0" smtClean="0"/>
              <a:t>                       </a:t>
            </a:r>
            <a:r>
              <a:rPr lang="en-US" sz="2000" b="1" dirty="0"/>
              <a:t>Trees</a:t>
            </a:r>
          </a:p>
        </p:txBody>
      </p:sp>
      <p:pic>
        <p:nvPicPr>
          <p:cNvPr id="4" name="Picture 3"/>
          <p:cNvPicPr>
            <a:picLocks noChangeAspect="1"/>
          </p:cNvPicPr>
          <p:nvPr/>
        </p:nvPicPr>
        <p:blipFill>
          <a:blip r:embed="rId2"/>
          <a:stretch>
            <a:fillRect/>
          </a:stretch>
        </p:blipFill>
        <p:spPr>
          <a:xfrm>
            <a:off x="415637" y="2729345"/>
            <a:ext cx="2812474" cy="3144982"/>
          </a:xfrm>
          <a:prstGeom prst="rect">
            <a:avLst/>
          </a:prstGeom>
        </p:spPr>
      </p:pic>
      <p:pic>
        <p:nvPicPr>
          <p:cNvPr id="5" name="IMG5041" descr="Graph"/>
          <p:cNvPicPr/>
          <p:nvPr/>
        </p:nvPicPr>
        <p:blipFill>
          <a:blip r:embed="rId3">
            <a:extLst>
              <a:ext uri="{28A0092B-C50C-407E-A947-70E740481C1C}">
                <a14:useLocalDpi xmlns:a14="http://schemas.microsoft.com/office/drawing/2010/main" val="0"/>
              </a:ext>
            </a:extLst>
          </a:blip>
          <a:srcRect/>
          <a:stretch>
            <a:fillRect/>
          </a:stretch>
        </p:blipFill>
        <p:spPr bwMode="auto">
          <a:xfrm>
            <a:off x="3348508" y="2729345"/>
            <a:ext cx="2678220" cy="3144981"/>
          </a:xfrm>
          <a:prstGeom prst="rect">
            <a:avLst/>
          </a:prstGeom>
          <a:noFill/>
          <a:ln>
            <a:noFill/>
          </a:ln>
        </p:spPr>
      </p:pic>
      <p:pic>
        <p:nvPicPr>
          <p:cNvPr id="6" name="IMG5042" descr="Graph"/>
          <p:cNvPicPr/>
          <p:nvPr/>
        </p:nvPicPr>
        <p:blipFill>
          <a:blip r:embed="rId4">
            <a:extLst>
              <a:ext uri="{28A0092B-C50C-407E-A947-70E740481C1C}">
                <a14:useLocalDpi xmlns:a14="http://schemas.microsoft.com/office/drawing/2010/main" val="0"/>
              </a:ext>
            </a:extLst>
          </a:blip>
          <a:srcRect/>
          <a:stretch>
            <a:fillRect/>
          </a:stretch>
        </p:blipFill>
        <p:spPr bwMode="auto">
          <a:xfrm>
            <a:off x="6239740" y="2716466"/>
            <a:ext cx="2682587" cy="3144981"/>
          </a:xfrm>
          <a:prstGeom prst="rect">
            <a:avLst/>
          </a:prstGeom>
          <a:noFill/>
          <a:ln>
            <a:noFill/>
          </a:ln>
        </p:spPr>
      </p:pic>
    </p:spTree>
    <p:extLst>
      <p:ext uri="{BB962C8B-B14F-4D97-AF65-F5344CB8AC3E}">
        <p14:creationId xmlns:p14="http://schemas.microsoft.com/office/powerpoint/2010/main" val="2615051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39426"/>
          </a:xfrm>
        </p:spPr>
        <p:txBody>
          <a:bodyPr>
            <a:normAutofit/>
          </a:bodyPr>
          <a:lstStyle/>
          <a:p>
            <a:r>
              <a:rPr lang="en-US" b="1" u="sng" dirty="0" smtClean="0"/>
              <a:t>Results</a:t>
            </a:r>
            <a:endParaRPr lang="en-US" b="1" u="sng" dirty="0"/>
          </a:p>
        </p:txBody>
      </p:sp>
      <p:sp>
        <p:nvSpPr>
          <p:cNvPr id="3" name="Content Placeholder 2"/>
          <p:cNvSpPr>
            <a:spLocks noGrp="1"/>
          </p:cNvSpPr>
          <p:nvPr>
            <p:ph idx="1"/>
          </p:nvPr>
        </p:nvSpPr>
        <p:spPr>
          <a:xfrm>
            <a:off x="628650" y="1300766"/>
            <a:ext cx="7886700" cy="4876197"/>
          </a:xfrm>
        </p:spPr>
        <p:txBody>
          <a:bodyPr/>
          <a:lstStyle/>
          <a:p>
            <a:pPr algn="just"/>
            <a:r>
              <a:rPr lang="en-US" sz="2800" dirty="0"/>
              <a:t>RLG was </a:t>
            </a:r>
            <a:r>
              <a:rPr lang="en-US" sz="2800" dirty="0">
                <a:solidFill>
                  <a:srgbClr val="FF0000"/>
                </a:solidFill>
              </a:rPr>
              <a:t>positively </a:t>
            </a:r>
            <a:r>
              <a:rPr lang="en-US" sz="2800" dirty="0" smtClean="0">
                <a:solidFill>
                  <a:srgbClr val="FF0000"/>
                </a:solidFill>
              </a:rPr>
              <a:t>photoblastic (near from 1 value) </a:t>
            </a:r>
            <a:r>
              <a:rPr lang="en-US" sz="2800" dirty="0"/>
              <a:t>in herbaceous plants (0.73), but was neutrally </a:t>
            </a:r>
            <a:r>
              <a:rPr lang="en-US" sz="2800" dirty="0" smtClean="0"/>
              <a:t>in </a:t>
            </a:r>
            <a:r>
              <a:rPr lang="en-US" sz="2800" dirty="0"/>
              <a:t>both shrubs </a:t>
            </a:r>
            <a:r>
              <a:rPr lang="en-US" sz="2800" dirty="0" smtClean="0"/>
              <a:t>and </a:t>
            </a:r>
            <a:r>
              <a:rPr lang="en-US" sz="2800" dirty="0" smtClean="0"/>
              <a:t>trees (near from 0.5 value).</a:t>
            </a:r>
            <a:endParaRPr lang="en-US" sz="2800" dirty="0" smtClean="0"/>
          </a:p>
          <a:p>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r="4865" b="31502"/>
          <a:stretch/>
        </p:blipFill>
        <p:spPr>
          <a:xfrm>
            <a:off x="628650" y="3175722"/>
            <a:ext cx="7738630" cy="3001241"/>
          </a:xfrm>
          <a:prstGeom prst="rect">
            <a:avLst/>
          </a:prstGeom>
        </p:spPr>
      </p:pic>
    </p:spTree>
    <p:extLst>
      <p:ext uri="{BB962C8B-B14F-4D97-AF65-F5344CB8AC3E}">
        <p14:creationId xmlns:p14="http://schemas.microsoft.com/office/powerpoint/2010/main" val="14816380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549273"/>
          </a:xfrm>
        </p:spPr>
        <p:txBody>
          <a:bodyPr>
            <a:normAutofit/>
          </a:bodyPr>
          <a:lstStyle/>
          <a:p>
            <a:r>
              <a:rPr lang="en-US" b="1" u="sng" dirty="0" smtClean="0"/>
              <a:t>Results</a:t>
            </a:r>
            <a:endParaRPr lang="en-US" b="1" u="sng" dirty="0"/>
          </a:p>
        </p:txBody>
      </p:sp>
      <p:sp>
        <p:nvSpPr>
          <p:cNvPr id="3" name="Content Placeholder 2"/>
          <p:cNvSpPr>
            <a:spLocks noGrp="1"/>
          </p:cNvSpPr>
          <p:nvPr>
            <p:ph idx="1"/>
          </p:nvPr>
        </p:nvSpPr>
        <p:spPr>
          <a:xfrm>
            <a:off x="628650" y="1365161"/>
            <a:ext cx="7886700" cy="4811802"/>
          </a:xfrm>
        </p:spPr>
        <p:txBody>
          <a:bodyPr>
            <a:normAutofit/>
          </a:bodyPr>
          <a:lstStyle/>
          <a:p>
            <a:pPr algn="just"/>
            <a:r>
              <a:rPr lang="en-US" sz="2800" b="1" dirty="0" smtClean="0"/>
              <a:t>(GRI), </a:t>
            </a:r>
            <a:r>
              <a:rPr lang="en-US" sz="2800" dirty="0" smtClean="0"/>
              <a:t>Both </a:t>
            </a:r>
            <a:r>
              <a:rPr lang="en-US" sz="2800" dirty="0"/>
              <a:t>herbaceous and shrubby </a:t>
            </a:r>
            <a:r>
              <a:rPr lang="en-US" sz="2800" dirty="0" smtClean="0"/>
              <a:t>species, </a:t>
            </a:r>
            <a:r>
              <a:rPr lang="en-US" sz="2800" dirty="0">
                <a:solidFill>
                  <a:srgbClr val="FF0000"/>
                </a:solidFill>
              </a:rPr>
              <a:t>room temperature seeds </a:t>
            </a:r>
            <a:r>
              <a:rPr lang="en-US" sz="2800" dirty="0"/>
              <a:t>attained </a:t>
            </a:r>
            <a:r>
              <a:rPr lang="en-US" sz="2800" dirty="0" smtClean="0"/>
              <a:t>faster </a:t>
            </a:r>
            <a:r>
              <a:rPr lang="en-US" sz="2800" dirty="0"/>
              <a:t>germination than fresh seeds and field stored </a:t>
            </a:r>
            <a:r>
              <a:rPr lang="en-US" sz="2800" dirty="0" smtClean="0"/>
              <a:t>seeds. </a:t>
            </a:r>
            <a:endParaRPr lang="en-US" sz="2800"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r="10455" b="29084"/>
          <a:stretch/>
        </p:blipFill>
        <p:spPr>
          <a:xfrm>
            <a:off x="628650" y="3104673"/>
            <a:ext cx="8188037" cy="2935909"/>
          </a:xfrm>
          <a:prstGeom prst="rect">
            <a:avLst/>
          </a:prstGeom>
        </p:spPr>
      </p:pic>
    </p:spTree>
    <p:extLst>
      <p:ext uri="{BB962C8B-B14F-4D97-AF65-F5344CB8AC3E}">
        <p14:creationId xmlns:p14="http://schemas.microsoft.com/office/powerpoint/2010/main" val="10434244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96980"/>
            <a:ext cx="7886700" cy="4579983"/>
          </a:xfrm>
        </p:spPr>
        <p:txBody>
          <a:bodyPr>
            <a:normAutofit/>
          </a:bodyPr>
          <a:lstStyle/>
          <a:p>
            <a:pPr algn="just"/>
            <a:r>
              <a:rPr lang="en-US" sz="2800" b="1" dirty="0"/>
              <a:t>The relationships between </a:t>
            </a:r>
            <a:r>
              <a:rPr lang="en-US" sz="2800" b="1" dirty="0" smtClean="0"/>
              <a:t>seed </a:t>
            </a:r>
            <a:r>
              <a:rPr lang="en-US" sz="2800" b="1" dirty="0">
                <a:solidFill>
                  <a:srgbClr val="FF0000"/>
                </a:solidFill>
              </a:rPr>
              <a:t>size </a:t>
            </a:r>
            <a:r>
              <a:rPr lang="en-US" sz="2800" b="1" dirty="0" smtClean="0">
                <a:solidFill>
                  <a:srgbClr val="FF0000"/>
                </a:solidFill>
              </a:rPr>
              <a:t>and final </a:t>
            </a:r>
            <a:r>
              <a:rPr lang="en-US" sz="2800" b="1" dirty="0" smtClean="0">
                <a:solidFill>
                  <a:srgbClr val="FF0000"/>
                </a:solidFill>
              </a:rPr>
              <a:t>germination</a:t>
            </a:r>
            <a:r>
              <a:rPr lang="en-US" sz="2800" b="1" dirty="0" smtClean="0"/>
              <a:t> :</a:t>
            </a:r>
          </a:p>
          <a:p>
            <a:pPr marL="0" indent="0" algn="just">
              <a:buNone/>
            </a:pPr>
            <a:endParaRPr lang="en-US" sz="1800" b="1" dirty="0" smtClean="0"/>
          </a:p>
          <a:p>
            <a:pPr marL="0" indent="0" algn="just">
              <a:buNone/>
            </a:pPr>
            <a:r>
              <a:rPr lang="en-US" sz="2800" dirty="0" smtClean="0"/>
              <a:t> - P</a:t>
            </a:r>
            <a:r>
              <a:rPr lang="en-US" sz="2800" b="1" dirty="0" smtClean="0"/>
              <a:t>ositive </a:t>
            </a:r>
            <a:r>
              <a:rPr lang="en-US" sz="2800" b="1" dirty="0"/>
              <a:t>in </a:t>
            </a:r>
            <a:r>
              <a:rPr lang="en-US" sz="2800" b="1" dirty="0" smtClean="0"/>
              <a:t>dark </a:t>
            </a:r>
            <a:r>
              <a:rPr lang="en-US" sz="2800" dirty="0" smtClean="0"/>
              <a:t>and negative </a:t>
            </a:r>
            <a:r>
              <a:rPr lang="en-US" sz="2800" dirty="0"/>
              <a:t>in light. This indicates that more </a:t>
            </a:r>
            <a:r>
              <a:rPr lang="en-US" sz="2800" dirty="0">
                <a:solidFill>
                  <a:srgbClr val="FF0000"/>
                </a:solidFill>
              </a:rPr>
              <a:t>large-seeded-species germinated better in dark</a:t>
            </a:r>
            <a:r>
              <a:rPr lang="en-US" sz="2800" dirty="0"/>
              <a:t>, but more small-seeded species germinated better in light</a:t>
            </a:r>
            <a:r>
              <a:rPr lang="en-US" sz="2800" dirty="0" smtClean="0"/>
              <a:t>.</a:t>
            </a:r>
          </a:p>
          <a:p>
            <a:pPr marL="0" indent="0" algn="just">
              <a:buNone/>
            </a:pPr>
            <a:endParaRPr lang="en-US" sz="1050" dirty="0" smtClean="0"/>
          </a:p>
          <a:p>
            <a:pPr algn="just">
              <a:buFontTx/>
              <a:buChar char="-"/>
            </a:pPr>
            <a:r>
              <a:rPr lang="en-US" sz="2800" dirty="0" smtClean="0"/>
              <a:t>Germination was </a:t>
            </a:r>
            <a:r>
              <a:rPr lang="en-US" sz="2800" dirty="0" smtClean="0">
                <a:solidFill>
                  <a:srgbClr val="FF0000"/>
                </a:solidFill>
              </a:rPr>
              <a:t>positive</a:t>
            </a:r>
            <a:r>
              <a:rPr lang="en-US" sz="2800" dirty="0" smtClean="0"/>
              <a:t>  </a:t>
            </a:r>
            <a:r>
              <a:rPr lang="en-US" sz="2800" dirty="0" smtClean="0">
                <a:solidFill>
                  <a:srgbClr val="FF0000"/>
                </a:solidFill>
              </a:rPr>
              <a:t>in herbaceous and trees</a:t>
            </a:r>
            <a:r>
              <a:rPr lang="en-US" sz="2800" dirty="0" smtClean="0"/>
              <a:t>, but negative in </a:t>
            </a:r>
            <a:r>
              <a:rPr lang="en-US" sz="2800" dirty="0" smtClean="0">
                <a:solidFill>
                  <a:srgbClr val="FF0000"/>
                </a:solidFill>
              </a:rPr>
              <a:t>shrubby</a:t>
            </a:r>
            <a:r>
              <a:rPr lang="en-US" sz="2800" dirty="0" smtClean="0"/>
              <a:t> species.</a:t>
            </a:r>
          </a:p>
        </p:txBody>
      </p:sp>
      <p:sp>
        <p:nvSpPr>
          <p:cNvPr id="2" name="Title 1"/>
          <p:cNvSpPr>
            <a:spLocks noGrp="1"/>
          </p:cNvSpPr>
          <p:nvPr>
            <p:ph type="title"/>
          </p:nvPr>
        </p:nvSpPr>
        <p:spPr>
          <a:xfrm>
            <a:off x="628650" y="365126"/>
            <a:ext cx="7886700" cy="587911"/>
          </a:xfrm>
        </p:spPr>
        <p:txBody>
          <a:bodyPr>
            <a:normAutofit/>
          </a:bodyPr>
          <a:lstStyle/>
          <a:p>
            <a:r>
              <a:rPr lang="en-US" b="1" u="sng" dirty="0" smtClean="0"/>
              <a:t>Results</a:t>
            </a:r>
            <a:endParaRPr lang="en-US" b="1" u="sng" dirty="0"/>
          </a:p>
        </p:txBody>
      </p:sp>
    </p:spTree>
    <p:extLst>
      <p:ext uri="{BB962C8B-B14F-4D97-AF65-F5344CB8AC3E}">
        <p14:creationId xmlns:p14="http://schemas.microsoft.com/office/powerpoint/2010/main" val="25124086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90942"/>
          </a:xfrm>
        </p:spPr>
        <p:txBody>
          <a:bodyPr>
            <a:normAutofit/>
          </a:bodyPr>
          <a:lstStyle/>
          <a:p>
            <a:r>
              <a:rPr lang="en-US" b="1" u="sng" dirty="0" smtClean="0"/>
              <a:t>Results</a:t>
            </a:r>
            <a:endParaRPr lang="en-US" b="1" u="sng" dirty="0"/>
          </a:p>
        </p:txBody>
      </p:sp>
      <p:sp>
        <p:nvSpPr>
          <p:cNvPr id="3" name="Content Placeholder 2"/>
          <p:cNvSpPr>
            <a:spLocks noGrp="1"/>
          </p:cNvSpPr>
          <p:nvPr>
            <p:ph idx="1"/>
          </p:nvPr>
        </p:nvSpPr>
        <p:spPr>
          <a:xfrm>
            <a:off x="628650" y="1764405"/>
            <a:ext cx="7886700" cy="4412557"/>
          </a:xfrm>
        </p:spPr>
        <p:txBody>
          <a:bodyPr>
            <a:normAutofit/>
          </a:bodyPr>
          <a:lstStyle/>
          <a:p>
            <a:pPr algn="just"/>
            <a:r>
              <a:rPr lang="en-US" sz="2800" dirty="0"/>
              <a:t>The relationship between </a:t>
            </a:r>
            <a:r>
              <a:rPr lang="en-US" sz="2800" dirty="0">
                <a:solidFill>
                  <a:srgbClr val="FF0000"/>
                </a:solidFill>
              </a:rPr>
              <a:t>seed size and LGI </a:t>
            </a:r>
            <a:r>
              <a:rPr lang="en-US" sz="2800" dirty="0"/>
              <a:t>was </a:t>
            </a:r>
            <a:r>
              <a:rPr lang="en-US" sz="2800" dirty="0" smtClean="0">
                <a:solidFill>
                  <a:srgbClr val="FF0000"/>
                </a:solidFill>
              </a:rPr>
              <a:t>positive </a:t>
            </a:r>
            <a:r>
              <a:rPr lang="en-US" sz="2800" dirty="0">
                <a:solidFill>
                  <a:srgbClr val="FF0000"/>
                </a:solidFill>
              </a:rPr>
              <a:t>in shrubs</a:t>
            </a:r>
            <a:r>
              <a:rPr lang="en-US" sz="2800" dirty="0"/>
              <a:t>; but was </a:t>
            </a:r>
            <a:r>
              <a:rPr lang="en-US" sz="2800" dirty="0" smtClean="0"/>
              <a:t>negative </a:t>
            </a:r>
            <a:r>
              <a:rPr lang="en-US" sz="2800" dirty="0"/>
              <a:t>in </a:t>
            </a:r>
            <a:r>
              <a:rPr lang="en-US" sz="2800" dirty="0">
                <a:solidFill>
                  <a:srgbClr val="FF0000"/>
                </a:solidFill>
              </a:rPr>
              <a:t>herbs and trees</a:t>
            </a:r>
            <a:r>
              <a:rPr lang="en-US" sz="2800" dirty="0" smtClean="0"/>
              <a:t>.</a:t>
            </a:r>
          </a:p>
          <a:p>
            <a:pPr algn="just"/>
            <a:endParaRPr lang="en-US" sz="2800" dirty="0" smtClean="0"/>
          </a:p>
          <a:p>
            <a:pPr algn="just"/>
            <a:r>
              <a:rPr lang="en-US" sz="2800" dirty="0" smtClean="0"/>
              <a:t> </a:t>
            </a:r>
            <a:r>
              <a:rPr lang="en-US" sz="2800" dirty="0" smtClean="0">
                <a:solidFill>
                  <a:srgbClr val="FF0000"/>
                </a:solidFill>
              </a:rPr>
              <a:t>GRI </a:t>
            </a:r>
            <a:r>
              <a:rPr lang="en-US" sz="2800" dirty="0"/>
              <a:t>was </a:t>
            </a:r>
            <a:r>
              <a:rPr lang="en-US" sz="2800" dirty="0">
                <a:solidFill>
                  <a:srgbClr val="FF0000"/>
                </a:solidFill>
              </a:rPr>
              <a:t>greater for bigger</a:t>
            </a:r>
            <a:r>
              <a:rPr lang="en-US" sz="2800" dirty="0"/>
              <a:t> seeds of </a:t>
            </a:r>
            <a:r>
              <a:rPr lang="en-US" sz="2800" dirty="0">
                <a:solidFill>
                  <a:srgbClr val="FF0000"/>
                </a:solidFill>
              </a:rPr>
              <a:t>herbs and </a:t>
            </a:r>
            <a:r>
              <a:rPr lang="en-US" sz="2800" dirty="0" smtClean="0">
                <a:solidFill>
                  <a:srgbClr val="FF0000"/>
                </a:solidFill>
              </a:rPr>
              <a:t>shrubs. </a:t>
            </a:r>
            <a:r>
              <a:rPr lang="en-US" sz="2800" dirty="0" smtClean="0"/>
              <a:t>But in trees the </a:t>
            </a:r>
            <a:r>
              <a:rPr lang="en-US" sz="2800" dirty="0" smtClean="0">
                <a:solidFill>
                  <a:srgbClr val="FF0000"/>
                </a:solidFill>
              </a:rPr>
              <a:t>greater was for small seeds.</a:t>
            </a:r>
            <a:endParaRPr lang="en-US" sz="2800" b="1" dirty="0">
              <a:solidFill>
                <a:srgbClr val="FF0000"/>
              </a:solidFill>
            </a:endParaRPr>
          </a:p>
        </p:txBody>
      </p:sp>
    </p:spTree>
    <p:extLst>
      <p:ext uri="{BB962C8B-B14F-4D97-AF65-F5344CB8AC3E}">
        <p14:creationId xmlns:p14="http://schemas.microsoft.com/office/powerpoint/2010/main" val="27241014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81094"/>
          </a:xfrm>
        </p:spPr>
        <p:txBody>
          <a:bodyPr/>
          <a:lstStyle/>
          <a:p>
            <a:r>
              <a:rPr lang="en-US" b="1" u="sng" dirty="0" smtClean="0"/>
              <a:t>Discussion</a:t>
            </a:r>
            <a:endParaRPr lang="en-US" b="1" u="sng" dirty="0"/>
          </a:p>
        </p:txBody>
      </p:sp>
      <p:sp>
        <p:nvSpPr>
          <p:cNvPr id="3" name="Content Placeholder 2"/>
          <p:cNvSpPr>
            <a:spLocks noGrp="1"/>
          </p:cNvSpPr>
          <p:nvPr>
            <p:ph idx="1"/>
          </p:nvPr>
        </p:nvSpPr>
        <p:spPr>
          <a:xfrm>
            <a:off x="628650" y="1609859"/>
            <a:ext cx="7886700" cy="4567104"/>
          </a:xfrm>
        </p:spPr>
        <p:txBody>
          <a:bodyPr>
            <a:normAutofit/>
          </a:bodyPr>
          <a:lstStyle/>
          <a:p>
            <a:pPr algn="just"/>
            <a:r>
              <a:rPr lang="en-US" sz="2800" b="1" dirty="0" smtClean="0"/>
              <a:t>Generally,</a:t>
            </a:r>
            <a:r>
              <a:rPr lang="en-US" sz="2800" dirty="0" smtClean="0"/>
              <a:t> </a:t>
            </a:r>
            <a:r>
              <a:rPr lang="en-US" sz="2800" dirty="0" smtClean="0">
                <a:solidFill>
                  <a:srgbClr val="FF0000"/>
                </a:solidFill>
              </a:rPr>
              <a:t>shrubs </a:t>
            </a:r>
            <a:r>
              <a:rPr lang="en-US" sz="2800" dirty="0">
                <a:solidFill>
                  <a:srgbClr val="FF0000"/>
                </a:solidFill>
              </a:rPr>
              <a:t>and trees </a:t>
            </a:r>
            <a:r>
              <a:rPr lang="en-US" sz="2800" dirty="0"/>
              <a:t>attained </a:t>
            </a:r>
            <a:r>
              <a:rPr lang="en-US" sz="2800" dirty="0" smtClean="0"/>
              <a:t>lower </a:t>
            </a:r>
            <a:r>
              <a:rPr lang="en-US" sz="2800" dirty="0"/>
              <a:t>germination than </a:t>
            </a:r>
            <a:r>
              <a:rPr lang="en-US" sz="2800" dirty="0">
                <a:solidFill>
                  <a:srgbClr val="FF0000"/>
                </a:solidFill>
              </a:rPr>
              <a:t>herbaceous</a:t>
            </a:r>
            <a:r>
              <a:rPr lang="en-US" sz="2800" dirty="0"/>
              <a:t> plants. This indicates </a:t>
            </a:r>
            <a:r>
              <a:rPr lang="en-US" sz="2800" dirty="0" smtClean="0"/>
              <a:t>that </a:t>
            </a:r>
            <a:r>
              <a:rPr lang="en-US" sz="2800" dirty="0" smtClean="0">
                <a:solidFill>
                  <a:srgbClr val="FF0000"/>
                </a:solidFill>
              </a:rPr>
              <a:t>smaller </a:t>
            </a:r>
            <a:r>
              <a:rPr lang="en-US" sz="2800" dirty="0">
                <a:solidFill>
                  <a:srgbClr val="FF0000"/>
                </a:solidFill>
              </a:rPr>
              <a:t>seeds germinate much more than larger </a:t>
            </a:r>
            <a:r>
              <a:rPr lang="en-US" sz="2800" dirty="0" smtClean="0">
                <a:solidFill>
                  <a:srgbClr val="FF0000"/>
                </a:solidFill>
              </a:rPr>
              <a:t>seeds</a:t>
            </a:r>
            <a:r>
              <a:rPr lang="en-US" sz="2800" dirty="0" smtClean="0"/>
              <a:t>. </a:t>
            </a:r>
          </a:p>
          <a:p>
            <a:pPr algn="just"/>
            <a:r>
              <a:rPr lang="en-US" sz="2800" dirty="0" smtClean="0"/>
              <a:t>Smaller </a:t>
            </a:r>
            <a:r>
              <a:rPr lang="en-US" sz="2800" dirty="0"/>
              <a:t>seeds of herbs have greater chance for dispersal with winds than larger seeds </a:t>
            </a:r>
            <a:r>
              <a:rPr lang="en-US" sz="2800" dirty="0" smtClean="0"/>
              <a:t>of </a:t>
            </a:r>
            <a:r>
              <a:rPr lang="en-US" sz="2800" dirty="0"/>
              <a:t>the other growth </a:t>
            </a:r>
            <a:r>
              <a:rPr lang="en-US" sz="2800" dirty="0" smtClean="0"/>
              <a:t>forms and explore </a:t>
            </a:r>
            <a:r>
              <a:rPr lang="en-US" sz="2800" dirty="0"/>
              <a:t>new </a:t>
            </a:r>
            <a:r>
              <a:rPr lang="en-US" sz="2800" dirty="0" err="1"/>
              <a:t>favourable</a:t>
            </a:r>
            <a:r>
              <a:rPr lang="en-US" sz="2800" dirty="0"/>
              <a:t> </a:t>
            </a:r>
            <a:r>
              <a:rPr lang="en-US" sz="2800" dirty="0" smtClean="0"/>
              <a:t>condition, especially </a:t>
            </a:r>
            <a:r>
              <a:rPr lang="en-US" sz="2800" dirty="0"/>
              <a:t>in the unpredictable </a:t>
            </a:r>
            <a:r>
              <a:rPr lang="en-US" sz="2800" dirty="0" smtClean="0"/>
              <a:t>desert </a:t>
            </a:r>
            <a:r>
              <a:rPr lang="en-US" sz="2800" dirty="0" smtClean="0"/>
              <a:t>habitats. </a:t>
            </a:r>
            <a:endParaRPr lang="en-US" sz="2800" dirty="0"/>
          </a:p>
        </p:txBody>
      </p:sp>
    </p:spTree>
    <p:extLst>
      <p:ext uri="{BB962C8B-B14F-4D97-AF65-F5344CB8AC3E}">
        <p14:creationId xmlns:p14="http://schemas.microsoft.com/office/powerpoint/2010/main" val="1143584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549274"/>
          </a:xfrm>
        </p:spPr>
        <p:txBody>
          <a:bodyPr>
            <a:normAutofit/>
          </a:bodyPr>
          <a:lstStyle/>
          <a:p>
            <a:r>
              <a:rPr lang="en-US" b="1" u="sng" dirty="0"/>
              <a:t>Discussion</a:t>
            </a:r>
            <a:endParaRPr lang="en-US" u="sng" dirty="0"/>
          </a:p>
        </p:txBody>
      </p:sp>
      <p:sp>
        <p:nvSpPr>
          <p:cNvPr id="3" name="Content Placeholder 2"/>
          <p:cNvSpPr>
            <a:spLocks noGrp="1"/>
          </p:cNvSpPr>
          <p:nvPr>
            <p:ph idx="1"/>
          </p:nvPr>
        </p:nvSpPr>
        <p:spPr>
          <a:xfrm>
            <a:off x="628650" y="1481070"/>
            <a:ext cx="7886700" cy="4695892"/>
          </a:xfrm>
        </p:spPr>
        <p:txBody>
          <a:bodyPr>
            <a:normAutofit/>
          </a:bodyPr>
          <a:lstStyle/>
          <a:p>
            <a:pPr algn="just"/>
            <a:r>
              <a:rPr lang="en-US" dirty="0"/>
              <a:t> </a:t>
            </a:r>
            <a:r>
              <a:rPr lang="en-US" sz="2800" b="1" dirty="0"/>
              <a:t>In herbaceous plants, </a:t>
            </a:r>
            <a:r>
              <a:rPr lang="en-US" sz="2800" dirty="0" smtClean="0"/>
              <a:t>the </a:t>
            </a:r>
            <a:r>
              <a:rPr lang="en-US" sz="2800" dirty="0" smtClean="0">
                <a:solidFill>
                  <a:srgbClr val="FF0000"/>
                </a:solidFill>
              </a:rPr>
              <a:t>small-seeded</a:t>
            </a:r>
            <a:r>
              <a:rPr lang="en-US" sz="2800" dirty="0" smtClean="0"/>
              <a:t> </a:t>
            </a:r>
            <a:r>
              <a:rPr lang="en-US" sz="2800" dirty="0"/>
              <a:t>herbs contribute </a:t>
            </a:r>
            <a:r>
              <a:rPr lang="en-US" sz="2800" dirty="0" smtClean="0"/>
              <a:t>their </a:t>
            </a:r>
            <a:r>
              <a:rPr lang="en-US" sz="2800" dirty="0"/>
              <a:t>seeds to </a:t>
            </a:r>
            <a:r>
              <a:rPr lang="en-US" sz="2800" dirty="0">
                <a:solidFill>
                  <a:srgbClr val="FF0000"/>
                </a:solidFill>
              </a:rPr>
              <a:t>soil seed bank</a:t>
            </a:r>
            <a:r>
              <a:rPr lang="en-US" sz="2800" dirty="0"/>
              <a:t>, but large-seeded invest more in their </a:t>
            </a:r>
            <a:r>
              <a:rPr lang="en-US" sz="2800" dirty="0" smtClean="0"/>
              <a:t>regeneration.</a:t>
            </a:r>
          </a:p>
          <a:p>
            <a:pPr algn="just"/>
            <a:endParaRPr lang="en-US" sz="2800" dirty="0" smtClean="0"/>
          </a:p>
          <a:p>
            <a:pPr algn="just"/>
            <a:r>
              <a:rPr lang="en-US" sz="2800" dirty="0" smtClean="0"/>
              <a:t>Herbs </a:t>
            </a:r>
            <a:r>
              <a:rPr lang="en-US" sz="2800" dirty="0"/>
              <a:t>with small seeds distribute the risk along </a:t>
            </a:r>
            <a:r>
              <a:rPr lang="en-US" sz="2800" dirty="0" smtClean="0"/>
              <a:t>time </a:t>
            </a:r>
            <a:r>
              <a:rPr lang="en-US" sz="2800" dirty="0"/>
              <a:t>and retain a fraction of un-germinated seeds for </a:t>
            </a:r>
            <a:r>
              <a:rPr lang="en-US" sz="2800" dirty="0" smtClean="0"/>
              <a:t>the </a:t>
            </a:r>
            <a:r>
              <a:rPr lang="en-US" sz="2800" dirty="0"/>
              <a:t>future. </a:t>
            </a:r>
          </a:p>
        </p:txBody>
      </p:sp>
    </p:spTree>
    <p:extLst>
      <p:ext uri="{BB962C8B-B14F-4D97-AF65-F5344CB8AC3E}">
        <p14:creationId xmlns:p14="http://schemas.microsoft.com/office/powerpoint/2010/main" val="28036925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575032"/>
          </a:xfrm>
        </p:spPr>
        <p:txBody>
          <a:bodyPr>
            <a:normAutofit/>
          </a:bodyPr>
          <a:lstStyle/>
          <a:p>
            <a:r>
              <a:rPr lang="en-US" b="1" u="sng" dirty="0"/>
              <a:t>Discussion</a:t>
            </a:r>
            <a:endParaRPr lang="en-US" u="sng" dirty="0"/>
          </a:p>
        </p:txBody>
      </p:sp>
      <p:sp>
        <p:nvSpPr>
          <p:cNvPr id="3" name="Content Placeholder 2"/>
          <p:cNvSpPr>
            <a:spLocks noGrp="1"/>
          </p:cNvSpPr>
          <p:nvPr>
            <p:ph idx="1"/>
          </p:nvPr>
        </p:nvSpPr>
        <p:spPr>
          <a:xfrm>
            <a:off x="628650" y="1455313"/>
            <a:ext cx="7886700" cy="4721650"/>
          </a:xfrm>
        </p:spPr>
        <p:txBody>
          <a:bodyPr/>
          <a:lstStyle/>
          <a:p>
            <a:pPr algn="just"/>
            <a:r>
              <a:rPr lang="en-US" sz="2800" dirty="0" smtClean="0"/>
              <a:t>Small-seeded </a:t>
            </a:r>
            <a:r>
              <a:rPr lang="en-US" sz="2800" dirty="0"/>
              <a:t>herbs required more light for germination, but </a:t>
            </a:r>
            <a:r>
              <a:rPr lang="en-US" sz="2800" dirty="0" smtClean="0"/>
              <a:t>large-seeded </a:t>
            </a:r>
            <a:r>
              <a:rPr lang="en-US" sz="2800" dirty="0"/>
              <a:t>ones germinated better in </a:t>
            </a:r>
            <a:r>
              <a:rPr lang="en-US" sz="2800" dirty="0" smtClean="0"/>
              <a:t>darkness.</a:t>
            </a:r>
          </a:p>
          <a:p>
            <a:pPr algn="just"/>
            <a:r>
              <a:rPr lang="en-GB" sz="2800" dirty="0" smtClean="0"/>
              <a:t>Small </a:t>
            </a:r>
            <a:r>
              <a:rPr lang="en-GB" sz="2800" dirty="0"/>
              <a:t>seeds buried too deep in the soil avoid possible fatal </a:t>
            </a:r>
            <a:r>
              <a:rPr lang="en-GB" sz="2800" dirty="0" smtClean="0"/>
              <a:t>germination. </a:t>
            </a:r>
          </a:p>
          <a:p>
            <a:pPr algn="just"/>
            <a:r>
              <a:rPr lang="en-US" sz="2800" dirty="0"/>
              <a:t>Small seeds have little resources that limit seedling emerge from a depth deeper than superficial </a:t>
            </a:r>
            <a:r>
              <a:rPr lang="en-US" sz="2800" dirty="0" smtClean="0"/>
              <a:t>soils.</a:t>
            </a:r>
            <a:endParaRPr lang="en-US" sz="2800" dirty="0"/>
          </a:p>
          <a:p>
            <a:pPr algn="just"/>
            <a:r>
              <a:rPr lang="en-US" sz="2800" dirty="0" smtClean="0"/>
              <a:t>The </a:t>
            </a:r>
            <a:r>
              <a:rPr lang="en-US" sz="2800" dirty="0"/>
              <a:t>more food reserves </a:t>
            </a:r>
            <a:r>
              <a:rPr lang="en-US" sz="2800" dirty="0" smtClean="0"/>
              <a:t>of larger </a:t>
            </a:r>
            <a:r>
              <a:rPr lang="en-US" sz="2800" dirty="0"/>
              <a:t>seeds enable them to emerge even from a deeper </a:t>
            </a:r>
            <a:r>
              <a:rPr lang="en-US" sz="2800" dirty="0" smtClean="0"/>
              <a:t>soil.</a:t>
            </a:r>
            <a:endParaRPr lang="en-US" sz="2800" dirty="0"/>
          </a:p>
          <a:p>
            <a:pPr algn="just"/>
            <a:endParaRPr lang="en-US" dirty="0"/>
          </a:p>
        </p:txBody>
      </p:sp>
    </p:spTree>
    <p:extLst>
      <p:ext uri="{BB962C8B-B14F-4D97-AF65-F5344CB8AC3E}">
        <p14:creationId xmlns:p14="http://schemas.microsoft.com/office/powerpoint/2010/main" val="42718567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00789"/>
          </a:xfrm>
        </p:spPr>
        <p:txBody>
          <a:bodyPr>
            <a:normAutofit/>
          </a:bodyPr>
          <a:lstStyle/>
          <a:p>
            <a:r>
              <a:rPr lang="en-US" b="1" u="sng" dirty="0"/>
              <a:t>Discussion</a:t>
            </a:r>
            <a:endParaRPr lang="en-US" u="sng" dirty="0"/>
          </a:p>
        </p:txBody>
      </p:sp>
      <p:sp>
        <p:nvSpPr>
          <p:cNvPr id="3" name="Content Placeholder 2"/>
          <p:cNvSpPr>
            <a:spLocks noGrp="1"/>
          </p:cNvSpPr>
          <p:nvPr>
            <p:ph idx="1"/>
          </p:nvPr>
        </p:nvSpPr>
        <p:spPr>
          <a:xfrm>
            <a:off x="628650" y="1300766"/>
            <a:ext cx="7886700" cy="4876197"/>
          </a:xfrm>
        </p:spPr>
        <p:txBody>
          <a:bodyPr>
            <a:normAutofit/>
          </a:bodyPr>
          <a:lstStyle/>
          <a:p>
            <a:pPr algn="just"/>
            <a:r>
              <a:rPr lang="en-US" sz="2800" dirty="0" smtClean="0"/>
              <a:t>Germination </a:t>
            </a:r>
            <a:r>
              <a:rPr lang="en-US" sz="2800" dirty="0"/>
              <a:t>of </a:t>
            </a:r>
            <a:r>
              <a:rPr lang="en-US" sz="2800" dirty="0">
                <a:solidFill>
                  <a:srgbClr val="FF0000"/>
                </a:solidFill>
              </a:rPr>
              <a:t>larger seeds </a:t>
            </a:r>
            <a:r>
              <a:rPr lang="en-US" sz="2800" dirty="0"/>
              <a:t>at deeper soil ensures that they will be closer to </a:t>
            </a:r>
            <a:r>
              <a:rPr lang="en-US" sz="2800" dirty="0">
                <a:solidFill>
                  <a:srgbClr val="FF0000"/>
                </a:solidFill>
              </a:rPr>
              <a:t>the wet soil</a:t>
            </a:r>
            <a:r>
              <a:rPr lang="en-US" sz="2800" dirty="0"/>
              <a:t>, which would increase the chance of the seedling </a:t>
            </a:r>
            <a:r>
              <a:rPr lang="en-US" sz="2800" dirty="0" smtClean="0"/>
              <a:t>establishment.</a:t>
            </a:r>
            <a:endParaRPr lang="en-US"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915" y="2743201"/>
            <a:ext cx="7289443" cy="3433762"/>
          </a:xfrm>
          <a:prstGeom prst="rect">
            <a:avLst/>
          </a:prstGeom>
          <a:ln w="31750">
            <a:solidFill>
              <a:schemeClr val="tx1"/>
            </a:solidFill>
          </a:ln>
        </p:spPr>
      </p:pic>
    </p:spTree>
    <p:extLst>
      <p:ext uri="{BB962C8B-B14F-4D97-AF65-F5344CB8AC3E}">
        <p14:creationId xmlns:p14="http://schemas.microsoft.com/office/powerpoint/2010/main" val="29036300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62153"/>
          </a:xfrm>
        </p:spPr>
        <p:txBody>
          <a:bodyPr>
            <a:normAutofit/>
          </a:bodyPr>
          <a:lstStyle/>
          <a:p>
            <a:r>
              <a:rPr lang="en-US" b="1" u="sng" dirty="0"/>
              <a:t>Discussion</a:t>
            </a:r>
            <a:endParaRPr lang="en-US" u="sng" dirty="0"/>
          </a:p>
        </p:txBody>
      </p:sp>
      <p:sp>
        <p:nvSpPr>
          <p:cNvPr id="3" name="Content Placeholder 2"/>
          <p:cNvSpPr>
            <a:spLocks noGrp="1"/>
          </p:cNvSpPr>
          <p:nvPr>
            <p:ph idx="1"/>
          </p:nvPr>
        </p:nvSpPr>
        <p:spPr>
          <a:xfrm>
            <a:off x="628650" y="1056068"/>
            <a:ext cx="7886700" cy="5383369"/>
          </a:xfrm>
        </p:spPr>
        <p:txBody>
          <a:bodyPr>
            <a:noAutofit/>
          </a:bodyPr>
          <a:lstStyle/>
          <a:p>
            <a:pPr algn="just"/>
            <a:r>
              <a:rPr lang="en-US" sz="2800" b="1" dirty="0"/>
              <a:t>In shrubs,</a:t>
            </a:r>
            <a:r>
              <a:rPr lang="en-US" sz="2800" dirty="0"/>
              <a:t> large-seeded </a:t>
            </a:r>
            <a:r>
              <a:rPr lang="en-US" sz="2800" dirty="0" smtClean="0"/>
              <a:t>species germinate </a:t>
            </a:r>
            <a:r>
              <a:rPr lang="en-US" sz="2800" dirty="0">
                <a:solidFill>
                  <a:srgbClr val="FF0000"/>
                </a:solidFill>
              </a:rPr>
              <a:t>less than </a:t>
            </a:r>
            <a:r>
              <a:rPr lang="en-US" sz="2800" dirty="0"/>
              <a:t>small-seeded </a:t>
            </a:r>
            <a:r>
              <a:rPr lang="en-US" sz="2800" dirty="0" smtClean="0"/>
              <a:t>ones.</a:t>
            </a:r>
          </a:p>
          <a:p>
            <a:pPr algn="just"/>
            <a:r>
              <a:rPr lang="en-US" sz="2800" dirty="0" smtClean="0"/>
              <a:t>Fewer </a:t>
            </a:r>
            <a:r>
              <a:rPr lang="en-US" sz="2800" dirty="0"/>
              <a:t>large seeds that could germinate do that mainly in </a:t>
            </a:r>
            <a:r>
              <a:rPr lang="en-US" sz="2800" dirty="0" smtClean="0"/>
              <a:t>light.</a:t>
            </a:r>
          </a:p>
          <a:p>
            <a:pPr algn="just"/>
            <a:r>
              <a:rPr lang="en-US" sz="2800" dirty="0"/>
              <a:t>Canopy of small shrubs are dense, rounded and laid over the ground so heavier larger seeds are expected to be retained under the canopies would expose them to lower R:FR (red/far-red) ratio and consequently result in lower germination, especially in </a:t>
            </a:r>
            <a:r>
              <a:rPr lang="en-US" sz="2800" dirty="0" smtClean="0"/>
              <a:t>dark.</a:t>
            </a:r>
          </a:p>
          <a:p>
            <a:pPr algn="just"/>
            <a:r>
              <a:rPr lang="en-GB" sz="2800" dirty="0" smtClean="0"/>
              <a:t>larger </a:t>
            </a:r>
            <a:r>
              <a:rPr lang="en-GB" sz="2800" dirty="0"/>
              <a:t>seeds of shrubby plants should be dispersed away from their </a:t>
            </a:r>
            <a:r>
              <a:rPr lang="en-GB" sz="2800" dirty="0" smtClean="0"/>
              <a:t>canopies.</a:t>
            </a:r>
            <a:endParaRPr lang="en-US" sz="2800" dirty="0"/>
          </a:p>
        </p:txBody>
      </p:sp>
    </p:spTree>
    <p:extLst>
      <p:ext uri="{BB962C8B-B14F-4D97-AF65-F5344CB8AC3E}">
        <p14:creationId xmlns:p14="http://schemas.microsoft.com/office/powerpoint/2010/main" val="825131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45488"/>
          </a:xfrm>
        </p:spPr>
        <p:txBody>
          <a:bodyPr/>
          <a:lstStyle/>
          <a:p>
            <a:r>
              <a:rPr lang="en-US" b="1" u="sng" dirty="0"/>
              <a:t>Discussion</a:t>
            </a:r>
            <a:endParaRPr lang="en-US" u="sng" dirty="0"/>
          </a:p>
        </p:txBody>
      </p:sp>
      <p:sp>
        <p:nvSpPr>
          <p:cNvPr id="3" name="Content Placeholder 2"/>
          <p:cNvSpPr>
            <a:spLocks noGrp="1"/>
          </p:cNvSpPr>
          <p:nvPr>
            <p:ph idx="1"/>
          </p:nvPr>
        </p:nvSpPr>
        <p:spPr/>
        <p:txBody>
          <a:bodyPr>
            <a:normAutofit/>
          </a:bodyPr>
          <a:lstStyle/>
          <a:p>
            <a:pPr algn="just"/>
            <a:r>
              <a:rPr lang="en-US" sz="2800" dirty="0" smtClean="0"/>
              <a:t>The </a:t>
            </a:r>
            <a:r>
              <a:rPr lang="en-US" sz="2800" dirty="0"/>
              <a:t>better chance of </a:t>
            </a:r>
            <a:r>
              <a:rPr lang="en-US" sz="2800" dirty="0">
                <a:solidFill>
                  <a:srgbClr val="FF0000"/>
                </a:solidFill>
              </a:rPr>
              <a:t>small seed </a:t>
            </a:r>
            <a:r>
              <a:rPr lang="en-US" sz="2800" dirty="0"/>
              <a:t>for </a:t>
            </a:r>
            <a:r>
              <a:rPr lang="en-US" sz="2800" dirty="0" smtClean="0"/>
              <a:t>germination </a:t>
            </a:r>
            <a:r>
              <a:rPr lang="en-US" sz="2800" dirty="0" smtClean="0">
                <a:solidFill>
                  <a:srgbClr val="FF0000"/>
                </a:solidFill>
              </a:rPr>
              <a:t>under </a:t>
            </a:r>
            <a:r>
              <a:rPr lang="en-US" sz="2800" dirty="0">
                <a:solidFill>
                  <a:srgbClr val="FF0000"/>
                </a:solidFill>
              </a:rPr>
              <a:t>the canopies of nurse </a:t>
            </a:r>
            <a:r>
              <a:rPr lang="en-US" sz="2800" dirty="0" smtClean="0">
                <a:solidFill>
                  <a:srgbClr val="FF0000"/>
                </a:solidFill>
              </a:rPr>
              <a:t>plants </a:t>
            </a:r>
            <a:r>
              <a:rPr lang="en-US" sz="2800" dirty="0" smtClean="0"/>
              <a:t>to </a:t>
            </a:r>
            <a:r>
              <a:rPr lang="en-US" sz="2800" dirty="0" smtClean="0"/>
              <a:t>provide </a:t>
            </a:r>
            <a:r>
              <a:rPr lang="en-US" sz="2800" dirty="0" smtClean="0">
                <a:solidFill>
                  <a:srgbClr val="FF0000"/>
                </a:solidFill>
              </a:rPr>
              <a:t>shade</a:t>
            </a:r>
            <a:r>
              <a:rPr lang="en-US" sz="2800" dirty="0" smtClean="0"/>
              <a:t> protect </a:t>
            </a:r>
            <a:r>
              <a:rPr lang="en-US" sz="2800" dirty="0"/>
              <a:t>them from direct thermal </a:t>
            </a:r>
            <a:r>
              <a:rPr lang="en-US" sz="2800" dirty="0" smtClean="0"/>
              <a:t>radiation.</a:t>
            </a:r>
          </a:p>
          <a:p>
            <a:pPr algn="just"/>
            <a:r>
              <a:rPr lang="en-US" sz="2800" dirty="0" smtClean="0"/>
              <a:t>The reduction of germination of the larger seeds under the canopy would reduce inter- and intra-specific competition.</a:t>
            </a:r>
          </a:p>
          <a:p>
            <a:pPr algn="just"/>
            <a:r>
              <a:rPr lang="en-US" sz="2800" dirty="0" smtClean="0"/>
              <a:t>large seeds that would germinate away from canopies can produce bigger seedlings that might adapt to dryness of exposed soils. </a:t>
            </a:r>
          </a:p>
          <a:p>
            <a:pPr marL="0" indent="0" algn="just">
              <a:buNone/>
            </a:pPr>
            <a:endParaRPr lang="en-US" sz="2800" dirty="0" smtClean="0"/>
          </a:p>
        </p:txBody>
      </p:sp>
    </p:spTree>
    <p:extLst>
      <p:ext uri="{BB962C8B-B14F-4D97-AF65-F5344CB8AC3E}">
        <p14:creationId xmlns:p14="http://schemas.microsoft.com/office/powerpoint/2010/main" val="34703422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26489"/>
            <a:ext cx="7886700" cy="819731"/>
          </a:xfrm>
        </p:spPr>
        <p:txBody>
          <a:bodyPr/>
          <a:lstStyle/>
          <a:p>
            <a:r>
              <a:rPr lang="en-US" b="1" u="sng" dirty="0"/>
              <a:t>Discussion</a:t>
            </a:r>
            <a:endParaRPr lang="en-US" u="sng" dirty="0"/>
          </a:p>
        </p:txBody>
      </p:sp>
      <p:sp>
        <p:nvSpPr>
          <p:cNvPr id="3" name="Content Placeholder 2"/>
          <p:cNvSpPr>
            <a:spLocks noGrp="1"/>
          </p:cNvSpPr>
          <p:nvPr>
            <p:ph idx="1"/>
          </p:nvPr>
        </p:nvSpPr>
        <p:spPr>
          <a:xfrm>
            <a:off x="628650" y="1313645"/>
            <a:ext cx="7886700" cy="4863318"/>
          </a:xfrm>
        </p:spPr>
        <p:txBody>
          <a:bodyPr/>
          <a:lstStyle/>
          <a:p>
            <a:pPr algn="just"/>
            <a:r>
              <a:rPr lang="en-US" sz="2800" b="1" dirty="0" smtClean="0"/>
              <a:t>In trees, </a:t>
            </a:r>
            <a:r>
              <a:rPr lang="en-US" sz="2800" dirty="0" smtClean="0"/>
              <a:t>species </a:t>
            </a:r>
            <a:r>
              <a:rPr lang="en-US" sz="2800" dirty="0"/>
              <a:t>with large-seeded trees germinated more in dark, but small-seeded ones germinated better in </a:t>
            </a:r>
            <a:r>
              <a:rPr lang="en-US" sz="2800" dirty="0" smtClean="0"/>
              <a:t>light</a:t>
            </a:r>
            <a:r>
              <a:rPr lang="en-US" sz="2800" dirty="0" smtClean="0"/>
              <a:t>.</a:t>
            </a:r>
          </a:p>
          <a:p>
            <a:pPr marL="0" indent="0" algn="just">
              <a:buNone/>
            </a:pPr>
            <a:endParaRPr lang="en-US" sz="2800" dirty="0"/>
          </a:p>
          <a:p>
            <a:pPr algn="just"/>
            <a:r>
              <a:rPr lang="en-US" sz="2800" dirty="0" smtClean="0"/>
              <a:t>The </a:t>
            </a:r>
            <a:r>
              <a:rPr lang="en-US" sz="2800" dirty="0"/>
              <a:t>result could be explained </a:t>
            </a:r>
            <a:r>
              <a:rPr lang="en-US" sz="2800" dirty="0" smtClean="0"/>
              <a:t>according to the </a:t>
            </a:r>
            <a:r>
              <a:rPr lang="en-US" sz="2800" dirty="0"/>
              <a:t>mode of dispersal of the studied tree species. </a:t>
            </a:r>
            <a:endParaRPr lang="en-US" sz="2800" dirty="0" smtClean="0"/>
          </a:p>
          <a:p>
            <a:pPr algn="just"/>
            <a:r>
              <a:rPr lang="en-US" sz="2800" dirty="0" smtClean="0"/>
              <a:t>Heavy diaspore unit which dispersed </a:t>
            </a:r>
            <a:r>
              <a:rPr lang="en-US" sz="2800" dirty="0" smtClean="0"/>
              <a:t>primarily by gravity </a:t>
            </a:r>
            <a:r>
              <a:rPr lang="en-US" sz="2800" dirty="0" smtClean="0"/>
              <a:t>germinated </a:t>
            </a:r>
            <a:r>
              <a:rPr lang="en-US" sz="2800" dirty="0"/>
              <a:t>under </a:t>
            </a:r>
            <a:r>
              <a:rPr lang="en-US" sz="2800" dirty="0" smtClean="0"/>
              <a:t>the </a:t>
            </a:r>
            <a:r>
              <a:rPr lang="en-US" sz="2800" dirty="0" smtClean="0"/>
              <a:t>canopies</a:t>
            </a:r>
            <a:endParaRPr lang="en-US" sz="2800" dirty="0" smtClean="0">
              <a:solidFill>
                <a:srgbClr val="FF0000"/>
              </a:solidFill>
            </a:endParaRPr>
          </a:p>
          <a:p>
            <a:pPr marL="0" indent="0">
              <a:buNone/>
            </a:pPr>
            <a:endParaRPr lang="en-US" dirty="0"/>
          </a:p>
        </p:txBody>
      </p:sp>
    </p:spTree>
    <p:extLst>
      <p:ext uri="{BB962C8B-B14F-4D97-AF65-F5344CB8AC3E}">
        <p14:creationId xmlns:p14="http://schemas.microsoft.com/office/powerpoint/2010/main" val="2653966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55336"/>
          </a:xfrm>
        </p:spPr>
        <p:txBody>
          <a:bodyPr/>
          <a:lstStyle/>
          <a:p>
            <a:r>
              <a:rPr lang="en-US" b="1" u="sng" dirty="0"/>
              <a:t>Discussion</a:t>
            </a:r>
            <a:endParaRPr lang="en-US" u="sng" dirty="0"/>
          </a:p>
        </p:txBody>
      </p:sp>
      <p:sp>
        <p:nvSpPr>
          <p:cNvPr id="3" name="Content Placeholder 2"/>
          <p:cNvSpPr>
            <a:spLocks noGrp="1"/>
          </p:cNvSpPr>
          <p:nvPr>
            <p:ph idx="1"/>
          </p:nvPr>
        </p:nvSpPr>
        <p:spPr>
          <a:xfrm>
            <a:off x="628651" y="1236372"/>
            <a:ext cx="5411541" cy="4940591"/>
          </a:xfrm>
        </p:spPr>
        <p:txBody>
          <a:bodyPr>
            <a:normAutofit/>
          </a:bodyPr>
          <a:lstStyle/>
          <a:p>
            <a:r>
              <a:rPr lang="en-US" sz="2800" dirty="0" err="1" smtClean="0"/>
              <a:t>Endozoochorous</a:t>
            </a:r>
            <a:r>
              <a:rPr lang="en-US" sz="2800" dirty="0" smtClean="0"/>
              <a:t> </a:t>
            </a:r>
            <a:r>
              <a:rPr lang="en-US" sz="2800" dirty="0"/>
              <a:t>species would disperse within the feces of grazing animals and consequently germinate in darkness; either within the feces or when feces buried in </a:t>
            </a:r>
            <a:r>
              <a:rPr lang="en-US" sz="2800" dirty="0" smtClean="0"/>
              <a:t>soil.</a:t>
            </a:r>
          </a:p>
          <a:p>
            <a:r>
              <a:rPr lang="en-US" sz="2800" dirty="0"/>
              <a:t>When large seeds germinated under tree canopies they will produce larger seedlings that could compete with the maternal trees in the long term. </a:t>
            </a:r>
          </a:p>
          <a:p>
            <a:endParaRPr lang="en-US" sz="2800" dirty="0"/>
          </a:p>
          <a:p>
            <a:endParaRPr lang="en-US" sz="2800" dirty="0" smtClean="0"/>
          </a:p>
        </p:txBody>
      </p:sp>
      <p:pic>
        <p:nvPicPr>
          <p:cNvPr id="4" name="Picture 3" descr="C:\Users\Hatem\Desktop\DSC_0011.JPG"/>
          <p:cNvPicPr/>
          <p:nvPr/>
        </p:nvPicPr>
        <p:blipFill rotWithShape="1">
          <a:blip r:embed="rId2" cstate="print">
            <a:extLst>
              <a:ext uri="{28A0092B-C50C-407E-A947-70E740481C1C}">
                <a14:useLocalDpi xmlns:a14="http://schemas.microsoft.com/office/drawing/2010/main" val="0"/>
              </a:ext>
            </a:extLst>
          </a:blip>
          <a:srcRect l="22642"/>
          <a:stretch/>
        </p:blipFill>
        <p:spPr bwMode="auto">
          <a:xfrm>
            <a:off x="5911403" y="1365161"/>
            <a:ext cx="2960872" cy="4391695"/>
          </a:xfrm>
          <a:prstGeom prst="rect">
            <a:avLst/>
          </a:prstGeom>
          <a:noFill/>
          <a:ln w="31750">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43752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55336"/>
          </a:xfrm>
        </p:spPr>
        <p:txBody>
          <a:bodyPr/>
          <a:lstStyle/>
          <a:p>
            <a:r>
              <a:rPr lang="en-US" b="1" u="sng" dirty="0"/>
              <a:t>Discussion</a:t>
            </a:r>
            <a:endParaRPr lang="en-US" u="sng" dirty="0"/>
          </a:p>
        </p:txBody>
      </p:sp>
      <p:sp>
        <p:nvSpPr>
          <p:cNvPr id="3" name="Content Placeholder 2"/>
          <p:cNvSpPr>
            <a:spLocks noGrp="1"/>
          </p:cNvSpPr>
          <p:nvPr>
            <p:ph idx="1"/>
          </p:nvPr>
        </p:nvSpPr>
        <p:spPr>
          <a:xfrm>
            <a:off x="628650" y="1519707"/>
            <a:ext cx="7886700" cy="4657256"/>
          </a:xfrm>
        </p:spPr>
        <p:txBody>
          <a:bodyPr>
            <a:normAutofit/>
          </a:bodyPr>
          <a:lstStyle/>
          <a:p>
            <a:pPr algn="just"/>
            <a:r>
              <a:rPr lang="en-US" sz="2800" dirty="0" smtClean="0">
                <a:solidFill>
                  <a:srgbClr val="FF0000"/>
                </a:solidFill>
              </a:rPr>
              <a:t>Field </a:t>
            </a:r>
            <a:r>
              <a:rPr lang="en-US" sz="2800" dirty="0">
                <a:solidFill>
                  <a:srgbClr val="FF0000"/>
                </a:solidFill>
              </a:rPr>
              <a:t>storage didn’t </a:t>
            </a:r>
            <a:r>
              <a:rPr lang="en-US" sz="2800" dirty="0" smtClean="0"/>
              <a:t>improve </a:t>
            </a:r>
            <a:r>
              <a:rPr lang="en-US" sz="2800" dirty="0"/>
              <a:t>germination of seeds of </a:t>
            </a:r>
            <a:r>
              <a:rPr lang="en-US" sz="2800" dirty="0">
                <a:solidFill>
                  <a:srgbClr val="FF0000"/>
                </a:solidFill>
              </a:rPr>
              <a:t>herbaceous and shrubby </a:t>
            </a:r>
            <a:r>
              <a:rPr lang="en-US" sz="2800" dirty="0"/>
              <a:t>plants, but </a:t>
            </a:r>
            <a:r>
              <a:rPr lang="en-US" sz="2800" dirty="0">
                <a:solidFill>
                  <a:srgbClr val="FF0000"/>
                </a:solidFill>
              </a:rPr>
              <a:t>improved it in seeds of </a:t>
            </a:r>
            <a:r>
              <a:rPr lang="en-US" sz="2800" dirty="0" smtClean="0">
                <a:solidFill>
                  <a:srgbClr val="FF0000"/>
                </a:solidFill>
              </a:rPr>
              <a:t>trees.</a:t>
            </a:r>
            <a:endParaRPr lang="en-US" sz="2800" dirty="0" smtClean="0">
              <a:solidFill>
                <a:srgbClr val="FF0000"/>
              </a:solidFill>
            </a:endParaRPr>
          </a:p>
          <a:p>
            <a:pPr algn="just"/>
            <a:r>
              <a:rPr lang="en-US" sz="2800" dirty="0"/>
              <a:t>Under field condition, physical dormancy of many species is </a:t>
            </a:r>
            <a:r>
              <a:rPr lang="en-US" sz="2800" dirty="0" smtClean="0"/>
              <a:t>broken </a:t>
            </a:r>
            <a:r>
              <a:rPr lang="en-US" sz="2800" dirty="0"/>
              <a:t>down by sand </a:t>
            </a:r>
            <a:r>
              <a:rPr lang="en-US" sz="2800" dirty="0" smtClean="0"/>
              <a:t>scarification.  </a:t>
            </a:r>
            <a:endParaRPr lang="en-US" sz="2800" dirty="0" smtClean="0"/>
          </a:p>
          <a:p>
            <a:pPr algn="just"/>
            <a:r>
              <a:rPr lang="en-US" sz="2800" dirty="0" smtClean="0">
                <a:solidFill>
                  <a:srgbClr val="FF0000"/>
                </a:solidFill>
              </a:rPr>
              <a:t>Diurnal </a:t>
            </a:r>
            <a:r>
              <a:rPr lang="en-US" sz="2800" dirty="0">
                <a:solidFill>
                  <a:srgbClr val="FF0000"/>
                </a:solidFill>
              </a:rPr>
              <a:t>fluctuations</a:t>
            </a:r>
            <a:r>
              <a:rPr lang="en-US" sz="2800" dirty="0"/>
              <a:t> in day and night </a:t>
            </a:r>
            <a:r>
              <a:rPr lang="en-US" sz="2800" dirty="0">
                <a:solidFill>
                  <a:srgbClr val="FF0000"/>
                </a:solidFill>
              </a:rPr>
              <a:t>moisture and temperatures</a:t>
            </a:r>
            <a:r>
              <a:rPr lang="en-US" sz="2800" dirty="0"/>
              <a:t> could result in </a:t>
            </a:r>
            <a:r>
              <a:rPr lang="en-US" sz="2800" dirty="0" smtClean="0"/>
              <a:t>break </a:t>
            </a:r>
            <a:r>
              <a:rPr lang="en-US" sz="2800" dirty="0"/>
              <a:t>down physical </a:t>
            </a:r>
            <a:r>
              <a:rPr lang="en-US" sz="2800" dirty="0" smtClean="0"/>
              <a:t>dormancy. </a:t>
            </a:r>
            <a:endParaRPr lang="en-US" sz="2800" dirty="0"/>
          </a:p>
        </p:txBody>
      </p:sp>
    </p:spTree>
    <p:extLst>
      <p:ext uri="{BB962C8B-B14F-4D97-AF65-F5344CB8AC3E}">
        <p14:creationId xmlns:p14="http://schemas.microsoft.com/office/powerpoint/2010/main" val="29730158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93973"/>
          </a:xfrm>
        </p:spPr>
        <p:txBody>
          <a:bodyPr/>
          <a:lstStyle/>
          <a:p>
            <a:r>
              <a:rPr lang="en-US" b="1" u="sng" dirty="0"/>
              <a:t>Discussion</a:t>
            </a:r>
            <a:endParaRPr lang="en-US" u="sng" dirty="0"/>
          </a:p>
        </p:txBody>
      </p:sp>
      <p:sp>
        <p:nvSpPr>
          <p:cNvPr id="3" name="Content Placeholder 2"/>
          <p:cNvSpPr>
            <a:spLocks noGrp="1"/>
          </p:cNvSpPr>
          <p:nvPr>
            <p:ph idx="1"/>
          </p:nvPr>
        </p:nvSpPr>
        <p:spPr/>
        <p:txBody>
          <a:bodyPr/>
          <a:lstStyle/>
          <a:p>
            <a:pPr algn="just"/>
            <a:r>
              <a:rPr lang="en-US" sz="2800" dirty="0" smtClean="0"/>
              <a:t>Room </a:t>
            </a:r>
            <a:r>
              <a:rPr lang="en-US" sz="2800" dirty="0"/>
              <a:t>temperature storage resulted in greater germination of herbaceous </a:t>
            </a:r>
            <a:r>
              <a:rPr lang="en-US" sz="2800" dirty="0" smtClean="0"/>
              <a:t>and shrubs seeds. </a:t>
            </a:r>
            <a:endParaRPr lang="en-US" sz="2800" dirty="0" smtClean="0"/>
          </a:p>
          <a:p>
            <a:r>
              <a:rPr lang="en-US" sz="2800" dirty="0" smtClean="0"/>
              <a:t>Room </a:t>
            </a:r>
            <a:r>
              <a:rPr lang="en-US" sz="2800" dirty="0">
                <a:solidFill>
                  <a:srgbClr val="FF0000"/>
                </a:solidFill>
              </a:rPr>
              <a:t>temperature storage could mimic </a:t>
            </a:r>
            <a:r>
              <a:rPr lang="en-US" sz="2800" dirty="0"/>
              <a:t>the natural conditions under litters and dead </a:t>
            </a:r>
            <a:r>
              <a:rPr lang="en-US" sz="2800" dirty="0" smtClean="0"/>
              <a:t>plants.</a:t>
            </a:r>
            <a:endParaRPr lang="en-US" sz="2800" dirty="0"/>
          </a:p>
          <a:p>
            <a:endParaRPr lang="en-US" dirty="0" smtClean="0"/>
          </a:p>
        </p:txBody>
      </p:sp>
    </p:spTree>
    <p:extLst>
      <p:ext uri="{BB962C8B-B14F-4D97-AF65-F5344CB8AC3E}">
        <p14:creationId xmlns:p14="http://schemas.microsoft.com/office/powerpoint/2010/main" val="34898646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52305"/>
          </a:xfrm>
        </p:spPr>
        <p:txBody>
          <a:bodyPr>
            <a:normAutofit/>
          </a:bodyPr>
          <a:lstStyle/>
          <a:p>
            <a:r>
              <a:rPr lang="en-US" b="1" u="sng" dirty="0"/>
              <a:t>Conclusion</a:t>
            </a:r>
          </a:p>
        </p:txBody>
      </p:sp>
      <p:sp>
        <p:nvSpPr>
          <p:cNvPr id="3" name="Content Placeholder 2"/>
          <p:cNvSpPr>
            <a:spLocks noGrp="1"/>
          </p:cNvSpPr>
          <p:nvPr>
            <p:ph idx="1"/>
          </p:nvPr>
        </p:nvSpPr>
        <p:spPr>
          <a:xfrm>
            <a:off x="628650" y="1493949"/>
            <a:ext cx="7886700" cy="4683014"/>
          </a:xfrm>
        </p:spPr>
        <p:txBody>
          <a:bodyPr>
            <a:normAutofit/>
          </a:bodyPr>
          <a:lstStyle/>
          <a:p>
            <a:pPr algn="just"/>
            <a:r>
              <a:rPr lang="en-US" sz="2800" dirty="0" smtClean="0"/>
              <a:t>The seed </a:t>
            </a:r>
            <a:r>
              <a:rPr lang="en-US" sz="2800" dirty="0"/>
              <a:t>size and storage, and light requirement during germination of species belong to different growth forms could explain their distribution in the community and consequently could help explain community structure and composition</a:t>
            </a:r>
            <a:r>
              <a:rPr lang="en-US" sz="2800" dirty="0" smtClean="0"/>
              <a:t>.</a:t>
            </a:r>
          </a:p>
          <a:p>
            <a:endParaRPr lang="en-US" sz="2800" dirty="0" smtClean="0"/>
          </a:p>
          <a:p>
            <a:pPr algn="just"/>
            <a:r>
              <a:rPr lang="en-US" sz="2800" dirty="0" smtClean="0"/>
              <a:t>It </a:t>
            </a:r>
            <a:r>
              <a:rPr lang="en-US" sz="2800" dirty="0"/>
              <a:t>is important to differentiate between the effects of storage of seeds retained in the maternal tissue </a:t>
            </a:r>
            <a:r>
              <a:rPr lang="en-US" sz="2800" dirty="0" smtClean="0"/>
              <a:t>crowns </a:t>
            </a:r>
            <a:r>
              <a:rPr lang="en-US" sz="2800" dirty="0"/>
              <a:t>of the plants (i.e., </a:t>
            </a:r>
            <a:r>
              <a:rPr lang="en-US" sz="2800" dirty="0" err="1"/>
              <a:t>serotiny</a:t>
            </a:r>
            <a:r>
              <a:rPr lang="en-US" sz="2800" dirty="0"/>
              <a:t>) and that of seeds stored on soil </a:t>
            </a:r>
            <a:r>
              <a:rPr lang="en-US" sz="2800" dirty="0" smtClean="0"/>
              <a:t>surface.</a:t>
            </a:r>
          </a:p>
        </p:txBody>
      </p:sp>
    </p:spTree>
    <p:extLst>
      <p:ext uri="{BB962C8B-B14F-4D97-AF65-F5344CB8AC3E}">
        <p14:creationId xmlns:p14="http://schemas.microsoft.com/office/powerpoint/2010/main" val="32126743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Acknowledgments</a:t>
            </a:r>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r>
              <a:rPr lang="en-US" sz="2800" b="1" dirty="0" smtClean="0"/>
              <a:t>Many </a:t>
            </a:r>
            <a:r>
              <a:rPr lang="en-US" sz="2800" b="1" dirty="0"/>
              <a:t>thanks for Sharjah Seed Bank &amp; Herbarium, Sharjah Research Academy, for using their germination facilities. Thanks, are also for Mr. Tamer Mahmoud, Mohamed Hassan, Mohamed </a:t>
            </a:r>
            <a:r>
              <a:rPr lang="en-US" sz="2800" b="1" dirty="0" err="1"/>
              <a:t>Fiaz</a:t>
            </a:r>
            <a:r>
              <a:rPr lang="en-US" sz="2800" b="1" dirty="0"/>
              <a:t> and Dr. Sanjay </a:t>
            </a:r>
            <a:r>
              <a:rPr lang="en-US" sz="2800" b="1" dirty="0" err="1"/>
              <a:t>Gariola</a:t>
            </a:r>
            <a:r>
              <a:rPr lang="en-US" sz="2800" b="1" dirty="0"/>
              <a:t>, for their help in the seed collection</a:t>
            </a:r>
            <a:r>
              <a:rPr lang="en-US" sz="2800" dirty="0"/>
              <a:t>.</a:t>
            </a:r>
          </a:p>
        </p:txBody>
      </p:sp>
    </p:spTree>
    <p:extLst>
      <p:ext uri="{BB962C8B-B14F-4D97-AF65-F5344CB8AC3E}">
        <p14:creationId xmlns:p14="http://schemas.microsoft.com/office/powerpoint/2010/main" val="19110191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16699"/>
          </a:xfrm>
        </p:spPr>
        <p:txBody>
          <a:bodyPr/>
          <a:lstStyle/>
          <a:p>
            <a:r>
              <a:rPr lang="en-US" b="1" u="sng" dirty="0"/>
              <a:t>References</a:t>
            </a:r>
          </a:p>
        </p:txBody>
      </p:sp>
      <p:sp>
        <p:nvSpPr>
          <p:cNvPr id="3" name="Content Placeholder 2"/>
          <p:cNvSpPr>
            <a:spLocks noGrp="1"/>
          </p:cNvSpPr>
          <p:nvPr>
            <p:ph idx="1"/>
          </p:nvPr>
        </p:nvSpPr>
        <p:spPr>
          <a:xfrm>
            <a:off x="628650" y="1081825"/>
            <a:ext cx="7886700" cy="5095138"/>
          </a:xfrm>
        </p:spPr>
        <p:txBody>
          <a:bodyPr>
            <a:normAutofit/>
          </a:bodyPr>
          <a:lstStyle/>
          <a:p>
            <a:r>
              <a:rPr lang="en-US" dirty="0"/>
              <a:t>Baker, H. G. 1972. Seed weight in relation to </a:t>
            </a:r>
            <a:r>
              <a:rPr lang="en-US" dirty="0" smtClean="0"/>
              <a:t>  environmental </a:t>
            </a:r>
            <a:r>
              <a:rPr lang="en-US" dirty="0"/>
              <a:t>conditions in California. Ecology 53:997-1010</a:t>
            </a:r>
            <a:r>
              <a:rPr lang="en-US" dirty="0" smtClean="0"/>
              <a:t>.</a:t>
            </a:r>
          </a:p>
          <a:p>
            <a:r>
              <a:rPr lang="en-US" dirty="0"/>
              <a:t>Baskin, J. M., &amp; Baskin, C. C. 2000. Evolutionary considerations of claims for physical dormancy-break by microbial action and abrasion by soil particles. Seed Science Research 10: </a:t>
            </a:r>
            <a:r>
              <a:rPr lang="en-US" dirty="0" smtClean="0"/>
              <a:t>409-413</a:t>
            </a:r>
          </a:p>
          <a:p>
            <a:r>
              <a:rPr lang="en-US" dirty="0"/>
              <a:t>El-</a:t>
            </a:r>
            <a:r>
              <a:rPr lang="en-US" dirty="0" err="1"/>
              <a:t>Keblawy</a:t>
            </a:r>
            <a:r>
              <a:rPr lang="en-US" dirty="0"/>
              <a:t>, A. 2003. Effects of achene dimorphism on dormancy and progeny traits in the two ephemerals </a:t>
            </a:r>
            <a:r>
              <a:rPr lang="en-US" dirty="0" err="1"/>
              <a:t>Hedypnois</a:t>
            </a:r>
            <a:r>
              <a:rPr lang="en-US" dirty="0"/>
              <a:t> </a:t>
            </a:r>
            <a:r>
              <a:rPr lang="en-US" dirty="0" err="1"/>
              <a:t>cretica</a:t>
            </a:r>
            <a:r>
              <a:rPr lang="en-US" dirty="0"/>
              <a:t> and </a:t>
            </a:r>
            <a:r>
              <a:rPr lang="en-US" dirty="0" err="1"/>
              <a:t>Crepis</a:t>
            </a:r>
            <a:r>
              <a:rPr lang="en-US" dirty="0"/>
              <a:t> </a:t>
            </a:r>
            <a:r>
              <a:rPr lang="en-US" dirty="0" err="1"/>
              <a:t>aspera</a:t>
            </a:r>
            <a:r>
              <a:rPr lang="en-US" dirty="0"/>
              <a:t> (</a:t>
            </a:r>
            <a:r>
              <a:rPr lang="en-US" dirty="0" err="1"/>
              <a:t>Asteraceae</a:t>
            </a:r>
            <a:r>
              <a:rPr lang="en-US" dirty="0"/>
              <a:t>). Canadian Journal of Botany. 81: 550-559.</a:t>
            </a:r>
            <a:endParaRPr lang="en-US" dirty="0" smtClean="0"/>
          </a:p>
          <a:p>
            <a:endParaRPr lang="en-US" dirty="0"/>
          </a:p>
        </p:txBody>
      </p:sp>
    </p:spTree>
    <p:extLst>
      <p:ext uri="{BB962C8B-B14F-4D97-AF65-F5344CB8AC3E}">
        <p14:creationId xmlns:p14="http://schemas.microsoft.com/office/powerpoint/2010/main" val="9985148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39426"/>
          </a:xfrm>
        </p:spPr>
        <p:txBody>
          <a:bodyPr>
            <a:normAutofit/>
          </a:bodyPr>
          <a:lstStyle/>
          <a:p>
            <a:r>
              <a:rPr lang="en-US" b="1" dirty="0"/>
              <a:t>References</a:t>
            </a:r>
            <a:endParaRPr lang="en-US" dirty="0"/>
          </a:p>
        </p:txBody>
      </p:sp>
      <p:sp>
        <p:nvSpPr>
          <p:cNvPr id="3" name="Content Placeholder 2"/>
          <p:cNvSpPr>
            <a:spLocks noGrp="1"/>
          </p:cNvSpPr>
          <p:nvPr>
            <p:ph idx="1"/>
          </p:nvPr>
        </p:nvSpPr>
        <p:spPr>
          <a:xfrm>
            <a:off x="628650" y="1159099"/>
            <a:ext cx="7886700" cy="5017864"/>
          </a:xfrm>
        </p:spPr>
        <p:txBody>
          <a:bodyPr>
            <a:normAutofit/>
          </a:bodyPr>
          <a:lstStyle/>
          <a:p>
            <a:r>
              <a:rPr lang="en-US" dirty="0"/>
              <a:t>El-</a:t>
            </a:r>
            <a:r>
              <a:rPr lang="en-US" dirty="0" err="1"/>
              <a:t>Keblawy</a:t>
            </a:r>
            <a:r>
              <a:rPr lang="en-US" dirty="0"/>
              <a:t>, A. &amp; Al-</a:t>
            </a:r>
            <a:r>
              <a:rPr lang="en-US" dirty="0" err="1"/>
              <a:t>Rawai</a:t>
            </a:r>
            <a:r>
              <a:rPr lang="en-US" dirty="0"/>
              <a:t>, A. 2006. Effects of seed maturation time and dry storage on light and temperature requirements during germination in invasive </a:t>
            </a:r>
            <a:r>
              <a:rPr lang="en-US" dirty="0" err="1"/>
              <a:t>Prosopis</a:t>
            </a:r>
            <a:r>
              <a:rPr lang="en-US" dirty="0"/>
              <a:t> </a:t>
            </a:r>
            <a:r>
              <a:rPr lang="en-US" dirty="0" err="1"/>
              <a:t>juliflora</a:t>
            </a:r>
            <a:r>
              <a:rPr lang="en-US" dirty="0"/>
              <a:t>. Flora-Morphology, Distribution, Functional Ecology of Plants 201: 135-143</a:t>
            </a:r>
            <a:r>
              <a:rPr lang="en-US" dirty="0" smtClean="0"/>
              <a:t>.</a:t>
            </a:r>
          </a:p>
          <a:p>
            <a:r>
              <a:rPr lang="en-US" dirty="0"/>
              <a:t>El-</a:t>
            </a:r>
            <a:r>
              <a:rPr lang="en-US" dirty="0" err="1"/>
              <a:t>Keblawy</a:t>
            </a:r>
            <a:r>
              <a:rPr lang="en-US" dirty="0"/>
              <a:t>, A. 2014. Effects of seed storage on germination of desert halophytes with transient seed bank. In </a:t>
            </a:r>
            <a:r>
              <a:rPr lang="en-US" dirty="0" err="1"/>
              <a:t>Sabkha</a:t>
            </a:r>
            <a:r>
              <a:rPr lang="en-US" dirty="0"/>
              <a:t> Ecosystems: Volume IV: Cash Crop Halophyte and Biodiversity Conservation (pp. 93-103). Springer Netherlands. </a:t>
            </a:r>
          </a:p>
        </p:txBody>
      </p:sp>
    </p:spTree>
    <p:extLst>
      <p:ext uri="{BB962C8B-B14F-4D97-AF65-F5344CB8AC3E}">
        <p14:creationId xmlns:p14="http://schemas.microsoft.com/office/powerpoint/2010/main" val="39297586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52305"/>
          </a:xfrm>
        </p:spPr>
        <p:txBody>
          <a:bodyPr>
            <a:normAutofit/>
          </a:bodyPr>
          <a:lstStyle/>
          <a:p>
            <a:r>
              <a:rPr lang="en-US" b="1" dirty="0"/>
              <a:t>References</a:t>
            </a:r>
          </a:p>
        </p:txBody>
      </p:sp>
      <p:sp>
        <p:nvSpPr>
          <p:cNvPr id="3" name="Content Placeholder 2"/>
          <p:cNvSpPr>
            <a:spLocks noGrp="1"/>
          </p:cNvSpPr>
          <p:nvPr>
            <p:ph idx="1"/>
          </p:nvPr>
        </p:nvSpPr>
        <p:spPr>
          <a:xfrm>
            <a:off x="628650" y="1184856"/>
            <a:ext cx="7886700" cy="4992107"/>
          </a:xfrm>
        </p:spPr>
        <p:txBody>
          <a:bodyPr>
            <a:normAutofit/>
          </a:bodyPr>
          <a:lstStyle/>
          <a:p>
            <a:r>
              <a:rPr lang="en-US" dirty="0"/>
              <a:t>Gross, K. L. 1984. Effects of seed size and growth form on seedling establishment of six monocarpic perennial plants. The Journal of Ecology 369-387</a:t>
            </a:r>
            <a:r>
              <a:rPr lang="en-US" dirty="0" smtClean="0"/>
              <a:t>.</a:t>
            </a:r>
          </a:p>
          <a:p>
            <a:r>
              <a:rPr lang="en-US" dirty="0" err="1"/>
              <a:t>Gutterman</a:t>
            </a:r>
            <a:r>
              <a:rPr lang="en-US" dirty="0"/>
              <a:t>, Y. 2012. Seed germination in desert plants. Springer Science &amp; Business Media.</a:t>
            </a:r>
          </a:p>
          <a:p>
            <a:r>
              <a:rPr lang="en-US" dirty="0" err="1"/>
              <a:t>Fenner</a:t>
            </a:r>
            <a:r>
              <a:rPr lang="en-US" dirty="0"/>
              <a:t>, M. &amp; Thompson K.  2005. The Ecology of Seeds. Cambridge University Press, </a:t>
            </a:r>
            <a:r>
              <a:rPr lang="en-US" dirty="0" smtClean="0"/>
              <a:t>Cambridge</a:t>
            </a:r>
          </a:p>
          <a:p>
            <a:r>
              <a:rPr lang="en-US" dirty="0"/>
              <a:t>Wang, Z., Qian, J. &amp; Liu, B. 2016. Seed Mass, Shape and Dormancy in Arid Temperate Degraded Grassland in Northeastern Inner Mongolia, China. Land Degradation &amp; Development.</a:t>
            </a:r>
          </a:p>
          <a:p>
            <a:endParaRPr lang="en-US" dirty="0"/>
          </a:p>
        </p:txBody>
      </p:sp>
    </p:spTree>
    <p:extLst>
      <p:ext uri="{BB962C8B-B14F-4D97-AF65-F5344CB8AC3E}">
        <p14:creationId xmlns:p14="http://schemas.microsoft.com/office/powerpoint/2010/main" val="25059209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1126</TotalTime>
  <Words>1746</Words>
  <Application>Microsoft Office PowerPoint</Application>
  <PresentationFormat>On-screen Show (4:3)</PresentationFormat>
  <Paragraphs>132</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Calibri Light</vt:lpstr>
      <vt:lpstr>Office Theme</vt:lpstr>
      <vt:lpstr>Growth form and germination requirements can shape plant diversity and community structure in arid Arabian deserts</vt:lpstr>
      <vt:lpstr>Study area</vt:lpstr>
      <vt:lpstr>Overview</vt:lpstr>
      <vt:lpstr>Overview</vt:lpstr>
      <vt:lpstr>Overview</vt:lpstr>
      <vt:lpstr>Overview</vt:lpstr>
      <vt:lpstr>Growth forms</vt:lpstr>
      <vt:lpstr>Aims</vt:lpstr>
      <vt:lpstr>Methods</vt:lpstr>
      <vt:lpstr>Methods</vt:lpstr>
      <vt:lpstr>Methods</vt:lpstr>
      <vt:lpstr>Methods</vt:lpstr>
      <vt:lpstr>Methods</vt:lpstr>
      <vt:lpstr>Methods</vt:lpstr>
      <vt:lpstr>Results</vt:lpstr>
      <vt:lpstr>Results</vt:lpstr>
      <vt:lpstr>Results</vt:lpstr>
      <vt:lpstr>Results</vt:lpstr>
      <vt:lpstr>Results</vt:lpstr>
      <vt:lpstr>Results</vt:lpstr>
      <vt:lpstr>Discussion</vt:lpstr>
      <vt:lpstr>Discussion</vt:lpstr>
      <vt:lpstr>Discussion</vt:lpstr>
      <vt:lpstr>Discussion</vt:lpstr>
      <vt:lpstr>Discussion</vt:lpstr>
      <vt:lpstr>Discussion</vt:lpstr>
      <vt:lpstr>Discussion</vt:lpstr>
      <vt:lpstr>Discussion</vt:lpstr>
      <vt:lpstr>Discussion</vt:lpstr>
      <vt:lpstr>Discussion</vt:lpstr>
      <vt:lpstr>Conclusion</vt:lpstr>
      <vt:lpstr>Acknowledgments</vt:lpstr>
      <vt:lpstr>References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form and germination requirements can shape plant diversity and community structure in arid Arabian deserts</dc:title>
  <dc:creator>Hatem</dc:creator>
  <cp:lastModifiedBy>Hatem</cp:lastModifiedBy>
  <cp:revision>116</cp:revision>
  <dcterms:created xsi:type="dcterms:W3CDTF">2017-04-24T03:47:31Z</dcterms:created>
  <dcterms:modified xsi:type="dcterms:W3CDTF">2017-04-26T19:30:56Z</dcterms:modified>
</cp:coreProperties>
</file>