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7"/>
  </p:notesMasterIdLst>
  <p:handoutMasterIdLst>
    <p:handoutMasterId r:id="rId38"/>
  </p:handoutMasterIdLst>
  <p:sldIdLst>
    <p:sldId id="431" r:id="rId2"/>
    <p:sldId id="432" r:id="rId3"/>
    <p:sldId id="433" r:id="rId4"/>
    <p:sldId id="424" r:id="rId5"/>
    <p:sldId id="434" r:id="rId6"/>
    <p:sldId id="344" r:id="rId7"/>
    <p:sldId id="343" r:id="rId8"/>
    <p:sldId id="346" r:id="rId9"/>
    <p:sldId id="347" r:id="rId10"/>
    <p:sldId id="351" r:id="rId11"/>
    <p:sldId id="364" r:id="rId12"/>
    <p:sldId id="367" r:id="rId13"/>
    <p:sldId id="349" r:id="rId14"/>
    <p:sldId id="366" r:id="rId15"/>
    <p:sldId id="413" r:id="rId16"/>
    <p:sldId id="357" r:id="rId17"/>
    <p:sldId id="436" r:id="rId18"/>
    <p:sldId id="456" r:id="rId19"/>
    <p:sldId id="453" r:id="rId20"/>
    <p:sldId id="437" r:id="rId21"/>
    <p:sldId id="440" r:id="rId22"/>
    <p:sldId id="444" r:id="rId23"/>
    <p:sldId id="457" r:id="rId24"/>
    <p:sldId id="446" r:id="rId25"/>
    <p:sldId id="435" r:id="rId26"/>
    <p:sldId id="449" r:id="rId27"/>
    <p:sldId id="420" r:id="rId28"/>
    <p:sldId id="368" r:id="rId29"/>
    <p:sldId id="451" r:id="rId30"/>
    <p:sldId id="452" r:id="rId31"/>
    <p:sldId id="348" r:id="rId32"/>
    <p:sldId id="352" r:id="rId33"/>
    <p:sldId id="353" r:id="rId34"/>
    <p:sldId id="354" r:id="rId35"/>
    <p:sldId id="443" r:id="rId36"/>
  </p:sldIdLst>
  <p:sldSz cx="9144000" cy="6858000" type="screen4x3"/>
  <p:notesSz cx="6881813" cy="100028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62">
          <p15:clr>
            <a:srgbClr val="A4A3A4"/>
          </p15:clr>
        </p15:guide>
        <p15:guide id="2" pos="2901">
          <p15:clr>
            <a:srgbClr val="A4A3A4"/>
          </p15:clr>
        </p15:guide>
        <p15:guide id="3" orient="horz" pos="325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1">
          <p15:clr>
            <a:srgbClr val="A4A3A4"/>
          </p15:clr>
        </p15:guide>
        <p15:guide id="2" pos="216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CC0066"/>
    <a:srgbClr val="9900FF"/>
    <a:srgbClr val="CC00CC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ittlere Formatvorlag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Keine Formatvorlage, Tabellengitternetz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 horzBarState="maximized">
    <p:restoredLeft sz="15368" autoAdjust="0"/>
    <p:restoredTop sz="48480" autoAdjust="0"/>
  </p:normalViewPr>
  <p:slideViewPr>
    <p:cSldViewPr snapToGrid="0">
      <p:cViewPr varScale="1">
        <p:scale>
          <a:sx n="62" d="100"/>
          <a:sy n="62" d="100"/>
        </p:scale>
        <p:origin x="163" y="67"/>
      </p:cViewPr>
      <p:guideLst>
        <p:guide orient="horz" pos="962"/>
        <p:guide pos="2901"/>
        <p:guide orient="horz" pos="325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9859"/>
    </p:cViewPr>
  </p:sorterViewPr>
  <p:notesViewPr>
    <p:cSldViewPr snapToGrid="0" showGuides="1">
      <p:cViewPr varScale="1">
        <p:scale>
          <a:sx n="65" d="100"/>
          <a:sy n="65" d="100"/>
        </p:scale>
        <p:origin x="-2142" y="-96"/>
      </p:cViewPr>
      <p:guideLst>
        <p:guide orient="horz" pos="3151"/>
        <p:guide pos="216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76.wmf"/><Relationship Id="rId1" Type="http://schemas.openxmlformats.org/officeDocument/2006/relationships/image" Target="../media/image7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r">
              <a:defRPr sz="1300"/>
            </a:lvl1pPr>
          </a:lstStyle>
          <a:p>
            <a:fld id="{107A57F8-03CD-4421-945B-CB3FC6E7438F}" type="datetimeFigureOut">
              <a:rPr lang="de-DE" smtClean="0"/>
              <a:pPr/>
              <a:t>05.09.2015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50096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98102" y="950096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 anchor="b"/>
          <a:lstStyle>
            <a:lvl1pPr algn="r">
              <a:defRPr sz="1300"/>
            </a:lvl1pPr>
          </a:lstStyle>
          <a:p>
            <a:fld id="{0EED3742-46BC-42CE-977C-C841B0D0F87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60258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r">
              <a:defRPr sz="1300"/>
            </a:lvl1pPr>
          </a:lstStyle>
          <a:p>
            <a:fld id="{E5057723-1599-4F45-BA7E-D104C6666149}" type="datetimeFigureOut">
              <a:rPr lang="de-DE" smtClean="0"/>
              <a:pPr/>
              <a:t>05.09.2015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50888"/>
            <a:ext cx="4997450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78" tIns="48239" rIns="96478" bIns="48239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8182" y="4751348"/>
            <a:ext cx="5505450" cy="4501277"/>
          </a:xfrm>
          <a:prstGeom prst="rect">
            <a:avLst/>
          </a:prstGeom>
        </p:spPr>
        <p:txBody>
          <a:bodyPr vert="horz" lIns="96478" tIns="48239" rIns="96478" bIns="48239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50096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98102" y="9500960"/>
            <a:ext cx="2982119" cy="500142"/>
          </a:xfrm>
          <a:prstGeom prst="rect">
            <a:avLst/>
          </a:prstGeom>
        </p:spPr>
        <p:txBody>
          <a:bodyPr vert="horz" lIns="96478" tIns="48239" rIns="96478" bIns="48239" rtlCol="0" anchor="b"/>
          <a:lstStyle>
            <a:lvl1pPr algn="r">
              <a:defRPr sz="1300"/>
            </a:lvl1pPr>
          </a:lstStyle>
          <a:p>
            <a:fld id="{8CEDFD7A-B2DE-47E5-ACF0-FBE52071F1E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4281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6C4829-6009-495A-B1CF-33E2C47635EA}" type="slidenum">
              <a:rPr lang="de-DE" smtClean="0"/>
              <a:pPr>
                <a:defRPr/>
              </a:pPr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6408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72342" algn="l"/>
                <a:tab pos="946359" algn="l"/>
                <a:tab pos="1420376" algn="l"/>
                <a:tab pos="1894393" algn="l"/>
                <a:tab pos="2368409" algn="l"/>
                <a:tab pos="2842427" algn="l"/>
                <a:tab pos="3316443" algn="l"/>
                <a:tab pos="3790460" algn="l"/>
                <a:tab pos="4264477" algn="l"/>
                <a:tab pos="4738494" algn="l"/>
                <a:tab pos="5212511" algn="l"/>
                <a:tab pos="5686528" algn="l"/>
                <a:tab pos="6160544" algn="l"/>
                <a:tab pos="6634562" algn="l"/>
                <a:tab pos="7108578" algn="l"/>
                <a:tab pos="7582595" algn="l"/>
                <a:tab pos="8056612" algn="l"/>
                <a:tab pos="8530629" algn="l"/>
                <a:tab pos="9004645" algn="l"/>
                <a:tab pos="9478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83887" indent="-301495" eaLnBrk="0" hangingPunct="0">
              <a:tabLst>
                <a:tab pos="0" algn="l"/>
                <a:tab pos="472342" algn="l"/>
                <a:tab pos="946359" algn="l"/>
                <a:tab pos="1420376" algn="l"/>
                <a:tab pos="1894393" algn="l"/>
                <a:tab pos="2368409" algn="l"/>
                <a:tab pos="2842427" algn="l"/>
                <a:tab pos="3316443" algn="l"/>
                <a:tab pos="3790460" algn="l"/>
                <a:tab pos="4264477" algn="l"/>
                <a:tab pos="4738494" algn="l"/>
                <a:tab pos="5212511" algn="l"/>
                <a:tab pos="5686528" algn="l"/>
                <a:tab pos="6160544" algn="l"/>
                <a:tab pos="6634562" algn="l"/>
                <a:tab pos="7108578" algn="l"/>
                <a:tab pos="7582595" algn="l"/>
                <a:tab pos="8056612" algn="l"/>
                <a:tab pos="8530629" algn="l"/>
                <a:tab pos="9004645" algn="l"/>
                <a:tab pos="9478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205979" indent="-241196" eaLnBrk="0" hangingPunct="0">
              <a:tabLst>
                <a:tab pos="0" algn="l"/>
                <a:tab pos="472342" algn="l"/>
                <a:tab pos="946359" algn="l"/>
                <a:tab pos="1420376" algn="l"/>
                <a:tab pos="1894393" algn="l"/>
                <a:tab pos="2368409" algn="l"/>
                <a:tab pos="2842427" algn="l"/>
                <a:tab pos="3316443" algn="l"/>
                <a:tab pos="3790460" algn="l"/>
                <a:tab pos="4264477" algn="l"/>
                <a:tab pos="4738494" algn="l"/>
                <a:tab pos="5212511" algn="l"/>
                <a:tab pos="5686528" algn="l"/>
                <a:tab pos="6160544" algn="l"/>
                <a:tab pos="6634562" algn="l"/>
                <a:tab pos="7108578" algn="l"/>
                <a:tab pos="7582595" algn="l"/>
                <a:tab pos="8056612" algn="l"/>
                <a:tab pos="8530629" algn="l"/>
                <a:tab pos="9004645" algn="l"/>
                <a:tab pos="9478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88371" indent="-241196" eaLnBrk="0" hangingPunct="0">
              <a:tabLst>
                <a:tab pos="0" algn="l"/>
                <a:tab pos="472342" algn="l"/>
                <a:tab pos="946359" algn="l"/>
                <a:tab pos="1420376" algn="l"/>
                <a:tab pos="1894393" algn="l"/>
                <a:tab pos="2368409" algn="l"/>
                <a:tab pos="2842427" algn="l"/>
                <a:tab pos="3316443" algn="l"/>
                <a:tab pos="3790460" algn="l"/>
                <a:tab pos="4264477" algn="l"/>
                <a:tab pos="4738494" algn="l"/>
                <a:tab pos="5212511" algn="l"/>
                <a:tab pos="5686528" algn="l"/>
                <a:tab pos="6160544" algn="l"/>
                <a:tab pos="6634562" algn="l"/>
                <a:tab pos="7108578" algn="l"/>
                <a:tab pos="7582595" algn="l"/>
                <a:tab pos="8056612" algn="l"/>
                <a:tab pos="8530629" algn="l"/>
                <a:tab pos="9004645" algn="l"/>
                <a:tab pos="9478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170763" indent="-241196" eaLnBrk="0" hangingPunct="0">
              <a:tabLst>
                <a:tab pos="0" algn="l"/>
                <a:tab pos="472342" algn="l"/>
                <a:tab pos="946359" algn="l"/>
                <a:tab pos="1420376" algn="l"/>
                <a:tab pos="1894393" algn="l"/>
                <a:tab pos="2368409" algn="l"/>
                <a:tab pos="2842427" algn="l"/>
                <a:tab pos="3316443" algn="l"/>
                <a:tab pos="3790460" algn="l"/>
                <a:tab pos="4264477" algn="l"/>
                <a:tab pos="4738494" algn="l"/>
                <a:tab pos="5212511" algn="l"/>
                <a:tab pos="5686528" algn="l"/>
                <a:tab pos="6160544" algn="l"/>
                <a:tab pos="6634562" algn="l"/>
                <a:tab pos="7108578" algn="l"/>
                <a:tab pos="7582595" algn="l"/>
                <a:tab pos="8056612" algn="l"/>
                <a:tab pos="8530629" algn="l"/>
                <a:tab pos="9004645" algn="l"/>
                <a:tab pos="9478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653154" indent="-241196" defTabSz="474017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72342" algn="l"/>
                <a:tab pos="946359" algn="l"/>
                <a:tab pos="1420376" algn="l"/>
                <a:tab pos="1894393" algn="l"/>
                <a:tab pos="2368409" algn="l"/>
                <a:tab pos="2842427" algn="l"/>
                <a:tab pos="3316443" algn="l"/>
                <a:tab pos="3790460" algn="l"/>
                <a:tab pos="4264477" algn="l"/>
                <a:tab pos="4738494" algn="l"/>
                <a:tab pos="5212511" algn="l"/>
                <a:tab pos="5686528" algn="l"/>
                <a:tab pos="6160544" algn="l"/>
                <a:tab pos="6634562" algn="l"/>
                <a:tab pos="7108578" algn="l"/>
                <a:tab pos="7582595" algn="l"/>
                <a:tab pos="8056612" algn="l"/>
                <a:tab pos="8530629" algn="l"/>
                <a:tab pos="9004645" algn="l"/>
                <a:tab pos="9478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3135546" indent="-241196" defTabSz="474017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72342" algn="l"/>
                <a:tab pos="946359" algn="l"/>
                <a:tab pos="1420376" algn="l"/>
                <a:tab pos="1894393" algn="l"/>
                <a:tab pos="2368409" algn="l"/>
                <a:tab pos="2842427" algn="l"/>
                <a:tab pos="3316443" algn="l"/>
                <a:tab pos="3790460" algn="l"/>
                <a:tab pos="4264477" algn="l"/>
                <a:tab pos="4738494" algn="l"/>
                <a:tab pos="5212511" algn="l"/>
                <a:tab pos="5686528" algn="l"/>
                <a:tab pos="6160544" algn="l"/>
                <a:tab pos="6634562" algn="l"/>
                <a:tab pos="7108578" algn="l"/>
                <a:tab pos="7582595" algn="l"/>
                <a:tab pos="8056612" algn="l"/>
                <a:tab pos="8530629" algn="l"/>
                <a:tab pos="9004645" algn="l"/>
                <a:tab pos="9478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617938" indent="-241196" defTabSz="474017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72342" algn="l"/>
                <a:tab pos="946359" algn="l"/>
                <a:tab pos="1420376" algn="l"/>
                <a:tab pos="1894393" algn="l"/>
                <a:tab pos="2368409" algn="l"/>
                <a:tab pos="2842427" algn="l"/>
                <a:tab pos="3316443" algn="l"/>
                <a:tab pos="3790460" algn="l"/>
                <a:tab pos="4264477" algn="l"/>
                <a:tab pos="4738494" algn="l"/>
                <a:tab pos="5212511" algn="l"/>
                <a:tab pos="5686528" algn="l"/>
                <a:tab pos="6160544" algn="l"/>
                <a:tab pos="6634562" algn="l"/>
                <a:tab pos="7108578" algn="l"/>
                <a:tab pos="7582595" algn="l"/>
                <a:tab pos="8056612" algn="l"/>
                <a:tab pos="8530629" algn="l"/>
                <a:tab pos="9004645" algn="l"/>
                <a:tab pos="9478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4100330" indent="-241196" defTabSz="474017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72342" algn="l"/>
                <a:tab pos="946359" algn="l"/>
                <a:tab pos="1420376" algn="l"/>
                <a:tab pos="1894393" algn="l"/>
                <a:tab pos="2368409" algn="l"/>
                <a:tab pos="2842427" algn="l"/>
                <a:tab pos="3316443" algn="l"/>
                <a:tab pos="3790460" algn="l"/>
                <a:tab pos="4264477" algn="l"/>
                <a:tab pos="4738494" algn="l"/>
                <a:tab pos="5212511" algn="l"/>
                <a:tab pos="5686528" algn="l"/>
                <a:tab pos="6160544" algn="l"/>
                <a:tab pos="6634562" algn="l"/>
                <a:tab pos="7108578" algn="l"/>
                <a:tab pos="7582595" algn="l"/>
                <a:tab pos="8056612" algn="l"/>
                <a:tab pos="8530629" algn="l"/>
                <a:tab pos="9004645" algn="l"/>
                <a:tab pos="9478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>
              <a:buFont typeface="Arial" pitchFamily="34" charset="0"/>
              <a:buNone/>
            </a:pPr>
            <a:fld id="{440C931C-C72D-4B00-AB9D-1275DB99C7E4}" type="slidenum">
              <a:rPr lang="en-GB" smtClean="0">
                <a:solidFill>
                  <a:srgbClr val="000000"/>
                </a:solidFill>
              </a:rPr>
              <a:pPr eaLnBrk="1" hangingPunct="1">
                <a:buFont typeface="Arial" pitchFamily="34" charset="0"/>
                <a:buNone/>
              </a:pPr>
              <a:t>5</a:t>
            </a:fld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522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47713"/>
            <a:ext cx="4997450" cy="3749675"/>
          </a:xfrm>
          <a:solidFill>
            <a:srgbClr val="FFFFFF"/>
          </a:solidFill>
          <a:ln/>
        </p:spPr>
      </p:sp>
      <p:sp>
        <p:nvSpPr>
          <p:cNvPr id="522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7036" y="4750906"/>
            <a:ext cx="5044498" cy="450119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364973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9"/>
          <p:cNvSpPr txBox="1">
            <a:spLocks noGrp="1" noChangeArrowheads="1"/>
          </p:cNvSpPr>
          <p:nvPr/>
        </p:nvSpPr>
        <p:spPr bwMode="auto">
          <a:xfrm>
            <a:off x="3900236" y="9501810"/>
            <a:ext cx="2976708" cy="492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959" tIns="49379" rIns="94959" bIns="49379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r" eaLnBrk="1" hangingPunct="1"/>
            <a:fld id="{53C38326-88B8-4F1D-A4C8-CC3701BDC659}" type="slidenum">
              <a:rPr lang="en-GB" sz="1300">
                <a:solidFill>
                  <a:srgbClr val="000000"/>
                </a:solidFill>
              </a:rPr>
              <a:pPr algn="r" eaLnBrk="1" hangingPunct="1"/>
              <a:t>6</a:t>
            </a:fld>
            <a:endParaRPr lang="en-GB" sz="1300" dirty="0">
              <a:solidFill>
                <a:srgbClr val="000000"/>
              </a:solidFill>
            </a:endParaRPr>
          </a:p>
        </p:txBody>
      </p:sp>
      <p:sp>
        <p:nvSpPr>
          <p:cNvPr id="49155" name="Text Box 1"/>
          <p:cNvSpPr txBox="1">
            <a:spLocks noChangeArrowheads="1"/>
          </p:cNvSpPr>
          <p:nvPr/>
        </p:nvSpPr>
        <p:spPr bwMode="auto">
          <a:xfrm>
            <a:off x="926773" y="749126"/>
            <a:ext cx="5031514" cy="375207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478" tIns="48239" rIns="96478" bIns="48239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>
              <a:lnSpc>
                <a:spcPct val="81000"/>
              </a:lnSpc>
            </a:pPr>
            <a:endParaRPr lang="de-DE">
              <a:solidFill>
                <a:schemeClr val="bg1"/>
              </a:solidFill>
            </a:endParaRPr>
          </a:p>
        </p:txBody>
      </p:sp>
      <p:sp>
        <p:nvSpPr>
          <p:cNvPr id="49156" name="Rectangle 2"/>
          <p:cNvSpPr>
            <a:spLocks noGrp="1" noChangeArrowheads="1"/>
          </p:cNvSpPr>
          <p:nvPr>
            <p:ph type="body"/>
          </p:nvPr>
        </p:nvSpPr>
        <p:spPr>
          <a:xfrm>
            <a:off x="688183" y="4750905"/>
            <a:ext cx="5503828" cy="44979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06518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72342" algn="l"/>
                <a:tab pos="946359" algn="l"/>
                <a:tab pos="1420376" algn="l"/>
                <a:tab pos="1894393" algn="l"/>
                <a:tab pos="2368409" algn="l"/>
                <a:tab pos="2842427" algn="l"/>
                <a:tab pos="3316443" algn="l"/>
                <a:tab pos="3790460" algn="l"/>
                <a:tab pos="4264477" algn="l"/>
                <a:tab pos="4738494" algn="l"/>
                <a:tab pos="5212511" algn="l"/>
                <a:tab pos="5686528" algn="l"/>
                <a:tab pos="6160544" algn="l"/>
                <a:tab pos="6634562" algn="l"/>
                <a:tab pos="7108578" algn="l"/>
                <a:tab pos="7582595" algn="l"/>
                <a:tab pos="8056612" algn="l"/>
                <a:tab pos="8530629" algn="l"/>
                <a:tab pos="9004645" algn="l"/>
                <a:tab pos="9478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83887" indent="-301495" eaLnBrk="0" hangingPunct="0">
              <a:tabLst>
                <a:tab pos="0" algn="l"/>
                <a:tab pos="472342" algn="l"/>
                <a:tab pos="946359" algn="l"/>
                <a:tab pos="1420376" algn="l"/>
                <a:tab pos="1894393" algn="l"/>
                <a:tab pos="2368409" algn="l"/>
                <a:tab pos="2842427" algn="l"/>
                <a:tab pos="3316443" algn="l"/>
                <a:tab pos="3790460" algn="l"/>
                <a:tab pos="4264477" algn="l"/>
                <a:tab pos="4738494" algn="l"/>
                <a:tab pos="5212511" algn="l"/>
                <a:tab pos="5686528" algn="l"/>
                <a:tab pos="6160544" algn="l"/>
                <a:tab pos="6634562" algn="l"/>
                <a:tab pos="7108578" algn="l"/>
                <a:tab pos="7582595" algn="l"/>
                <a:tab pos="8056612" algn="l"/>
                <a:tab pos="8530629" algn="l"/>
                <a:tab pos="9004645" algn="l"/>
                <a:tab pos="9478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205979" indent="-241196" eaLnBrk="0" hangingPunct="0">
              <a:tabLst>
                <a:tab pos="0" algn="l"/>
                <a:tab pos="472342" algn="l"/>
                <a:tab pos="946359" algn="l"/>
                <a:tab pos="1420376" algn="l"/>
                <a:tab pos="1894393" algn="l"/>
                <a:tab pos="2368409" algn="l"/>
                <a:tab pos="2842427" algn="l"/>
                <a:tab pos="3316443" algn="l"/>
                <a:tab pos="3790460" algn="l"/>
                <a:tab pos="4264477" algn="l"/>
                <a:tab pos="4738494" algn="l"/>
                <a:tab pos="5212511" algn="l"/>
                <a:tab pos="5686528" algn="l"/>
                <a:tab pos="6160544" algn="l"/>
                <a:tab pos="6634562" algn="l"/>
                <a:tab pos="7108578" algn="l"/>
                <a:tab pos="7582595" algn="l"/>
                <a:tab pos="8056612" algn="l"/>
                <a:tab pos="8530629" algn="l"/>
                <a:tab pos="9004645" algn="l"/>
                <a:tab pos="9478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88371" indent="-241196" eaLnBrk="0" hangingPunct="0">
              <a:tabLst>
                <a:tab pos="0" algn="l"/>
                <a:tab pos="472342" algn="l"/>
                <a:tab pos="946359" algn="l"/>
                <a:tab pos="1420376" algn="l"/>
                <a:tab pos="1894393" algn="l"/>
                <a:tab pos="2368409" algn="l"/>
                <a:tab pos="2842427" algn="l"/>
                <a:tab pos="3316443" algn="l"/>
                <a:tab pos="3790460" algn="l"/>
                <a:tab pos="4264477" algn="l"/>
                <a:tab pos="4738494" algn="l"/>
                <a:tab pos="5212511" algn="l"/>
                <a:tab pos="5686528" algn="l"/>
                <a:tab pos="6160544" algn="l"/>
                <a:tab pos="6634562" algn="l"/>
                <a:tab pos="7108578" algn="l"/>
                <a:tab pos="7582595" algn="l"/>
                <a:tab pos="8056612" algn="l"/>
                <a:tab pos="8530629" algn="l"/>
                <a:tab pos="9004645" algn="l"/>
                <a:tab pos="9478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170763" indent="-241196" eaLnBrk="0" hangingPunct="0">
              <a:tabLst>
                <a:tab pos="0" algn="l"/>
                <a:tab pos="472342" algn="l"/>
                <a:tab pos="946359" algn="l"/>
                <a:tab pos="1420376" algn="l"/>
                <a:tab pos="1894393" algn="l"/>
                <a:tab pos="2368409" algn="l"/>
                <a:tab pos="2842427" algn="l"/>
                <a:tab pos="3316443" algn="l"/>
                <a:tab pos="3790460" algn="l"/>
                <a:tab pos="4264477" algn="l"/>
                <a:tab pos="4738494" algn="l"/>
                <a:tab pos="5212511" algn="l"/>
                <a:tab pos="5686528" algn="l"/>
                <a:tab pos="6160544" algn="l"/>
                <a:tab pos="6634562" algn="l"/>
                <a:tab pos="7108578" algn="l"/>
                <a:tab pos="7582595" algn="l"/>
                <a:tab pos="8056612" algn="l"/>
                <a:tab pos="8530629" algn="l"/>
                <a:tab pos="9004645" algn="l"/>
                <a:tab pos="9478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653154" indent="-241196" defTabSz="474017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72342" algn="l"/>
                <a:tab pos="946359" algn="l"/>
                <a:tab pos="1420376" algn="l"/>
                <a:tab pos="1894393" algn="l"/>
                <a:tab pos="2368409" algn="l"/>
                <a:tab pos="2842427" algn="l"/>
                <a:tab pos="3316443" algn="l"/>
                <a:tab pos="3790460" algn="l"/>
                <a:tab pos="4264477" algn="l"/>
                <a:tab pos="4738494" algn="l"/>
                <a:tab pos="5212511" algn="l"/>
                <a:tab pos="5686528" algn="l"/>
                <a:tab pos="6160544" algn="l"/>
                <a:tab pos="6634562" algn="l"/>
                <a:tab pos="7108578" algn="l"/>
                <a:tab pos="7582595" algn="l"/>
                <a:tab pos="8056612" algn="l"/>
                <a:tab pos="8530629" algn="l"/>
                <a:tab pos="9004645" algn="l"/>
                <a:tab pos="9478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3135546" indent="-241196" defTabSz="474017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72342" algn="l"/>
                <a:tab pos="946359" algn="l"/>
                <a:tab pos="1420376" algn="l"/>
                <a:tab pos="1894393" algn="l"/>
                <a:tab pos="2368409" algn="l"/>
                <a:tab pos="2842427" algn="l"/>
                <a:tab pos="3316443" algn="l"/>
                <a:tab pos="3790460" algn="l"/>
                <a:tab pos="4264477" algn="l"/>
                <a:tab pos="4738494" algn="l"/>
                <a:tab pos="5212511" algn="l"/>
                <a:tab pos="5686528" algn="l"/>
                <a:tab pos="6160544" algn="l"/>
                <a:tab pos="6634562" algn="l"/>
                <a:tab pos="7108578" algn="l"/>
                <a:tab pos="7582595" algn="l"/>
                <a:tab pos="8056612" algn="l"/>
                <a:tab pos="8530629" algn="l"/>
                <a:tab pos="9004645" algn="l"/>
                <a:tab pos="9478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617938" indent="-241196" defTabSz="474017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72342" algn="l"/>
                <a:tab pos="946359" algn="l"/>
                <a:tab pos="1420376" algn="l"/>
                <a:tab pos="1894393" algn="l"/>
                <a:tab pos="2368409" algn="l"/>
                <a:tab pos="2842427" algn="l"/>
                <a:tab pos="3316443" algn="l"/>
                <a:tab pos="3790460" algn="l"/>
                <a:tab pos="4264477" algn="l"/>
                <a:tab pos="4738494" algn="l"/>
                <a:tab pos="5212511" algn="l"/>
                <a:tab pos="5686528" algn="l"/>
                <a:tab pos="6160544" algn="l"/>
                <a:tab pos="6634562" algn="l"/>
                <a:tab pos="7108578" algn="l"/>
                <a:tab pos="7582595" algn="l"/>
                <a:tab pos="8056612" algn="l"/>
                <a:tab pos="8530629" algn="l"/>
                <a:tab pos="9004645" algn="l"/>
                <a:tab pos="9478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4100330" indent="-241196" defTabSz="474017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72342" algn="l"/>
                <a:tab pos="946359" algn="l"/>
                <a:tab pos="1420376" algn="l"/>
                <a:tab pos="1894393" algn="l"/>
                <a:tab pos="2368409" algn="l"/>
                <a:tab pos="2842427" algn="l"/>
                <a:tab pos="3316443" algn="l"/>
                <a:tab pos="3790460" algn="l"/>
                <a:tab pos="4264477" algn="l"/>
                <a:tab pos="4738494" algn="l"/>
                <a:tab pos="5212511" algn="l"/>
                <a:tab pos="5686528" algn="l"/>
                <a:tab pos="6160544" algn="l"/>
                <a:tab pos="6634562" algn="l"/>
                <a:tab pos="7108578" algn="l"/>
                <a:tab pos="7582595" algn="l"/>
                <a:tab pos="8056612" algn="l"/>
                <a:tab pos="8530629" algn="l"/>
                <a:tab pos="9004645" algn="l"/>
                <a:tab pos="9478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>
              <a:buFont typeface="Arial" pitchFamily="34" charset="0"/>
              <a:buNone/>
            </a:pPr>
            <a:fld id="{888B23EE-9AA3-4A22-9945-67BBF441C50B}" type="slidenum">
              <a:rPr lang="en-GB" smtClean="0">
                <a:solidFill>
                  <a:srgbClr val="000000"/>
                </a:solidFill>
              </a:rPr>
              <a:pPr eaLnBrk="1" hangingPunct="1">
                <a:buFont typeface="Arial" pitchFamily="34" charset="0"/>
                <a:buNone/>
              </a:pPr>
              <a:t>7</a:t>
            </a:fld>
            <a:endParaRPr lang="en-GB" smtClean="0">
              <a:solidFill>
                <a:srgbClr val="000000"/>
              </a:solidFill>
            </a:endParaRPr>
          </a:p>
        </p:txBody>
      </p:sp>
      <p:sp>
        <p:nvSpPr>
          <p:cNvPr id="51203" name="Text Box 1"/>
          <p:cNvSpPr txBox="1">
            <a:spLocks noChangeArrowheads="1"/>
          </p:cNvSpPr>
          <p:nvPr/>
        </p:nvSpPr>
        <p:spPr bwMode="auto">
          <a:xfrm>
            <a:off x="3901859" y="9498588"/>
            <a:ext cx="2979954" cy="501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540" tIns="47480" rIns="91540" bIns="4748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r" eaLnBrk="1" hangingPunct="1">
              <a:buFont typeface="Times New Roman" pitchFamily="18" charset="0"/>
              <a:buNone/>
            </a:pPr>
            <a:fld id="{4348A827-3496-4B42-B4AD-274CB2F14C39}" type="slidenum">
              <a:rPr lang="en-GB" sz="1200">
                <a:solidFill>
                  <a:srgbClr val="000000"/>
                </a:solidFill>
                <a:latin typeface="Times New Roman" pitchFamily="18" charset="0"/>
              </a:rPr>
              <a:pPr algn="r" eaLnBrk="1" hangingPunct="1">
                <a:buFont typeface="Times New Roman" pitchFamily="18" charset="0"/>
                <a:buNone/>
              </a:pPr>
              <a:t>7</a:t>
            </a:fld>
            <a:endParaRPr lang="en-GB" sz="12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1204" name="Text Box 2"/>
          <p:cNvSpPr txBox="1">
            <a:spLocks noChangeArrowheads="1"/>
          </p:cNvSpPr>
          <p:nvPr/>
        </p:nvSpPr>
        <p:spPr bwMode="auto">
          <a:xfrm>
            <a:off x="928396" y="749126"/>
            <a:ext cx="5025022" cy="375046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478" tIns="48239" rIns="96478" bIns="48239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endParaRPr lang="de-DE"/>
          </a:p>
        </p:txBody>
      </p:sp>
      <p:sp>
        <p:nvSpPr>
          <p:cNvPr id="51205" name="Rectangle 3"/>
          <p:cNvSpPr>
            <a:spLocks noGrp="1" noChangeArrowheads="1"/>
          </p:cNvSpPr>
          <p:nvPr>
            <p:ph type="body"/>
          </p:nvPr>
        </p:nvSpPr>
        <p:spPr>
          <a:xfrm>
            <a:off x="688183" y="4750906"/>
            <a:ext cx="5503828" cy="4506029"/>
          </a:xfrm>
          <a:solidFill>
            <a:srgbClr val="FFFFFF"/>
          </a:solidFill>
          <a:ln w="9360">
            <a:solidFill>
              <a:srgbClr val="000000"/>
            </a:solidFill>
            <a:miter lim="800000"/>
          </a:ln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96887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9"/>
          <p:cNvSpPr txBox="1">
            <a:spLocks noGrp="1" noChangeArrowheads="1"/>
          </p:cNvSpPr>
          <p:nvPr/>
        </p:nvSpPr>
        <p:spPr bwMode="auto">
          <a:xfrm>
            <a:off x="3899855" y="9502137"/>
            <a:ext cx="2977135" cy="492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953" tIns="49376" rIns="94953" bIns="49376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Arial" pitchFamily="34" charset="0"/>
              <a:buNone/>
            </a:pPr>
            <a:fld id="{290F183F-7F48-4135-98C1-BF838B59B206}" type="slidenum">
              <a:rPr lang="en-GB" sz="1300">
                <a:solidFill>
                  <a:srgbClr val="000000"/>
                </a:solidFill>
                <a:latin typeface="Arial" pitchFamily="34" charset="0"/>
              </a:rPr>
              <a:pPr algn="r" eaLnBrk="1" hangingPunct="1">
                <a:buClr>
                  <a:srgbClr val="000000"/>
                </a:buClr>
                <a:buSzPct val="100000"/>
                <a:buFont typeface="Arial" pitchFamily="34" charset="0"/>
                <a:buNone/>
              </a:pPr>
              <a:t>8</a:t>
            </a:fld>
            <a:endParaRPr lang="en-GB" sz="13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60419" name="Text Box 1"/>
          <p:cNvSpPr txBox="1">
            <a:spLocks noChangeArrowheads="1"/>
          </p:cNvSpPr>
          <p:nvPr/>
        </p:nvSpPr>
        <p:spPr bwMode="auto">
          <a:xfrm>
            <a:off x="3899856" y="9502137"/>
            <a:ext cx="2981958" cy="497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953" tIns="49376" rIns="94953" bIns="49376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Arial" pitchFamily="34" charset="0"/>
              <a:buNone/>
            </a:pPr>
            <a:fld id="{928EA699-7661-4E03-809A-97EDA8EFE4FF}" type="slidenum">
              <a:rPr lang="en-GB" sz="1300">
                <a:solidFill>
                  <a:srgbClr val="000000"/>
                </a:solidFill>
                <a:latin typeface="Arial" pitchFamily="34" charset="0"/>
              </a:rPr>
              <a:pPr algn="r" eaLnBrk="1" hangingPunct="1">
                <a:buClr>
                  <a:srgbClr val="000000"/>
                </a:buClr>
                <a:buSzPct val="100000"/>
                <a:buFont typeface="Arial" pitchFamily="34" charset="0"/>
                <a:buNone/>
              </a:pPr>
              <a:t>8</a:t>
            </a:fld>
            <a:endParaRPr lang="en-GB" sz="13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60420" name="Text Box 2"/>
          <p:cNvSpPr txBox="1">
            <a:spLocks noChangeArrowheads="1"/>
          </p:cNvSpPr>
          <p:nvPr/>
        </p:nvSpPr>
        <p:spPr bwMode="auto">
          <a:xfrm>
            <a:off x="933973" y="753455"/>
            <a:ext cx="5021906" cy="374646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472" tIns="48236" rIns="96472" bIns="48236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81000"/>
              </a:lnSpc>
              <a:buClr>
                <a:srgbClr val="000000"/>
              </a:buClr>
              <a:buSzPct val="100000"/>
              <a:buFont typeface="Arial" pitchFamily="34" charset="0"/>
              <a:buNone/>
            </a:pPr>
            <a:endParaRPr lang="de-DE">
              <a:solidFill>
                <a:schemeClr val="bg1"/>
              </a:solidFill>
              <a:latin typeface="Arial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0421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8021" y="4751068"/>
            <a:ext cx="5504164" cy="449831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350178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9"/>
          <p:cNvSpPr txBox="1">
            <a:spLocks noGrp="1" noChangeArrowheads="1"/>
          </p:cNvSpPr>
          <p:nvPr/>
        </p:nvSpPr>
        <p:spPr bwMode="auto">
          <a:xfrm>
            <a:off x="3899855" y="9502137"/>
            <a:ext cx="2977135" cy="492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953" tIns="49376" rIns="94953" bIns="49376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fld id="{BC110564-25F7-4A6D-ACE0-573E9DF0636E}" type="slidenum">
              <a:rPr lang="en-GB" sz="1300">
                <a:solidFill>
                  <a:srgbClr val="000000"/>
                </a:solidFill>
                <a:latin typeface="Arial" pitchFamily="34" charset="0"/>
              </a:rPr>
              <a:pPr algn="r" eaLnBrk="1" hangingPunct="1"/>
              <a:t>9</a:t>
            </a:fld>
            <a:endParaRPr lang="en-GB" sz="13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62467" name="Text Box 1"/>
          <p:cNvSpPr txBox="1">
            <a:spLocks noChangeArrowheads="1"/>
          </p:cNvSpPr>
          <p:nvPr/>
        </p:nvSpPr>
        <p:spPr bwMode="auto">
          <a:xfrm>
            <a:off x="3899856" y="9502137"/>
            <a:ext cx="2981958" cy="497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953" tIns="49376" rIns="94953" bIns="49376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fld id="{593AF62B-44A9-4474-AF91-5EE317E30BF4}" type="slidenum">
              <a:rPr lang="en-GB" sz="1300">
                <a:solidFill>
                  <a:srgbClr val="000000"/>
                </a:solidFill>
                <a:latin typeface="Arial" pitchFamily="34" charset="0"/>
              </a:rPr>
              <a:pPr algn="r" eaLnBrk="1" hangingPunct="1"/>
              <a:t>9</a:t>
            </a:fld>
            <a:endParaRPr lang="en-GB" sz="13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62468" name="Text Box 2"/>
          <p:cNvSpPr txBox="1">
            <a:spLocks noChangeArrowheads="1"/>
          </p:cNvSpPr>
          <p:nvPr/>
        </p:nvSpPr>
        <p:spPr bwMode="auto">
          <a:xfrm>
            <a:off x="933973" y="753455"/>
            <a:ext cx="5021906" cy="374646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472" tIns="48236" rIns="96472" bIns="48236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81000"/>
              </a:lnSpc>
            </a:pPr>
            <a:endParaRPr lang="de-DE">
              <a:solidFill>
                <a:schemeClr val="bg1"/>
              </a:solidFill>
              <a:latin typeface="Arial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2469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8021" y="4751068"/>
            <a:ext cx="5504164" cy="449831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276591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9"/>
          <p:cNvSpPr txBox="1">
            <a:spLocks noGrp="1" noChangeArrowheads="1"/>
          </p:cNvSpPr>
          <p:nvPr/>
        </p:nvSpPr>
        <p:spPr bwMode="auto">
          <a:xfrm>
            <a:off x="3900236" y="9501810"/>
            <a:ext cx="2976708" cy="492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959" tIns="49379" rIns="94959" bIns="49379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Arial" pitchFamily="34" charset="0"/>
              <a:buNone/>
            </a:pPr>
            <a:fld id="{D406CAE5-4A57-4CAE-8F68-6524715267A9}" type="slidenum">
              <a:rPr lang="en-GB" sz="1300">
                <a:solidFill>
                  <a:srgbClr val="000000"/>
                </a:solidFill>
              </a:rPr>
              <a:pPr algn="r" eaLnBrk="1" hangingPunct="1">
                <a:buClr>
                  <a:srgbClr val="000000"/>
                </a:buClr>
                <a:buSzPct val="100000"/>
                <a:buFont typeface="Arial" pitchFamily="34" charset="0"/>
                <a:buNone/>
              </a:pPr>
              <a:t>10</a:t>
            </a:fld>
            <a:endParaRPr lang="en-GB" sz="1300" dirty="0">
              <a:solidFill>
                <a:srgbClr val="000000"/>
              </a:solidFill>
            </a:endParaRPr>
          </a:p>
        </p:txBody>
      </p:sp>
      <p:sp>
        <p:nvSpPr>
          <p:cNvPr id="56323" name="Text Box 1"/>
          <p:cNvSpPr txBox="1">
            <a:spLocks noChangeArrowheads="1"/>
          </p:cNvSpPr>
          <p:nvPr/>
        </p:nvSpPr>
        <p:spPr bwMode="auto">
          <a:xfrm>
            <a:off x="3900236" y="9501811"/>
            <a:ext cx="2981577" cy="497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959" tIns="49379" rIns="94959" bIns="49379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Arial" pitchFamily="34" charset="0"/>
              <a:buNone/>
            </a:pPr>
            <a:fld id="{58214DFC-AF10-4567-8EAC-624D46C037B4}" type="slidenum">
              <a:rPr lang="en-GB" sz="1300">
                <a:solidFill>
                  <a:srgbClr val="000000"/>
                </a:solidFill>
              </a:rPr>
              <a:pPr algn="r" eaLnBrk="1" hangingPunct="1">
                <a:buClr>
                  <a:srgbClr val="000000"/>
                </a:buClr>
                <a:buSzPct val="100000"/>
                <a:buFont typeface="Arial" pitchFamily="34" charset="0"/>
                <a:buNone/>
              </a:pPr>
              <a:t>10</a:t>
            </a:fld>
            <a:endParaRPr lang="en-GB" sz="1300" dirty="0">
              <a:solidFill>
                <a:srgbClr val="000000"/>
              </a:solidFill>
            </a:endParaRPr>
          </a:p>
        </p:txBody>
      </p:sp>
      <p:sp>
        <p:nvSpPr>
          <p:cNvPr id="56324" name="Text Box 2"/>
          <p:cNvSpPr txBox="1">
            <a:spLocks noChangeArrowheads="1"/>
          </p:cNvSpPr>
          <p:nvPr/>
        </p:nvSpPr>
        <p:spPr bwMode="auto">
          <a:xfrm>
            <a:off x="930019" y="752348"/>
            <a:ext cx="5026645" cy="37472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478" tIns="48239" rIns="96478" bIns="48239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>
              <a:lnSpc>
                <a:spcPct val="81000"/>
              </a:lnSpc>
              <a:buClr>
                <a:srgbClr val="000000"/>
              </a:buClr>
              <a:buSzPct val="100000"/>
              <a:buFont typeface="Arial" pitchFamily="34" charset="0"/>
              <a:buNone/>
            </a:pPr>
            <a:endParaRPr lang="de-DE">
              <a:solidFill>
                <a:schemeClr val="bg1"/>
              </a:solidFill>
            </a:endParaRPr>
          </a:p>
        </p:txBody>
      </p:sp>
      <p:sp>
        <p:nvSpPr>
          <p:cNvPr id="56325" name="Rectangle 3"/>
          <p:cNvSpPr>
            <a:spLocks noGrp="1" noChangeArrowheads="1"/>
          </p:cNvSpPr>
          <p:nvPr>
            <p:ph type="body"/>
          </p:nvPr>
        </p:nvSpPr>
        <p:spPr>
          <a:xfrm>
            <a:off x="688183" y="4750905"/>
            <a:ext cx="5503828" cy="44979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45267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47713"/>
            <a:ext cx="5002212" cy="3752850"/>
          </a:xfrm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7035" y="4752516"/>
            <a:ext cx="5047745" cy="450119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64783"/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5434547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47713"/>
            <a:ext cx="5002212" cy="3752850"/>
          </a:xfrm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7035" y="4752516"/>
            <a:ext cx="5047745" cy="450119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defTabSz="964783"/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40179059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 txBox="1">
            <a:spLocks noGrp="1" noChangeArrowheads="1"/>
          </p:cNvSpPr>
          <p:nvPr/>
        </p:nvSpPr>
        <p:spPr bwMode="auto">
          <a:xfrm>
            <a:off x="3898103" y="9500960"/>
            <a:ext cx="2982119" cy="500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78" tIns="48239" rIns="96478" bIns="48239" anchor="b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fld id="{22B07BE7-987C-427A-A691-12C1B3853CD1}" type="slidenum">
              <a:rPr lang="en-US" sz="1300"/>
              <a:pPr algn="r" eaLnBrk="1" hangingPunct="1"/>
              <a:t>13</a:t>
            </a:fld>
            <a:endParaRPr lang="en-US" sz="1300" dirty="0"/>
          </a:p>
        </p:txBody>
      </p:sp>
      <p:sp>
        <p:nvSpPr>
          <p:cNvPr id="26626" name="Rectangle 9"/>
          <p:cNvSpPr txBox="1">
            <a:spLocks noGrp="1" noChangeArrowheads="1"/>
          </p:cNvSpPr>
          <p:nvPr/>
        </p:nvSpPr>
        <p:spPr bwMode="auto">
          <a:xfrm>
            <a:off x="3898103" y="9500960"/>
            <a:ext cx="2982119" cy="50014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6478" tIns="48239" rIns="96478" bIns="48239" anchor="b"/>
          <a:lstStyle/>
          <a:p>
            <a:pPr algn="r">
              <a:defRPr/>
            </a:pPr>
            <a:fld id="{D95CBF40-997B-4667-83CA-EFC78ABF946E}" type="slidenum">
              <a:rPr lang="en-GB" sz="1300"/>
              <a:pPr algn="r">
                <a:defRPr/>
              </a:pPr>
              <a:t>13</a:t>
            </a:fld>
            <a:endParaRPr lang="en-GB" sz="1300" dirty="0"/>
          </a:p>
        </p:txBody>
      </p:sp>
      <p:sp>
        <p:nvSpPr>
          <p:cNvPr id="37892" name="Text Box 1"/>
          <p:cNvSpPr txBox="1">
            <a:spLocks noChangeArrowheads="1"/>
          </p:cNvSpPr>
          <p:nvPr/>
        </p:nvSpPr>
        <p:spPr bwMode="auto">
          <a:xfrm>
            <a:off x="927135" y="748477"/>
            <a:ext cx="5030733" cy="37528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478" tIns="48239" rIns="96478" bIns="48239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de-DE">
              <a:solidFill>
                <a:schemeClr val="bg1"/>
              </a:solidFill>
            </a:endParaRPr>
          </a:p>
        </p:txBody>
      </p:sp>
      <p:sp>
        <p:nvSpPr>
          <p:cNvPr id="37893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8183" y="4751350"/>
            <a:ext cx="5503858" cy="449780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7841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C14A36B6-660E-4F39-9976-9ECD29B99922}" type="slidenum">
              <a:rPr lang="en-GB" smtClean="0"/>
              <a:pPr/>
              <a:t>15</a:t>
            </a:fld>
            <a:endParaRPr lang="en-GB" smtClean="0"/>
          </a:p>
        </p:txBody>
      </p:sp>
      <p:sp>
        <p:nvSpPr>
          <p:cNvPr id="80899" name="Text Box 1"/>
          <p:cNvSpPr txBox="1">
            <a:spLocks noChangeArrowheads="1"/>
          </p:cNvSpPr>
          <p:nvPr/>
        </p:nvSpPr>
        <p:spPr bwMode="auto">
          <a:xfrm>
            <a:off x="926186" y="749180"/>
            <a:ext cx="5032592" cy="37527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5552" tIns="47776" rIns="95552" bIns="47776" anchor="ctr"/>
          <a:lstStyle/>
          <a:p>
            <a:endParaRPr lang="de-DE"/>
          </a:p>
        </p:txBody>
      </p:sp>
      <p:sp>
        <p:nvSpPr>
          <p:cNvPr id="80900" name="Rectangle 2"/>
          <p:cNvSpPr>
            <a:spLocks noGrp="1" noChangeArrowheads="1"/>
          </p:cNvSpPr>
          <p:nvPr>
            <p:ph type="body"/>
          </p:nvPr>
        </p:nvSpPr>
        <p:spPr>
          <a:xfrm>
            <a:off x="688340" y="4751692"/>
            <a:ext cx="5503560" cy="4496799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48487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72342" algn="l"/>
                <a:tab pos="946359" algn="l"/>
                <a:tab pos="1420376" algn="l"/>
                <a:tab pos="1894393" algn="l"/>
                <a:tab pos="2368409" algn="l"/>
                <a:tab pos="2842427" algn="l"/>
                <a:tab pos="3316443" algn="l"/>
                <a:tab pos="3790460" algn="l"/>
                <a:tab pos="4264477" algn="l"/>
                <a:tab pos="4738494" algn="l"/>
                <a:tab pos="5212511" algn="l"/>
                <a:tab pos="5686528" algn="l"/>
                <a:tab pos="6160544" algn="l"/>
                <a:tab pos="6634562" algn="l"/>
                <a:tab pos="7108578" algn="l"/>
                <a:tab pos="7582595" algn="l"/>
                <a:tab pos="8056612" algn="l"/>
                <a:tab pos="8530629" algn="l"/>
                <a:tab pos="9004645" algn="l"/>
                <a:tab pos="9478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83887" indent="-301495" eaLnBrk="0" hangingPunct="0">
              <a:tabLst>
                <a:tab pos="0" algn="l"/>
                <a:tab pos="472342" algn="l"/>
                <a:tab pos="946359" algn="l"/>
                <a:tab pos="1420376" algn="l"/>
                <a:tab pos="1894393" algn="l"/>
                <a:tab pos="2368409" algn="l"/>
                <a:tab pos="2842427" algn="l"/>
                <a:tab pos="3316443" algn="l"/>
                <a:tab pos="3790460" algn="l"/>
                <a:tab pos="4264477" algn="l"/>
                <a:tab pos="4738494" algn="l"/>
                <a:tab pos="5212511" algn="l"/>
                <a:tab pos="5686528" algn="l"/>
                <a:tab pos="6160544" algn="l"/>
                <a:tab pos="6634562" algn="l"/>
                <a:tab pos="7108578" algn="l"/>
                <a:tab pos="7582595" algn="l"/>
                <a:tab pos="8056612" algn="l"/>
                <a:tab pos="8530629" algn="l"/>
                <a:tab pos="9004645" algn="l"/>
                <a:tab pos="9478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205979" indent="-241196" eaLnBrk="0" hangingPunct="0">
              <a:tabLst>
                <a:tab pos="0" algn="l"/>
                <a:tab pos="472342" algn="l"/>
                <a:tab pos="946359" algn="l"/>
                <a:tab pos="1420376" algn="l"/>
                <a:tab pos="1894393" algn="l"/>
                <a:tab pos="2368409" algn="l"/>
                <a:tab pos="2842427" algn="l"/>
                <a:tab pos="3316443" algn="l"/>
                <a:tab pos="3790460" algn="l"/>
                <a:tab pos="4264477" algn="l"/>
                <a:tab pos="4738494" algn="l"/>
                <a:tab pos="5212511" algn="l"/>
                <a:tab pos="5686528" algn="l"/>
                <a:tab pos="6160544" algn="l"/>
                <a:tab pos="6634562" algn="l"/>
                <a:tab pos="7108578" algn="l"/>
                <a:tab pos="7582595" algn="l"/>
                <a:tab pos="8056612" algn="l"/>
                <a:tab pos="8530629" algn="l"/>
                <a:tab pos="9004645" algn="l"/>
                <a:tab pos="9478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88371" indent="-241196" eaLnBrk="0" hangingPunct="0">
              <a:tabLst>
                <a:tab pos="0" algn="l"/>
                <a:tab pos="472342" algn="l"/>
                <a:tab pos="946359" algn="l"/>
                <a:tab pos="1420376" algn="l"/>
                <a:tab pos="1894393" algn="l"/>
                <a:tab pos="2368409" algn="l"/>
                <a:tab pos="2842427" algn="l"/>
                <a:tab pos="3316443" algn="l"/>
                <a:tab pos="3790460" algn="l"/>
                <a:tab pos="4264477" algn="l"/>
                <a:tab pos="4738494" algn="l"/>
                <a:tab pos="5212511" algn="l"/>
                <a:tab pos="5686528" algn="l"/>
                <a:tab pos="6160544" algn="l"/>
                <a:tab pos="6634562" algn="l"/>
                <a:tab pos="7108578" algn="l"/>
                <a:tab pos="7582595" algn="l"/>
                <a:tab pos="8056612" algn="l"/>
                <a:tab pos="8530629" algn="l"/>
                <a:tab pos="9004645" algn="l"/>
                <a:tab pos="9478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170763" indent="-241196" eaLnBrk="0" hangingPunct="0">
              <a:tabLst>
                <a:tab pos="0" algn="l"/>
                <a:tab pos="472342" algn="l"/>
                <a:tab pos="946359" algn="l"/>
                <a:tab pos="1420376" algn="l"/>
                <a:tab pos="1894393" algn="l"/>
                <a:tab pos="2368409" algn="l"/>
                <a:tab pos="2842427" algn="l"/>
                <a:tab pos="3316443" algn="l"/>
                <a:tab pos="3790460" algn="l"/>
                <a:tab pos="4264477" algn="l"/>
                <a:tab pos="4738494" algn="l"/>
                <a:tab pos="5212511" algn="l"/>
                <a:tab pos="5686528" algn="l"/>
                <a:tab pos="6160544" algn="l"/>
                <a:tab pos="6634562" algn="l"/>
                <a:tab pos="7108578" algn="l"/>
                <a:tab pos="7582595" algn="l"/>
                <a:tab pos="8056612" algn="l"/>
                <a:tab pos="8530629" algn="l"/>
                <a:tab pos="9004645" algn="l"/>
                <a:tab pos="9478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653154" indent="-241196" defTabSz="474017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72342" algn="l"/>
                <a:tab pos="946359" algn="l"/>
                <a:tab pos="1420376" algn="l"/>
                <a:tab pos="1894393" algn="l"/>
                <a:tab pos="2368409" algn="l"/>
                <a:tab pos="2842427" algn="l"/>
                <a:tab pos="3316443" algn="l"/>
                <a:tab pos="3790460" algn="l"/>
                <a:tab pos="4264477" algn="l"/>
                <a:tab pos="4738494" algn="l"/>
                <a:tab pos="5212511" algn="l"/>
                <a:tab pos="5686528" algn="l"/>
                <a:tab pos="6160544" algn="l"/>
                <a:tab pos="6634562" algn="l"/>
                <a:tab pos="7108578" algn="l"/>
                <a:tab pos="7582595" algn="l"/>
                <a:tab pos="8056612" algn="l"/>
                <a:tab pos="8530629" algn="l"/>
                <a:tab pos="9004645" algn="l"/>
                <a:tab pos="9478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3135546" indent="-241196" defTabSz="474017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72342" algn="l"/>
                <a:tab pos="946359" algn="l"/>
                <a:tab pos="1420376" algn="l"/>
                <a:tab pos="1894393" algn="l"/>
                <a:tab pos="2368409" algn="l"/>
                <a:tab pos="2842427" algn="l"/>
                <a:tab pos="3316443" algn="l"/>
                <a:tab pos="3790460" algn="l"/>
                <a:tab pos="4264477" algn="l"/>
                <a:tab pos="4738494" algn="l"/>
                <a:tab pos="5212511" algn="l"/>
                <a:tab pos="5686528" algn="l"/>
                <a:tab pos="6160544" algn="l"/>
                <a:tab pos="6634562" algn="l"/>
                <a:tab pos="7108578" algn="l"/>
                <a:tab pos="7582595" algn="l"/>
                <a:tab pos="8056612" algn="l"/>
                <a:tab pos="8530629" algn="l"/>
                <a:tab pos="9004645" algn="l"/>
                <a:tab pos="9478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617938" indent="-241196" defTabSz="474017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72342" algn="l"/>
                <a:tab pos="946359" algn="l"/>
                <a:tab pos="1420376" algn="l"/>
                <a:tab pos="1894393" algn="l"/>
                <a:tab pos="2368409" algn="l"/>
                <a:tab pos="2842427" algn="l"/>
                <a:tab pos="3316443" algn="l"/>
                <a:tab pos="3790460" algn="l"/>
                <a:tab pos="4264477" algn="l"/>
                <a:tab pos="4738494" algn="l"/>
                <a:tab pos="5212511" algn="l"/>
                <a:tab pos="5686528" algn="l"/>
                <a:tab pos="6160544" algn="l"/>
                <a:tab pos="6634562" algn="l"/>
                <a:tab pos="7108578" algn="l"/>
                <a:tab pos="7582595" algn="l"/>
                <a:tab pos="8056612" algn="l"/>
                <a:tab pos="8530629" algn="l"/>
                <a:tab pos="9004645" algn="l"/>
                <a:tab pos="9478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4100330" indent="-241196" defTabSz="474017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72342" algn="l"/>
                <a:tab pos="946359" algn="l"/>
                <a:tab pos="1420376" algn="l"/>
                <a:tab pos="1894393" algn="l"/>
                <a:tab pos="2368409" algn="l"/>
                <a:tab pos="2842427" algn="l"/>
                <a:tab pos="3316443" algn="l"/>
                <a:tab pos="3790460" algn="l"/>
                <a:tab pos="4264477" algn="l"/>
                <a:tab pos="4738494" algn="l"/>
                <a:tab pos="5212511" algn="l"/>
                <a:tab pos="5686528" algn="l"/>
                <a:tab pos="6160544" algn="l"/>
                <a:tab pos="6634562" algn="l"/>
                <a:tab pos="7108578" algn="l"/>
                <a:tab pos="7582595" algn="l"/>
                <a:tab pos="8056612" algn="l"/>
                <a:tab pos="8530629" algn="l"/>
                <a:tab pos="9004645" algn="l"/>
                <a:tab pos="9478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>
              <a:buFont typeface="Arial" pitchFamily="34" charset="0"/>
              <a:buNone/>
            </a:pPr>
            <a:fld id="{C6D0D0C7-AE41-46EB-8031-20695078A879}" type="slidenum">
              <a:rPr lang="en-US" smtClean="0">
                <a:solidFill>
                  <a:srgbClr val="000000"/>
                </a:solidFill>
              </a:rPr>
              <a:pPr eaLnBrk="1" hangingPunct="1">
                <a:buFont typeface="Arial" pitchFamily="34" charset="0"/>
                <a:buNone/>
              </a:pPr>
              <a:t>16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5539" name="Rectangle 9"/>
          <p:cNvSpPr txBox="1">
            <a:spLocks noGrp="1" noChangeArrowheads="1"/>
          </p:cNvSpPr>
          <p:nvPr/>
        </p:nvSpPr>
        <p:spPr bwMode="auto">
          <a:xfrm>
            <a:off x="3900236" y="9501810"/>
            <a:ext cx="2976708" cy="492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959" tIns="49379" rIns="94959" bIns="49379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Arial" pitchFamily="34" charset="0"/>
              <a:buNone/>
            </a:pPr>
            <a:fld id="{F3E6D295-7AB1-4C82-886C-9AA382AB3FCF}" type="slidenum">
              <a:rPr lang="en-GB" sz="1300">
                <a:solidFill>
                  <a:srgbClr val="000000"/>
                </a:solidFill>
              </a:rPr>
              <a:pPr algn="r" eaLnBrk="1" hangingPunct="1">
                <a:buClr>
                  <a:srgbClr val="000000"/>
                </a:buClr>
                <a:buSzPct val="100000"/>
                <a:buFont typeface="Arial" pitchFamily="34" charset="0"/>
                <a:buNone/>
              </a:pPr>
              <a:t>16</a:t>
            </a:fld>
            <a:endParaRPr lang="en-GB" sz="1300" dirty="0">
              <a:solidFill>
                <a:srgbClr val="000000"/>
              </a:solidFill>
            </a:endParaRPr>
          </a:p>
        </p:txBody>
      </p:sp>
      <p:sp>
        <p:nvSpPr>
          <p:cNvPr id="65540" name="Text Box 1"/>
          <p:cNvSpPr txBox="1">
            <a:spLocks noChangeArrowheads="1"/>
          </p:cNvSpPr>
          <p:nvPr/>
        </p:nvSpPr>
        <p:spPr bwMode="auto">
          <a:xfrm>
            <a:off x="3903483" y="9500200"/>
            <a:ext cx="2979954" cy="499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540" tIns="47480" rIns="91540" bIns="4748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6E7DB452-B80A-4D32-A99A-A2C77E37256C}" type="slidenum">
              <a:rPr lang="en-GB" sz="1200">
                <a:solidFill>
                  <a:srgbClr val="000000"/>
                </a:solidFill>
                <a:latin typeface="Times New Roman" pitchFamily="18" charset="0"/>
              </a:rPr>
              <a:pPr algn="r" eaLnBrk="1" hangingPunct="1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16</a:t>
            </a:fld>
            <a:endParaRPr lang="en-GB" sz="12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5541" name="Text Box 2"/>
          <p:cNvSpPr txBox="1">
            <a:spLocks noChangeArrowheads="1"/>
          </p:cNvSpPr>
          <p:nvPr/>
        </p:nvSpPr>
        <p:spPr bwMode="auto">
          <a:xfrm>
            <a:off x="3901859" y="9500200"/>
            <a:ext cx="2979954" cy="497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540" tIns="47480" rIns="91540" bIns="4748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Arial" pitchFamily="34" charset="0"/>
              <a:buNone/>
            </a:pPr>
            <a:fld id="{0FF07691-1ABB-4976-B2DA-62DCF9F0EF18}" type="slidenum">
              <a:rPr lang="en-GB" sz="1200">
                <a:solidFill>
                  <a:srgbClr val="000000"/>
                </a:solidFill>
              </a:rPr>
              <a:pPr algn="r" eaLnBrk="1" hangingPunct="1">
                <a:buClr>
                  <a:srgbClr val="000000"/>
                </a:buClr>
                <a:buSzPct val="100000"/>
                <a:buFont typeface="Arial" pitchFamily="34" charset="0"/>
                <a:buNone/>
              </a:pPr>
              <a:t>16</a:t>
            </a:fld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65542" name="Text Box 3"/>
          <p:cNvSpPr txBox="1">
            <a:spLocks noChangeArrowheads="1"/>
          </p:cNvSpPr>
          <p:nvPr/>
        </p:nvSpPr>
        <p:spPr bwMode="auto">
          <a:xfrm>
            <a:off x="933266" y="752348"/>
            <a:ext cx="5021776" cy="37472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478" tIns="48239" rIns="96478" bIns="48239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>
              <a:lnSpc>
                <a:spcPct val="81000"/>
              </a:lnSpc>
              <a:buClr>
                <a:srgbClr val="000000"/>
              </a:buClr>
              <a:buSzPct val="100000"/>
              <a:buFont typeface="Arial" pitchFamily="34" charset="0"/>
              <a:buNone/>
            </a:pPr>
            <a:endParaRPr lang="de-DE">
              <a:solidFill>
                <a:schemeClr val="bg1"/>
              </a:solidFill>
            </a:endParaRPr>
          </a:p>
        </p:txBody>
      </p:sp>
      <p:sp>
        <p:nvSpPr>
          <p:cNvPr id="65543" name="Rectangle 4"/>
          <p:cNvSpPr>
            <a:spLocks noGrp="1" noChangeArrowheads="1"/>
          </p:cNvSpPr>
          <p:nvPr>
            <p:ph type="body"/>
          </p:nvPr>
        </p:nvSpPr>
        <p:spPr>
          <a:xfrm>
            <a:off x="688183" y="4750905"/>
            <a:ext cx="5503828" cy="4504419"/>
          </a:xfrm>
          <a:noFill/>
          <a:ln w="9360"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hangingPunct="1"/>
            <a:endParaRPr lang="de-DE" smtClean="0"/>
          </a:p>
        </p:txBody>
      </p:sp>
    </p:spTree>
    <p:extLst>
      <p:ext uri="{BB962C8B-B14F-4D97-AF65-F5344CB8AC3E}">
        <p14:creationId xmlns:p14="http://schemas.microsoft.com/office/powerpoint/2010/main" val="25674225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DFD7A-B2DE-47E5-ACF0-FBE52071F1E9}" type="slidenum">
              <a:rPr lang="de-DE" smtClean="0"/>
              <a:pPr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88556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DFD7A-B2DE-47E5-ACF0-FBE52071F1E9}" type="slidenum">
              <a:rPr lang="de-DE" smtClean="0"/>
              <a:pPr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88556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Arial" pitchFamily="34" charset="0"/>
              <a:buNone/>
            </a:pPr>
            <a:fld id="{511C5AEE-92BA-4D1B-8788-9DFB12BC7340}" type="slidenum">
              <a:rPr lang="en-GB">
                <a:latin typeface="Arial" pitchFamily="34" charset="0"/>
              </a:rPr>
              <a:pPr>
                <a:buFont typeface="Arial" pitchFamily="34" charset="0"/>
                <a:buNone/>
              </a:pPr>
              <a:t>20</a:t>
            </a:fld>
            <a:endParaRPr lang="en-GB">
              <a:latin typeface="Arial" pitchFamily="34" charset="0"/>
            </a:endParaRPr>
          </a:p>
        </p:txBody>
      </p:sp>
      <p:sp>
        <p:nvSpPr>
          <p:cNvPr id="108547" name="Text Box 1"/>
          <p:cNvSpPr txBox="1">
            <a:spLocks noChangeArrowheads="1"/>
          </p:cNvSpPr>
          <p:nvPr/>
        </p:nvSpPr>
        <p:spPr bwMode="auto">
          <a:xfrm>
            <a:off x="926186" y="749180"/>
            <a:ext cx="5032592" cy="37527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5552" tIns="47776" rIns="95552" bIns="47776" anchor="ctr"/>
          <a:lstStyle/>
          <a:p>
            <a:endParaRPr lang="de-DE">
              <a:solidFill>
                <a:schemeClr val="bg1"/>
              </a:solidFill>
            </a:endParaRPr>
          </a:p>
        </p:txBody>
      </p:sp>
      <p:sp>
        <p:nvSpPr>
          <p:cNvPr id="108548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8340" y="4751692"/>
            <a:ext cx="5503560" cy="4496799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  <p:sp>
        <p:nvSpPr>
          <p:cNvPr id="108549" name="Text Box 3"/>
          <p:cNvSpPr txBox="1">
            <a:spLocks noChangeArrowheads="1"/>
          </p:cNvSpPr>
          <p:nvPr/>
        </p:nvSpPr>
        <p:spPr bwMode="auto">
          <a:xfrm>
            <a:off x="3900061" y="9501665"/>
            <a:ext cx="2981752" cy="49773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4047" tIns="48905" rIns="94047" bIns="48905" anchor="b"/>
          <a:lstStyle/>
          <a:p>
            <a:pPr algn="r">
              <a:tabLst>
                <a:tab pos="0" algn="l"/>
                <a:tab pos="467807" algn="l"/>
                <a:tab pos="937274" algn="l"/>
                <a:tab pos="1406740" algn="l"/>
                <a:tab pos="1876207" algn="l"/>
                <a:tab pos="2345673" algn="l"/>
                <a:tab pos="2815140" algn="l"/>
                <a:tab pos="3284605" algn="l"/>
                <a:tab pos="3754072" algn="l"/>
                <a:tab pos="4223538" algn="l"/>
                <a:tab pos="4693005" algn="l"/>
                <a:tab pos="5162470" algn="l"/>
                <a:tab pos="5631937" algn="l"/>
                <a:tab pos="6101403" algn="l"/>
                <a:tab pos="6570869" algn="l"/>
                <a:tab pos="7040335" algn="l"/>
                <a:tab pos="7509803" algn="l"/>
                <a:tab pos="7979269" algn="l"/>
                <a:tab pos="8448735" algn="l"/>
                <a:tab pos="8918201" algn="l"/>
                <a:tab pos="9387668" algn="l"/>
              </a:tabLst>
            </a:pPr>
            <a:fld id="{DB7F1F60-986B-49FF-8BB0-29C92116E25B}" type="slidenum">
              <a:rPr lang="en-GB" sz="1300">
                <a:solidFill>
                  <a:srgbClr val="000000"/>
                </a:solidFill>
              </a:rPr>
              <a:pPr algn="r">
                <a:tabLst>
                  <a:tab pos="0" algn="l"/>
                  <a:tab pos="467807" algn="l"/>
                  <a:tab pos="937274" algn="l"/>
                  <a:tab pos="1406740" algn="l"/>
                  <a:tab pos="1876207" algn="l"/>
                  <a:tab pos="2345673" algn="l"/>
                  <a:tab pos="2815140" algn="l"/>
                  <a:tab pos="3284605" algn="l"/>
                  <a:tab pos="3754072" algn="l"/>
                  <a:tab pos="4223538" algn="l"/>
                  <a:tab pos="4693005" algn="l"/>
                  <a:tab pos="5162470" algn="l"/>
                  <a:tab pos="5631937" algn="l"/>
                  <a:tab pos="6101403" algn="l"/>
                  <a:tab pos="6570869" algn="l"/>
                  <a:tab pos="7040335" algn="l"/>
                  <a:tab pos="7509803" algn="l"/>
                  <a:tab pos="7979269" algn="l"/>
                  <a:tab pos="8448735" algn="l"/>
                  <a:tab pos="8918201" algn="l"/>
                  <a:tab pos="9387668" algn="l"/>
                </a:tabLst>
              </a:pPr>
              <a:t>20</a:t>
            </a:fld>
            <a:endParaRPr lang="en-GB" sz="13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2176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F69C6B-A0DD-4999-897F-815B411B64D2}" type="slidenum">
              <a:rPr lang="de-DE" smtClean="0"/>
              <a:pPr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94386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 txBox="1">
            <a:spLocks noGrp="1" noChangeArrowheads="1"/>
          </p:cNvSpPr>
          <p:nvPr/>
        </p:nvSpPr>
        <p:spPr bwMode="auto">
          <a:xfrm>
            <a:off x="3898103" y="9500960"/>
            <a:ext cx="2982119" cy="500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478" tIns="48239" rIns="96478" bIns="48239" anchor="b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fld id="{22B07BE7-987C-427A-A691-12C1B3853CD1}" type="slidenum">
              <a:rPr lang="en-US" sz="1300"/>
              <a:pPr algn="r" eaLnBrk="1" hangingPunct="1"/>
              <a:t>25</a:t>
            </a:fld>
            <a:endParaRPr lang="en-US" sz="1300" dirty="0"/>
          </a:p>
        </p:txBody>
      </p:sp>
      <p:sp>
        <p:nvSpPr>
          <p:cNvPr id="26626" name="Rectangle 9"/>
          <p:cNvSpPr txBox="1">
            <a:spLocks noGrp="1" noChangeArrowheads="1"/>
          </p:cNvSpPr>
          <p:nvPr/>
        </p:nvSpPr>
        <p:spPr bwMode="auto">
          <a:xfrm>
            <a:off x="3898103" y="9500960"/>
            <a:ext cx="2982119" cy="50014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6478" tIns="48239" rIns="96478" bIns="48239" anchor="b"/>
          <a:lstStyle/>
          <a:p>
            <a:pPr algn="r">
              <a:defRPr/>
            </a:pPr>
            <a:fld id="{D95CBF40-997B-4667-83CA-EFC78ABF946E}" type="slidenum">
              <a:rPr lang="en-GB" sz="1300"/>
              <a:pPr algn="r">
                <a:defRPr/>
              </a:pPr>
              <a:t>25</a:t>
            </a:fld>
            <a:endParaRPr lang="en-GB" sz="1300" dirty="0"/>
          </a:p>
        </p:txBody>
      </p:sp>
      <p:sp>
        <p:nvSpPr>
          <p:cNvPr id="37892" name="Text Box 1"/>
          <p:cNvSpPr txBox="1">
            <a:spLocks noChangeArrowheads="1"/>
          </p:cNvSpPr>
          <p:nvPr/>
        </p:nvSpPr>
        <p:spPr bwMode="auto">
          <a:xfrm>
            <a:off x="927135" y="748477"/>
            <a:ext cx="5030733" cy="37528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478" tIns="48239" rIns="96478" bIns="48239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de-DE">
              <a:solidFill>
                <a:schemeClr val="bg1"/>
              </a:solidFill>
            </a:endParaRPr>
          </a:p>
        </p:txBody>
      </p:sp>
      <p:sp>
        <p:nvSpPr>
          <p:cNvPr id="37893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8183" y="4751350"/>
            <a:ext cx="5503858" cy="449780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7841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 txBox="1">
            <a:spLocks noGrp="1" noChangeArrowheads="1"/>
          </p:cNvSpPr>
          <p:nvPr/>
        </p:nvSpPr>
        <p:spPr bwMode="auto">
          <a:xfrm>
            <a:off x="3896990" y="9501811"/>
            <a:ext cx="2981577" cy="497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959" tIns="49379" rIns="94959" bIns="49379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r" eaLnBrk="1" hangingPunct="1"/>
            <a:fld id="{FC15F3B1-0EBF-435D-BC59-E7BC4246406C}" type="slidenum">
              <a:rPr lang="en-GB" sz="1300">
                <a:solidFill>
                  <a:srgbClr val="000000"/>
                </a:solidFill>
              </a:rPr>
              <a:pPr algn="r" eaLnBrk="1" hangingPunct="1"/>
              <a:t>26</a:t>
            </a:fld>
            <a:endParaRPr lang="en-GB" sz="1300" dirty="0">
              <a:solidFill>
                <a:srgbClr val="000000"/>
              </a:solidFill>
            </a:endParaRPr>
          </a:p>
        </p:txBody>
      </p:sp>
      <p:sp>
        <p:nvSpPr>
          <p:cNvPr id="69635" name="Text Box 1"/>
          <p:cNvSpPr txBox="1">
            <a:spLocks noChangeArrowheads="1"/>
          </p:cNvSpPr>
          <p:nvPr/>
        </p:nvSpPr>
        <p:spPr bwMode="auto">
          <a:xfrm>
            <a:off x="3896990" y="9501810"/>
            <a:ext cx="2983201" cy="499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959" tIns="49379" rIns="94959" bIns="49379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r" eaLnBrk="1" hangingPunct="1"/>
            <a:fld id="{FE36F67A-C749-4513-9CC6-25FC4026A668}" type="slidenum">
              <a:rPr lang="en-GB" sz="1300">
                <a:solidFill>
                  <a:srgbClr val="000000"/>
                </a:solidFill>
              </a:rPr>
              <a:pPr algn="r" eaLnBrk="1" hangingPunct="1"/>
              <a:t>26</a:t>
            </a:fld>
            <a:endParaRPr lang="en-GB" sz="1300" dirty="0">
              <a:solidFill>
                <a:srgbClr val="000000"/>
              </a:solidFill>
            </a:endParaRPr>
          </a:p>
        </p:txBody>
      </p:sp>
      <p:sp>
        <p:nvSpPr>
          <p:cNvPr id="69636" name="Text Box 2"/>
          <p:cNvSpPr txBox="1">
            <a:spLocks noChangeArrowheads="1"/>
          </p:cNvSpPr>
          <p:nvPr/>
        </p:nvSpPr>
        <p:spPr bwMode="auto">
          <a:xfrm>
            <a:off x="928396" y="749126"/>
            <a:ext cx="5028268" cy="375207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478" tIns="48239" rIns="96478" bIns="48239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endParaRPr lang="de-DE"/>
          </a:p>
        </p:txBody>
      </p:sp>
      <p:sp>
        <p:nvSpPr>
          <p:cNvPr id="69637" name="Rectangle 3"/>
          <p:cNvSpPr>
            <a:spLocks noGrp="1" noChangeArrowheads="1"/>
          </p:cNvSpPr>
          <p:nvPr>
            <p:ph type="body"/>
          </p:nvPr>
        </p:nvSpPr>
        <p:spPr>
          <a:xfrm>
            <a:off x="688182" y="4750905"/>
            <a:ext cx="5505450" cy="450280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de-DE" smtClean="0"/>
          </a:p>
        </p:txBody>
      </p:sp>
    </p:spTree>
    <p:extLst>
      <p:ext uri="{BB962C8B-B14F-4D97-AF65-F5344CB8AC3E}">
        <p14:creationId xmlns:p14="http://schemas.microsoft.com/office/powerpoint/2010/main" val="27519244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9"/>
          <p:cNvSpPr txBox="1">
            <a:spLocks noGrp="1" noChangeArrowheads="1"/>
          </p:cNvSpPr>
          <p:nvPr/>
        </p:nvSpPr>
        <p:spPr bwMode="auto">
          <a:xfrm>
            <a:off x="3900236" y="9501810"/>
            <a:ext cx="2976708" cy="49297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4959" tIns="49379" rIns="94959" bIns="49379" anchor="b"/>
          <a:lstStyle/>
          <a:p>
            <a:pPr algn="r">
              <a:buClr>
                <a:srgbClr val="000000"/>
              </a:buClr>
              <a:buSzPct val="100000"/>
              <a:tabLst>
                <a:tab pos="0" algn="l"/>
                <a:tab pos="472342" algn="l"/>
                <a:tab pos="946359" algn="l"/>
                <a:tab pos="1420376" algn="l"/>
                <a:tab pos="1894393" algn="l"/>
                <a:tab pos="2368409" algn="l"/>
                <a:tab pos="2842427" algn="l"/>
                <a:tab pos="3316443" algn="l"/>
                <a:tab pos="3790460" algn="l"/>
                <a:tab pos="4264477" algn="l"/>
                <a:tab pos="4738494" algn="l"/>
                <a:tab pos="5212511" algn="l"/>
                <a:tab pos="5686528" algn="l"/>
                <a:tab pos="6160544" algn="l"/>
                <a:tab pos="6634562" algn="l"/>
                <a:tab pos="7108578" algn="l"/>
                <a:tab pos="7582595" algn="l"/>
                <a:tab pos="8056612" algn="l"/>
                <a:tab pos="8530629" algn="l"/>
                <a:tab pos="9004645" algn="l"/>
                <a:tab pos="9478663" algn="l"/>
              </a:tabLst>
            </a:pPr>
            <a:fld id="{13D39380-F03C-456C-87DC-B7E64054DB1F}" type="slidenum">
              <a:rPr lang="en-GB" sz="1300">
                <a:solidFill>
                  <a:srgbClr val="000000"/>
                </a:solidFill>
              </a:rPr>
              <a:pPr algn="r">
                <a:buClr>
                  <a:srgbClr val="000000"/>
                </a:buClr>
                <a:buSzPct val="100000"/>
                <a:tabLst>
                  <a:tab pos="0" algn="l"/>
                  <a:tab pos="472342" algn="l"/>
                  <a:tab pos="946359" algn="l"/>
                  <a:tab pos="1420376" algn="l"/>
                  <a:tab pos="1894393" algn="l"/>
                  <a:tab pos="2368409" algn="l"/>
                  <a:tab pos="2842427" algn="l"/>
                  <a:tab pos="3316443" algn="l"/>
                  <a:tab pos="3790460" algn="l"/>
                  <a:tab pos="4264477" algn="l"/>
                  <a:tab pos="4738494" algn="l"/>
                  <a:tab pos="5212511" algn="l"/>
                  <a:tab pos="5686528" algn="l"/>
                  <a:tab pos="6160544" algn="l"/>
                  <a:tab pos="6634562" algn="l"/>
                  <a:tab pos="7108578" algn="l"/>
                  <a:tab pos="7582595" algn="l"/>
                  <a:tab pos="8056612" algn="l"/>
                  <a:tab pos="8530629" algn="l"/>
                  <a:tab pos="9004645" algn="l"/>
                  <a:tab pos="9478663" algn="l"/>
                </a:tabLst>
              </a:pPr>
              <a:t>30</a:t>
            </a:fld>
            <a:endParaRPr lang="en-GB" sz="1300" dirty="0">
              <a:solidFill>
                <a:srgbClr val="000000"/>
              </a:solidFill>
            </a:endParaRPr>
          </a:p>
        </p:txBody>
      </p:sp>
      <p:sp>
        <p:nvSpPr>
          <p:cNvPr id="56323" name="Text Box 1"/>
          <p:cNvSpPr txBox="1">
            <a:spLocks noChangeArrowheads="1"/>
          </p:cNvSpPr>
          <p:nvPr/>
        </p:nvSpPr>
        <p:spPr bwMode="auto">
          <a:xfrm>
            <a:off x="3900236" y="9501811"/>
            <a:ext cx="2981577" cy="49780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4959" tIns="49379" rIns="94959" bIns="49379" anchor="b"/>
          <a:lstStyle/>
          <a:p>
            <a:pPr algn="r">
              <a:buClr>
                <a:srgbClr val="000000"/>
              </a:buClr>
              <a:buSzPct val="100000"/>
              <a:tabLst>
                <a:tab pos="0" algn="l"/>
                <a:tab pos="472342" algn="l"/>
                <a:tab pos="946359" algn="l"/>
                <a:tab pos="1420376" algn="l"/>
                <a:tab pos="1894393" algn="l"/>
                <a:tab pos="2368409" algn="l"/>
                <a:tab pos="2842427" algn="l"/>
                <a:tab pos="3316443" algn="l"/>
                <a:tab pos="3790460" algn="l"/>
                <a:tab pos="4264477" algn="l"/>
                <a:tab pos="4738494" algn="l"/>
                <a:tab pos="5212511" algn="l"/>
                <a:tab pos="5686528" algn="l"/>
                <a:tab pos="6160544" algn="l"/>
                <a:tab pos="6634562" algn="l"/>
                <a:tab pos="7108578" algn="l"/>
                <a:tab pos="7582595" algn="l"/>
                <a:tab pos="8056612" algn="l"/>
                <a:tab pos="8530629" algn="l"/>
                <a:tab pos="9004645" algn="l"/>
                <a:tab pos="9478663" algn="l"/>
              </a:tabLst>
            </a:pPr>
            <a:fld id="{30D46720-B088-4547-8619-94AD1B468255}" type="slidenum">
              <a:rPr lang="en-GB" sz="1300">
                <a:solidFill>
                  <a:srgbClr val="000000"/>
                </a:solidFill>
              </a:rPr>
              <a:pPr algn="r">
                <a:buClr>
                  <a:srgbClr val="000000"/>
                </a:buClr>
                <a:buSzPct val="100000"/>
                <a:tabLst>
                  <a:tab pos="0" algn="l"/>
                  <a:tab pos="472342" algn="l"/>
                  <a:tab pos="946359" algn="l"/>
                  <a:tab pos="1420376" algn="l"/>
                  <a:tab pos="1894393" algn="l"/>
                  <a:tab pos="2368409" algn="l"/>
                  <a:tab pos="2842427" algn="l"/>
                  <a:tab pos="3316443" algn="l"/>
                  <a:tab pos="3790460" algn="l"/>
                  <a:tab pos="4264477" algn="l"/>
                  <a:tab pos="4738494" algn="l"/>
                  <a:tab pos="5212511" algn="l"/>
                  <a:tab pos="5686528" algn="l"/>
                  <a:tab pos="6160544" algn="l"/>
                  <a:tab pos="6634562" algn="l"/>
                  <a:tab pos="7108578" algn="l"/>
                  <a:tab pos="7582595" algn="l"/>
                  <a:tab pos="8056612" algn="l"/>
                  <a:tab pos="8530629" algn="l"/>
                  <a:tab pos="9004645" algn="l"/>
                  <a:tab pos="9478663" algn="l"/>
                </a:tabLst>
              </a:pPr>
              <a:t>30</a:t>
            </a:fld>
            <a:endParaRPr lang="en-GB" sz="1300" dirty="0">
              <a:solidFill>
                <a:srgbClr val="000000"/>
              </a:solidFill>
            </a:endParaRPr>
          </a:p>
        </p:txBody>
      </p:sp>
      <p:sp>
        <p:nvSpPr>
          <p:cNvPr id="56324" name="Text Box 2"/>
          <p:cNvSpPr txBox="1">
            <a:spLocks noChangeArrowheads="1"/>
          </p:cNvSpPr>
          <p:nvPr/>
        </p:nvSpPr>
        <p:spPr bwMode="auto">
          <a:xfrm>
            <a:off x="930019" y="752348"/>
            <a:ext cx="5026645" cy="37472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478" tIns="48239" rIns="96478" bIns="48239" anchor="ctr"/>
          <a:lstStyle/>
          <a:p>
            <a:pPr>
              <a:lnSpc>
                <a:spcPct val="81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de-DE">
              <a:solidFill>
                <a:schemeClr val="bg1"/>
              </a:solidFill>
            </a:endParaRPr>
          </a:p>
        </p:txBody>
      </p:sp>
      <p:sp>
        <p:nvSpPr>
          <p:cNvPr id="56325" name="Rectangle 3"/>
          <p:cNvSpPr>
            <a:spLocks noGrp="1" noChangeArrowheads="1"/>
          </p:cNvSpPr>
          <p:nvPr>
            <p:ph type="body"/>
          </p:nvPr>
        </p:nvSpPr>
        <p:spPr>
          <a:xfrm>
            <a:off x="688183" y="4750905"/>
            <a:ext cx="5503828" cy="4497975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258151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9"/>
          <p:cNvSpPr txBox="1">
            <a:spLocks noGrp="1" noChangeArrowheads="1"/>
          </p:cNvSpPr>
          <p:nvPr/>
        </p:nvSpPr>
        <p:spPr bwMode="auto">
          <a:xfrm>
            <a:off x="3899855" y="9502137"/>
            <a:ext cx="2977135" cy="492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953" tIns="49376" rIns="94953" bIns="49376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fld id="{BC110564-25F7-4A6D-ACE0-573E9DF0636E}" type="slidenum">
              <a:rPr lang="en-GB" sz="1300">
                <a:solidFill>
                  <a:srgbClr val="000000"/>
                </a:solidFill>
                <a:latin typeface="Arial" pitchFamily="34" charset="0"/>
              </a:rPr>
              <a:pPr algn="r" eaLnBrk="1" hangingPunct="1"/>
              <a:t>31</a:t>
            </a:fld>
            <a:endParaRPr lang="en-GB" sz="13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62467" name="Text Box 1"/>
          <p:cNvSpPr txBox="1">
            <a:spLocks noChangeArrowheads="1"/>
          </p:cNvSpPr>
          <p:nvPr/>
        </p:nvSpPr>
        <p:spPr bwMode="auto">
          <a:xfrm>
            <a:off x="3899856" y="9502137"/>
            <a:ext cx="2981958" cy="497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4953" tIns="49376" rIns="94953" bIns="49376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fld id="{593AF62B-44A9-4474-AF91-5EE317E30BF4}" type="slidenum">
              <a:rPr lang="en-GB" sz="1300">
                <a:solidFill>
                  <a:srgbClr val="000000"/>
                </a:solidFill>
                <a:latin typeface="Arial" pitchFamily="34" charset="0"/>
              </a:rPr>
              <a:pPr algn="r" eaLnBrk="1" hangingPunct="1"/>
              <a:t>31</a:t>
            </a:fld>
            <a:endParaRPr lang="en-GB" sz="13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62468" name="Text Box 2"/>
          <p:cNvSpPr txBox="1">
            <a:spLocks noChangeArrowheads="1"/>
          </p:cNvSpPr>
          <p:nvPr/>
        </p:nvSpPr>
        <p:spPr bwMode="auto">
          <a:xfrm>
            <a:off x="933973" y="753455"/>
            <a:ext cx="5021906" cy="3746464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96472" tIns="48236" rIns="96472" bIns="48236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81000"/>
              </a:lnSpc>
            </a:pPr>
            <a:endParaRPr lang="de-DE">
              <a:solidFill>
                <a:schemeClr val="bg1"/>
              </a:solidFill>
              <a:latin typeface="Arial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2469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8021" y="4751068"/>
            <a:ext cx="5504164" cy="449831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895124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060450" y="1079500"/>
            <a:ext cx="7186613" cy="5391150"/>
          </a:xfrm>
          <a:solidFill>
            <a:srgbClr val="FFFFFF"/>
          </a:solidFill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5196" y="6829125"/>
            <a:ext cx="3715206" cy="647147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892172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14457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060450" y="1079500"/>
            <a:ext cx="7186613" cy="5391150"/>
          </a:xfrm>
          <a:solidFill>
            <a:srgbClr val="FFFFFF"/>
          </a:solidFill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5196" y="6829125"/>
            <a:ext cx="3715206" cy="647147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977620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EDFD7A-B2DE-47E5-ACF0-FBE52071F1E9}" type="slidenum">
              <a:rPr lang="de-DE" smtClean="0"/>
              <a:pPr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9783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BBFBE8-F6A8-44B5-886B-03A9C1132E43}" type="datetimeFigureOut">
              <a:rPr lang="de-DE" smtClean="0"/>
              <a:pPr/>
              <a:t>05.09.2015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495568-BC1D-47D8-83B0-3CA384BCACE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157537" y="6607628"/>
            <a:ext cx="4810805" cy="25037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World Biotechnology Congress 2013, June 3-6, Boston, USA</a:t>
            </a:r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BBFBE8-F6A8-44B5-886B-03A9C1132E43}" type="datetimeFigureOut">
              <a:rPr lang="de-DE" smtClean="0"/>
              <a:pPr/>
              <a:t>05.09.2015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495568-BC1D-47D8-83B0-3CA384BCACE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Fußzeilenplatzhalter 2"/>
          <p:cNvSpPr txBox="1">
            <a:spLocks/>
          </p:cNvSpPr>
          <p:nvPr userDrawn="1"/>
        </p:nvSpPr>
        <p:spPr>
          <a:xfrm>
            <a:off x="3157537" y="6607628"/>
            <a:ext cx="4810805" cy="25037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World Biotechnology Congress 2013, June 3-6, Boston, USA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ußzeilenplatzhalter 2"/>
          <p:cNvSpPr txBox="1">
            <a:spLocks/>
          </p:cNvSpPr>
          <p:nvPr userDrawn="1"/>
        </p:nvSpPr>
        <p:spPr>
          <a:xfrm>
            <a:off x="3309937" y="6760028"/>
            <a:ext cx="4810805" cy="25037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World Biotechnology Congress 2013, June 3-6, Boston, USA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BBFBE8-F6A8-44B5-886B-03A9C1132E43}" type="datetimeFigureOut">
              <a:rPr lang="de-DE" smtClean="0"/>
              <a:pPr/>
              <a:t>05.09.2015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495568-BC1D-47D8-83B0-3CA384BCACE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Fußzeilenplatzhalter 2"/>
          <p:cNvSpPr txBox="1">
            <a:spLocks/>
          </p:cNvSpPr>
          <p:nvPr userDrawn="1"/>
        </p:nvSpPr>
        <p:spPr>
          <a:xfrm>
            <a:off x="3157537" y="6607628"/>
            <a:ext cx="4810805" cy="25037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World Biotechnology Congress 2013, June 3-6, Boston, USA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BBFBE8-F6A8-44B5-886B-03A9C1132E43}" type="datetimeFigureOut">
              <a:rPr lang="de-DE" smtClean="0"/>
              <a:pPr/>
              <a:t>05.09.2015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495568-BC1D-47D8-83B0-3CA384BCACE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Fußzeilenplatzhalter 2"/>
          <p:cNvSpPr txBox="1">
            <a:spLocks/>
          </p:cNvSpPr>
          <p:nvPr userDrawn="1"/>
        </p:nvSpPr>
        <p:spPr>
          <a:xfrm>
            <a:off x="3157537" y="6607628"/>
            <a:ext cx="4810805" cy="25037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World Biotechnology Congress 2013, June 3-6, Boston, USA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BBFBE8-F6A8-44B5-886B-03A9C1132E43}" type="datetimeFigureOut">
              <a:rPr lang="de-DE" smtClean="0"/>
              <a:pPr/>
              <a:t>05.09.2015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495568-BC1D-47D8-83B0-3CA384BCACE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Fußzeilenplatzhalter 2"/>
          <p:cNvSpPr txBox="1">
            <a:spLocks/>
          </p:cNvSpPr>
          <p:nvPr userDrawn="1"/>
        </p:nvSpPr>
        <p:spPr>
          <a:xfrm>
            <a:off x="3157537" y="6607628"/>
            <a:ext cx="4810805" cy="25037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World Biotechnology Congress 2013, June 3-6, Boston, USA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157537" y="6607628"/>
            <a:ext cx="4810805" cy="25037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World Biotechnology Congress 2013, June 3-6, Boston, USA</a:t>
            </a:r>
            <a:endParaRPr lang="de-D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BBFBE8-F6A8-44B5-886B-03A9C1132E43}" type="datetimeFigureOut">
              <a:rPr lang="de-DE" smtClean="0"/>
              <a:pPr/>
              <a:t>05.09.2015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495568-BC1D-47D8-83B0-3CA384BCACE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Fußzeilenplatzhalter 2"/>
          <p:cNvSpPr txBox="1">
            <a:spLocks/>
          </p:cNvSpPr>
          <p:nvPr userDrawn="1"/>
        </p:nvSpPr>
        <p:spPr>
          <a:xfrm>
            <a:off x="3157537" y="6607628"/>
            <a:ext cx="4810805" cy="25037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World Biotechnology Congress 2013, June 3-6, Boston, USA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BBFBE8-F6A8-44B5-886B-03A9C1132E43}" type="datetimeFigureOut">
              <a:rPr lang="de-DE" smtClean="0"/>
              <a:pPr/>
              <a:t>05.09.2015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495568-BC1D-47D8-83B0-3CA384BCACE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Fußzeilenplatzhalter 2"/>
          <p:cNvSpPr txBox="1">
            <a:spLocks/>
          </p:cNvSpPr>
          <p:nvPr userDrawn="1"/>
        </p:nvSpPr>
        <p:spPr>
          <a:xfrm>
            <a:off x="3157537" y="6607628"/>
            <a:ext cx="4810805" cy="25037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World Biotechnology Congress 2013, June 3-6, Boston, USA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BBFBE8-F6A8-44B5-886B-03A9C1132E43}" type="datetimeFigureOut">
              <a:rPr lang="de-DE" smtClean="0"/>
              <a:pPr/>
              <a:t>05.09.2015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495568-BC1D-47D8-83B0-3CA384BCACE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Fußzeilenplatzhalter 2"/>
          <p:cNvSpPr txBox="1">
            <a:spLocks/>
          </p:cNvSpPr>
          <p:nvPr userDrawn="1"/>
        </p:nvSpPr>
        <p:spPr>
          <a:xfrm>
            <a:off x="3157537" y="6607628"/>
            <a:ext cx="4810805" cy="25037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World Biotechnology Congress 2013, June 3-6, Boston, USA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BBFBE8-F6A8-44B5-886B-03A9C1132E43}" type="datetimeFigureOut">
              <a:rPr lang="de-DE" smtClean="0"/>
              <a:pPr/>
              <a:t>05.09.2015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495568-BC1D-47D8-83B0-3CA384BCACE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Fußzeilenplatzhalter 2"/>
          <p:cNvSpPr txBox="1">
            <a:spLocks/>
          </p:cNvSpPr>
          <p:nvPr userDrawn="1"/>
        </p:nvSpPr>
        <p:spPr>
          <a:xfrm>
            <a:off x="3157537" y="6607628"/>
            <a:ext cx="4810805" cy="25037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World Biotechnology Congress 2013, June 3-6, Boston, USA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4838" cy="143033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5425" cy="452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5025" y="1600200"/>
            <a:ext cx="4037013" cy="2184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5025" y="3937000"/>
            <a:ext cx="4037013" cy="2184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0"/>
          </p:nvPr>
        </p:nvSpPr>
        <p:spPr>
          <a:xfrm>
            <a:off x="6553200" y="6245225"/>
            <a:ext cx="2128838" cy="471488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039A8EA-7879-407B-A62C-A4F398F5C53E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  <p:sp>
        <p:nvSpPr>
          <p:cNvPr id="7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157537" y="6607628"/>
            <a:ext cx="4810805" cy="25037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World Biotechnology Congress 2013, June 3-6, Boston, USA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309683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157537" y="6607628"/>
            <a:ext cx="4810805" cy="25037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World Biotechnology Congress 2013, June 3-6, Boston, USA</a:t>
            </a:r>
            <a:endParaRPr lang="de-DE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23284" y="2264735"/>
            <a:ext cx="8697432" cy="438061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1"/>
          <p:cNvSpPr>
            <a:spLocks noChangeArrowheads="1"/>
          </p:cNvSpPr>
          <p:nvPr userDrawn="1"/>
        </p:nvSpPr>
        <p:spPr bwMode="auto">
          <a:xfrm>
            <a:off x="0" y="6608763"/>
            <a:ext cx="9144000" cy="247650"/>
          </a:xfrm>
          <a:prstGeom prst="roundRect">
            <a:avLst>
              <a:gd name="adj" fmla="val 639"/>
            </a:avLst>
          </a:prstGeom>
          <a:gradFill rotWithShape="0">
            <a:gsLst>
              <a:gs pos="0">
                <a:srgbClr val="0000CC"/>
              </a:gs>
              <a:gs pos="100000">
                <a:srgbClr val="800080"/>
              </a:gs>
            </a:gsLst>
            <a:lin ang="108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>
              <a:solidFill>
                <a:schemeClr val="bg1"/>
              </a:solidFill>
            </a:endParaRPr>
          </a:p>
        </p:txBody>
      </p:sp>
      <p:sp>
        <p:nvSpPr>
          <p:cNvPr id="8" name="Line 9"/>
          <p:cNvSpPr>
            <a:spLocks noChangeShapeType="1"/>
          </p:cNvSpPr>
          <p:nvPr userDrawn="1"/>
        </p:nvSpPr>
        <p:spPr bwMode="auto">
          <a:xfrm>
            <a:off x="885825" y="133350"/>
            <a:ext cx="7573963" cy="0"/>
          </a:xfrm>
          <a:prstGeom prst="line">
            <a:avLst/>
          </a:prstGeom>
          <a:noFill/>
          <a:ln w="25400">
            <a:solidFill>
              <a:srgbClr val="0033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9" name="Grafik 8" descr="HBC_Logo_klein_DIGITAL_RGB.jp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8336180" y="6065896"/>
            <a:ext cx="807820" cy="792104"/>
          </a:xfrm>
          <a:prstGeom prst="rect">
            <a:avLst/>
          </a:prstGeom>
        </p:spPr>
      </p:pic>
      <p:sp>
        <p:nvSpPr>
          <p:cNvPr id="5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3157537" y="6607628"/>
            <a:ext cx="4810805" cy="25037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World Biotechnology Congress 2013, June 3-6, Boston, USA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8" r:id="rId12"/>
    <p:sldLayoutId id="2147483681" r:id="rId13"/>
    <p:sldLayoutId id="214748368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13.emf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://www.mpi-magdeburg.mpg.de/projects/cna/cna.html" TargetMode="Externa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wmf"/><Relationship Id="rId4" Type="http://schemas.openxmlformats.org/officeDocument/2006/relationships/image" Target="../media/image29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3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emf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35.wmf"/><Relationship Id="rId4" Type="http://schemas.openxmlformats.org/officeDocument/2006/relationships/image" Target="../media/image45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wmf"/><Relationship Id="rId4" Type="http://schemas.openxmlformats.org/officeDocument/2006/relationships/image" Target="../media/image50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wmf"/><Relationship Id="rId4" Type="http://schemas.openxmlformats.org/officeDocument/2006/relationships/image" Target="../media/image29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wmf"/><Relationship Id="rId4" Type="http://schemas.openxmlformats.org/officeDocument/2006/relationships/image" Target="../media/image5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gif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3.gif"/><Relationship Id="rId5" Type="http://schemas.openxmlformats.org/officeDocument/2006/relationships/image" Target="../media/image62.png"/><Relationship Id="rId10" Type="http://schemas.openxmlformats.org/officeDocument/2006/relationships/image" Target="../media/image67.jpeg"/><Relationship Id="rId4" Type="http://schemas.openxmlformats.org/officeDocument/2006/relationships/image" Target="../media/image61.jpeg"/><Relationship Id="rId9" Type="http://schemas.openxmlformats.org/officeDocument/2006/relationships/image" Target="../media/image66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w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25.png"/><Relationship Id="rId7" Type="http://schemas.openxmlformats.org/officeDocument/2006/relationships/image" Target="../media/image29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7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75.wmf"/><Relationship Id="rId10" Type="http://schemas.openxmlformats.org/officeDocument/2006/relationships/image" Target="../media/image78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77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:\bio\documents\publicrelation\WiSo\2010\pics\SBI_Rubrum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47" r="22554" b="39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hteck 3"/>
          <p:cNvSpPr/>
          <p:nvPr/>
        </p:nvSpPr>
        <p:spPr>
          <a:xfrm flipV="1">
            <a:off x="0" y="6651026"/>
            <a:ext cx="9144000" cy="2343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33338" y="1042351"/>
            <a:ext cx="9144000" cy="212365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4400" b="1" dirty="0" smtClean="0">
                <a:ln w="12700">
                  <a:solidFill>
                    <a:srgbClr val="000099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Tahoma" pitchFamily="34" charset="0"/>
                <a:cs typeface="Tahoma" pitchFamily="34" charset="0"/>
              </a:rPr>
              <a:t> </a:t>
            </a:r>
            <a:r>
              <a:rPr lang="en-US" sz="4400" b="1" dirty="0" smtClean="0">
                <a:ln w="12700">
                  <a:solidFill>
                    <a:srgbClr val="000099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Tahoma" pitchFamily="34" charset="0"/>
                <a:cs typeface="Tahoma" pitchFamily="34" charset="0"/>
              </a:rPr>
              <a:t>A Fermentation Strategy for Industrial Application of </a:t>
            </a:r>
            <a:r>
              <a:rPr lang="en-US" sz="4400" b="1" dirty="0" smtClean="0">
                <a:ln w="12700">
                  <a:solidFill>
                    <a:srgbClr val="000099"/>
                  </a:solidFill>
                  <a:prstDash val="solid"/>
                </a:ln>
                <a:solidFill>
                  <a:srgbClr val="CC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Tahoma" pitchFamily="34" charset="0"/>
                <a:cs typeface="Tahoma" pitchFamily="34" charset="0"/>
              </a:rPr>
              <a:t>Purple Bacteria</a:t>
            </a:r>
            <a:r>
              <a:rPr lang="en-US" sz="4400" b="1" dirty="0" smtClean="0">
                <a:ln w="12700">
                  <a:solidFill>
                    <a:srgbClr val="000099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Tahoma" pitchFamily="34" charset="0"/>
                <a:cs typeface="Tahoma" pitchFamily="34" charset="0"/>
              </a:rPr>
              <a:t>, based on Computational Modeling</a:t>
            </a:r>
            <a:endParaRPr lang="de-DE" sz="5400" dirty="0">
              <a:ln w="18415" cmpd="sng">
                <a:solidFill>
                  <a:srgbClr val="000099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198907" y="3282967"/>
            <a:ext cx="8812862" cy="101566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20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Tahoma" pitchFamily="34" charset="0"/>
                <a:cs typeface="Tahoma" pitchFamily="34" charset="0"/>
              </a:rPr>
              <a:t>Hartmut Grammel, </a:t>
            </a:r>
          </a:p>
          <a:p>
            <a:pPr algn="ctr"/>
            <a:r>
              <a:rPr lang="de-DE" sz="20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Tahoma" pitchFamily="34" charset="0"/>
                <a:cs typeface="Tahoma" pitchFamily="34" charset="0"/>
              </a:rPr>
              <a:t>Hochschule Biberach, Biberach University </a:t>
            </a:r>
            <a:r>
              <a:rPr lang="de-DE" sz="2000" b="1" cap="none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Tahoma" pitchFamily="34" charset="0"/>
                <a:cs typeface="Tahoma" pitchFamily="34" charset="0"/>
              </a:rPr>
              <a:t>of</a:t>
            </a:r>
            <a:r>
              <a:rPr lang="de-DE" sz="20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Tahoma" pitchFamily="34" charset="0"/>
                <a:cs typeface="Tahoma" pitchFamily="34" charset="0"/>
              </a:rPr>
              <a:t> Applied </a:t>
            </a:r>
            <a:r>
              <a:rPr lang="de-DE" sz="2000" b="1" cap="none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Tahoma" pitchFamily="34" charset="0"/>
                <a:cs typeface="Tahoma" pitchFamily="34" charset="0"/>
              </a:rPr>
              <a:t>Sciences</a:t>
            </a:r>
            <a:endParaRPr lang="de-DE" sz="2000" b="1" cap="none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20000"/>
                  <a:lumOff val="80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ea typeface="Tahoma" pitchFamily="34" charset="0"/>
              <a:cs typeface="Tahoma" pitchFamily="34" charset="0"/>
            </a:endParaRPr>
          </a:p>
          <a:p>
            <a:pPr algn="ctr"/>
            <a:r>
              <a:rPr lang="de-DE" sz="20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Tahoma" pitchFamily="34" charset="0"/>
                <a:cs typeface="Tahoma" pitchFamily="34" charset="0"/>
              </a:rPr>
              <a:t>Max Planck Institute </a:t>
            </a:r>
            <a:r>
              <a:rPr lang="de-DE" sz="2000" b="1" cap="none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Tahoma" pitchFamily="34" charset="0"/>
                <a:cs typeface="Tahoma" pitchFamily="34" charset="0"/>
              </a:rPr>
              <a:t>for</a:t>
            </a:r>
            <a:r>
              <a:rPr lang="de-DE" sz="20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Tahoma" pitchFamily="34" charset="0"/>
                <a:cs typeface="Tahoma" pitchFamily="34" charset="0"/>
              </a:rPr>
              <a:t> Dynamics </a:t>
            </a:r>
            <a:r>
              <a:rPr lang="de-DE" sz="2000" b="1" cap="none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Tahoma" pitchFamily="34" charset="0"/>
                <a:cs typeface="Tahoma" pitchFamily="34" charset="0"/>
              </a:rPr>
              <a:t>of</a:t>
            </a:r>
            <a:r>
              <a:rPr lang="de-DE" sz="20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Tahoma" pitchFamily="34" charset="0"/>
                <a:cs typeface="Tahoma" pitchFamily="34" charset="0"/>
              </a:rPr>
              <a:t> </a:t>
            </a:r>
            <a:r>
              <a:rPr lang="de-DE" sz="20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Tahoma" pitchFamily="34" charset="0"/>
                <a:cs typeface="Tahoma" pitchFamily="34" charset="0"/>
              </a:rPr>
              <a:t>C</a:t>
            </a:r>
            <a:r>
              <a:rPr lang="de-DE" sz="2000" b="1" cap="none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Tahoma" pitchFamily="34" charset="0"/>
                <a:cs typeface="Tahoma" pitchFamily="34" charset="0"/>
              </a:rPr>
              <a:t>omplex</a:t>
            </a:r>
            <a:r>
              <a:rPr lang="de-DE" sz="20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Tahoma" pitchFamily="34" charset="0"/>
                <a:cs typeface="Tahoma" pitchFamily="34" charset="0"/>
              </a:rPr>
              <a:t> Technical Systems, Magdeburg</a:t>
            </a:r>
            <a:endParaRPr lang="de-DE" sz="20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20000"/>
                  <a:lumOff val="80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207998" y="6601638"/>
            <a:ext cx="87716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3rd International Conference on Bioprocess and </a:t>
            </a:r>
            <a:r>
              <a:rPr lang="en-US" sz="1400" dirty="0" err="1" smtClean="0">
                <a:solidFill>
                  <a:schemeClr val="bg1"/>
                </a:solidFill>
              </a:rPr>
              <a:t>Biosystems</a:t>
            </a:r>
            <a:r>
              <a:rPr lang="en-US" sz="1400" dirty="0" smtClean="0">
                <a:solidFill>
                  <a:schemeClr val="bg1"/>
                </a:solidFill>
              </a:rPr>
              <a:t> Engineering September 14, 2015, Baltimore</a:t>
            </a:r>
          </a:p>
        </p:txBody>
      </p:sp>
    </p:spTree>
    <p:extLst>
      <p:ext uri="{BB962C8B-B14F-4D97-AF65-F5344CB8AC3E}">
        <p14:creationId xmlns:p14="http://schemas.microsoft.com/office/powerpoint/2010/main" val="343419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590899" y="343897"/>
            <a:ext cx="80288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rgbClr val="000099"/>
                </a:solidFill>
              </a:rPr>
              <a:t>Fermentation Technology, Bioprocess and cell culture </a:t>
            </a:r>
            <a:endParaRPr lang="en-US" sz="3600" dirty="0">
              <a:solidFill>
                <a:srgbClr val="000099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86117" y="1905000"/>
            <a:ext cx="7638441" cy="3177060"/>
          </a:xfrm>
        </p:spPr>
        <p:txBody>
          <a:bodyPr/>
          <a:lstStyle/>
          <a:p>
            <a:r>
              <a:rPr lang="de-DE" sz="3000" dirty="0" err="1" smtClean="0"/>
              <a:t>Phototrophic</a:t>
            </a:r>
            <a:r>
              <a:rPr lang="de-DE" sz="3000" dirty="0" smtClean="0"/>
              <a:t> vs. Dark Fermentation</a:t>
            </a:r>
          </a:p>
          <a:p>
            <a:r>
              <a:rPr lang="de-DE" sz="3000" dirty="0" smtClean="0"/>
              <a:t>Aerobic – </a:t>
            </a:r>
            <a:r>
              <a:rPr lang="de-DE" sz="3000" dirty="0" err="1" smtClean="0"/>
              <a:t>Anaerobic</a:t>
            </a:r>
            <a:r>
              <a:rPr lang="de-DE" sz="3000" dirty="0" smtClean="0"/>
              <a:t> – </a:t>
            </a:r>
            <a:r>
              <a:rPr lang="de-DE" sz="3000" dirty="0" err="1" smtClean="0"/>
              <a:t>Microaerobic</a:t>
            </a:r>
            <a:endParaRPr lang="de-DE" sz="3000" dirty="0" smtClean="0"/>
          </a:p>
          <a:p>
            <a:r>
              <a:rPr lang="de-DE" sz="3000" dirty="0" smtClean="0"/>
              <a:t>online-</a:t>
            </a:r>
            <a:r>
              <a:rPr lang="de-DE" sz="3000" dirty="0" err="1" smtClean="0"/>
              <a:t>Spectroscopy</a:t>
            </a:r>
            <a:r>
              <a:rPr lang="de-DE" sz="3000" dirty="0" smtClean="0"/>
              <a:t> </a:t>
            </a:r>
            <a:r>
              <a:rPr lang="de-DE" sz="3000" dirty="0" err="1" smtClean="0"/>
              <a:t>Monitoring</a:t>
            </a:r>
            <a:r>
              <a:rPr lang="de-DE" sz="3000" dirty="0" smtClean="0"/>
              <a:t> </a:t>
            </a:r>
            <a:r>
              <a:rPr lang="de-DE" sz="3000" dirty="0" err="1" smtClean="0"/>
              <a:t>and</a:t>
            </a:r>
            <a:r>
              <a:rPr lang="de-DE" sz="3000" dirty="0" smtClean="0"/>
              <a:t> </a:t>
            </a:r>
            <a:r>
              <a:rPr lang="de-DE" sz="3000" dirty="0" err="1" smtClean="0"/>
              <a:t>Control</a:t>
            </a:r>
            <a:endParaRPr lang="de-DE" sz="3000" dirty="0" smtClean="0"/>
          </a:p>
          <a:p>
            <a:r>
              <a:rPr lang="de-DE" sz="3000" dirty="0" err="1" smtClean="0"/>
              <a:t>Computational</a:t>
            </a:r>
            <a:r>
              <a:rPr lang="de-DE" sz="3000" dirty="0" smtClean="0"/>
              <a:t> Modeling (</a:t>
            </a:r>
            <a:r>
              <a:rPr lang="de-DE" sz="3000" dirty="0" err="1" smtClean="0"/>
              <a:t>Stoichiometric</a:t>
            </a:r>
            <a:r>
              <a:rPr lang="de-DE" sz="3000" dirty="0" smtClean="0"/>
              <a:t>, </a:t>
            </a:r>
            <a:r>
              <a:rPr lang="de-DE" sz="3000" dirty="0" err="1" smtClean="0"/>
              <a:t>Kinetic</a:t>
            </a:r>
            <a:r>
              <a:rPr lang="de-DE" sz="3000" dirty="0" smtClean="0"/>
              <a:t>,  </a:t>
            </a:r>
            <a:r>
              <a:rPr lang="de-DE" sz="3000" dirty="0" err="1" smtClean="0"/>
              <a:t>Process</a:t>
            </a:r>
            <a:r>
              <a:rPr lang="de-DE" sz="3000" dirty="0" smtClean="0"/>
              <a:t> Models)</a:t>
            </a:r>
          </a:p>
          <a:p>
            <a:r>
              <a:rPr lang="de-DE" sz="3000" dirty="0" err="1" smtClean="0"/>
              <a:t>Continuous</a:t>
            </a:r>
            <a:r>
              <a:rPr lang="de-DE" sz="3000" dirty="0" smtClean="0"/>
              <a:t> </a:t>
            </a:r>
            <a:r>
              <a:rPr lang="de-DE" sz="3000" dirty="0" err="1" smtClean="0"/>
              <a:t>Cultivation</a:t>
            </a:r>
            <a:r>
              <a:rPr lang="de-DE" sz="3000" dirty="0" smtClean="0"/>
              <a:t> (</a:t>
            </a:r>
            <a:r>
              <a:rPr lang="de-DE" sz="3000" dirty="0" err="1" smtClean="0"/>
              <a:t>Cytostat</a:t>
            </a:r>
            <a:r>
              <a:rPr lang="de-DE" sz="3000" dirty="0" smtClean="0"/>
              <a:t>)</a:t>
            </a:r>
          </a:p>
          <a:p>
            <a:endParaRPr lang="de-DE" sz="3000" dirty="0" smtClean="0"/>
          </a:p>
          <a:p>
            <a:endParaRPr lang="de-DE" sz="3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33" name="Text Box 9"/>
          <p:cNvSpPr txBox="1">
            <a:spLocks noChangeArrowheads="1"/>
          </p:cNvSpPr>
          <p:nvPr/>
        </p:nvSpPr>
        <p:spPr bwMode="auto">
          <a:xfrm>
            <a:off x="379141" y="1326142"/>
            <a:ext cx="8028879" cy="244528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de-DE" sz="2600" b="1" dirty="0" err="1" smtClean="0">
                <a:solidFill>
                  <a:srgbClr val="009999"/>
                </a:solidFill>
              </a:rPr>
              <a:t>Algae</a:t>
            </a:r>
            <a:r>
              <a:rPr lang="de-DE" sz="2600" b="1" dirty="0" smtClean="0">
                <a:solidFill>
                  <a:srgbClr val="009999"/>
                </a:solidFill>
              </a:rPr>
              <a:t> </a:t>
            </a:r>
            <a:r>
              <a:rPr lang="de-DE" sz="2600" b="1" dirty="0" err="1">
                <a:solidFill>
                  <a:srgbClr val="009999"/>
                </a:solidFill>
              </a:rPr>
              <a:t>and</a:t>
            </a:r>
            <a:r>
              <a:rPr lang="de-DE" sz="2600" b="1" dirty="0">
                <a:solidFill>
                  <a:srgbClr val="009999"/>
                </a:solidFill>
              </a:rPr>
              <a:t> </a:t>
            </a:r>
            <a:r>
              <a:rPr lang="de-DE" sz="2600" b="1" dirty="0" err="1" smtClean="0">
                <a:solidFill>
                  <a:srgbClr val="009999"/>
                </a:solidFill>
              </a:rPr>
              <a:t>Cyanobacteria</a:t>
            </a:r>
            <a:endParaRPr lang="de-DE" sz="2600" b="1" dirty="0">
              <a:solidFill>
                <a:srgbClr val="009999"/>
              </a:solidFill>
            </a:endParaRPr>
          </a:p>
          <a:p>
            <a:pPr defTabSz="914400">
              <a:lnSpc>
                <a:spcPct val="150000"/>
              </a:lnSpc>
              <a:defRPr/>
            </a:pPr>
            <a:endParaRPr lang="de-DE" sz="2800" b="1" i="1" dirty="0" smtClean="0">
              <a:solidFill>
                <a:srgbClr val="009999"/>
              </a:solidFill>
            </a:endParaRPr>
          </a:p>
          <a:p>
            <a:pPr defTabSz="914400">
              <a:lnSpc>
                <a:spcPct val="150000"/>
              </a:lnSpc>
              <a:defRPr/>
            </a:pPr>
            <a:endParaRPr lang="de-DE" sz="2800" b="1" i="1" dirty="0" smtClean="0">
              <a:solidFill>
                <a:srgbClr val="009999"/>
              </a:solidFill>
            </a:endParaRPr>
          </a:p>
          <a:p>
            <a:pPr defTabSz="914400">
              <a:lnSpc>
                <a:spcPct val="150000"/>
              </a:lnSpc>
              <a:defRPr/>
            </a:pPr>
            <a:r>
              <a:rPr lang="de-DE" sz="2000" i="1" dirty="0">
                <a:solidFill>
                  <a:srgbClr val="000099"/>
                </a:solidFill>
              </a:rPr>
              <a:t>	</a:t>
            </a:r>
          </a:p>
        </p:txBody>
      </p:sp>
      <p:sp>
        <p:nvSpPr>
          <p:cNvPr id="129029" name="Text Box 13"/>
          <p:cNvSpPr txBox="1">
            <a:spLocks noChangeArrowheads="1"/>
          </p:cNvSpPr>
          <p:nvPr/>
        </p:nvSpPr>
        <p:spPr bwMode="auto">
          <a:xfrm>
            <a:off x="122661" y="209047"/>
            <a:ext cx="8854068" cy="107939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>
              <a:buClr>
                <a:srgbClr val="000000"/>
              </a:buClr>
              <a:buSzPct val="100000"/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3200" dirty="0">
                <a:solidFill>
                  <a:srgbClr val="000099"/>
                </a:solidFill>
              </a:rPr>
              <a:t>	Photosynthetic Metabolism as </a:t>
            </a:r>
            <a:r>
              <a:rPr lang="en-GB" sz="3200" dirty="0" smtClean="0">
                <a:solidFill>
                  <a:srgbClr val="000099"/>
                </a:solidFill>
              </a:rPr>
              <a:t>a Source </a:t>
            </a:r>
            <a:r>
              <a:rPr lang="en-GB" sz="3200" dirty="0">
                <a:solidFill>
                  <a:srgbClr val="000099"/>
                </a:solidFill>
              </a:rPr>
              <a:t>for Chemical Products</a:t>
            </a:r>
          </a:p>
        </p:txBody>
      </p:sp>
      <p:pic>
        <p:nvPicPr>
          <p:cNvPr id="717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488" y="2052257"/>
            <a:ext cx="2914648" cy="1598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8" name="Textfeld 10"/>
          <p:cNvSpPr txBox="1">
            <a:spLocks noChangeArrowheads="1"/>
          </p:cNvSpPr>
          <p:nvPr/>
        </p:nvSpPr>
        <p:spPr bwMode="auto">
          <a:xfrm>
            <a:off x="1147880" y="3679693"/>
            <a:ext cx="16129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de-DE" sz="600" dirty="0"/>
              <a:t>Photo </a:t>
            </a:r>
            <a:r>
              <a:rPr lang="de-DE" sz="600" dirty="0" err="1"/>
              <a:t>taken</a:t>
            </a:r>
            <a:r>
              <a:rPr lang="de-DE" sz="600" dirty="0"/>
              <a:t> </a:t>
            </a:r>
            <a:r>
              <a:rPr lang="de-DE" sz="600" dirty="0" err="1"/>
              <a:t>from</a:t>
            </a:r>
            <a:r>
              <a:rPr lang="de-DE" sz="600" dirty="0"/>
              <a:t> </a:t>
            </a:r>
            <a:r>
              <a:rPr lang="de-DE" sz="600" dirty="0" err="1"/>
              <a:t>http://biology.ucsd.edu/</a:t>
            </a:r>
            <a:r>
              <a:rPr lang="de-DE" sz="600" dirty="0"/>
              <a:t>  </a:t>
            </a: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81309" y="3893768"/>
            <a:ext cx="8060163" cy="273921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de-DE" sz="2400" dirty="0" smtClean="0">
                <a:solidFill>
                  <a:srgbClr val="CC0066"/>
                </a:solidFill>
              </a:rPr>
              <a:t> </a:t>
            </a:r>
            <a:r>
              <a:rPr lang="de-DE" sz="2600" b="1" dirty="0" err="1">
                <a:solidFill>
                  <a:srgbClr val="CC0066"/>
                </a:solidFill>
              </a:rPr>
              <a:t>Purple</a:t>
            </a:r>
            <a:r>
              <a:rPr lang="de-DE" sz="2600" b="1" dirty="0">
                <a:solidFill>
                  <a:srgbClr val="CC0066"/>
                </a:solidFill>
              </a:rPr>
              <a:t> </a:t>
            </a:r>
            <a:r>
              <a:rPr lang="de-DE" sz="2600" b="1" dirty="0" err="1">
                <a:solidFill>
                  <a:srgbClr val="CC0066"/>
                </a:solidFill>
              </a:rPr>
              <a:t>Bacteria</a:t>
            </a:r>
            <a:r>
              <a:rPr lang="de-DE" sz="2600" b="1" dirty="0">
                <a:solidFill>
                  <a:srgbClr val="CC0066"/>
                </a:solidFill>
              </a:rPr>
              <a:t> </a:t>
            </a:r>
            <a:r>
              <a:rPr lang="de-DE" sz="2600" dirty="0">
                <a:solidFill>
                  <a:srgbClr val="CC0066"/>
                </a:solidFill>
              </a:rPr>
              <a:t>(</a:t>
            </a:r>
            <a:r>
              <a:rPr lang="de-DE" sz="2600" i="1" dirty="0" err="1">
                <a:solidFill>
                  <a:srgbClr val="CC0066"/>
                </a:solidFill>
              </a:rPr>
              <a:t>Rhodospirillaceae</a:t>
            </a:r>
            <a:r>
              <a:rPr lang="de-DE" sz="2600" dirty="0">
                <a:solidFill>
                  <a:srgbClr val="CC0066"/>
                </a:solidFill>
              </a:rPr>
              <a:t>)</a:t>
            </a:r>
          </a:p>
          <a:p>
            <a:pPr lvl="1" defTabSz="914400">
              <a:buFontTx/>
              <a:buChar char="-"/>
              <a:defRPr/>
            </a:pPr>
            <a:r>
              <a:rPr lang="de-DE" dirty="0" err="1"/>
              <a:t>facultative</a:t>
            </a:r>
            <a:r>
              <a:rPr lang="de-DE" dirty="0"/>
              <a:t> </a:t>
            </a:r>
            <a:r>
              <a:rPr lang="de-DE" dirty="0" err="1"/>
              <a:t>photosynthetic</a:t>
            </a:r>
            <a:r>
              <a:rPr lang="de-DE" dirty="0"/>
              <a:t>, </a:t>
            </a:r>
            <a:r>
              <a:rPr lang="de-DE" dirty="0" err="1" smtClean="0"/>
              <a:t>anoxygenic</a:t>
            </a:r>
            <a:endParaRPr lang="de-DE" dirty="0" smtClean="0"/>
          </a:p>
          <a:p>
            <a:pPr lvl="1" defTabSz="914400">
              <a:buFontTx/>
              <a:buChar char="-"/>
              <a:defRPr/>
            </a:pPr>
            <a:endParaRPr lang="de-DE" sz="1600" dirty="0" smtClean="0">
              <a:solidFill>
                <a:srgbClr val="000099"/>
              </a:solidFill>
            </a:endParaRPr>
          </a:p>
          <a:p>
            <a:pPr lvl="1" defTabSz="914400">
              <a:buFontTx/>
              <a:buChar char="-"/>
              <a:defRPr/>
            </a:pPr>
            <a:endParaRPr lang="de-DE" sz="1600" dirty="0" smtClean="0">
              <a:solidFill>
                <a:srgbClr val="000099"/>
              </a:solidFill>
            </a:endParaRPr>
          </a:p>
          <a:p>
            <a:pPr lvl="1" defTabSz="914400">
              <a:buFontTx/>
              <a:buChar char="-"/>
              <a:defRPr/>
            </a:pPr>
            <a:endParaRPr lang="de-DE" sz="1600" dirty="0" smtClean="0">
              <a:solidFill>
                <a:srgbClr val="000099"/>
              </a:solidFill>
            </a:endParaRPr>
          </a:p>
          <a:p>
            <a:pPr lvl="1" defTabSz="914400">
              <a:buFontTx/>
              <a:buChar char="-"/>
              <a:defRPr/>
            </a:pPr>
            <a:endParaRPr lang="de-DE" sz="1600" dirty="0" smtClean="0">
              <a:solidFill>
                <a:srgbClr val="000099"/>
              </a:solidFill>
            </a:endParaRPr>
          </a:p>
          <a:p>
            <a:pPr lvl="1" defTabSz="914400">
              <a:buFontTx/>
              <a:buChar char="-"/>
              <a:defRPr/>
            </a:pPr>
            <a:endParaRPr lang="de-DE" sz="1600" dirty="0" smtClean="0">
              <a:solidFill>
                <a:srgbClr val="000099"/>
              </a:solidFill>
            </a:endParaRPr>
          </a:p>
          <a:p>
            <a:pPr lvl="1" defTabSz="914400">
              <a:buFontTx/>
              <a:buChar char="-"/>
              <a:defRPr/>
            </a:pPr>
            <a:endParaRPr lang="de-DE" sz="1600" dirty="0" smtClean="0">
              <a:solidFill>
                <a:srgbClr val="000099"/>
              </a:solidFill>
            </a:endParaRPr>
          </a:p>
          <a:p>
            <a:pPr lvl="1" defTabSz="914400">
              <a:buFontTx/>
              <a:buChar char="-"/>
              <a:defRPr/>
            </a:pPr>
            <a:endParaRPr lang="de-DE" sz="1600" dirty="0">
              <a:solidFill>
                <a:srgbClr val="000099"/>
              </a:solidFill>
            </a:endParaRPr>
          </a:p>
        </p:txBody>
      </p:sp>
      <p:pic>
        <p:nvPicPr>
          <p:cNvPr id="7179" name="Picture 13" descr="081211_nil_40er_7_(Rhodamine+DIC II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541" b="15607"/>
          <a:stretch>
            <a:fillRect/>
          </a:stretch>
        </p:blipFill>
        <p:spPr bwMode="auto">
          <a:xfrm>
            <a:off x="748690" y="4900574"/>
            <a:ext cx="2920023" cy="1667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feld 13"/>
          <p:cNvSpPr txBox="1"/>
          <p:nvPr/>
        </p:nvSpPr>
        <p:spPr>
          <a:xfrm>
            <a:off x="4928839" y="1470102"/>
            <a:ext cx="218957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err="1" smtClean="0"/>
              <a:t>Biofuels</a:t>
            </a:r>
            <a:endParaRPr lang="de-DE" sz="2400" dirty="0" smtClean="0"/>
          </a:p>
          <a:p>
            <a:pPr marL="357188" indent="-177800">
              <a:buFontTx/>
              <a:buChar char="-"/>
            </a:pPr>
            <a:r>
              <a:rPr lang="de-DE" sz="2400" dirty="0" smtClean="0"/>
              <a:t> Biodiesel</a:t>
            </a:r>
          </a:p>
          <a:p>
            <a:pPr marL="357188" indent="-177800">
              <a:buFontTx/>
              <a:buChar char="-"/>
            </a:pPr>
            <a:r>
              <a:rPr lang="de-DE" sz="2400" dirty="0" smtClean="0"/>
              <a:t> Biohydrogen</a:t>
            </a:r>
          </a:p>
          <a:p>
            <a:pPr marL="357188" indent="-177800">
              <a:buFontTx/>
              <a:buChar char="-"/>
            </a:pPr>
            <a:r>
              <a:rPr lang="de-DE" sz="2400" dirty="0" smtClean="0"/>
              <a:t> Bioethanol</a:t>
            </a:r>
          </a:p>
          <a:p>
            <a:pPr marL="357188" indent="-177800">
              <a:buFontTx/>
              <a:buChar char="-"/>
            </a:pPr>
            <a:r>
              <a:rPr lang="de-DE" sz="2400" dirty="0" smtClean="0"/>
              <a:t> Lipids</a:t>
            </a:r>
          </a:p>
          <a:p>
            <a:pPr marL="357188" indent="-177800"/>
            <a:r>
              <a:rPr lang="de-DE" sz="2400" dirty="0" err="1" smtClean="0"/>
              <a:t>etc</a:t>
            </a:r>
            <a:endParaRPr lang="de-DE" sz="2400" dirty="0"/>
          </a:p>
        </p:txBody>
      </p:sp>
      <p:sp>
        <p:nvSpPr>
          <p:cNvPr id="16" name="Textfeld 15"/>
          <p:cNvSpPr txBox="1"/>
          <p:nvPr/>
        </p:nvSpPr>
        <p:spPr>
          <a:xfrm>
            <a:off x="5530456" y="3897351"/>
            <a:ext cx="2564869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- Single </a:t>
            </a:r>
            <a:r>
              <a:rPr lang="de-DE" sz="2400" dirty="0" err="1" smtClean="0"/>
              <a:t>cell</a:t>
            </a:r>
            <a:r>
              <a:rPr lang="de-DE" sz="2400" dirty="0" smtClean="0"/>
              <a:t> </a:t>
            </a:r>
            <a:r>
              <a:rPr lang="de-DE" sz="2400" dirty="0" err="1" smtClean="0"/>
              <a:t>protein</a:t>
            </a:r>
            <a:endParaRPr lang="de-DE" sz="2400" dirty="0" smtClean="0"/>
          </a:p>
          <a:p>
            <a:r>
              <a:rPr lang="de-DE" sz="2400" dirty="0" smtClean="0"/>
              <a:t>- Vitamins</a:t>
            </a:r>
          </a:p>
          <a:p>
            <a:r>
              <a:rPr lang="de-DE" sz="2400" dirty="0" smtClean="0"/>
              <a:t>- </a:t>
            </a:r>
            <a:r>
              <a:rPr lang="de-DE" sz="2400" dirty="0" err="1" smtClean="0"/>
              <a:t>Coenzyme</a:t>
            </a:r>
            <a:r>
              <a:rPr lang="de-DE" sz="2400" dirty="0" smtClean="0"/>
              <a:t> </a:t>
            </a:r>
            <a:r>
              <a:rPr lang="de-DE" sz="2400" dirty="0" err="1" smtClean="0"/>
              <a:t>Q10</a:t>
            </a:r>
            <a:endParaRPr lang="de-DE" sz="2400" dirty="0" smtClean="0"/>
          </a:p>
          <a:p>
            <a:r>
              <a:rPr lang="de-DE" sz="2400" dirty="0" smtClean="0"/>
              <a:t>- </a:t>
            </a:r>
            <a:r>
              <a:rPr lang="de-DE" sz="2400" dirty="0" err="1" smtClean="0"/>
              <a:t>Biopesticides</a:t>
            </a:r>
            <a:endParaRPr lang="de-DE" sz="2400" dirty="0" smtClean="0"/>
          </a:p>
          <a:p>
            <a:r>
              <a:rPr lang="de-DE" sz="2400" dirty="0" smtClean="0"/>
              <a:t>- Biopolyesters</a:t>
            </a:r>
          </a:p>
          <a:p>
            <a:r>
              <a:rPr lang="de-DE" sz="2400" dirty="0" smtClean="0"/>
              <a:t>- </a:t>
            </a:r>
            <a:r>
              <a:rPr lang="de-DE" sz="2400" dirty="0" err="1" smtClean="0"/>
              <a:t>Biofertilizers</a:t>
            </a:r>
            <a:endParaRPr lang="de-DE" sz="2400" dirty="0" smtClean="0"/>
          </a:p>
          <a:p>
            <a:r>
              <a:rPr lang="de-DE" sz="2400" dirty="0" smtClean="0"/>
              <a:t>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" name="Line 9"/>
          <p:cNvSpPr>
            <a:spLocks noChangeShapeType="1"/>
          </p:cNvSpPr>
          <p:nvPr/>
        </p:nvSpPr>
        <p:spPr bwMode="auto">
          <a:xfrm>
            <a:off x="885825" y="133350"/>
            <a:ext cx="7573963" cy="0"/>
          </a:xfrm>
          <a:prstGeom prst="line">
            <a:avLst/>
          </a:prstGeom>
          <a:noFill/>
          <a:ln w="25400">
            <a:solidFill>
              <a:srgbClr val="0033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grpSp>
        <p:nvGrpSpPr>
          <p:cNvPr id="18" name="Gruppieren 17"/>
          <p:cNvGrpSpPr/>
          <p:nvPr/>
        </p:nvGrpSpPr>
        <p:grpSpPr>
          <a:xfrm>
            <a:off x="207963" y="698643"/>
            <a:ext cx="8541499" cy="5873303"/>
            <a:chOff x="207963" y="698643"/>
            <a:chExt cx="8541499" cy="5873303"/>
          </a:xfrm>
        </p:grpSpPr>
        <p:pic>
          <p:nvPicPr>
            <p:cNvPr id="6146" name="Picture 6" descr="3_Kolben_S1_GT9_G9_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0783"/>
            <a:stretch>
              <a:fillRect/>
            </a:stretch>
          </p:blipFill>
          <p:spPr bwMode="auto">
            <a:xfrm>
              <a:off x="1629524" y="2287283"/>
              <a:ext cx="6242050" cy="417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7" name="Picture 5" descr="SN20phototroph mit DMSO v3Febr09_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28" t="6332" r="3569" b="25998"/>
            <a:stretch>
              <a:fillRect/>
            </a:stretch>
          </p:blipFill>
          <p:spPr bwMode="auto">
            <a:xfrm>
              <a:off x="4140200" y="1104274"/>
              <a:ext cx="4535488" cy="2649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8" name="Picture 7" descr="G9_Pyrex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29" t="3886" r="17657" b="4579"/>
            <a:stretch>
              <a:fillRect/>
            </a:stretch>
          </p:blipFill>
          <p:spPr bwMode="auto">
            <a:xfrm>
              <a:off x="1863725" y="698643"/>
              <a:ext cx="1763713" cy="3383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9" name="Picture 9" descr="S1_aerob_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330" r="26346" b="16374"/>
            <a:stretch>
              <a:fillRect/>
            </a:stretch>
          </p:blipFill>
          <p:spPr bwMode="auto">
            <a:xfrm>
              <a:off x="862762" y="2071383"/>
              <a:ext cx="1774825" cy="2303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0" name="Picture 10" descr="img_268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776" r="39627" b="7574"/>
            <a:stretch>
              <a:fillRect/>
            </a:stretch>
          </p:blipFill>
          <p:spPr bwMode="auto">
            <a:xfrm>
              <a:off x="765924" y="3511246"/>
              <a:ext cx="865188" cy="3060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1" name="Picture 11" descr="S1_aerob_1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975" r="31358" b="13565"/>
            <a:stretch>
              <a:fillRect/>
            </a:stretch>
          </p:blipFill>
          <p:spPr bwMode="auto">
            <a:xfrm>
              <a:off x="7319124" y="3439808"/>
              <a:ext cx="1430338" cy="1944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5" name="Picture 6" descr="CIMG017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244"/>
            <a:stretch>
              <a:fillRect/>
            </a:stretch>
          </p:blipFill>
          <p:spPr bwMode="auto">
            <a:xfrm>
              <a:off x="3553574" y="3169933"/>
              <a:ext cx="3355975" cy="1649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6" name="Picture 8" descr="G9_rot_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5912" y="1879296"/>
              <a:ext cx="1903412" cy="1427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7" name="Picture 15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03" t="23958" r="20448" b="8189"/>
            <a:stretch>
              <a:fillRect/>
            </a:stretch>
          </p:blipFill>
          <p:spPr bwMode="auto">
            <a:xfrm>
              <a:off x="207963" y="975686"/>
              <a:ext cx="2036762" cy="1439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</p:pic>
      </p:grpSp>
      <p:sp>
        <p:nvSpPr>
          <p:cNvPr id="16" name="Text Box 1"/>
          <p:cNvSpPr txBox="1">
            <a:spLocks noChangeArrowheads="1"/>
          </p:cNvSpPr>
          <p:nvPr/>
        </p:nvSpPr>
        <p:spPr bwMode="auto">
          <a:xfrm>
            <a:off x="133561" y="30822"/>
            <a:ext cx="8959065" cy="67403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SzPct val="100000"/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2800" dirty="0" smtClean="0">
                <a:solidFill>
                  <a:srgbClr val="000099"/>
                </a:solidFill>
              </a:rPr>
              <a:t>Photosynthetic Products of Purple Non-</a:t>
            </a:r>
            <a:r>
              <a:rPr lang="en-GB" sz="2800" dirty="0" err="1" smtClean="0">
                <a:solidFill>
                  <a:srgbClr val="000099"/>
                </a:solidFill>
              </a:rPr>
              <a:t>Sulfur</a:t>
            </a:r>
            <a:r>
              <a:rPr lang="en-GB" sz="2800" dirty="0" smtClean="0">
                <a:solidFill>
                  <a:srgbClr val="000099"/>
                </a:solidFill>
              </a:rPr>
              <a:t> Bacteria</a:t>
            </a:r>
            <a:endParaRPr lang="en-GB" sz="2800" dirty="0">
              <a:solidFill>
                <a:srgbClr val="000099"/>
              </a:solidFill>
            </a:endParaRPr>
          </a:p>
        </p:txBody>
      </p:sp>
      <p:graphicFrame>
        <p:nvGraphicFramePr>
          <p:cNvPr id="19" name="Tabelle 18"/>
          <p:cNvGraphicFramePr>
            <a:graphicFrameLocks noGrp="1"/>
          </p:cNvGraphicFramePr>
          <p:nvPr/>
        </p:nvGraphicFramePr>
        <p:xfrm>
          <a:off x="496587" y="1160698"/>
          <a:ext cx="2175553" cy="35407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17555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b="1" dirty="0" err="1" smtClean="0"/>
                        <a:t>Species</a:t>
                      </a:r>
                      <a:endParaRPr lang="de-DE" b="1" dirty="0"/>
                    </a:p>
                  </a:txBody>
                  <a:tcPr>
                    <a:solidFill>
                      <a:srgbClr val="DDDDDD">
                        <a:alpha val="85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de-DE" i="1" dirty="0" err="1" smtClean="0"/>
                        <a:t>Rc</a:t>
                      </a:r>
                      <a:r>
                        <a:rPr lang="de-DE" i="1" dirty="0" smtClean="0"/>
                        <a:t>.</a:t>
                      </a:r>
                      <a:r>
                        <a:rPr lang="de-DE" i="1" baseline="0" dirty="0" smtClean="0"/>
                        <a:t> </a:t>
                      </a:r>
                      <a:r>
                        <a:rPr lang="de-DE" i="1" baseline="0" dirty="0" err="1" smtClean="0"/>
                        <a:t>gelatinosus</a:t>
                      </a:r>
                      <a:endParaRPr lang="de-DE" i="1" baseline="0" dirty="0" smtClean="0"/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de-DE" i="1" baseline="0" dirty="0" err="1" smtClean="0"/>
                        <a:t>Rb</a:t>
                      </a:r>
                      <a:r>
                        <a:rPr lang="de-DE" i="1" baseline="0" dirty="0" smtClean="0"/>
                        <a:t>. </a:t>
                      </a:r>
                      <a:r>
                        <a:rPr lang="de-DE" i="1" baseline="0" dirty="0" err="1" smtClean="0"/>
                        <a:t>sphaeroides</a:t>
                      </a:r>
                      <a:endParaRPr lang="de-DE" i="1" baseline="0" dirty="0" smtClean="0"/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de-DE" i="1" baseline="0" dirty="0" err="1" smtClean="0"/>
                        <a:t>Rb</a:t>
                      </a:r>
                      <a:r>
                        <a:rPr lang="de-DE" i="1" baseline="0" dirty="0" smtClean="0"/>
                        <a:t>. </a:t>
                      </a:r>
                      <a:r>
                        <a:rPr lang="de-DE" i="1" baseline="0" dirty="0" err="1" smtClean="0"/>
                        <a:t>capsulatus</a:t>
                      </a:r>
                      <a:endParaRPr lang="de-DE" i="1" baseline="0" dirty="0" smtClean="0"/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de-DE" i="1" baseline="0" dirty="0" smtClean="0"/>
                        <a:t>R. </a:t>
                      </a:r>
                      <a:r>
                        <a:rPr lang="de-DE" i="1" baseline="0" dirty="0" err="1" smtClean="0"/>
                        <a:t>tenue</a:t>
                      </a:r>
                      <a:endParaRPr lang="de-DE" i="1" baseline="0" dirty="0" smtClean="0"/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de-DE" i="1" baseline="0" dirty="0" smtClean="0"/>
                        <a:t>R. </a:t>
                      </a:r>
                      <a:r>
                        <a:rPr lang="de-DE" i="1" baseline="0" dirty="0" err="1" smtClean="0"/>
                        <a:t>rubrum</a:t>
                      </a:r>
                      <a:endParaRPr lang="de-DE" i="1" baseline="0" dirty="0" smtClean="0"/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de-DE" i="1" baseline="0" dirty="0" err="1" smtClean="0"/>
                        <a:t>Rps</a:t>
                      </a:r>
                      <a:r>
                        <a:rPr lang="de-DE" i="1" baseline="0" dirty="0" smtClean="0"/>
                        <a:t>. </a:t>
                      </a:r>
                      <a:r>
                        <a:rPr lang="de-DE" i="1" baseline="0" dirty="0" err="1" smtClean="0"/>
                        <a:t>palustris</a:t>
                      </a:r>
                      <a:endParaRPr lang="de-DE" i="1" baseline="0" dirty="0" smtClean="0"/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de-DE" i="1" baseline="0" dirty="0" smtClean="0"/>
                        <a:t>R. </a:t>
                      </a:r>
                      <a:r>
                        <a:rPr lang="de-DE" i="1" baseline="0" dirty="0" err="1" smtClean="0"/>
                        <a:t>molichianum</a:t>
                      </a:r>
                      <a:endParaRPr lang="de-DE" i="1" baseline="0" dirty="0" smtClean="0"/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de-DE" i="1" baseline="0" dirty="0" err="1" smtClean="0"/>
                        <a:t>Rps</a:t>
                      </a:r>
                      <a:r>
                        <a:rPr lang="de-DE" i="1" baseline="0" dirty="0" smtClean="0"/>
                        <a:t>. </a:t>
                      </a:r>
                      <a:r>
                        <a:rPr lang="de-DE" i="1" baseline="0" dirty="0" err="1" smtClean="0"/>
                        <a:t>viridis</a:t>
                      </a:r>
                      <a:endParaRPr lang="de-DE" i="1" baseline="0" dirty="0" smtClean="0"/>
                    </a:p>
                    <a:p>
                      <a:r>
                        <a:rPr lang="de-DE" i="1" baseline="0" dirty="0" smtClean="0"/>
                        <a:t>...</a:t>
                      </a:r>
                    </a:p>
                  </a:txBody>
                  <a:tcPr>
                    <a:solidFill>
                      <a:srgbClr val="DDDDDD">
                        <a:alpha val="85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Tabelle 19"/>
          <p:cNvGraphicFramePr>
            <a:graphicFrameLocks noGrp="1"/>
          </p:cNvGraphicFramePr>
          <p:nvPr/>
        </p:nvGraphicFramePr>
        <p:xfrm>
          <a:off x="3013752" y="1165816"/>
          <a:ext cx="2470988" cy="3464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7098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b="1" dirty="0" err="1" smtClean="0"/>
                        <a:t>Feedstock</a:t>
                      </a:r>
                      <a:endParaRPr lang="de-DE" b="1" dirty="0"/>
                    </a:p>
                  </a:txBody>
                  <a:tcPr>
                    <a:solidFill>
                      <a:srgbClr val="DDDDDD">
                        <a:alpha val="85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de-DE" dirty="0" err="1" smtClean="0"/>
                        <a:t>Wheat</a:t>
                      </a:r>
                      <a:r>
                        <a:rPr lang="de-DE" dirty="0" smtClean="0"/>
                        <a:t> </a:t>
                      </a:r>
                      <a:r>
                        <a:rPr lang="de-DE" dirty="0" err="1" smtClean="0"/>
                        <a:t>bran</a:t>
                      </a:r>
                      <a:endParaRPr lang="de-DE" dirty="0" smtClean="0"/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de-DE" dirty="0" err="1" smtClean="0"/>
                        <a:t>Whey</a:t>
                      </a:r>
                      <a:endParaRPr lang="de-DE" dirty="0" smtClean="0"/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de-DE" dirty="0" err="1" smtClean="0"/>
                        <a:t>Cassava</a:t>
                      </a:r>
                      <a:r>
                        <a:rPr lang="de-DE" dirty="0" smtClean="0"/>
                        <a:t> </a:t>
                      </a:r>
                      <a:r>
                        <a:rPr lang="de-DE" dirty="0" err="1" smtClean="0"/>
                        <a:t>starch</a:t>
                      </a:r>
                      <a:endParaRPr lang="de-DE" dirty="0" smtClean="0"/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de-DE" dirty="0" err="1" smtClean="0"/>
                        <a:t>Soybean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waste</a:t>
                      </a:r>
                      <a:endParaRPr lang="de-DE" baseline="0" dirty="0" smtClean="0"/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de-DE" baseline="0" dirty="0" smtClean="0"/>
                        <a:t>Biogas plant </a:t>
                      </a:r>
                      <a:r>
                        <a:rPr lang="de-DE" baseline="0" dirty="0" err="1" smtClean="0"/>
                        <a:t>slurry</a:t>
                      </a:r>
                      <a:endParaRPr lang="de-DE" baseline="0" dirty="0" smtClean="0"/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de-DE" baseline="0" dirty="0" err="1" smtClean="0"/>
                        <a:t>Wastewater</a:t>
                      </a:r>
                      <a:endParaRPr lang="de-DE" baseline="0" dirty="0" smtClean="0"/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de-DE" baseline="0" dirty="0" err="1" smtClean="0"/>
                        <a:t>Waste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sulfite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liquor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from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wood</a:t>
                      </a:r>
                      <a:endParaRPr lang="de-DE" baseline="0" dirty="0" smtClean="0"/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de-DE" dirty="0" smtClean="0"/>
                        <a:t>...</a:t>
                      </a:r>
                      <a:endParaRPr lang="de-DE" dirty="0"/>
                    </a:p>
                  </a:txBody>
                  <a:tcPr>
                    <a:solidFill>
                      <a:srgbClr val="DDDDDD">
                        <a:alpha val="85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Tabelle 20"/>
          <p:cNvGraphicFramePr>
            <a:graphicFrameLocks noGrp="1"/>
          </p:cNvGraphicFramePr>
          <p:nvPr/>
        </p:nvGraphicFramePr>
        <p:xfrm>
          <a:off x="5774076" y="1155542"/>
          <a:ext cx="2702104" cy="5669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2104"/>
              </a:tblGrid>
              <a:tr h="342205">
                <a:tc>
                  <a:txBody>
                    <a:bodyPr/>
                    <a:lstStyle/>
                    <a:p>
                      <a:pPr algn="ctr"/>
                      <a:r>
                        <a:rPr lang="de-DE" b="1" dirty="0" err="1" smtClean="0"/>
                        <a:t>Product</a:t>
                      </a:r>
                      <a:r>
                        <a:rPr lang="de-DE" b="1" dirty="0" smtClean="0"/>
                        <a:t>/</a:t>
                      </a:r>
                      <a:r>
                        <a:rPr lang="de-DE" b="1" dirty="0" err="1" smtClean="0"/>
                        <a:t>Application</a:t>
                      </a:r>
                      <a:endParaRPr lang="de-DE" b="1" dirty="0"/>
                    </a:p>
                  </a:txBody>
                  <a:tcPr>
                    <a:solidFill>
                      <a:srgbClr val="DDDDDD">
                        <a:alpha val="85000"/>
                      </a:srgbClr>
                    </a:solidFill>
                  </a:tcPr>
                </a:tc>
              </a:tr>
              <a:tr h="5118811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de-DE" sz="1600" dirty="0" err="1" smtClean="0"/>
                        <a:t>SCP</a:t>
                      </a:r>
                      <a:r>
                        <a:rPr lang="de-DE" sz="1600" dirty="0" smtClean="0"/>
                        <a:t>, </a:t>
                      </a:r>
                      <a:r>
                        <a:rPr lang="de-DE" sz="1600" dirty="0" err="1" smtClean="0"/>
                        <a:t>animal</a:t>
                      </a:r>
                      <a:r>
                        <a:rPr lang="de-DE" sz="1600" dirty="0" smtClean="0"/>
                        <a:t> </a:t>
                      </a:r>
                      <a:r>
                        <a:rPr lang="de-DE" sz="1600" dirty="0" err="1" smtClean="0"/>
                        <a:t>feed</a:t>
                      </a:r>
                      <a:endParaRPr lang="de-DE" sz="1600" dirty="0" smtClean="0"/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de-DE" sz="1600" dirty="0" err="1" smtClean="0"/>
                        <a:t>Cholesterol-lowering</a:t>
                      </a:r>
                      <a:r>
                        <a:rPr lang="de-DE" sz="1600" dirty="0" smtClean="0"/>
                        <a:t> food </a:t>
                      </a:r>
                      <a:r>
                        <a:rPr lang="de-DE" sz="1600" dirty="0" err="1" smtClean="0"/>
                        <a:t>supplement</a:t>
                      </a:r>
                      <a:endParaRPr lang="de-DE" sz="1600" dirty="0" smtClean="0"/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de-DE" sz="1600" dirty="0" smtClean="0"/>
                        <a:t>Vitamin </a:t>
                      </a:r>
                      <a:r>
                        <a:rPr lang="de-DE" sz="1600" dirty="0" err="1" smtClean="0"/>
                        <a:t>B2</a:t>
                      </a:r>
                      <a:endParaRPr lang="de-DE" sz="1600" dirty="0" smtClean="0"/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de-DE" sz="1600" dirty="0" smtClean="0"/>
                        <a:t>Vitamin E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de-DE" sz="1600" dirty="0" smtClean="0"/>
                        <a:t>Vitamin</a:t>
                      </a:r>
                      <a:r>
                        <a:rPr lang="de-DE" sz="1600" baseline="0" dirty="0" smtClean="0"/>
                        <a:t> </a:t>
                      </a:r>
                      <a:r>
                        <a:rPr lang="de-DE" sz="1600" baseline="0" dirty="0" err="1" smtClean="0"/>
                        <a:t>B12</a:t>
                      </a:r>
                      <a:endParaRPr lang="de-DE" sz="1600" baseline="0" dirty="0" smtClean="0"/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de-DE" sz="1600" baseline="0" dirty="0" err="1" smtClean="0"/>
                        <a:t>Carotenoids</a:t>
                      </a:r>
                      <a:endParaRPr lang="de-DE" sz="1600" baseline="0" dirty="0" smtClean="0"/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de-DE" sz="1600" baseline="0" dirty="0" err="1" smtClean="0"/>
                        <a:t>Porphyrines</a:t>
                      </a:r>
                      <a:endParaRPr lang="de-DE" sz="1600" baseline="0" dirty="0" smtClean="0"/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de-DE" sz="1600" baseline="0" dirty="0" err="1" smtClean="0"/>
                        <a:t>Coenzyme</a:t>
                      </a:r>
                      <a:r>
                        <a:rPr lang="de-DE" sz="1600" baseline="0" dirty="0" smtClean="0"/>
                        <a:t> </a:t>
                      </a:r>
                      <a:r>
                        <a:rPr lang="de-DE" sz="1600" baseline="0" dirty="0" err="1" smtClean="0"/>
                        <a:t>Q10</a:t>
                      </a:r>
                      <a:endParaRPr lang="de-DE" sz="1600" baseline="0" dirty="0" smtClean="0"/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de-DE" sz="1600" baseline="0" dirty="0" smtClean="0"/>
                        <a:t>Enzymes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de-DE" sz="1600" baseline="0" dirty="0" err="1" smtClean="0"/>
                        <a:t>Waste</a:t>
                      </a:r>
                      <a:r>
                        <a:rPr lang="de-DE" sz="1600" baseline="0" dirty="0" smtClean="0"/>
                        <a:t> </a:t>
                      </a:r>
                      <a:r>
                        <a:rPr lang="de-DE" sz="1600" baseline="0" dirty="0" err="1" smtClean="0"/>
                        <a:t>treatment</a:t>
                      </a:r>
                      <a:endParaRPr lang="de-DE" sz="1600" baseline="0" dirty="0" smtClean="0"/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de-DE" sz="1600" baseline="0" dirty="0" smtClean="0"/>
                        <a:t>Biopolymers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de-DE" sz="1600" baseline="0" dirty="0" err="1" smtClean="0"/>
                        <a:t>Biopesticides</a:t>
                      </a:r>
                      <a:r>
                        <a:rPr lang="de-DE" sz="1600" baseline="0" dirty="0" smtClean="0"/>
                        <a:t> (5-ALA)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de-DE" sz="1600" baseline="0" dirty="0" smtClean="0"/>
                        <a:t>Biohydrogen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de-DE" sz="1600" baseline="0" dirty="0" err="1" smtClean="0"/>
                        <a:t>recombinant</a:t>
                      </a:r>
                      <a:r>
                        <a:rPr lang="de-DE" sz="1600" baseline="0" dirty="0" smtClean="0"/>
                        <a:t> </a:t>
                      </a:r>
                      <a:r>
                        <a:rPr lang="de-DE" sz="1600" baseline="0" dirty="0" err="1" smtClean="0"/>
                        <a:t>membrane</a:t>
                      </a:r>
                      <a:r>
                        <a:rPr lang="de-DE" sz="1600" baseline="0" dirty="0" smtClean="0"/>
                        <a:t> </a:t>
                      </a:r>
                      <a:r>
                        <a:rPr lang="de-DE" sz="1600" baseline="0" dirty="0" err="1" smtClean="0"/>
                        <a:t>proteins</a:t>
                      </a:r>
                      <a:endParaRPr lang="de-DE" sz="1600" baseline="0" dirty="0" smtClean="0"/>
                    </a:p>
                    <a:p>
                      <a:pPr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de-DE" sz="1600" baseline="0" dirty="0" smtClean="0"/>
                        <a:t>...</a:t>
                      </a:r>
                    </a:p>
                  </a:txBody>
                  <a:tcPr>
                    <a:solidFill>
                      <a:srgbClr val="DDDDDD">
                        <a:alpha val="85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16"/>
          <p:cNvSpPr txBox="1">
            <a:spLocks noChangeArrowheads="1"/>
          </p:cNvSpPr>
          <p:nvPr/>
        </p:nvSpPr>
        <p:spPr bwMode="auto">
          <a:xfrm>
            <a:off x="415924" y="6125949"/>
            <a:ext cx="4651375" cy="323850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800" dirty="0">
                <a:latin typeface="+mn-lt"/>
              </a:rPr>
              <a:t> http://www.bio-pro.de/de/region/freiburg/magazin/04647/index.html</a:t>
            </a:r>
          </a:p>
          <a:p>
            <a:pPr>
              <a:lnSpc>
                <a:spcPct val="95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en-GB" sz="8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270" name="Rectangle 22"/>
          <p:cNvSpPr>
            <a:spLocks noChangeArrowheads="1"/>
          </p:cNvSpPr>
          <p:nvPr/>
        </p:nvSpPr>
        <p:spPr bwMode="auto">
          <a:xfrm>
            <a:off x="6119813" y="6396038"/>
            <a:ext cx="1922462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/>
            <a:r>
              <a:rPr lang="en-US" sz="800"/>
              <a:t>SCIENCE VOL 329 13 AUGUST 2010</a:t>
            </a:r>
          </a:p>
        </p:txBody>
      </p:sp>
      <p:pic>
        <p:nvPicPr>
          <p:cNvPr id="11271" name="Picture 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44" b="35191"/>
          <a:stretch>
            <a:fillRect/>
          </a:stretch>
        </p:blipFill>
        <p:spPr bwMode="auto">
          <a:xfrm>
            <a:off x="5508965" y="4174322"/>
            <a:ext cx="2751458" cy="2260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2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5908"/>
            <a:ext cx="5198724" cy="5327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1400047" y="277691"/>
            <a:ext cx="6410581" cy="617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DDDD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GB" sz="3400" dirty="0" smtClean="0">
                <a:solidFill>
                  <a:srgbClr val="000099"/>
                </a:solidFill>
                <a:latin typeface="+mj-lt"/>
              </a:rPr>
              <a:t>Phototrophic </a:t>
            </a:r>
            <a:r>
              <a:rPr lang="en-GB" sz="3400" dirty="0">
                <a:solidFill>
                  <a:srgbClr val="000099"/>
                </a:solidFill>
                <a:latin typeface="+mj-lt"/>
              </a:rPr>
              <a:t>Cultivation </a:t>
            </a:r>
            <a:r>
              <a:rPr lang="en-GB" sz="3400" dirty="0" smtClean="0">
                <a:solidFill>
                  <a:srgbClr val="000099"/>
                </a:solidFill>
                <a:latin typeface="+mj-lt"/>
              </a:rPr>
              <a:t>Systems...</a:t>
            </a:r>
            <a:endParaRPr lang="en-GB" sz="3400" dirty="0">
              <a:solidFill>
                <a:srgbClr val="000099"/>
              </a:solidFill>
              <a:latin typeface="+mj-lt"/>
            </a:endParaRPr>
          </a:p>
        </p:txBody>
      </p:sp>
      <p:pic>
        <p:nvPicPr>
          <p:cNvPr id="7" name="Picture 3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54737" y="1216040"/>
            <a:ext cx="1969208" cy="2955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7589272" y="1379184"/>
            <a:ext cx="1246503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GB" sz="1400" dirty="0" err="1">
                <a:latin typeface="Calibri" pitchFamily="34" charset="0"/>
              </a:rPr>
              <a:t>Greenovation</a:t>
            </a:r>
            <a:r>
              <a:rPr lang="en-GB" sz="1400" dirty="0">
                <a:latin typeface="Calibri" pitchFamily="34" charset="0"/>
              </a:rPr>
              <a:t> Biotech GmbH, </a:t>
            </a:r>
            <a:r>
              <a:rPr lang="en-GB" sz="1400" dirty="0" err="1" smtClean="0">
                <a:latin typeface="Calibri" pitchFamily="34" charset="0"/>
              </a:rPr>
              <a:t>Flatpane</a:t>
            </a:r>
            <a:r>
              <a:rPr lang="en-GB" sz="1400" dirty="0" smtClean="0">
                <a:latin typeface="Calibri" pitchFamily="34" charset="0"/>
              </a:rPr>
              <a:t>-Airlift Reactor</a:t>
            </a:r>
            <a:r>
              <a:rPr lang="en-GB" sz="1400" dirty="0">
                <a:latin typeface="Calibri" pitchFamily="34" charset="0"/>
              </a:rPr>
              <a:t>, IGB Stuttgart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119922" y="1015999"/>
            <a:ext cx="8911122" cy="5529263"/>
          </a:xfrm>
          <a:prstGeom prst="rect">
            <a:avLst/>
          </a:prstGeom>
          <a:gradFill rotWithShape="0">
            <a:gsLst>
              <a:gs pos="0">
                <a:srgbClr val="000000"/>
              </a:gs>
              <a:gs pos="100000">
                <a:srgbClr val="FFCC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lnSpc>
                <a:spcPct val="81000"/>
              </a:lnSpc>
            </a:pPr>
            <a:endParaRPr lang="de-DE">
              <a:solidFill>
                <a:schemeClr val="bg1"/>
              </a:solidFill>
            </a:endParaRPr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690563" y="1484784"/>
            <a:ext cx="3521397" cy="61157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marL="0" lvl="1" eaLnBrk="1" hangingPunct="1">
              <a:lnSpc>
                <a:spcPct val="120000"/>
              </a:lnSpc>
              <a:tabLst>
                <a:tab pos="0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400" dirty="0" smtClean="0">
                <a:solidFill>
                  <a:srgbClr val="000000"/>
                </a:solidFill>
              </a:rPr>
              <a:t>+ </a:t>
            </a:r>
            <a:r>
              <a:rPr lang="en-GB" sz="1400" dirty="0">
                <a:solidFill>
                  <a:srgbClr val="000000"/>
                </a:solidFill>
              </a:rPr>
              <a:t>O</a:t>
            </a:r>
            <a:r>
              <a:rPr lang="en-GB" sz="1400" baseline="-25000" dirty="0">
                <a:solidFill>
                  <a:srgbClr val="000000"/>
                </a:solidFill>
              </a:rPr>
              <a:t>2</a:t>
            </a:r>
            <a:r>
              <a:rPr lang="en-GB" sz="1400" dirty="0">
                <a:solidFill>
                  <a:srgbClr val="000000"/>
                </a:solidFill>
              </a:rPr>
              <a:t>: </a:t>
            </a:r>
            <a:r>
              <a:rPr lang="en-GB" sz="1400" dirty="0" smtClean="0">
                <a:solidFill>
                  <a:srgbClr val="000000"/>
                </a:solidFill>
              </a:rPr>
              <a:t> aerobic </a:t>
            </a:r>
            <a:r>
              <a:rPr lang="en-GB" sz="1400" dirty="0" err="1">
                <a:solidFill>
                  <a:srgbClr val="000000"/>
                </a:solidFill>
              </a:rPr>
              <a:t>respration</a:t>
            </a:r>
            <a:endParaRPr lang="en-GB" sz="1400" dirty="0">
              <a:solidFill>
                <a:srgbClr val="000000"/>
              </a:solidFill>
            </a:endParaRPr>
          </a:p>
          <a:p>
            <a:pPr marL="0" lvl="1" eaLnBrk="1" hangingPunct="1">
              <a:lnSpc>
                <a:spcPct val="120000"/>
              </a:lnSpc>
              <a:tabLst>
                <a:tab pos="0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400" dirty="0" smtClean="0">
                <a:solidFill>
                  <a:srgbClr val="000000"/>
                </a:solidFill>
              </a:rPr>
              <a:t>- </a:t>
            </a:r>
            <a:r>
              <a:rPr lang="en-GB" sz="1400" dirty="0">
                <a:solidFill>
                  <a:srgbClr val="000000"/>
                </a:solidFill>
              </a:rPr>
              <a:t>O</a:t>
            </a:r>
            <a:r>
              <a:rPr lang="en-GB" sz="1400" baseline="-25000" dirty="0">
                <a:solidFill>
                  <a:srgbClr val="000000"/>
                </a:solidFill>
              </a:rPr>
              <a:t>2</a:t>
            </a:r>
            <a:r>
              <a:rPr lang="en-GB" sz="1400" dirty="0">
                <a:solidFill>
                  <a:srgbClr val="000000"/>
                </a:solidFill>
              </a:rPr>
              <a:t>: </a:t>
            </a:r>
            <a:r>
              <a:rPr lang="en-GB" sz="1400" dirty="0" smtClean="0">
                <a:solidFill>
                  <a:srgbClr val="000000"/>
                </a:solidFill>
              </a:rPr>
              <a:t> anaerobic </a:t>
            </a:r>
            <a:r>
              <a:rPr lang="en-GB" sz="1400" dirty="0">
                <a:solidFill>
                  <a:srgbClr val="000000"/>
                </a:solidFill>
              </a:rPr>
              <a:t>respiration</a:t>
            </a:r>
            <a:r>
              <a:rPr lang="en-GB" sz="1400" dirty="0" smtClean="0">
                <a:solidFill>
                  <a:srgbClr val="000000"/>
                </a:solidFill>
              </a:rPr>
              <a:t>, fermentation </a:t>
            </a:r>
            <a:endParaRPr lang="en-GB" sz="1400" dirty="0">
              <a:solidFill>
                <a:srgbClr val="000000"/>
              </a:solidFill>
            </a:endParaRPr>
          </a:p>
        </p:txBody>
      </p:sp>
      <p:grpSp>
        <p:nvGrpSpPr>
          <p:cNvPr id="2" name="Gruppieren 3"/>
          <p:cNvGrpSpPr/>
          <p:nvPr/>
        </p:nvGrpSpPr>
        <p:grpSpPr>
          <a:xfrm>
            <a:off x="669925" y="4522788"/>
            <a:ext cx="5207000" cy="1341239"/>
            <a:chOff x="669925" y="4522788"/>
            <a:chExt cx="5207000" cy="1341239"/>
          </a:xfrm>
        </p:grpSpPr>
        <p:sp>
          <p:nvSpPr>
            <p:cNvPr id="8202" name="AutoShape 10"/>
            <p:cNvSpPr>
              <a:spLocks noChangeArrowheads="1"/>
            </p:cNvSpPr>
            <p:nvPr/>
          </p:nvSpPr>
          <p:spPr bwMode="auto">
            <a:xfrm rot="10800000">
              <a:off x="2924175" y="4779963"/>
              <a:ext cx="2952750" cy="720725"/>
            </a:xfrm>
            <a:prstGeom prst="curvedDownArrow">
              <a:avLst>
                <a:gd name="adj1" fmla="val 79662"/>
                <a:gd name="adj2" fmla="val 163118"/>
                <a:gd name="adj3" fmla="val 33333"/>
              </a:avLst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>
                <a:lnSpc>
                  <a:spcPct val="81000"/>
                </a:lnSpc>
              </a:pPr>
              <a:endParaRPr lang="de-DE">
                <a:solidFill>
                  <a:schemeClr val="bg1"/>
                </a:solidFill>
              </a:endParaRPr>
            </a:p>
          </p:txBody>
        </p:sp>
        <p:sp>
          <p:nvSpPr>
            <p:cNvPr id="8195" name="Rectangle 3"/>
            <p:cNvSpPr>
              <a:spLocks noChangeArrowheads="1"/>
            </p:cNvSpPr>
            <p:nvPr/>
          </p:nvSpPr>
          <p:spPr bwMode="auto">
            <a:xfrm>
              <a:off x="2782888" y="4867275"/>
              <a:ext cx="3175" cy="158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81000"/>
                </a:lnSpc>
              </a:pPr>
              <a:endParaRPr lang="de-DE">
                <a:solidFill>
                  <a:schemeClr val="bg1"/>
                </a:solidFill>
              </a:endParaRPr>
            </a:p>
          </p:txBody>
        </p:sp>
        <p:sp>
          <p:nvSpPr>
            <p:cNvPr id="8196" name="Rectangle 4"/>
            <p:cNvSpPr>
              <a:spLocks noChangeArrowheads="1"/>
            </p:cNvSpPr>
            <p:nvPr/>
          </p:nvSpPr>
          <p:spPr bwMode="auto">
            <a:xfrm>
              <a:off x="3492500" y="4867275"/>
              <a:ext cx="3175" cy="158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81000"/>
                </a:lnSpc>
              </a:pPr>
              <a:endParaRPr lang="de-DE">
                <a:solidFill>
                  <a:schemeClr val="bg1"/>
                </a:solidFill>
              </a:endParaRPr>
            </a:p>
          </p:txBody>
        </p:sp>
        <p:sp>
          <p:nvSpPr>
            <p:cNvPr id="8197" name="Rectangle 5"/>
            <p:cNvSpPr>
              <a:spLocks noChangeArrowheads="1"/>
            </p:cNvSpPr>
            <p:nvPr/>
          </p:nvSpPr>
          <p:spPr bwMode="auto">
            <a:xfrm>
              <a:off x="5681663" y="4867275"/>
              <a:ext cx="3175" cy="158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lnSpc>
                  <a:spcPct val="81000"/>
                </a:lnSpc>
              </a:pPr>
              <a:endParaRPr lang="de-DE">
                <a:solidFill>
                  <a:schemeClr val="bg1"/>
                </a:solidFill>
              </a:endParaRPr>
            </a:p>
          </p:txBody>
        </p:sp>
        <p:sp>
          <p:nvSpPr>
            <p:cNvPr id="8206" name="Text Box 15"/>
            <p:cNvSpPr txBox="1">
              <a:spLocks noChangeArrowheads="1"/>
            </p:cNvSpPr>
            <p:nvPr/>
          </p:nvSpPr>
          <p:spPr bwMode="auto">
            <a:xfrm>
              <a:off x="4129088" y="4522788"/>
              <a:ext cx="947737" cy="549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>
                <a:buClr>
                  <a:srgbClr val="BBE0E3"/>
                </a:buClr>
              </a:pPr>
              <a:r>
                <a:rPr lang="en-GB" sz="3000" b="1">
                  <a:solidFill>
                    <a:srgbClr val="BBE0E3"/>
                  </a:solidFill>
                </a:rPr>
                <a:t>+ O</a:t>
              </a:r>
              <a:r>
                <a:rPr lang="en-GB" sz="3000" b="1" baseline="-25000">
                  <a:solidFill>
                    <a:srgbClr val="BBE0E3"/>
                  </a:solidFill>
                </a:rPr>
                <a:t>2</a:t>
              </a:r>
            </a:p>
          </p:txBody>
        </p:sp>
        <p:sp>
          <p:nvSpPr>
            <p:cNvPr id="8207" name="Text Box 24"/>
            <p:cNvSpPr txBox="1">
              <a:spLocks noChangeArrowheads="1"/>
            </p:cNvSpPr>
            <p:nvPr/>
          </p:nvSpPr>
          <p:spPr bwMode="auto">
            <a:xfrm>
              <a:off x="669925" y="5556250"/>
              <a:ext cx="3841116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/>
              <a:r>
                <a:rPr lang="de-DE" sz="1400" b="1" dirty="0" err="1"/>
                <a:t>Photosynthetic</a:t>
              </a:r>
              <a:r>
                <a:rPr lang="de-DE" sz="1400" b="1" dirty="0"/>
                <a:t> </a:t>
              </a:r>
              <a:r>
                <a:rPr lang="de-DE" sz="1400" b="1" dirty="0" err="1"/>
                <a:t>gene</a:t>
              </a:r>
              <a:r>
                <a:rPr lang="de-DE" sz="1400" b="1" dirty="0"/>
                <a:t> </a:t>
              </a:r>
              <a:r>
                <a:rPr lang="de-DE" sz="1400" b="1" dirty="0" err="1"/>
                <a:t>expression</a:t>
              </a:r>
              <a:r>
                <a:rPr lang="de-DE" sz="1400" b="1" dirty="0"/>
                <a:t> </a:t>
              </a:r>
              <a:r>
                <a:rPr lang="de-DE" sz="1400" b="1" dirty="0" err="1"/>
                <a:t>repressed</a:t>
              </a:r>
              <a:endParaRPr lang="en-US" sz="1400" b="1" dirty="0"/>
            </a:p>
          </p:txBody>
        </p:sp>
      </p:grp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2571750" y="995363"/>
            <a:ext cx="1588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lnSpc>
                <a:spcPct val="81000"/>
              </a:lnSpc>
            </a:pPr>
            <a:endParaRPr lang="de-DE">
              <a:solidFill>
                <a:schemeClr val="bg1"/>
              </a:solidFill>
            </a:endParaRPr>
          </a:p>
        </p:txBody>
      </p:sp>
      <p:grpSp>
        <p:nvGrpSpPr>
          <p:cNvPr id="238" name="Gruppieren 237"/>
          <p:cNvGrpSpPr/>
          <p:nvPr/>
        </p:nvGrpSpPr>
        <p:grpSpPr>
          <a:xfrm>
            <a:off x="3032125" y="1484784"/>
            <a:ext cx="5644331" cy="3685704"/>
            <a:chOff x="3032125" y="1484784"/>
            <a:chExt cx="5644331" cy="3685704"/>
          </a:xfrm>
        </p:grpSpPr>
        <p:pic>
          <p:nvPicPr>
            <p:cNvPr id="8199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45" t="12027" r="19562" b="8584"/>
            <a:stretch>
              <a:fillRect/>
            </a:stretch>
          </p:blipFill>
          <p:spPr bwMode="auto">
            <a:xfrm>
              <a:off x="6172200" y="2766826"/>
              <a:ext cx="1405890" cy="2403662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201" name="AutoShape 9"/>
            <p:cNvSpPr>
              <a:spLocks noChangeArrowheads="1"/>
            </p:cNvSpPr>
            <p:nvPr/>
          </p:nvSpPr>
          <p:spPr bwMode="auto">
            <a:xfrm>
              <a:off x="3032125" y="2673350"/>
              <a:ext cx="2952750" cy="720725"/>
            </a:xfrm>
            <a:prstGeom prst="curvedDownArrow">
              <a:avLst>
                <a:gd name="adj1" fmla="val 79662"/>
                <a:gd name="adj2" fmla="val 163118"/>
                <a:gd name="adj3" fmla="val 33333"/>
              </a:avLst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81000"/>
                </a:lnSpc>
              </a:pPr>
              <a:endParaRPr lang="de-DE">
                <a:solidFill>
                  <a:schemeClr val="bg1"/>
                </a:solidFill>
              </a:endParaRPr>
            </a:p>
          </p:txBody>
        </p:sp>
        <p:sp>
          <p:nvSpPr>
            <p:cNvPr id="8204" name="Text Box 12"/>
            <p:cNvSpPr txBox="1">
              <a:spLocks noChangeArrowheads="1"/>
            </p:cNvSpPr>
            <p:nvPr/>
          </p:nvSpPr>
          <p:spPr bwMode="auto">
            <a:xfrm>
              <a:off x="5129981" y="1484784"/>
              <a:ext cx="3546475" cy="61157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en-GB" sz="1400" dirty="0" smtClean="0">
                  <a:solidFill>
                    <a:srgbClr val="000000"/>
                  </a:solidFill>
                </a:rPr>
                <a:t>Photosynthesis,</a:t>
              </a:r>
            </a:p>
            <a:p>
              <a:pPr eaLnBrk="1" hangingPunct="1">
                <a:lnSpc>
                  <a:spcPct val="120000"/>
                </a:lnSpc>
              </a:pPr>
              <a:r>
                <a:rPr lang="en-GB" sz="1400" dirty="0" smtClean="0">
                  <a:solidFill>
                    <a:srgbClr val="000000"/>
                  </a:solidFill>
                </a:rPr>
                <a:t>Formation of </a:t>
              </a:r>
              <a:r>
                <a:rPr lang="en-GB" sz="1400" dirty="0" err="1" smtClean="0">
                  <a:solidFill>
                    <a:srgbClr val="000000"/>
                  </a:solidFill>
                </a:rPr>
                <a:t>Intracytoplasmic</a:t>
              </a:r>
              <a:r>
                <a:rPr lang="en-GB" sz="1400" dirty="0" smtClean="0">
                  <a:solidFill>
                    <a:srgbClr val="000000"/>
                  </a:solidFill>
                </a:rPr>
                <a:t> </a:t>
              </a:r>
              <a:r>
                <a:rPr lang="en-GB" sz="1400" dirty="0">
                  <a:solidFill>
                    <a:srgbClr val="000000"/>
                  </a:solidFill>
                </a:rPr>
                <a:t>membranes</a:t>
              </a:r>
            </a:p>
          </p:txBody>
        </p:sp>
        <p:sp>
          <p:nvSpPr>
            <p:cNvPr id="8205" name="Text Box 14"/>
            <p:cNvSpPr txBox="1">
              <a:spLocks noChangeArrowheads="1"/>
            </p:cNvSpPr>
            <p:nvPr/>
          </p:nvSpPr>
          <p:spPr bwMode="auto">
            <a:xfrm>
              <a:off x="3924300" y="2792413"/>
              <a:ext cx="852488" cy="549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>
                <a:buClr>
                  <a:srgbClr val="BBE0E3"/>
                </a:buClr>
              </a:pPr>
              <a:r>
                <a:rPr lang="en-GB" sz="3000" b="1">
                  <a:solidFill>
                    <a:srgbClr val="BBE0E3"/>
                  </a:solidFill>
                </a:rPr>
                <a:t>- O</a:t>
              </a:r>
              <a:r>
                <a:rPr lang="en-GB" sz="3000" b="1" baseline="-25000">
                  <a:solidFill>
                    <a:srgbClr val="BBE0E3"/>
                  </a:solidFill>
                </a:rPr>
                <a:t>2</a:t>
              </a:r>
            </a:p>
          </p:txBody>
        </p:sp>
      </p:grpSp>
      <p:grpSp>
        <p:nvGrpSpPr>
          <p:cNvPr id="235" name="Gruppieren 234"/>
          <p:cNvGrpSpPr/>
          <p:nvPr/>
        </p:nvGrpSpPr>
        <p:grpSpPr>
          <a:xfrm>
            <a:off x="5364088" y="5568950"/>
            <a:ext cx="3611687" cy="1028402"/>
            <a:chOff x="5364088" y="5568950"/>
            <a:chExt cx="3611687" cy="1028402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5364088" y="5954290"/>
              <a:ext cx="3611687" cy="643062"/>
              <a:chOff x="2454" y="3373"/>
              <a:chExt cx="2739" cy="416"/>
            </a:xfrm>
          </p:grpSpPr>
          <p:sp>
            <p:nvSpPr>
              <p:cNvPr id="8214" name="Rectangle 5"/>
              <p:cNvSpPr>
                <a:spLocks noChangeArrowheads="1"/>
              </p:cNvSpPr>
              <p:nvPr/>
            </p:nvSpPr>
            <p:spPr bwMode="auto">
              <a:xfrm>
                <a:off x="2486" y="3592"/>
                <a:ext cx="2704" cy="15"/>
              </a:xfrm>
              <a:prstGeom prst="rect">
                <a:avLst/>
              </a:pr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15" name="AutoShape 6"/>
              <p:cNvSpPr>
                <a:spLocks noChangeArrowheads="1"/>
              </p:cNvSpPr>
              <p:nvPr/>
            </p:nvSpPr>
            <p:spPr bwMode="auto">
              <a:xfrm>
                <a:off x="2485" y="3592"/>
                <a:ext cx="2705" cy="2"/>
              </a:xfrm>
              <a:custGeom>
                <a:avLst/>
                <a:gdLst>
                  <a:gd name="T0" fmla="*/ 0 w 3355"/>
                  <a:gd name="T1" fmla="*/ 0 h 2"/>
                  <a:gd name="T2" fmla="*/ 2 w 3355"/>
                  <a:gd name="T3" fmla="*/ 2 h 2"/>
                  <a:gd name="T4" fmla="*/ 253 w 3355"/>
                  <a:gd name="T5" fmla="*/ 2 h 2"/>
                  <a:gd name="T6" fmla="*/ 253 w 3355"/>
                  <a:gd name="T7" fmla="*/ 0 h 2"/>
                  <a:gd name="T8" fmla="*/ 2 w 3355"/>
                  <a:gd name="T9" fmla="*/ 0 h 2"/>
                  <a:gd name="T10" fmla="*/ 0 w 3355"/>
                  <a:gd name="T11" fmla="*/ 0 h 2"/>
                  <a:gd name="T12" fmla="*/ 2 w 3355"/>
                  <a:gd name="T13" fmla="*/ 0 h 2"/>
                  <a:gd name="T14" fmla="*/ 0 w 3355"/>
                  <a:gd name="T15" fmla="*/ 0 h 2"/>
                  <a:gd name="T16" fmla="*/ 0 w 3355"/>
                  <a:gd name="T17" fmla="*/ 0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355"/>
                  <a:gd name="T28" fmla="*/ 0 h 2"/>
                  <a:gd name="T29" fmla="*/ 3355 w 3355"/>
                  <a:gd name="T30" fmla="*/ 2 h 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355" h="2">
                    <a:moveTo>
                      <a:pt x="0" y="0"/>
                    </a:moveTo>
                    <a:lnTo>
                      <a:pt x="2" y="2"/>
                    </a:lnTo>
                    <a:lnTo>
                      <a:pt x="3355" y="2"/>
                    </a:lnTo>
                    <a:lnTo>
                      <a:pt x="3355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16" name="AutoShape 7"/>
              <p:cNvSpPr>
                <a:spLocks noChangeArrowheads="1"/>
              </p:cNvSpPr>
              <p:nvPr/>
            </p:nvSpPr>
            <p:spPr bwMode="auto">
              <a:xfrm>
                <a:off x="2485" y="3592"/>
                <a:ext cx="3" cy="15"/>
              </a:xfrm>
              <a:custGeom>
                <a:avLst/>
                <a:gdLst>
                  <a:gd name="T0" fmla="*/ 2 w 4"/>
                  <a:gd name="T1" fmla="*/ 15 h 15"/>
                  <a:gd name="T2" fmla="*/ 2 w 4"/>
                  <a:gd name="T3" fmla="*/ 15 h 15"/>
                  <a:gd name="T4" fmla="*/ 2 w 4"/>
                  <a:gd name="T5" fmla="*/ 0 h 15"/>
                  <a:gd name="T6" fmla="*/ 0 w 4"/>
                  <a:gd name="T7" fmla="*/ 0 h 15"/>
                  <a:gd name="T8" fmla="*/ 0 w 4"/>
                  <a:gd name="T9" fmla="*/ 15 h 15"/>
                  <a:gd name="T10" fmla="*/ 2 w 4"/>
                  <a:gd name="T11" fmla="*/ 15 h 15"/>
                  <a:gd name="T12" fmla="*/ 0 w 4"/>
                  <a:gd name="T13" fmla="*/ 15 h 15"/>
                  <a:gd name="T14" fmla="*/ 0 w 4"/>
                  <a:gd name="T15" fmla="*/ 15 h 15"/>
                  <a:gd name="T16" fmla="*/ 2 w 4"/>
                  <a:gd name="T17" fmla="*/ 15 h 1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"/>
                  <a:gd name="T28" fmla="*/ 0 h 15"/>
                  <a:gd name="T29" fmla="*/ 4 w 4"/>
                  <a:gd name="T30" fmla="*/ 15 h 1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" h="15">
                    <a:moveTo>
                      <a:pt x="2" y="15"/>
                    </a:moveTo>
                    <a:lnTo>
                      <a:pt x="4" y="15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2" y="15"/>
                    </a:lnTo>
                    <a:lnTo>
                      <a:pt x="0" y="15"/>
                    </a:lnTo>
                    <a:lnTo>
                      <a:pt x="2" y="15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17" name="AutoShape 8"/>
              <p:cNvSpPr>
                <a:spLocks noChangeArrowheads="1"/>
              </p:cNvSpPr>
              <p:nvPr/>
            </p:nvSpPr>
            <p:spPr bwMode="auto">
              <a:xfrm>
                <a:off x="2486" y="3605"/>
                <a:ext cx="2705" cy="2"/>
              </a:xfrm>
              <a:custGeom>
                <a:avLst/>
                <a:gdLst>
                  <a:gd name="T0" fmla="*/ 253 w 3355"/>
                  <a:gd name="T1" fmla="*/ 2 h 2"/>
                  <a:gd name="T2" fmla="*/ 253 w 3355"/>
                  <a:gd name="T3" fmla="*/ 0 h 2"/>
                  <a:gd name="T4" fmla="*/ 0 w 3355"/>
                  <a:gd name="T5" fmla="*/ 0 h 2"/>
                  <a:gd name="T6" fmla="*/ 0 w 3355"/>
                  <a:gd name="T7" fmla="*/ 2 h 2"/>
                  <a:gd name="T8" fmla="*/ 253 w 3355"/>
                  <a:gd name="T9" fmla="*/ 2 h 2"/>
                  <a:gd name="T10" fmla="*/ 253 w 3355"/>
                  <a:gd name="T11" fmla="*/ 2 h 2"/>
                  <a:gd name="T12" fmla="*/ 253 w 3355"/>
                  <a:gd name="T13" fmla="*/ 2 h 2"/>
                  <a:gd name="T14" fmla="*/ 253 w 3355"/>
                  <a:gd name="T15" fmla="*/ 2 h 2"/>
                  <a:gd name="T16" fmla="*/ 253 w 3355"/>
                  <a:gd name="T17" fmla="*/ 2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355"/>
                  <a:gd name="T28" fmla="*/ 0 h 2"/>
                  <a:gd name="T29" fmla="*/ 3355 w 3355"/>
                  <a:gd name="T30" fmla="*/ 2 h 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355" h="2">
                    <a:moveTo>
                      <a:pt x="3355" y="2"/>
                    </a:moveTo>
                    <a:lnTo>
                      <a:pt x="3353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3353" y="2"/>
                    </a:lnTo>
                    <a:lnTo>
                      <a:pt x="3355" y="2"/>
                    </a:lnTo>
                    <a:lnTo>
                      <a:pt x="3353" y="2"/>
                    </a:lnTo>
                    <a:lnTo>
                      <a:pt x="3355" y="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18" name="AutoShape 9"/>
              <p:cNvSpPr>
                <a:spLocks noChangeArrowheads="1"/>
              </p:cNvSpPr>
              <p:nvPr/>
            </p:nvSpPr>
            <p:spPr bwMode="auto">
              <a:xfrm>
                <a:off x="5190" y="3592"/>
                <a:ext cx="1" cy="15"/>
              </a:xfrm>
              <a:custGeom>
                <a:avLst/>
                <a:gdLst>
                  <a:gd name="T0" fmla="*/ 0 w 2"/>
                  <a:gd name="T1" fmla="*/ 0 h 15"/>
                  <a:gd name="T2" fmla="*/ 0 w 2"/>
                  <a:gd name="T3" fmla="*/ 0 h 15"/>
                  <a:gd name="T4" fmla="*/ 0 w 2"/>
                  <a:gd name="T5" fmla="*/ 15 h 15"/>
                  <a:gd name="T6" fmla="*/ 1 w 2"/>
                  <a:gd name="T7" fmla="*/ 15 h 15"/>
                  <a:gd name="T8" fmla="*/ 1 w 2"/>
                  <a:gd name="T9" fmla="*/ 0 h 15"/>
                  <a:gd name="T10" fmla="*/ 0 w 2"/>
                  <a:gd name="T11" fmla="*/ 0 h 15"/>
                  <a:gd name="T12" fmla="*/ 1 w 2"/>
                  <a:gd name="T13" fmla="*/ 0 h 15"/>
                  <a:gd name="T14" fmla="*/ 1 w 2"/>
                  <a:gd name="T15" fmla="*/ 0 h 15"/>
                  <a:gd name="T16" fmla="*/ 0 w 2"/>
                  <a:gd name="T17" fmla="*/ 0 h 1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15"/>
                  <a:gd name="T29" fmla="*/ 2 w 2"/>
                  <a:gd name="T30" fmla="*/ 15 h 1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15">
                    <a:moveTo>
                      <a:pt x="0" y="0"/>
                    </a:moveTo>
                    <a:lnTo>
                      <a:pt x="0" y="0"/>
                    </a:lnTo>
                    <a:lnTo>
                      <a:pt x="0" y="15"/>
                    </a:lnTo>
                    <a:lnTo>
                      <a:pt x="2" y="15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19" name="AutoShape 10"/>
              <p:cNvSpPr>
                <a:spLocks noChangeArrowheads="1"/>
              </p:cNvSpPr>
              <p:nvPr/>
            </p:nvSpPr>
            <p:spPr bwMode="auto">
              <a:xfrm>
                <a:off x="2548" y="3549"/>
                <a:ext cx="118" cy="100"/>
              </a:xfrm>
              <a:custGeom>
                <a:avLst/>
                <a:gdLst>
                  <a:gd name="T0" fmla="*/ 5 w 146"/>
                  <a:gd name="T1" fmla="*/ 100 h 100"/>
                  <a:gd name="T2" fmla="*/ 11 w 146"/>
                  <a:gd name="T3" fmla="*/ 50 h 100"/>
                  <a:gd name="T4" fmla="*/ 5 w 146"/>
                  <a:gd name="T5" fmla="*/ 0 h 100"/>
                  <a:gd name="T6" fmla="*/ 5 w 146"/>
                  <a:gd name="T7" fmla="*/ 0 h 100"/>
                  <a:gd name="T8" fmla="*/ 0 w 146"/>
                  <a:gd name="T9" fmla="*/ 0 h 100"/>
                  <a:gd name="T10" fmla="*/ 0 w 146"/>
                  <a:gd name="T11" fmla="*/ 100 h 100"/>
                  <a:gd name="T12" fmla="*/ 5 w 146"/>
                  <a:gd name="T13" fmla="*/ 100 h 100"/>
                  <a:gd name="T14" fmla="*/ 5 w 146"/>
                  <a:gd name="T15" fmla="*/ 100 h 1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6"/>
                  <a:gd name="T25" fmla="*/ 0 h 100"/>
                  <a:gd name="T26" fmla="*/ 146 w 146"/>
                  <a:gd name="T27" fmla="*/ 100 h 1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6" h="100">
                    <a:moveTo>
                      <a:pt x="65" y="100"/>
                    </a:moveTo>
                    <a:lnTo>
                      <a:pt x="146" y="50"/>
                    </a:lnTo>
                    <a:lnTo>
                      <a:pt x="65" y="0"/>
                    </a:lnTo>
                    <a:lnTo>
                      <a:pt x="0" y="0"/>
                    </a:lnTo>
                    <a:lnTo>
                      <a:pt x="0" y="100"/>
                    </a:lnTo>
                    <a:lnTo>
                      <a:pt x="65" y="1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20" name="AutoShape 11"/>
              <p:cNvSpPr>
                <a:spLocks noChangeArrowheads="1"/>
              </p:cNvSpPr>
              <p:nvPr/>
            </p:nvSpPr>
            <p:spPr bwMode="auto">
              <a:xfrm>
                <a:off x="2601" y="3597"/>
                <a:ext cx="68" cy="54"/>
              </a:xfrm>
              <a:custGeom>
                <a:avLst/>
                <a:gdLst>
                  <a:gd name="T0" fmla="*/ 6 w 85"/>
                  <a:gd name="T1" fmla="*/ 0 h 54"/>
                  <a:gd name="T2" fmla="*/ 6 w 85"/>
                  <a:gd name="T3" fmla="*/ 0 h 54"/>
                  <a:gd name="T4" fmla="*/ 0 w 85"/>
                  <a:gd name="T5" fmla="*/ 50 h 54"/>
                  <a:gd name="T6" fmla="*/ 2 w 85"/>
                  <a:gd name="T7" fmla="*/ 54 h 54"/>
                  <a:gd name="T8" fmla="*/ 6 w 85"/>
                  <a:gd name="T9" fmla="*/ 4 h 54"/>
                  <a:gd name="T10" fmla="*/ 6 w 85"/>
                  <a:gd name="T11" fmla="*/ 0 h 54"/>
                  <a:gd name="T12" fmla="*/ 6 w 85"/>
                  <a:gd name="T13" fmla="*/ 4 h 54"/>
                  <a:gd name="T14" fmla="*/ 6 w 85"/>
                  <a:gd name="T15" fmla="*/ 2 h 54"/>
                  <a:gd name="T16" fmla="*/ 6 w 85"/>
                  <a:gd name="T17" fmla="*/ 0 h 5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5"/>
                  <a:gd name="T28" fmla="*/ 0 h 54"/>
                  <a:gd name="T29" fmla="*/ 85 w 85"/>
                  <a:gd name="T30" fmla="*/ 54 h 5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5" h="54">
                    <a:moveTo>
                      <a:pt x="83" y="0"/>
                    </a:moveTo>
                    <a:lnTo>
                      <a:pt x="81" y="0"/>
                    </a:lnTo>
                    <a:lnTo>
                      <a:pt x="0" y="50"/>
                    </a:lnTo>
                    <a:lnTo>
                      <a:pt x="2" y="54"/>
                    </a:lnTo>
                    <a:lnTo>
                      <a:pt x="83" y="4"/>
                    </a:lnTo>
                    <a:lnTo>
                      <a:pt x="83" y="0"/>
                    </a:lnTo>
                    <a:lnTo>
                      <a:pt x="83" y="4"/>
                    </a:lnTo>
                    <a:lnTo>
                      <a:pt x="85" y="2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21" name="AutoShape 12"/>
              <p:cNvSpPr>
                <a:spLocks noChangeArrowheads="1"/>
              </p:cNvSpPr>
              <p:nvPr/>
            </p:nvSpPr>
            <p:spPr bwMode="auto">
              <a:xfrm>
                <a:off x="2601" y="3548"/>
                <a:ext cx="67" cy="53"/>
              </a:xfrm>
              <a:custGeom>
                <a:avLst/>
                <a:gdLst>
                  <a:gd name="T0" fmla="*/ 2 w 83"/>
                  <a:gd name="T1" fmla="*/ 0 h 53"/>
                  <a:gd name="T2" fmla="*/ 0 w 83"/>
                  <a:gd name="T3" fmla="*/ 3 h 53"/>
                  <a:gd name="T4" fmla="*/ 6 w 83"/>
                  <a:gd name="T5" fmla="*/ 53 h 53"/>
                  <a:gd name="T6" fmla="*/ 6 w 83"/>
                  <a:gd name="T7" fmla="*/ 49 h 53"/>
                  <a:gd name="T8" fmla="*/ 2 w 83"/>
                  <a:gd name="T9" fmla="*/ 0 h 53"/>
                  <a:gd name="T10" fmla="*/ 2 w 83"/>
                  <a:gd name="T11" fmla="*/ 0 h 5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3"/>
                  <a:gd name="T19" fmla="*/ 0 h 53"/>
                  <a:gd name="T20" fmla="*/ 83 w 83"/>
                  <a:gd name="T21" fmla="*/ 53 h 5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3" h="53">
                    <a:moveTo>
                      <a:pt x="2" y="0"/>
                    </a:moveTo>
                    <a:lnTo>
                      <a:pt x="0" y="3"/>
                    </a:lnTo>
                    <a:lnTo>
                      <a:pt x="81" y="53"/>
                    </a:lnTo>
                    <a:lnTo>
                      <a:pt x="83" y="4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22" name="AutoShape 13"/>
              <p:cNvSpPr>
                <a:spLocks noChangeArrowheads="1"/>
              </p:cNvSpPr>
              <p:nvPr/>
            </p:nvSpPr>
            <p:spPr bwMode="auto">
              <a:xfrm>
                <a:off x="2548" y="3548"/>
                <a:ext cx="52" cy="3"/>
              </a:xfrm>
              <a:custGeom>
                <a:avLst/>
                <a:gdLst>
                  <a:gd name="T0" fmla="*/ 0 w 65"/>
                  <a:gd name="T1" fmla="*/ 1 h 3"/>
                  <a:gd name="T2" fmla="*/ 0 w 65"/>
                  <a:gd name="T3" fmla="*/ 3 h 3"/>
                  <a:gd name="T4" fmla="*/ 5 w 65"/>
                  <a:gd name="T5" fmla="*/ 3 h 3"/>
                  <a:gd name="T6" fmla="*/ 5 w 65"/>
                  <a:gd name="T7" fmla="*/ 0 h 3"/>
                  <a:gd name="T8" fmla="*/ 0 w 65"/>
                  <a:gd name="T9" fmla="*/ 0 h 3"/>
                  <a:gd name="T10" fmla="*/ 0 w 65"/>
                  <a:gd name="T11" fmla="*/ 1 h 3"/>
                  <a:gd name="T12" fmla="*/ 0 w 65"/>
                  <a:gd name="T13" fmla="*/ 0 h 3"/>
                  <a:gd name="T14" fmla="*/ 0 w 65"/>
                  <a:gd name="T15" fmla="*/ 0 h 3"/>
                  <a:gd name="T16" fmla="*/ 0 w 65"/>
                  <a:gd name="T17" fmla="*/ 1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5"/>
                  <a:gd name="T28" fmla="*/ 0 h 3"/>
                  <a:gd name="T29" fmla="*/ 65 w 65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5" h="3">
                    <a:moveTo>
                      <a:pt x="0" y="1"/>
                    </a:moveTo>
                    <a:lnTo>
                      <a:pt x="0" y="3"/>
                    </a:lnTo>
                    <a:lnTo>
                      <a:pt x="65" y="3"/>
                    </a:lnTo>
                    <a:lnTo>
                      <a:pt x="65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23" name="AutoShape 14"/>
              <p:cNvSpPr>
                <a:spLocks noChangeArrowheads="1"/>
              </p:cNvSpPr>
              <p:nvPr/>
            </p:nvSpPr>
            <p:spPr bwMode="auto">
              <a:xfrm>
                <a:off x="2548" y="3549"/>
                <a:ext cx="2" cy="102"/>
              </a:xfrm>
              <a:custGeom>
                <a:avLst/>
                <a:gdLst>
                  <a:gd name="T0" fmla="*/ 0 w 2"/>
                  <a:gd name="T1" fmla="*/ 102 h 102"/>
                  <a:gd name="T2" fmla="*/ 2 w 2"/>
                  <a:gd name="T3" fmla="*/ 100 h 102"/>
                  <a:gd name="T4" fmla="*/ 2 w 2"/>
                  <a:gd name="T5" fmla="*/ 0 h 102"/>
                  <a:gd name="T6" fmla="*/ 0 w 2"/>
                  <a:gd name="T7" fmla="*/ 0 h 102"/>
                  <a:gd name="T8" fmla="*/ 0 w 2"/>
                  <a:gd name="T9" fmla="*/ 100 h 102"/>
                  <a:gd name="T10" fmla="*/ 0 w 2"/>
                  <a:gd name="T11" fmla="*/ 102 h 102"/>
                  <a:gd name="T12" fmla="*/ 0 w 2"/>
                  <a:gd name="T13" fmla="*/ 100 h 102"/>
                  <a:gd name="T14" fmla="*/ 0 w 2"/>
                  <a:gd name="T15" fmla="*/ 102 h 102"/>
                  <a:gd name="T16" fmla="*/ 0 w 2"/>
                  <a:gd name="T17" fmla="*/ 102 h 10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102"/>
                  <a:gd name="T29" fmla="*/ 2 w 2"/>
                  <a:gd name="T30" fmla="*/ 102 h 10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102">
                    <a:moveTo>
                      <a:pt x="0" y="102"/>
                    </a:moveTo>
                    <a:lnTo>
                      <a:pt x="2" y="10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0" y="100"/>
                    </a:lnTo>
                    <a:lnTo>
                      <a:pt x="0" y="10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24" name="AutoShape 15"/>
              <p:cNvSpPr>
                <a:spLocks noChangeArrowheads="1"/>
              </p:cNvSpPr>
              <p:nvPr/>
            </p:nvSpPr>
            <p:spPr bwMode="auto">
              <a:xfrm>
                <a:off x="2548" y="3649"/>
                <a:ext cx="54" cy="2"/>
              </a:xfrm>
              <a:custGeom>
                <a:avLst/>
                <a:gdLst>
                  <a:gd name="T0" fmla="*/ 5 w 67"/>
                  <a:gd name="T1" fmla="*/ 2 h 2"/>
                  <a:gd name="T2" fmla="*/ 5 w 67"/>
                  <a:gd name="T3" fmla="*/ 0 h 2"/>
                  <a:gd name="T4" fmla="*/ 0 w 67"/>
                  <a:gd name="T5" fmla="*/ 0 h 2"/>
                  <a:gd name="T6" fmla="*/ 0 w 67"/>
                  <a:gd name="T7" fmla="*/ 2 h 2"/>
                  <a:gd name="T8" fmla="*/ 5 w 67"/>
                  <a:gd name="T9" fmla="*/ 2 h 2"/>
                  <a:gd name="T10" fmla="*/ 5 w 67"/>
                  <a:gd name="T11" fmla="*/ 2 h 2"/>
                  <a:gd name="T12" fmla="*/ 5 w 67"/>
                  <a:gd name="T13" fmla="*/ 2 h 2"/>
                  <a:gd name="T14" fmla="*/ 5 w 67"/>
                  <a:gd name="T15" fmla="*/ 2 h 2"/>
                  <a:gd name="T16" fmla="*/ 5 w 67"/>
                  <a:gd name="T17" fmla="*/ 2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7"/>
                  <a:gd name="T28" fmla="*/ 0 h 2"/>
                  <a:gd name="T29" fmla="*/ 67 w 67"/>
                  <a:gd name="T30" fmla="*/ 2 h 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7" h="2">
                    <a:moveTo>
                      <a:pt x="67" y="2"/>
                    </a:moveTo>
                    <a:lnTo>
                      <a:pt x="65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65" y="2"/>
                    </a:lnTo>
                    <a:lnTo>
                      <a:pt x="67" y="2"/>
                    </a:lnTo>
                    <a:lnTo>
                      <a:pt x="65" y="2"/>
                    </a:lnTo>
                    <a:lnTo>
                      <a:pt x="67" y="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25" name="AutoShape 16"/>
              <p:cNvSpPr>
                <a:spLocks noChangeArrowheads="1"/>
              </p:cNvSpPr>
              <p:nvPr/>
            </p:nvSpPr>
            <p:spPr bwMode="auto">
              <a:xfrm>
                <a:off x="2601" y="3647"/>
                <a:ext cx="2" cy="4"/>
              </a:xfrm>
              <a:custGeom>
                <a:avLst/>
                <a:gdLst>
                  <a:gd name="T0" fmla="*/ 0 w 2"/>
                  <a:gd name="T1" fmla="*/ 0 h 4"/>
                  <a:gd name="T2" fmla="*/ 0 w 2"/>
                  <a:gd name="T3" fmla="*/ 2 h 4"/>
                  <a:gd name="T4" fmla="*/ 0 w 2"/>
                  <a:gd name="T5" fmla="*/ 2 h 4"/>
                  <a:gd name="T6" fmla="*/ 2 w 2"/>
                  <a:gd name="T7" fmla="*/ 4 h 4"/>
                  <a:gd name="T8" fmla="*/ 2 w 2"/>
                  <a:gd name="T9" fmla="*/ 2 h 4"/>
                  <a:gd name="T10" fmla="*/ 0 w 2"/>
                  <a:gd name="T11" fmla="*/ 0 h 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4"/>
                  <a:gd name="T20" fmla="*/ 2 w 2"/>
                  <a:gd name="T21" fmla="*/ 4 h 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4">
                    <a:moveTo>
                      <a:pt x="0" y="0"/>
                    </a:moveTo>
                    <a:lnTo>
                      <a:pt x="0" y="2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26" name="AutoShape 17"/>
              <p:cNvSpPr>
                <a:spLocks noChangeArrowheads="1"/>
              </p:cNvSpPr>
              <p:nvPr/>
            </p:nvSpPr>
            <p:spPr bwMode="auto">
              <a:xfrm>
                <a:off x="2685" y="3549"/>
                <a:ext cx="204" cy="100"/>
              </a:xfrm>
              <a:custGeom>
                <a:avLst/>
                <a:gdLst>
                  <a:gd name="T0" fmla="*/ 13 w 253"/>
                  <a:gd name="T1" fmla="*/ 100 h 100"/>
                  <a:gd name="T2" fmla="*/ 19 w 253"/>
                  <a:gd name="T3" fmla="*/ 50 h 100"/>
                  <a:gd name="T4" fmla="*/ 13 w 253"/>
                  <a:gd name="T5" fmla="*/ 0 h 100"/>
                  <a:gd name="T6" fmla="*/ 13 w 253"/>
                  <a:gd name="T7" fmla="*/ 0 h 100"/>
                  <a:gd name="T8" fmla="*/ 0 w 253"/>
                  <a:gd name="T9" fmla="*/ 0 h 100"/>
                  <a:gd name="T10" fmla="*/ 0 w 253"/>
                  <a:gd name="T11" fmla="*/ 100 h 100"/>
                  <a:gd name="T12" fmla="*/ 13 w 253"/>
                  <a:gd name="T13" fmla="*/ 100 h 100"/>
                  <a:gd name="T14" fmla="*/ 13 w 253"/>
                  <a:gd name="T15" fmla="*/ 100 h 1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53"/>
                  <a:gd name="T25" fmla="*/ 0 h 100"/>
                  <a:gd name="T26" fmla="*/ 253 w 253"/>
                  <a:gd name="T27" fmla="*/ 100 h 1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53" h="100">
                    <a:moveTo>
                      <a:pt x="174" y="100"/>
                    </a:moveTo>
                    <a:lnTo>
                      <a:pt x="253" y="50"/>
                    </a:lnTo>
                    <a:lnTo>
                      <a:pt x="174" y="0"/>
                    </a:lnTo>
                    <a:lnTo>
                      <a:pt x="172" y="0"/>
                    </a:lnTo>
                    <a:lnTo>
                      <a:pt x="0" y="0"/>
                    </a:lnTo>
                    <a:lnTo>
                      <a:pt x="0" y="100"/>
                    </a:lnTo>
                    <a:lnTo>
                      <a:pt x="172" y="100"/>
                    </a:lnTo>
                    <a:lnTo>
                      <a:pt x="174" y="1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27" name="AutoShape 18"/>
              <p:cNvSpPr>
                <a:spLocks noChangeArrowheads="1"/>
              </p:cNvSpPr>
              <p:nvPr/>
            </p:nvSpPr>
            <p:spPr bwMode="auto">
              <a:xfrm>
                <a:off x="2823" y="3597"/>
                <a:ext cx="68" cy="54"/>
              </a:xfrm>
              <a:custGeom>
                <a:avLst/>
                <a:gdLst>
                  <a:gd name="T0" fmla="*/ 6 w 85"/>
                  <a:gd name="T1" fmla="*/ 0 h 54"/>
                  <a:gd name="T2" fmla="*/ 6 w 85"/>
                  <a:gd name="T3" fmla="*/ 0 h 54"/>
                  <a:gd name="T4" fmla="*/ 0 w 85"/>
                  <a:gd name="T5" fmla="*/ 50 h 54"/>
                  <a:gd name="T6" fmla="*/ 2 w 85"/>
                  <a:gd name="T7" fmla="*/ 54 h 54"/>
                  <a:gd name="T8" fmla="*/ 6 w 85"/>
                  <a:gd name="T9" fmla="*/ 4 h 54"/>
                  <a:gd name="T10" fmla="*/ 6 w 85"/>
                  <a:gd name="T11" fmla="*/ 0 h 54"/>
                  <a:gd name="T12" fmla="*/ 6 w 85"/>
                  <a:gd name="T13" fmla="*/ 4 h 54"/>
                  <a:gd name="T14" fmla="*/ 6 w 85"/>
                  <a:gd name="T15" fmla="*/ 2 h 54"/>
                  <a:gd name="T16" fmla="*/ 6 w 85"/>
                  <a:gd name="T17" fmla="*/ 0 h 5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5"/>
                  <a:gd name="T28" fmla="*/ 0 h 54"/>
                  <a:gd name="T29" fmla="*/ 85 w 85"/>
                  <a:gd name="T30" fmla="*/ 54 h 5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5" h="54">
                    <a:moveTo>
                      <a:pt x="83" y="0"/>
                    </a:moveTo>
                    <a:lnTo>
                      <a:pt x="81" y="0"/>
                    </a:lnTo>
                    <a:lnTo>
                      <a:pt x="0" y="50"/>
                    </a:lnTo>
                    <a:lnTo>
                      <a:pt x="2" y="54"/>
                    </a:lnTo>
                    <a:lnTo>
                      <a:pt x="83" y="4"/>
                    </a:lnTo>
                    <a:lnTo>
                      <a:pt x="83" y="0"/>
                    </a:lnTo>
                    <a:lnTo>
                      <a:pt x="83" y="4"/>
                    </a:lnTo>
                    <a:lnTo>
                      <a:pt x="85" y="2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28" name="AutoShape 19"/>
              <p:cNvSpPr>
                <a:spLocks noChangeArrowheads="1"/>
              </p:cNvSpPr>
              <p:nvPr/>
            </p:nvSpPr>
            <p:spPr bwMode="auto">
              <a:xfrm>
                <a:off x="2823" y="3549"/>
                <a:ext cx="67" cy="52"/>
              </a:xfrm>
              <a:custGeom>
                <a:avLst/>
                <a:gdLst>
                  <a:gd name="T0" fmla="*/ 2 w 83"/>
                  <a:gd name="T1" fmla="*/ 0 h 52"/>
                  <a:gd name="T2" fmla="*/ 0 w 83"/>
                  <a:gd name="T3" fmla="*/ 2 h 52"/>
                  <a:gd name="T4" fmla="*/ 6 w 83"/>
                  <a:gd name="T5" fmla="*/ 52 h 52"/>
                  <a:gd name="T6" fmla="*/ 6 w 83"/>
                  <a:gd name="T7" fmla="*/ 48 h 52"/>
                  <a:gd name="T8" fmla="*/ 2 w 83"/>
                  <a:gd name="T9" fmla="*/ 0 h 52"/>
                  <a:gd name="T10" fmla="*/ 2 w 83"/>
                  <a:gd name="T11" fmla="*/ 0 h 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3"/>
                  <a:gd name="T19" fmla="*/ 0 h 52"/>
                  <a:gd name="T20" fmla="*/ 83 w 83"/>
                  <a:gd name="T21" fmla="*/ 52 h 5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3" h="52">
                    <a:moveTo>
                      <a:pt x="2" y="0"/>
                    </a:moveTo>
                    <a:lnTo>
                      <a:pt x="0" y="2"/>
                    </a:lnTo>
                    <a:lnTo>
                      <a:pt x="81" y="52"/>
                    </a:lnTo>
                    <a:lnTo>
                      <a:pt x="83" y="48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29" name="AutoShape 20"/>
              <p:cNvSpPr>
                <a:spLocks noChangeArrowheads="1"/>
              </p:cNvSpPr>
              <p:nvPr/>
            </p:nvSpPr>
            <p:spPr bwMode="auto">
              <a:xfrm>
                <a:off x="2823" y="3548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2 w 2"/>
                  <a:gd name="T7" fmla="*/ 1 h 3"/>
                  <a:gd name="T8" fmla="*/ 2 w 2"/>
                  <a:gd name="T9" fmla="*/ 0 h 3"/>
                  <a:gd name="T10" fmla="*/ 0 w 2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3"/>
                  <a:gd name="T20" fmla="*/ 2 w 2"/>
                  <a:gd name="T21" fmla="*/ 3 h 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30" name="AutoShape 21"/>
              <p:cNvSpPr>
                <a:spLocks noChangeArrowheads="1"/>
              </p:cNvSpPr>
              <p:nvPr/>
            </p:nvSpPr>
            <p:spPr bwMode="auto">
              <a:xfrm>
                <a:off x="2683" y="3548"/>
                <a:ext cx="140" cy="3"/>
              </a:xfrm>
              <a:custGeom>
                <a:avLst/>
                <a:gdLst>
                  <a:gd name="T0" fmla="*/ 0 w 174"/>
                  <a:gd name="T1" fmla="*/ 1 h 3"/>
                  <a:gd name="T2" fmla="*/ 2 w 174"/>
                  <a:gd name="T3" fmla="*/ 3 h 3"/>
                  <a:gd name="T4" fmla="*/ 13 w 174"/>
                  <a:gd name="T5" fmla="*/ 3 h 3"/>
                  <a:gd name="T6" fmla="*/ 13 w 174"/>
                  <a:gd name="T7" fmla="*/ 0 h 3"/>
                  <a:gd name="T8" fmla="*/ 2 w 174"/>
                  <a:gd name="T9" fmla="*/ 0 h 3"/>
                  <a:gd name="T10" fmla="*/ 0 w 174"/>
                  <a:gd name="T11" fmla="*/ 1 h 3"/>
                  <a:gd name="T12" fmla="*/ 2 w 174"/>
                  <a:gd name="T13" fmla="*/ 0 h 3"/>
                  <a:gd name="T14" fmla="*/ 0 w 174"/>
                  <a:gd name="T15" fmla="*/ 0 h 3"/>
                  <a:gd name="T16" fmla="*/ 0 w 174"/>
                  <a:gd name="T17" fmla="*/ 1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74"/>
                  <a:gd name="T28" fmla="*/ 0 h 3"/>
                  <a:gd name="T29" fmla="*/ 174 w 174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74" h="3">
                    <a:moveTo>
                      <a:pt x="0" y="1"/>
                    </a:moveTo>
                    <a:lnTo>
                      <a:pt x="2" y="3"/>
                    </a:lnTo>
                    <a:lnTo>
                      <a:pt x="174" y="3"/>
                    </a:lnTo>
                    <a:lnTo>
                      <a:pt x="174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31" name="AutoShape 22"/>
              <p:cNvSpPr>
                <a:spLocks noChangeArrowheads="1"/>
              </p:cNvSpPr>
              <p:nvPr/>
            </p:nvSpPr>
            <p:spPr bwMode="auto">
              <a:xfrm>
                <a:off x="2683" y="3549"/>
                <a:ext cx="3" cy="102"/>
              </a:xfrm>
              <a:custGeom>
                <a:avLst/>
                <a:gdLst>
                  <a:gd name="T0" fmla="*/ 2 w 4"/>
                  <a:gd name="T1" fmla="*/ 102 h 102"/>
                  <a:gd name="T2" fmla="*/ 2 w 4"/>
                  <a:gd name="T3" fmla="*/ 100 h 102"/>
                  <a:gd name="T4" fmla="*/ 2 w 4"/>
                  <a:gd name="T5" fmla="*/ 0 h 102"/>
                  <a:gd name="T6" fmla="*/ 0 w 4"/>
                  <a:gd name="T7" fmla="*/ 0 h 102"/>
                  <a:gd name="T8" fmla="*/ 0 w 4"/>
                  <a:gd name="T9" fmla="*/ 100 h 102"/>
                  <a:gd name="T10" fmla="*/ 2 w 4"/>
                  <a:gd name="T11" fmla="*/ 102 h 102"/>
                  <a:gd name="T12" fmla="*/ 0 w 4"/>
                  <a:gd name="T13" fmla="*/ 100 h 102"/>
                  <a:gd name="T14" fmla="*/ 0 w 4"/>
                  <a:gd name="T15" fmla="*/ 102 h 102"/>
                  <a:gd name="T16" fmla="*/ 2 w 4"/>
                  <a:gd name="T17" fmla="*/ 102 h 10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"/>
                  <a:gd name="T28" fmla="*/ 0 h 102"/>
                  <a:gd name="T29" fmla="*/ 4 w 4"/>
                  <a:gd name="T30" fmla="*/ 102 h 10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" h="102">
                    <a:moveTo>
                      <a:pt x="2" y="102"/>
                    </a:moveTo>
                    <a:lnTo>
                      <a:pt x="4" y="10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100"/>
                    </a:lnTo>
                    <a:lnTo>
                      <a:pt x="2" y="102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2" y="10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32" name="AutoShape 23"/>
              <p:cNvSpPr>
                <a:spLocks noChangeArrowheads="1"/>
              </p:cNvSpPr>
              <p:nvPr/>
            </p:nvSpPr>
            <p:spPr bwMode="auto">
              <a:xfrm>
                <a:off x="2685" y="3649"/>
                <a:ext cx="140" cy="2"/>
              </a:xfrm>
              <a:custGeom>
                <a:avLst/>
                <a:gdLst>
                  <a:gd name="T0" fmla="*/ 13 w 174"/>
                  <a:gd name="T1" fmla="*/ 2 h 2"/>
                  <a:gd name="T2" fmla="*/ 13 w 174"/>
                  <a:gd name="T3" fmla="*/ 0 h 2"/>
                  <a:gd name="T4" fmla="*/ 0 w 174"/>
                  <a:gd name="T5" fmla="*/ 0 h 2"/>
                  <a:gd name="T6" fmla="*/ 0 w 174"/>
                  <a:gd name="T7" fmla="*/ 2 h 2"/>
                  <a:gd name="T8" fmla="*/ 13 w 174"/>
                  <a:gd name="T9" fmla="*/ 2 h 2"/>
                  <a:gd name="T10" fmla="*/ 13 w 174"/>
                  <a:gd name="T11" fmla="*/ 2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4"/>
                  <a:gd name="T19" fmla="*/ 0 h 2"/>
                  <a:gd name="T20" fmla="*/ 174 w 174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4" h="2">
                    <a:moveTo>
                      <a:pt x="174" y="2"/>
                    </a:moveTo>
                    <a:lnTo>
                      <a:pt x="17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172" y="2"/>
                    </a:lnTo>
                    <a:lnTo>
                      <a:pt x="174" y="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33" name="AutoShape 24"/>
              <p:cNvSpPr>
                <a:spLocks noChangeArrowheads="1"/>
              </p:cNvSpPr>
              <p:nvPr/>
            </p:nvSpPr>
            <p:spPr bwMode="auto">
              <a:xfrm>
                <a:off x="2823" y="3647"/>
                <a:ext cx="2" cy="4"/>
              </a:xfrm>
              <a:custGeom>
                <a:avLst/>
                <a:gdLst>
                  <a:gd name="T0" fmla="*/ 0 w 2"/>
                  <a:gd name="T1" fmla="*/ 0 h 4"/>
                  <a:gd name="T2" fmla="*/ 0 w 2"/>
                  <a:gd name="T3" fmla="*/ 0 h 4"/>
                  <a:gd name="T4" fmla="*/ 0 w 2"/>
                  <a:gd name="T5" fmla="*/ 2 h 4"/>
                  <a:gd name="T6" fmla="*/ 2 w 2"/>
                  <a:gd name="T7" fmla="*/ 4 h 4"/>
                  <a:gd name="T8" fmla="*/ 2 w 2"/>
                  <a:gd name="T9" fmla="*/ 4 h 4"/>
                  <a:gd name="T10" fmla="*/ 0 w 2"/>
                  <a:gd name="T11" fmla="*/ 0 h 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4"/>
                  <a:gd name="T20" fmla="*/ 2 w 2"/>
                  <a:gd name="T21" fmla="*/ 4 h 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34" name="AutoShape 25"/>
              <p:cNvSpPr>
                <a:spLocks noChangeArrowheads="1"/>
              </p:cNvSpPr>
              <p:nvPr/>
            </p:nvSpPr>
            <p:spPr bwMode="auto">
              <a:xfrm>
                <a:off x="2897" y="3549"/>
                <a:ext cx="102" cy="100"/>
              </a:xfrm>
              <a:custGeom>
                <a:avLst/>
                <a:gdLst>
                  <a:gd name="T0" fmla="*/ 3 w 127"/>
                  <a:gd name="T1" fmla="*/ 100 h 100"/>
                  <a:gd name="T2" fmla="*/ 9 w 127"/>
                  <a:gd name="T3" fmla="*/ 50 h 100"/>
                  <a:gd name="T4" fmla="*/ 3 w 127"/>
                  <a:gd name="T5" fmla="*/ 0 h 100"/>
                  <a:gd name="T6" fmla="*/ 3 w 127"/>
                  <a:gd name="T7" fmla="*/ 0 h 100"/>
                  <a:gd name="T8" fmla="*/ 0 w 127"/>
                  <a:gd name="T9" fmla="*/ 0 h 100"/>
                  <a:gd name="T10" fmla="*/ 0 w 127"/>
                  <a:gd name="T11" fmla="*/ 100 h 100"/>
                  <a:gd name="T12" fmla="*/ 3 w 127"/>
                  <a:gd name="T13" fmla="*/ 100 h 100"/>
                  <a:gd name="T14" fmla="*/ 3 w 127"/>
                  <a:gd name="T15" fmla="*/ 100 h 1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27"/>
                  <a:gd name="T25" fmla="*/ 0 h 100"/>
                  <a:gd name="T26" fmla="*/ 127 w 127"/>
                  <a:gd name="T27" fmla="*/ 100 h 1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27" h="100">
                    <a:moveTo>
                      <a:pt x="48" y="100"/>
                    </a:moveTo>
                    <a:lnTo>
                      <a:pt x="127" y="50"/>
                    </a:lnTo>
                    <a:lnTo>
                      <a:pt x="48" y="0"/>
                    </a:lnTo>
                    <a:lnTo>
                      <a:pt x="46" y="0"/>
                    </a:lnTo>
                    <a:lnTo>
                      <a:pt x="0" y="0"/>
                    </a:lnTo>
                    <a:lnTo>
                      <a:pt x="0" y="100"/>
                    </a:lnTo>
                    <a:lnTo>
                      <a:pt x="46" y="100"/>
                    </a:lnTo>
                    <a:lnTo>
                      <a:pt x="48" y="100"/>
                    </a:lnTo>
                    <a:close/>
                  </a:path>
                </a:pathLst>
              </a:custGeom>
              <a:solidFill>
                <a:srgbClr val="605E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35" name="AutoShape 26"/>
              <p:cNvSpPr>
                <a:spLocks noChangeArrowheads="1"/>
              </p:cNvSpPr>
              <p:nvPr/>
            </p:nvSpPr>
            <p:spPr bwMode="auto">
              <a:xfrm>
                <a:off x="2934" y="3597"/>
                <a:ext cx="67" cy="54"/>
              </a:xfrm>
              <a:custGeom>
                <a:avLst/>
                <a:gdLst>
                  <a:gd name="T0" fmla="*/ 6 w 83"/>
                  <a:gd name="T1" fmla="*/ 0 h 54"/>
                  <a:gd name="T2" fmla="*/ 6 w 83"/>
                  <a:gd name="T3" fmla="*/ 0 h 54"/>
                  <a:gd name="T4" fmla="*/ 0 w 83"/>
                  <a:gd name="T5" fmla="*/ 52 h 54"/>
                  <a:gd name="T6" fmla="*/ 2 w 83"/>
                  <a:gd name="T7" fmla="*/ 54 h 54"/>
                  <a:gd name="T8" fmla="*/ 6 w 83"/>
                  <a:gd name="T9" fmla="*/ 4 h 54"/>
                  <a:gd name="T10" fmla="*/ 6 w 83"/>
                  <a:gd name="T11" fmla="*/ 0 h 54"/>
                  <a:gd name="T12" fmla="*/ 6 w 83"/>
                  <a:gd name="T13" fmla="*/ 4 h 54"/>
                  <a:gd name="T14" fmla="*/ 6 w 83"/>
                  <a:gd name="T15" fmla="*/ 2 h 54"/>
                  <a:gd name="T16" fmla="*/ 6 w 83"/>
                  <a:gd name="T17" fmla="*/ 0 h 5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3"/>
                  <a:gd name="T28" fmla="*/ 0 h 54"/>
                  <a:gd name="T29" fmla="*/ 83 w 83"/>
                  <a:gd name="T30" fmla="*/ 54 h 5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3" h="54">
                    <a:moveTo>
                      <a:pt x="81" y="0"/>
                    </a:moveTo>
                    <a:lnTo>
                      <a:pt x="81" y="0"/>
                    </a:lnTo>
                    <a:lnTo>
                      <a:pt x="0" y="52"/>
                    </a:lnTo>
                    <a:lnTo>
                      <a:pt x="2" y="54"/>
                    </a:lnTo>
                    <a:lnTo>
                      <a:pt x="81" y="4"/>
                    </a:lnTo>
                    <a:lnTo>
                      <a:pt x="81" y="0"/>
                    </a:lnTo>
                    <a:lnTo>
                      <a:pt x="81" y="4"/>
                    </a:lnTo>
                    <a:lnTo>
                      <a:pt x="83" y="2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36" name="AutoShape 27"/>
              <p:cNvSpPr>
                <a:spLocks noChangeArrowheads="1"/>
              </p:cNvSpPr>
              <p:nvPr/>
            </p:nvSpPr>
            <p:spPr bwMode="auto">
              <a:xfrm>
                <a:off x="2934" y="3549"/>
                <a:ext cx="65" cy="52"/>
              </a:xfrm>
              <a:custGeom>
                <a:avLst/>
                <a:gdLst>
                  <a:gd name="T0" fmla="*/ 2 w 81"/>
                  <a:gd name="T1" fmla="*/ 0 h 52"/>
                  <a:gd name="T2" fmla="*/ 0 w 81"/>
                  <a:gd name="T3" fmla="*/ 2 h 52"/>
                  <a:gd name="T4" fmla="*/ 6 w 81"/>
                  <a:gd name="T5" fmla="*/ 52 h 52"/>
                  <a:gd name="T6" fmla="*/ 6 w 81"/>
                  <a:gd name="T7" fmla="*/ 48 h 52"/>
                  <a:gd name="T8" fmla="*/ 2 w 81"/>
                  <a:gd name="T9" fmla="*/ 0 h 52"/>
                  <a:gd name="T10" fmla="*/ 2 w 81"/>
                  <a:gd name="T11" fmla="*/ 0 h 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1"/>
                  <a:gd name="T19" fmla="*/ 0 h 52"/>
                  <a:gd name="T20" fmla="*/ 81 w 81"/>
                  <a:gd name="T21" fmla="*/ 52 h 5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1" h="52">
                    <a:moveTo>
                      <a:pt x="2" y="0"/>
                    </a:moveTo>
                    <a:lnTo>
                      <a:pt x="0" y="2"/>
                    </a:lnTo>
                    <a:lnTo>
                      <a:pt x="81" y="52"/>
                    </a:lnTo>
                    <a:lnTo>
                      <a:pt x="81" y="48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37" name="AutoShape 28"/>
              <p:cNvSpPr>
                <a:spLocks noChangeArrowheads="1"/>
              </p:cNvSpPr>
              <p:nvPr/>
            </p:nvSpPr>
            <p:spPr bwMode="auto">
              <a:xfrm>
                <a:off x="2897" y="3548"/>
                <a:ext cx="38" cy="3"/>
              </a:xfrm>
              <a:custGeom>
                <a:avLst/>
                <a:gdLst>
                  <a:gd name="T0" fmla="*/ 0 w 47"/>
                  <a:gd name="T1" fmla="*/ 1 h 3"/>
                  <a:gd name="T2" fmla="*/ 1 w 47"/>
                  <a:gd name="T3" fmla="*/ 3 h 3"/>
                  <a:gd name="T4" fmla="*/ 4 w 47"/>
                  <a:gd name="T5" fmla="*/ 3 h 3"/>
                  <a:gd name="T6" fmla="*/ 4 w 47"/>
                  <a:gd name="T7" fmla="*/ 0 h 3"/>
                  <a:gd name="T8" fmla="*/ 1 w 47"/>
                  <a:gd name="T9" fmla="*/ 0 h 3"/>
                  <a:gd name="T10" fmla="*/ 0 w 47"/>
                  <a:gd name="T11" fmla="*/ 1 h 3"/>
                  <a:gd name="T12" fmla="*/ 1 w 47"/>
                  <a:gd name="T13" fmla="*/ 0 h 3"/>
                  <a:gd name="T14" fmla="*/ 0 w 47"/>
                  <a:gd name="T15" fmla="*/ 0 h 3"/>
                  <a:gd name="T16" fmla="*/ 0 w 47"/>
                  <a:gd name="T17" fmla="*/ 1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7"/>
                  <a:gd name="T28" fmla="*/ 0 h 3"/>
                  <a:gd name="T29" fmla="*/ 47 w 47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7" h="3">
                    <a:moveTo>
                      <a:pt x="0" y="1"/>
                    </a:moveTo>
                    <a:lnTo>
                      <a:pt x="1" y="3"/>
                    </a:lnTo>
                    <a:lnTo>
                      <a:pt x="47" y="3"/>
                    </a:lnTo>
                    <a:lnTo>
                      <a:pt x="47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38" name="AutoShape 29"/>
              <p:cNvSpPr>
                <a:spLocks noChangeArrowheads="1"/>
              </p:cNvSpPr>
              <p:nvPr/>
            </p:nvSpPr>
            <p:spPr bwMode="auto">
              <a:xfrm>
                <a:off x="2897" y="3549"/>
                <a:ext cx="1" cy="102"/>
              </a:xfrm>
              <a:custGeom>
                <a:avLst/>
                <a:gdLst>
                  <a:gd name="T0" fmla="*/ 1 w 1"/>
                  <a:gd name="T1" fmla="*/ 102 h 102"/>
                  <a:gd name="T2" fmla="*/ 1 w 1"/>
                  <a:gd name="T3" fmla="*/ 100 h 102"/>
                  <a:gd name="T4" fmla="*/ 1 w 1"/>
                  <a:gd name="T5" fmla="*/ 0 h 102"/>
                  <a:gd name="T6" fmla="*/ 0 w 1"/>
                  <a:gd name="T7" fmla="*/ 0 h 102"/>
                  <a:gd name="T8" fmla="*/ 0 w 1"/>
                  <a:gd name="T9" fmla="*/ 100 h 102"/>
                  <a:gd name="T10" fmla="*/ 1 w 1"/>
                  <a:gd name="T11" fmla="*/ 102 h 102"/>
                  <a:gd name="T12" fmla="*/ 0 w 1"/>
                  <a:gd name="T13" fmla="*/ 100 h 102"/>
                  <a:gd name="T14" fmla="*/ 0 w 1"/>
                  <a:gd name="T15" fmla="*/ 102 h 102"/>
                  <a:gd name="T16" fmla="*/ 1 w 1"/>
                  <a:gd name="T17" fmla="*/ 102 h 10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"/>
                  <a:gd name="T28" fmla="*/ 0 h 102"/>
                  <a:gd name="T29" fmla="*/ 1 w 1"/>
                  <a:gd name="T30" fmla="*/ 102 h 10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" h="102">
                    <a:moveTo>
                      <a:pt x="1" y="102"/>
                    </a:moveTo>
                    <a:lnTo>
                      <a:pt x="1" y="10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00"/>
                    </a:lnTo>
                    <a:lnTo>
                      <a:pt x="1" y="102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1" y="10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39" name="AutoShape 30"/>
              <p:cNvSpPr>
                <a:spLocks noChangeArrowheads="1"/>
              </p:cNvSpPr>
              <p:nvPr/>
            </p:nvSpPr>
            <p:spPr bwMode="auto">
              <a:xfrm>
                <a:off x="2897" y="3649"/>
                <a:ext cx="37" cy="2"/>
              </a:xfrm>
              <a:custGeom>
                <a:avLst/>
                <a:gdLst>
                  <a:gd name="T0" fmla="*/ 3 w 46"/>
                  <a:gd name="T1" fmla="*/ 2 h 2"/>
                  <a:gd name="T2" fmla="*/ 3 w 46"/>
                  <a:gd name="T3" fmla="*/ 0 h 2"/>
                  <a:gd name="T4" fmla="*/ 0 w 46"/>
                  <a:gd name="T5" fmla="*/ 0 h 2"/>
                  <a:gd name="T6" fmla="*/ 0 w 46"/>
                  <a:gd name="T7" fmla="*/ 2 h 2"/>
                  <a:gd name="T8" fmla="*/ 3 w 46"/>
                  <a:gd name="T9" fmla="*/ 2 h 2"/>
                  <a:gd name="T10" fmla="*/ 3 w 46"/>
                  <a:gd name="T11" fmla="*/ 2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6"/>
                  <a:gd name="T19" fmla="*/ 0 h 2"/>
                  <a:gd name="T20" fmla="*/ 46 w 46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6" h="2">
                    <a:moveTo>
                      <a:pt x="46" y="2"/>
                    </a:moveTo>
                    <a:lnTo>
                      <a:pt x="46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46" y="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40" name="Rectangle 31"/>
              <p:cNvSpPr>
                <a:spLocks noChangeArrowheads="1"/>
              </p:cNvSpPr>
              <p:nvPr/>
            </p:nvSpPr>
            <p:spPr bwMode="auto">
              <a:xfrm>
                <a:off x="4944" y="3507"/>
                <a:ext cx="6" cy="184"/>
              </a:xfrm>
              <a:prstGeom prst="rect">
                <a:avLst/>
              </a:prstGeom>
              <a:solidFill>
                <a:srgbClr val="2C1D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41" name="AutoShape 32"/>
              <p:cNvSpPr>
                <a:spLocks noChangeArrowheads="1"/>
              </p:cNvSpPr>
              <p:nvPr/>
            </p:nvSpPr>
            <p:spPr bwMode="auto">
              <a:xfrm>
                <a:off x="3320" y="3549"/>
                <a:ext cx="119" cy="100"/>
              </a:xfrm>
              <a:custGeom>
                <a:avLst/>
                <a:gdLst>
                  <a:gd name="T0" fmla="*/ 11 w 148"/>
                  <a:gd name="T1" fmla="*/ 0 h 100"/>
                  <a:gd name="T2" fmla="*/ 6 w 148"/>
                  <a:gd name="T3" fmla="*/ 0 h 100"/>
                  <a:gd name="T4" fmla="*/ 6 w 148"/>
                  <a:gd name="T5" fmla="*/ 0 h 100"/>
                  <a:gd name="T6" fmla="*/ 0 w 148"/>
                  <a:gd name="T7" fmla="*/ 50 h 100"/>
                  <a:gd name="T8" fmla="*/ 6 w 148"/>
                  <a:gd name="T9" fmla="*/ 100 h 100"/>
                  <a:gd name="T10" fmla="*/ 6 w 148"/>
                  <a:gd name="T11" fmla="*/ 100 h 100"/>
                  <a:gd name="T12" fmla="*/ 11 w 148"/>
                  <a:gd name="T13" fmla="*/ 100 h 100"/>
                  <a:gd name="T14" fmla="*/ 11 w 148"/>
                  <a:gd name="T15" fmla="*/ 0 h 1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8"/>
                  <a:gd name="T25" fmla="*/ 0 h 100"/>
                  <a:gd name="T26" fmla="*/ 148 w 148"/>
                  <a:gd name="T27" fmla="*/ 100 h 1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8" h="100">
                    <a:moveTo>
                      <a:pt x="148" y="0"/>
                    </a:moveTo>
                    <a:lnTo>
                      <a:pt x="81" y="0"/>
                    </a:lnTo>
                    <a:lnTo>
                      <a:pt x="79" y="0"/>
                    </a:lnTo>
                    <a:lnTo>
                      <a:pt x="0" y="50"/>
                    </a:lnTo>
                    <a:lnTo>
                      <a:pt x="81" y="100"/>
                    </a:lnTo>
                    <a:lnTo>
                      <a:pt x="148" y="100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rgbClr val="605E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42" name="AutoShape 33"/>
              <p:cNvSpPr>
                <a:spLocks noChangeArrowheads="1"/>
              </p:cNvSpPr>
              <p:nvPr/>
            </p:nvSpPr>
            <p:spPr bwMode="auto">
              <a:xfrm>
                <a:off x="3385" y="3548"/>
                <a:ext cx="54" cy="3"/>
              </a:xfrm>
              <a:custGeom>
                <a:avLst/>
                <a:gdLst>
                  <a:gd name="T0" fmla="*/ 0 w 67"/>
                  <a:gd name="T1" fmla="*/ 0 h 3"/>
                  <a:gd name="T2" fmla="*/ 0 w 67"/>
                  <a:gd name="T3" fmla="*/ 3 h 3"/>
                  <a:gd name="T4" fmla="*/ 5 w 67"/>
                  <a:gd name="T5" fmla="*/ 3 h 3"/>
                  <a:gd name="T6" fmla="*/ 5 w 67"/>
                  <a:gd name="T7" fmla="*/ 0 h 3"/>
                  <a:gd name="T8" fmla="*/ 0 w 67"/>
                  <a:gd name="T9" fmla="*/ 0 h 3"/>
                  <a:gd name="T10" fmla="*/ 0 w 67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7"/>
                  <a:gd name="T19" fmla="*/ 0 h 3"/>
                  <a:gd name="T20" fmla="*/ 67 w 67"/>
                  <a:gd name="T21" fmla="*/ 3 h 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7" h="3">
                    <a:moveTo>
                      <a:pt x="0" y="0"/>
                    </a:moveTo>
                    <a:lnTo>
                      <a:pt x="0" y="3"/>
                    </a:lnTo>
                    <a:lnTo>
                      <a:pt x="67" y="3"/>
                    </a:lnTo>
                    <a:lnTo>
                      <a:pt x="6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43" name="AutoShape 34"/>
              <p:cNvSpPr>
                <a:spLocks noChangeArrowheads="1"/>
              </p:cNvSpPr>
              <p:nvPr/>
            </p:nvSpPr>
            <p:spPr bwMode="auto">
              <a:xfrm>
                <a:off x="3318" y="3549"/>
                <a:ext cx="67" cy="52"/>
              </a:xfrm>
              <a:custGeom>
                <a:avLst/>
                <a:gdLst>
                  <a:gd name="T0" fmla="*/ 2 w 83"/>
                  <a:gd name="T1" fmla="*/ 52 h 52"/>
                  <a:gd name="T2" fmla="*/ 2 w 83"/>
                  <a:gd name="T3" fmla="*/ 52 h 52"/>
                  <a:gd name="T4" fmla="*/ 6 w 83"/>
                  <a:gd name="T5" fmla="*/ 2 h 52"/>
                  <a:gd name="T6" fmla="*/ 6 w 83"/>
                  <a:gd name="T7" fmla="*/ 0 h 52"/>
                  <a:gd name="T8" fmla="*/ 2 w 83"/>
                  <a:gd name="T9" fmla="*/ 48 h 52"/>
                  <a:gd name="T10" fmla="*/ 2 w 83"/>
                  <a:gd name="T11" fmla="*/ 52 h 52"/>
                  <a:gd name="T12" fmla="*/ 2 w 83"/>
                  <a:gd name="T13" fmla="*/ 48 h 52"/>
                  <a:gd name="T14" fmla="*/ 0 w 83"/>
                  <a:gd name="T15" fmla="*/ 50 h 52"/>
                  <a:gd name="T16" fmla="*/ 2 w 83"/>
                  <a:gd name="T17" fmla="*/ 52 h 5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3"/>
                  <a:gd name="T28" fmla="*/ 0 h 52"/>
                  <a:gd name="T29" fmla="*/ 83 w 83"/>
                  <a:gd name="T30" fmla="*/ 52 h 5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3" h="52">
                    <a:moveTo>
                      <a:pt x="2" y="52"/>
                    </a:moveTo>
                    <a:lnTo>
                      <a:pt x="2" y="52"/>
                    </a:lnTo>
                    <a:lnTo>
                      <a:pt x="83" y="2"/>
                    </a:lnTo>
                    <a:lnTo>
                      <a:pt x="81" y="0"/>
                    </a:lnTo>
                    <a:lnTo>
                      <a:pt x="2" y="48"/>
                    </a:lnTo>
                    <a:lnTo>
                      <a:pt x="2" y="52"/>
                    </a:lnTo>
                    <a:lnTo>
                      <a:pt x="2" y="48"/>
                    </a:lnTo>
                    <a:lnTo>
                      <a:pt x="0" y="50"/>
                    </a:lnTo>
                    <a:lnTo>
                      <a:pt x="2" y="5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44" name="AutoShape 35"/>
              <p:cNvSpPr>
                <a:spLocks noChangeArrowheads="1"/>
              </p:cNvSpPr>
              <p:nvPr/>
            </p:nvSpPr>
            <p:spPr bwMode="auto">
              <a:xfrm>
                <a:off x="3320" y="3597"/>
                <a:ext cx="65" cy="54"/>
              </a:xfrm>
              <a:custGeom>
                <a:avLst/>
                <a:gdLst>
                  <a:gd name="T0" fmla="*/ 6 w 81"/>
                  <a:gd name="T1" fmla="*/ 52 h 54"/>
                  <a:gd name="T2" fmla="*/ 6 w 81"/>
                  <a:gd name="T3" fmla="*/ 50 h 54"/>
                  <a:gd name="T4" fmla="*/ 0 w 81"/>
                  <a:gd name="T5" fmla="*/ 0 h 54"/>
                  <a:gd name="T6" fmla="*/ 0 w 81"/>
                  <a:gd name="T7" fmla="*/ 4 h 54"/>
                  <a:gd name="T8" fmla="*/ 6 w 81"/>
                  <a:gd name="T9" fmla="*/ 54 h 54"/>
                  <a:gd name="T10" fmla="*/ 6 w 81"/>
                  <a:gd name="T11" fmla="*/ 52 h 5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1"/>
                  <a:gd name="T19" fmla="*/ 0 h 54"/>
                  <a:gd name="T20" fmla="*/ 81 w 81"/>
                  <a:gd name="T21" fmla="*/ 54 h 5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1" h="54">
                    <a:moveTo>
                      <a:pt x="81" y="52"/>
                    </a:moveTo>
                    <a:lnTo>
                      <a:pt x="81" y="5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79" y="54"/>
                    </a:lnTo>
                    <a:lnTo>
                      <a:pt x="81" y="5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45" name="AutoShape 36"/>
              <p:cNvSpPr>
                <a:spLocks noChangeArrowheads="1"/>
              </p:cNvSpPr>
              <p:nvPr/>
            </p:nvSpPr>
            <p:spPr bwMode="auto">
              <a:xfrm>
                <a:off x="3384" y="3649"/>
                <a:ext cx="3" cy="2"/>
              </a:xfrm>
              <a:custGeom>
                <a:avLst/>
                <a:gdLst>
                  <a:gd name="T0" fmla="*/ 2 w 4"/>
                  <a:gd name="T1" fmla="*/ 2 h 2"/>
                  <a:gd name="T2" fmla="*/ 2 w 4"/>
                  <a:gd name="T3" fmla="*/ 0 h 2"/>
                  <a:gd name="T4" fmla="*/ 2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  <a:gd name="T10" fmla="*/ 2 w 4"/>
                  <a:gd name="T11" fmla="*/ 2 h 2"/>
                  <a:gd name="T12" fmla="*/ 0 w 4"/>
                  <a:gd name="T13" fmla="*/ 2 h 2"/>
                  <a:gd name="T14" fmla="*/ 2 w 4"/>
                  <a:gd name="T15" fmla="*/ 2 h 2"/>
                  <a:gd name="T16" fmla="*/ 2 w 4"/>
                  <a:gd name="T17" fmla="*/ 2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"/>
                  <a:gd name="T28" fmla="*/ 0 h 2"/>
                  <a:gd name="T29" fmla="*/ 4 w 4"/>
                  <a:gd name="T30" fmla="*/ 2 h 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" h="2">
                    <a:moveTo>
                      <a:pt x="2" y="2"/>
                    </a:move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46" name="AutoShape 37"/>
              <p:cNvSpPr>
                <a:spLocks noChangeArrowheads="1"/>
              </p:cNvSpPr>
              <p:nvPr/>
            </p:nvSpPr>
            <p:spPr bwMode="auto">
              <a:xfrm>
                <a:off x="3385" y="3649"/>
                <a:ext cx="56" cy="2"/>
              </a:xfrm>
              <a:custGeom>
                <a:avLst/>
                <a:gdLst>
                  <a:gd name="T0" fmla="*/ 5 w 69"/>
                  <a:gd name="T1" fmla="*/ 0 h 2"/>
                  <a:gd name="T2" fmla="*/ 5 w 69"/>
                  <a:gd name="T3" fmla="*/ 0 h 2"/>
                  <a:gd name="T4" fmla="*/ 0 w 69"/>
                  <a:gd name="T5" fmla="*/ 0 h 2"/>
                  <a:gd name="T6" fmla="*/ 0 w 69"/>
                  <a:gd name="T7" fmla="*/ 2 h 2"/>
                  <a:gd name="T8" fmla="*/ 5 w 69"/>
                  <a:gd name="T9" fmla="*/ 2 h 2"/>
                  <a:gd name="T10" fmla="*/ 5 w 69"/>
                  <a:gd name="T11" fmla="*/ 0 h 2"/>
                  <a:gd name="T12" fmla="*/ 5 w 69"/>
                  <a:gd name="T13" fmla="*/ 2 h 2"/>
                  <a:gd name="T14" fmla="*/ 5 w 69"/>
                  <a:gd name="T15" fmla="*/ 2 h 2"/>
                  <a:gd name="T16" fmla="*/ 5 w 69"/>
                  <a:gd name="T17" fmla="*/ 0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9"/>
                  <a:gd name="T28" fmla="*/ 0 h 2"/>
                  <a:gd name="T29" fmla="*/ 69 w 69"/>
                  <a:gd name="T30" fmla="*/ 2 h 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9" h="2">
                    <a:moveTo>
                      <a:pt x="69" y="0"/>
                    </a:moveTo>
                    <a:lnTo>
                      <a:pt x="67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67" y="2"/>
                    </a:lnTo>
                    <a:lnTo>
                      <a:pt x="69" y="0"/>
                    </a:lnTo>
                    <a:lnTo>
                      <a:pt x="67" y="2"/>
                    </a:lnTo>
                    <a:lnTo>
                      <a:pt x="69" y="2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47" name="AutoShape 38"/>
              <p:cNvSpPr>
                <a:spLocks noChangeArrowheads="1"/>
              </p:cNvSpPr>
              <p:nvPr/>
            </p:nvSpPr>
            <p:spPr bwMode="auto">
              <a:xfrm>
                <a:off x="3438" y="3548"/>
                <a:ext cx="3" cy="101"/>
              </a:xfrm>
              <a:custGeom>
                <a:avLst/>
                <a:gdLst>
                  <a:gd name="T0" fmla="*/ 2 w 4"/>
                  <a:gd name="T1" fmla="*/ 0 h 101"/>
                  <a:gd name="T2" fmla="*/ 0 w 4"/>
                  <a:gd name="T3" fmla="*/ 1 h 101"/>
                  <a:gd name="T4" fmla="*/ 0 w 4"/>
                  <a:gd name="T5" fmla="*/ 101 h 101"/>
                  <a:gd name="T6" fmla="*/ 2 w 4"/>
                  <a:gd name="T7" fmla="*/ 101 h 101"/>
                  <a:gd name="T8" fmla="*/ 2 w 4"/>
                  <a:gd name="T9" fmla="*/ 1 h 101"/>
                  <a:gd name="T10" fmla="*/ 2 w 4"/>
                  <a:gd name="T11" fmla="*/ 0 h 101"/>
                  <a:gd name="T12" fmla="*/ 2 w 4"/>
                  <a:gd name="T13" fmla="*/ 1 h 101"/>
                  <a:gd name="T14" fmla="*/ 2 w 4"/>
                  <a:gd name="T15" fmla="*/ 0 h 101"/>
                  <a:gd name="T16" fmla="*/ 2 w 4"/>
                  <a:gd name="T17" fmla="*/ 0 h 10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"/>
                  <a:gd name="T28" fmla="*/ 0 h 101"/>
                  <a:gd name="T29" fmla="*/ 4 w 4"/>
                  <a:gd name="T30" fmla="*/ 101 h 10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" h="101">
                    <a:moveTo>
                      <a:pt x="2" y="0"/>
                    </a:moveTo>
                    <a:lnTo>
                      <a:pt x="0" y="1"/>
                    </a:lnTo>
                    <a:lnTo>
                      <a:pt x="0" y="101"/>
                    </a:lnTo>
                    <a:lnTo>
                      <a:pt x="4" y="101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48" name="AutoShape 39"/>
              <p:cNvSpPr>
                <a:spLocks noChangeArrowheads="1"/>
              </p:cNvSpPr>
              <p:nvPr/>
            </p:nvSpPr>
            <p:spPr bwMode="auto">
              <a:xfrm>
                <a:off x="3464" y="3549"/>
                <a:ext cx="59" cy="100"/>
              </a:xfrm>
              <a:custGeom>
                <a:avLst/>
                <a:gdLst>
                  <a:gd name="T0" fmla="*/ 2 w 74"/>
                  <a:gd name="T1" fmla="*/ 100 h 100"/>
                  <a:gd name="T2" fmla="*/ 5 w 74"/>
                  <a:gd name="T3" fmla="*/ 50 h 100"/>
                  <a:gd name="T4" fmla="*/ 2 w 74"/>
                  <a:gd name="T5" fmla="*/ 0 h 100"/>
                  <a:gd name="T6" fmla="*/ 2 w 74"/>
                  <a:gd name="T7" fmla="*/ 0 h 100"/>
                  <a:gd name="T8" fmla="*/ 0 w 74"/>
                  <a:gd name="T9" fmla="*/ 0 h 100"/>
                  <a:gd name="T10" fmla="*/ 0 w 74"/>
                  <a:gd name="T11" fmla="*/ 100 h 100"/>
                  <a:gd name="T12" fmla="*/ 2 w 74"/>
                  <a:gd name="T13" fmla="*/ 100 h 100"/>
                  <a:gd name="T14" fmla="*/ 2 w 74"/>
                  <a:gd name="T15" fmla="*/ 100 h 1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4"/>
                  <a:gd name="T25" fmla="*/ 0 h 100"/>
                  <a:gd name="T26" fmla="*/ 74 w 74"/>
                  <a:gd name="T27" fmla="*/ 100 h 1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4" h="100">
                    <a:moveTo>
                      <a:pt x="17" y="100"/>
                    </a:moveTo>
                    <a:lnTo>
                      <a:pt x="74" y="50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0" y="100"/>
                    </a:lnTo>
                    <a:lnTo>
                      <a:pt x="17" y="100"/>
                    </a:lnTo>
                    <a:close/>
                  </a:path>
                </a:pathLst>
              </a:custGeom>
              <a:solidFill>
                <a:srgbClr val="605E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49" name="AutoShape 40"/>
              <p:cNvSpPr>
                <a:spLocks noChangeArrowheads="1"/>
              </p:cNvSpPr>
              <p:nvPr/>
            </p:nvSpPr>
            <p:spPr bwMode="auto">
              <a:xfrm>
                <a:off x="3478" y="3597"/>
                <a:ext cx="47" cy="54"/>
              </a:xfrm>
              <a:custGeom>
                <a:avLst/>
                <a:gdLst>
                  <a:gd name="T0" fmla="*/ 4 w 59"/>
                  <a:gd name="T1" fmla="*/ 0 h 54"/>
                  <a:gd name="T2" fmla="*/ 4 w 59"/>
                  <a:gd name="T3" fmla="*/ 0 h 54"/>
                  <a:gd name="T4" fmla="*/ 0 w 59"/>
                  <a:gd name="T5" fmla="*/ 50 h 54"/>
                  <a:gd name="T6" fmla="*/ 2 w 59"/>
                  <a:gd name="T7" fmla="*/ 54 h 54"/>
                  <a:gd name="T8" fmla="*/ 4 w 59"/>
                  <a:gd name="T9" fmla="*/ 4 h 54"/>
                  <a:gd name="T10" fmla="*/ 4 w 59"/>
                  <a:gd name="T11" fmla="*/ 0 h 54"/>
                  <a:gd name="T12" fmla="*/ 4 w 59"/>
                  <a:gd name="T13" fmla="*/ 4 h 54"/>
                  <a:gd name="T14" fmla="*/ 4 w 59"/>
                  <a:gd name="T15" fmla="*/ 2 h 54"/>
                  <a:gd name="T16" fmla="*/ 4 w 59"/>
                  <a:gd name="T17" fmla="*/ 0 h 5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9"/>
                  <a:gd name="T28" fmla="*/ 0 h 54"/>
                  <a:gd name="T29" fmla="*/ 59 w 59"/>
                  <a:gd name="T30" fmla="*/ 54 h 5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9" h="54">
                    <a:moveTo>
                      <a:pt x="57" y="0"/>
                    </a:moveTo>
                    <a:lnTo>
                      <a:pt x="55" y="0"/>
                    </a:lnTo>
                    <a:lnTo>
                      <a:pt x="0" y="50"/>
                    </a:lnTo>
                    <a:lnTo>
                      <a:pt x="2" y="54"/>
                    </a:lnTo>
                    <a:lnTo>
                      <a:pt x="57" y="4"/>
                    </a:lnTo>
                    <a:lnTo>
                      <a:pt x="57" y="0"/>
                    </a:lnTo>
                    <a:lnTo>
                      <a:pt x="57" y="4"/>
                    </a:lnTo>
                    <a:lnTo>
                      <a:pt x="59" y="2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50" name="AutoShape 41"/>
              <p:cNvSpPr>
                <a:spLocks noChangeArrowheads="1"/>
              </p:cNvSpPr>
              <p:nvPr/>
            </p:nvSpPr>
            <p:spPr bwMode="auto">
              <a:xfrm>
                <a:off x="3478" y="3548"/>
                <a:ext cx="46" cy="53"/>
              </a:xfrm>
              <a:custGeom>
                <a:avLst/>
                <a:gdLst>
                  <a:gd name="T0" fmla="*/ 0 w 57"/>
                  <a:gd name="T1" fmla="*/ 0 h 53"/>
                  <a:gd name="T2" fmla="*/ 0 w 57"/>
                  <a:gd name="T3" fmla="*/ 3 h 53"/>
                  <a:gd name="T4" fmla="*/ 4 w 57"/>
                  <a:gd name="T5" fmla="*/ 53 h 53"/>
                  <a:gd name="T6" fmla="*/ 4 w 57"/>
                  <a:gd name="T7" fmla="*/ 49 h 53"/>
                  <a:gd name="T8" fmla="*/ 2 w 57"/>
                  <a:gd name="T9" fmla="*/ 0 h 53"/>
                  <a:gd name="T10" fmla="*/ 0 w 57"/>
                  <a:gd name="T11" fmla="*/ 0 h 5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7"/>
                  <a:gd name="T19" fmla="*/ 0 h 53"/>
                  <a:gd name="T20" fmla="*/ 57 w 57"/>
                  <a:gd name="T21" fmla="*/ 53 h 5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7" h="53">
                    <a:moveTo>
                      <a:pt x="0" y="0"/>
                    </a:moveTo>
                    <a:lnTo>
                      <a:pt x="0" y="3"/>
                    </a:lnTo>
                    <a:lnTo>
                      <a:pt x="55" y="53"/>
                    </a:lnTo>
                    <a:lnTo>
                      <a:pt x="57" y="49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51" name="AutoShape 42"/>
              <p:cNvSpPr>
                <a:spLocks noChangeArrowheads="1"/>
              </p:cNvSpPr>
              <p:nvPr/>
            </p:nvSpPr>
            <p:spPr bwMode="auto">
              <a:xfrm>
                <a:off x="3478" y="3548"/>
                <a:ext cx="1" cy="3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3 h 3"/>
                  <a:gd name="T4" fmla="*/ 0 w 1"/>
                  <a:gd name="T5" fmla="*/ 3 h 3"/>
                  <a:gd name="T6" fmla="*/ 0 w 1"/>
                  <a:gd name="T7" fmla="*/ 0 h 3"/>
                  <a:gd name="T8" fmla="*/ 0 w 1"/>
                  <a:gd name="T9" fmla="*/ 0 h 3"/>
                  <a:gd name="T10" fmla="*/ 0 w 1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"/>
                  <a:gd name="T19" fmla="*/ 0 h 3"/>
                  <a:gd name="T20" fmla="*/ 1 w 1"/>
                  <a:gd name="T21" fmla="*/ 3 h 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"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52" name="AutoShape 43"/>
              <p:cNvSpPr>
                <a:spLocks noChangeArrowheads="1"/>
              </p:cNvSpPr>
              <p:nvPr/>
            </p:nvSpPr>
            <p:spPr bwMode="auto">
              <a:xfrm>
                <a:off x="3463" y="3548"/>
                <a:ext cx="15" cy="3"/>
              </a:xfrm>
              <a:custGeom>
                <a:avLst/>
                <a:gdLst>
                  <a:gd name="T0" fmla="*/ 0 w 19"/>
                  <a:gd name="T1" fmla="*/ 1 h 3"/>
                  <a:gd name="T2" fmla="*/ 2 w 19"/>
                  <a:gd name="T3" fmla="*/ 3 h 3"/>
                  <a:gd name="T4" fmla="*/ 2 w 19"/>
                  <a:gd name="T5" fmla="*/ 3 h 3"/>
                  <a:gd name="T6" fmla="*/ 2 w 19"/>
                  <a:gd name="T7" fmla="*/ 0 h 3"/>
                  <a:gd name="T8" fmla="*/ 2 w 19"/>
                  <a:gd name="T9" fmla="*/ 0 h 3"/>
                  <a:gd name="T10" fmla="*/ 0 w 19"/>
                  <a:gd name="T11" fmla="*/ 1 h 3"/>
                  <a:gd name="T12" fmla="*/ 2 w 19"/>
                  <a:gd name="T13" fmla="*/ 0 h 3"/>
                  <a:gd name="T14" fmla="*/ 0 w 19"/>
                  <a:gd name="T15" fmla="*/ 0 h 3"/>
                  <a:gd name="T16" fmla="*/ 0 w 19"/>
                  <a:gd name="T17" fmla="*/ 1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9"/>
                  <a:gd name="T28" fmla="*/ 0 h 3"/>
                  <a:gd name="T29" fmla="*/ 19 w 19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9" h="3">
                    <a:moveTo>
                      <a:pt x="0" y="1"/>
                    </a:moveTo>
                    <a:lnTo>
                      <a:pt x="2" y="3"/>
                    </a:lnTo>
                    <a:lnTo>
                      <a:pt x="19" y="3"/>
                    </a:lnTo>
                    <a:lnTo>
                      <a:pt x="19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53" name="AutoShape 44"/>
              <p:cNvSpPr>
                <a:spLocks noChangeArrowheads="1"/>
              </p:cNvSpPr>
              <p:nvPr/>
            </p:nvSpPr>
            <p:spPr bwMode="auto">
              <a:xfrm>
                <a:off x="3463" y="3549"/>
                <a:ext cx="2" cy="102"/>
              </a:xfrm>
              <a:custGeom>
                <a:avLst/>
                <a:gdLst>
                  <a:gd name="T0" fmla="*/ 1 w 3"/>
                  <a:gd name="T1" fmla="*/ 102 h 102"/>
                  <a:gd name="T2" fmla="*/ 1 w 3"/>
                  <a:gd name="T3" fmla="*/ 100 h 102"/>
                  <a:gd name="T4" fmla="*/ 1 w 3"/>
                  <a:gd name="T5" fmla="*/ 0 h 102"/>
                  <a:gd name="T6" fmla="*/ 0 w 3"/>
                  <a:gd name="T7" fmla="*/ 0 h 102"/>
                  <a:gd name="T8" fmla="*/ 0 w 3"/>
                  <a:gd name="T9" fmla="*/ 100 h 102"/>
                  <a:gd name="T10" fmla="*/ 1 w 3"/>
                  <a:gd name="T11" fmla="*/ 102 h 102"/>
                  <a:gd name="T12" fmla="*/ 0 w 3"/>
                  <a:gd name="T13" fmla="*/ 100 h 102"/>
                  <a:gd name="T14" fmla="*/ 0 w 3"/>
                  <a:gd name="T15" fmla="*/ 102 h 102"/>
                  <a:gd name="T16" fmla="*/ 1 w 3"/>
                  <a:gd name="T17" fmla="*/ 102 h 10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"/>
                  <a:gd name="T28" fmla="*/ 0 h 102"/>
                  <a:gd name="T29" fmla="*/ 3 w 3"/>
                  <a:gd name="T30" fmla="*/ 102 h 10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" h="102">
                    <a:moveTo>
                      <a:pt x="2" y="102"/>
                    </a:moveTo>
                    <a:lnTo>
                      <a:pt x="3" y="10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100"/>
                    </a:lnTo>
                    <a:lnTo>
                      <a:pt x="2" y="102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2" y="10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54" name="AutoShape 45"/>
              <p:cNvSpPr>
                <a:spLocks noChangeArrowheads="1"/>
              </p:cNvSpPr>
              <p:nvPr/>
            </p:nvSpPr>
            <p:spPr bwMode="auto">
              <a:xfrm>
                <a:off x="3464" y="3649"/>
                <a:ext cx="15" cy="2"/>
              </a:xfrm>
              <a:custGeom>
                <a:avLst/>
                <a:gdLst>
                  <a:gd name="T0" fmla="*/ 2 w 19"/>
                  <a:gd name="T1" fmla="*/ 2 h 2"/>
                  <a:gd name="T2" fmla="*/ 2 w 19"/>
                  <a:gd name="T3" fmla="*/ 0 h 2"/>
                  <a:gd name="T4" fmla="*/ 0 w 19"/>
                  <a:gd name="T5" fmla="*/ 0 h 2"/>
                  <a:gd name="T6" fmla="*/ 0 w 19"/>
                  <a:gd name="T7" fmla="*/ 2 h 2"/>
                  <a:gd name="T8" fmla="*/ 2 w 19"/>
                  <a:gd name="T9" fmla="*/ 2 h 2"/>
                  <a:gd name="T10" fmla="*/ 2 w 19"/>
                  <a:gd name="T11" fmla="*/ 2 h 2"/>
                  <a:gd name="T12" fmla="*/ 2 w 19"/>
                  <a:gd name="T13" fmla="*/ 2 h 2"/>
                  <a:gd name="T14" fmla="*/ 2 w 19"/>
                  <a:gd name="T15" fmla="*/ 2 h 2"/>
                  <a:gd name="T16" fmla="*/ 2 w 19"/>
                  <a:gd name="T17" fmla="*/ 2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9"/>
                  <a:gd name="T28" fmla="*/ 0 h 2"/>
                  <a:gd name="T29" fmla="*/ 19 w 19"/>
                  <a:gd name="T30" fmla="*/ 2 h 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9" h="2">
                    <a:moveTo>
                      <a:pt x="19" y="2"/>
                    </a:moveTo>
                    <a:lnTo>
                      <a:pt x="17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17" y="2"/>
                    </a:lnTo>
                    <a:lnTo>
                      <a:pt x="19" y="2"/>
                    </a:lnTo>
                    <a:lnTo>
                      <a:pt x="17" y="2"/>
                    </a:lnTo>
                    <a:lnTo>
                      <a:pt x="19" y="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55" name="AutoShape 46"/>
              <p:cNvSpPr>
                <a:spLocks noChangeArrowheads="1"/>
              </p:cNvSpPr>
              <p:nvPr/>
            </p:nvSpPr>
            <p:spPr bwMode="auto">
              <a:xfrm>
                <a:off x="3476" y="3647"/>
                <a:ext cx="3" cy="4"/>
              </a:xfrm>
              <a:custGeom>
                <a:avLst/>
                <a:gdLst>
                  <a:gd name="T0" fmla="*/ 2 w 4"/>
                  <a:gd name="T1" fmla="*/ 0 h 4"/>
                  <a:gd name="T2" fmla="*/ 0 w 4"/>
                  <a:gd name="T3" fmla="*/ 2 h 4"/>
                  <a:gd name="T4" fmla="*/ 0 w 4"/>
                  <a:gd name="T5" fmla="*/ 2 h 4"/>
                  <a:gd name="T6" fmla="*/ 2 w 4"/>
                  <a:gd name="T7" fmla="*/ 4 h 4"/>
                  <a:gd name="T8" fmla="*/ 2 w 4"/>
                  <a:gd name="T9" fmla="*/ 2 h 4"/>
                  <a:gd name="T10" fmla="*/ 2 w 4"/>
                  <a:gd name="T11" fmla="*/ 0 h 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"/>
                  <a:gd name="T19" fmla="*/ 0 h 4"/>
                  <a:gd name="T20" fmla="*/ 4 w 4"/>
                  <a:gd name="T21" fmla="*/ 4 h 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" h="4">
                    <a:moveTo>
                      <a:pt x="2" y="0"/>
                    </a:moveTo>
                    <a:lnTo>
                      <a:pt x="0" y="2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56" name="AutoShape 47"/>
              <p:cNvSpPr>
                <a:spLocks noChangeArrowheads="1"/>
              </p:cNvSpPr>
              <p:nvPr/>
            </p:nvSpPr>
            <p:spPr bwMode="auto">
              <a:xfrm>
                <a:off x="3524" y="3549"/>
                <a:ext cx="72" cy="98"/>
              </a:xfrm>
              <a:custGeom>
                <a:avLst/>
                <a:gdLst>
                  <a:gd name="T0" fmla="*/ 2 w 89"/>
                  <a:gd name="T1" fmla="*/ 98 h 98"/>
                  <a:gd name="T2" fmla="*/ 7 w 89"/>
                  <a:gd name="T3" fmla="*/ 50 h 98"/>
                  <a:gd name="T4" fmla="*/ 2 w 89"/>
                  <a:gd name="T5" fmla="*/ 0 h 98"/>
                  <a:gd name="T6" fmla="*/ 2 w 89"/>
                  <a:gd name="T7" fmla="*/ 0 h 98"/>
                  <a:gd name="T8" fmla="*/ 0 w 89"/>
                  <a:gd name="T9" fmla="*/ 0 h 98"/>
                  <a:gd name="T10" fmla="*/ 0 w 89"/>
                  <a:gd name="T11" fmla="*/ 98 h 98"/>
                  <a:gd name="T12" fmla="*/ 2 w 89"/>
                  <a:gd name="T13" fmla="*/ 98 h 98"/>
                  <a:gd name="T14" fmla="*/ 2 w 89"/>
                  <a:gd name="T15" fmla="*/ 98 h 9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89"/>
                  <a:gd name="T25" fmla="*/ 0 h 98"/>
                  <a:gd name="T26" fmla="*/ 89 w 89"/>
                  <a:gd name="T27" fmla="*/ 98 h 9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89" h="98">
                    <a:moveTo>
                      <a:pt x="21" y="98"/>
                    </a:moveTo>
                    <a:lnTo>
                      <a:pt x="89" y="50"/>
                    </a:lnTo>
                    <a:lnTo>
                      <a:pt x="21" y="0"/>
                    </a:lnTo>
                    <a:lnTo>
                      <a:pt x="20" y="0"/>
                    </a:lnTo>
                    <a:lnTo>
                      <a:pt x="0" y="0"/>
                    </a:lnTo>
                    <a:lnTo>
                      <a:pt x="0" y="98"/>
                    </a:lnTo>
                    <a:lnTo>
                      <a:pt x="20" y="98"/>
                    </a:lnTo>
                    <a:lnTo>
                      <a:pt x="21" y="98"/>
                    </a:lnTo>
                    <a:close/>
                  </a:path>
                </a:pathLst>
              </a:custGeom>
              <a:solidFill>
                <a:srgbClr val="605E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57" name="AutoShape 48"/>
              <p:cNvSpPr>
                <a:spLocks noChangeArrowheads="1"/>
              </p:cNvSpPr>
              <p:nvPr/>
            </p:nvSpPr>
            <p:spPr bwMode="auto">
              <a:xfrm>
                <a:off x="3540" y="3597"/>
                <a:ext cx="56" cy="50"/>
              </a:xfrm>
              <a:custGeom>
                <a:avLst/>
                <a:gdLst>
                  <a:gd name="T0" fmla="*/ 5 w 70"/>
                  <a:gd name="T1" fmla="*/ 0 h 50"/>
                  <a:gd name="T2" fmla="*/ 5 w 70"/>
                  <a:gd name="T3" fmla="*/ 0 h 50"/>
                  <a:gd name="T4" fmla="*/ 0 w 70"/>
                  <a:gd name="T5" fmla="*/ 48 h 50"/>
                  <a:gd name="T6" fmla="*/ 1 w 70"/>
                  <a:gd name="T7" fmla="*/ 50 h 50"/>
                  <a:gd name="T8" fmla="*/ 5 w 70"/>
                  <a:gd name="T9" fmla="*/ 4 h 50"/>
                  <a:gd name="T10" fmla="*/ 5 w 70"/>
                  <a:gd name="T11" fmla="*/ 0 h 50"/>
                  <a:gd name="T12" fmla="*/ 5 w 70"/>
                  <a:gd name="T13" fmla="*/ 4 h 50"/>
                  <a:gd name="T14" fmla="*/ 5 w 70"/>
                  <a:gd name="T15" fmla="*/ 2 h 50"/>
                  <a:gd name="T16" fmla="*/ 5 w 70"/>
                  <a:gd name="T17" fmla="*/ 0 h 5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0"/>
                  <a:gd name="T28" fmla="*/ 0 h 50"/>
                  <a:gd name="T29" fmla="*/ 70 w 70"/>
                  <a:gd name="T30" fmla="*/ 50 h 5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0" h="50">
                    <a:moveTo>
                      <a:pt x="69" y="0"/>
                    </a:moveTo>
                    <a:lnTo>
                      <a:pt x="67" y="0"/>
                    </a:lnTo>
                    <a:lnTo>
                      <a:pt x="0" y="48"/>
                    </a:lnTo>
                    <a:lnTo>
                      <a:pt x="1" y="50"/>
                    </a:lnTo>
                    <a:lnTo>
                      <a:pt x="69" y="4"/>
                    </a:lnTo>
                    <a:lnTo>
                      <a:pt x="69" y="0"/>
                    </a:lnTo>
                    <a:lnTo>
                      <a:pt x="69" y="4"/>
                    </a:lnTo>
                    <a:lnTo>
                      <a:pt x="70" y="2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58" name="AutoShape 49"/>
              <p:cNvSpPr>
                <a:spLocks noChangeArrowheads="1"/>
              </p:cNvSpPr>
              <p:nvPr/>
            </p:nvSpPr>
            <p:spPr bwMode="auto">
              <a:xfrm>
                <a:off x="3540" y="3549"/>
                <a:ext cx="56" cy="52"/>
              </a:xfrm>
              <a:custGeom>
                <a:avLst/>
                <a:gdLst>
                  <a:gd name="T0" fmla="*/ 1 w 69"/>
                  <a:gd name="T1" fmla="*/ 0 h 52"/>
                  <a:gd name="T2" fmla="*/ 0 w 69"/>
                  <a:gd name="T3" fmla="*/ 2 h 52"/>
                  <a:gd name="T4" fmla="*/ 5 w 69"/>
                  <a:gd name="T5" fmla="*/ 52 h 52"/>
                  <a:gd name="T6" fmla="*/ 5 w 69"/>
                  <a:gd name="T7" fmla="*/ 48 h 52"/>
                  <a:gd name="T8" fmla="*/ 1 w 69"/>
                  <a:gd name="T9" fmla="*/ 0 h 52"/>
                  <a:gd name="T10" fmla="*/ 1 w 69"/>
                  <a:gd name="T11" fmla="*/ 0 h 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9"/>
                  <a:gd name="T19" fmla="*/ 0 h 52"/>
                  <a:gd name="T20" fmla="*/ 69 w 69"/>
                  <a:gd name="T21" fmla="*/ 52 h 5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9" h="52">
                    <a:moveTo>
                      <a:pt x="1" y="0"/>
                    </a:moveTo>
                    <a:lnTo>
                      <a:pt x="0" y="2"/>
                    </a:lnTo>
                    <a:lnTo>
                      <a:pt x="67" y="52"/>
                    </a:lnTo>
                    <a:lnTo>
                      <a:pt x="69" y="48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59" name="AutoShape 50"/>
              <p:cNvSpPr>
                <a:spLocks noChangeArrowheads="1"/>
              </p:cNvSpPr>
              <p:nvPr/>
            </p:nvSpPr>
            <p:spPr bwMode="auto">
              <a:xfrm>
                <a:off x="3540" y="3548"/>
                <a:ext cx="1" cy="3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3 h 3"/>
                  <a:gd name="T4" fmla="*/ 0 w 1"/>
                  <a:gd name="T5" fmla="*/ 3 h 3"/>
                  <a:gd name="T6" fmla="*/ 1 w 1"/>
                  <a:gd name="T7" fmla="*/ 1 h 3"/>
                  <a:gd name="T8" fmla="*/ 1 w 1"/>
                  <a:gd name="T9" fmla="*/ 0 h 3"/>
                  <a:gd name="T10" fmla="*/ 0 w 1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"/>
                  <a:gd name="T19" fmla="*/ 0 h 3"/>
                  <a:gd name="T20" fmla="*/ 1 w 1"/>
                  <a:gd name="T21" fmla="*/ 3 h 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" h="3">
                    <a:moveTo>
                      <a:pt x="0" y="0"/>
                    </a:moveTo>
                    <a:lnTo>
                      <a:pt x="0" y="3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60" name="AutoShape 51"/>
              <p:cNvSpPr>
                <a:spLocks noChangeArrowheads="1"/>
              </p:cNvSpPr>
              <p:nvPr/>
            </p:nvSpPr>
            <p:spPr bwMode="auto">
              <a:xfrm>
                <a:off x="3522" y="3548"/>
                <a:ext cx="18" cy="3"/>
              </a:xfrm>
              <a:custGeom>
                <a:avLst/>
                <a:gdLst>
                  <a:gd name="T0" fmla="*/ 0 w 22"/>
                  <a:gd name="T1" fmla="*/ 1 h 3"/>
                  <a:gd name="T2" fmla="*/ 2 w 22"/>
                  <a:gd name="T3" fmla="*/ 3 h 3"/>
                  <a:gd name="T4" fmla="*/ 2 w 22"/>
                  <a:gd name="T5" fmla="*/ 3 h 3"/>
                  <a:gd name="T6" fmla="*/ 2 w 22"/>
                  <a:gd name="T7" fmla="*/ 0 h 3"/>
                  <a:gd name="T8" fmla="*/ 2 w 22"/>
                  <a:gd name="T9" fmla="*/ 0 h 3"/>
                  <a:gd name="T10" fmla="*/ 0 w 22"/>
                  <a:gd name="T11" fmla="*/ 1 h 3"/>
                  <a:gd name="T12" fmla="*/ 2 w 22"/>
                  <a:gd name="T13" fmla="*/ 0 h 3"/>
                  <a:gd name="T14" fmla="*/ 0 w 22"/>
                  <a:gd name="T15" fmla="*/ 0 h 3"/>
                  <a:gd name="T16" fmla="*/ 0 w 22"/>
                  <a:gd name="T17" fmla="*/ 1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2"/>
                  <a:gd name="T28" fmla="*/ 0 h 3"/>
                  <a:gd name="T29" fmla="*/ 22 w 22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2" h="3">
                    <a:moveTo>
                      <a:pt x="0" y="1"/>
                    </a:moveTo>
                    <a:lnTo>
                      <a:pt x="2" y="3"/>
                    </a:lnTo>
                    <a:lnTo>
                      <a:pt x="22" y="3"/>
                    </a:lnTo>
                    <a:lnTo>
                      <a:pt x="22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61" name="AutoShape 52"/>
              <p:cNvSpPr>
                <a:spLocks noChangeArrowheads="1"/>
              </p:cNvSpPr>
              <p:nvPr/>
            </p:nvSpPr>
            <p:spPr bwMode="auto">
              <a:xfrm>
                <a:off x="3522" y="3549"/>
                <a:ext cx="3" cy="100"/>
              </a:xfrm>
              <a:custGeom>
                <a:avLst/>
                <a:gdLst>
                  <a:gd name="T0" fmla="*/ 2 w 4"/>
                  <a:gd name="T1" fmla="*/ 100 h 100"/>
                  <a:gd name="T2" fmla="*/ 2 w 4"/>
                  <a:gd name="T3" fmla="*/ 98 h 100"/>
                  <a:gd name="T4" fmla="*/ 2 w 4"/>
                  <a:gd name="T5" fmla="*/ 0 h 100"/>
                  <a:gd name="T6" fmla="*/ 0 w 4"/>
                  <a:gd name="T7" fmla="*/ 0 h 100"/>
                  <a:gd name="T8" fmla="*/ 0 w 4"/>
                  <a:gd name="T9" fmla="*/ 98 h 100"/>
                  <a:gd name="T10" fmla="*/ 2 w 4"/>
                  <a:gd name="T11" fmla="*/ 100 h 100"/>
                  <a:gd name="T12" fmla="*/ 0 w 4"/>
                  <a:gd name="T13" fmla="*/ 98 h 100"/>
                  <a:gd name="T14" fmla="*/ 0 w 4"/>
                  <a:gd name="T15" fmla="*/ 100 h 100"/>
                  <a:gd name="T16" fmla="*/ 2 w 4"/>
                  <a:gd name="T17" fmla="*/ 100 h 1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"/>
                  <a:gd name="T28" fmla="*/ 0 h 100"/>
                  <a:gd name="T29" fmla="*/ 4 w 4"/>
                  <a:gd name="T30" fmla="*/ 100 h 10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" h="100">
                    <a:moveTo>
                      <a:pt x="2" y="100"/>
                    </a:moveTo>
                    <a:lnTo>
                      <a:pt x="4" y="98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98"/>
                    </a:lnTo>
                    <a:lnTo>
                      <a:pt x="2" y="100"/>
                    </a:lnTo>
                    <a:lnTo>
                      <a:pt x="0" y="98"/>
                    </a:lnTo>
                    <a:lnTo>
                      <a:pt x="0" y="100"/>
                    </a:lnTo>
                    <a:lnTo>
                      <a:pt x="2" y="10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62" name="AutoShape 53"/>
              <p:cNvSpPr>
                <a:spLocks noChangeArrowheads="1"/>
              </p:cNvSpPr>
              <p:nvPr/>
            </p:nvSpPr>
            <p:spPr bwMode="auto">
              <a:xfrm>
                <a:off x="3524" y="3645"/>
                <a:ext cx="17" cy="4"/>
              </a:xfrm>
              <a:custGeom>
                <a:avLst/>
                <a:gdLst>
                  <a:gd name="T0" fmla="*/ 2 w 21"/>
                  <a:gd name="T1" fmla="*/ 2 h 4"/>
                  <a:gd name="T2" fmla="*/ 2 w 21"/>
                  <a:gd name="T3" fmla="*/ 0 h 4"/>
                  <a:gd name="T4" fmla="*/ 0 w 21"/>
                  <a:gd name="T5" fmla="*/ 0 h 4"/>
                  <a:gd name="T6" fmla="*/ 0 w 21"/>
                  <a:gd name="T7" fmla="*/ 4 h 4"/>
                  <a:gd name="T8" fmla="*/ 2 w 21"/>
                  <a:gd name="T9" fmla="*/ 4 h 4"/>
                  <a:gd name="T10" fmla="*/ 2 w 21"/>
                  <a:gd name="T11" fmla="*/ 2 h 4"/>
                  <a:gd name="T12" fmla="*/ 2 w 21"/>
                  <a:gd name="T13" fmla="*/ 4 h 4"/>
                  <a:gd name="T14" fmla="*/ 2 w 21"/>
                  <a:gd name="T15" fmla="*/ 4 h 4"/>
                  <a:gd name="T16" fmla="*/ 2 w 21"/>
                  <a:gd name="T17" fmla="*/ 2 h 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1"/>
                  <a:gd name="T28" fmla="*/ 0 h 4"/>
                  <a:gd name="T29" fmla="*/ 21 w 21"/>
                  <a:gd name="T30" fmla="*/ 4 h 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1" h="4">
                    <a:moveTo>
                      <a:pt x="21" y="2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20" y="4"/>
                    </a:lnTo>
                    <a:lnTo>
                      <a:pt x="21" y="2"/>
                    </a:lnTo>
                    <a:lnTo>
                      <a:pt x="20" y="4"/>
                    </a:lnTo>
                    <a:lnTo>
                      <a:pt x="21" y="4"/>
                    </a:lnTo>
                    <a:lnTo>
                      <a:pt x="21" y="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63" name="AutoShape 54"/>
              <p:cNvSpPr>
                <a:spLocks noChangeArrowheads="1"/>
              </p:cNvSpPr>
              <p:nvPr/>
            </p:nvSpPr>
            <p:spPr bwMode="auto">
              <a:xfrm>
                <a:off x="3593" y="3549"/>
                <a:ext cx="77" cy="100"/>
              </a:xfrm>
              <a:custGeom>
                <a:avLst/>
                <a:gdLst>
                  <a:gd name="T0" fmla="*/ 2 w 96"/>
                  <a:gd name="T1" fmla="*/ 100 h 100"/>
                  <a:gd name="T2" fmla="*/ 7 w 96"/>
                  <a:gd name="T3" fmla="*/ 50 h 100"/>
                  <a:gd name="T4" fmla="*/ 2 w 96"/>
                  <a:gd name="T5" fmla="*/ 0 h 100"/>
                  <a:gd name="T6" fmla="*/ 2 w 96"/>
                  <a:gd name="T7" fmla="*/ 0 h 100"/>
                  <a:gd name="T8" fmla="*/ 0 w 96"/>
                  <a:gd name="T9" fmla="*/ 0 h 100"/>
                  <a:gd name="T10" fmla="*/ 0 w 96"/>
                  <a:gd name="T11" fmla="*/ 100 h 100"/>
                  <a:gd name="T12" fmla="*/ 2 w 96"/>
                  <a:gd name="T13" fmla="*/ 100 h 100"/>
                  <a:gd name="T14" fmla="*/ 2 w 96"/>
                  <a:gd name="T15" fmla="*/ 100 h 1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96"/>
                  <a:gd name="T25" fmla="*/ 0 h 100"/>
                  <a:gd name="T26" fmla="*/ 96 w 96"/>
                  <a:gd name="T27" fmla="*/ 100 h 1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96" h="100">
                    <a:moveTo>
                      <a:pt x="25" y="100"/>
                    </a:moveTo>
                    <a:lnTo>
                      <a:pt x="96" y="50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0" y="0"/>
                    </a:lnTo>
                    <a:lnTo>
                      <a:pt x="0" y="100"/>
                    </a:lnTo>
                    <a:lnTo>
                      <a:pt x="23" y="100"/>
                    </a:lnTo>
                    <a:lnTo>
                      <a:pt x="25" y="100"/>
                    </a:lnTo>
                    <a:close/>
                  </a:path>
                </a:pathLst>
              </a:custGeom>
              <a:solidFill>
                <a:srgbClr val="605E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64" name="AutoShape 55"/>
              <p:cNvSpPr>
                <a:spLocks noChangeArrowheads="1"/>
              </p:cNvSpPr>
              <p:nvPr/>
            </p:nvSpPr>
            <p:spPr bwMode="auto">
              <a:xfrm>
                <a:off x="3611" y="3597"/>
                <a:ext cx="61" cy="54"/>
              </a:xfrm>
              <a:custGeom>
                <a:avLst/>
                <a:gdLst>
                  <a:gd name="T0" fmla="*/ 5 w 76"/>
                  <a:gd name="T1" fmla="*/ 0 h 54"/>
                  <a:gd name="T2" fmla="*/ 5 w 76"/>
                  <a:gd name="T3" fmla="*/ 0 h 54"/>
                  <a:gd name="T4" fmla="*/ 0 w 76"/>
                  <a:gd name="T5" fmla="*/ 52 h 54"/>
                  <a:gd name="T6" fmla="*/ 2 w 76"/>
                  <a:gd name="T7" fmla="*/ 54 h 54"/>
                  <a:gd name="T8" fmla="*/ 5 w 76"/>
                  <a:gd name="T9" fmla="*/ 4 h 54"/>
                  <a:gd name="T10" fmla="*/ 5 w 76"/>
                  <a:gd name="T11" fmla="*/ 0 h 54"/>
                  <a:gd name="T12" fmla="*/ 5 w 76"/>
                  <a:gd name="T13" fmla="*/ 4 h 54"/>
                  <a:gd name="T14" fmla="*/ 5 w 76"/>
                  <a:gd name="T15" fmla="*/ 2 h 54"/>
                  <a:gd name="T16" fmla="*/ 5 w 76"/>
                  <a:gd name="T17" fmla="*/ 0 h 5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6"/>
                  <a:gd name="T28" fmla="*/ 0 h 54"/>
                  <a:gd name="T29" fmla="*/ 76 w 76"/>
                  <a:gd name="T30" fmla="*/ 54 h 5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6" h="54">
                    <a:moveTo>
                      <a:pt x="75" y="0"/>
                    </a:moveTo>
                    <a:lnTo>
                      <a:pt x="73" y="0"/>
                    </a:lnTo>
                    <a:lnTo>
                      <a:pt x="0" y="52"/>
                    </a:lnTo>
                    <a:lnTo>
                      <a:pt x="2" y="54"/>
                    </a:lnTo>
                    <a:lnTo>
                      <a:pt x="75" y="4"/>
                    </a:lnTo>
                    <a:lnTo>
                      <a:pt x="75" y="0"/>
                    </a:lnTo>
                    <a:lnTo>
                      <a:pt x="75" y="4"/>
                    </a:lnTo>
                    <a:lnTo>
                      <a:pt x="76" y="2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65" name="AutoShape 56"/>
              <p:cNvSpPr>
                <a:spLocks noChangeArrowheads="1"/>
              </p:cNvSpPr>
              <p:nvPr/>
            </p:nvSpPr>
            <p:spPr bwMode="auto">
              <a:xfrm>
                <a:off x="3611" y="3548"/>
                <a:ext cx="60" cy="53"/>
              </a:xfrm>
              <a:custGeom>
                <a:avLst/>
                <a:gdLst>
                  <a:gd name="T0" fmla="*/ 2 w 75"/>
                  <a:gd name="T1" fmla="*/ 0 h 53"/>
                  <a:gd name="T2" fmla="*/ 0 w 75"/>
                  <a:gd name="T3" fmla="*/ 3 h 53"/>
                  <a:gd name="T4" fmla="*/ 5 w 75"/>
                  <a:gd name="T5" fmla="*/ 53 h 53"/>
                  <a:gd name="T6" fmla="*/ 5 w 75"/>
                  <a:gd name="T7" fmla="*/ 49 h 53"/>
                  <a:gd name="T8" fmla="*/ 2 w 75"/>
                  <a:gd name="T9" fmla="*/ 0 h 53"/>
                  <a:gd name="T10" fmla="*/ 2 w 75"/>
                  <a:gd name="T11" fmla="*/ 0 h 5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5"/>
                  <a:gd name="T19" fmla="*/ 0 h 53"/>
                  <a:gd name="T20" fmla="*/ 75 w 75"/>
                  <a:gd name="T21" fmla="*/ 53 h 5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5" h="53">
                    <a:moveTo>
                      <a:pt x="2" y="0"/>
                    </a:moveTo>
                    <a:lnTo>
                      <a:pt x="0" y="3"/>
                    </a:lnTo>
                    <a:lnTo>
                      <a:pt x="73" y="53"/>
                    </a:lnTo>
                    <a:lnTo>
                      <a:pt x="75" y="4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66" name="AutoShape 57"/>
              <p:cNvSpPr>
                <a:spLocks noChangeArrowheads="1"/>
              </p:cNvSpPr>
              <p:nvPr/>
            </p:nvSpPr>
            <p:spPr bwMode="auto">
              <a:xfrm>
                <a:off x="3611" y="3548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2 w 2"/>
                  <a:gd name="T5" fmla="*/ 3 h 3"/>
                  <a:gd name="T6" fmla="*/ 2 w 2"/>
                  <a:gd name="T7" fmla="*/ 0 h 3"/>
                  <a:gd name="T8" fmla="*/ 0 w 2"/>
                  <a:gd name="T9" fmla="*/ 0 h 3"/>
                  <a:gd name="T10" fmla="*/ 0 w 2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3"/>
                  <a:gd name="T20" fmla="*/ 2 w 2"/>
                  <a:gd name="T21" fmla="*/ 3 h 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67" name="AutoShape 58"/>
              <p:cNvSpPr>
                <a:spLocks noChangeArrowheads="1"/>
              </p:cNvSpPr>
              <p:nvPr/>
            </p:nvSpPr>
            <p:spPr bwMode="auto">
              <a:xfrm>
                <a:off x="3593" y="3548"/>
                <a:ext cx="18" cy="3"/>
              </a:xfrm>
              <a:custGeom>
                <a:avLst/>
                <a:gdLst>
                  <a:gd name="T0" fmla="*/ 0 w 23"/>
                  <a:gd name="T1" fmla="*/ 1 h 3"/>
                  <a:gd name="T2" fmla="*/ 0 w 23"/>
                  <a:gd name="T3" fmla="*/ 3 h 3"/>
                  <a:gd name="T4" fmla="*/ 2 w 23"/>
                  <a:gd name="T5" fmla="*/ 3 h 3"/>
                  <a:gd name="T6" fmla="*/ 2 w 23"/>
                  <a:gd name="T7" fmla="*/ 0 h 3"/>
                  <a:gd name="T8" fmla="*/ 0 w 23"/>
                  <a:gd name="T9" fmla="*/ 0 h 3"/>
                  <a:gd name="T10" fmla="*/ 0 w 23"/>
                  <a:gd name="T11" fmla="*/ 1 h 3"/>
                  <a:gd name="T12" fmla="*/ 0 w 23"/>
                  <a:gd name="T13" fmla="*/ 0 h 3"/>
                  <a:gd name="T14" fmla="*/ 0 w 23"/>
                  <a:gd name="T15" fmla="*/ 0 h 3"/>
                  <a:gd name="T16" fmla="*/ 0 w 23"/>
                  <a:gd name="T17" fmla="*/ 1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3"/>
                  <a:gd name="T28" fmla="*/ 0 h 3"/>
                  <a:gd name="T29" fmla="*/ 23 w 23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3" h="3">
                    <a:moveTo>
                      <a:pt x="0" y="1"/>
                    </a:moveTo>
                    <a:lnTo>
                      <a:pt x="0" y="3"/>
                    </a:lnTo>
                    <a:lnTo>
                      <a:pt x="23" y="3"/>
                    </a:lnTo>
                    <a:lnTo>
                      <a:pt x="23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68" name="AutoShape 59"/>
              <p:cNvSpPr>
                <a:spLocks noChangeArrowheads="1"/>
              </p:cNvSpPr>
              <p:nvPr/>
            </p:nvSpPr>
            <p:spPr bwMode="auto">
              <a:xfrm>
                <a:off x="3593" y="3549"/>
                <a:ext cx="2" cy="102"/>
              </a:xfrm>
              <a:custGeom>
                <a:avLst/>
                <a:gdLst>
                  <a:gd name="T0" fmla="*/ 0 w 2"/>
                  <a:gd name="T1" fmla="*/ 102 h 102"/>
                  <a:gd name="T2" fmla="*/ 2 w 2"/>
                  <a:gd name="T3" fmla="*/ 100 h 102"/>
                  <a:gd name="T4" fmla="*/ 2 w 2"/>
                  <a:gd name="T5" fmla="*/ 0 h 102"/>
                  <a:gd name="T6" fmla="*/ 0 w 2"/>
                  <a:gd name="T7" fmla="*/ 0 h 102"/>
                  <a:gd name="T8" fmla="*/ 0 w 2"/>
                  <a:gd name="T9" fmla="*/ 100 h 102"/>
                  <a:gd name="T10" fmla="*/ 0 w 2"/>
                  <a:gd name="T11" fmla="*/ 102 h 102"/>
                  <a:gd name="T12" fmla="*/ 0 w 2"/>
                  <a:gd name="T13" fmla="*/ 100 h 102"/>
                  <a:gd name="T14" fmla="*/ 0 w 2"/>
                  <a:gd name="T15" fmla="*/ 102 h 102"/>
                  <a:gd name="T16" fmla="*/ 0 w 2"/>
                  <a:gd name="T17" fmla="*/ 102 h 10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102"/>
                  <a:gd name="T29" fmla="*/ 2 w 2"/>
                  <a:gd name="T30" fmla="*/ 102 h 10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102">
                    <a:moveTo>
                      <a:pt x="0" y="102"/>
                    </a:moveTo>
                    <a:lnTo>
                      <a:pt x="2" y="10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0" y="100"/>
                    </a:lnTo>
                    <a:lnTo>
                      <a:pt x="0" y="10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69" name="AutoShape 60"/>
              <p:cNvSpPr>
                <a:spLocks noChangeArrowheads="1"/>
              </p:cNvSpPr>
              <p:nvPr/>
            </p:nvSpPr>
            <p:spPr bwMode="auto">
              <a:xfrm>
                <a:off x="3593" y="3649"/>
                <a:ext cx="20" cy="2"/>
              </a:xfrm>
              <a:custGeom>
                <a:avLst/>
                <a:gdLst>
                  <a:gd name="T0" fmla="*/ 2 w 25"/>
                  <a:gd name="T1" fmla="*/ 2 h 2"/>
                  <a:gd name="T2" fmla="*/ 2 w 25"/>
                  <a:gd name="T3" fmla="*/ 0 h 2"/>
                  <a:gd name="T4" fmla="*/ 0 w 25"/>
                  <a:gd name="T5" fmla="*/ 0 h 2"/>
                  <a:gd name="T6" fmla="*/ 0 w 25"/>
                  <a:gd name="T7" fmla="*/ 2 h 2"/>
                  <a:gd name="T8" fmla="*/ 2 w 25"/>
                  <a:gd name="T9" fmla="*/ 2 h 2"/>
                  <a:gd name="T10" fmla="*/ 2 w 25"/>
                  <a:gd name="T11" fmla="*/ 2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"/>
                  <a:gd name="T19" fmla="*/ 0 h 2"/>
                  <a:gd name="T20" fmla="*/ 25 w 25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" h="2">
                    <a:moveTo>
                      <a:pt x="25" y="2"/>
                    </a:moveTo>
                    <a:lnTo>
                      <a:pt x="23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3" y="2"/>
                    </a:lnTo>
                    <a:lnTo>
                      <a:pt x="25" y="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70" name="AutoShape 61"/>
              <p:cNvSpPr>
                <a:spLocks noChangeArrowheads="1"/>
              </p:cNvSpPr>
              <p:nvPr/>
            </p:nvSpPr>
            <p:spPr bwMode="auto">
              <a:xfrm>
                <a:off x="3670" y="3549"/>
                <a:ext cx="73" cy="100"/>
              </a:xfrm>
              <a:custGeom>
                <a:avLst/>
                <a:gdLst>
                  <a:gd name="T0" fmla="*/ 7 w 90"/>
                  <a:gd name="T1" fmla="*/ 0 h 100"/>
                  <a:gd name="T2" fmla="*/ 5 w 90"/>
                  <a:gd name="T3" fmla="*/ 0 h 100"/>
                  <a:gd name="T4" fmla="*/ 5 w 90"/>
                  <a:gd name="T5" fmla="*/ 0 h 100"/>
                  <a:gd name="T6" fmla="*/ 0 w 90"/>
                  <a:gd name="T7" fmla="*/ 50 h 100"/>
                  <a:gd name="T8" fmla="*/ 5 w 90"/>
                  <a:gd name="T9" fmla="*/ 100 h 100"/>
                  <a:gd name="T10" fmla="*/ 5 w 90"/>
                  <a:gd name="T11" fmla="*/ 100 h 100"/>
                  <a:gd name="T12" fmla="*/ 7 w 90"/>
                  <a:gd name="T13" fmla="*/ 100 h 100"/>
                  <a:gd name="T14" fmla="*/ 7 w 90"/>
                  <a:gd name="T15" fmla="*/ 0 h 1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90"/>
                  <a:gd name="T25" fmla="*/ 0 h 100"/>
                  <a:gd name="T26" fmla="*/ 90 w 90"/>
                  <a:gd name="T27" fmla="*/ 100 h 1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90" h="100">
                    <a:moveTo>
                      <a:pt x="90" y="0"/>
                    </a:moveTo>
                    <a:lnTo>
                      <a:pt x="69" y="0"/>
                    </a:lnTo>
                    <a:lnTo>
                      <a:pt x="0" y="50"/>
                    </a:lnTo>
                    <a:lnTo>
                      <a:pt x="69" y="100"/>
                    </a:lnTo>
                    <a:lnTo>
                      <a:pt x="90" y="10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605E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71" name="AutoShape 62"/>
              <p:cNvSpPr>
                <a:spLocks noChangeArrowheads="1"/>
              </p:cNvSpPr>
              <p:nvPr/>
            </p:nvSpPr>
            <p:spPr bwMode="auto">
              <a:xfrm>
                <a:off x="3724" y="3548"/>
                <a:ext cx="18" cy="3"/>
              </a:xfrm>
              <a:custGeom>
                <a:avLst/>
                <a:gdLst>
                  <a:gd name="T0" fmla="*/ 0 w 23"/>
                  <a:gd name="T1" fmla="*/ 1 h 3"/>
                  <a:gd name="T2" fmla="*/ 2 w 23"/>
                  <a:gd name="T3" fmla="*/ 3 h 3"/>
                  <a:gd name="T4" fmla="*/ 2 w 23"/>
                  <a:gd name="T5" fmla="*/ 3 h 3"/>
                  <a:gd name="T6" fmla="*/ 2 w 23"/>
                  <a:gd name="T7" fmla="*/ 0 h 3"/>
                  <a:gd name="T8" fmla="*/ 2 w 23"/>
                  <a:gd name="T9" fmla="*/ 0 h 3"/>
                  <a:gd name="T10" fmla="*/ 0 w 23"/>
                  <a:gd name="T11" fmla="*/ 1 h 3"/>
                  <a:gd name="T12" fmla="*/ 2 w 23"/>
                  <a:gd name="T13" fmla="*/ 0 h 3"/>
                  <a:gd name="T14" fmla="*/ 0 w 23"/>
                  <a:gd name="T15" fmla="*/ 0 h 3"/>
                  <a:gd name="T16" fmla="*/ 0 w 23"/>
                  <a:gd name="T17" fmla="*/ 1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3"/>
                  <a:gd name="T28" fmla="*/ 0 h 3"/>
                  <a:gd name="T29" fmla="*/ 23 w 23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3" h="3">
                    <a:moveTo>
                      <a:pt x="0" y="1"/>
                    </a:moveTo>
                    <a:lnTo>
                      <a:pt x="2" y="3"/>
                    </a:lnTo>
                    <a:lnTo>
                      <a:pt x="23" y="3"/>
                    </a:lnTo>
                    <a:lnTo>
                      <a:pt x="23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72" name="AutoShape 63"/>
              <p:cNvSpPr>
                <a:spLocks noChangeArrowheads="1"/>
              </p:cNvSpPr>
              <p:nvPr/>
            </p:nvSpPr>
            <p:spPr bwMode="auto">
              <a:xfrm>
                <a:off x="3668" y="3549"/>
                <a:ext cx="57" cy="52"/>
              </a:xfrm>
              <a:custGeom>
                <a:avLst/>
                <a:gdLst>
                  <a:gd name="T0" fmla="*/ 2 w 71"/>
                  <a:gd name="T1" fmla="*/ 52 h 52"/>
                  <a:gd name="T2" fmla="*/ 2 w 71"/>
                  <a:gd name="T3" fmla="*/ 52 h 52"/>
                  <a:gd name="T4" fmla="*/ 5 w 71"/>
                  <a:gd name="T5" fmla="*/ 2 h 52"/>
                  <a:gd name="T6" fmla="*/ 5 w 71"/>
                  <a:gd name="T7" fmla="*/ 0 h 52"/>
                  <a:gd name="T8" fmla="*/ 2 w 71"/>
                  <a:gd name="T9" fmla="*/ 48 h 52"/>
                  <a:gd name="T10" fmla="*/ 2 w 71"/>
                  <a:gd name="T11" fmla="*/ 52 h 52"/>
                  <a:gd name="T12" fmla="*/ 2 w 71"/>
                  <a:gd name="T13" fmla="*/ 48 h 52"/>
                  <a:gd name="T14" fmla="*/ 0 w 71"/>
                  <a:gd name="T15" fmla="*/ 50 h 52"/>
                  <a:gd name="T16" fmla="*/ 2 w 71"/>
                  <a:gd name="T17" fmla="*/ 52 h 5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1"/>
                  <a:gd name="T28" fmla="*/ 0 h 52"/>
                  <a:gd name="T29" fmla="*/ 71 w 71"/>
                  <a:gd name="T30" fmla="*/ 52 h 5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1" h="52">
                    <a:moveTo>
                      <a:pt x="2" y="52"/>
                    </a:moveTo>
                    <a:lnTo>
                      <a:pt x="4" y="52"/>
                    </a:lnTo>
                    <a:lnTo>
                      <a:pt x="71" y="2"/>
                    </a:lnTo>
                    <a:lnTo>
                      <a:pt x="69" y="0"/>
                    </a:lnTo>
                    <a:lnTo>
                      <a:pt x="2" y="48"/>
                    </a:lnTo>
                    <a:lnTo>
                      <a:pt x="2" y="52"/>
                    </a:lnTo>
                    <a:lnTo>
                      <a:pt x="2" y="48"/>
                    </a:lnTo>
                    <a:lnTo>
                      <a:pt x="0" y="50"/>
                    </a:lnTo>
                    <a:lnTo>
                      <a:pt x="2" y="5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73" name="AutoShape 64"/>
              <p:cNvSpPr>
                <a:spLocks noChangeArrowheads="1"/>
              </p:cNvSpPr>
              <p:nvPr/>
            </p:nvSpPr>
            <p:spPr bwMode="auto">
              <a:xfrm>
                <a:off x="3670" y="3597"/>
                <a:ext cx="56" cy="54"/>
              </a:xfrm>
              <a:custGeom>
                <a:avLst/>
                <a:gdLst>
                  <a:gd name="T0" fmla="*/ 5 w 69"/>
                  <a:gd name="T1" fmla="*/ 52 h 54"/>
                  <a:gd name="T2" fmla="*/ 5 w 69"/>
                  <a:gd name="T3" fmla="*/ 52 h 54"/>
                  <a:gd name="T4" fmla="*/ 2 w 69"/>
                  <a:gd name="T5" fmla="*/ 0 h 54"/>
                  <a:gd name="T6" fmla="*/ 0 w 69"/>
                  <a:gd name="T7" fmla="*/ 4 h 54"/>
                  <a:gd name="T8" fmla="*/ 5 w 69"/>
                  <a:gd name="T9" fmla="*/ 54 h 54"/>
                  <a:gd name="T10" fmla="*/ 5 w 69"/>
                  <a:gd name="T11" fmla="*/ 52 h 5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9"/>
                  <a:gd name="T19" fmla="*/ 0 h 54"/>
                  <a:gd name="T20" fmla="*/ 69 w 69"/>
                  <a:gd name="T21" fmla="*/ 54 h 5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9" h="54">
                    <a:moveTo>
                      <a:pt x="69" y="52"/>
                    </a:moveTo>
                    <a:lnTo>
                      <a:pt x="69" y="52"/>
                    </a:lnTo>
                    <a:lnTo>
                      <a:pt x="2" y="0"/>
                    </a:lnTo>
                    <a:lnTo>
                      <a:pt x="0" y="4"/>
                    </a:lnTo>
                    <a:lnTo>
                      <a:pt x="67" y="54"/>
                    </a:lnTo>
                    <a:lnTo>
                      <a:pt x="69" y="5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74" name="AutoShape 65"/>
              <p:cNvSpPr>
                <a:spLocks noChangeArrowheads="1"/>
              </p:cNvSpPr>
              <p:nvPr/>
            </p:nvSpPr>
            <p:spPr bwMode="auto">
              <a:xfrm>
                <a:off x="3726" y="3649"/>
                <a:ext cx="18" cy="2"/>
              </a:xfrm>
              <a:custGeom>
                <a:avLst/>
                <a:gdLst>
                  <a:gd name="T0" fmla="*/ 2 w 23"/>
                  <a:gd name="T1" fmla="*/ 0 h 2"/>
                  <a:gd name="T2" fmla="*/ 2 w 23"/>
                  <a:gd name="T3" fmla="*/ 0 h 2"/>
                  <a:gd name="T4" fmla="*/ 0 w 23"/>
                  <a:gd name="T5" fmla="*/ 0 h 2"/>
                  <a:gd name="T6" fmla="*/ 0 w 23"/>
                  <a:gd name="T7" fmla="*/ 2 h 2"/>
                  <a:gd name="T8" fmla="*/ 2 w 23"/>
                  <a:gd name="T9" fmla="*/ 2 h 2"/>
                  <a:gd name="T10" fmla="*/ 2 w 23"/>
                  <a:gd name="T11" fmla="*/ 0 h 2"/>
                  <a:gd name="T12" fmla="*/ 2 w 23"/>
                  <a:gd name="T13" fmla="*/ 2 h 2"/>
                  <a:gd name="T14" fmla="*/ 2 w 23"/>
                  <a:gd name="T15" fmla="*/ 2 h 2"/>
                  <a:gd name="T16" fmla="*/ 2 w 23"/>
                  <a:gd name="T17" fmla="*/ 0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3"/>
                  <a:gd name="T28" fmla="*/ 0 h 2"/>
                  <a:gd name="T29" fmla="*/ 23 w 23"/>
                  <a:gd name="T30" fmla="*/ 2 h 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3" h="2">
                    <a:moveTo>
                      <a:pt x="23" y="0"/>
                    </a:moveTo>
                    <a:lnTo>
                      <a:pt x="21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1" y="2"/>
                    </a:lnTo>
                    <a:lnTo>
                      <a:pt x="23" y="0"/>
                    </a:lnTo>
                    <a:lnTo>
                      <a:pt x="21" y="2"/>
                    </a:lnTo>
                    <a:lnTo>
                      <a:pt x="23" y="2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75" name="AutoShape 66"/>
              <p:cNvSpPr>
                <a:spLocks noChangeArrowheads="1"/>
              </p:cNvSpPr>
              <p:nvPr/>
            </p:nvSpPr>
            <p:spPr bwMode="auto">
              <a:xfrm>
                <a:off x="3742" y="3548"/>
                <a:ext cx="2" cy="101"/>
              </a:xfrm>
              <a:custGeom>
                <a:avLst/>
                <a:gdLst>
                  <a:gd name="T0" fmla="*/ 0 w 2"/>
                  <a:gd name="T1" fmla="*/ 0 h 101"/>
                  <a:gd name="T2" fmla="*/ 0 w 2"/>
                  <a:gd name="T3" fmla="*/ 1 h 101"/>
                  <a:gd name="T4" fmla="*/ 0 w 2"/>
                  <a:gd name="T5" fmla="*/ 101 h 101"/>
                  <a:gd name="T6" fmla="*/ 2 w 2"/>
                  <a:gd name="T7" fmla="*/ 101 h 101"/>
                  <a:gd name="T8" fmla="*/ 2 w 2"/>
                  <a:gd name="T9" fmla="*/ 1 h 101"/>
                  <a:gd name="T10" fmla="*/ 0 w 2"/>
                  <a:gd name="T11" fmla="*/ 0 h 101"/>
                  <a:gd name="T12" fmla="*/ 2 w 2"/>
                  <a:gd name="T13" fmla="*/ 1 h 101"/>
                  <a:gd name="T14" fmla="*/ 2 w 2"/>
                  <a:gd name="T15" fmla="*/ 0 h 101"/>
                  <a:gd name="T16" fmla="*/ 0 w 2"/>
                  <a:gd name="T17" fmla="*/ 0 h 10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101"/>
                  <a:gd name="T29" fmla="*/ 2 w 2"/>
                  <a:gd name="T30" fmla="*/ 101 h 10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101">
                    <a:moveTo>
                      <a:pt x="0" y="0"/>
                    </a:moveTo>
                    <a:lnTo>
                      <a:pt x="0" y="1"/>
                    </a:lnTo>
                    <a:lnTo>
                      <a:pt x="0" y="101"/>
                    </a:lnTo>
                    <a:lnTo>
                      <a:pt x="2" y="101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76" name="AutoShape 67"/>
              <p:cNvSpPr>
                <a:spLocks noChangeArrowheads="1"/>
              </p:cNvSpPr>
              <p:nvPr/>
            </p:nvSpPr>
            <p:spPr bwMode="auto">
              <a:xfrm>
                <a:off x="5100" y="3549"/>
                <a:ext cx="90" cy="100"/>
              </a:xfrm>
              <a:custGeom>
                <a:avLst/>
                <a:gdLst>
                  <a:gd name="T0" fmla="*/ 2 w 111"/>
                  <a:gd name="T1" fmla="*/ 100 h 100"/>
                  <a:gd name="T2" fmla="*/ 9 w 111"/>
                  <a:gd name="T3" fmla="*/ 50 h 100"/>
                  <a:gd name="T4" fmla="*/ 2 w 111"/>
                  <a:gd name="T5" fmla="*/ 0 h 100"/>
                  <a:gd name="T6" fmla="*/ 2 w 111"/>
                  <a:gd name="T7" fmla="*/ 0 h 100"/>
                  <a:gd name="T8" fmla="*/ 0 w 111"/>
                  <a:gd name="T9" fmla="*/ 0 h 100"/>
                  <a:gd name="T10" fmla="*/ 0 w 111"/>
                  <a:gd name="T11" fmla="*/ 100 h 100"/>
                  <a:gd name="T12" fmla="*/ 2 w 111"/>
                  <a:gd name="T13" fmla="*/ 100 h 100"/>
                  <a:gd name="T14" fmla="*/ 2 w 111"/>
                  <a:gd name="T15" fmla="*/ 100 h 1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11"/>
                  <a:gd name="T25" fmla="*/ 0 h 100"/>
                  <a:gd name="T26" fmla="*/ 111 w 111"/>
                  <a:gd name="T27" fmla="*/ 100 h 1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11" h="100">
                    <a:moveTo>
                      <a:pt x="33" y="100"/>
                    </a:moveTo>
                    <a:lnTo>
                      <a:pt x="111" y="50"/>
                    </a:lnTo>
                    <a:lnTo>
                      <a:pt x="33" y="0"/>
                    </a:lnTo>
                    <a:lnTo>
                      <a:pt x="31" y="0"/>
                    </a:lnTo>
                    <a:lnTo>
                      <a:pt x="0" y="0"/>
                    </a:lnTo>
                    <a:lnTo>
                      <a:pt x="0" y="100"/>
                    </a:lnTo>
                    <a:lnTo>
                      <a:pt x="31" y="100"/>
                    </a:lnTo>
                    <a:lnTo>
                      <a:pt x="33" y="10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77" name="AutoShape 68"/>
              <p:cNvSpPr>
                <a:spLocks noChangeArrowheads="1"/>
              </p:cNvSpPr>
              <p:nvPr/>
            </p:nvSpPr>
            <p:spPr bwMode="auto">
              <a:xfrm>
                <a:off x="5125" y="3597"/>
                <a:ext cx="68" cy="54"/>
              </a:xfrm>
              <a:custGeom>
                <a:avLst/>
                <a:gdLst>
                  <a:gd name="T0" fmla="*/ 6 w 84"/>
                  <a:gd name="T1" fmla="*/ 0 h 54"/>
                  <a:gd name="T2" fmla="*/ 6 w 84"/>
                  <a:gd name="T3" fmla="*/ 0 h 54"/>
                  <a:gd name="T4" fmla="*/ 0 w 84"/>
                  <a:gd name="T5" fmla="*/ 52 h 54"/>
                  <a:gd name="T6" fmla="*/ 2 w 84"/>
                  <a:gd name="T7" fmla="*/ 54 h 54"/>
                  <a:gd name="T8" fmla="*/ 6 w 84"/>
                  <a:gd name="T9" fmla="*/ 4 h 54"/>
                  <a:gd name="T10" fmla="*/ 6 w 84"/>
                  <a:gd name="T11" fmla="*/ 0 h 54"/>
                  <a:gd name="T12" fmla="*/ 6 w 84"/>
                  <a:gd name="T13" fmla="*/ 4 h 54"/>
                  <a:gd name="T14" fmla="*/ 6 w 84"/>
                  <a:gd name="T15" fmla="*/ 2 h 54"/>
                  <a:gd name="T16" fmla="*/ 6 w 84"/>
                  <a:gd name="T17" fmla="*/ 0 h 5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4"/>
                  <a:gd name="T28" fmla="*/ 0 h 54"/>
                  <a:gd name="T29" fmla="*/ 84 w 84"/>
                  <a:gd name="T30" fmla="*/ 54 h 5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4" h="54">
                    <a:moveTo>
                      <a:pt x="82" y="0"/>
                    </a:moveTo>
                    <a:lnTo>
                      <a:pt x="80" y="0"/>
                    </a:lnTo>
                    <a:lnTo>
                      <a:pt x="0" y="52"/>
                    </a:lnTo>
                    <a:lnTo>
                      <a:pt x="2" y="54"/>
                    </a:lnTo>
                    <a:lnTo>
                      <a:pt x="82" y="4"/>
                    </a:lnTo>
                    <a:lnTo>
                      <a:pt x="82" y="0"/>
                    </a:lnTo>
                    <a:lnTo>
                      <a:pt x="82" y="4"/>
                    </a:lnTo>
                    <a:lnTo>
                      <a:pt x="84" y="2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78" name="AutoShape 69"/>
              <p:cNvSpPr>
                <a:spLocks noChangeArrowheads="1"/>
              </p:cNvSpPr>
              <p:nvPr/>
            </p:nvSpPr>
            <p:spPr bwMode="auto">
              <a:xfrm>
                <a:off x="5125" y="3549"/>
                <a:ext cx="66" cy="52"/>
              </a:xfrm>
              <a:custGeom>
                <a:avLst/>
                <a:gdLst>
                  <a:gd name="T0" fmla="*/ 2 w 82"/>
                  <a:gd name="T1" fmla="*/ 0 h 52"/>
                  <a:gd name="T2" fmla="*/ 0 w 82"/>
                  <a:gd name="T3" fmla="*/ 2 h 52"/>
                  <a:gd name="T4" fmla="*/ 6 w 82"/>
                  <a:gd name="T5" fmla="*/ 52 h 52"/>
                  <a:gd name="T6" fmla="*/ 6 w 82"/>
                  <a:gd name="T7" fmla="*/ 48 h 52"/>
                  <a:gd name="T8" fmla="*/ 2 w 82"/>
                  <a:gd name="T9" fmla="*/ 0 h 52"/>
                  <a:gd name="T10" fmla="*/ 2 w 82"/>
                  <a:gd name="T11" fmla="*/ 0 h 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2"/>
                  <a:gd name="T19" fmla="*/ 0 h 52"/>
                  <a:gd name="T20" fmla="*/ 82 w 82"/>
                  <a:gd name="T21" fmla="*/ 52 h 5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2" h="52">
                    <a:moveTo>
                      <a:pt x="2" y="0"/>
                    </a:moveTo>
                    <a:lnTo>
                      <a:pt x="0" y="2"/>
                    </a:lnTo>
                    <a:lnTo>
                      <a:pt x="80" y="52"/>
                    </a:lnTo>
                    <a:lnTo>
                      <a:pt x="82" y="48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79" name="AutoShape 70"/>
              <p:cNvSpPr>
                <a:spLocks noChangeArrowheads="1"/>
              </p:cNvSpPr>
              <p:nvPr/>
            </p:nvSpPr>
            <p:spPr bwMode="auto">
              <a:xfrm>
                <a:off x="5125" y="3548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2 w 2"/>
                  <a:gd name="T7" fmla="*/ 1 h 3"/>
                  <a:gd name="T8" fmla="*/ 2 w 2"/>
                  <a:gd name="T9" fmla="*/ 0 h 3"/>
                  <a:gd name="T10" fmla="*/ 0 w 2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3"/>
                  <a:gd name="T20" fmla="*/ 2 w 2"/>
                  <a:gd name="T21" fmla="*/ 3 h 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80" name="AutoShape 71"/>
              <p:cNvSpPr>
                <a:spLocks noChangeArrowheads="1"/>
              </p:cNvSpPr>
              <p:nvPr/>
            </p:nvSpPr>
            <p:spPr bwMode="auto">
              <a:xfrm>
                <a:off x="5100" y="3548"/>
                <a:ext cx="25" cy="3"/>
              </a:xfrm>
              <a:custGeom>
                <a:avLst/>
                <a:gdLst>
                  <a:gd name="T0" fmla="*/ 0 w 31"/>
                  <a:gd name="T1" fmla="*/ 1 h 3"/>
                  <a:gd name="T2" fmla="*/ 0 w 31"/>
                  <a:gd name="T3" fmla="*/ 3 h 3"/>
                  <a:gd name="T4" fmla="*/ 2 w 31"/>
                  <a:gd name="T5" fmla="*/ 3 h 3"/>
                  <a:gd name="T6" fmla="*/ 2 w 31"/>
                  <a:gd name="T7" fmla="*/ 0 h 3"/>
                  <a:gd name="T8" fmla="*/ 0 w 31"/>
                  <a:gd name="T9" fmla="*/ 0 h 3"/>
                  <a:gd name="T10" fmla="*/ 0 w 31"/>
                  <a:gd name="T11" fmla="*/ 1 h 3"/>
                  <a:gd name="T12" fmla="*/ 0 w 31"/>
                  <a:gd name="T13" fmla="*/ 0 h 3"/>
                  <a:gd name="T14" fmla="*/ 0 w 31"/>
                  <a:gd name="T15" fmla="*/ 0 h 3"/>
                  <a:gd name="T16" fmla="*/ 0 w 31"/>
                  <a:gd name="T17" fmla="*/ 1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1"/>
                  <a:gd name="T28" fmla="*/ 0 h 3"/>
                  <a:gd name="T29" fmla="*/ 31 w 31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1" h="3">
                    <a:moveTo>
                      <a:pt x="0" y="1"/>
                    </a:moveTo>
                    <a:lnTo>
                      <a:pt x="0" y="3"/>
                    </a:lnTo>
                    <a:lnTo>
                      <a:pt x="31" y="3"/>
                    </a:lnTo>
                    <a:lnTo>
                      <a:pt x="3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81" name="AutoShape 72"/>
              <p:cNvSpPr>
                <a:spLocks noChangeArrowheads="1"/>
              </p:cNvSpPr>
              <p:nvPr/>
            </p:nvSpPr>
            <p:spPr bwMode="auto">
              <a:xfrm>
                <a:off x="5100" y="3549"/>
                <a:ext cx="2" cy="102"/>
              </a:xfrm>
              <a:custGeom>
                <a:avLst/>
                <a:gdLst>
                  <a:gd name="T0" fmla="*/ 0 w 2"/>
                  <a:gd name="T1" fmla="*/ 102 h 102"/>
                  <a:gd name="T2" fmla="*/ 2 w 2"/>
                  <a:gd name="T3" fmla="*/ 100 h 102"/>
                  <a:gd name="T4" fmla="*/ 2 w 2"/>
                  <a:gd name="T5" fmla="*/ 0 h 102"/>
                  <a:gd name="T6" fmla="*/ 0 w 2"/>
                  <a:gd name="T7" fmla="*/ 0 h 102"/>
                  <a:gd name="T8" fmla="*/ 0 w 2"/>
                  <a:gd name="T9" fmla="*/ 100 h 102"/>
                  <a:gd name="T10" fmla="*/ 0 w 2"/>
                  <a:gd name="T11" fmla="*/ 102 h 102"/>
                  <a:gd name="T12" fmla="*/ 0 w 2"/>
                  <a:gd name="T13" fmla="*/ 100 h 102"/>
                  <a:gd name="T14" fmla="*/ 0 w 2"/>
                  <a:gd name="T15" fmla="*/ 102 h 102"/>
                  <a:gd name="T16" fmla="*/ 0 w 2"/>
                  <a:gd name="T17" fmla="*/ 102 h 10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102"/>
                  <a:gd name="T29" fmla="*/ 2 w 2"/>
                  <a:gd name="T30" fmla="*/ 102 h 10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102">
                    <a:moveTo>
                      <a:pt x="0" y="102"/>
                    </a:moveTo>
                    <a:lnTo>
                      <a:pt x="2" y="10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0" y="100"/>
                    </a:lnTo>
                    <a:lnTo>
                      <a:pt x="0" y="10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82" name="AutoShape 73"/>
              <p:cNvSpPr>
                <a:spLocks noChangeArrowheads="1"/>
              </p:cNvSpPr>
              <p:nvPr/>
            </p:nvSpPr>
            <p:spPr bwMode="auto">
              <a:xfrm>
                <a:off x="5100" y="3649"/>
                <a:ext cx="25" cy="2"/>
              </a:xfrm>
              <a:custGeom>
                <a:avLst/>
                <a:gdLst>
                  <a:gd name="T0" fmla="*/ 2 w 31"/>
                  <a:gd name="T1" fmla="*/ 0 h 2"/>
                  <a:gd name="T2" fmla="*/ 2 w 31"/>
                  <a:gd name="T3" fmla="*/ 0 h 2"/>
                  <a:gd name="T4" fmla="*/ 0 w 31"/>
                  <a:gd name="T5" fmla="*/ 0 h 2"/>
                  <a:gd name="T6" fmla="*/ 0 w 31"/>
                  <a:gd name="T7" fmla="*/ 2 h 2"/>
                  <a:gd name="T8" fmla="*/ 2 w 31"/>
                  <a:gd name="T9" fmla="*/ 2 h 2"/>
                  <a:gd name="T10" fmla="*/ 2 w 31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1"/>
                  <a:gd name="T19" fmla="*/ 0 h 2"/>
                  <a:gd name="T20" fmla="*/ 31 w 31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1" h="2">
                    <a:moveTo>
                      <a:pt x="31" y="0"/>
                    </a:moveTo>
                    <a:lnTo>
                      <a:pt x="31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31" y="2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83" name="AutoShape 74"/>
              <p:cNvSpPr>
                <a:spLocks noChangeArrowheads="1"/>
              </p:cNvSpPr>
              <p:nvPr/>
            </p:nvSpPr>
            <p:spPr bwMode="auto">
              <a:xfrm>
                <a:off x="5125" y="3649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0 h 2"/>
                  <a:gd name="T4" fmla="*/ 0 w 2"/>
                  <a:gd name="T5" fmla="*/ 0 h 2"/>
                  <a:gd name="T6" fmla="*/ 0 w 2"/>
                  <a:gd name="T7" fmla="*/ 2 h 2"/>
                  <a:gd name="T8" fmla="*/ 2 w 2"/>
                  <a:gd name="T9" fmla="*/ 2 h 2"/>
                  <a:gd name="T10" fmla="*/ 2 w 2"/>
                  <a:gd name="T11" fmla="*/ 2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2"/>
                  <a:gd name="T20" fmla="*/ 2 w 2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84" name="AutoShape 75"/>
              <p:cNvSpPr>
                <a:spLocks noChangeArrowheads="1"/>
              </p:cNvSpPr>
              <p:nvPr/>
            </p:nvSpPr>
            <p:spPr bwMode="auto">
              <a:xfrm>
                <a:off x="5020" y="3549"/>
                <a:ext cx="79" cy="100"/>
              </a:xfrm>
              <a:custGeom>
                <a:avLst/>
                <a:gdLst>
                  <a:gd name="T0" fmla="*/ 2 w 98"/>
                  <a:gd name="T1" fmla="*/ 100 h 100"/>
                  <a:gd name="T2" fmla="*/ 8 w 98"/>
                  <a:gd name="T3" fmla="*/ 50 h 100"/>
                  <a:gd name="T4" fmla="*/ 2 w 98"/>
                  <a:gd name="T5" fmla="*/ 0 h 100"/>
                  <a:gd name="T6" fmla="*/ 2 w 98"/>
                  <a:gd name="T7" fmla="*/ 0 h 100"/>
                  <a:gd name="T8" fmla="*/ 0 w 98"/>
                  <a:gd name="T9" fmla="*/ 0 h 100"/>
                  <a:gd name="T10" fmla="*/ 0 w 98"/>
                  <a:gd name="T11" fmla="*/ 100 h 100"/>
                  <a:gd name="T12" fmla="*/ 2 w 98"/>
                  <a:gd name="T13" fmla="*/ 100 h 100"/>
                  <a:gd name="T14" fmla="*/ 2 w 98"/>
                  <a:gd name="T15" fmla="*/ 100 h 1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98"/>
                  <a:gd name="T25" fmla="*/ 0 h 100"/>
                  <a:gd name="T26" fmla="*/ 98 w 98"/>
                  <a:gd name="T27" fmla="*/ 100 h 1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98" h="100">
                    <a:moveTo>
                      <a:pt x="23" y="100"/>
                    </a:moveTo>
                    <a:lnTo>
                      <a:pt x="98" y="50"/>
                    </a:lnTo>
                    <a:lnTo>
                      <a:pt x="23" y="0"/>
                    </a:lnTo>
                    <a:lnTo>
                      <a:pt x="0" y="0"/>
                    </a:lnTo>
                    <a:lnTo>
                      <a:pt x="0" y="100"/>
                    </a:lnTo>
                    <a:lnTo>
                      <a:pt x="23" y="100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85" name="AutoShape 76"/>
              <p:cNvSpPr>
                <a:spLocks noChangeArrowheads="1"/>
              </p:cNvSpPr>
              <p:nvPr/>
            </p:nvSpPr>
            <p:spPr bwMode="auto">
              <a:xfrm>
                <a:off x="5038" y="3597"/>
                <a:ext cx="63" cy="54"/>
              </a:xfrm>
              <a:custGeom>
                <a:avLst/>
                <a:gdLst>
                  <a:gd name="T0" fmla="*/ 5 w 79"/>
                  <a:gd name="T1" fmla="*/ 0 h 54"/>
                  <a:gd name="T2" fmla="*/ 5 w 79"/>
                  <a:gd name="T3" fmla="*/ 0 h 54"/>
                  <a:gd name="T4" fmla="*/ 0 w 79"/>
                  <a:gd name="T5" fmla="*/ 52 h 54"/>
                  <a:gd name="T6" fmla="*/ 0 w 79"/>
                  <a:gd name="T7" fmla="*/ 54 h 54"/>
                  <a:gd name="T8" fmla="*/ 5 w 79"/>
                  <a:gd name="T9" fmla="*/ 4 h 54"/>
                  <a:gd name="T10" fmla="*/ 5 w 79"/>
                  <a:gd name="T11" fmla="*/ 0 h 54"/>
                  <a:gd name="T12" fmla="*/ 5 w 79"/>
                  <a:gd name="T13" fmla="*/ 4 h 54"/>
                  <a:gd name="T14" fmla="*/ 6 w 79"/>
                  <a:gd name="T15" fmla="*/ 2 h 54"/>
                  <a:gd name="T16" fmla="*/ 5 w 79"/>
                  <a:gd name="T17" fmla="*/ 0 h 5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9"/>
                  <a:gd name="T28" fmla="*/ 0 h 54"/>
                  <a:gd name="T29" fmla="*/ 79 w 79"/>
                  <a:gd name="T30" fmla="*/ 54 h 5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9" h="54">
                    <a:moveTo>
                      <a:pt x="77" y="0"/>
                    </a:moveTo>
                    <a:lnTo>
                      <a:pt x="75" y="0"/>
                    </a:lnTo>
                    <a:lnTo>
                      <a:pt x="0" y="52"/>
                    </a:lnTo>
                    <a:lnTo>
                      <a:pt x="0" y="54"/>
                    </a:lnTo>
                    <a:lnTo>
                      <a:pt x="77" y="4"/>
                    </a:lnTo>
                    <a:lnTo>
                      <a:pt x="77" y="0"/>
                    </a:lnTo>
                    <a:lnTo>
                      <a:pt x="77" y="4"/>
                    </a:lnTo>
                    <a:lnTo>
                      <a:pt x="79" y="2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86" name="AutoShape 77"/>
              <p:cNvSpPr>
                <a:spLocks noChangeArrowheads="1"/>
              </p:cNvSpPr>
              <p:nvPr/>
            </p:nvSpPr>
            <p:spPr bwMode="auto">
              <a:xfrm>
                <a:off x="5038" y="3549"/>
                <a:ext cx="62" cy="52"/>
              </a:xfrm>
              <a:custGeom>
                <a:avLst/>
                <a:gdLst>
                  <a:gd name="T0" fmla="*/ 2 w 77"/>
                  <a:gd name="T1" fmla="*/ 0 h 52"/>
                  <a:gd name="T2" fmla="*/ 0 w 77"/>
                  <a:gd name="T3" fmla="*/ 2 h 52"/>
                  <a:gd name="T4" fmla="*/ 5 w 77"/>
                  <a:gd name="T5" fmla="*/ 52 h 52"/>
                  <a:gd name="T6" fmla="*/ 6 w 77"/>
                  <a:gd name="T7" fmla="*/ 48 h 52"/>
                  <a:gd name="T8" fmla="*/ 2 w 77"/>
                  <a:gd name="T9" fmla="*/ 0 h 52"/>
                  <a:gd name="T10" fmla="*/ 2 w 77"/>
                  <a:gd name="T11" fmla="*/ 0 h 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7"/>
                  <a:gd name="T19" fmla="*/ 0 h 52"/>
                  <a:gd name="T20" fmla="*/ 77 w 77"/>
                  <a:gd name="T21" fmla="*/ 52 h 5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7" h="52">
                    <a:moveTo>
                      <a:pt x="2" y="0"/>
                    </a:moveTo>
                    <a:lnTo>
                      <a:pt x="0" y="2"/>
                    </a:lnTo>
                    <a:lnTo>
                      <a:pt x="75" y="52"/>
                    </a:lnTo>
                    <a:lnTo>
                      <a:pt x="77" y="48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87" name="AutoShape 78"/>
              <p:cNvSpPr>
                <a:spLocks noChangeArrowheads="1"/>
              </p:cNvSpPr>
              <p:nvPr/>
            </p:nvSpPr>
            <p:spPr bwMode="auto">
              <a:xfrm>
                <a:off x="5037" y="3548"/>
                <a:ext cx="3" cy="3"/>
              </a:xfrm>
              <a:custGeom>
                <a:avLst/>
                <a:gdLst>
                  <a:gd name="T0" fmla="*/ 2 w 4"/>
                  <a:gd name="T1" fmla="*/ 0 h 3"/>
                  <a:gd name="T2" fmla="*/ 0 w 4"/>
                  <a:gd name="T3" fmla="*/ 3 h 3"/>
                  <a:gd name="T4" fmla="*/ 2 w 4"/>
                  <a:gd name="T5" fmla="*/ 3 h 3"/>
                  <a:gd name="T6" fmla="*/ 2 w 4"/>
                  <a:gd name="T7" fmla="*/ 1 h 3"/>
                  <a:gd name="T8" fmla="*/ 2 w 4"/>
                  <a:gd name="T9" fmla="*/ 0 h 3"/>
                  <a:gd name="T10" fmla="*/ 2 w 4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"/>
                  <a:gd name="T19" fmla="*/ 0 h 3"/>
                  <a:gd name="T20" fmla="*/ 4 w 4"/>
                  <a:gd name="T21" fmla="*/ 3 h 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" h="3">
                    <a:moveTo>
                      <a:pt x="2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4" y="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88" name="AutoShape 79"/>
              <p:cNvSpPr>
                <a:spLocks noChangeArrowheads="1"/>
              </p:cNvSpPr>
              <p:nvPr/>
            </p:nvSpPr>
            <p:spPr bwMode="auto">
              <a:xfrm>
                <a:off x="5020" y="3548"/>
                <a:ext cx="19" cy="3"/>
              </a:xfrm>
              <a:custGeom>
                <a:avLst/>
                <a:gdLst>
                  <a:gd name="T0" fmla="*/ 0 w 23"/>
                  <a:gd name="T1" fmla="*/ 1 h 3"/>
                  <a:gd name="T2" fmla="*/ 0 w 23"/>
                  <a:gd name="T3" fmla="*/ 3 h 3"/>
                  <a:gd name="T4" fmla="*/ 2 w 23"/>
                  <a:gd name="T5" fmla="*/ 3 h 3"/>
                  <a:gd name="T6" fmla="*/ 2 w 23"/>
                  <a:gd name="T7" fmla="*/ 0 h 3"/>
                  <a:gd name="T8" fmla="*/ 0 w 23"/>
                  <a:gd name="T9" fmla="*/ 0 h 3"/>
                  <a:gd name="T10" fmla="*/ 0 w 23"/>
                  <a:gd name="T11" fmla="*/ 1 h 3"/>
                  <a:gd name="T12" fmla="*/ 0 w 23"/>
                  <a:gd name="T13" fmla="*/ 0 h 3"/>
                  <a:gd name="T14" fmla="*/ 0 w 23"/>
                  <a:gd name="T15" fmla="*/ 0 h 3"/>
                  <a:gd name="T16" fmla="*/ 0 w 23"/>
                  <a:gd name="T17" fmla="*/ 1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3"/>
                  <a:gd name="T28" fmla="*/ 0 h 3"/>
                  <a:gd name="T29" fmla="*/ 23 w 23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3" h="3">
                    <a:moveTo>
                      <a:pt x="0" y="1"/>
                    </a:moveTo>
                    <a:lnTo>
                      <a:pt x="0" y="3"/>
                    </a:lnTo>
                    <a:lnTo>
                      <a:pt x="23" y="3"/>
                    </a:lnTo>
                    <a:lnTo>
                      <a:pt x="23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89" name="AutoShape 80"/>
              <p:cNvSpPr>
                <a:spLocks noChangeArrowheads="1"/>
              </p:cNvSpPr>
              <p:nvPr/>
            </p:nvSpPr>
            <p:spPr bwMode="auto">
              <a:xfrm>
                <a:off x="5020" y="3549"/>
                <a:ext cx="2" cy="102"/>
              </a:xfrm>
              <a:custGeom>
                <a:avLst/>
                <a:gdLst>
                  <a:gd name="T0" fmla="*/ 0 w 2"/>
                  <a:gd name="T1" fmla="*/ 102 h 102"/>
                  <a:gd name="T2" fmla="*/ 2 w 2"/>
                  <a:gd name="T3" fmla="*/ 100 h 102"/>
                  <a:gd name="T4" fmla="*/ 2 w 2"/>
                  <a:gd name="T5" fmla="*/ 0 h 102"/>
                  <a:gd name="T6" fmla="*/ 0 w 2"/>
                  <a:gd name="T7" fmla="*/ 0 h 102"/>
                  <a:gd name="T8" fmla="*/ 0 w 2"/>
                  <a:gd name="T9" fmla="*/ 100 h 102"/>
                  <a:gd name="T10" fmla="*/ 0 w 2"/>
                  <a:gd name="T11" fmla="*/ 102 h 102"/>
                  <a:gd name="T12" fmla="*/ 0 w 2"/>
                  <a:gd name="T13" fmla="*/ 100 h 102"/>
                  <a:gd name="T14" fmla="*/ 0 w 2"/>
                  <a:gd name="T15" fmla="*/ 102 h 102"/>
                  <a:gd name="T16" fmla="*/ 0 w 2"/>
                  <a:gd name="T17" fmla="*/ 102 h 10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102"/>
                  <a:gd name="T29" fmla="*/ 2 w 2"/>
                  <a:gd name="T30" fmla="*/ 102 h 10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102">
                    <a:moveTo>
                      <a:pt x="0" y="102"/>
                    </a:moveTo>
                    <a:lnTo>
                      <a:pt x="2" y="10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0" y="100"/>
                    </a:lnTo>
                    <a:lnTo>
                      <a:pt x="0" y="10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90" name="AutoShape 81"/>
              <p:cNvSpPr>
                <a:spLocks noChangeArrowheads="1"/>
              </p:cNvSpPr>
              <p:nvPr/>
            </p:nvSpPr>
            <p:spPr bwMode="auto">
              <a:xfrm>
                <a:off x="5020" y="3649"/>
                <a:ext cx="19" cy="2"/>
              </a:xfrm>
              <a:custGeom>
                <a:avLst/>
                <a:gdLst>
                  <a:gd name="T0" fmla="*/ 2 w 23"/>
                  <a:gd name="T1" fmla="*/ 2 h 2"/>
                  <a:gd name="T2" fmla="*/ 2 w 23"/>
                  <a:gd name="T3" fmla="*/ 0 h 2"/>
                  <a:gd name="T4" fmla="*/ 0 w 23"/>
                  <a:gd name="T5" fmla="*/ 0 h 2"/>
                  <a:gd name="T6" fmla="*/ 0 w 23"/>
                  <a:gd name="T7" fmla="*/ 2 h 2"/>
                  <a:gd name="T8" fmla="*/ 2 w 23"/>
                  <a:gd name="T9" fmla="*/ 2 h 2"/>
                  <a:gd name="T10" fmla="*/ 2 w 23"/>
                  <a:gd name="T11" fmla="*/ 2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3"/>
                  <a:gd name="T19" fmla="*/ 0 h 2"/>
                  <a:gd name="T20" fmla="*/ 23 w 23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3" h="2">
                    <a:moveTo>
                      <a:pt x="23" y="2"/>
                    </a:moveTo>
                    <a:lnTo>
                      <a:pt x="23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3" y="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91" name="AutoShape 82"/>
              <p:cNvSpPr>
                <a:spLocks noChangeArrowheads="1"/>
              </p:cNvSpPr>
              <p:nvPr/>
            </p:nvSpPr>
            <p:spPr bwMode="auto">
              <a:xfrm>
                <a:off x="5037" y="3649"/>
                <a:ext cx="3" cy="2"/>
              </a:xfrm>
              <a:custGeom>
                <a:avLst/>
                <a:gdLst>
                  <a:gd name="T0" fmla="*/ 2 w 4"/>
                  <a:gd name="T1" fmla="*/ 0 h 2"/>
                  <a:gd name="T2" fmla="*/ 2 w 4"/>
                  <a:gd name="T3" fmla="*/ 0 h 2"/>
                  <a:gd name="T4" fmla="*/ 0 w 4"/>
                  <a:gd name="T5" fmla="*/ 0 h 2"/>
                  <a:gd name="T6" fmla="*/ 2 w 4"/>
                  <a:gd name="T7" fmla="*/ 2 h 2"/>
                  <a:gd name="T8" fmla="*/ 2 w 4"/>
                  <a:gd name="T9" fmla="*/ 2 h 2"/>
                  <a:gd name="T10" fmla="*/ 2 w 4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"/>
                  <a:gd name="T19" fmla="*/ 0 h 2"/>
                  <a:gd name="T20" fmla="*/ 4 w 4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92" name="Rectangle 83"/>
              <p:cNvSpPr>
                <a:spLocks noChangeArrowheads="1"/>
              </p:cNvSpPr>
              <p:nvPr/>
            </p:nvSpPr>
            <p:spPr bwMode="auto">
              <a:xfrm>
                <a:off x="4986" y="3507"/>
                <a:ext cx="6" cy="184"/>
              </a:xfrm>
              <a:prstGeom prst="rect">
                <a:avLst/>
              </a:prstGeom>
              <a:solidFill>
                <a:srgbClr val="2C1D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93" name="Rectangle 84"/>
              <p:cNvSpPr>
                <a:spLocks noChangeArrowheads="1"/>
              </p:cNvSpPr>
              <p:nvPr/>
            </p:nvSpPr>
            <p:spPr bwMode="auto">
              <a:xfrm>
                <a:off x="4964" y="3507"/>
                <a:ext cx="6" cy="184"/>
              </a:xfrm>
              <a:prstGeom prst="rect">
                <a:avLst/>
              </a:prstGeom>
              <a:solidFill>
                <a:srgbClr val="2C1D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94" name="AutoShape 85"/>
              <p:cNvSpPr>
                <a:spLocks noChangeArrowheads="1"/>
              </p:cNvSpPr>
              <p:nvPr/>
            </p:nvSpPr>
            <p:spPr bwMode="auto">
              <a:xfrm>
                <a:off x="4808" y="3680"/>
                <a:ext cx="139" cy="100"/>
              </a:xfrm>
              <a:custGeom>
                <a:avLst/>
                <a:gdLst>
                  <a:gd name="T0" fmla="*/ 7 w 172"/>
                  <a:gd name="T1" fmla="*/ 100 h 100"/>
                  <a:gd name="T2" fmla="*/ 14 w 172"/>
                  <a:gd name="T3" fmla="*/ 50 h 100"/>
                  <a:gd name="T4" fmla="*/ 7 w 172"/>
                  <a:gd name="T5" fmla="*/ 0 h 100"/>
                  <a:gd name="T6" fmla="*/ 7 w 172"/>
                  <a:gd name="T7" fmla="*/ 0 h 100"/>
                  <a:gd name="T8" fmla="*/ 0 w 172"/>
                  <a:gd name="T9" fmla="*/ 0 h 100"/>
                  <a:gd name="T10" fmla="*/ 0 w 172"/>
                  <a:gd name="T11" fmla="*/ 100 h 100"/>
                  <a:gd name="T12" fmla="*/ 7 w 172"/>
                  <a:gd name="T13" fmla="*/ 100 h 100"/>
                  <a:gd name="T14" fmla="*/ 7 w 172"/>
                  <a:gd name="T15" fmla="*/ 100 h 1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72"/>
                  <a:gd name="T25" fmla="*/ 0 h 100"/>
                  <a:gd name="T26" fmla="*/ 172 w 172"/>
                  <a:gd name="T27" fmla="*/ 100 h 1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72" h="100">
                    <a:moveTo>
                      <a:pt x="94" y="100"/>
                    </a:moveTo>
                    <a:lnTo>
                      <a:pt x="172" y="50"/>
                    </a:lnTo>
                    <a:lnTo>
                      <a:pt x="92" y="0"/>
                    </a:lnTo>
                    <a:lnTo>
                      <a:pt x="0" y="0"/>
                    </a:lnTo>
                    <a:lnTo>
                      <a:pt x="0" y="100"/>
                    </a:lnTo>
                    <a:lnTo>
                      <a:pt x="92" y="100"/>
                    </a:lnTo>
                    <a:lnTo>
                      <a:pt x="94" y="100"/>
                    </a:lnTo>
                    <a:close/>
                  </a:path>
                </a:pathLst>
              </a:custGeom>
              <a:solidFill>
                <a:srgbClr val="DFDF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95" name="AutoShape 86"/>
              <p:cNvSpPr>
                <a:spLocks noChangeArrowheads="1"/>
              </p:cNvSpPr>
              <p:nvPr/>
            </p:nvSpPr>
            <p:spPr bwMode="auto">
              <a:xfrm>
                <a:off x="4883" y="3730"/>
                <a:ext cx="66" cy="50"/>
              </a:xfrm>
              <a:custGeom>
                <a:avLst/>
                <a:gdLst>
                  <a:gd name="T0" fmla="*/ 6 w 82"/>
                  <a:gd name="T1" fmla="*/ 0 h 50"/>
                  <a:gd name="T2" fmla="*/ 6 w 82"/>
                  <a:gd name="T3" fmla="*/ 0 h 50"/>
                  <a:gd name="T4" fmla="*/ 0 w 82"/>
                  <a:gd name="T5" fmla="*/ 48 h 50"/>
                  <a:gd name="T6" fmla="*/ 2 w 82"/>
                  <a:gd name="T7" fmla="*/ 50 h 50"/>
                  <a:gd name="T8" fmla="*/ 6 w 82"/>
                  <a:gd name="T9" fmla="*/ 2 h 50"/>
                  <a:gd name="T10" fmla="*/ 6 w 82"/>
                  <a:gd name="T11" fmla="*/ 0 h 50"/>
                  <a:gd name="T12" fmla="*/ 6 w 82"/>
                  <a:gd name="T13" fmla="*/ 2 h 50"/>
                  <a:gd name="T14" fmla="*/ 6 w 82"/>
                  <a:gd name="T15" fmla="*/ 0 h 50"/>
                  <a:gd name="T16" fmla="*/ 6 w 82"/>
                  <a:gd name="T17" fmla="*/ 0 h 5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2"/>
                  <a:gd name="T28" fmla="*/ 0 h 50"/>
                  <a:gd name="T29" fmla="*/ 82 w 82"/>
                  <a:gd name="T30" fmla="*/ 50 h 5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2" h="50">
                    <a:moveTo>
                      <a:pt x="80" y="0"/>
                    </a:moveTo>
                    <a:lnTo>
                      <a:pt x="78" y="0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80" y="2"/>
                    </a:lnTo>
                    <a:lnTo>
                      <a:pt x="80" y="0"/>
                    </a:lnTo>
                    <a:lnTo>
                      <a:pt x="80" y="2"/>
                    </a:lnTo>
                    <a:lnTo>
                      <a:pt x="82" y="0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96" name="AutoShape 87"/>
              <p:cNvSpPr>
                <a:spLocks noChangeArrowheads="1"/>
              </p:cNvSpPr>
              <p:nvPr/>
            </p:nvSpPr>
            <p:spPr bwMode="auto">
              <a:xfrm>
                <a:off x="4883" y="3678"/>
                <a:ext cx="64" cy="54"/>
              </a:xfrm>
              <a:custGeom>
                <a:avLst/>
                <a:gdLst>
                  <a:gd name="T0" fmla="*/ 0 w 80"/>
                  <a:gd name="T1" fmla="*/ 4 h 54"/>
                  <a:gd name="T2" fmla="*/ 0 w 80"/>
                  <a:gd name="T3" fmla="*/ 4 h 54"/>
                  <a:gd name="T4" fmla="*/ 6 w 80"/>
                  <a:gd name="T5" fmla="*/ 54 h 54"/>
                  <a:gd name="T6" fmla="*/ 6 w 80"/>
                  <a:gd name="T7" fmla="*/ 52 h 54"/>
                  <a:gd name="T8" fmla="*/ 2 w 80"/>
                  <a:gd name="T9" fmla="*/ 0 h 54"/>
                  <a:gd name="T10" fmla="*/ 0 w 80"/>
                  <a:gd name="T11" fmla="*/ 4 h 5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0"/>
                  <a:gd name="T19" fmla="*/ 0 h 54"/>
                  <a:gd name="T20" fmla="*/ 80 w 80"/>
                  <a:gd name="T21" fmla="*/ 54 h 5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0" h="54">
                    <a:moveTo>
                      <a:pt x="0" y="4"/>
                    </a:moveTo>
                    <a:lnTo>
                      <a:pt x="0" y="4"/>
                    </a:lnTo>
                    <a:lnTo>
                      <a:pt x="78" y="54"/>
                    </a:lnTo>
                    <a:lnTo>
                      <a:pt x="80" y="52"/>
                    </a:lnTo>
                    <a:lnTo>
                      <a:pt x="2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97" name="AutoShape 88"/>
              <p:cNvSpPr>
                <a:spLocks noChangeArrowheads="1"/>
              </p:cNvSpPr>
              <p:nvPr/>
            </p:nvSpPr>
            <p:spPr bwMode="auto">
              <a:xfrm>
                <a:off x="4881" y="3678"/>
                <a:ext cx="3" cy="4"/>
              </a:xfrm>
              <a:custGeom>
                <a:avLst/>
                <a:gdLst>
                  <a:gd name="T0" fmla="*/ 2 w 4"/>
                  <a:gd name="T1" fmla="*/ 0 h 4"/>
                  <a:gd name="T2" fmla="*/ 0 w 4"/>
                  <a:gd name="T3" fmla="*/ 2 h 4"/>
                  <a:gd name="T4" fmla="*/ 2 w 4"/>
                  <a:gd name="T5" fmla="*/ 4 h 4"/>
                  <a:gd name="T6" fmla="*/ 2 w 4"/>
                  <a:gd name="T7" fmla="*/ 0 h 4"/>
                  <a:gd name="T8" fmla="*/ 2 w 4"/>
                  <a:gd name="T9" fmla="*/ 0 h 4"/>
                  <a:gd name="T10" fmla="*/ 2 w 4"/>
                  <a:gd name="T11" fmla="*/ 0 h 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"/>
                  <a:gd name="T19" fmla="*/ 0 h 4"/>
                  <a:gd name="T20" fmla="*/ 4 w 4"/>
                  <a:gd name="T21" fmla="*/ 4 h 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" h="4">
                    <a:moveTo>
                      <a:pt x="2" y="0"/>
                    </a:moveTo>
                    <a:lnTo>
                      <a:pt x="0" y="2"/>
                    </a:lnTo>
                    <a:lnTo>
                      <a:pt x="2" y="4"/>
                    </a:lnTo>
                    <a:lnTo>
                      <a:pt x="4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98" name="AutoShape 89"/>
              <p:cNvSpPr>
                <a:spLocks noChangeArrowheads="1"/>
              </p:cNvSpPr>
              <p:nvPr/>
            </p:nvSpPr>
            <p:spPr bwMode="auto">
              <a:xfrm>
                <a:off x="4807" y="3678"/>
                <a:ext cx="76" cy="4"/>
              </a:xfrm>
              <a:custGeom>
                <a:avLst/>
                <a:gdLst>
                  <a:gd name="T0" fmla="*/ 0 w 94"/>
                  <a:gd name="T1" fmla="*/ 2 h 4"/>
                  <a:gd name="T2" fmla="*/ 2 w 94"/>
                  <a:gd name="T3" fmla="*/ 4 h 4"/>
                  <a:gd name="T4" fmla="*/ 7 w 94"/>
                  <a:gd name="T5" fmla="*/ 4 h 4"/>
                  <a:gd name="T6" fmla="*/ 7 w 94"/>
                  <a:gd name="T7" fmla="*/ 0 h 4"/>
                  <a:gd name="T8" fmla="*/ 2 w 94"/>
                  <a:gd name="T9" fmla="*/ 0 h 4"/>
                  <a:gd name="T10" fmla="*/ 0 w 94"/>
                  <a:gd name="T11" fmla="*/ 2 h 4"/>
                  <a:gd name="T12" fmla="*/ 2 w 94"/>
                  <a:gd name="T13" fmla="*/ 0 h 4"/>
                  <a:gd name="T14" fmla="*/ 0 w 94"/>
                  <a:gd name="T15" fmla="*/ 0 h 4"/>
                  <a:gd name="T16" fmla="*/ 0 w 94"/>
                  <a:gd name="T17" fmla="*/ 2 h 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4"/>
                  <a:gd name="T28" fmla="*/ 0 h 4"/>
                  <a:gd name="T29" fmla="*/ 94 w 94"/>
                  <a:gd name="T30" fmla="*/ 4 h 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4" h="4">
                    <a:moveTo>
                      <a:pt x="0" y="2"/>
                    </a:moveTo>
                    <a:lnTo>
                      <a:pt x="2" y="4"/>
                    </a:lnTo>
                    <a:lnTo>
                      <a:pt x="94" y="4"/>
                    </a:lnTo>
                    <a:lnTo>
                      <a:pt x="94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299" name="AutoShape 90"/>
              <p:cNvSpPr>
                <a:spLocks noChangeArrowheads="1"/>
              </p:cNvSpPr>
              <p:nvPr/>
            </p:nvSpPr>
            <p:spPr bwMode="auto">
              <a:xfrm>
                <a:off x="4807" y="3680"/>
                <a:ext cx="2" cy="102"/>
              </a:xfrm>
              <a:custGeom>
                <a:avLst/>
                <a:gdLst>
                  <a:gd name="T0" fmla="*/ 1 w 3"/>
                  <a:gd name="T1" fmla="*/ 102 h 102"/>
                  <a:gd name="T2" fmla="*/ 1 w 3"/>
                  <a:gd name="T3" fmla="*/ 100 h 102"/>
                  <a:gd name="T4" fmla="*/ 1 w 3"/>
                  <a:gd name="T5" fmla="*/ 0 h 102"/>
                  <a:gd name="T6" fmla="*/ 0 w 3"/>
                  <a:gd name="T7" fmla="*/ 0 h 102"/>
                  <a:gd name="T8" fmla="*/ 0 w 3"/>
                  <a:gd name="T9" fmla="*/ 100 h 102"/>
                  <a:gd name="T10" fmla="*/ 1 w 3"/>
                  <a:gd name="T11" fmla="*/ 102 h 102"/>
                  <a:gd name="T12" fmla="*/ 0 w 3"/>
                  <a:gd name="T13" fmla="*/ 100 h 102"/>
                  <a:gd name="T14" fmla="*/ 0 w 3"/>
                  <a:gd name="T15" fmla="*/ 102 h 102"/>
                  <a:gd name="T16" fmla="*/ 1 w 3"/>
                  <a:gd name="T17" fmla="*/ 102 h 10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"/>
                  <a:gd name="T28" fmla="*/ 0 h 102"/>
                  <a:gd name="T29" fmla="*/ 3 w 3"/>
                  <a:gd name="T30" fmla="*/ 102 h 10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" h="102">
                    <a:moveTo>
                      <a:pt x="2" y="102"/>
                    </a:moveTo>
                    <a:lnTo>
                      <a:pt x="3" y="10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100"/>
                    </a:lnTo>
                    <a:lnTo>
                      <a:pt x="2" y="102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2" y="10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00" name="AutoShape 91"/>
              <p:cNvSpPr>
                <a:spLocks noChangeArrowheads="1"/>
              </p:cNvSpPr>
              <p:nvPr/>
            </p:nvSpPr>
            <p:spPr bwMode="auto">
              <a:xfrm>
                <a:off x="4808" y="3778"/>
                <a:ext cx="74" cy="4"/>
              </a:xfrm>
              <a:custGeom>
                <a:avLst/>
                <a:gdLst>
                  <a:gd name="T0" fmla="*/ 6 w 92"/>
                  <a:gd name="T1" fmla="*/ 4 h 4"/>
                  <a:gd name="T2" fmla="*/ 6 w 92"/>
                  <a:gd name="T3" fmla="*/ 0 h 4"/>
                  <a:gd name="T4" fmla="*/ 0 w 92"/>
                  <a:gd name="T5" fmla="*/ 0 h 4"/>
                  <a:gd name="T6" fmla="*/ 0 w 92"/>
                  <a:gd name="T7" fmla="*/ 4 h 4"/>
                  <a:gd name="T8" fmla="*/ 6 w 92"/>
                  <a:gd name="T9" fmla="*/ 4 h 4"/>
                  <a:gd name="T10" fmla="*/ 6 w 92"/>
                  <a:gd name="T11" fmla="*/ 4 h 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2"/>
                  <a:gd name="T19" fmla="*/ 0 h 4"/>
                  <a:gd name="T20" fmla="*/ 92 w 92"/>
                  <a:gd name="T21" fmla="*/ 4 h 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2" h="4">
                    <a:moveTo>
                      <a:pt x="92" y="4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92" y="4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01" name="AutoShape 92"/>
              <p:cNvSpPr>
                <a:spLocks noChangeArrowheads="1"/>
              </p:cNvSpPr>
              <p:nvPr/>
            </p:nvSpPr>
            <p:spPr bwMode="auto">
              <a:xfrm>
                <a:off x="4881" y="3778"/>
                <a:ext cx="3" cy="4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0 h 4"/>
                  <a:gd name="T4" fmla="*/ 0 w 4"/>
                  <a:gd name="T5" fmla="*/ 2 h 4"/>
                  <a:gd name="T6" fmla="*/ 2 w 4"/>
                  <a:gd name="T7" fmla="*/ 4 h 4"/>
                  <a:gd name="T8" fmla="*/ 2 w 4"/>
                  <a:gd name="T9" fmla="*/ 2 h 4"/>
                  <a:gd name="T10" fmla="*/ 2 w 4"/>
                  <a:gd name="T11" fmla="*/ 0 h 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"/>
                  <a:gd name="T19" fmla="*/ 0 h 4"/>
                  <a:gd name="T20" fmla="*/ 4 w 4"/>
                  <a:gd name="T21" fmla="*/ 4 h 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" h="4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02" name="AutoShape 93"/>
              <p:cNvSpPr>
                <a:spLocks noChangeArrowheads="1"/>
              </p:cNvSpPr>
              <p:nvPr/>
            </p:nvSpPr>
            <p:spPr bwMode="auto">
              <a:xfrm>
                <a:off x="4672" y="3549"/>
                <a:ext cx="136" cy="100"/>
              </a:xfrm>
              <a:custGeom>
                <a:avLst/>
                <a:gdLst>
                  <a:gd name="T0" fmla="*/ 6 w 169"/>
                  <a:gd name="T1" fmla="*/ 100 h 100"/>
                  <a:gd name="T2" fmla="*/ 12 w 169"/>
                  <a:gd name="T3" fmla="*/ 50 h 100"/>
                  <a:gd name="T4" fmla="*/ 6 w 169"/>
                  <a:gd name="T5" fmla="*/ 0 h 100"/>
                  <a:gd name="T6" fmla="*/ 6 w 169"/>
                  <a:gd name="T7" fmla="*/ 0 h 100"/>
                  <a:gd name="T8" fmla="*/ 0 w 169"/>
                  <a:gd name="T9" fmla="*/ 0 h 100"/>
                  <a:gd name="T10" fmla="*/ 0 w 169"/>
                  <a:gd name="T11" fmla="*/ 100 h 100"/>
                  <a:gd name="T12" fmla="*/ 6 w 169"/>
                  <a:gd name="T13" fmla="*/ 100 h 100"/>
                  <a:gd name="T14" fmla="*/ 6 w 169"/>
                  <a:gd name="T15" fmla="*/ 100 h 1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69"/>
                  <a:gd name="T25" fmla="*/ 0 h 100"/>
                  <a:gd name="T26" fmla="*/ 169 w 169"/>
                  <a:gd name="T27" fmla="*/ 100 h 1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69" h="100">
                    <a:moveTo>
                      <a:pt x="88" y="100"/>
                    </a:moveTo>
                    <a:lnTo>
                      <a:pt x="169" y="50"/>
                    </a:lnTo>
                    <a:lnTo>
                      <a:pt x="88" y="0"/>
                    </a:lnTo>
                    <a:lnTo>
                      <a:pt x="0" y="0"/>
                    </a:lnTo>
                    <a:lnTo>
                      <a:pt x="0" y="100"/>
                    </a:lnTo>
                    <a:lnTo>
                      <a:pt x="88" y="100"/>
                    </a:lnTo>
                    <a:close/>
                  </a:path>
                </a:pathLst>
              </a:custGeom>
              <a:solidFill>
                <a:srgbClr val="DFDF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03" name="AutoShape 94"/>
              <p:cNvSpPr>
                <a:spLocks noChangeArrowheads="1"/>
              </p:cNvSpPr>
              <p:nvPr/>
            </p:nvSpPr>
            <p:spPr bwMode="auto">
              <a:xfrm>
                <a:off x="4743" y="3597"/>
                <a:ext cx="66" cy="54"/>
              </a:xfrm>
              <a:custGeom>
                <a:avLst/>
                <a:gdLst>
                  <a:gd name="T0" fmla="*/ 6 w 82"/>
                  <a:gd name="T1" fmla="*/ 0 h 54"/>
                  <a:gd name="T2" fmla="*/ 6 w 82"/>
                  <a:gd name="T3" fmla="*/ 0 h 54"/>
                  <a:gd name="T4" fmla="*/ 0 w 82"/>
                  <a:gd name="T5" fmla="*/ 52 h 54"/>
                  <a:gd name="T6" fmla="*/ 2 w 82"/>
                  <a:gd name="T7" fmla="*/ 54 h 54"/>
                  <a:gd name="T8" fmla="*/ 6 w 82"/>
                  <a:gd name="T9" fmla="*/ 4 h 54"/>
                  <a:gd name="T10" fmla="*/ 6 w 82"/>
                  <a:gd name="T11" fmla="*/ 0 h 54"/>
                  <a:gd name="T12" fmla="*/ 6 w 82"/>
                  <a:gd name="T13" fmla="*/ 4 h 54"/>
                  <a:gd name="T14" fmla="*/ 6 w 82"/>
                  <a:gd name="T15" fmla="*/ 2 h 54"/>
                  <a:gd name="T16" fmla="*/ 6 w 82"/>
                  <a:gd name="T17" fmla="*/ 0 h 5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2"/>
                  <a:gd name="T28" fmla="*/ 0 h 54"/>
                  <a:gd name="T29" fmla="*/ 82 w 82"/>
                  <a:gd name="T30" fmla="*/ 54 h 5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2" h="54">
                    <a:moveTo>
                      <a:pt x="81" y="0"/>
                    </a:moveTo>
                    <a:lnTo>
                      <a:pt x="81" y="0"/>
                    </a:lnTo>
                    <a:lnTo>
                      <a:pt x="0" y="52"/>
                    </a:lnTo>
                    <a:lnTo>
                      <a:pt x="2" y="54"/>
                    </a:lnTo>
                    <a:lnTo>
                      <a:pt x="81" y="4"/>
                    </a:lnTo>
                    <a:lnTo>
                      <a:pt x="81" y="0"/>
                    </a:lnTo>
                    <a:lnTo>
                      <a:pt x="81" y="4"/>
                    </a:lnTo>
                    <a:lnTo>
                      <a:pt x="82" y="2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04" name="AutoShape 95"/>
              <p:cNvSpPr>
                <a:spLocks noChangeArrowheads="1"/>
              </p:cNvSpPr>
              <p:nvPr/>
            </p:nvSpPr>
            <p:spPr bwMode="auto">
              <a:xfrm>
                <a:off x="4743" y="3549"/>
                <a:ext cx="65" cy="52"/>
              </a:xfrm>
              <a:custGeom>
                <a:avLst/>
                <a:gdLst>
                  <a:gd name="T0" fmla="*/ 2 w 81"/>
                  <a:gd name="T1" fmla="*/ 0 h 52"/>
                  <a:gd name="T2" fmla="*/ 0 w 81"/>
                  <a:gd name="T3" fmla="*/ 2 h 52"/>
                  <a:gd name="T4" fmla="*/ 6 w 81"/>
                  <a:gd name="T5" fmla="*/ 52 h 52"/>
                  <a:gd name="T6" fmla="*/ 6 w 81"/>
                  <a:gd name="T7" fmla="*/ 48 h 52"/>
                  <a:gd name="T8" fmla="*/ 2 w 81"/>
                  <a:gd name="T9" fmla="*/ 0 h 52"/>
                  <a:gd name="T10" fmla="*/ 2 w 81"/>
                  <a:gd name="T11" fmla="*/ 0 h 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1"/>
                  <a:gd name="T19" fmla="*/ 0 h 52"/>
                  <a:gd name="T20" fmla="*/ 81 w 81"/>
                  <a:gd name="T21" fmla="*/ 52 h 5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1" h="52">
                    <a:moveTo>
                      <a:pt x="2" y="0"/>
                    </a:moveTo>
                    <a:lnTo>
                      <a:pt x="0" y="2"/>
                    </a:lnTo>
                    <a:lnTo>
                      <a:pt x="81" y="52"/>
                    </a:lnTo>
                    <a:lnTo>
                      <a:pt x="81" y="48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05" name="AutoShape 96"/>
              <p:cNvSpPr>
                <a:spLocks noChangeArrowheads="1"/>
              </p:cNvSpPr>
              <p:nvPr/>
            </p:nvSpPr>
            <p:spPr bwMode="auto">
              <a:xfrm>
                <a:off x="4671" y="3548"/>
                <a:ext cx="73" cy="3"/>
              </a:xfrm>
              <a:custGeom>
                <a:avLst/>
                <a:gdLst>
                  <a:gd name="T0" fmla="*/ 0 w 90"/>
                  <a:gd name="T1" fmla="*/ 1 h 3"/>
                  <a:gd name="T2" fmla="*/ 2 w 90"/>
                  <a:gd name="T3" fmla="*/ 3 h 3"/>
                  <a:gd name="T4" fmla="*/ 7 w 90"/>
                  <a:gd name="T5" fmla="*/ 3 h 3"/>
                  <a:gd name="T6" fmla="*/ 7 w 90"/>
                  <a:gd name="T7" fmla="*/ 0 h 3"/>
                  <a:gd name="T8" fmla="*/ 2 w 90"/>
                  <a:gd name="T9" fmla="*/ 0 h 3"/>
                  <a:gd name="T10" fmla="*/ 0 w 90"/>
                  <a:gd name="T11" fmla="*/ 1 h 3"/>
                  <a:gd name="T12" fmla="*/ 2 w 90"/>
                  <a:gd name="T13" fmla="*/ 0 h 3"/>
                  <a:gd name="T14" fmla="*/ 0 w 90"/>
                  <a:gd name="T15" fmla="*/ 0 h 3"/>
                  <a:gd name="T16" fmla="*/ 0 w 90"/>
                  <a:gd name="T17" fmla="*/ 1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0"/>
                  <a:gd name="T28" fmla="*/ 0 h 3"/>
                  <a:gd name="T29" fmla="*/ 90 w 90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0" h="3">
                    <a:moveTo>
                      <a:pt x="0" y="1"/>
                    </a:moveTo>
                    <a:lnTo>
                      <a:pt x="2" y="3"/>
                    </a:lnTo>
                    <a:lnTo>
                      <a:pt x="90" y="3"/>
                    </a:lnTo>
                    <a:lnTo>
                      <a:pt x="90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06" name="AutoShape 97"/>
              <p:cNvSpPr>
                <a:spLocks noChangeArrowheads="1"/>
              </p:cNvSpPr>
              <p:nvPr/>
            </p:nvSpPr>
            <p:spPr bwMode="auto">
              <a:xfrm>
                <a:off x="4671" y="3549"/>
                <a:ext cx="3" cy="102"/>
              </a:xfrm>
              <a:custGeom>
                <a:avLst/>
                <a:gdLst>
                  <a:gd name="T0" fmla="*/ 2 w 4"/>
                  <a:gd name="T1" fmla="*/ 102 h 102"/>
                  <a:gd name="T2" fmla="*/ 2 w 4"/>
                  <a:gd name="T3" fmla="*/ 100 h 102"/>
                  <a:gd name="T4" fmla="*/ 2 w 4"/>
                  <a:gd name="T5" fmla="*/ 0 h 102"/>
                  <a:gd name="T6" fmla="*/ 0 w 4"/>
                  <a:gd name="T7" fmla="*/ 0 h 102"/>
                  <a:gd name="T8" fmla="*/ 0 w 4"/>
                  <a:gd name="T9" fmla="*/ 100 h 102"/>
                  <a:gd name="T10" fmla="*/ 2 w 4"/>
                  <a:gd name="T11" fmla="*/ 102 h 102"/>
                  <a:gd name="T12" fmla="*/ 0 w 4"/>
                  <a:gd name="T13" fmla="*/ 100 h 102"/>
                  <a:gd name="T14" fmla="*/ 0 w 4"/>
                  <a:gd name="T15" fmla="*/ 102 h 102"/>
                  <a:gd name="T16" fmla="*/ 2 w 4"/>
                  <a:gd name="T17" fmla="*/ 102 h 10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"/>
                  <a:gd name="T28" fmla="*/ 0 h 102"/>
                  <a:gd name="T29" fmla="*/ 4 w 4"/>
                  <a:gd name="T30" fmla="*/ 102 h 10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" h="102">
                    <a:moveTo>
                      <a:pt x="2" y="102"/>
                    </a:moveTo>
                    <a:lnTo>
                      <a:pt x="4" y="10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100"/>
                    </a:lnTo>
                    <a:lnTo>
                      <a:pt x="2" y="102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2" y="10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07" name="AutoShape 98"/>
              <p:cNvSpPr>
                <a:spLocks noChangeArrowheads="1"/>
              </p:cNvSpPr>
              <p:nvPr/>
            </p:nvSpPr>
            <p:spPr bwMode="auto">
              <a:xfrm>
                <a:off x="4672" y="3649"/>
                <a:ext cx="71" cy="2"/>
              </a:xfrm>
              <a:custGeom>
                <a:avLst/>
                <a:gdLst>
                  <a:gd name="T0" fmla="*/ 6 w 88"/>
                  <a:gd name="T1" fmla="*/ 2 h 2"/>
                  <a:gd name="T2" fmla="*/ 6 w 88"/>
                  <a:gd name="T3" fmla="*/ 0 h 2"/>
                  <a:gd name="T4" fmla="*/ 0 w 88"/>
                  <a:gd name="T5" fmla="*/ 0 h 2"/>
                  <a:gd name="T6" fmla="*/ 0 w 88"/>
                  <a:gd name="T7" fmla="*/ 2 h 2"/>
                  <a:gd name="T8" fmla="*/ 6 w 88"/>
                  <a:gd name="T9" fmla="*/ 2 h 2"/>
                  <a:gd name="T10" fmla="*/ 6 w 88"/>
                  <a:gd name="T11" fmla="*/ 2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8"/>
                  <a:gd name="T19" fmla="*/ 0 h 2"/>
                  <a:gd name="T20" fmla="*/ 88 w 88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8" h="2">
                    <a:moveTo>
                      <a:pt x="88" y="2"/>
                    </a:moveTo>
                    <a:lnTo>
                      <a:pt x="88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88" y="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08" name="AutoShape 99"/>
              <p:cNvSpPr>
                <a:spLocks noChangeArrowheads="1"/>
              </p:cNvSpPr>
              <p:nvPr/>
            </p:nvSpPr>
            <p:spPr bwMode="auto">
              <a:xfrm>
                <a:off x="4742" y="3649"/>
                <a:ext cx="3" cy="2"/>
              </a:xfrm>
              <a:custGeom>
                <a:avLst/>
                <a:gdLst>
                  <a:gd name="T0" fmla="*/ 2 w 4"/>
                  <a:gd name="T1" fmla="*/ 0 h 2"/>
                  <a:gd name="T2" fmla="*/ 2 w 4"/>
                  <a:gd name="T3" fmla="*/ 0 h 2"/>
                  <a:gd name="T4" fmla="*/ 0 w 4"/>
                  <a:gd name="T5" fmla="*/ 0 h 2"/>
                  <a:gd name="T6" fmla="*/ 2 w 4"/>
                  <a:gd name="T7" fmla="*/ 2 h 2"/>
                  <a:gd name="T8" fmla="*/ 2 w 4"/>
                  <a:gd name="T9" fmla="*/ 2 h 2"/>
                  <a:gd name="T10" fmla="*/ 2 w 4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"/>
                  <a:gd name="T19" fmla="*/ 0 h 2"/>
                  <a:gd name="T20" fmla="*/ 4 w 4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09" name="AutoShape 100"/>
              <p:cNvSpPr>
                <a:spLocks noChangeArrowheads="1"/>
              </p:cNvSpPr>
              <p:nvPr/>
            </p:nvSpPr>
            <p:spPr bwMode="auto">
              <a:xfrm>
                <a:off x="4570" y="3549"/>
                <a:ext cx="91" cy="100"/>
              </a:xfrm>
              <a:custGeom>
                <a:avLst/>
                <a:gdLst>
                  <a:gd name="T0" fmla="*/ 2 w 113"/>
                  <a:gd name="T1" fmla="*/ 100 h 100"/>
                  <a:gd name="T2" fmla="*/ 8 w 113"/>
                  <a:gd name="T3" fmla="*/ 50 h 100"/>
                  <a:gd name="T4" fmla="*/ 2 w 113"/>
                  <a:gd name="T5" fmla="*/ 0 h 100"/>
                  <a:gd name="T6" fmla="*/ 2 w 113"/>
                  <a:gd name="T7" fmla="*/ 0 h 100"/>
                  <a:gd name="T8" fmla="*/ 0 w 113"/>
                  <a:gd name="T9" fmla="*/ 0 h 100"/>
                  <a:gd name="T10" fmla="*/ 0 w 113"/>
                  <a:gd name="T11" fmla="*/ 100 h 100"/>
                  <a:gd name="T12" fmla="*/ 2 w 113"/>
                  <a:gd name="T13" fmla="*/ 100 h 100"/>
                  <a:gd name="T14" fmla="*/ 2 w 113"/>
                  <a:gd name="T15" fmla="*/ 100 h 1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13"/>
                  <a:gd name="T25" fmla="*/ 0 h 100"/>
                  <a:gd name="T26" fmla="*/ 113 w 113"/>
                  <a:gd name="T27" fmla="*/ 100 h 1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13" h="100">
                    <a:moveTo>
                      <a:pt x="35" y="100"/>
                    </a:moveTo>
                    <a:lnTo>
                      <a:pt x="113" y="50"/>
                    </a:lnTo>
                    <a:lnTo>
                      <a:pt x="35" y="0"/>
                    </a:lnTo>
                    <a:lnTo>
                      <a:pt x="33" y="0"/>
                    </a:lnTo>
                    <a:lnTo>
                      <a:pt x="0" y="0"/>
                    </a:lnTo>
                    <a:lnTo>
                      <a:pt x="0" y="100"/>
                    </a:lnTo>
                    <a:lnTo>
                      <a:pt x="33" y="100"/>
                    </a:lnTo>
                    <a:lnTo>
                      <a:pt x="35" y="100"/>
                    </a:lnTo>
                    <a:close/>
                  </a:path>
                </a:pathLst>
              </a:custGeom>
              <a:solidFill>
                <a:srgbClr val="DFDF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10" name="AutoShape 101"/>
              <p:cNvSpPr>
                <a:spLocks noChangeArrowheads="1"/>
              </p:cNvSpPr>
              <p:nvPr/>
            </p:nvSpPr>
            <p:spPr bwMode="auto">
              <a:xfrm>
                <a:off x="4596" y="3597"/>
                <a:ext cx="68" cy="54"/>
              </a:xfrm>
              <a:custGeom>
                <a:avLst/>
                <a:gdLst>
                  <a:gd name="T0" fmla="*/ 6 w 84"/>
                  <a:gd name="T1" fmla="*/ 0 h 54"/>
                  <a:gd name="T2" fmla="*/ 6 w 84"/>
                  <a:gd name="T3" fmla="*/ 0 h 54"/>
                  <a:gd name="T4" fmla="*/ 0 w 84"/>
                  <a:gd name="T5" fmla="*/ 50 h 54"/>
                  <a:gd name="T6" fmla="*/ 2 w 84"/>
                  <a:gd name="T7" fmla="*/ 54 h 54"/>
                  <a:gd name="T8" fmla="*/ 6 w 84"/>
                  <a:gd name="T9" fmla="*/ 4 h 54"/>
                  <a:gd name="T10" fmla="*/ 6 w 84"/>
                  <a:gd name="T11" fmla="*/ 0 h 54"/>
                  <a:gd name="T12" fmla="*/ 6 w 84"/>
                  <a:gd name="T13" fmla="*/ 4 h 54"/>
                  <a:gd name="T14" fmla="*/ 6 w 84"/>
                  <a:gd name="T15" fmla="*/ 2 h 54"/>
                  <a:gd name="T16" fmla="*/ 6 w 84"/>
                  <a:gd name="T17" fmla="*/ 0 h 5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4"/>
                  <a:gd name="T28" fmla="*/ 0 h 54"/>
                  <a:gd name="T29" fmla="*/ 84 w 84"/>
                  <a:gd name="T30" fmla="*/ 54 h 5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4" h="54">
                    <a:moveTo>
                      <a:pt x="82" y="0"/>
                    </a:moveTo>
                    <a:lnTo>
                      <a:pt x="80" y="0"/>
                    </a:lnTo>
                    <a:lnTo>
                      <a:pt x="0" y="50"/>
                    </a:lnTo>
                    <a:lnTo>
                      <a:pt x="2" y="54"/>
                    </a:lnTo>
                    <a:lnTo>
                      <a:pt x="82" y="4"/>
                    </a:lnTo>
                    <a:lnTo>
                      <a:pt x="82" y="0"/>
                    </a:lnTo>
                    <a:lnTo>
                      <a:pt x="82" y="4"/>
                    </a:lnTo>
                    <a:lnTo>
                      <a:pt x="84" y="2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11" name="AutoShape 102"/>
              <p:cNvSpPr>
                <a:spLocks noChangeArrowheads="1"/>
              </p:cNvSpPr>
              <p:nvPr/>
            </p:nvSpPr>
            <p:spPr bwMode="auto">
              <a:xfrm>
                <a:off x="4596" y="3549"/>
                <a:ext cx="66" cy="52"/>
              </a:xfrm>
              <a:custGeom>
                <a:avLst/>
                <a:gdLst>
                  <a:gd name="T0" fmla="*/ 0 w 82"/>
                  <a:gd name="T1" fmla="*/ 2 h 52"/>
                  <a:gd name="T2" fmla="*/ 0 w 82"/>
                  <a:gd name="T3" fmla="*/ 2 h 52"/>
                  <a:gd name="T4" fmla="*/ 6 w 82"/>
                  <a:gd name="T5" fmla="*/ 52 h 52"/>
                  <a:gd name="T6" fmla="*/ 6 w 82"/>
                  <a:gd name="T7" fmla="*/ 48 h 52"/>
                  <a:gd name="T8" fmla="*/ 2 w 82"/>
                  <a:gd name="T9" fmla="*/ 0 h 52"/>
                  <a:gd name="T10" fmla="*/ 0 w 82"/>
                  <a:gd name="T11" fmla="*/ 2 h 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2"/>
                  <a:gd name="T19" fmla="*/ 0 h 52"/>
                  <a:gd name="T20" fmla="*/ 82 w 82"/>
                  <a:gd name="T21" fmla="*/ 52 h 5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2" h="52">
                    <a:moveTo>
                      <a:pt x="0" y="2"/>
                    </a:moveTo>
                    <a:lnTo>
                      <a:pt x="0" y="2"/>
                    </a:lnTo>
                    <a:lnTo>
                      <a:pt x="80" y="52"/>
                    </a:lnTo>
                    <a:lnTo>
                      <a:pt x="82" y="48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12" name="AutoShape 103"/>
              <p:cNvSpPr>
                <a:spLocks noChangeArrowheads="1"/>
              </p:cNvSpPr>
              <p:nvPr/>
            </p:nvSpPr>
            <p:spPr bwMode="auto">
              <a:xfrm>
                <a:off x="4596" y="3548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2 w 2"/>
                  <a:gd name="T7" fmla="*/ 1 h 3"/>
                  <a:gd name="T8" fmla="*/ 2 w 2"/>
                  <a:gd name="T9" fmla="*/ 1 h 3"/>
                  <a:gd name="T10" fmla="*/ 0 w 2"/>
                  <a:gd name="T11" fmla="*/ 0 h 3"/>
                  <a:gd name="T12" fmla="*/ 2 w 2"/>
                  <a:gd name="T13" fmla="*/ 1 h 3"/>
                  <a:gd name="T14" fmla="*/ 2 w 2"/>
                  <a:gd name="T15" fmla="*/ 0 h 3"/>
                  <a:gd name="T16" fmla="*/ 0 w 2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3"/>
                  <a:gd name="T29" fmla="*/ 2 w 2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13" name="AutoShape 104"/>
              <p:cNvSpPr>
                <a:spLocks noChangeArrowheads="1"/>
              </p:cNvSpPr>
              <p:nvPr/>
            </p:nvSpPr>
            <p:spPr bwMode="auto">
              <a:xfrm>
                <a:off x="4568" y="3548"/>
                <a:ext cx="28" cy="3"/>
              </a:xfrm>
              <a:custGeom>
                <a:avLst/>
                <a:gdLst>
                  <a:gd name="T0" fmla="*/ 0 w 35"/>
                  <a:gd name="T1" fmla="*/ 1 h 3"/>
                  <a:gd name="T2" fmla="*/ 2 w 35"/>
                  <a:gd name="T3" fmla="*/ 3 h 3"/>
                  <a:gd name="T4" fmla="*/ 2 w 35"/>
                  <a:gd name="T5" fmla="*/ 3 h 3"/>
                  <a:gd name="T6" fmla="*/ 2 w 35"/>
                  <a:gd name="T7" fmla="*/ 0 h 3"/>
                  <a:gd name="T8" fmla="*/ 2 w 35"/>
                  <a:gd name="T9" fmla="*/ 0 h 3"/>
                  <a:gd name="T10" fmla="*/ 0 w 35"/>
                  <a:gd name="T11" fmla="*/ 1 h 3"/>
                  <a:gd name="T12" fmla="*/ 2 w 35"/>
                  <a:gd name="T13" fmla="*/ 0 h 3"/>
                  <a:gd name="T14" fmla="*/ 0 w 35"/>
                  <a:gd name="T15" fmla="*/ 0 h 3"/>
                  <a:gd name="T16" fmla="*/ 0 w 35"/>
                  <a:gd name="T17" fmla="*/ 1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5"/>
                  <a:gd name="T28" fmla="*/ 0 h 3"/>
                  <a:gd name="T29" fmla="*/ 35 w 35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5" h="3">
                    <a:moveTo>
                      <a:pt x="0" y="1"/>
                    </a:moveTo>
                    <a:lnTo>
                      <a:pt x="2" y="3"/>
                    </a:lnTo>
                    <a:lnTo>
                      <a:pt x="35" y="3"/>
                    </a:lnTo>
                    <a:lnTo>
                      <a:pt x="35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14" name="AutoShape 105"/>
              <p:cNvSpPr>
                <a:spLocks noChangeArrowheads="1"/>
              </p:cNvSpPr>
              <p:nvPr/>
            </p:nvSpPr>
            <p:spPr bwMode="auto">
              <a:xfrm>
                <a:off x="4568" y="3549"/>
                <a:ext cx="2" cy="102"/>
              </a:xfrm>
              <a:custGeom>
                <a:avLst/>
                <a:gdLst>
                  <a:gd name="T0" fmla="*/ 2 w 2"/>
                  <a:gd name="T1" fmla="*/ 102 h 102"/>
                  <a:gd name="T2" fmla="*/ 2 w 2"/>
                  <a:gd name="T3" fmla="*/ 100 h 102"/>
                  <a:gd name="T4" fmla="*/ 2 w 2"/>
                  <a:gd name="T5" fmla="*/ 0 h 102"/>
                  <a:gd name="T6" fmla="*/ 0 w 2"/>
                  <a:gd name="T7" fmla="*/ 0 h 102"/>
                  <a:gd name="T8" fmla="*/ 0 w 2"/>
                  <a:gd name="T9" fmla="*/ 100 h 102"/>
                  <a:gd name="T10" fmla="*/ 2 w 2"/>
                  <a:gd name="T11" fmla="*/ 102 h 102"/>
                  <a:gd name="T12" fmla="*/ 0 w 2"/>
                  <a:gd name="T13" fmla="*/ 100 h 102"/>
                  <a:gd name="T14" fmla="*/ 0 w 2"/>
                  <a:gd name="T15" fmla="*/ 102 h 102"/>
                  <a:gd name="T16" fmla="*/ 2 w 2"/>
                  <a:gd name="T17" fmla="*/ 102 h 10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102"/>
                  <a:gd name="T29" fmla="*/ 2 w 2"/>
                  <a:gd name="T30" fmla="*/ 102 h 10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102">
                    <a:moveTo>
                      <a:pt x="2" y="102"/>
                    </a:moveTo>
                    <a:lnTo>
                      <a:pt x="2" y="10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100"/>
                    </a:lnTo>
                    <a:lnTo>
                      <a:pt x="2" y="102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2" y="10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15" name="AutoShape 106"/>
              <p:cNvSpPr>
                <a:spLocks noChangeArrowheads="1"/>
              </p:cNvSpPr>
              <p:nvPr/>
            </p:nvSpPr>
            <p:spPr bwMode="auto">
              <a:xfrm>
                <a:off x="4570" y="3649"/>
                <a:ext cx="28" cy="2"/>
              </a:xfrm>
              <a:custGeom>
                <a:avLst/>
                <a:gdLst>
                  <a:gd name="T0" fmla="*/ 2 w 35"/>
                  <a:gd name="T1" fmla="*/ 2 h 2"/>
                  <a:gd name="T2" fmla="*/ 2 w 35"/>
                  <a:gd name="T3" fmla="*/ 0 h 2"/>
                  <a:gd name="T4" fmla="*/ 0 w 35"/>
                  <a:gd name="T5" fmla="*/ 0 h 2"/>
                  <a:gd name="T6" fmla="*/ 0 w 35"/>
                  <a:gd name="T7" fmla="*/ 2 h 2"/>
                  <a:gd name="T8" fmla="*/ 2 w 35"/>
                  <a:gd name="T9" fmla="*/ 2 h 2"/>
                  <a:gd name="T10" fmla="*/ 2 w 35"/>
                  <a:gd name="T11" fmla="*/ 2 h 2"/>
                  <a:gd name="T12" fmla="*/ 2 w 35"/>
                  <a:gd name="T13" fmla="*/ 2 h 2"/>
                  <a:gd name="T14" fmla="*/ 2 w 35"/>
                  <a:gd name="T15" fmla="*/ 2 h 2"/>
                  <a:gd name="T16" fmla="*/ 2 w 35"/>
                  <a:gd name="T17" fmla="*/ 2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5"/>
                  <a:gd name="T28" fmla="*/ 0 h 2"/>
                  <a:gd name="T29" fmla="*/ 35 w 35"/>
                  <a:gd name="T30" fmla="*/ 2 h 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5" h="2">
                    <a:moveTo>
                      <a:pt x="35" y="2"/>
                    </a:moveTo>
                    <a:lnTo>
                      <a:pt x="33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33" y="2"/>
                    </a:lnTo>
                    <a:lnTo>
                      <a:pt x="35" y="2"/>
                    </a:lnTo>
                    <a:lnTo>
                      <a:pt x="33" y="2"/>
                    </a:lnTo>
                    <a:lnTo>
                      <a:pt x="35" y="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16" name="AutoShape 107"/>
              <p:cNvSpPr>
                <a:spLocks noChangeArrowheads="1"/>
              </p:cNvSpPr>
              <p:nvPr/>
            </p:nvSpPr>
            <p:spPr bwMode="auto">
              <a:xfrm>
                <a:off x="4596" y="3647"/>
                <a:ext cx="2" cy="4"/>
              </a:xfrm>
              <a:custGeom>
                <a:avLst/>
                <a:gdLst>
                  <a:gd name="T0" fmla="*/ 0 w 2"/>
                  <a:gd name="T1" fmla="*/ 0 h 4"/>
                  <a:gd name="T2" fmla="*/ 0 w 2"/>
                  <a:gd name="T3" fmla="*/ 2 h 4"/>
                  <a:gd name="T4" fmla="*/ 0 w 2"/>
                  <a:gd name="T5" fmla="*/ 2 h 4"/>
                  <a:gd name="T6" fmla="*/ 2 w 2"/>
                  <a:gd name="T7" fmla="*/ 4 h 4"/>
                  <a:gd name="T8" fmla="*/ 2 w 2"/>
                  <a:gd name="T9" fmla="*/ 2 h 4"/>
                  <a:gd name="T10" fmla="*/ 0 w 2"/>
                  <a:gd name="T11" fmla="*/ 0 h 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4"/>
                  <a:gd name="T20" fmla="*/ 2 w 2"/>
                  <a:gd name="T21" fmla="*/ 4 h 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4">
                    <a:moveTo>
                      <a:pt x="0" y="0"/>
                    </a:moveTo>
                    <a:lnTo>
                      <a:pt x="0" y="2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17" name="AutoShape 108"/>
              <p:cNvSpPr>
                <a:spLocks noChangeArrowheads="1"/>
              </p:cNvSpPr>
              <p:nvPr/>
            </p:nvSpPr>
            <p:spPr bwMode="auto">
              <a:xfrm>
                <a:off x="4476" y="3553"/>
                <a:ext cx="94" cy="96"/>
              </a:xfrm>
              <a:custGeom>
                <a:avLst/>
                <a:gdLst>
                  <a:gd name="T0" fmla="*/ 2 w 117"/>
                  <a:gd name="T1" fmla="*/ 96 h 96"/>
                  <a:gd name="T2" fmla="*/ 8 w 117"/>
                  <a:gd name="T3" fmla="*/ 46 h 96"/>
                  <a:gd name="T4" fmla="*/ 2 w 117"/>
                  <a:gd name="T5" fmla="*/ 0 h 96"/>
                  <a:gd name="T6" fmla="*/ 2 w 117"/>
                  <a:gd name="T7" fmla="*/ 0 h 96"/>
                  <a:gd name="T8" fmla="*/ 0 w 117"/>
                  <a:gd name="T9" fmla="*/ 0 h 96"/>
                  <a:gd name="T10" fmla="*/ 0 w 117"/>
                  <a:gd name="T11" fmla="*/ 96 h 96"/>
                  <a:gd name="T12" fmla="*/ 2 w 117"/>
                  <a:gd name="T13" fmla="*/ 96 h 96"/>
                  <a:gd name="T14" fmla="*/ 2 w 117"/>
                  <a:gd name="T15" fmla="*/ 96 h 9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17"/>
                  <a:gd name="T25" fmla="*/ 0 h 96"/>
                  <a:gd name="T26" fmla="*/ 117 w 117"/>
                  <a:gd name="T27" fmla="*/ 96 h 9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17" h="96">
                    <a:moveTo>
                      <a:pt x="37" y="96"/>
                    </a:moveTo>
                    <a:lnTo>
                      <a:pt x="117" y="46"/>
                    </a:lnTo>
                    <a:lnTo>
                      <a:pt x="37" y="0"/>
                    </a:lnTo>
                    <a:lnTo>
                      <a:pt x="0" y="0"/>
                    </a:lnTo>
                    <a:lnTo>
                      <a:pt x="0" y="96"/>
                    </a:lnTo>
                    <a:lnTo>
                      <a:pt x="37" y="96"/>
                    </a:lnTo>
                    <a:close/>
                  </a:path>
                </a:pathLst>
              </a:custGeom>
              <a:solidFill>
                <a:srgbClr val="DFDF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18" name="AutoShape 109"/>
              <p:cNvSpPr>
                <a:spLocks noChangeArrowheads="1"/>
              </p:cNvSpPr>
              <p:nvPr/>
            </p:nvSpPr>
            <p:spPr bwMode="auto">
              <a:xfrm>
                <a:off x="4504" y="3597"/>
                <a:ext cx="68" cy="54"/>
              </a:xfrm>
              <a:custGeom>
                <a:avLst/>
                <a:gdLst>
                  <a:gd name="T0" fmla="*/ 6 w 84"/>
                  <a:gd name="T1" fmla="*/ 0 h 54"/>
                  <a:gd name="T2" fmla="*/ 6 w 84"/>
                  <a:gd name="T3" fmla="*/ 0 h 54"/>
                  <a:gd name="T4" fmla="*/ 0 w 84"/>
                  <a:gd name="T5" fmla="*/ 52 h 54"/>
                  <a:gd name="T6" fmla="*/ 2 w 84"/>
                  <a:gd name="T7" fmla="*/ 54 h 54"/>
                  <a:gd name="T8" fmla="*/ 6 w 84"/>
                  <a:gd name="T9" fmla="*/ 4 h 54"/>
                  <a:gd name="T10" fmla="*/ 6 w 84"/>
                  <a:gd name="T11" fmla="*/ 0 h 54"/>
                  <a:gd name="T12" fmla="*/ 6 w 84"/>
                  <a:gd name="T13" fmla="*/ 4 h 54"/>
                  <a:gd name="T14" fmla="*/ 6 w 84"/>
                  <a:gd name="T15" fmla="*/ 2 h 54"/>
                  <a:gd name="T16" fmla="*/ 6 w 84"/>
                  <a:gd name="T17" fmla="*/ 0 h 5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4"/>
                  <a:gd name="T28" fmla="*/ 0 h 54"/>
                  <a:gd name="T29" fmla="*/ 84 w 84"/>
                  <a:gd name="T30" fmla="*/ 54 h 5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4" h="54">
                    <a:moveTo>
                      <a:pt x="82" y="0"/>
                    </a:moveTo>
                    <a:lnTo>
                      <a:pt x="80" y="0"/>
                    </a:lnTo>
                    <a:lnTo>
                      <a:pt x="0" y="52"/>
                    </a:lnTo>
                    <a:lnTo>
                      <a:pt x="2" y="54"/>
                    </a:lnTo>
                    <a:lnTo>
                      <a:pt x="82" y="4"/>
                    </a:lnTo>
                    <a:lnTo>
                      <a:pt x="82" y="0"/>
                    </a:lnTo>
                    <a:lnTo>
                      <a:pt x="82" y="4"/>
                    </a:lnTo>
                    <a:lnTo>
                      <a:pt x="84" y="2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19" name="AutoShape 110"/>
              <p:cNvSpPr>
                <a:spLocks noChangeArrowheads="1"/>
              </p:cNvSpPr>
              <p:nvPr/>
            </p:nvSpPr>
            <p:spPr bwMode="auto">
              <a:xfrm>
                <a:off x="4505" y="3551"/>
                <a:ext cx="64" cy="50"/>
              </a:xfrm>
              <a:custGeom>
                <a:avLst/>
                <a:gdLst>
                  <a:gd name="T0" fmla="*/ 0 w 80"/>
                  <a:gd name="T1" fmla="*/ 0 h 50"/>
                  <a:gd name="T2" fmla="*/ 0 w 80"/>
                  <a:gd name="T3" fmla="*/ 2 h 50"/>
                  <a:gd name="T4" fmla="*/ 6 w 80"/>
                  <a:gd name="T5" fmla="*/ 50 h 50"/>
                  <a:gd name="T6" fmla="*/ 6 w 80"/>
                  <a:gd name="T7" fmla="*/ 46 h 50"/>
                  <a:gd name="T8" fmla="*/ 0 w 80"/>
                  <a:gd name="T9" fmla="*/ 0 h 50"/>
                  <a:gd name="T10" fmla="*/ 0 w 80"/>
                  <a:gd name="T11" fmla="*/ 0 h 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0"/>
                  <a:gd name="T19" fmla="*/ 0 h 50"/>
                  <a:gd name="T20" fmla="*/ 80 w 80"/>
                  <a:gd name="T21" fmla="*/ 50 h 5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0" h="50">
                    <a:moveTo>
                      <a:pt x="0" y="0"/>
                    </a:moveTo>
                    <a:lnTo>
                      <a:pt x="0" y="2"/>
                    </a:lnTo>
                    <a:lnTo>
                      <a:pt x="78" y="50"/>
                    </a:lnTo>
                    <a:lnTo>
                      <a:pt x="80" y="4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20" name="AutoShape 111"/>
              <p:cNvSpPr>
                <a:spLocks noChangeArrowheads="1"/>
              </p:cNvSpPr>
              <p:nvPr/>
            </p:nvSpPr>
            <p:spPr bwMode="auto">
              <a:xfrm>
                <a:off x="4474" y="3551"/>
                <a:ext cx="31" cy="2"/>
              </a:xfrm>
              <a:custGeom>
                <a:avLst/>
                <a:gdLst>
                  <a:gd name="T0" fmla="*/ 0 w 39"/>
                  <a:gd name="T1" fmla="*/ 2 h 2"/>
                  <a:gd name="T2" fmla="*/ 2 w 39"/>
                  <a:gd name="T3" fmla="*/ 2 h 2"/>
                  <a:gd name="T4" fmla="*/ 2 w 39"/>
                  <a:gd name="T5" fmla="*/ 2 h 2"/>
                  <a:gd name="T6" fmla="*/ 2 w 39"/>
                  <a:gd name="T7" fmla="*/ 0 h 2"/>
                  <a:gd name="T8" fmla="*/ 2 w 39"/>
                  <a:gd name="T9" fmla="*/ 0 h 2"/>
                  <a:gd name="T10" fmla="*/ 0 w 39"/>
                  <a:gd name="T11" fmla="*/ 2 h 2"/>
                  <a:gd name="T12" fmla="*/ 2 w 39"/>
                  <a:gd name="T13" fmla="*/ 0 h 2"/>
                  <a:gd name="T14" fmla="*/ 0 w 39"/>
                  <a:gd name="T15" fmla="*/ 0 h 2"/>
                  <a:gd name="T16" fmla="*/ 0 w 39"/>
                  <a:gd name="T17" fmla="*/ 2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9"/>
                  <a:gd name="T28" fmla="*/ 0 h 2"/>
                  <a:gd name="T29" fmla="*/ 39 w 39"/>
                  <a:gd name="T30" fmla="*/ 2 h 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9" h="2">
                    <a:moveTo>
                      <a:pt x="0" y="2"/>
                    </a:moveTo>
                    <a:lnTo>
                      <a:pt x="2" y="2"/>
                    </a:lnTo>
                    <a:lnTo>
                      <a:pt x="39" y="2"/>
                    </a:lnTo>
                    <a:lnTo>
                      <a:pt x="39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21" name="AutoShape 112"/>
              <p:cNvSpPr>
                <a:spLocks noChangeArrowheads="1"/>
              </p:cNvSpPr>
              <p:nvPr/>
            </p:nvSpPr>
            <p:spPr bwMode="auto">
              <a:xfrm>
                <a:off x="4474" y="3553"/>
                <a:ext cx="3" cy="98"/>
              </a:xfrm>
              <a:custGeom>
                <a:avLst/>
                <a:gdLst>
                  <a:gd name="T0" fmla="*/ 2 w 4"/>
                  <a:gd name="T1" fmla="*/ 98 h 98"/>
                  <a:gd name="T2" fmla="*/ 2 w 4"/>
                  <a:gd name="T3" fmla="*/ 96 h 98"/>
                  <a:gd name="T4" fmla="*/ 2 w 4"/>
                  <a:gd name="T5" fmla="*/ 0 h 98"/>
                  <a:gd name="T6" fmla="*/ 0 w 4"/>
                  <a:gd name="T7" fmla="*/ 0 h 98"/>
                  <a:gd name="T8" fmla="*/ 0 w 4"/>
                  <a:gd name="T9" fmla="*/ 96 h 98"/>
                  <a:gd name="T10" fmla="*/ 2 w 4"/>
                  <a:gd name="T11" fmla="*/ 98 h 98"/>
                  <a:gd name="T12" fmla="*/ 0 w 4"/>
                  <a:gd name="T13" fmla="*/ 96 h 98"/>
                  <a:gd name="T14" fmla="*/ 0 w 4"/>
                  <a:gd name="T15" fmla="*/ 98 h 98"/>
                  <a:gd name="T16" fmla="*/ 2 w 4"/>
                  <a:gd name="T17" fmla="*/ 98 h 9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"/>
                  <a:gd name="T28" fmla="*/ 0 h 98"/>
                  <a:gd name="T29" fmla="*/ 4 w 4"/>
                  <a:gd name="T30" fmla="*/ 98 h 9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" h="98">
                    <a:moveTo>
                      <a:pt x="2" y="98"/>
                    </a:moveTo>
                    <a:lnTo>
                      <a:pt x="4" y="96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96"/>
                    </a:lnTo>
                    <a:lnTo>
                      <a:pt x="2" y="98"/>
                    </a:lnTo>
                    <a:lnTo>
                      <a:pt x="0" y="96"/>
                    </a:lnTo>
                    <a:lnTo>
                      <a:pt x="0" y="98"/>
                    </a:lnTo>
                    <a:lnTo>
                      <a:pt x="2" y="98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22" name="AutoShape 113"/>
              <p:cNvSpPr>
                <a:spLocks noChangeArrowheads="1"/>
              </p:cNvSpPr>
              <p:nvPr/>
            </p:nvSpPr>
            <p:spPr bwMode="auto">
              <a:xfrm>
                <a:off x="4476" y="3649"/>
                <a:ext cx="30" cy="2"/>
              </a:xfrm>
              <a:custGeom>
                <a:avLst/>
                <a:gdLst>
                  <a:gd name="T0" fmla="*/ 2 w 37"/>
                  <a:gd name="T1" fmla="*/ 2 h 2"/>
                  <a:gd name="T2" fmla="*/ 2 w 37"/>
                  <a:gd name="T3" fmla="*/ 0 h 2"/>
                  <a:gd name="T4" fmla="*/ 0 w 37"/>
                  <a:gd name="T5" fmla="*/ 0 h 2"/>
                  <a:gd name="T6" fmla="*/ 0 w 37"/>
                  <a:gd name="T7" fmla="*/ 2 h 2"/>
                  <a:gd name="T8" fmla="*/ 2 w 37"/>
                  <a:gd name="T9" fmla="*/ 2 h 2"/>
                  <a:gd name="T10" fmla="*/ 2 w 37"/>
                  <a:gd name="T11" fmla="*/ 2 h 2"/>
                  <a:gd name="T12" fmla="*/ 2 w 37"/>
                  <a:gd name="T13" fmla="*/ 2 h 2"/>
                  <a:gd name="T14" fmla="*/ 2 w 37"/>
                  <a:gd name="T15" fmla="*/ 2 h 2"/>
                  <a:gd name="T16" fmla="*/ 2 w 37"/>
                  <a:gd name="T17" fmla="*/ 2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7"/>
                  <a:gd name="T28" fmla="*/ 0 h 2"/>
                  <a:gd name="T29" fmla="*/ 37 w 37"/>
                  <a:gd name="T30" fmla="*/ 2 h 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7" h="2">
                    <a:moveTo>
                      <a:pt x="37" y="2"/>
                    </a:moveTo>
                    <a:lnTo>
                      <a:pt x="37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37" y="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23" name="AutoShape 114"/>
              <p:cNvSpPr>
                <a:spLocks noChangeArrowheads="1"/>
              </p:cNvSpPr>
              <p:nvPr/>
            </p:nvSpPr>
            <p:spPr bwMode="auto">
              <a:xfrm>
                <a:off x="4354" y="3549"/>
                <a:ext cx="114" cy="100"/>
              </a:xfrm>
              <a:custGeom>
                <a:avLst/>
                <a:gdLst>
                  <a:gd name="T0" fmla="*/ 5 w 142"/>
                  <a:gd name="T1" fmla="*/ 100 h 100"/>
                  <a:gd name="T2" fmla="*/ 10 w 142"/>
                  <a:gd name="T3" fmla="*/ 50 h 100"/>
                  <a:gd name="T4" fmla="*/ 5 w 142"/>
                  <a:gd name="T5" fmla="*/ 0 h 100"/>
                  <a:gd name="T6" fmla="*/ 5 w 142"/>
                  <a:gd name="T7" fmla="*/ 0 h 100"/>
                  <a:gd name="T8" fmla="*/ 0 w 142"/>
                  <a:gd name="T9" fmla="*/ 0 h 100"/>
                  <a:gd name="T10" fmla="*/ 0 w 142"/>
                  <a:gd name="T11" fmla="*/ 100 h 100"/>
                  <a:gd name="T12" fmla="*/ 5 w 142"/>
                  <a:gd name="T13" fmla="*/ 100 h 100"/>
                  <a:gd name="T14" fmla="*/ 5 w 142"/>
                  <a:gd name="T15" fmla="*/ 100 h 1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2"/>
                  <a:gd name="T25" fmla="*/ 0 h 100"/>
                  <a:gd name="T26" fmla="*/ 142 w 142"/>
                  <a:gd name="T27" fmla="*/ 100 h 1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2" h="100">
                    <a:moveTo>
                      <a:pt x="64" y="100"/>
                    </a:moveTo>
                    <a:lnTo>
                      <a:pt x="142" y="50"/>
                    </a:lnTo>
                    <a:lnTo>
                      <a:pt x="64" y="0"/>
                    </a:lnTo>
                    <a:lnTo>
                      <a:pt x="0" y="0"/>
                    </a:lnTo>
                    <a:lnTo>
                      <a:pt x="0" y="100"/>
                    </a:lnTo>
                    <a:lnTo>
                      <a:pt x="64" y="100"/>
                    </a:lnTo>
                    <a:close/>
                  </a:path>
                </a:pathLst>
              </a:custGeom>
              <a:solidFill>
                <a:srgbClr val="AAA9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24" name="AutoShape 115"/>
              <p:cNvSpPr>
                <a:spLocks noChangeArrowheads="1"/>
              </p:cNvSpPr>
              <p:nvPr/>
            </p:nvSpPr>
            <p:spPr bwMode="auto">
              <a:xfrm>
                <a:off x="4406" y="3597"/>
                <a:ext cx="64" cy="54"/>
              </a:xfrm>
              <a:custGeom>
                <a:avLst/>
                <a:gdLst>
                  <a:gd name="T0" fmla="*/ 6 w 80"/>
                  <a:gd name="T1" fmla="*/ 0 h 54"/>
                  <a:gd name="T2" fmla="*/ 6 w 80"/>
                  <a:gd name="T3" fmla="*/ 0 h 54"/>
                  <a:gd name="T4" fmla="*/ 0 w 80"/>
                  <a:gd name="T5" fmla="*/ 52 h 54"/>
                  <a:gd name="T6" fmla="*/ 0 w 80"/>
                  <a:gd name="T7" fmla="*/ 54 h 54"/>
                  <a:gd name="T8" fmla="*/ 6 w 80"/>
                  <a:gd name="T9" fmla="*/ 4 h 54"/>
                  <a:gd name="T10" fmla="*/ 6 w 80"/>
                  <a:gd name="T11" fmla="*/ 0 h 54"/>
                  <a:gd name="T12" fmla="*/ 6 w 80"/>
                  <a:gd name="T13" fmla="*/ 4 h 54"/>
                  <a:gd name="T14" fmla="*/ 6 w 80"/>
                  <a:gd name="T15" fmla="*/ 2 h 54"/>
                  <a:gd name="T16" fmla="*/ 6 w 80"/>
                  <a:gd name="T17" fmla="*/ 0 h 5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0"/>
                  <a:gd name="T28" fmla="*/ 0 h 54"/>
                  <a:gd name="T29" fmla="*/ 80 w 80"/>
                  <a:gd name="T30" fmla="*/ 54 h 5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0" h="54">
                    <a:moveTo>
                      <a:pt x="78" y="0"/>
                    </a:moveTo>
                    <a:lnTo>
                      <a:pt x="78" y="0"/>
                    </a:lnTo>
                    <a:lnTo>
                      <a:pt x="0" y="52"/>
                    </a:lnTo>
                    <a:lnTo>
                      <a:pt x="0" y="54"/>
                    </a:lnTo>
                    <a:lnTo>
                      <a:pt x="78" y="4"/>
                    </a:lnTo>
                    <a:lnTo>
                      <a:pt x="78" y="0"/>
                    </a:lnTo>
                    <a:lnTo>
                      <a:pt x="78" y="4"/>
                    </a:lnTo>
                    <a:lnTo>
                      <a:pt x="80" y="2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25" name="AutoShape 116"/>
              <p:cNvSpPr>
                <a:spLocks noChangeArrowheads="1"/>
              </p:cNvSpPr>
              <p:nvPr/>
            </p:nvSpPr>
            <p:spPr bwMode="auto">
              <a:xfrm>
                <a:off x="4406" y="3548"/>
                <a:ext cx="63" cy="53"/>
              </a:xfrm>
              <a:custGeom>
                <a:avLst/>
                <a:gdLst>
                  <a:gd name="T0" fmla="*/ 0 w 78"/>
                  <a:gd name="T1" fmla="*/ 0 h 53"/>
                  <a:gd name="T2" fmla="*/ 0 w 78"/>
                  <a:gd name="T3" fmla="*/ 3 h 53"/>
                  <a:gd name="T4" fmla="*/ 6 w 78"/>
                  <a:gd name="T5" fmla="*/ 53 h 53"/>
                  <a:gd name="T6" fmla="*/ 6 w 78"/>
                  <a:gd name="T7" fmla="*/ 49 h 53"/>
                  <a:gd name="T8" fmla="*/ 0 w 78"/>
                  <a:gd name="T9" fmla="*/ 0 h 53"/>
                  <a:gd name="T10" fmla="*/ 0 w 78"/>
                  <a:gd name="T11" fmla="*/ 0 h 5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8"/>
                  <a:gd name="T19" fmla="*/ 0 h 53"/>
                  <a:gd name="T20" fmla="*/ 78 w 78"/>
                  <a:gd name="T21" fmla="*/ 53 h 5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8" h="53">
                    <a:moveTo>
                      <a:pt x="0" y="0"/>
                    </a:moveTo>
                    <a:lnTo>
                      <a:pt x="0" y="3"/>
                    </a:lnTo>
                    <a:lnTo>
                      <a:pt x="78" y="53"/>
                    </a:lnTo>
                    <a:lnTo>
                      <a:pt x="78" y="4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26" name="AutoShape 117"/>
              <p:cNvSpPr>
                <a:spLocks noChangeArrowheads="1"/>
              </p:cNvSpPr>
              <p:nvPr/>
            </p:nvSpPr>
            <p:spPr bwMode="auto">
              <a:xfrm>
                <a:off x="4406" y="3548"/>
                <a:ext cx="1" cy="3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3 h 3"/>
                  <a:gd name="T4" fmla="*/ 0 w 1"/>
                  <a:gd name="T5" fmla="*/ 3 h 3"/>
                  <a:gd name="T6" fmla="*/ 0 w 1"/>
                  <a:gd name="T7" fmla="*/ 0 h 3"/>
                  <a:gd name="T8" fmla="*/ 0 w 1"/>
                  <a:gd name="T9" fmla="*/ 0 h 3"/>
                  <a:gd name="T10" fmla="*/ 0 w 1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"/>
                  <a:gd name="T19" fmla="*/ 0 h 3"/>
                  <a:gd name="T20" fmla="*/ 1 w 1"/>
                  <a:gd name="T21" fmla="*/ 3 h 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"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27" name="AutoShape 118"/>
              <p:cNvSpPr>
                <a:spLocks noChangeArrowheads="1"/>
              </p:cNvSpPr>
              <p:nvPr/>
            </p:nvSpPr>
            <p:spPr bwMode="auto">
              <a:xfrm>
                <a:off x="4354" y="3548"/>
                <a:ext cx="52" cy="3"/>
              </a:xfrm>
              <a:custGeom>
                <a:avLst/>
                <a:gdLst>
                  <a:gd name="T0" fmla="*/ 0 w 65"/>
                  <a:gd name="T1" fmla="*/ 1 h 3"/>
                  <a:gd name="T2" fmla="*/ 1 w 65"/>
                  <a:gd name="T3" fmla="*/ 3 h 3"/>
                  <a:gd name="T4" fmla="*/ 5 w 65"/>
                  <a:gd name="T5" fmla="*/ 3 h 3"/>
                  <a:gd name="T6" fmla="*/ 5 w 65"/>
                  <a:gd name="T7" fmla="*/ 0 h 3"/>
                  <a:gd name="T8" fmla="*/ 1 w 65"/>
                  <a:gd name="T9" fmla="*/ 0 h 3"/>
                  <a:gd name="T10" fmla="*/ 0 w 65"/>
                  <a:gd name="T11" fmla="*/ 1 h 3"/>
                  <a:gd name="T12" fmla="*/ 1 w 65"/>
                  <a:gd name="T13" fmla="*/ 0 h 3"/>
                  <a:gd name="T14" fmla="*/ 0 w 65"/>
                  <a:gd name="T15" fmla="*/ 0 h 3"/>
                  <a:gd name="T16" fmla="*/ 0 w 65"/>
                  <a:gd name="T17" fmla="*/ 1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5"/>
                  <a:gd name="T28" fmla="*/ 0 h 3"/>
                  <a:gd name="T29" fmla="*/ 65 w 65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5" h="3">
                    <a:moveTo>
                      <a:pt x="0" y="1"/>
                    </a:moveTo>
                    <a:lnTo>
                      <a:pt x="1" y="3"/>
                    </a:lnTo>
                    <a:lnTo>
                      <a:pt x="65" y="3"/>
                    </a:lnTo>
                    <a:lnTo>
                      <a:pt x="65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28" name="AutoShape 119"/>
              <p:cNvSpPr>
                <a:spLocks noChangeArrowheads="1"/>
              </p:cNvSpPr>
              <p:nvPr/>
            </p:nvSpPr>
            <p:spPr bwMode="auto">
              <a:xfrm>
                <a:off x="4354" y="3549"/>
                <a:ext cx="1" cy="102"/>
              </a:xfrm>
              <a:custGeom>
                <a:avLst/>
                <a:gdLst>
                  <a:gd name="T0" fmla="*/ 1 w 1"/>
                  <a:gd name="T1" fmla="*/ 102 h 102"/>
                  <a:gd name="T2" fmla="*/ 1 w 1"/>
                  <a:gd name="T3" fmla="*/ 100 h 102"/>
                  <a:gd name="T4" fmla="*/ 1 w 1"/>
                  <a:gd name="T5" fmla="*/ 0 h 102"/>
                  <a:gd name="T6" fmla="*/ 0 w 1"/>
                  <a:gd name="T7" fmla="*/ 0 h 102"/>
                  <a:gd name="T8" fmla="*/ 0 w 1"/>
                  <a:gd name="T9" fmla="*/ 100 h 102"/>
                  <a:gd name="T10" fmla="*/ 1 w 1"/>
                  <a:gd name="T11" fmla="*/ 102 h 102"/>
                  <a:gd name="T12" fmla="*/ 0 w 1"/>
                  <a:gd name="T13" fmla="*/ 100 h 102"/>
                  <a:gd name="T14" fmla="*/ 0 w 1"/>
                  <a:gd name="T15" fmla="*/ 102 h 102"/>
                  <a:gd name="T16" fmla="*/ 1 w 1"/>
                  <a:gd name="T17" fmla="*/ 102 h 10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"/>
                  <a:gd name="T28" fmla="*/ 0 h 102"/>
                  <a:gd name="T29" fmla="*/ 1 w 1"/>
                  <a:gd name="T30" fmla="*/ 102 h 10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" h="102">
                    <a:moveTo>
                      <a:pt x="1" y="102"/>
                    </a:moveTo>
                    <a:lnTo>
                      <a:pt x="1" y="10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00"/>
                    </a:lnTo>
                    <a:lnTo>
                      <a:pt x="1" y="102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1" y="10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29" name="AutoShape 120"/>
              <p:cNvSpPr>
                <a:spLocks noChangeArrowheads="1"/>
              </p:cNvSpPr>
              <p:nvPr/>
            </p:nvSpPr>
            <p:spPr bwMode="auto">
              <a:xfrm>
                <a:off x="4354" y="3649"/>
                <a:ext cx="51" cy="2"/>
              </a:xfrm>
              <a:custGeom>
                <a:avLst/>
                <a:gdLst>
                  <a:gd name="T0" fmla="*/ 5 w 64"/>
                  <a:gd name="T1" fmla="*/ 0 h 2"/>
                  <a:gd name="T2" fmla="*/ 5 w 64"/>
                  <a:gd name="T3" fmla="*/ 0 h 2"/>
                  <a:gd name="T4" fmla="*/ 0 w 64"/>
                  <a:gd name="T5" fmla="*/ 0 h 2"/>
                  <a:gd name="T6" fmla="*/ 0 w 64"/>
                  <a:gd name="T7" fmla="*/ 2 h 2"/>
                  <a:gd name="T8" fmla="*/ 5 w 64"/>
                  <a:gd name="T9" fmla="*/ 2 h 2"/>
                  <a:gd name="T10" fmla="*/ 5 w 64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4"/>
                  <a:gd name="T19" fmla="*/ 0 h 2"/>
                  <a:gd name="T20" fmla="*/ 64 w 64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4" h="2">
                    <a:moveTo>
                      <a:pt x="64" y="0"/>
                    </a:moveTo>
                    <a:lnTo>
                      <a:pt x="64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64" y="2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30" name="AutoShape 121"/>
              <p:cNvSpPr>
                <a:spLocks noChangeArrowheads="1"/>
              </p:cNvSpPr>
              <p:nvPr/>
            </p:nvSpPr>
            <p:spPr bwMode="auto">
              <a:xfrm>
                <a:off x="4253" y="3549"/>
                <a:ext cx="83" cy="100"/>
              </a:xfrm>
              <a:custGeom>
                <a:avLst/>
                <a:gdLst>
                  <a:gd name="T0" fmla="*/ 2 w 103"/>
                  <a:gd name="T1" fmla="*/ 100 h 100"/>
                  <a:gd name="T2" fmla="*/ 8 w 103"/>
                  <a:gd name="T3" fmla="*/ 50 h 100"/>
                  <a:gd name="T4" fmla="*/ 2 w 103"/>
                  <a:gd name="T5" fmla="*/ 0 h 100"/>
                  <a:gd name="T6" fmla="*/ 2 w 103"/>
                  <a:gd name="T7" fmla="*/ 0 h 100"/>
                  <a:gd name="T8" fmla="*/ 0 w 103"/>
                  <a:gd name="T9" fmla="*/ 0 h 100"/>
                  <a:gd name="T10" fmla="*/ 0 w 103"/>
                  <a:gd name="T11" fmla="*/ 100 h 100"/>
                  <a:gd name="T12" fmla="*/ 2 w 103"/>
                  <a:gd name="T13" fmla="*/ 100 h 100"/>
                  <a:gd name="T14" fmla="*/ 2 w 103"/>
                  <a:gd name="T15" fmla="*/ 100 h 1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03"/>
                  <a:gd name="T25" fmla="*/ 0 h 100"/>
                  <a:gd name="T26" fmla="*/ 103 w 103"/>
                  <a:gd name="T27" fmla="*/ 100 h 1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03" h="100">
                    <a:moveTo>
                      <a:pt x="27" y="100"/>
                    </a:moveTo>
                    <a:lnTo>
                      <a:pt x="103" y="50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100"/>
                    </a:lnTo>
                    <a:lnTo>
                      <a:pt x="25" y="100"/>
                    </a:lnTo>
                    <a:lnTo>
                      <a:pt x="27" y="100"/>
                    </a:lnTo>
                    <a:close/>
                  </a:path>
                </a:pathLst>
              </a:custGeom>
              <a:solidFill>
                <a:srgbClr val="AAA9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31" name="AutoShape 122"/>
              <p:cNvSpPr>
                <a:spLocks noChangeArrowheads="1"/>
              </p:cNvSpPr>
              <p:nvPr/>
            </p:nvSpPr>
            <p:spPr bwMode="auto">
              <a:xfrm>
                <a:off x="4273" y="3597"/>
                <a:ext cx="64" cy="54"/>
              </a:xfrm>
              <a:custGeom>
                <a:avLst/>
                <a:gdLst>
                  <a:gd name="T0" fmla="*/ 6 w 80"/>
                  <a:gd name="T1" fmla="*/ 0 h 54"/>
                  <a:gd name="T2" fmla="*/ 6 w 80"/>
                  <a:gd name="T3" fmla="*/ 0 h 54"/>
                  <a:gd name="T4" fmla="*/ 0 w 80"/>
                  <a:gd name="T5" fmla="*/ 50 h 54"/>
                  <a:gd name="T6" fmla="*/ 2 w 80"/>
                  <a:gd name="T7" fmla="*/ 54 h 54"/>
                  <a:gd name="T8" fmla="*/ 6 w 80"/>
                  <a:gd name="T9" fmla="*/ 4 h 54"/>
                  <a:gd name="T10" fmla="*/ 6 w 80"/>
                  <a:gd name="T11" fmla="*/ 0 h 54"/>
                  <a:gd name="T12" fmla="*/ 6 w 80"/>
                  <a:gd name="T13" fmla="*/ 4 h 54"/>
                  <a:gd name="T14" fmla="*/ 6 w 80"/>
                  <a:gd name="T15" fmla="*/ 2 h 54"/>
                  <a:gd name="T16" fmla="*/ 6 w 80"/>
                  <a:gd name="T17" fmla="*/ 0 h 5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0"/>
                  <a:gd name="T28" fmla="*/ 0 h 54"/>
                  <a:gd name="T29" fmla="*/ 80 w 80"/>
                  <a:gd name="T30" fmla="*/ 54 h 5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0" h="54">
                    <a:moveTo>
                      <a:pt x="78" y="0"/>
                    </a:moveTo>
                    <a:lnTo>
                      <a:pt x="77" y="0"/>
                    </a:lnTo>
                    <a:lnTo>
                      <a:pt x="0" y="50"/>
                    </a:lnTo>
                    <a:lnTo>
                      <a:pt x="2" y="54"/>
                    </a:lnTo>
                    <a:lnTo>
                      <a:pt x="78" y="4"/>
                    </a:lnTo>
                    <a:lnTo>
                      <a:pt x="78" y="0"/>
                    </a:lnTo>
                    <a:lnTo>
                      <a:pt x="78" y="4"/>
                    </a:lnTo>
                    <a:lnTo>
                      <a:pt x="80" y="2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32" name="AutoShape 123"/>
              <p:cNvSpPr>
                <a:spLocks noChangeArrowheads="1"/>
              </p:cNvSpPr>
              <p:nvPr/>
            </p:nvSpPr>
            <p:spPr bwMode="auto">
              <a:xfrm>
                <a:off x="4273" y="3549"/>
                <a:ext cx="63" cy="52"/>
              </a:xfrm>
              <a:custGeom>
                <a:avLst/>
                <a:gdLst>
                  <a:gd name="T0" fmla="*/ 0 w 78"/>
                  <a:gd name="T1" fmla="*/ 2 h 52"/>
                  <a:gd name="T2" fmla="*/ 0 w 78"/>
                  <a:gd name="T3" fmla="*/ 2 h 52"/>
                  <a:gd name="T4" fmla="*/ 6 w 78"/>
                  <a:gd name="T5" fmla="*/ 52 h 52"/>
                  <a:gd name="T6" fmla="*/ 6 w 78"/>
                  <a:gd name="T7" fmla="*/ 48 h 52"/>
                  <a:gd name="T8" fmla="*/ 2 w 78"/>
                  <a:gd name="T9" fmla="*/ 0 h 52"/>
                  <a:gd name="T10" fmla="*/ 0 w 78"/>
                  <a:gd name="T11" fmla="*/ 2 h 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8"/>
                  <a:gd name="T19" fmla="*/ 0 h 52"/>
                  <a:gd name="T20" fmla="*/ 78 w 78"/>
                  <a:gd name="T21" fmla="*/ 52 h 5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8" h="52">
                    <a:moveTo>
                      <a:pt x="0" y="2"/>
                    </a:moveTo>
                    <a:lnTo>
                      <a:pt x="0" y="2"/>
                    </a:lnTo>
                    <a:lnTo>
                      <a:pt x="77" y="52"/>
                    </a:lnTo>
                    <a:lnTo>
                      <a:pt x="78" y="48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33" name="AutoShape 124"/>
              <p:cNvSpPr>
                <a:spLocks noChangeArrowheads="1"/>
              </p:cNvSpPr>
              <p:nvPr/>
            </p:nvSpPr>
            <p:spPr bwMode="auto">
              <a:xfrm>
                <a:off x="4273" y="3548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2 w 2"/>
                  <a:gd name="T7" fmla="*/ 1 h 3"/>
                  <a:gd name="T8" fmla="*/ 2 w 2"/>
                  <a:gd name="T9" fmla="*/ 1 h 3"/>
                  <a:gd name="T10" fmla="*/ 0 w 2"/>
                  <a:gd name="T11" fmla="*/ 0 h 3"/>
                  <a:gd name="T12" fmla="*/ 2 w 2"/>
                  <a:gd name="T13" fmla="*/ 1 h 3"/>
                  <a:gd name="T14" fmla="*/ 0 w 2"/>
                  <a:gd name="T15" fmla="*/ 0 h 3"/>
                  <a:gd name="T16" fmla="*/ 0 w 2"/>
                  <a:gd name="T17" fmla="*/ 0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3"/>
                  <a:gd name="T29" fmla="*/ 2 w 2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34" name="AutoShape 125"/>
              <p:cNvSpPr>
                <a:spLocks noChangeArrowheads="1"/>
              </p:cNvSpPr>
              <p:nvPr/>
            </p:nvSpPr>
            <p:spPr bwMode="auto">
              <a:xfrm>
                <a:off x="4251" y="3548"/>
                <a:ext cx="22" cy="3"/>
              </a:xfrm>
              <a:custGeom>
                <a:avLst/>
                <a:gdLst>
                  <a:gd name="T0" fmla="*/ 0 w 27"/>
                  <a:gd name="T1" fmla="*/ 1 h 3"/>
                  <a:gd name="T2" fmla="*/ 2 w 27"/>
                  <a:gd name="T3" fmla="*/ 3 h 3"/>
                  <a:gd name="T4" fmla="*/ 2 w 27"/>
                  <a:gd name="T5" fmla="*/ 3 h 3"/>
                  <a:gd name="T6" fmla="*/ 2 w 27"/>
                  <a:gd name="T7" fmla="*/ 0 h 3"/>
                  <a:gd name="T8" fmla="*/ 2 w 27"/>
                  <a:gd name="T9" fmla="*/ 0 h 3"/>
                  <a:gd name="T10" fmla="*/ 0 w 27"/>
                  <a:gd name="T11" fmla="*/ 1 h 3"/>
                  <a:gd name="T12" fmla="*/ 2 w 27"/>
                  <a:gd name="T13" fmla="*/ 0 h 3"/>
                  <a:gd name="T14" fmla="*/ 0 w 27"/>
                  <a:gd name="T15" fmla="*/ 0 h 3"/>
                  <a:gd name="T16" fmla="*/ 0 w 27"/>
                  <a:gd name="T17" fmla="*/ 1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7"/>
                  <a:gd name="T28" fmla="*/ 0 h 3"/>
                  <a:gd name="T29" fmla="*/ 27 w 27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7" h="3">
                    <a:moveTo>
                      <a:pt x="0" y="1"/>
                    </a:moveTo>
                    <a:lnTo>
                      <a:pt x="2" y="3"/>
                    </a:lnTo>
                    <a:lnTo>
                      <a:pt x="27" y="3"/>
                    </a:lnTo>
                    <a:lnTo>
                      <a:pt x="27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35" name="AutoShape 126"/>
              <p:cNvSpPr>
                <a:spLocks noChangeArrowheads="1"/>
              </p:cNvSpPr>
              <p:nvPr/>
            </p:nvSpPr>
            <p:spPr bwMode="auto">
              <a:xfrm>
                <a:off x="4251" y="3549"/>
                <a:ext cx="3" cy="102"/>
              </a:xfrm>
              <a:custGeom>
                <a:avLst/>
                <a:gdLst>
                  <a:gd name="T0" fmla="*/ 2 w 4"/>
                  <a:gd name="T1" fmla="*/ 102 h 102"/>
                  <a:gd name="T2" fmla="*/ 2 w 4"/>
                  <a:gd name="T3" fmla="*/ 100 h 102"/>
                  <a:gd name="T4" fmla="*/ 2 w 4"/>
                  <a:gd name="T5" fmla="*/ 0 h 102"/>
                  <a:gd name="T6" fmla="*/ 0 w 4"/>
                  <a:gd name="T7" fmla="*/ 0 h 102"/>
                  <a:gd name="T8" fmla="*/ 0 w 4"/>
                  <a:gd name="T9" fmla="*/ 100 h 102"/>
                  <a:gd name="T10" fmla="*/ 2 w 4"/>
                  <a:gd name="T11" fmla="*/ 102 h 102"/>
                  <a:gd name="T12" fmla="*/ 0 w 4"/>
                  <a:gd name="T13" fmla="*/ 100 h 102"/>
                  <a:gd name="T14" fmla="*/ 0 w 4"/>
                  <a:gd name="T15" fmla="*/ 102 h 102"/>
                  <a:gd name="T16" fmla="*/ 2 w 4"/>
                  <a:gd name="T17" fmla="*/ 102 h 10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"/>
                  <a:gd name="T28" fmla="*/ 0 h 102"/>
                  <a:gd name="T29" fmla="*/ 4 w 4"/>
                  <a:gd name="T30" fmla="*/ 102 h 10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" h="102">
                    <a:moveTo>
                      <a:pt x="2" y="102"/>
                    </a:moveTo>
                    <a:lnTo>
                      <a:pt x="4" y="10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100"/>
                    </a:lnTo>
                    <a:lnTo>
                      <a:pt x="2" y="102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2" y="10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36" name="AutoShape 127"/>
              <p:cNvSpPr>
                <a:spLocks noChangeArrowheads="1"/>
              </p:cNvSpPr>
              <p:nvPr/>
            </p:nvSpPr>
            <p:spPr bwMode="auto">
              <a:xfrm>
                <a:off x="4253" y="3649"/>
                <a:ext cx="22" cy="2"/>
              </a:xfrm>
              <a:custGeom>
                <a:avLst/>
                <a:gdLst>
                  <a:gd name="T0" fmla="*/ 2 w 27"/>
                  <a:gd name="T1" fmla="*/ 2 h 2"/>
                  <a:gd name="T2" fmla="*/ 2 w 27"/>
                  <a:gd name="T3" fmla="*/ 0 h 2"/>
                  <a:gd name="T4" fmla="*/ 0 w 27"/>
                  <a:gd name="T5" fmla="*/ 0 h 2"/>
                  <a:gd name="T6" fmla="*/ 0 w 27"/>
                  <a:gd name="T7" fmla="*/ 2 h 2"/>
                  <a:gd name="T8" fmla="*/ 2 w 27"/>
                  <a:gd name="T9" fmla="*/ 2 h 2"/>
                  <a:gd name="T10" fmla="*/ 2 w 27"/>
                  <a:gd name="T11" fmla="*/ 2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7"/>
                  <a:gd name="T19" fmla="*/ 0 h 2"/>
                  <a:gd name="T20" fmla="*/ 27 w 27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7" h="2">
                    <a:moveTo>
                      <a:pt x="27" y="2"/>
                    </a:moveTo>
                    <a:lnTo>
                      <a:pt x="25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5" y="2"/>
                    </a:lnTo>
                    <a:lnTo>
                      <a:pt x="27" y="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37" name="AutoShape 128"/>
              <p:cNvSpPr>
                <a:spLocks noChangeArrowheads="1"/>
              </p:cNvSpPr>
              <p:nvPr/>
            </p:nvSpPr>
            <p:spPr bwMode="auto">
              <a:xfrm>
                <a:off x="4273" y="3647"/>
                <a:ext cx="2" cy="4"/>
              </a:xfrm>
              <a:custGeom>
                <a:avLst/>
                <a:gdLst>
                  <a:gd name="T0" fmla="*/ 0 w 2"/>
                  <a:gd name="T1" fmla="*/ 0 h 4"/>
                  <a:gd name="T2" fmla="*/ 0 w 2"/>
                  <a:gd name="T3" fmla="*/ 0 h 4"/>
                  <a:gd name="T4" fmla="*/ 0 w 2"/>
                  <a:gd name="T5" fmla="*/ 2 h 4"/>
                  <a:gd name="T6" fmla="*/ 2 w 2"/>
                  <a:gd name="T7" fmla="*/ 4 h 4"/>
                  <a:gd name="T8" fmla="*/ 2 w 2"/>
                  <a:gd name="T9" fmla="*/ 4 h 4"/>
                  <a:gd name="T10" fmla="*/ 0 w 2"/>
                  <a:gd name="T11" fmla="*/ 0 h 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4"/>
                  <a:gd name="T20" fmla="*/ 2 w 2"/>
                  <a:gd name="T21" fmla="*/ 4 h 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38" name="AutoShape 129"/>
              <p:cNvSpPr>
                <a:spLocks noChangeArrowheads="1"/>
              </p:cNvSpPr>
              <p:nvPr/>
            </p:nvSpPr>
            <p:spPr bwMode="auto">
              <a:xfrm>
                <a:off x="4088" y="3549"/>
                <a:ext cx="145" cy="100"/>
              </a:xfrm>
              <a:custGeom>
                <a:avLst/>
                <a:gdLst>
                  <a:gd name="T0" fmla="*/ 13 w 180"/>
                  <a:gd name="T1" fmla="*/ 0 h 100"/>
                  <a:gd name="T2" fmla="*/ 6 w 180"/>
                  <a:gd name="T3" fmla="*/ 0 h 100"/>
                  <a:gd name="T4" fmla="*/ 6 w 180"/>
                  <a:gd name="T5" fmla="*/ 0 h 100"/>
                  <a:gd name="T6" fmla="*/ 0 w 180"/>
                  <a:gd name="T7" fmla="*/ 50 h 100"/>
                  <a:gd name="T8" fmla="*/ 6 w 180"/>
                  <a:gd name="T9" fmla="*/ 100 h 100"/>
                  <a:gd name="T10" fmla="*/ 6 w 180"/>
                  <a:gd name="T11" fmla="*/ 100 h 100"/>
                  <a:gd name="T12" fmla="*/ 13 w 180"/>
                  <a:gd name="T13" fmla="*/ 100 h 100"/>
                  <a:gd name="T14" fmla="*/ 13 w 180"/>
                  <a:gd name="T15" fmla="*/ 0 h 1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80"/>
                  <a:gd name="T25" fmla="*/ 0 h 100"/>
                  <a:gd name="T26" fmla="*/ 180 w 180"/>
                  <a:gd name="T27" fmla="*/ 100 h 1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80" h="100">
                    <a:moveTo>
                      <a:pt x="180" y="0"/>
                    </a:moveTo>
                    <a:lnTo>
                      <a:pt x="80" y="0"/>
                    </a:lnTo>
                    <a:lnTo>
                      <a:pt x="78" y="0"/>
                    </a:lnTo>
                    <a:lnTo>
                      <a:pt x="0" y="50"/>
                    </a:lnTo>
                    <a:lnTo>
                      <a:pt x="78" y="100"/>
                    </a:lnTo>
                    <a:lnTo>
                      <a:pt x="80" y="100"/>
                    </a:lnTo>
                    <a:lnTo>
                      <a:pt x="180" y="100"/>
                    </a:lnTo>
                    <a:lnTo>
                      <a:pt x="180" y="0"/>
                    </a:lnTo>
                    <a:close/>
                  </a:path>
                </a:pathLst>
              </a:custGeom>
              <a:solidFill>
                <a:srgbClr val="AAA9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39" name="AutoShape 130"/>
              <p:cNvSpPr>
                <a:spLocks noChangeArrowheads="1"/>
              </p:cNvSpPr>
              <p:nvPr/>
            </p:nvSpPr>
            <p:spPr bwMode="auto">
              <a:xfrm>
                <a:off x="4151" y="3548"/>
                <a:ext cx="82" cy="3"/>
              </a:xfrm>
              <a:custGeom>
                <a:avLst/>
                <a:gdLst>
                  <a:gd name="T0" fmla="*/ 0 w 102"/>
                  <a:gd name="T1" fmla="*/ 1 h 3"/>
                  <a:gd name="T2" fmla="*/ 2 w 102"/>
                  <a:gd name="T3" fmla="*/ 3 h 3"/>
                  <a:gd name="T4" fmla="*/ 7 w 102"/>
                  <a:gd name="T5" fmla="*/ 3 h 3"/>
                  <a:gd name="T6" fmla="*/ 7 w 102"/>
                  <a:gd name="T7" fmla="*/ 0 h 3"/>
                  <a:gd name="T8" fmla="*/ 2 w 102"/>
                  <a:gd name="T9" fmla="*/ 0 h 3"/>
                  <a:gd name="T10" fmla="*/ 0 w 102"/>
                  <a:gd name="T11" fmla="*/ 1 h 3"/>
                  <a:gd name="T12" fmla="*/ 2 w 102"/>
                  <a:gd name="T13" fmla="*/ 0 h 3"/>
                  <a:gd name="T14" fmla="*/ 0 w 102"/>
                  <a:gd name="T15" fmla="*/ 0 h 3"/>
                  <a:gd name="T16" fmla="*/ 0 w 102"/>
                  <a:gd name="T17" fmla="*/ 1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02"/>
                  <a:gd name="T28" fmla="*/ 0 h 3"/>
                  <a:gd name="T29" fmla="*/ 102 w 102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02" h="3">
                    <a:moveTo>
                      <a:pt x="0" y="1"/>
                    </a:moveTo>
                    <a:lnTo>
                      <a:pt x="2" y="3"/>
                    </a:lnTo>
                    <a:lnTo>
                      <a:pt x="102" y="3"/>
                    </a:lnTo>
                    <a:lnTo>
                      <a:pt x="102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40" name="AutoShape 131"/>
              <p:cNvSpPr>
                <a:spLocks noChangeArrowheads="1"/>
              </p:cNvSpPr>
              <p:nvPr/>
            </p:nvSpPr>
            <p:spPr bwMode="auto">
              <a:xfrm>
                <a:off x="4084" y="3549"/>
                <a:ext cx="68" cy="52"/>
              </a:xfrm>
              <a:custGeom>
                <a:avLst/>
                <a:gdLst>
                  <a:gd name="T0" fmla="*/ 2 w 84"/>
                  <a:gd name="T1" fmla="*/ 52 h 52"/>
                  <a:gd name="T2" fmla="*/ 2 w 84"/>
                  <a:gd name="T3" fmla="*/ 52 h 52"/>
                  <a:gd name="T4" fmla="*/ 6 w 84"/>
                  <a:gd name="T5" fmla="*/ 2 h 52"/>
                  <a:gd name="T6" fmla="*/ 6 w 84"/>
                  <a:gd name="T7" fmla="*/ 0 h 52"/>
                  <a:gd name="T8" fmla="*/ 2 w 84"/>
                  <a:gd name="T9" fmla="*/ 48 h 52"/>
                  <a:gd name="T10" fmla="*/ 2 w 84"/>
                  <a:gd name="T11" fmla="*/ 52 h 52"/>
                  <a:gd name="T12" fmla="*/ 2 w 84"/>
                  <a:gd name="T13" fmla="*/ 48 h 52"/>
                  <a:gd name="T14" fmla="*/ 0 w 84"/>
                  <a:gd name="T15" fmla="*/ 50 h 52"/>
                  <a:gd name="T16" fmla="*/ 2 w 84"/>
                  <a:gd name="T17" fmla="*/ 52 h 5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4"/>
                  <a:gd name="T28" fmla="*/ 0 h 52"/>
                  <a:gd name="T29" fmla="*/ 84 w 84"/>
                  <a:gd name="T30" fmla="*/ 52 h 5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4" h="52">
                    <a:moveTo>
                      <a:pt x="2" y="52"/>
                    </a:moveTo>
                    <a:lnTo>
                      <a:pt x="4" y="52"/>
                    </a:lnTo>
                    <a:lnTo>
                      <a:pt x="84" y="2"/>
                    </a:lnTo>
                    <a:lnTo>
                      <a:pt x="82" y="0"/>
                    </a:lnTo>
                    <a:lnTo>
                      <a:pt x="2" y="48"/>
                    </a:lnTo>
                    <a:lnTo>
                      <a:pt x="2" y="52"/>
                    </a:lnTo>
                    <a:lnTo>
                      <a:pt x="2" y="48"/>
                    </a:lnTo>
                    <a:lnTo>
                      <a:pt x="0" y="50"/>
                    </a:lnTo>
                    <a:lnTo>
                      <a:pt x="2" y="5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41" name="AutoShape 132"/>
              <p:cNvSpPr>
                <a:spLocks noChangeArrowheads="1"/>
              </p:cNvSpPr>
              <p:nvPr/>
            </p:nvSpPr>
            <p:spPr bwMode="auto">
              <a:xfrm>
                <a:off x="4086" y="3597"/>
                <a:ext cx="66" cy="54"/>
              </a:xfrm>
              <a:custGeom>
                <a:avLst/>
                <a:gdLst>
                  <a:gd name="T0" fmla="*/ 6 w 82"/>
                  <a:gd name="T1" fmla="*/ 52 h 54"/>
                  <a:gd name="T2" fmla="*/ 6 w 82"/>
                  <a:gd name="T3" fmla="*/ 52 h 54"/>
                  <a:gd name="T4" fmla="*/ 2 w 82"/>
                  <a:gd name="T5" fmla="*/ 0 h 54"/>
                  <a:gd name="T6" fmla="*/ 0 w 82"/>
                  <a:gd name="T7" fmla="*/ 4 h 54"/>
                  <a:gd name="T8" fmla="*/ 6 w 82"/>
                  <a:gd name="T9" fmla="*/ 54 h 54"/>
                  <a:gd name="T10" fmla="*/ 6 w 82"/>
                  <a:gd name="T11" fmla="*/ 52 h 5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2"/>
                  <a:gd name="T19" fmla="*/ 0 h 54"/>
                  <a:gd name="T20" fmla="*/ 82 w 82"/>
                  <a:gd name="T21" fmla="*/ 54 h 5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2" h="54">
                    <a:moveTo>
                      <a:pt x="82" y="52"/>
                    </a:moveTo>
                    <a:lnTo>
                      <a:pt x="82" y="52"/>
                    </a:lnTo>
                    <a:lnTo>
                      <a:pt x="2" y="0"/>
                    </a:lnTo>
                    <a:lnTo>
                      <a:pt x="0" y="4"/>
                    </a:lnTo>
                    <a:lnTo>
                      <a:pt x="80" y="54"/>
                    </a:lnTo>
                    <a:lnTo>
                      <a:pt x="82" y="5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42" name="AutoShape 133"/>
              <p:cNvSpPr>
                <a:spLocks noChangeArrowheads="1"/>
              </p:cNvSpPr>
              <p:nvPr/>
            </p:nvSpPr>
            <p:spPr bwMode="auto">
              <a:xfrm>
                <a:off x="4152" y="3649"/>
                <a:ext cx="82" cy="2"/>
              </a:xfrm>
              <a:custGeom>
                <a:avLst/>
                <a:gdLst>
                  <a:gd name="T0" fmla="*/ 7 w 102"/>
                  <a:gd name="T1" fmla="*/ 0 h 2"/>
                  <a:gd name="T2" fmla="*/ 7 w 102"/>
                  <a:gd name="T3" fmla="*/ 0 h 2"/>
                  <a:gd name="T4" fmla="*/ 0 w 102"/>
                  <a:gd name="T5" fmla="*/ 0 h 2"/>
                  <a:gd name="T6" fmla="*/ 0 w 102"/>
                  <a:gd name="T7" fmla="*/ 2 h 2"/>
                  <a:gd name="T8" fmla="*/ 7 w 102"/>
                  <a:gd name="T9" fmla="*/ 2 h 2"/>
                  <a:gd name="T10" fmla="*/ 7 w 102"/>
                  <a:gd name="T11" fmla="*/ 0 h 2"/>
                  <a:gd name="T12" fmla="*/ 7 w 102"/>
                  <a:gd name="T13" fmla="*/ 2 h 2"/>
                  <a:gd name="T14" fmla="*/ 7 w 102"/>
                  <a:gd name="T15" fmla="*/ 2 h 2"/>
                  <a:gd name="T16" fmla="*/ 7 w 102"/>
                  <a:gd name="T17" fmla="*/ 0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02"/>
                  <a:gd name="T28" fmla="*/ 0 h 2"/>
                  <a:gd name="T29" fmla="*/ 102 w 102"/>
                  <a:gd name="T30" fmla="*/ 2 h 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02" h="2">
                    <a:moveTo>
                      <a:pt x="102" y="0"/>
                    </a:moveTo>
                    <a:lnTo>
                      <a:pt x="10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100" y="2"/>
                    </a:lnTo>
                    <a:lnTo>
                      <a:pt x="102" y="0"/>
                    </a:lnTo>
                    <a:lnTo>
                      <a:pt x="100" y="2"/>
                    </a:lnTo>
                    <a:lnTo>
                      <a:pt x="102" y="2"/>
                    </a:ln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43" name="AutoShape 134"/>
              <p:cNvSpPr>
                <a:spLocks noChangeArrowheads="1"/>
              </p:cNvSpPr>
              <p:nvPr/>
            </p:nvSpPr>
            <p:spPr bwMode="auto">
              <a:xfrm>
                <a:off x="4231" y="3548"/>
                <a:ext cx="3" cy="101"/>
              </a:xfrm>
              <a:custGeom>
                <a:avLst/>
                <a:gdLst>
                  <a:gd name="T0" fmla="*/ 2 w 4"/>
                  <a:gd name="T1" fmla="*/ 0 h 101"/>
                  <a:gd name="T2" fmla="*/ 0 w 4"/>
                  <a:gd name="T3" fmla="*/ 1 h 101"/>
                  <a:gd name="T4" fmla="*/ 0 w 4"/>
                  <a:gd name="T5" fmla="*/ 101 h 101"/>
                  <a:gd name="T6" fmla="*/ 2 w 4"/>
                  <a:gd name="T7" fmla="*/ 101 h 101"/>
                  <a:gd name="T8" fmla="*/ 2 w 4"/>
                  <a:gd name="T9" fmla="*/ 1 h 101"/>
                  <a:gd name="T10" fmla="*/ 2 w 4"/>
                  <a:gd name="T11" fmla="*/ 0 h 101"/>
                  <a:gd name="T12" fmla="*/ 2 w 4"/>
                  <a:gd name="T13" fmla="*/ 1 h 101"/>
                  <a:gd name="T14" fmla="*/ 2 w 4"/>
                  <a:gd name="T15" fmla="*/ 0 h 101"/>
                  <a:gd name="T16" fmla="*/ 2 w 4"/>
                  <a:gd name="T17" fmla="*/ 0 h 10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"/>
                  <a:gd name="T28" fmla="*/ 0 h 101"/>
                  <a:gd name="T29" fmla="*/ 4 w 4"/>
                  <a:gd name="T30" fmla="*/ 101 h 10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" h="101">
                    <a:moveTo>
                      <a:pt x="2" y="0"/>
                    </a:moveTo>
                    <a:lnTo>
                      <a:pt x="0" y="1"/>
                    </a:lnTo>
                    <a:lnTo>
                      <a:pt x="0" y="101"/>
                    </a:lnTo>
                    <a:lnTo>
                      <a:pt x="4" y="101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44" name="AutoShape 135"/>
              <p:cNvSpPr>
                <a:spLocks noChangeArrowheads="1"/>
              </p:cNvSpPr>
              <p:nvPr/>
            </p:nvSpPr>
            <p:spPr bwMode="auto">
              <a:xfrm>
                <a:off x="4000" y="3689"/>
                <a:ext cx="118" cy="98"/>
              </a:xfrm>
              <a:custGeom>
                <a:avLst/>
                <a:gdLst>
                  <a:gd name="T0" fmla="*/ 11 w 146"/>
                  <a:gd name="T1" fmla="*/ 0 h 98"/>
                  <a:gd name="T2" fmla="*/ 6 w 146"/>
                  <a:gd name="T3" fmla="*/ 0 h 98"/>
                  <a:gd name="T4" fmla="*/ 6 w 146"/>
                  <a:gd name="T5" fmla="*/ 2 h 98"/>
                  <a:gd name="T6" fmla="*/ 0 w 146"/>
                  <a:gd name="T7" fmla="*/ 52 h 98"/>
                  <a:gd name="T8" fmla="*/ 6 w 146"/>
                  <a:gd name="T9" fmla="*/ 98 h 98"/>
                  <a:gd name="T10" fmla="*/ 6 w 146"/>
                  <a:gd name="T11" fmla="*/ 98 h 98"/>
                  <a:gd name="T12" fmla="*/ 11 w 146"/>
                  <a:gd name="T13" fmla="*/ 98 h 98"/>
                  <a:gd name="T14" fmla="*/ 11 w 146"/>
                  <a:gd name="T15" fmla="*/ 0 h 9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6"/>
                  <a:gd name="T25" fmla="*/ 0 h 98"/>
                  <a:gd name="T26" fmla="*/ 146 w 146"/>
                  <a:gd name="T27" fmla="*/ 98 h 9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6" h="98">
                    <a:moveTo>
                      <a:pt x="146" y="0"/>
                    </a:moveTo>
                    <a:lnTo>
                      <a:pt x="81" y="0"/>
                    </a:lnTo>
                    <a:lnTo>
                      <a:pt x="79" y="2"/>
                    </a:lnTo>
                    <a:lnTo>
                      <a:pt x="0" y="52"/>
                    </a:lnTo>
                    <a:lnTo>
                      <a:pt x="79" y="98"/>
                    </a:lnTo>
                    <a:lnTo>
                      <a:pt x="81" y="98"/>
                    </a:lnTo>
                    <a:lnTo>
                      <a:pt x="146" y="98"/>
                    </a:lnTo>
                    <a:lnTo>
                      <a:pt x="146" y="0"/>
                    </a:lnTo>
                    <a:close/>
                  </a:path>
                </a:pathLst>
              </a:custGeom>
              <a:solidFill>
                <a:srgbClr val="AAA9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45" name="AutoShape 136"/>
              <p:cNvSpPr>
                <a:spLocks noChangeArrowheads="1"/>
              </p:cNvSpPr>
              <p:nvPr/>
            </p:nvSpPr>
            <p:spPr bwMode="auto">
              <a:xfrm>
                <a:off x="4064" y="3689"/>
                <a:ext cx="54" cy="2"/>
              </a:xfrm>
              <a:custGeom>
                <a:avLst/>
                <a:gdLst>
                  <a:gd name="T0" fmla="*/ 0 w 67"/>
                  <a:gd name="T1" fmla="*/ 0 h 2"/>
                  <a:gd name="T2" fmla="*/ 2 w 67"/>
                  <a:gd name="T3" fmla="*/ 2 h 2"/>
                  <a:gd name="T4" fmla="*/ 5 w 67"/>
                  <a:gd name="T5" fmla="*/ 2 h 2"/>
                  <a:gd name="T6" fmla="*/ 5 w 67"/>
                  <a:gd name="T7" fmla="*/ 0 h 2"/>
                  <a:gd name="T8" fmla="*/ 2 w 67"/>
                  <a:gd name="T9" fmla="*/ 0 h 2"/>
                  <a:gd name="T10" fmla="*/ 0 w 67"/>
                  <a:gd name="T11" fmla="*/ 0 h 2"/>
                  <a:gd name="T12" fmla="*/ 2 w 67"/>
                  <a:gd name="T13" fmla="*/ 0 h 2"/>
                  <a:gd name="T14" fmla="*/ 0 w 67"/>
                  <a:gd name="T15" fmla="*/ 0 h 2"/>
                  <a:gd name="T16" fmla="*/ 0 w 67"/>
                  <a:gd name="T17" fmla="*/ 0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7"/>
                  <a:gd name="T28" fmla="*/ 0 h 2"/>
                  <a:gd name="T29" fmla="*/ 67 w 67"/>
                  <a:gd name="T30" fmla="*/ 2 h 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7" h="2">
                    <a:moveTo>
                      <a:pt x="0" y="0"/>
                    </a:moveTo>
                    <a:lnTo>
                      <a:pt x="2" y="2"/>
                    </a:lnTo>
                    <a:lnTo>
                      <a:pt x="67" y="2"/>
                    </a:lnTo>
                    <a:lnTo>
                      <a:pt x="67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46" name="AutoShape 137"/>
              <p:cNvSpPr>
                <a:spLocks noChangeArrowheads="1"/>
              </p:cNvSpPr>
              <p:nvPr/>
            </p:nvSpPr>
            <p:spPr bwMode="auto">
              <a:xfrm>
                <a:off x="4064" y="3689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2 w 2"/>
                  <a:gd name="T5" fmla="*/ 2 h 2"/>
                  <a:gd name="T6" fmla="*/ 0 w 2"/>
                  <a:gd name="T7" fmla="*/ 0 h 2"/>
                  <a:gd name="T8" fmla="*/ 0 w 2"/>
                  <a:gd name="T9" fmla="*/ 0 h 2"/>
                  <a:gd name="T10" fmla="*/ 2 w 2"/>
                  <a:gd name="T11" fmla="*/ 2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2"/>
                  <a:gd name="T20" fmla="*/ 2 w 2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47" name="AutoShape 138"/>
              <p:cNvSpPr>
                <a:spLocks noChangeArrowheads="1"/>
              </p:cNvSpPr>
              <p:nvPr/>
            </p:nvSpPr>
            <p:spPr bwMode="auto">
              <a:xfrm>
                <a:off x="3997" y="3689"/>
                <a:ext cx="68" cy="52"/>
              </a:xfrm>
              <a:custGeom>
                <a:avLst/>
                <a:gdLst>
                  <a:gd name="T0" fmla="*/ 2 w 85"/>
                  <a:gd name="T1" fmla="*/ 52 h 52"/>
                  <a:gd name="T2" fmla="*/ 2 w 85"/>
                  <a:gd name="T3" fmla="*/ 52 h 52"/>
                  <a:gd name="T4" fmla="*/ 6 w 85"/>
                  <a:gd name="T5" fmla="*/ 2 h 52"/>
                  <a:gd name="T6" fmla="*/ 6 w 85"/>
                  <a:gd name="T7" fmla="*/ 0 h 52"/>
                  <a:gd name="T8" fmla="*/ 2 w 85"/>
                  <a:gd name="T9" fmla="*/ 50 h 52"/>
                  <a:gd name="T10" fmla="*/ 2 w 85"/>
                  <a:gd name="T11" fmla="*/ 52 h 52"/>
                  <a:gd name="T12" fmla="*/ 2 w 85"/>
                  <a:gd name="T13" fmla="*/ 50 h 52"/>
                  <a:gd name="T14" fmla="*/ 0 w 85"/>
                  <a:gd name="T15" fmla="*/ 52 h 52"/>
                  <a:gd name="T16" fmla="*/ 2 w 85"/>
                  <a:gd name="T17" fmla="*/ 52 h 5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5"/>
                  <a:gd name="T28" fmla="*/ 0 h 52"/>
                  <a:gd name="T29" fmla="*/ 85 w 85"/>
                  <a:gd name="T30" fmla="*/ 52 h 5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5" h="52">
                    <a:moveTo>
                      <a:pt x="2" y="52"/>
                    </a:moveTo>
                    <a:lnTo>
                      <a:pt x="4" y="52"/>
                    </a:lnTo>
                    <a:lnTo>
                      <a:pt x="85" y="2"/>
                    </a:lnTo>
                    <a:lnTo>
                      <a:pt x="83" y="0"/>
                    </a:lnTo>
                    <a:lnTo>
                      <a:pt x="2" y="50"/>
                    </a:lnTo>
                    <a:lnTo>
                      <a:pt x="2" y="52"/>
                    </a:lnTo>
                    <a:lnTo>
                      <a:pt x="2" y="50"/>
                    </a:lnTo>
                    <a:lnTo>
                      <a:pt x="0" y="52"/>
                    </a:lnTo>
                    <a:lnTo>
                      <a:pt x="2" y="5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48" name="AutoShape 139"/>
              <p:cNvSpPr>
                <a:spLocks noChangeArrowheads="1"/>
              </p:cNvSpPr>
              <p:nvPr/>
            </p:nvSpPr>
            <p:spPr bwMode="auto">
              <a:xfrm>
                <a:off x="3999" y="3739"/>
                <a:ext cx="67" cy="50"/>
              </a:xfrm>
              <a:custGeom>
                <a:avLst/>
                <a:gdLst>
                  <a:gd name="T0" fmla="*/ 6 w 83"/>
                  <a:gd name="T1" fmla="*/ 50 h 50"/>
                  <a:gd name="T2" fmla="*/ 6 w 83"/>
                  <a:gd name="T3" fmla="*/ 46 h 50"/>
                  <a:gd name="T4" fmla="*/ 2 w 83"/>
                  <a:gd name="T5" fmla="*/ 0 h 50"/>
                  <a:gd name="T6" fmla="*/ 0 w 83"/>
                  <a:gd name="T7" fmla="*/ 2 h 50"/>
                  <a:gd name="T8" fmla="*/ 6 w 83"/>
                  <a:gd name="T9" fmla="*/ 50 h 50"/>
                  <a:gd name="T10" fmla="*/ 6 w 83"/>
                  <a:gd name="T11" fmla="*/ 50 h 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3"/>
                  <a:gd name="T19" fmla="*/ 0 h 50"/>
                  <a:gd name="T20" fmla="*/ 83 w 83"/>
                  <a:gd name="T21" fmla="*/ 50 h 5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3" h="50">
                    <a:moveTo>
                      <a:pt x="81" y="50"/>
                    </a:moveTo>
                    <a:lnTo>
                      <a:pt x="83" y="46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81" y="5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49" name="AutoShape 140"/>
              <p:cNvSpPr>
                <a:spLocks noChangeArrowheads="1"/>
              </p:cNvSpPr>
              <p:nvPr/>
            </p:nvSpPr>
            <p:spPr bwMode="auto">
              <a:xfrm>
                <a:off x="4064" y="3785"/>
                <a:ext cx="2" cy="4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2 h 4"/>
                  <a:gd name="T4" fmla="*/ 2 w 2"/>
                  <a:gd name="T5" fmla="*/ 0 h 4"/>
                  <a:gd name="T6" fmla="*/ 0 w 2"/>
                  <a:gd name="T7" fmla="*/ 4 h 4"/>
                  <a:gd name="T8" fmla="*/ 0 w 2"/>
                  <a:gd name="T9" fmla="*/ 4 h 4"/>
                  <a:gd name="T10" fmla="*/ 2 w 2"/>
                  <a:gd name="T11" fmla="*/ 4 h 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4"/>
                  <a:gd name="T20" fmla="*/ 2 w 2"/>
                  <a:gd name="T21" fmla="*/ 4 h 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4">
                    <a:moveTo>
                      <a:pt x="2" y="4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4"/>
                    </a:ln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50" name="AutoShape 141"/>
              <p:cNvSpPr>
                <a:spLocks noChangeArrowheads="1"/>
              </p:cNvSpPr>
              <p:nvPr/>
            </p:nvSpPr>
            <p:spPr bwMode="auto">
              <a:xfrm>
                <a:off x="4066" y="3785"/>
                <a:ext cx="52" cy="4"/>
              </a:xfrm>
              <a:custGeom>
                <a:avLst/>
                <a:gdLst>
                  <a:gd name="T0" fmla="*/ 5 w 65"/>
                  <a:gd name="T1" fmla="*/ 2 h 4"/>
                  <a:gd name="T2" fmla="*/ 5 w 65"/>
                  <a:gd name="T3" fmla="*/ 0 h 4"/>
                  <a:gd name="T4" fmla="*/ 0 w 65"/>
                  <a:gd name="T5" fmla="*/ 0 h 4"/>
                  <a:gd name="T6" fmla="*/ 0 w 65"/>
                  <a:gd name="T7" fmla="*/ 4 h 4"/>
                  <a:gd name="T8" fmla="*/ 5 w 65"/>
                  <a:gd name="T9" fmla="*/ 4 h 4"/>
                  <a:gd name="T10" fmla="*/ 5 w 65"/>
                  <a:gd name="T11" fmla="*/ 2 h 4"/>
                  <a:gd name="T12" fmla="*/ 5 w 65"/>
                  <a:gd name="T13" fmla="*/ 4 h 4"/>
                  <a:gd name="T14" fmla="*/ 5 w 65"/>
                  <a:gd name="T15" fmla="*/ 4 h 4"/>
                  <a:gd name="T16" fmla="*/ 5 w 65"/>
                  <a:gd name="T17" fmla="*/ 2 h 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5"/>
                  <a:gd name="T28" fmla="*/ 0 h 4"/>
                  <a:gd name="T29" fmla="*/ 65 w 65"/>
                  <a:gd name="T30" fmla="*/ 4 h 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5" h="4">
                    <a:moveTo>
                      <a:pt x="65" y="2"/>
                    </a:moveTo>
                    <a:lnTo>
                      <a:pt x="65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65" y="4"/>
                    </a:lnTo>
                    <a:lnTo>
                      <a:pt x="65" y="2"/>
                    </a:lnTo>
                    <a:lnTo>
                      <a:pt x="65" y="4"/>
                    </a:lnTo>
                    <a:lnTo>
                      <a:pt x="65" y="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51" name="AutoShape 142"/>
              <p:cNvSpPr>
                <a:spLocks noChangeArrowheads="1"/>
              </p:cNvSpPr>
              <p:nvPr/>
            </p:nvSpPr>
            <p:spPr bwMode="auto">
              <a:xfrm>
                <a:off x="4117" y="3689"/>
                <a:ext cx="2" cy="98"/>
              </a:xfrm>
              <a:custGeom>
                <a:avLst/>
                <a:gdLst>
                  <a:gd name="T0" fmla="*/ 2 w 2"/>
                  <a:gd name="T1" fmla="*/ 0 h 98"/>
                  <a:gd name="T2" fmla="*/ 0 w 2"/>
                  <a:gd name="T3" fmla="*/ 0 h 98"/>
                  <a:gd name="T4" fmla="*/ 0 w 2"/>
                  <a:gd name="T5" fmla="*/ 98 h 98"/>
                  <a:gd name="T6" fmla="*/ 2 w 2"/>
                  <a:gd name="T7" fmla="*/ 98 h 98"/>
                  <a:gd name="T8" fmla="*/ 2 w 2"/>
                  <a:gd name="T9" fmla="*/ 0 h 98"/>
                  <a:gd name="T10" fmla="*/ 2 w 2"/>
                  <a:gd name="T11" fmla="*/ 0 h 98"/>
                  <a:gd name="T12" fmla="*/ 2 w 2"/>
                  <a:gd name="T13" fmla="*/ 0 h 98"/>
                  <a:gd name="T14" fmla="*/ 2 w 2"/>
                  <a:gd name="T15" fmla="*/ 0 h 98"/>
                  <a:gd name="T16" fmla="*/ 2 w 2"/>
                  <a:gd name="T17" fmla="*/ 0 h 9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98"/>
                  <a:gd name="T29" fmla="*/ 2 w 2"/>
                  <a:gd name="T30" fmla="*/ 98 h 9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98">
                    <a:moveTo>
                      <a:pt x="2" y="0"/>
                    </a:moveTo>
                    <a:lnTo>
                      <a:pt x="0" y="0"/>
                    </a:lnTo>
                    <a:lnTo>
                      <a:pt x="0" y="98"/>
                    </a:lnTo>
                    <a:lnTo>
                      <a:pt x="2" y="98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52" name="AutoShape 143"/>
              <p:cNvSpPr>
                <a:spLocks noChangeArrowheads="1"/>
              </p:cNvSpPr>
              <p:nvPr/>
            </p:nvSpPr>
            <p:spPr bwMode="auto">
              <a:xfrm>
                <a:off x="3857" y="3549"/>
                <a:ext cx="138" cy="100"/>
              </a:xfrm>
              <a:custGeom>
                <a:avLst/>
                <a:gdLst>
                  <a:gd name="T0" fmla="*/ 13 w 171"/>
                  <a:gd name="T1" fmla="*/ 0 h 100"/>
                  <a:gd name="T2" fmla="*/ 6 w 171"/>
                  <a:gd name="T3" fmla="*/ 0 h 100"/>
                  <a:gd name="T4" fmla="*/ 6 w 171"/>
                  <a:gd name="T5" fmla="*/ 0 h 100"/>
                  <a:gd name="T6" fmla="*/ 0 w 171"/>
                  <a:gd name="T7" fmla="*/ 50 h 100"/>
                  <a:gd name="T8" fmla="*/ 6 w 171"/>
                  <a:gd name="T9" fmla="*/ 100 h 100"/>
                  <a:gd name="T10" fmla="*/ 6 w 171"/>
                  <a:gd name="T11" fmla="*/ 100 h 100"/>
                  <a:gd name="T12" fmla="*/ 13 w 171"/>
                  <a:gd name="T13" fmla="*/ 100 h 100"/>
                  <a:gd name="T14" fmla="*/ 13 w 171"/>
                  <a:gd name="T15" fmla="*/ 0 h 1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71"/>
                  <a:gd name="T25" fmla="*/ 0 h 100"/>
                  <a:gd name="T26" fmla="*/ 171 w 171"/>
                  <a:gd name="T27" fmla="*/ 100 h 1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71" h="100">
                    <a:moveTo>
                      <a:pt x="171" y="0"/>
                    </a:moveTo>
                    <a:lnTo>
                      <a:pt x="80" y="0"/>
                    </a:lnTo>
                    <a:lnTo>
                      <a:pt x="0" y="50"/>
                    </a:lnTo>
                    <a:lnTo>
                      <a:pt x="78" y="100"/>
                    </a:lnTo>
                    <a:lnTo>
                      <a:pt x="80" y="100"/>
                    </a:lnTo>
                    <a:lnTo>
                      <a:pt x="171" y="100"/>
                    </a:lnTo>
                    <a:lnTo>
                      <a:pt x="171" y="0"/>
                    </a:lnTo>
                    <a:close/>
                  </a:path>
                </a:pathLst>
              </a:custGeom>
              <a:solidFill>
                <a:srgbClr val="605E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53" name="AutoShape 144"/>
              <p:cNvSpPr>
                <a:spLocks noChangeArrowheads="1"/>
              </p:cNvSpPr>
              <p:nvPr/>
            </p:nvSpPr>
            <p:spPr bwMode="auto">
              <a:xfrm>
                <a:off x="3920" y="3548"/>
                <a:ext cx="75" cy="3"/>
              </a:xfrm>
              <a:custGeom>
                <a:avLst/>
                <a:gdLst>
                  <a:gd name="T0" fmla="*/ 0 w 93"/>
                  <a:gd name="T1" fmla="*/ 1 h 3"/>
                  <a:gd name="T2" fmla="*/ 2 w 93"/>
                  <a:gd name="T3" fmla="*/ 3 h 3"/>
                  <a:gd name="T4" fmla="*/ 6 w 93"/>
                  <a:gd name="T5" fmla="*/ 3 h 3"/>
                  <a:gd name="T6" fmla="*/ 6 w 93"/>
                  <a:gd name="T7" fmla="*/ 0 h 3"/>
                  <a:gd name="T8" fmla="*/ 2 w 93"/>
                  <a:gd name="T9" fmla="*/ 0 h 3"/>
                  <a:gd name="T10" fmla="*/ 0 w 93"/>
                  <a:gd name="T11" fmla="*/ 1 h 3"/>
                  <a:gd name="T12" fmla="*/ 2 w 93"/>
                  <a:gd name="T13" fmla="*/ 0 h 3"/>
                  <a:gd name="T14" fmla="*/ 0 w 93"/>
                  <a:gd name="T15" fmla="*/ 0 h 3"/>
                  <a:gd name="T16" fmla="*/ 0 w 93"/>
                  <a:gd name="T17" fmla="*/ 1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3"/>
                  <a:gd name="T28" fmla="*/ 0 h 3"/>
                  <a:gd name="T29" fmla="*/ 93 w 93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3" h="3">
                    <a:moveTo>
                      <a:pt x="0" y="1"/>
                    </a:moveTo>
                    <a:lnTo>
                      <a:pt x="2" y="3"/>
                    </a:lnTo>
                    <a:lnTo>
                      <a:pt x="93" y="3"/>
                    </a:lnTo>
                    <a:lnTo>
                      <a:pt x="93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54" name="AutoShape 145"/>
              <p:cNvSpPr>
                <a:spLocks noChangeArrowheads="1"/>
              </p:cNvSpPr>
              <p:nvPr/>
            </p:nvSpPr>
            <p:spPr bwMode="auto">
              <a:xfrm>
                <a:off x="3920" y="3549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2 w 2"/>
                  <a:gd name="T5" fmla="*/ 2 h 2"/>
                  <a:gd name="T6" fmla="*/ 0 w 2"/>
                  <a:gd name="T7" fmla="*/ 0 h 2"/>
                  <a:gd name="T8" fmla="*/ 0 w 2"/>
                  <a:gd name="T9" fmla="*/ 0 h 2"/>
                  <a:gd name="T10" fmla="*/ 2 w 2"/>
                  <a:gd name="T11" fmla="*/ 2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2"/>
                  <a:gd name="T20" fmla="*/ 2 w 2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55" name="AutoShape 146"/>
              <p:cNvSpPr>
                <a:spLocks noChangeArrowheads="1"/>
              </p:cNvSpPr>
              <p:nvPr/>
            </p:nvSpPr>
            <p:spPr bwMode="auto">
              <a:xfrm>
                <a:off x="3854" y="3549"/>
                <a:ext cx="68" cy="52"/>
              </a:xfrm>
              <a:custGeom>
                <a:avLst/>
                <a:gdLst>
                  <a:gd name="T0" fmla="*/ 2 w 84"/>
                  <a:gd name="T1" fmla="*/ 52 h 52"/>
                  <a:gd name="T2" fmla="*/ 2 w 84"/>
                  <a:gd name="T3" fmla="*/ 52 h 52"/>
                  <a:gd name="T4" fmla="*/ 6 w 84"/>
                  <a:gd name="T5" fmla="*/ 2 h 52"/>
                  <a:gd name="T6" fmla="*/ 6 w 84"/>
                  <a:gd name="T7" fmla="*/ 0 h 52"/>
                  <a:gd name="T8" fmla="*/ 2 w 84"/>
                  <a:gd name="T9" fmla="*/ 48 h 52"/>
                  <a:gd name="T10" fmla="*/ 2 w 84"/>
                  <a:gd name="T11" fmla="*/ 52 h 52"/>
                  <a:gd name="T12" fmla="*/ 2 w 84"/>
                  <a:gd name="T13" fmla="*/ 48 h 52"/>
                  <a:gd name="T14" fmla="*/ 0 w 84"/>
                  <a:gd name="T15" fmla="*/ 50 h 52"/>
                  <a:gd name="T16" fmla="*/ 2 w 84"/>
                  <a:gd name="T17" fmla="*/ 52 h 5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4"/>
                  <a:gd name="T28" fmla="*/ 0 h 52"/>
                  <a:gd name="T29" fmla="*/ 84 w 84"/>
                  <a:gd name="T30" fmla="*/ 52 h 5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4" h="52">
                    <a:moveTo>
                      <a:pt x="2" y="52"/>
                    </a:moveTo>
                    <a:lnTo>
                      <a:pt x="4" y="52"/>
                    </a:lnTo>
                    <a:lnTo>
                      <a:pt x="84" y="2"/>
                    </a:lnTo>
                    <a:lnTo>
                      <a:pt x="82" y="0"/>
                    </a:lnTo>
                    <a:lnTo>
                      <a:pt x="2" y="48"/>
                    </a:lnTo>
                    <a:lnTo>
                      <a:pt x="2" y="52"/>
                    </a:lnTo>
                    <a:lnTo>
                      <a:pt x="2" y="48"/>
                    </a:lnTo>
                    <a:lnTo>
                      <a:pt x="0" y="50"/>
                    </a:lnTo>
                    <a:lnTo>
                      <a:pt x="2" y="5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56" name="AutoShape 147"/>
              <p:cNvSpPr>
                <a:spLocks noChangeArrowheads="1"/>
              </p:cNvSpPr>
              <p:nvPr/>
            </p:nvSpPr>
            <p:spPr bwMode="auto">
              <a:xfrm>
                <a:off x="3855" y="3597"/>
                <a:ext cx="66" cy="54"/>
              </a:xfrm>
              <a:custGeom>
                <a:avLst/>
                <a:gdLst>
                  <a:gd name="T0" fmla="*/ 6 w 82"/>
                  <a:gd name="T1" fmla="*/ 54 h 54"/>
                  <a:gd name="T2" fmla="*/ 6 w 82"/>
                  <a:gd name="T3" fmla="*/ 52 h 54"/>
                  <a:gd name="T4" fmla="*/ 2 w 82"/>
                  <a:gd name="T5" fmla="*/ 0 h 54"/>
                  <a:gd name="T6" fmla="*/ 0 w 82"/>
                  <a:gd name="T7" fmla="*/ 4 h 54"/>
                  <a:gd name="T8" fmla="*/ 6 w 82"/>
                  <a:gd name="T9" fmla="*/ 54 h 54"/>
                  <a:gd name="T10" fmla="*/ 6 w 82"/>
                  <a:gd name="T11" fmla="*/ 54 h 5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2"/>
                  <a:gd name="T19" fmla="*/ 0 h 54"/>
                  <a:gd name="T20" fmla="*/ 82 w 82"/>
                  <a:gd name="T21" fmla="*/ 54 h 5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2" h="54">
                    <a:moveTo>
                      <a:pt x="80" y="54"/>
                    </a:moveTo>
                    <a:lnTo>
                      <a:pt x="82" y="52"/>
                    </a:lnTo>
                    <a:lnTo>
                      <a:pt x="2" y="0"/>
                    </a:lnTo>
                    <a:lnTo>
                      <a:pt x="0" y="4"/>
                    </a:lnTo>
                    <a:lnTo>
                      <a:pt x="80" y="54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57" name="AutoShape 148"/>
              <p:cNvSpPr>
                <a:spLocks noChangeArrowheads="1"/>
              </p:cNvSpPr>
              <p:nvPr/>
            </p:nvSpPr>
            <p:spPr bwMode="auto">
              <a:xfrm>
                <a:off x="3920" y="3649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0 h 2"/>
                  <a:gd name="T4" fmla="*/ 2 w 2"/>
                  <a:gd name="T5" fmla="*/ 0 h 2"/>
                  <a:gd name="T6" fmla="*/ 0 w 2"/>
                  <a:gd name="T7" fmla="*/ 2 h 2"/>
                  <a:gd name="T8" fmla="*/ 0 w 2"/>
                  <a:gd name="T9" fmla="*/ 2 h 2"/>
                  <a:gd name="T10" fmla="*/ 2 w 2"/>
                  <a:gd name="T11" fmla="*/ 2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2"/>
                  <a:gd name="T20" fmla="*/ 2 w 2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58" name="AutoShape 149"/>
              <p:cNvSpPr>
                <a:spLocks noChangeArrowheads="1"/>
              </p:cNvSpPr>
              <p:nvPr/>
            </p:nvSpPr>
            <p:spPr bwMode="auto">
              <a:xfrm>
                <a:off x="3921" y="3649"/>
                <a:ext cx="73" cy="2"/>
              </a:xfrm>
              <a:custGeom>
                <a:avLst/>
                <a:gdLst>
                  <a:gd name="T0" fmla="*/ 6 w 91"/>
                  <a:gd name="T1" fmla="*/ 0 h 2"/>
                  <a:gd name="T2" fmla="*/ 6 w 91"/>
                  <a:gd name="T3" fmla="*/ 0 h 2"/>
                  <a:gd name="T4" fmla="*/ 0 w 91"/>
                  <a:gd name="T5" fmla="*/ 0 h 2"/>
                  <a:gd name="T6" fmla="*/ 0 w 91"/>
                  <a:gd name="T7" fmla="*/ 2 h 2"/>
                  <a:gd name="T8" fmla="*/ 6 w 91"/>
                  <a:gd name="T9" fmla="*/ 2 h 2"/>
                  <a:gd name="T10" fmla="*/ 6 w 91"/>
                  <a:gd name="T11" fmla="*/ 0 h 2"/>
                  <a:gd name="T12" fmla="*/ 6 w 91"/>
                  <a:gd name="T13" fmla="*/ 2 h 2"/>
                  <a:gd name="T14" fmla="*/ 6 w 91"/>
                  <a:gd name="T15" fmla="*/ 2 h 2"/>
                  <a:gd name="T16" fmla="*/ 6 w 91"/>
                  <a:gd name="T17" fmla="*/ 0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1"/>
                  <a:gd name="T28" fmla="*/ 0 h 2"/>
                  <a:gd name="T29" fmla="*/ 91 w 91"/>
                  <a:gd name="T30" fmla="*/ 2 h 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1" h="2">
                    <a:moveTo>
                      <a:pt x="91" y="0"/>
                    </a:moveTo>
                    <a:lnTo>
                      <a:pt x="91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91" y="2"/>
                    </a:lnTo>
                    <a:lnTo>
                      <a:pt x="91" y="0"/>
                    </a:lnTo>
                    <a:lnTo>
                      <a:pt x="91" y="2"/>
                    </a:lnTo>
                    <a:lnTo>
                      <a:pt x="91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59" name="AutoShape 150"/>
              <p:cNvSpPr>
                <a:spLocks noChangeArrowheads="1"/>
              </p:cNvSpPr>
              <p:nvPr/>
            </p:nvSpPr>
            <p:spPr bwMode="auto">
              <a:xfrm>
                <a:off x="3993" y="3548"/>
                <a:ext cx="1" cy="101"/>
              </a:xfrm>
              <a:custGeom>
                <a:avLst/>
                <a:gdLst>
                  <a:gd name="T0" fmla="*/ 1 w 2"/>
                  <a:gd name="T1" fmla="*/ 0 h 101"/>
                  <a:gd name="T2" fmla="*/ 0 w 2"/>
                  <a:gd name="T3" fmla="*/ 1 h 101"/>
                  <a:gd name="T4" fmla="*/ 0 w 2"/>
                  <a:gd name="T5" fmla="*/ 101 h 101"/>
                  <a:gd name="T6" fmla="*/ 1 w 2"/>
                  <a:gd name="T7" fmla="*/ 101 h 101"/>
                  <a:gd name="T8" fmla="*/ 1 w 2"/>
                  <a:gd name="T9" fmla="*/ 1 h 101"/>
                  <a:gd name="T10" fmla="*/ 1 w 2"/>
                  <a:gd name="T11" fmla="*/ 0 h 101"/>
                  <a:gd name="T12" fmla="*/ 1 w 2"/>
                  <a:gd name="T13" fmla="*/ 1 h 101"/>
                  <a:gd name="T14" fmla="*/ 1 w 2"/>
                  <a:gd name="T15" fmla="*/ 0 h 101"/>
                  <a:gd name="T16" fmla="*/ 1 w 2"/>
                  <a:gd name="T17" fmla="*/ 0 h 10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101"/>
                  <a:gd name="T29" fmla="*/ 2 w 2"/>
                  <a:gd name="T30" fmla="*/ 101 h 10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101">
                    <a:moveTo>
                      <a:pt x="2" y="0"/>
                    </a:moveTo>
                    <a:lnTo>
                      <a:pt x="0" y="1"/>
                    </a:lnTo>
                    <a:lnTo>
                      <a:pt x="0" y="101"/>
                    </a:lnTo>
                    <a:lnTo>
                      <a:pt x="2" y="10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60" name="AutoShape 151"/>
              <p:cNvSpPr>
                <a:spLocks noChangeArrowheads="1"/>
              </p:cNvSpPr>
              <p:nvPr/>
            </p:nvSpPr>
            <p:spPr bwMode="auto">
              <a:xfrm>
                <a:off x="3059" y="3549"/>
                <a:ext cx="121" cy="100"/>
              </a:xfrm>
              <a:custGeom>
                <a:avLst/>
                <a:gdLst>
                  <a:gd name="T0" fmla="*/ 5 w 150"/>
                  <a:gd name="T1" fmla="*/ 100 h 100"/>
                  <a:gd name="T2" fmla="*/ 12 w 150"/>
                  <a:gd name="T3" fmla="*/ 50 h 100"/>
                  <a:gd name="T4" fmla="*/ 5 w 150"/>
                  <a:gd name="T5" fmla="*/ 0 h 100"/>
                  <a:gd name="T6" fmla="*/ 5 w 150"/>
                  <a:gd name="T7" fmla="*/ 0 h 100"/>
                  <a:gd name="T8" fmla="*/ 0 w 150"/>
                  <a:gd name="T9" fmla="*/ 0 h 100"/>
                  <a:gd name="T10" fmla="*/ 0 w 150"/>
                  <a:gd name="T11" fmla="*/ 100 h 100"/>
                  <a:gd name="T12" fmla="*/ 5 w 150"/>
                  <a:gd name="T13" fmla="*/ 100 h 100"/>
                  <a:gd name="T14" fmla="*/ 5 w 150"/>
                  <a:gd name="T15" fmla="*/ 100 h 1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50"/>
                  <a:gd name="T25" fmla="*/ 0 h 100"/>
                  <a:gd name="T26" fmla="*/ 150 w 150"/>
                  <a:gd name="T27" fmla="*/ 100 h 1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50" h="100">
                    <a:moveTo>
                      <a:pt x="69" y="100"/>
                    </a:moveTo>
                    <a:lnTo>
                      <a:pt x="150" y="50"/>
                    </a:lnTo>
                    <a:lnTo>
                      <a:pt x="69" y="0"/>
                    </a:lnTo>
                    <a:lnTo>
                      <a:pt x="0" y="0"/>
                    </a:lnTo>
                    <a:lnTo>
                      <a:pt x="0" y="100"/>
                    </a:lnTo>
                    <a:lnTo>
                      <a:pt x="69" y="1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61" name="AutoShape 152"/>
              <p:cNvSpPr>
                <a:spLocks noChangeArrowheads="1"/>
              </p:cNvSpPr>
              <p:nvPr/>
            </p:nvSpPr>
            <p:spPr bwMode="auto">
              <a:xfrm>
                <a:off x="3113" y="3597"/>
                <a:ext cx="68" cy="54"/>
              </a:xfrm>
              <a:custGeom>
                <a:avLst/>
                <a:gdLst>
                  <a:gd name="T0" fmla="*/ 6 w 84"/>
                  <a:gd name="T1" fmla="*/ 0 h 54"/>
                  <a:gd name="T2" fmla="*/ 6 w 84"/>
                  <a:gd name="T3" fmla="*/ 0 h 54"/>
                  <a:gd name="T4" fmla="*/ 0 w 84"/>
                  <a:gd name="T5" fmla="*/ 52 h 54"/>
                  <a:gd name="T6" fmla="*/ 2 w 84"/>
                  <a:gd name="T7" fmla="*/ 54 h 54"/>
                  <a:gd name="T8" fmla="*/ 6 w 84"/>
                  <a:gd name="T9" fmla="*/ 4 h 54"/>
                  <a:gd name="T10" fmla="*/ 6 w 84"/>
                  <a:gd name="T11" fmla="*/ 0 h 54"/>
                  <a:gd name="T12" fmla="*/ 6 w 84"/>
                  <a:gd name="T13" fmla="*/ 4 h 54"/>
                  <a:gd name="T14" fmla="*/ 6 w 84"/>
                  <a:gd name="T15" fmla="*/ 2 h 54"/>
                  <a:gd name="T16" fmla="*/ 6 w 84"/>
                  <a:gd name="T17" fmla="*/ 0 h 5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4"/>
                  <a:gd name="T28" fmla="*/ 0 h 54"/>
                  <a:gd name="T29" fmla="*/ 84 w 84"/>
                  <a:gd name="T30" fmla="*/ 54 h 5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4" h="54">
                    <a:moveTo>
                      <a:pt x="83" y="0"/>
                    </a:moveTo>
                    <a:lnTo>
                      <a:pt x="81" y="0"/>
                    </a:lnTo>
                    <a:lnTo>
                      <a:pt x="0" y="52"/>
                    </a:lnTo>
                    <a:lnTo>
                      <a:pt x="2" y="54"/>
                    </a:lnTo>
                    <a:lnTo>
                      <a:pt x="83" y="4"/>
                    </a:lnTo>
                    <a:lnTo>
                      <a:pt x="83" y="0"/>
                    </a:lnTo>
                    <a:lnTo>
                      <a:pt x="83" y="4"/>
                    </a:lnTo>
                    <a:lnTo>
                      <a:pt x="84" y="2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62" name="AutoShape 153"/>
              <p:cNvSpPr>
                <a:spLocks noChangeArrowheads="1"/>
              </p:cNvSpPr>
              <p:nvPr/>
            </p:nvSpPr>
            <p:spPr bwMode="auto">
              <a:xfrm>
                <a:off x="3113" y="3548"/>
                <a:ext cx="67" cy="53"/>
              </a:xfrm>
              <a:custGeom>
                <a:avLst/>
                <a:gdLst>
                  <a:gd name="T0" fmla="*/ 2 w 83"/>
                  <a:gd name="T1" fmla="*/ 0 h 53"/>
                  <a:gd name="T2" fmla="*/ 0 w 83"/>
                  <a:gd name="T3" fmla="*/ 3 h 53"/>
                  <a:gd name="T4" fmla="*/ 6 w 83"/>
                  <a:gd name="T5" fmla="*/ 53 h 53"/>
                  <a:gd name="T6" fmla="*/ 6 w 83"/>
                  <a:gd name="T7" fmla="*/ 49 h 53"/>
                  <a:gd name="T8" fmla="*/ 2 w 83"/>
                  <a:gd name="T9" fmla="*/ 0 h 53"/>
                  <a:gd name="T10" fmla="*/ 2 w 83"/>
                  <a:gd name="T11" fmla="*/ 0 h 5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3"/>
                  <a:gd name="T19" fmla="*/ 0 h 53"/>
                  <a:gd name="T20" fmla="*/ 83 w 83"/>
                  <a:gd name="T21" fmla="*/ 53 h 5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3" h="53">
                    <a:moveTo>
                      <a:pt x="2" y="0"/>
                    </a:moveTo>
                    <a:lnTo>
                      <a:pt x="0" y="3"/>
                    </a:lnTo>
                    <a:lnTo>
                      <a:pt x="81" y="53"/>
                    </a:lnTo>
                    <a:lnTo>
                      <a:pt x="83" y="4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63" name="AutoShape 154"/>
              <p:cNvSpPr>
                <a:spLocks noChangeArrowheads="1"/>
              </p:cNvSpPr>
              <p:nvPr/>
            </p:nvSpPr>
            <p:spPr bwMode="auto">
              <a:xfrm>
                <a:off x="3057" y="3548"/>
                <a:ext cx="57" cy="3"/>
              </a:xfrm>
              <a:custGeom>
                <a:avLst/>
                <a:gdLst>
                  <a:gd name="T0" fmla="*/ 0 w 71"/>
                  <a:gd name="T1" fmla="*/ 1 h 3"/>
                  <a:gd name="T2" fmla="*/ 2 w 71"/>
                  <a:gd name="T3" fmla="*/ 3 h 3"/>
                  <a:gd name="T4" fmla="*/ 5 w 71"/>
                  <a:gd name="T5" fmla="*/ 3 h 3"/>
                  <a:gd name="T6" fmla="*/ 5 w 71"/>
                  <a:gd name="T7" fmla="*/ 0 h 3"/>
                  <a:gd name="T8" fmla="*/ 2 w 71"/>
                  <a:gd name="T9" fmla="*/ 0 h 3"/>
                  <a:gd name="T10" fmla="*/ 0 w 71"/>
                  <a:gd name="T11" fmla="*/ 1 h 3"/>
                  <a:gd name="T12" fmla="*/ 2 w 71"/>
                  <a:gd name="T13" fmla="*/ 0 h 3"/>
                  <a:gd name="T14" fmla="*/ 0 w 71"/>
                  <a:gd name="T15" fmla="*/ 0 h 3"/>
                  <a:gd name="T16" fmla="*/ 0 w 71"/>
                  <a:gd name="T17" fmla="*/ 1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1"/>
                  <a:gd name="T28" fmla="*/ 0 h 3"/>
                  <a:gd name="T29" fmla="*/ 71 w 71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1" h="3">
                    <a:moveTo>
                      <a:pt x="0" y="1"/>
                    </a:moveTo>
                    <a:lnTo>
                      <a:pt x="2" y="3"/>
                    </a:lnTo>
                    <a:lnTo>
                      <a:pt x="71" y="3"/>
                    </a:lnTo>
                    <a:lnTo>
                      <a:pt x="71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64" name="AutoShape 155"/>
              <p:cNvSpPr>
                <a:spLocks noChangeArrowheads="1"/>
              </p:cNvSpPr>
              <p:nvPr/>
            </p:nvSpPr>
            <p:spPr bwMode="auto">
              <a:xfrm>
                <a:off x="3057" y="3549"/>
                <a:ext cx="3" cy="102"/>
              </a:xfrm>
              <a:custGeom>
                <a:avLst/>
                <a:gdLst>
                  <a:gd name="T0" fmla="*/ 2 w 4"/>
                  <a:gd name="T1" fmla="*/ 102 h 102"/>
                  <a:gd name="T2" fmla="*/ 2 w 4"/>
                  <a:gd name="T3" fmla="*/ 100 h 102"/>
                  <a:gd name="T4" fmla="*/ 2 w 4"/>
                  <a:gd name="T5" fmla="*/ 0 h 102"/>
                  <a:gd name="T6" fmla="*/ 0 w 4"/>
                  <a:gd name="T7" fmla="*/ 0 h 102"/>
                  <a:gd name="T8" fmla="*/ 0 w 4"/>
                  <a:gd name="T9" fmla="*/ 100 h 102"/>
                  <a:gd name="T10" fmla="*/ 2 w 4"/>
                  <a:gd name="T11" fmla="*/ 102 h 102"/>
                  <a:gd name="T12" fmla="*/ 0 w 4"/>
                  <a:gd name="T13" fmla="*/ 100 h 102"/>
                  <a:gd name="T14" fmla="*/ 0 w 4"/>
                  <a:gd name="T15" fmla="*/ 102 h 102"/>
                  <a:gd name="T16" fmla="*/ 2 w 4"/>
                  <a:gd name="T17" fmla="*/ 102 h 10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"/>
                  <a:gd name="T28" fmla="*/ 0 h 102"/>
                  <a:gd name="T29" fmla="*/ 4 w 4"/>
                  <a:gd name="T30" fmla="*/ 102 h 10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" h="102">
                    <a:moveTo>
                      <a:pt x="2" y="102"/>
                    </a:moveTo>
                    <a:lnTo>
                      <a:pt x="4" y="10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100"/>
                    </a:lnTo>
                    <a:lnTo>
                      <a:pt x="2" y="102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2" y="10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65" name="AutoShape 156"/>
              <p:cNvSpPr>
                <a:spLocks noChangeArrowheads="1"/>
              </p:cNvSpPr>
              <p:nvPr/>
            </p:nvSpPr>
            <p:spPr bwMode="auto">
              <a:xfrm>
                <a:off x="3059" y="3649"/>
                <a:ext cx="56" cy="2"/>
              </a:xfrm>
              <a:custGeom>
                <a:avLst/>
                <a:gdLst>
                  <a:gd name="T0" fmla="*/ 5 w 69"/>
                  <a:gd name="T1" fmla="*/ 0 h 2"/>
                  <a:gd name="T2" fmla="*/ 5 w 69"/>
                  <a:gd name="T3" fmla="*/ 0 h 2"/>
                  <a:gd name="T4" fmla="*/ 0 w 69"/>
                  <a:gd name="T5" fmla="*/ 0 h 2"/>
                  <a:gd name="T6" fmla="*/ 0 w 69"/>
                  <a:gd name="T7" fmla="*/ 2 h 2"/>
                  <a:gd name="T8" fmla="*/ 5 w 69"/>
                  <a:gd name="T9" fmla="*/ 2 h 2"/>
                  <a:gd name="T10" fmla="*/ 5 w 69"/>
                  <a:gd name="T11" fmla="*/ 0 h 2"/>
                  <a:gd name="T12" fmla="*/ 5 w 69"/>
                  <a:gd name="T13" fmla="*/ 2 h 2"/>
                  <a:gd name="T14" fmla="*/ 5 w 69"/>
                  <a:gd name="T15" fmla="*/ 2 h 2"/>
                  <a:gd name="T16" fmla="*/ 5 w 69"/>
                  <a:gd name="T17" fmla="*/ 0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9"/>
                  <a:gd name="T28" fmla="*/ 0 h 2"/>
                  <a:gd name="T29" fmla="*/ 69 w 69"/>
                  <a:gd name="T30" fmla="*/ 2 h 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9" h="2">
                    <a:moveTo>
                      <a:pt x="69" y="0"/>
                    </a:moveTo>
                    <a:lnTo>
                      <a:pt x="69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69" y="2"/>
                    </a:lnTo>
                    <a:lnTo>
                      <a:pt x="69" y="0"/>
                    </a:lnTo>
                    <a:lnTo>
                      <a:pt x="69" y="2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66" name="AutoShape 157"/>
              <p:cNvSpPr>
                <a:spLocks noChangeArrowheads="1"/>
              </p:cNvSpPr>
              <p:nvPr/>
            </p:nvSpPr>
            <p:spPr bwMode="auto">
              <a:xfrm>
                <a:off x="3012" y="3549"/>
                <a:ext cx="40" cy="100"/>
              </a:xfrm>
              <a:custGeom>
                <a:avLst/>
                <a:gdLst>
                  <a:gd name="T0" fmla="*/ 2 w 50"/>
                  <a:gd name="T1" fmla="*/ 100 h 100"/>
                  <a:gd name="T2" fmla="*/ 4 w 50"/>
                  <a:gd name="T3" fmla="*/ 50 h 100"/>
                  <a:gd name="T4" fmla="*/ 2 w 50"/>
                  <a:gd name="T5" fmla="*/ 0 h 100"/>
                  <a:gd name="T6" fmla="*/ 2 w 50"/>
                  <a:gd name="T7" fmla="*/ 0 h 100"/>
                  <a:gd name="T8" fmla="*/ 0 w 50"/>
                  <a:gd name="T9" fmla="*/ 0 h 100"/>
                  <a:gd name="T10" fmla="*/ 0 w 50"/>
                  <a:gd name="T11" fmla="*/ 100 h 100"/>
                  <a:gd name="T12" fmla="*/ 2 w 50"/>
                  <a:gd name="T13" fmla="*/ 100 h 100"/>
                  <a:gd name="T14" fmla="*/ 2 w 50"/>
                  <a:gd name="T15" fmla="*/ 100 h 1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0"/>
                  <a:gd name="T25" fmla="*/ 0 h 100"/>
                  <a:gd name="T26" fmla="*/ 50 w 50"/>
                  <a:gd name="T27" fmla="*/ 100 h 1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0" h="100">
                    <a:moveTo>
                      <a:pt x="14" y="100"/>
                    </a:moveTo>
                    <a:lnTo>
                      <a:pt x="50" y="50"/>
                    </a:lnTo>
                    <a:lnTo>
                      <a:pt x="14" y="0"/>
                    </a:lnTo>
                    <a:lnTo>
                      <a:pt x="0" y="0"/>
                    </a:lnTo>
                    <a:lnTo>
                      <a:pt x="0" y="100"/>
                    </a:lnTo>
                    <a:lnTo>
                      <a:pt x="14" y="1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67" name="AutoShape 158"/>
              <p:cNvSpPr>
                <a:spLocks noChangeArrowheads="1"/>
              </p:cNvSpPr>
              <p:nvPr/>
            </p:nvSpPr>
            <p:spPr bwMode="auto">
              <a:xfrm>
                <a:off x="3022" y="3599"/>
                <a:ext cx="32" cy="50"/>
              </a:xfrm>
              <a:custGeom>
                <a:avLst/>
                <a:gdLst>
                  <a:gd name="T0" fmla="*/ 3 w 40"/>
                  <a:gd name="T1" fmla="*/ 0 h 50"/>
                  <a:gd name="T2" fmla="*/ 2 w 40"/>
                  <a:gd name="T3" fmla="*/ 0 h 50"/>
                  <a:gd name="T4" fmla="*/ 0 w 40"/>
                  <a:gd name="T5" fmla="*/ 50 h 50"/>
                  <a:gd name="T6" fmla="*/ 2 w 40"/>
                  <a:gd name="T7" fmla="*/ 50 h 50"/>
                  <a:gd name="T8" fmla="*/ 3 w 40"/>
                  <a:gd name="T9" fmla="*/ 0 h 50"/>
                  <a:gd name="T10" fmla="*/ 3 w 40"/>
                  <a:gd name="T11" fmla="*/ 0 h 50"/>
                  <a:gd name="T12" fmla="*/ 3 w 40"/>
                  <a:gd name="T13" fmla="*/ 0 h 50"/>
                  <a:gd name="T14" fmla="*/ 3 w 40"/>
                  <a:gd name="T15" fmla="*/ 0 h 50"/>
                  <a:gd name="T16" fmla="*/ 3 w 40"/>
                  <a:gd name="T17" fmla="*/ 0 h 5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0"/>
                  <a:gd name="T28" fmla="*/ 0 h 50"/>
                  <a:gd name="T29" fmla="*/ 40 w 40"/>
                  <a:gd name="T30" fmla="*/ 50 h 5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0" h="50">
                    <a:moveTo>
                      <a:pt x="40" y="0"/>
                    </a:moveTo>
                    <a:lnTo>
                      <a:pt x="36" y="0"/>
                    </a:lnTo>
                    <a:lnTo>
                      <a:pt x="0" y="50"/>
                    </a:lnTo>
                    <a:lnTo>
                      <a:pt x="4" y="5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68" name="AutoShape 159"/>
              <p:cNvSpPr>
                <a:spLocks noChangeArrowheads="1"/>
              </p:cNvSpPr>
              <p:nvPr/>
            </p:nvSpPr>
            <p:spPr bwMode="auto">
              <a:xfrm>
                <a:off x="3023" y="3549"/>
                <a:ext cx="30" cy="50"/>
              </a:xfrm>
              <a:custGeom>
                <a:avLst/>
                <a:gdLst>
                  <a:gd name="T0" fmla="*/ 2 w 38"/>
                  <a:gd name="T1" fmla="*/ 0 h 50"/>
                  <a:gd name="T2" fmla="*/ 0 w 38"/>
                  <a:gd name="T3" fmla="*/ 2 h 50"/>
                  <a:gd name="T4" fmla="*/ 2 w 38"/>
                  <a:gd name="T5" fmla="*/ 50 h 50"/>
                  <a:gd name="T6" fmla="*/ 2 w 38"/>
                  <a:gd name="T7" fmla="*/ 50 h 50"/>
                  <a:gd name="T8" fmla="*/ 2 w 38"/>
                  <a:gd name="T9" fmla="*/ 0 h 50"/>
                  <a:gd name="T10" fmla="*/ 2 w 38"/>
                  <a:gd name="T11" fmla="*/ 0 h 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8"/>
                  <a:gd name="T19" fmla="*/ 0 h 50"/>
                  <a:gd name="T20" fmla="*/ 38 w 38"/>
                  <a:gd name="T21" fmla="*/ 50 h 5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8" h="50">
                    <a:moveTo>
                      <a:pt x="2" y="0"/>
                    </a:moveTo>
                    <a:lnTo>
                      <a:pt x="0" y="2"/>
                    </a:lnTo>
                    <a:lnTo>
                      <a:pt x="34" y="50"/>
                    </a:lnTo>
                    <a:lnTo>
                      <a:pt x="38" y="5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69" name="AutoShape 160"/>
              <p:cNvSpPr>
                <a:spLocks noChangeArrowheads="1"/>
              </p:cNvSpPr>
              <p:nvPr/>
            </p:nvSpPr>
            <p:spPr bwMode="auto">
              <a:xfrm>
                <a:off x="3022" y="3548"/>
                <a:ext cx="3" cy="3"/>
              </a:xfrm>
              <a:custGeom>
                <a:avLst/>
                <a:gdLst>
                  <a:gd name="T0" fmla="*/ 2 w 4"/>
                  <a:gd name="T1" fmla="*/ 0 h 3"/>
                  <a:gd name="T2" fmla="*/ 0 w 4"/>
                  <a:gd name="T3" fmla="*/ 3 h 3"/>
                  <a:gd name="T4" fmla="*/ 2 w 4"/>
                  <a:gd name="T5" fmla="*/ 3 h 3"/>
                  <a:gd name="T6" fmla="*/ 2 w 4"/>
                  <a:gd name="T7" fmla="*/ 1 h 3"/>
                  <a:gd name="T8" fmla="*/ 2 w 4"/>
                  <a:gd name="T9" fmla="*/ 0 h 3"/>
                  <a:gd name="T10" fmla="*/ 2 w 4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"/>
                  <a:gd name="T19" fmla="*/ 0 h 3"/>
                  <a:gd name="T20" fmla="*/ 4 w 4"/>
                  <a:gd name="T21" fmla="*/ 3 h 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" h="3">
                    <a:moveTo>
                      <a:pt x="2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4" y="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70" name="AutoShape 161"/>
              <p:cNvSpPr>
                <a:spLocks noChangeArrowheads="1"/>
              </p:cNvSpPr>
              <p:nvPr/>
            </p:nvSpPr>
            <p:spPr bwMode="auto">
              <a:xfrm>
                <a:off x="3010" y="3548"/>
                <a:ext cx="13" cy="3"/>
              </a:xfrm>
              <a:custGeom>
                <a:avLst/>
                <a:gdLst>
                  <a:gd name="T0" fmla="*/ 0 w 16"/>
                  <a:gd name="T1" fmla="*/ 1 h 3"/>
                  <a:gd name="T2" fmla="*/ 2 w 16"/>
                  <a:gd name="T3" fmla="*/ 3 h 3"/>
                  <a:gd name="T4" fmla="*/ 2 w 16"/>
                  <a:gd name="T5" fmla="*/ 3 h 3"/>
                  <a:gd name="T6" fmla="*/ 2 w 16"/>
                  <a:gd name="T7" fmla="*/ 0 h 3"/>
                  <a:gd name="T8" fmla="*/ 2 w 16"/>
                  <a:gd name="T9" fmla="*/ 0 h 3"/>
                  <a:gd name="T10" fmla="*/ 0 w 16"/>
                  <a:gd name="T11" fmla="*/ 1 h 3"/>
                  <a:gd name="T12" fmla="*/ 2 w 16"/>
                  <a:gd name="T13" fmla="*/ 0 h 3"/>
                  <a:gd name="T14" fmla="*/ 0 w 16"/>
                  <a:gd name="T15" fmla="*/ 0 h 3"/>
                  <a:gd name="T16" fmla="*/ 0 w 16"/>
                  <a:gd name="T17" fmla="*/ 1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"/>
                  <a:gd name="T28" fmla="*/ 0 h 3"/>
                  <a:gd name="T29" fmla="*/ 16 w 16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" h="3">
                    <a:moveTo>
                      <a:pt x="0" y="1"/>
                    </a:moveTo>
                    <a:lnTo>
                      <a:pt x="2" y="3"/>
                    </a:lnTo>
                    <a:lnTo>
                      <a:pt x="16" y="3"/>
                    </a:lnTo>
                    <a:lnTo>
                      <a:pt x="16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71" name="AutoShape 162"/>
              <p:cNvSpPr>
                <a:spLocks noChangeArrowheads="1"/>
              </p:cNvSpPr>
              <p:nvPr/>
            </p:nvSpPr>
            <p:spPr bwMode="auto">
              <a:xfrm>
                <a:off x="3010" y="3549"/>
                <a:ext cx="3" cy="102"/>
              </a:xfrm>
              <a:custGeom>
                <a:avLst/>
                <a:gdLst>
                  <a:gd name="T0" fmla="*/ 2 w 4"/>
                  <a:gd name="T1" fmla="*/ 102 h 102"/>
                  <a:gd name="T2" fmla="*/ 2 w 4"/>
                  <a:gd name="T3" fmla="*/ 100 h 102"/>
                  <a:gd name="T4" fmla="*/ 2 w 4"/>
                  <a:gd name="T5" fmla="*/ 0 h 102"/>
                  <a:gd name="T6" fmla="*/ 0 w 4"/>
                  <a:gd name="T7" fmla="*/ 0 h 102"/>
                  <a:gd name="T8" fmla="*/ 0 w 4"/>
                  <a:gd name="T9" fmla="*/ 100 h 102"/>
                  <a:gd name="T10" fmla="*/ 2 w 4"/>
                  <a:gd name="T11" fmla="*/ 102 h 102"/>
                  <a:gd name="T12" fmla="*/ 0 w 4"/>
                  <a:gd name="T13" fmla="*/ 100 h 102"/>
                  <a:gd name="T14" fmla="*/ 0 w 4"/>
                  <a:gd name="T15" fmla="*/ 102 h 102"/>
                  <a:gd name="T16" fmla="*/ 2 w 4"/>
                  <a:gd name="T17" fmla="*/ 102 h 10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"/>
                  <a:gd name="T28" fmla="*/ 0 h 102"/>
                  <a:gd name="T29" fmla="*/ 4 w 4"/>
                  <a:gd name="T30" fmla="*/ 102 h 10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" h="102">
                    <a:moveTo>
                      <a:pt x="2" y="102"/>
                    </a:moveTo>
                    <a:lnTo>
                      <a:pt x="4" y="10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100"/>
                    </a:lnTo>
                    <a:lnTo>
                      <a:pt x="2" y="102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2" y="10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72" name="AutoShape 163"/>
              <p:cNvSpPr>
                <a:spLocks noChangeArrowheads="1"/>
              </p:cNvSpPr>
              <p:nvPr/>
            </p:nvSpPr>
            <p:spPr bwMode="auto">
              <a:xfrm>
                <a:off x="3012" y="3649"/>
                <a:ext cx="11" cy="2"/>
              </a:xfrm>
              <a:custGeom>
                <a:avLst/>
                <a:gdLst>
                  <a:gd name="T0" fmla="*/ 2 w 14"/>
                  <a:gd name="T1" fmla="*/ 2 h 2"/>
                  <a:gd name="T2" fmla="*/ 2 w 14"/>
                  <a:gd name="T3" fmla="*/ 0 h 2"/>
                  <a:gd name="T4" fmla="*/ 0 w 14"/>
                  <a:gd name="T5" fmla="*/ 0 h 2"/>
                  <a:gd name="T6" fmla="*/ 0 w 14"/>
                  <a:gd name="T7" fmla="*/ 2 h 2"/>
                  <a:gd name="T8" fmla="*/ 2 w 14"/>
                  <a:gd name="T9" fmla="*/ 2 h 2"/>
                  <a:gd name="T10" fmla="*/ 2 w 14"/>
                  <a:gd name="T11" fmla="*/ 2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"/>
                  <a:gd name="T19" fmla="*/ 0 h 2"/>
                  <a:gd name="T20" fmla="*/ 14 w 14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" h="2">
                    <a:moveTo>
                      <a:pt x="14" y="2"/>
                    </a:moveTo>
                    <a:lnTo>
                      <a:pt x="14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14" y="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73" name="AutoShape 164"/>
              <p:cNvSpPr>
                <a:spLocks noChangeArrowheads="1"/>
              </p:cNvSpPr>
              <p:nvPr/>
            </p:nvSpPr>
            <p:spPr bwMode="auto">
              <a:xfrm>
                <a:off x="3022" y="3647"/>
                <a:ext cx="3" cy="4"/>
              </a:xfrm>
              <a:custGeom>
                <a:avLst/>
                <a:gdLst>
                  <a:gd name="T0" fmla="*/ 2 w 4"/>
                  <a:gd name="T1" fmla="*/ 2 h 4"/>
                  <a:gd name="T2" fmla="*/ 2 w 4"/>
                  <a:gd name="T3" fmla="*/ 0 h 4"/>
                  <a:gd name="T4" fmla="*/ 0 w 4"/>
                  <a:gd name="T5" fmla="*/ 2 h 4"/>
                  <a:gd name="T6" fmla="*/ 2 w 4"/>
                  <a:gd name="T7" fmla="*/ 4 h 4"/>
                  <a:gd name="T8" fmla="*/ 2 w 4"/>
                  <a:gd name="T9" fmla="*/ 4 h 4"/>
                  <a:gd name="T10" fmla="*/ 2 w 4"/>
                  <a:gd name="T11" fmla="*/ 2 h 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"/>
                  <a:gd name="T19" fmla="*/ 0 h 4"/>
                  <a:gd name="T20" fmla="*/ 4 w 4"/>
                  <a:gd name="T21" fmla="*/ 4 h 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" h="4">
                    <a:moveTo>
                      <a:pt x="4" y="2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74" name="AutoShape 165"/>
              <p:cNvSpPr>
                <a:spLocks noChangeArrowheads="1"/>
              </p:cNvSpPr>
              <p:nvPr/>
            </p:nvSpPr>
            <p:spPr bwMode="auto">
              <a:xfrm>
                <a:off x="3180" y="3553"/>
                <a:ext cx="137" cy="96"/>
              </a:xfrm>
              <a:custGeom>
                <a:avLst/>
                <a:gdLst>
                  <a:gd name="T0" fmla="*/ 6 w 170"/>
                  <a:gd name="T1" fmla="*/ 96 h 96"/>
                  <a:gd name="T2" fmla="*/ 13 w 170"/>
                  <a:gd name="T3" fmla="*/ 46 h 96"/>
                  <a:gd name="T4" fmla="*/ 6 w 170"/>
                  <a:gd name="T5" fmla="*/ 0 h 96"/>
                  <a:gd name="T6" fmla="*/ 6 w 170"/>
                  <a:gd name="T7" fmla="*/ 0 h 96"/>
                  <a:gd name="T8" fmla="*/ 0 w 170"/>
                  <a:gd name="T9" fmla="*/ 0 h 96"/>
                  <a:gd name="T10" fmla="*/ 0 w 170"/>
                  <a:gd name="T11" fmla="*/ 96 h 96"/>
                  <a:gd name="T12" fmla="*/ 6 w 170"/>
                  <a:gd name="T13" fmla="*/ 96 h 96"/>
                  <a:gd name="T14" fmla="*/ 6 w 170"/>
                  <a:gd name="T15" fmla="*/ 96 h 9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70"/>
                  <a:gd name="T25" fmla="*/ 0 h 96"/>
                  <a:gd name="T26" fmla="*/ 170 w 170"/>
                  <a:gd name="T27" fmla="*/ 96 h 9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70" h="96">
                    <a:moveTo>
                      <a:pt x="92" y="96"/>
                    </a:moveTo>
                    <a:lnTo>
                      <a:pt x="170" y="46"/>
                    </a:lnTo>
                    <a:lnTo>
                      <a:pt x="92" y="0"/>
                    </a:lnTo>
                    <a:lnTo>
                      <a:pt x="0" y="0"/>
                    </a:lnTo>
                    <a:lnTo>
                      <a:pt x="0" y="96"/>
                    </a:lnTo>
                    <a:lnTo>
                      <a:pt x="92" y="9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75" name="AutoShape 166"/>
              <p:cNvSpPr>
                <a:spLocks noChangeArrowheads="1"/>
              </p:cNvSpPr>
              <p:nvPr/>
            </p:nvSpPr>
            <p:spPr bwMode="auto">
              <a:xfrm>
                <a:off x="3254" y="3597"/>
                <a:ext cx="66" cy="54"/>
              </a:xfrm>
              <a:custGeom>
                <a:avLst/>
                <a:gdLst>
                  <a:gd name="T0" fmla="*/ 6 w 82"/>
                  <a:gd name="T1" fmla="*/ 0 h 54"/>
                  <a:gd name="T2" fmla="*/ 6 w 82"/>
                  <a:gd name="T3" fmla="*/ 0 h 54"/>
                  <a:gd name="T4" fmla="*/ 0 w 82"/>
                  <a:gd name="T5" fmla="*/ 52 h 54"/>
                  <a:gd name="T6" fmla="*/ 2 w 82"/>
                  <a:gd name="T7" fmla="*/ 54 h 54"/>
                  <a:gd name="T8" fmla="*/ 6 w 82"/>
                  <a:gd name="T9" fmla="*/ 4 h 54"/>
                  <a:gd name="T10" fmla="*/ 6 w 82"/>
                  <a:gd name="T11" fmla="*/ 0 h 54"/>
                  <a:gd name="T12" fmla="*/ 6 w 82"/>
                  <a:gd name="T13" fmla="*/ 4 h 54"/>
                  <a:gd name="T14" fmla="*/ 6 w 82"/>
                  <a:gd name="T15" fmla="*/ 2 h 54"/>
                  <a:gd name="T16" fmla="*/ 6 w 82"/>
                  <a:gd name="T17" fmla="*/ 0 h 5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2"/>
                  <a:gd name="T28" fmla="*/ 0 h 54"/>
                  <a:gd name="T29" fmla="*/ 82 w 82"/>
                  <a:gd name="T30" fmla="*/ 54 h 5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2" h="54">
                    <a:moveTo>
                      <a:pt x="80" y="0"/>
                    </a:moveTo>
                    <a:lnTo>
                      <a:pt x="78" y="0"/>
                    </a:lnTo>
                    <a:lnTo>
                      <a:pt x="0" y="52"/>
                    </a:lnTo>
                    <a:lnTo>
                      <a:pt x="2" y="54"/>
                    </a:lnTo>
                    <a:lnTo>
                      <a:pt x="80" y="4"/>
                    </a:lnTo>
                    <a:lnTo>
                      <a:pt x="80" y="0"/>
                    </a:lnTo>
                    <a:lnTo>
                      <a:pt x="80" y="4"/>
                    </a:lnTo>
                    <a:lnTo>
                      <a:pt x="82" y="2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76" name="AutoShape 167"/>
              <p:cNvSpPr>
                <a:spLocks noChangeArrowheads="1"/>
              </p:cNvSpPr>
              <p:nvPr/>
            </p:nvSpPr>
            <p:spPr bwMode="auto">
              <a:xfrm>
                <a:off x="3254" y="3551"/>
                <a:ext cx="64" cy="50"/>
              </a:xfrm>
              <a:custGeom>
                <a:avLst/>
                <a:gdLst>
                  <a:gd name="T0" fmla="*/ 0 w 80"/>
                  <a:gd name="T1" fmla="*/ 0 h 50"/>
                  <a:gd name="T2" fmla="*/ 0 w 80"/>
                  <a:gd name="T3" fmla="*/ 2 h 50"/>
                  <a:gd name="T4" fmla="*/ 6 w 80"/>
                  <a:gd name="T5" fmla="*/ 50 h 50"/>
                  <a:gd name="T6" fmla="*/ 6 w 80"/>
                  <a:gd name="T7" fmla="*/ 46 h 50"/>
                  <a:gd name="T8" fmla="*/ 2 w 80"/>
                  <a:gd name="T9" fmla="*/ 0 h 50"/>
                  <a:gd name="T10" fmla="*/ 0 w 80"/>
                  <a:gd name="T11" fmla="*/ 0 h 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0"/>
                  <a:gd name="T19" fmla="*/ 0 h 50"/>
                  <a:gd name="T20" fmla="*/ 80 w 80"/>
                  <a:gd name="T21" fmla="*/ 50 h 5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0" h="50">
                    <a:moveTo>
                      <a:pt x="0" y="0"/>
                    </a:moveTo>
                    <a:lnTo>
                      <a:pt x="0" y="2"/>
                    </a:lnTo>
                    <a:lnTo>
                      <a:pt x="78" y="50"/>
                    </a:lnTo>
                    <a:lnTo>
                      <a:pt x="80" y="46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77" name="AutoShape 168"/>
              <p:cNvSpPr>
                <a:spLocks noChangeArrowheads="1"/>
              </p:cNvSpPr>
              <p:nvPr/>
            </p:nvSpPr>
            <p:spPr bwMode="auto">
              <a:xfrm>
                <a:off x="3254" y="3551"/>
                <a:ext cx="1" cy="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0 w 1"/>
                  <a:gd name="T7" fmla="*/ 0 h 2"/>
                  <a:gd name="T8" fmla="*/ 0 w 1"/>
                  <a:gd name="T9" fmla="*/ 0 h 2"/>
                  <a:gd name="T10" fmla="*/ 0 w 1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"/>
                  <a:gd name="T19" fmla="*/ 0 h 2"/>
                  <a:gd name="T20" fmla="*/ 1 w 1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78" name="AutoShape 169"/>
              <p:cNvSpPr>
                <a:spLocks noChangeArrowheads="1"/>
              </p:cNvSpPr>
              <p:nvPr/>
            </p:nvSpPr>
            <p:spPr bwMode="auto">
              <a:xfrm>
                <a:off x="3178" y="3551"/>
                <a:ext cx="76" cy="2"/>
              </a:xfrm>
              <a:custGeom>
                <a:avLst/>
                <a:gdLst>
                  <a:gd name="T0" fmla="*/ 0 w 94"/>
                  <a:gd name="T1" fmla="*/ 2 h 2"/>
                  <a:gd name="T2" fmla="*/ 2 w 94"/>
                  <a:gd name="T3" fmla="*/ 2 h 2"/>
                  <a:gd name="T4" fmla="*/ 7 w 94"/>
                  <a:gd name="T5" fmla="*/ 2 h 2"/>
                  <a:gd name="T6" fmla="*/ 7 w 94"/>
                  <a:gd name="T7" fmla="*/ 0 h 2"/>
                  <a:gd name="T8" fmla="*/ 2 w 94"/>
                  <a:gd name="T9" fmla="*/ 0 h 2"/>
                  <a:gd name="T10" fmla="*/ 0 w 94"/>
                  <a:gd name="T11" fmla="*/ 2 h 2"/>
                  <a:gd name="T12" fmla="*/ 2 w 94"/>
                  <a:gd name="T13" fmla="*/ 0 h 2"/>
                  <a:gd name="T14" fmla="*/ 0 w 94"/>
                  <a:gd name="T15" fmla="*/ 0 h 2"/>
                  <a:gd name="T16" fmla="*/ 0 w 94"/>
                  <a:gd name="T17" fmla="*/ 2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4"/>
                  <a:gd name="T28" fmla="*/ 0 h 2"/>
                  <a:gd name="T29" fmla="*/ 94 w 94"/>
                  <a:gd name="T30" fmla="*/ 2 h 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4" h="2">
                    <a:moveTo>
                      <a:pt x="0" y="2"/>
                    </a:moveTo>
                    <a:lnTo>
                      <a:pt x="2" y="2"/>
                    </a:lnTo>
                    <a:lnTo>
                      <a:pt x="94" y="2"/>
                    </a:lnTo>
                    <a:lnTo>
                      <a:pt x="94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79" name="AutoShape 170"/>
              <p:cNvSpPr>
                <a:spLocks noChangeArrowheads="1"/>
              </p:cNvSpPr>
              <p:nvPr/>
            </p:nvSpPr>
            <p:spPr bwMode="auto">
              <a:xfrm>
                <a:off x="3178" y="3553"/>
                <a:ext cx="2" cy="98"/>
              </a:xfrm>
              <a:custGeom>
                <a:avLst/>
                <a:gdLst>
                  <a:gd name="T0" fmla="*/ 2 w 2"/>
                  <a:gd name="T1" fmla="*/ 98 h 98"/>
                  <a:gd name="T2" fmla="*/ 2 w 2"/>
                  <a:gd name="T3" fmla="*/ 96 h 98"/>
                  <a:gd name="T4" fmla="*/ 2 w 2"/>
                  <a:gd name="T5" fmla="*/ 0 h 98"/>
                  <a:gd name="T6" fmla="*/ 0 w 2"/>
                  <a:gd name="T7" fmla="*/ 0 h 98"/>
                  <a:gd name="T8" fmla="*/ 0 w 2"/>
                  <a:gd name="T9" fmla="*/ 96 h 98"/>
                  <a:gd name="T10" fmla="*/ 2 w 2"/>
                  <a:gd name="T11" fmla="*/ 98 h 98"/>
                  <a:gd name="T12" fmla="*/ 0 w 2"/>
                  <a:gd name="T13" fmla="*/ 96 h 98"/>
                  <a:gd name="T14" fmla="*/ 0 w 2"/>
                  <a:gd name="T15" fmla="*/ 98 h 98"/>
                  <a:gd name="T16" fmla="*/ 2 w 2"/>
                  <a:gd name="T17" fmla="*/ 98 h 9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98"/>
                  <a:gd name="T29" fmla="*/ 2 w 2"/>
                  <a:gd name="T30" fmla="*/ 98 h 9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98">
                    <a:moveTo>
                      <a:pt x="2" y="98"/>
                    </a:moveTo>
                    <a:lnTo>
                      <a:pt x="2" y="96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96"/>
                    </a:lnTo>
                    <a:lnTo>
                      <a:pt x="2" y="98"/>
                    </a:lnTo>
                    <a:lnTo>
                      <a:pt x="0" y="96"/>
                    </a:lnTo>
                    <a:lnTo>
                      <a:pt x="0" y="98"/>
                    </a:lnTo>
                    <a:lnTo>
                      <a:pt x="2" y="98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80" name="AutoShape 171"/>
              <p:cNvSpPr>
                <a:spLocks noChangeArrowheads="1"/>
              </p:cNvSpPr>
              <p:nvPr/>
            </p:nvSpPr>
            <p:spPr bwMode="auto">
              <a:xfrm>
                <a:off x="3180" y="3649"/>
                <a:ext cx="74" cy="2"/>
              </a:xfrm>
              <a:custGeom>
                <a:avLst/>
                <a:gdLst>
                  <a:gd name="T0" fmla="*/ 6 w 92"/>
                  <a:gd name="T1" fmla="*/ 2 h 2"/>
                  <a:gd name="T2" fmla="*/ 6 w 92"/>
                  <a:gd name="T3" fmla="*/ 0 h 2"/>
                  <a:gd name="T4" fmla="*/ 0 w 92"/>
                  <a:gd name="T5" fmla="*/ 0 h 2"/>
                  <a:gd name="T6" fmla="*/ 0 w 92"/>
                  <a:gd name="T7" fmla="*/ 2 h 2"/>
                  <a:gd name="T8" fmla="*/ 6 w 92"/>
                  <a:gd name="T9" fmla="*/ 2 h 2"/>
                  <a:gd name="T10" fmla="*/ 6 w 92"/>
                  <a:gd name="T11" fmla="*/ 2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2"/>
                  <a:gd name="T19" fmla="*/ 0 h 2"/>
                  <a:gd name="T20" fmla="*/ 92 w 92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2" h="2">
                    <a:moveTo>
                      <a:pt x="92" y="2"/>
                    </a:moveTo>
                    <a:lnTo>
                      <a:pt x="9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92" y="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81" name="AutoShape 172"/>
              <p:cNvSpPr>
                <a:spLocks noChangeArrowheads="1"/>
              </p:cNvSpPr>
              <p:nvPr/>
            </p:nvSpPr>
            <p:spPr bwMode="auto">
              <a:xfrm>
                <a:off x="3254" y="3647"/>
                <a:ext cx="2" cy="4"/>
              </a:xfrm>
              <a:custGeom>
                <a:avLst/>
                <a:gdLst>
                  <a:gd name="T0" fmla="*/ 2 w 2"/>
                  <a:gd name="T1" fmla="*/ 4 h 4"/>
                  <a:gd name="T2" fmla="*/ 0 w 2"/>
                  <a:gd name="T3" fmla="*/ 0 h 4"/>
                  <a:gd name="T4" fmla="*/ 0 w 2"/>
                  <a:gd name="T5" fmla="*/ 2 h 4"/>
                  <a:gd name="T6" fmla="*/ 0 w 2"/>
                  <a:gd name="T7" fmla="*/ 4 h 4"/>
                  <a:gd name="T8" fmla="*/ 2 w 2"/>
                  <a:gd name="T9" fmla="*/ 4 h 4"/>
                  <a:gd name="T10" fmla="*/ 2 w 2"/>
                  <a:gd name="T11" fmla="*/ 4 h 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4"/>
                  <a:gd name="T20" fmla="*/ 2 w 2"/>
                  <a:gd name="T21" fmla="*/ 4 h 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4">
                    <a:moveTo>
                      <a:pt x="2" y="4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82" name="AutoShape 173"/>
              <p:cNvSpPr>
                <a:spLocks noChangeArrowheads="1"/>
              </p:cNvSpPr>
              <p:nvPr/>
            </p:nvSpPr>
            <p:spPr bwMode="auto">
              <a:xfrm>
                <a:off x="3746" y="3549"/>
                <a:ext cx="113" cy="98"/>
              </a:xfrm>
              <a:custGeom>
                <a:avLst/>
                <a:gdLst>
                  <a:gd name="T0" fmla="*/ 10 w 140"/>
                  <a:gd name="T1" fmla="*/ 0 h 98"/>
                  <a:gd name="T2" fmla="*/ 6 w 140"/>
                  <a:gd name="T3" fmla="*/ 0 h 98"/>
                  <a:gd name="T4" fmla="*/ 6 w 140"/>
                  <a:gd name="T5" fmla="*/ 0 h 98"/>
                  <a:gd name="T6" fmla="*/ 0 w 140"/>
                  <a:gd name="T7" fmla="*/ 48 h 98"/>
                  <a:gd name="T8" fmla="*/ 6 w 140"/>
                  <a:gd name="T9" fmla="*/ 98 h 98"/>
                  <a:gd name="T10" fmla="*/ 6 w 140"/>
                  <a:gd name="T11" fmla="*/ 98 h 98"/>
                  <a:gd name="T12" fmla="*/ 10 w 140"/>
                  <a:gd name="T13" fmla="*/ 98 h 98"/>
                  <a:gd name="T14" fmla="*/ 10 w 140"/>
                  <a:gd name="T15" fmla="*/ 0 h 9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0"/>
                  <a:gd name="T25" fmla="*/ 0 h 98"/>
                  <a:gd name="T26" fmla="*/ 140 w 140"/>
                  <a:gd name="T27" fmla="*/ 98 h 9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0" h="98">
                    <a:moveTo>
                      <a:pt x="140" y="0"/>
                    </a:moveTo>
                    <a:lnTo>
                      <a:pt x="80" y="0"/>
                    </a:lnTo>
                    <a:lnTo>
                      <a:pt x="0" y="48"/>
                    </a:lnTo>
                    <a:lnTo>
                      <a:pt x="80" y="98"/>
                    </a:lnTo>
                    <a:lnTo>
                      <a:pt x="140" y="98"/>
                    </a:lnTo>
                    <a:lnTo>
                      <a:pt x="14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83" name="AutoShape 174"/>
              <p:cNvSpPr>
                <a:spLocks noChangeArrowheads="1"/>
              </p:cNvSpPr>
              <p:nvPr/>
            </p:nvSpPr>
            <p:spPr bwMode="auto">
              <a:xfrm>
                <a:off x="3810" y="3548"/>
                <a:ext cx="48" cy="3"/>
              </a:xfrm>
              <a:custGeom>
                <a:avLst/>
                <a:gdLst>
                  <a:gd name="T0" fmla="*/ 0 w 60"/>
                  <a:gd name="T1" fmla="*/ 0 h 3"/>
                  <a:gd name="T2" fmla="*/ 0 w 60"/>
                  <a:gd name="T3" fmla="*/ 3 h 3"/>
                  <a:gd name="T4" fmla="*/ 4 w 60"/>
                  <a:gd name="T5" fmla="*/ 3 h 3"/>
                  <a:gd name="T6" fmla="*/ 4 w 60"/>
                  <a:gd name="T7" fmla="*/ 0 h 3"/>
                  <a:gd name="T8" fmla="*/ 0 w 60"/>
                  <a:gd name="T9" fmla="*/ 0 h 3"/>
                  <a:gd name="T10" fmla="*/ 0 w 60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0"/>
                  <a:gd name="T19" fmla="*/ 0 h 3"/>
                  <a:gd name="T20" fmla="*/ 60 w 60"/>
                  <a:gd name="T21" fmla="*/ 3 h 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0" h="3">
                    <a:moveTo>
                      <a:pt x="0" y="0"/>
                    </a:moveTo>
                    <a:lnTo>
                      <a:pt x="0" y="3"/>
                    </a:lnTo>
                    <a:lnTo>
                      <a:pt x="60" y="3"/>
                    </a:lnTo>
                    <a:lnTo>
                      <a:pt x="6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84" name="AutoShape 175"/>
              <p:cNvSpPr>
                <a:spLocks noChangeArrowheads="1"/>
              </p:cNvSpPr>
              <p:nvPr/>
            </p:nvSpPr>
            <p:spPr bwMode="auto">
              <a:xfrm>
                <a:off x="3742" y="3548"/>
                <a:ext cx="68" cy="51"/>
              </a:xfrm>
              <a:custGeom>
                <a:avLst/>
                <a:gdLst>
                  <a:gd name="T0" fmla="*/ 2 w 84"/>
                  <a:gd name="T1" fmla="*/ 51 h 51"/>
                  <a:gd name="T2" fmla="*/ 2 w 84"/>
                  <a:gd name="T3" fmla="*/ 51 h 51"/>
                  <a:gd name="T4" fmla="*/ 6 w 84"/>
                  <a:gd name="T5" fmla="*/ 3 h 51"/>
                  <a:gd name="T6" fmla="*/ 6 w 84"/>
                  <a:gd name="T7" fmla="*/ 0 h 51"/>
                  <a:gd name="T8" fmla="*/ 2 w 84"/>
                  <a:gd name="T9" fmla="*/ 47 h 51"/>
                  <a:gd name="T10" fmla="*/ 2 w 84"/>
                  <a:gd name="T11" fmla="*/ 51 h 51"/>
                  <a:gd name="T12" fmla="*/ 2 w 84"/>
                  <a:gd name="T13" fmla="*/ 47 h 51"/>
                  <a:gd name="T14" fmla="*/ 0 w 84"/>
                  <a:gd name="T15" fmla="*/ 49 h 51"/>
                  <a:gd name="T16" fmla="*/ 2 w 84"/>
                  <a:gd name="T17" fmla="*/ 51 h 5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4"/>
                  <a:gd name="T28" fmla="*/ 0 h 51"/>
                  <a:gd name="T29" fmla="*/ 84 w 84"/>
                  <a:gd name="T30" fmla="*/ 51 h 5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4" h="51">
                    <a:moveTo>
                      <a:pt x="2" y="51"/>
                    </a:moveTo>
                    <a:lnTo>
                      <a:pt x="4" y="51"/>
                    </a:lnTo>
                    <a:lnTo>
                      <a:pt x="84" y="3"/>
                    </a:lnTo>
                    <a:lnTo>
                      <a:pt x="82" y="0"/>
                    </a:lnTo>
                    <a:lnTo>
                      <a:pt x="2" y="47"/>
                    </a:lnTo>
                    <a:lnTo>
                      <a:pt x="2" y="51"/>
                    </a:lnTo>
                    <a:lnTo>
                      <a:pt x="2" y="47"/>
                    </a:lnTo>
                    <a:lnTo>
                      <a:pt x="0" y="49"/>
                    </a:lnTo>
                    <a:lnTo>
                      <a:pt x="2" y="51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85" name="AutoShape 176"/>
              <p:cNvSpPr>
                <a:spLocks noChangeArrowheads="1"/>
              </p:cNvSpPr>
              <p:nvPr/>
            </p:nvSpPr>
            <p:spPr bwMode="auto">
              <a:xfrm>
                <a:off x="3744" y="3595"/>
                <a:ext cx="66" cy="54"/>
              </a:xfrm>
              <a:custGeom>
                <a:avLst/>
                <a:gdLst>
                  <a:gd name="T0" fmla="*/ 6 w 82"/>
                  <a:gd name="T1" fmla="*/ 54 h 54"/>
                  <a:gd name="T2" fmla="*/ 6 w 82"/>
                  <a:gd name="T3" fmla="*/ 50 h 54"/>
                  <a:gd name="T4" fmla="*/ 2 w 82"/>
                  <a:gd name="T5" fmla="*/ 0 h 54"/>
                  <a:gd name="T6" fmla="*/ 0 w 82"/>
                  <a:gd name="T7" fmla="*/ 4 h 54"/>
                  <a:gd name="T8" fmla="*/ 6 w 82"/>
                  <a:gd name="T9" fmla="*/ 52 h 54"/>
                  <a:gd name="T10" fmla="*/ 6 w 82"/>
                  <a:gd name="T11" fmla="*/ 54 h 5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2"/>
                  <a:gd name="T19" fmla="*/ 0 h 54"/>
                  <a:gd name="T20" fmla="*/ 82 w 82"/>
                  <a:gd name="T21" fmla="*/ 54 h 5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2" h="54">
                    <a:moveTo>
                      <a:pt x="80" y="54"/>
                    </a:moveTo>
                    <a:lnTo>
                      <a:pt x="82" y="50"/>
                    </a:lnTo>
                    <a:lnTo>
                      <a:pt x="2" y="0"/>
                    </a:lnTo>
                    <a:lnTo>
                      <a:pt x="0" y="4"/>
                    </a:lnTo>
                    <a:lnTo>
                      <a:pt x="80" y="52"/>
                    </a:lnTo>
                    <a:lnTo>
                      <a:pt x="80" y="54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86" name="AutoShape 177"/>
              <p:cNvSpPr>
                <a:spLocks noChangeArrowheads="1"/>
              </p:cNvSpPr>
              <p:nvPr/>
            </p:nvSpPr>
            <p:spPr bwMode="auto">
              <a:xfrm>
                <a:off x="3809" y="3645"/>
                <a:ext cx="2" cy="4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0 h 4"/>
                  <a:gd name="T4" fmla="*/ 2 w 2"/>
                  <a:gd name="T5" fmla="*/ 0 h 4"/>
                  <a:gd name="T6" fmla="*/ 0 w 2"/>
                  <a:gd name="T7" fmla="*/ 4 h 4"/>
                  <a:gd name="T8" fmla="*/ 2 w 2"/>
                  <a:gd name="T9" fmla="*/ 4 h 4"/>
                  <a:gd name="T10" fmla="*/ 2 w 2"/>
                  <a:gd name="T11" fmla="*/ 4 h 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4"/>
                  <a:gd name="T20" fmla="*/ 2 w 2"/>
                  <a:gd name="T21" fmla="*/ 4 h 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4">
                    <a:moveTo>
                      <a:pt x="2" y="4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87" name="AutoShape 178"/>
              <p:cNvSpPr>
                <a:spLocks noChangeArrowheads="1"/>
              </p:cNvSpPr>
              <p:nvPr/>
            </p:nvSpPr>
            <p:spPr bwMode="auto">
              <a:xfrm>
                <a:off x="3810" y="3645"/>
                <a:ext cx="50" cy="4"/>
              </a:xfrm>
              <a:custGeom>
                <a:avLst/>
                <a:gdLst>
                  <a:gd name="T0" fmla="*/ 5 w 62"/>
                  <a:gd name="T1" fmla="*/ 2 h 4"/>
                  <a:gd name="T2" fmla="*/ 4 w 62"/>
                  <a:gd name="T3" fmla="*/ 0 h 4"/>
                  <a:gd name="T4" fmla="*/ 0 w 62"/>
                  <a:gd name="T5" fmla="*/ 0 h 4"/>
                  <a:gd name="T6" fmla="*/ 0 w 62"/>
                  <a:gd name="T7" fmla="*/ 4 h 4"/>
                  <a:gd name="T8" fmla="*/ 4 w 62"/>
                  <a:gd name="T9" fmla="*/ 4 h 4"/>
                  <a:gd name="T10" fmla="*/ 5 w 62"/>
                  <a:gd name="T11" fmla="*/ 2 h 4"/>
                  <a:gd name="T12" fmla="*/ 4 w 62"/>
                  <a:gd name="T13" fmla="*/ 4 h 4"/>
                  <a:gd name="T14" fmla="*/ 5 w 62"/>
                  <a:gd name="T15" fmla="*/ 4 h 4"/>
                  <a:gd name="T16" fmla="*/ 5 w 62"/>
                  <a:gd name="T17" fmla="*/ 2 h 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2"/>
                  <a:gd name="T28" fmla="*/ 0 h 4"/>
                  <a:gd name="T29" fmla="*/ 62 w 62"/>
                  <a:gd name="T30" fmla="*/ 4 h 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2" h="4">
                    <a:moveTo>
                      <a:pt x="62" y="2"/>
                    </a:moveTo>
                    <a:lnTo>
                      <a:pt x="60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60" y="4"/>
                    </a:lnTo>
                    <a:lnTo>
                      <a:pt x="62" y="2"/>
                    </a:lnTo>
                    <a:lnTo>
                      <a:pt x="60" y="4"/>
                    </a:lnTo>
                    <a:lnTo>
                      <a:pt x="62" y="4"/>
                    </a:lnTo>
                    <a:lnTo>
                      <a:pt x="62" y="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88" name="AutoShape 179"/>
              <p:cNvSpPr>
                <a:spLocks noChangeArrowheads="1"/>
              </p:cNvSpPr>
              <p:nvPr/>
            </p:nvSpPr>
            <p:spPr bwMode="auto">
              <a:xfrm>
                <a:off x="3859" y="3548"/>
                <a:ext cx="2" cy="99"/>
              </a:xfrm>
              <a:custGeom>
                <a:avLst/>
                <a:gdLst>
                  <a:gd name="T0" fmla="*/ 0 w 2"/>
                  <a:gd name="T1" fmla="*/ 0 h 99"/>
                  <a:gd name="T2" fmla="*/ 0 w 2"/>
                  <a:gd name="T3" fmla="*/ 1 h 99"/>
                  <a:gd name="T4" fmla="*/ 0 w 2"/>
                  <a:gd name="T5" fmla="*/ 99 h 99"/>
                  <a:gd name="T6" fmla="*/ 2 w 2"/>
                  <a:gd name="T7" fmla="*/ 99 h 99"/>
                  <a:gd name="T8" fmla="*/ 2 w 2"/>
                  <a:gd name="T9" fmla="*/ 1 h 99"/>
                  <a:gd name="T10" fmla="*/ 0 w 2"/>
                  <a:gd name="T11" fmla="*/ 0 h 99"/>
                  <a:gd name="T12" fmla="*/ 2 w 2"/>
                  <a:gd name="T13" fmla="*/ 1 h 99"/>
                  <a:gd name="T14" fmla="*/ 2 w 2"/>
                  <a:gd name="T15" fmla="*/ 0 h 99"/>
                  <a:gd name="T16" fmla="*/ 0 w 2"/>
                  <a:gd name="T17" fmla="*/ 0 h 9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"/>
                  <a:gd name="T28" fmla="*/ 0 h 99"/>
                  <a:gd name="T29" fmla="*/ 2 w 2"/>
                  <a:gd name="T30" fmla="*/ 99 h 9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" h="99">
                    <a:moveTo>
                      <a:pt x="0" y="0"/>
                    </a:moveTo>
                    <a:lnTo>
                      <a:pt x="0" y="1"/>
                    </a:lnTo>
                    <a:lnTo>
                      <a:pt x="0" y="99"/>
                    </a:lnTo>
                    <a:lnTo>
                      <a:pt x="2" y="99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89" name="AutoShape 180"/>
              <p:cNvSpPr>
                <a:spLocks noChangeArrowheads="1"/>
              </p:cNvSpPr>
              <p:nvPr/>
            </p:nvSpPr>
            <p:spPr bwMode="auto">
              <a:xfrm>
                <a:off x="2486" y="3549"/>
                <a:ext cx="59" cy="100"/>
              </a:xfrm>
              <a:custGeom>
                <a:avLst/>
                <a:gdLst>
                  <a:gd name="T0" fmla="*/ 2 w 73"/>
                  <a:gd name="T1" fmla="*/ 100 h 100"/>
                  <a:gd name="T2" fmla="*/ 6 w 73"/>
                  <a:gd name="T3" fmla="*/ 50 h 100"/>
                  <a:gd name="T4" fmla="*/ 2 w 73"/>
                  <a:gd name="T5" fmla="*/ 0 h 100"/>
                  <a:gd name="T6" fmla="*/ 2 w 73"/>
                  <a:gd name="T7" fmla="*/ 0 h 100"/>
                  <a:gd name="T8" fmla="*/ 0 w 73"/>
                  <a:gd name="T9" fmla="*/ 0 h 100"/>
                  <a:gd name="T10" fmla="*/ 0 w 73"/>
                  <a:gd name="T11" fmla="*/ 100 h 100"/>
                  <a:gd name="T12" fmla="*/ 2 w 73"/>
                  <a:gd name="T13" fmla="*/ 100 h 100"/>
                  <a:gd name="T14" fmla="*/ 2 w 73"/>
                  <a:gd name="T15" fmla="*/ 100 h 1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3"/>
                  <a:gd name="T25" fmla="*/ 0 h 100"/>
                  <a:gd name="T26" fmla="*/ 73 w 73"/>
                  <a:gd name="T27" fmla="*/ 100 h 1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3" h="100">
                    <a:moveTo>
                      <a:pt x="17" y="100"/>
                    </a:moveTo>
                    <a:lnTo>
                      <a:pt x="73" y="50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0" y="100"/>
                    </a:lnTo>
                    <a:lnTo>
                      <a:pt x="17" y="1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90" name="AutoShape 181"/>
              <p:cNvSpPr>
                <a:spLocks noChangeArrowheads="1"/>
              </p:cNvSpPr>
              <p:nvPr/>
            </p:nvSpPr>
            <p:spPr bwMode="auto">
              <a:xfrm>
                <a:off x="2499" y="3597"/>
                <a:ext cx="48" cy="54"/>
              </a:xfrm>
              <a:custGeom>
                <a:avLst/>
                <a:gdLst>
                  <a:gd name="T0" fmla="*/ 5 w 59"/>
                  <a:gd name="T1" fmla="*/ 0 h 54"/>
                  <a:gd name="T2" fmla="*/ 5 w 59"/>
                  <a:gd name="T3" fmla="*/ 0 h 54"/>
                  <a:gd name="T4" fmla="*/ 0 w 59"/>
                  <a:gd name="T5" fmla="*/ 52 h 54"/>
                  <a:gd name="T6" fmla="*/ 2 w 59"/>
                  <a:gd name="T7" fmla="*/ 54 h 54"/>
                  <a:gd name="T8" fmla="*/ 5 w 59"/>
                  <a:gd name="T9" fmla="*/ 4 h 54"/>
                  <a:gd name="T10" fmla="*/ 5 w 59"/>
                  <a:gd name="T11" fmla="*/ 0 h 54"/>
                  <a:gd name="T12" fmla="*/ 5 w 59"/>
                  <a:gd name="T13" fmla="*/ 4 h 54"/>
                  <a:gd name="T14" fmla="*/ 5 w 59"/>
                  <a:gd name="T15" fmla="*/ 2 h 54"/>
                  <a:gd name="T16" fmla="*/ 5 w 59"/>
                  <a:gd name="T17" fmla="*/ 0 h 5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9"/>
                  <a:gd name="T28" fmla="*/ 0 h 54"/>
                  <a:gd name="T29" fmla="*/ 59 w 59"/>
                  <a:gd name="T30" fmla="*/ 54 h 5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9" h="54">
                    <a:moveTo>
                      <a:pt x="57" y="0"/>
                    </a:moveTo>
                    <a:lnTo>
                      <a:pt x="55" y="0"/>
                    </a:lnTo>
                    <a:lnTo>
                      <a:pt x="0" y="52"/>
                    </a:lnTo>
                    <a:lnTo>
                      <a:pt x="3" y="54"/>
                    </a:lnTo>
                    <a:lnTo>
                      <a:pt x="57" y="4"/>
                    </a:lnTo>
                    <a:lnTo>
                      <a:pt x="57" y="0"/>
                    </a:lnTo>
                    <a:lnTo>
                      <a:pt x="57" y="4"/>
                    </a:lnTo>
                    <a:lnTo>
                      <a:pt x="59" y="2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91" name="AutoShape 182"/>
              <p:cNvSpPr>
                <a:spLocks noChangeArrowheads="1"/>
              </p:cNvSpPr>
              <p:nvPr/>
            </p:nvSpPr>
            <p:spPr bwMode="auto">
              <a:xfrm>
                <a:off x="2500" y="3548"/>
                <a:ext cx="45" cy="53"/>
              </a:xfrm>
              <a:custGeom>
                <a:avLst/>
                <a:gdLst>
                  <a:gd name="T0" fmla="*/ 0 w 56"/>
                  <a:gd name="T1" fmla="*/ 0 h 53"/>
                  <a:gd name="T2" fmla="*/ 0 w 56"/>
                  <a:gd name="T3" fmla="*/ 3 h 53"/>
                  <a:gd name="T4" fmla="*/ 4 w 56"/>
                  <a:gd name="T5" fmla="*/ 53 h 53"/>
                  <a:gd name="T6" fmla="*/ 4 w 56"/>
                  <a:gd name="T7" fmla="*/ 49 h 53"/>
                  <a:gd name="T8" fmla="*/ 2 w 56"/>
                  <a:gd name="T9" fmla="*/ 0 h 53"/>
                  <a:gd name="T10" fmla="*/ 0 w 56"/>
                  <a:gd name="T11" fmla="*/ 0 h 5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6"/>
                  <a:gd name="T19" fmla="*/ 0 h 53"/>
                  <a:gd name="T20" fmla="*/ 56 w 56"/>
                  <a:gd name="T21" fmla="*/ 53 h 5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6" h="53">
                    <a:moveTo>
                      <a:pt x="0" y="0"/>
                    </a:moveTo>
                    <a:lnTo>
                      <a:pt x="0" y="3"/>
                    </a:lnTo>
                    <a:lnTo>
                      <a:pt x="54" y="53"/>
                    </a:lnTo>
                    <a:lnTo>
                      <a:pt x="56" y="49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92" name="AutoShape 183"/>
              <p:cNvSpPr>
                <a:spLocks noChangeArrowheads="1"/>
              </p:cNvSpPr>
              <p:nvPr/>
            </p:nvSpPr>
            <p:spPr bwMode="auto">
              <a:xfrm>
                <a:off x="2500" y="3548"/>
                <a:ext cx="1" cy="3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3 h 3"/>
                  <a:gd name="T4" fmla="*/ 0 w 1"/>
                  <a:gd name="T5" fmla="*/ 3 h 3"/>
                  <a:gd name="T6" fmla="*/ 0 w 1"/>
                  <a:gd name="T7" fmla="*/ 0 h 3"/>
                  <a:gd name="T8" fmla="*/ 0 w 1"/>
                  <a:gd name="T9" fmla="*/ 0 h 3"/>
                  <a:gd name="T10" fmla="*/ 0 w 1"/>
                  <a:gd name="T11" fmla="*/ 0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"/>
                  <a:gd name="T19" fmla="*/ 0 h 3"/>
                  <a:gd name="T20" fmla="*/ 1 w 1"/>
                  <a:gd name="T21" fmla="*/ 3 h 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"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93" name="AutoShape 184"/>
              <p:cNvSpPr>
                <a:spLocks noChangeArrowheads="1"/>
              </p:cNvSpPr>
              <p:nvPr/>
            </p:nvSpPr>
            <p:spPr bwMode="auto">
              <a:xfrm>
                <a:off x="2485" y="3548"/>
                <a:ext cx="15" cy="3"/>
              </a:xfrm>
              <a:custGeom>
                <a:avLst/>
                <a:gdLst>
                  <a:gd name="T0" fmla="*/ 0 w 19"/>
                  <a:gd name="T1" fmla="*/ 1 h 3"/>
                  <a:gd name="T2" fmla="*/ 2 w 19"/>
                  <a:gd name="T3" fmla="*/ 3 h 3"/>
                  <a:gd name="T4" fmla="*/ 2 w 19"/>
                  <a:gd name="T5" fmla="*/ 3 h 3"/>
                  <a:gd name="T6" fmla="*/ 2 w 19"/>
                  <a:gd name="T7" fmla="*/ 0 h 3"/>
                  <a:gd name="T8" fmla="*/ 2 w 19"/>
                  <a:gd name="T9" fmla="*/ 0 h 3"/>
                  <a:gd name="T10" fmla="*/ 0 w 19"/>
                  <a:gd name="T11" fmla="*/ 1 h 3"/>
                  <a:gd name="T12" fmla="*/ 2 w 19"/>
                  <a:gd name="T13" fmla="*/ 0 h 3"/>
                  <a:gd name="T14" fmla="*/ 0 w 19"/>
                  <a:gd name="T15" fmla="*/ 0 h 3"/>
                  <a:gd name="T16" fmla="*/ 0 w 19"/>
                  <a:gd name="T17" fmla="*/ 1 h 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9"/>
                  <a:gd name="T28" fmla="*/ 0 h 3"/>
                  <a:gd name="T29" fmla="*/ 19 w 19"/>
                  <a:gd name="T30" fmla="*/ 3 h 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9" h="3">
                    <a:moveTo>
                      <a:pt x="0" y="1"/>
                    </a:moveTo>
                    <a:lnTo>
                      <a:pt x="2" y="3"/>
                    </a:lnTo>
                    <a:lnTo>
                      <a:pt x="19" y="3"/>
                    </a:lnTo>
                    <a:lnTo>
                      <a:pt x="19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94" name="AutoShape 185"/>
              <p:cNvSpPr>
                <a:spLocks noChangeArrowheads="1"/>
              </p:cNvSpPr>
              <p:nvPr/>
            </p:nvSpPr>
            <p:spPr bwMode="auto">
              <a:xfrm>
                <a:off x="2485" y="3549"/>
                <a:ext cx="3" cy="102"/>
              </a:xfrm>
              <a:custGeom>
                <a:avLst/>
                <a:gdLst>
                  <a:gd name="T0" fmla="*/ 2 w 4"/>
                  <a:gd name="T1" fmla="*/ 102 h 102"/>
                  <a:gd name="T2" fmla="*/ 2 w 4"/>
                  <a:gd name="T3" fmla="*/ 100 h 102"/>
                  <a:gd name="T4" fmla="*/ 2 w 4"/>
                  <a:gd name="T5" fmla="*/ 0 h 102"/>
                  <a:gd name="T6" fmla="*/ 0 w 4"/>
                  <a:gd name="T7" fmla="*/ 0 h 102"/>
                  <a:gd name="T8" fmla="*/ 0 w 4"/>
                  <a:gd name="T9" fmla="*/ 100 h 102"/>
                  <a:gd name="T10" fmla="*/ 2 w 4"/>
                  <a:gd name="T11" fmla="*/ 102 h 102"/>
                  <a:gd name="T12" fmla="*/ 0 w 4"/>
                  <a:gd name="T13" fmla="*/ 100 h 102"/>
                  <a:gd name="T14" fmla="*/ 0 w 4"/>
                  <a:gd name="T15" fmla="*/ 102 h 102"/>
                  <a:gd name="T16" fmla="*/ 2 w 4"/>
                  <a:gd name="T17" fmla="*/ 102 h 10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"/>
                  <a:gd name="T28" fmla="*/ 0 h 102"/>
                  <a:gd name="T29" fmla="*/ 4 w 4"/>
                  <a:gd name="T30" fmla="*/ 102 h 10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" h="102">
                    <a:moveTo>
                      <a:pt x="2" y="102"/>
                    </a:moveTo>
                    <a:lnTo>
                      <a:pt x="4" y="10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100"/>
                    </a:lnTo>
                    <a:lnTo>
                      <a:pt x="2" y="102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2" y="10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95" name="AutoShape 186"/>
              <p:cNvSpPr>
                <a:spLocks noChangeArrowheads="1"/>
              </p:cNvSpPr>
              <p:nvPr/>
            </p:nvSpPr>
            <p:spPr bwMode="auto">
              <a:xfrm>
                <a:off x="2486" y="3649"/>
                <a:ext cx="14" cy="2"/>
              </a:xfrm>
              <a:custGeom>
                <a:avLst/>
                <a:gdLst>
                  <a:gd name="T0" fmla="*/ 2 w 17"/>
                  <a:gd name="T1" fmla="*/ 2 h 2"/>
                  <a:gd name="T2" fmla="*/ 2 w 17"/>
                  <a:gd name="T3" fmla="*/ 0 h 2"/>
                  <a:gd name="T4" fmla="*/ 0 w 17"/>
                  <a:gd name="T5" fmla="*/ 0 h 2"/>
                  <a:gd name="T6" fmla="*/ 0 w 17"/>
                  <a:gd name="T7" fmla="*/ 2 h 2"/>
                  <a:gd name="T8" fmla="*/ 2 w 17"/>
                  <a:gd name="T9" fmla="*/ 2 h 2"/>
                  <a:gd name="T10" fmla="*/ 2 w 17"/>
                  <a:gd name="T11" fmla="*/ 2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"/>
                  <a:gd name="T19" fmla="*/ 0 h 2"/>
                  <a:gd name="T20" fmla="*/ 17 w 17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" h="2">
                    <a:moveTo>
                      <a:pt x="17" y="2"/>
                    </a:moveTo>
                    <a:lnTo>
                      <a:pt x="17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17" y="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96" name="AutoShape 187"/>
              <p:cNvSpPr>
                <a:spLocks noChangeArrowheads="1"/>
              </p:cNvSpPr>
              <p:nvPr/>
            </p:nvSpPr>
            <p:spPr bwMode="auto">
              <a:xfrm>
                <a:off x="2499" y="3649"/>
                <a:ext cx="2" cy="2"/>
              </a:xfrm>
              <a:custGeom>
                <a:avLst/>
                <a:gdLst>
                  <a:gd name="T0" fmla="*/ 1 w 3"/>
                  <a:gd name="T1" fmla="*/ 2 h 2"/>
                  <a:gd name="T2" fmla="*/ 1 w 3"/>
                  <a:gd name="T3" fmla="*/ 0 h 2"/>
                  <a:gd name="T4" fmla="*/ 0 w 3"/>
                  <a:gd name="T5" fmla="*/ 0 h 2"/>
                  <a:gd name="T6" fmla="*/ 1 w 3"/>
                  <a:gd name="T7" fmla="*/ 2 h 2"/>
                  <a:gd name="T8" fmla="*/ 1 w 3"/>
                  <a:gd name="T9" fmla="*/ 2 h 2"/>
                  <a:gd name="T10" fmla="*/ 1 w 3"/>
                  <a:gd name="T11" fmla="*/ 2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"/>
                  <a:gd name="T19" fmla="*/ 0 h 2"/>
                  <a:gd name="T20" fmla="*/ 3 w 3"/>
                  <a:gd name="T21" fmla="*/ 2 h 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" h="2">
                    <a:moveTo>
                      <a:pt x="3" y="2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1" y="2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1315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397" name="Rectangle 188"/>
              <p:cNvSpPr>
                <a:spLocks noChangeArrowheads="1"/>
              </p:cNvSpPr>
              <p:nvPr/>
            </p:nvSpPr>
            <p:spPr bwMode="auto">
              <a:xfrm>
                <a:off x="2454" y="3421"/>
                <a:ext cx="149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buClr>
                    <a:srgbClr val="1F1A17"/>
                  </a:buCl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800" i="1">
                    <a:solidFill>
                      <a:srgbClr val="1F1A17"/>
                    </a:solidFill>
                  </a:rPr>
                  <a:t>pfla'</a:t>
                </a:r>
              </a:p>
            </p:txBody>
          </p:sp>
          <p:sp>
            <p:nvSpPr>
              <p:cNvPr id="8398" name="Rectangle 189"/>
              <p:cNvSpPr>
                <a:spLocks noChangeArrowheads="1"/>
              </p:cNvSpPr>
              <p:nvPr/>
            </p:nvSpPr>
            <p:spPr bwMode="auto">
              <a:xfrm>
                <a:off x="2571" y="3426"/>
                <a:ext cx="128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buClr>
                    <a:srgbClr val="1F1A17"/>
                  </a:buCl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800" i="1">
                    <a:solidFill>
                      <a:srgbClr val="1F1A17"/>
                    </a:solidFill>
                  </a:rPr>
                  <a:t>ack</a:t>
                </a:r>
              </a:p>
            </p:txBody>
          </p:sp>
          <p:sp>
            <p:nvSpPr>
              <p:cNvPr id="8399" name="Rectangle 190"/>
              <p:cNvSpPr>
                <a:spLocks noChangeArrowheads="1"/>
              </p:cNvSpPr>
              <p:nvPr/>
            </p:nvSpPr>
            <p:spPr bwMode="auto">
              <a:xfrm>
                <a:off x="2710" y="3421"/>
                <a:ext cx="115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buClr>
                    <a:srgbClr val="1F1A17"/>
                  </a:buCl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800" i="1">
                    <a:solidFill>
                      <a:srgbClr val="1F1A17"/>
                    </a:solidFill>
                  </a:rPr>
                  <a:t>pta</a:t>
                </a:r>
              </a:p>
            </p:txBody>
          </p:sp>
          <p:sp>
            <p:nvSpPr>
              <p:cNvPr id="8400" name="Rectangle 191"/>
              <p:cNvSpPr>
                <a:spLocks noChangeArrowheads="1"/>
              </p:cNvSpPr>
              <p:nvPr/>
            </p:nvSpPr>
            <p:spPr bwMode="auto">
              <a:xfrm>
                <a:off x="2883" y="3421"/>
                <a:ext cx="16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buClr>
                    <a:srgbClr val="1F1A17"/>
                  </a:buCl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800" i="1">
                    <a:solidFill>
                      <a:srgbClr val="1F1A17"/>
                    </a:solidFill>
                  </a:rPr>
                  <a:t>cbiD</a:t>
                </a:r>
              </a:p>
            </p:txBody>
          </p:sp>
          <p:sp>
            <p:nvSpPr>
              <p:cNvPr id="8401" name="Rectangle 192"/>
              <p:cNvSpPr>
                <a:spLocks noChangeArrowheads="1"/>
              </p:cNvSpPr>
              <p:nvPr/>
            </p:nvSpPr>
            <p:spPr bwMode="auto">
              <a:xfrm>
                <a:off x="2984" y="3373"/>
                <a:ext cx="138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buClr>
                    <a:srgbClr val="1F1A17"/>
                  </a:buCl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800" i="1">
                    <a:solidFill>
                      <a:srgbClr val="1F1A17"/>
                    </a:solidFill>
                  </a:rPr>
                  <a:t>137</a:t>
                </a:r>
              </a:p>
            </p:txBody>
          </p:sp>
          <p:sp>
            <p:nvSpPr>
              <p:cNvPr id="8402" name="Rectangle 193"/>
              <p:cNvSpPr>
                <a:spLocks noChangeArrowheads="1"/>
              </p:cNvSpPr>
              <p:nvPr/>
            </p:nvSpPr>
            <p:spPr bwMode="auto">
              <a:xfrm>
                <a:off x="3067" y="3421"/>
                <a:ext cx="139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buClr>
                    <a:srgbClr val="1F1A17"/>
                  </a:buCl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800" i="1">
                    <a:solidFill>
                      <a:srgbClr val="1F1A17"/>
                    </a:solidFill>
                  </a:rPr>
                  <a:t>411</a:t>
                </a:r>
              </a:p>
            </p:txBody>
          </p:sp>
          <p:sp>
            <p:nvSpPr>
              <p:cNvPr id="8403" name="Rectangle 194"/>
              <p:cNvSpPr>
                <a:spLocks noChangeArrowheads="1"/>
              </p:cNvSpPr>
              <p:nvPr/>
            </p:nvSpPr>
            <p:spPr bwMode="auto">
              <a:xfrm>
                <a:off x="3203" y="3421"/>
                <a:ext cx="138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buClr>
                    <a:srgbClr val="1F1A17"/>
                  </a:buCl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800" i="1">
                    <a:solidFill>
                      <a:srgbClr val="1F1A17"/>
                    </a:solidFill>
                  </a:rPr>
                  <a:t>481</a:t>
                </a:r>
              </a:p>
            </p:txBody>
          </p:sp>
          <p:sp>
            <p:nvSpPr>
              <p:cNvPr id="8404" name="Rectangle 195"/>
              <p:cNvSpPr>
                <a:spLocks noChangeArrowheads="1"/>
              </p:cNvSpPr>
              <p:nvPr/>
            </p:nvSpPr>
            <p:spPr bwMode="auto">
              <a:xfrm>
                <a:off x="3384" y="3421"/>
                <a:ext cx="46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buClr>
                    <a:srgbClr val="1F1A17"/>
                  </a:buCl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800" i="1">
                    <a:solidFill>
                      <a:srgbClr val="1F1A17"/>
                    </a:solidFill>
                  </a:rPr>
                  <a:t>L</a:t>
                </a:r>
              </a:p>
            </p:txBody>
          </p:sp>
          <p:sp>
            <p:nvSpPr>
              <p:cNvPr id="8405" name="Rectangle 196"/>
              <p:cNvSpPr>
                <a:spLocks noChangeArrowheads="1"/>
              </p:cNvSpPr>
              <p:nvPr/>
            </p:nvSpPr>
            <p:spPr bwMode="auto">
              <a:xfrm>
                <a:off x="3466" y="3421"/>
                <a:ext cx="59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buClr>
                    <a:srgbClr val="1F1A17"/>
                  </a:buCl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800" i="1">
                    <a:solidFill>
                      <a:srgbClr val="1F1A17"/>
                    </a:solidFill>
                  </a:rPr>
                  <a:t>H</a:t>
                </a:r>
              </a:p>
            </p:txBody>
          </p:sp>
          <p:sp>
            <p:nvSpPr>
              <p:cNvPr id="8406" name="Rectangle 197"/>
              <p:cNvSpPr>
                <a:spLocks noChangeArrowheads="1"/>
              </p:cNvSpPr>
              <p:nvPr/>
            </p:nvSpPr>
            <p:spPr bwMode="auto">
              <a:xfrm>
                <a:off x="3539" y="3421"/>
                <a:ext cx="23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buClr>
                    <a:srgbClr val="1F1A17"/>
                  </a:buCl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800" i="1">
                    <a:solidFill>
                      <a:srgbClr val="1F1A17"/>
                    </a:solidFill>
                  </a:rPr>
                  <a:t>I</a:t>
                </a:r>
              </a:p>
            </p:txBody>
          </p:sp>
          <p:sp>
            <p:nvSpPr>
              <p:cNvPr id="8407" name="Rectangle 198"/>
              <p:cNvSpPr>
                <a:spLocks noChangeArrowheads="1"/>
              </p:cNvSpPr>
              <p:nvPr/>
            </p:nvSpPr>
            <p:spPr bwMode="auto">
              <a:xfrm>
                <a:off x="3606" y="3421"/>
                <a:ext cx="41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buClr>
                    <a:srgbClr val="1F1A17"/>
                  </a:buCl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800" i="1">
                    <a:solidFill>
                      <a:srgbClr val="1F1A17"/>
                    </a:solidFill>
                  </a:rPr>
                  <a:t>J</a:t>
                </a:r>
              </a:p>
            </p:txBody>
          </p:sp>
          <p:sp>
            <p:nvSpPr>
              <p:cNvPr id="8408" name="Rectangle 199"/>
              <p:cNvSpPr>
                <a:spLocks noChangeArrowheads="1"/>
              </p:cNvSpPr>
              <p:nvPr/>
            </p:nvSpPr>
            <p:spPr bwMode="auto">
              <a:xfrm>
                <a:off x="3704" y="3421"/>
                <a:ext cx="55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buClr>
                    <a:srgbClr val="1F1A17"/>
                  </a:buCl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800" i="1">
                    <a:solidFill>
                      <a:srgbClr val="1F1A17"/>
                    </a:solidFill>
                  </a:rPr>
                  <a:t>K</a:t>
                </a:r>
              </a:p>
            </p:txBody>
          </p:sp>
          <p:sp>
            <p:nvSpPr>
              <p:cNvPr id="8409" name="Rectangle 200"/>
              <p:cNvSpPr>
                <a:spLocks noChangeArrowheads="1"/>
              </p:cNvSpPr>
              <p:nvPr/>
            </p:nvSpPr>
            <p:spPr bwMode="auto">
              <a:xfrm>
                <a:off x="3764" y="3421"/>
                <a:ext cx="188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buClr>
                    <a:srgbClr val="1F1A17"/>
                  </a:buCl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800" i="1">
                    <a:solidFill>
                      <a:srgbClr val="1F1A17"/>
                    </a:solidFill>
                  </a:rPr>
                  <a:t>cupB</a:t>
                </a:r>
              </a:p>
            </p:txBody>
          </p:sp>
          <p:sp>
            <p:nvSpPr>
              <p:cNvPr id="8410" name="Rectangle 201"/>
              <p:cNvSpPr>
                <a:spLocks noChangeArrowheads="1"/>
              </p:cNvSpPr>
              <p:nvPr/>
            </p:nvSpPr>
            <p:spPr bwMode="auto">
              <a:xfrm>
                <a:off x="3892" y="3421"/>
                <a:ext cx="188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buClr>
                    <a:srgbClr val="1F1A17"/>
                  </a:buCl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800" i="1">
                    <a:solidFill>
                      <a:srgbClr val="1F1A17"/>
                    </a:solidFill>
                  </a:rPr>
                  <a:t>cdpA</a:t>
                </a:r>
              </a:p>
            </p:txBody>
          </p:sp>
          <p:sp>
            <p:nvSpPr>
              <p:cNvPr id="8411" name="Rectangle 202"/>
              <p:cNvSpPr>
                <a:spLocks noChangeArrowheads="1"/>
              </p:cNvSpPr>
              <p:nvPr/>
            </p:nvSpPr>
            <p:spPr bwMode="auto">
              <a:xfrm>
                <a:off x="4085" y="3421"/>
                <a:ext cx="59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buClr>
                    <a:srgbClr val="1F1A17"/>
                  </a:buCl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800" i="1">
                    <a:solidFill>
                      <a:srgbClr val="1F1A17"/>
                    </a:solidFill>
                  </a:rPr>
                  <a:t>C</a:t>
                </a:r>
              </a:p>
            </p:txBody>
          </p:sp>
          <p:sp>
            <p:nvSpPr>
              <p:cNvPr id="8412" name="Rectangle 203"/>
              <p:cNvSpPr>
                <a:spLocks noChangeArrowheads="1"/>
              </p:cNvSpPr>
              <p:nvPr/>
            </p:nvSpPr>
            <p:spPr bwMode="auto">
              <a:xfrm>
                <a:off x="4184" y="3421"/>
                <a:ext cx="59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buClr>
                    <a:srgbClr val="1F1A17"/>
                  </a:buCl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800" i="1">
                    <a:solidFill>
                      <a:srgbClr val="1F1A17"/>
                    </a:solidFill>
                  </a:rPr>
                  <a:t>D</a:t>
                </a:r>
              </a:p>
            </p:txBody>
          </p:sp>
          <p:sp>
            <p:nvSpPr>
              <p:cNvPr id="8413" name="Rectangle 204"/>
              <p:cNvSpPr>
                <a:spLocks noChangeArrowheads="1"/>
              </p:cNvSpPr>
              <p:nvPr/>
            </p:nvSpPr>
            <p:spPr bwMode="auto">
              <a:xfrm>
                <a:off x="4268" y="3421"/>
                <a:ext cx="56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buClr>
                    <a:srgbClr val="1F1A17"/>
                  </a:buCl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800" i="1">
                    <a:solidFill>
                      <a:srgbClr val="1F1A17"/>
                    </a:solidFill>
                  </a:rPr>
                  <a:t>E</a:t>
                </a:r>
              </a:p>
            </p:txBody>
          </p:sp>
          <p:sp>
            <p:nvSpPr>
              <p:cNvPr id="8414" name="Rectangle 205"/>
              <p:cNvSpPr>
                <a:spLocks noChangeArrowheads="1"/>
              </p:cNvSpPr>
              <p:nvPr/>
            </p:nvSpPr>
            <p:spPr bwMode="auto">
              <a:xfrm>
                <a:off x="4375" y="3421"/>
                <a:ext cx="50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buClr>
                    <a:srgbClr val="1F1A17"/>
                  </a:buCl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800" i="1">
                    <a:solidFill>
                      <a:srgbClr val="1F1A17"/>
                    </a:solidFill>
                  </a:rPr>
                  <a:t>F</a:t>
                </a:r>
              </a:p>
            </p:txBody>
          </p:sp>
          <p:sp>
            <p:nvSpPr>
              <p:cNvPr id="8415" name="Rectangle 206"/>
              <p:cNvSpPr>
                <a:spLocks noChangeArrowheads="1"/>
              </p:cNvSpPr>
              <p:nvPr/>
            </p:nvSpPr>
            <p:spPr bwMode="auto">
              <a:xfrm>
                <a:off x="4500" y="3421"/>
                <a:ext cx="59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buClr>
                    <a:srgbClr val="1F1A17"/>
                  </a:buCl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800" i="1">
                    <a:solidFill>
                      <a:srgbClr val="1F1A17"/>
                    </a:solidFill>
                  </a:rPr>
                  <a:t>C</a:t>
                </a:r>
              </a:p>
            </p:txBody>
          </p:sp>
          <p:sp>
            <p:nvSpPr>
              <p:cNvPr id="8416" name="Rectangle 207"/>
              <p:cNvSpPr>
                <a:spLocks noChangeArrowheads="1"/>
              </p:cNvSpPr>
              <p:nvPr/>
            </p:nvSpPr>
            <p:spPr bwMode="auto">
              <a:xfrm>
                <a:off x="4600" y="3421"/>
                <a:ext cx="55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buClr>
                    <a:srgbClr val="1F1A17"/>
                  </a:buCl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800" i="1">
                    <a:solidFill>
                      <a:srgbClr val="1F1A17"/>
                    </a:solidFill>
                  </a:rPr>
                  <a:t>X</a:t>
                </a:r>
              </a:p>
            </p:txBody>
          </p:sp>
          <p:sp>
            <p:nvSpPr>
              <p:cNvPr id="8417" name="Rectangle 208"/>
              <p:cNvSpPr>
                <a:spLocks noChangeArrowheads="1"/>
              </p:cNvSpPr>
              <p:nvPr/>
            </p:nvSpPr>
            <p:spPr bwMode="auto">
              <a:xfrm>
                <a:off x="4709" y="3421"/>
                <a:ext cx="55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buClr>
                    <a:srgbClr val="1F1A17"/>
                  </a:buCl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800" i="1">
                    <a:solidFill>
                      <a:srgbClr val="1F1A17"/>
                    </a:solidFill>
                  </a:rPr>
                  <a:t>Y</a:t>
                </a:r>
              </a:p>
            </p:txBody>
          </p:sp>
          <p:sp>
            <p:nvSpPr>
              <p:cNvPr id="8418" name="Rectangle 209"/>
              <p:cNvSpPr>
                <a:spLocks noChangeArrowheads="1"/>
              </p:cNvSpPr>
              <p:nvPr/>
            </p:nvSpPr>
            <p:spPr bwMode="auto">
              <a:xfrm>
                <a:off x="4842" y="3421"/>
                <a:ext cx="50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buClr>
                    <a:srgbClr val="1F1A17"/>
                  </a:buCl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800" i="1">
                    <a:solidFill>
                      <a:srgbClr val="1F1A17"/>
                    </a:solidFill>
                  </a:rPr>
                  <a:t>Z</a:t>
                </a:r>
              </a:p>
            </p:txBody>
          </p:sp>
          <p:sp>
            <p:nvSpPr>
              <p:cNvPr id="8419" name="Rectangle 210"/>
              <p:cNvSpPr>
                <a:spLocks noChangeArrowheads="1"/>
              </p:cNvSpPr>
              <p:nvPr/>
            </p:nvSpPr>
            <p:spPr bwMode="auto">
              <a:xfrm>
                <a:off x="4904" y="3421"/>
                <a:ext cx="187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buClr>
                    <a:srgbClr val="1F1A17"/>
                  </a:buCl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800" i="1">
                    <a:solidFill>
                      <a:srgbClr val="1F1A17"/>
                    </a:solidFill>
                  </a:rPr>
                  <a:t>WBA</a:t>
                </a:r>
              </a:p>
            </p:txBody>
          </p:sp>
          <p:sp>
            <p:nvSpPr>
              <p:cNvPr id="8420" name="Rectangle 211"/>
              <p:cNvSpPr>
                <a:spLocks noChangeArrowheads="1"/>
              </p:cNvSpPr>
              <p:nvPr/>
            </p:nvSpPr>
            <p:spPr bwMode="auto">
              <a:xfrm>
                <a:off x="5035" y="3421"/>
                <a:ext cx="47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buClr>
                    <a:srgbClr val="1F1A17"/>
                  </a:buCl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800" i="1">
                    <a:solidFill>
                      <a:srgbClr val="1F1A17"/>
                    </a:solidFill>
                  </a:rPr>
                  <a:t>L</a:t>
                </a:r>
              </a:p>
            </p:txBody>
          </p:sp>
          <p:sp>
            <p:nvSpPr>
              <p:cNvPr id="8421" name="Rectangle 212"/>
              <p:cNvSpPr>
                <a:spLocks noChangeArrowheads="1"/>
              </p:cNvSpPr>
              <p:nvPr/>
            </p:nvSpPr>
            <p:spPr bwMode="auto">
              <a:xfrm>
                <a:off x="5101" y="3421"/>
                <a:ext cx="68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>
                  <a:buClr>
                    <a:srgbClr val="1F1A17"/>
                  </a:buClr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800" i="1">
                    <a:solidFill>
                      <a:srgbClr val="1F1A17"/>
                    </a:solidFill>
                  </a:rPr>
                  <a:t>M</a:t>
                </a:r>
              </a:p>
            </p:txBody>
          </p:sp>
          <p:sp>
            <p:nvSpPr>
              <p:cNvPr id="8422" name="Rectangle 213"/>
              <p:cNvSpPr>
                <a:spLocks noChangeArrowheads="1"/>
              </p:cNvSpPr>
              <p:nvPr/>
            </p:nvSpPr>
            <p:spPr bwMode="auto">
              <a:xfrm>
                <a:off x="2460" y="3551"/>
                <a:ext cx="37" cy="9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423" name="Rectangle 214"/>
              <p:cNvSpPr>
                <a:spLocks noChangeArrowheads="1"/>
              </p:cNvSpPr>
              <p:nvPr/>
            </p:nvSpPr>
            <p:spPr bwMode="auto">
              <a:xfrm>
                <a:off x="2460" y="3551"/>
                <a:ext cx="37" cy="96"/>
              </a:xfrm>
              <a:prstGeom prst="rect">
                <a:avLst/>
              </a:prstGeom>
              <a:noFill/>
              <a:ln w="3240">
                <a:solidFill>
                  <a:srgbClr val="FFFF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  <p:sp>
            <p:nvSpPr>
              <p:cNvPr id="8424" name="AutoShape 215"/>
              <p:cNvSpPr>
                <a:spLocks noChangeArrowheads="1"/>
              </p:cNvSpPr>
              <p:nvPr/>
            </p:nvSpPr>
            <p:spPr bwMode="auto">
              <a:xfrm>
                <a:off x="2479" y="3549"/>
                <a:ext cx="14" cy="102"/>
              </a:xfrm>
              <a:custGeom>
                <a:avLst/>
                <a:gdLst>
                  <a:gd name="T0" fmla="*/ 2 w 17"/>
                  <a:gd name="T1" fmla="*/ 0 h 102"/>
                  <a:gd name="T2" fmla="*/ 2 w 17"/>
                  <a:gd name="T3" fmla="*/ 8 h 102"/>
                  <a:gd name="T4" fmla="*/ 2 w 17"/>
                  <a:gd name="T5" fmla="*/ 14 h 102"/>
                  <a:gd name="T6" fmla="*/ 2 w 17"/>
                  <a:gd name="T7" fmla="*/ 22 h 102"/>
                  <a:gd name="T8" fmla="*/ 2 w 17"/>
                  <a:gd name="T9" fmla="*/ 27 h 102"/>
                  <a:gd name="T10" fmla="*/ 2 w 17"/>
                  <a:gd name="T11" fmla="*/ 39 h 102"/>
                  <a:gd name="T12" fmla="*/ 2 w 17"/>
                  <a:gd name="T13" fmla="*/ 52 h 102"/>
                  <a:gd name="T14" fmla="*/ 1 w 17"/>
                  <a:gd name="T15" fmla="*/ 64 h 102"/>
                  <a:gd name="T16" fmla="*/ 0 w 17"/>
                  <a:gd name="T17" fmla="*/ 75 h 102"/>
                  <a:gd name="T18" fmla="*/ 0 w 17"/>
                  <a:gd name="T19" fmla="*/ 81 h 102"/>
                  <a:gd name="T20" fmla="*/ 0 w 17"/>
                  <a:gd name="T21" fmla="*/ 89 h 102"/>
                  <a:gd name="T22" fmla="*/ 2 w 17"/>
                  <a:gd name="T23" fmla="*/ 94 h 102"/>
                  <a:gd name="T24" fmla="*/ 2 w 17"/>
                  <a:gd name="T25" fmla="*/ 102 h 10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7"/>
                  <a:gd name="T40" fmla="*/ 0 h 102"/>
                  <a:gd name="T41" fmla="*/ 17 w 17"/>
                  <a:gd name="T42" fmla="*/ 102 h 10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7" h="102">
                    <a:moveTo>
                      <a:pt x="9" y="0"/>
                    </a:moveTo>
                    <a:lnTo>
                      <a:pt x="13" y="8"/>
                    </a:lnTo>
                    <a:lnTo>
                      <a:pt x="15" y="14"/>
                    </a:lnTo>
                    <a:lnTo>
                      <a:pt x="17" y="22"/>
                    </a:lnTo>
                    <a:lnTo>
                      <a:pt x="17" y="27"/>
                    </a:lnTo>
                    <a:lnTo>
                      <a:pt x="13" y="39"/>
                    </a:lnTo>
                    <a:lnTo>
                      <a:pt x="7" y="52"/>
                    </a:lnTo>
                    <a:lnTo>
                      <a:pt x="1" y="64"/>
                    </a:lnTo>
                    <a:lnTo>
                      <a:pt x="0" y="75"/>
                    </a:lnTo>
                    <a:lnTo>
                      <a:pt x="0" y="81"/>
                    </a:lnTo>
                    <a:lnTo>
                      <a:pt x="0" y="89"/>
                    </a:lnTo>
                    <a:lnTo>
                      <a:pt x="3" y="94"/>
                    </a:lnTo>
                    <a:lnTo>
                      <a:pt x="9" y="102"/>
                    </a:lnTo>
                  </a:path>
                </a:pathLst>
              </a:custGeom>
              <a:noFill/>
              <a:ln w="6480">
                <a:solidFill>
                  <a:srgbClr val="13151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>
                  <a:lnSpc>
                    <a:spcPct val="81000"/>
                  </a:lnSpc>
                </a:pPr>
                <a:endParaRPr lang="de-DE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209" name="Text Box 237"/>
            <p:cNvSpPr txBox="1">
              <a:spLocks noChangeArrowheads="1"/>
            </p:cNvSpPr>
            <p:nvPr/>
          </p:nvSpPr>
          <p:spPr bwMode="auto">
            <a:xfrm>
              <a:off x="5630048" y="5568950"/>
              <a:ext cx="3262432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/>
              <a:r>
                <a:rPr lang="de-DE" sz="1400" b="1" dirty="0">
                  <a:solidFill>
                    <a:srgbClr val="C00000"/>
                  </a:solidFill>
                </a:rPr>
                <a:t>Expression </a:t>
              </a:r>
              <a:r>
                <a:rPr lang="de-DE" sz="1400" b="1" dirty="0" err="1">
                  <a:solidFill>
                    <a:srgbClr val="C00000"/>
                  </a:solidFill>
                </a:rPr>
                <a:t>of</a:t>
              </a:r>
              <a:r>
                <a:rPr lang="de-DE" sz="1400" b="1" dirty="0">
                  <a:solidFill>
                    <a:srgbClr val="C00000"/>
                  </a:solidFill>
                </a:rPr>
                <a:t> </a:t>
              </a:r>
              <a:r>
                <a:rPr lang="de-DE" sz="1400" b="1" dirty="0" err="1">
                  <a:solidFill>
                    <a:srgbClr val="C00000"/>
                  </a:solidFill>
                </a:rPr>
                <a:t>photosynthetic</a:t>
              </a:r>
              <a:r>
                <a:rPr lang="de-DE" sz="1400" b="1" dirty="0">
                  <a:solidFill>
                    <a:srgbClr val="C00000"/>
                  </a:solidFill>
                </a:rPr>
                <a:t> genes</a:t>
              </a:r>
              <a:endParaRPr lang="en-US" sz="1400" b="1" dirty="0">
                <a:solidFill>
                  <a:srgbClr val="C00000"/>
                </a:solidFill>
              </a:endParaRPr>
            </a:p>
          </p:txBody>
        </p:sp>
      </p:grpSp>
      <p:pic>
        <p:nvPicPr>
          <p:cNvPr id="236" name="Picture 4" descr="Pigment_Fenster"/>
          <p:cNvPicPr>
            <a:picLocks noChangeAspect="1" noChangeArrowheads="1"/>
          </p:cNvPicPr>
          <p:nvPr/>
        </p:nvPicPr>
        <p:blipFill>
          <a:blip r:embed="rId4" cstate="print"/>
          <a:srcRect l="25783" r="33890" b="13821"/>
          <a:stretch>
            <a:fillRect/>
          </a:stretch>
        </p:blipFill>
        <p:spPr>
          <a:xfrm>
            <a:off x="1201248" y="2747963"/>
            <a:ext cx="1427652" cy="2422525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</p:pic>
      <p:sp>
        <p:nvSpPr>
          <p:cNvPr id="233" name="Text Box 13"/>
          <p:cNvSpPr txBox="1">
            <a:spLocks noChangeArrowheads="1"/>
          </p:cNvSpPr>
          <p:nvPr/>
        </p:nvSpPr>
        <p:spPr bwMode="auto">
          <a:xfrm>
            <a:off x="625475" y="260648"/>
            <a:ext cx="7927975" cy="71006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ctr" eaLnBrk="1" hangingPunct="1"/>
            <a:r>
              <a:rPr lang="en-GB" sz="2000" dirty="0" smtClean="0">
                <a:solidFill>
                  <a:srgbClr val="000099"/>
                </a:solidFill>
              </a:rPr>
              <a:t>Induction </a:t>
            </a:r>
            <a:r>
              <a:rPr lang="en-GB" sz="2000" dirty="0">
                <a:solidFill>
                  <a:srgbClr val="000099"/>
                </a:solidFill>
              </a:rPr>
              <a:t>of Photosynthetic Membranes by Environmental Factors, Oxygen and Light</a:t>
            </a:r>
          </a:p>
        </p:txBody>
      </p:sp>
    </p:spTree>
    <p:extLst>
      <p:ext uri="{BB962C8B-B14F-4D97-AF65-F5344CB8AC3E}">
        <p14:creationId xmlns:p14="http://schemas.microsoft.com/office/powerpoint/2010/main" val="369956150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6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589" y="4102588"/>
            <a:ext cx="2357413" cy="1219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024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83" y="3497732"/>
            <a:ext cx="2045885" cy="1666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024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5" t="7642" r="19121" b="5032"/>
          <a:stretch>
            <a:fillRect/>
          </a:stretch>
        </p:blipFill>
        <p:spPr bwMode="auto">
          <a:xfrm>
            <a:off x="2938410" y="2287375"/>
            <a:ext cx="1098179" cy="1889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024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62" y="2328332"/>
            <a:ext cx="2068492" cy="1088375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5" name="Rectangle 10"/>
          <p:cNvSpPr>
            <a:spLocks noChangeArrowheads="1"/>
          </p:cNvSpPr>
          <p:nvPr/>
        </p:nvSpPr>
        <p:spPr bwMode="auto">
          <a:xfrm>
            <a:off x="0" y="2705100"/>
            <a:ext cx="9144000" cy="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491294" y="235675"/>
            <a:ext cx="8228088" cy="107939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3200" dirty="0" smtClean="0">
                <a:solidFill>
                  <a:srgbClr val="000099"/>
                </a:solidFill>
              </a:rPr>
              <a:t>Expression of Photosynthetic Membranes in Purple </a:t>
            </a:r>
            <a:r>
              <a:rPr lang="en-GB" sz="3200" dirty="0">
                <a:solidFill>
                  <a:srgbClr val="000099"/>
                </a:solidFill>
              </a:rPr>
              <a:t>Bacteria </a:t>
            </a:r>
          </a:p>
        </p:txBody>
      </p:sp>
      <p:sp>
        <p:nvSpPr>
          <p:cNvPr id="10256" name="Text Box 8"/>
          <p:cNvSpPr txBox="1">
            <a:spLocks noChangeArrowheads="1"/>
          </p:cNvSpPr>
          <p:nvPr/>
        </p:nvSpPr>
        <p:spPr bwMode="auto">
          <a:xfrm>
            <a:off x="323528" y="1628800"/>
            <a:ext cx="3864376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marL="92075" indent="-92075" eaLnBrk="1" hangingPunct="1">
              <a:buClr>
                <a:srgbClr val="009999"/>
              </a:buClr>
              <a:buFont typeface="Arial" pitchFamily="34" charset="0"/>
              <a:buChar char="•"/>
            </a:pPr>
            <a:r>
              <a:rPr lang="en-GB" sz="1600" dirty="0" err="1"/>
              <a:t>Intracytoplasmic</a:t>
            </a:r>
            <a:r>
              <a:rPr lang="en-GB" sz="1600" dirty="0"/>
              <a:t> photosynthetic membranes in </a:t>
            </a:r>
            <a:r>
              <a:rPr lang="en-GB" sz="1600" i="1" dirty="0" err="1">
                <a:solidFill>
                  <a:srgbClr val="C00000"/>
                </a:solidFill>
              </a:rPr>
              <a:t>Rhodospirillum</a:t>
            </a:r>
            <a:r>
              <a:rPr lang="en-GB" sz="1600" i="1" dirty="0">
                <a:solidFill>
                  <a:srgbClr val="C00000"/>
                </a:solidFill>
              </a:rPr>
              <a:t> </a:t>
            </a:r>
            <a:r>
              <a:rPr lang="en-GB" sz="1600" i="1" dirty="0" err="1" smtClean="0">
                <a:solidFill>
                  <a:srgbClr val="C00000"/>
                </a:solidFill>
              </a:rPr>
              <a:t>rubrum</a:t>
            </a:r>
            <a:r>
              <a:rPr lang="en-GB" sz="1600" i="1" dirty="0" smtClean="0">
                <a:solidFill>
                  <a:srgbClr val="C00000"/>
                </a:solidFill>
              </a:rPr>
              <a:t> </a:t>
            </a:r>
            <a:endParaRPr lang="en-GB" sz="1600" i="1" dirty="0">
              <a:solidFill>
                <a:srgbClr val="C00000"/>
              </a:solidFill>
            </a:endParaRPr>
          </a:p>
        </p:txBody>
      </p:sp>
      <p:pic>
        <p:nvPicPr>
          <p:cNvPr id="10257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2367578"/>
            <a:ext cx="4385849" cy="2789614"/>
          </a:xfrm>
          <a:prstGeom prst="rect">
            <a:avLst/>
          </a:prstGeom>
          <a:noFill/>
          <a:ln w="126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 Box 8"/>
          <p:cNvSpPr txBox="1">
            <a:spLocks noChangeArrowheads="1"/>
          </p:cNvSpPr>
          <p:nvPr/>
        </p:nvSpPr>
        <p:spPr bwMode="auto">
          <a:xfrm>
            <a:off x="4499992" y="1628800"/>
            <a:ext cx="3849980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marL="92075" indent="-92075" eaLnBrk="1" hangingPunct="1">
              <a:buClr>
                <a:srgbClr val="009999"/>
              </a:buClr>
              <a:buFont typeface="Arial" pitchFamily="34" charset="0"/>
              <a:buChar char="•"/>
              <a:tabLst>
                <a:tab pos="92075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 smtClean="0"/>
              <a:t>Cyclic photophosphorylation in photosynthetic membranes</a:t>
            </a:r>
            <a:endParaRPr lang="en-GB" sz="1600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13"/>
          <p:cNvSpPr txBox="1">
            <a:spLocks noChangeArrowheads="1"/>
          </p:cNvSpPr>
          <p:nvPr/>
        </p:nvSpPr>
        <p:spPr bwMode="auto">
          <a:xfrm>
            <a:off x="1169988" y="343317"/>
            <a:ext cx="6902450" cy="83317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2400" dirty="0">
                <a:solidFill>
                  <a:srgbClr val="000099"/>
                </a:solidFill>
              </a:rPr>
              <a:t>High Level Expression of Photosynthetic Membranes as Model System for </a:t>
            </a:r>
            <a:r>
              <a:rPr lang="en-GB" sz="2400" dirty="0" err="1">
                <a:solidFill>
                  <a:srgbClr val="000099"/>
                </a:solidFill>
              </a:rPr>
              <a:t>Redox</a:t>
            </a:r>
            <a:r>
              <a:rPr lang="en-GB" sz="2400" dirty="0">
                <a:solidFill>
                  <a:srgbClr val="000099"/>
                </a:solidFill>
              </a:rPr>
              <a:t> </a:t>
            </a:r>
            <a:r>
              <a:rPr lang="en-GB" sz="2400" dirty="0" err="1">
                <a:solidFill>
                  <a:srgbClr val="000099"/>
                </a:solidFill>
              </a:rPr>
              <a:t>Signaling</a:t>
            </a:r>
            <a:r>
              <a:rPr lang="en-GB" sz="2400" dirty="0">
                <a:solidFill>
                  <a:srgbClr val="000099"/>
                </a:solidFill>
              </a:rPr>
              <a:t> and Control</a:t>
            </a:r>
          </a:p>
        </p:txBody>
      </p:sp>
      <p:sp>
        <p:nvSpPr>
          <p:cNvPr id="16" name="Rectangle 218"/>
          <p:cNvSpPr>
            <a:spLocks noChangeArrowheads="1"/>
          </p:cNvSpPr>
          <p:nvPr/>
        </p:nvSpPr>
        <p:spPr bwMode="auto">
          <a:xfrm>
            <a:off x="617537" y="3430596"/>
            <a:ext cx="3487738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0"/>
              </a:spcBef>
              <a:buClr>
                <a:srgbClr val="000000"/>
              </a:buClr>
              <a:buSzPct val="100000"/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 dirty="0" err="1" smtClean="0">
                <a:solidFill>
                  <a:srgbClr val="000000"/>
                </a:solidFill>
              </a:rPr>
              <a:t>Semiaerobic</a:t>
            </a:r>
            <a:r>
              <a:rPr lang="en-GB" sz="1200" dirty="0" smtClean="0">
                <a:solidFill>
                  <a:srgbClr val="000000"/>
                </a:solidFill>
              </a:rPr>
              <a:t> cultivation </a:t>
            </a:r>
            <a:r>
              <a:rPr lang="en-GB" sz="1200" dirty="0">
                <a:solidFill>
                  <a:srgbClr val="000000"/>
                </a:solidFill>
              </a:rPr>
              <a:t>of </a:t>
            </a:r>
            <a:r>
              <a:rPr lang="en-GB" sz="1200" i="1" dirty="0">
                <a:solidFill>
                  <a:srgbClr val="000000"/>
                </a:solidFill>
              </a:rPr>
              <a:t>R. </a:t>
            </a:r>
            <a:r>
              <a:rPr lang="en-GB" sz="1200" i="1" dirty="0" err="1">
                <a:solidFill>
                  <a:srgbClr val="000000"/>
                </a:solidFill>
              </a:rPr>
              <a:t>rubrum</a:t>
            </a:r>
            <a:r>
              <a:rPr lang="en-GB" sz="1200" i="1" dirty="0">
                <a:solidFill>
                  <a:srgbClr val="000000"/>
                </a:solidFill>
              </a:rPr>
              <a:t> </a:t>
            </a:r>
            <a:r>
              <a:rPr lang="en-GB" sz="1200" dirty="0">
                <a:solidFill>
                  <a:srgbClr val="000000"/>
                </a:solidFill>
              </a:rPr>
              <a:t>in the </a:t>
            </a:r>
            <a:r>
              <a:rPr lang="en-GB" sz="1200" dirty="0" smtClean="0">
                <a:solidFill>
                  <a:srgbClr val="000000"/>
                </a:solidFill>
              </a:rPr>
              <a:t>dark with </a:t>
            </a:r>
            <a:r>
              <a:rPr lang="en-GB" sz="1200" dirty="0">
                <a:solidFill>
                  <a:srgbClr val="000000"/>
                </a:solidFill>
              </a:rPr>
              <a:t>different carbon substrates</a:t>
            </a:r>
          </a:p>
        </p:txBody>
      </p:sp>
      <p:sp>
        <p:nvSpPr>
          <p:cNvPr id="182275" name="AutoShape 3"/>
          <p:cNvSpPr>
            <a:spLocks noChangeAspect="1" noChangeArrowheads="1" noTextEdit="1"/>
          </p:cNvSpPr>
          <p:nvPr/>
        </p:nvSpPr>
        <p:spPr bwMode="auto">
          <a:xfrm>
            <a:off x="1619250" y="1298575"/>
            <a:ext cx="1008063" cy="211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82278" name="Rectangle 6"/>
          <p:cNvSpPr>
            <a:spLocks noChangeArrowheads="1"/>
          </p:cNvSpPr>
          <p:nvPr/>
        </p:nvSpPr>
        <p:spPr bwMode="auto">
          <a:xfrm>
            <a:off x="788987" y="1306513"/>
            <a:ext cx="2930526" cy="208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82283" name="Rectangle 11"/>
          <p:cNvSpPr>
            <a:spLocks noChangeArrowheads="1"/>
          </p:cNvSpPr>
          <p:nvPr/>
        </p:nvSpPr>
        <p:spPr bwMode="auto">
          <a:xfrm>
            <a:off x="1717681" y="3175000"/>
            <a:ext cx="6969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0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Succinate</a:t>
            </a: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82287" name="Picture 15"/>
          <p:cNvPicPr>
            <a:picLocks noChangeAspect="1" noChangeArrowheads="1"/>
          </p:cNvPicPr>
          <p:nvPr/>
        </p:nvPicPr>
        <p:blipFill>
          <a:blip r:embed="rId3" cstate="print"/>
          <a:srcRect l="32371" r="37384"/>
          <a:stretch>
            <a:fillRect/>
          </a:stretch>
        </p:blipFill>
        <p:spPr bwMode="auto">
          <a:xfrm>
            <a:off x="1743075" y="1314450"/>
            <a:ext cx="881063" cy="207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2292" name="Rectangle 20"/>
          <p:cNvSpPr>
            <a:spLocks noChangeArrowheads="1"/>
          </p:cNvSpPr>
          <p:nvPr/>
        </p:nvSpPr>
        <p:spPr bwMode="auto">
          <a:xfrm>
            <a:off x="1820844" y="3138488"/>
            <a:ext cx="727075" cy="203200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82293" name="Rectangle 21"/>
          <p:cNvSpPr>
            <a:spLocks noChangeArrowheads="1"/>
          </p:cNvSpPr>
          <p:nvPr/>
        </p:nvSpPr>
        <p:spPr bwMode="auto">
          <a:xfrm>
            <a:off x="1867826" y="3155376"/>
            <a:ext cx="6969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000" b="1" i="0" u="none" strike="noStrike" cap="none" normalizeH="0" baseline="0" dirty="0" err="1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Succinate</a:t>
            </a:r>
            <a:endParaRPr kumimoji="0" lang="de-D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8803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62425" y="1406525"/>
            <a:ext cx="4903788" cy="4751812"/>
            <a:chOff x="4162425" y="1406525"/>
            <a:chExt cx="4903788" cy="4751812"/>
          </a:xfrm>
        </p:grpSpPr>
        <p:sp>
          <p:nvSpPr>
            <p:cNvPr id="125954" name="AutoShape 2"/>
            <p:cNvSpPr>
              <a:spLocks noChangeAspect="1" noChangeArrowheads="1" noTextEdit="1"/>
            </p:cNvSpPr>
            <p:nvPr/>
          </p:nvSpPr>
          <p:spPr bwMode="auto">
            <a:xfrm>
              <a:off x="4162425" y="1412875"/>
              <a:ext cx="4824413" cy="391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4292600" y="4862513"/>
              <a:ext cx="306388" cy="403225"/>
              <a:chOff x="2704" y="3063"/>
              <a:chExt cx="193" cy="254"/>
            </a:xfrm>
          </p:grpSpPr>
          <p:pic>
            <p:nvPicPr>
              <p:cNvPr id="125956" name="Picture 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710" y="3069"/>
                <a:ext cx="185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5957" name="Rectangle 5"/>
              <p:cNvSpPr>
                <a:spLocks noChangeArrowheads="1"/>
              </p:cNvSpPr>
              <p:nvPr/>
            </p:nvSpPr>
            <p:spPr bwMode="auto">
              <a:xfrm>
                <a:off x="2704" y="3063"/>
                <a:ext cx="193" cy="254"/>
              </a:xfrm>
              <a:prstGeom prst="rect">
                <a:avLst/>
              </a:prstGeom>
              <a:noFill/>
              <a:ln w="7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4" name="Group 28"/>
            <p:cNvGrpSpPr>
              <a:grpSpLocks/>
            </p:cNvGrpSpPr>
            <p:nvPr/>
          </p:nvGrpSpPr>
          <p:grpSpPr bwMode="auto">
            <a:xfrm>
              <a:off x="8353425" y="4770438"/>
              <a:ext cx="712788" cy="534988"/>
              <a:chOff x="5262" y="3005"/>
              <a:chExt cx="449" cy="337"/>
            </a:xfrm>
          </p:grpSpPr>
          <p:pic>
            <p:nvPicPr>
              <p:cNvPr id="125959" name="Picture 7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5264" y="3006"/>
                <a:ext cx="413" cy="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5960" name="Rectangle 8"/>
              <p:cNvSpPr>
                <a:spLocks noChangeArrowheads="1"/>
              </p:cNvSpPr>
              <p:nvPr/>
            </p:nvSpPr>
            <p:spPr bwMode="auto">
              <a:xfrm>
                <a:off x="5262" y="3005"/>
                <a:ext cx="416" cy="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5961" name="Rectangle 9"/>
              <p:cNvSpPr>
                <a:spLocks noChangeArrowheads="1"/>
              </p:cNvSpPr>
              <p:nvPr/>
            </p:nvSpPr>
            <p:spPr bwMode="auto">
              <a:xfrm>
                <a:off x="5262" y="3005"/>
                <a:ext cx="416" cy="298"/>
              </a:xfrm>
              <a:prstGeom prst="rect">
                <a:avLst/>
              </a:prstGeom>
              <a:noFill/>
              <a:ln w="3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5962" name="Rectangle 10"/>
              <p:cNvSpPr>
                <a:spLocks noChangeArrowheads="1"/>
              </p:cNvSpPr>
              <p:nvPr/>
            </p:nvSpPr>
            <p:spPr bwMode="auto">
              <a:xfrm>
                <a:off x="5265" y="3267"/>
                <a:ext cx="94" cy="29"/>
              </a:xfrm>
              <a:prstGeom prst="rect">
                <a:avLst/>
              </a:prstGeom>
              <a:solidFill>
                <a:srgbClr val="0000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5963" name="Rectangle 11"/>
              <p:cNvSpPr>
                <a:spLocks noChangeArrowheads="1"/>
              </p:cNvSpPr>
              <p:nvPr/>
            </p:nvSpPr>
            <p:spPr bwMode="auto">
              <a:xfrm>
                <a:off x="5274" y="3271"/>
                <a:ext cx="117" cy="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2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</a:rPr>
                  <a:t>Fructose</a:t>
                </a:r>
                <a:endParaRPr kumimoji="0" lang="de-DE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25964" name="Rectangle 12"/>
              <p:cNvSpPr>
                <a:spLocks noChangeArrowheads="1"/>
              </p:cNvSpPr>
              <p:nvPr/>
            </p:nvSpPr>
            <p:spPr bwMode="auto">
              <a:xfrm>
                <a:off x="5377" y="3267"/>
                <a:ext cx="104" cy="29"/>
              </a:xfrm>
              <a:prstGeom prst="rect">
                <a:avLst/>
              </a:prstGeom>
              <a:solidFill>
                <a:srgbClr val="0000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5965" name="Rectangle 13"/>
              <p:cNvSpPr>
                <a:spLocks noChangeArrowheads="1"/>
              </p:cNvSpPr>
              <p:nvPr/>
            </p:nvSpPr>
            <p:spPr bwMode="auto">
              <a:xfrm>
                <a:off x="5386" y="3271"/>
                <a:ext cx="130" cy="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2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</a:rPr>
                  <a:t>Succinate</a:t>
                </a:r>
                <a:endParaRPr kumimoji="0" lang="de-DE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25966" name="Rectangle 14"/>
              <p:cNvSpPr>
                <a:spLocks noChangeArrowheads="1"/>
              </p:cNvSpPr>
              <p:nvPr/>
            </p:nvSpPr>
            <p:spPr bwMode="auto">
              <a:xfrm>
                <a:off x="5490" y="3266"/>
                <a:ext cx="186" cy="29"/>
              </a:xfrm>
              <a:prstGeom prst="rect">
                <a:avLst/>
              </a:prstGeom>
              <a:solidFill>
                <a:srgbClr val="0000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5967" name="Rectangle 15"/>
              <p:cNvSpPr>
                <a:spLocks noChangeArrowheads="1"/>
              </p:cNvSpPr>
              <p:nvPr/>
            </p:nvSpPr>
            <p:spPr bwMode="auto">
              <a:xfrm>
                <a:off x="5499" y="3270"/>
                <a:ext cx="124" cy="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2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</a:rPr>
                  <a:t>Fructose/</a:t>
                </a:r>
                <a:endParaRPr kumimoji="0" lang="de-DE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25968" name="Rectangle 16"/>
              <p:cNvSpPr>
                <a:spLocks noChangeArrowheads="1"/>
              </p:cNvSpPr>
              <p:nvPr/>
            </p:nvSpPr>
            <p:spPr bwMode="auto">
              <a:xfrm>
                <a:off x="5581" y="3270"/>
                <a:ext cx="130" cy="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2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</a:rPr>
                  <a:t>Succinate</a:t>
                </a:r>
                <a:endParaRPr kumimoji="0" lang="de-DE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pic>
            <p:nvPicPr>
              <p:cNvPr id="125969" name="Picture 17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5264" y="3006"/>
                <a:ext cx="413" cy="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5970" name="Rectangle 18"/>
              <p:cNvSpPr>
                <a:spLocks noChangeArrowheads="1"/>
              </p:cNvSpPr>
              <p:nvPr/>
            </p:nvSpPr>
            <p:spPr bwMode="auto">
              <a:xfrm>
                <a:off x="5262" y="3005"/>
                <a:ext cx="416" cy="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5971" name="Rectangle 19"/>
              <p:cNvSpPr>
                <a:spLocks noChangeArrowheads="1"/>
              </p:cNvSpPr>
              <p:nvPr/>
            </p:nvSpPr>
            <p:spPr bwMode="auto">
              <a:xfrm>
                <a:off x="5262" y="3005"/>
                <a:ext cx="416" cy="298"/>
              </a:xfrm>
              <a:prstGeom prst="rect">
                <a:avLst/>
              </a:prstGeom>
              <a:noFill/>
              <a:ln w="3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5972" name="Rectangle 20"/>
              <p:cNvSpPr>
                <a:spLocks noChangeArrowheads="1"/>
              </p:cNvSpPr>
              <p:nvPr/>
            </p:nvSpPr>
            <p:spPr bwMode="auto">
              <a:xfrm>
                <a:off x="5265" y="3267"/>
                <a:ext cx="94" cy="29"/>
              </a:xfrm>
              <a:prstGeom prst="rect">
                <a:avLst/>
              </a:prstGeom>
              <a:solidFill>
                <a:srgbClr val="0000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5973" name="Rectangle 21"/>
              <p:cNvSpPr>
                <a:spLocks noChangeArrowheads="1"/>
              </p:cNvSpPr>
              <p:nvPr/>
            </p:nvSpPr>
            <p:spPr bwMode="auto">
              <a:xfrm>
                <a:off x="5274" y="3271"/>
                <a:ext cx="117" cy="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2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</a:rPr>
                  <a:t>Fructose</a:t>
                </a:r>
                <a:endParaRPr kumimoji="0" lang="de-DE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25974" name="Rectangle 22"/>
              <p:cNvSpPr>
                <a:spLocks noChangeArrowheads="1"/>
              </p:cNvSpPr>
              <p:nvPr/>
            </p:nvSpPr>
            <p:spPr bwMode="auto">
              <a:xfrm>
                <a:off x="5377" y="3267"/>
                <a:ext cx="104" cy="29"/>
              </a:xfrm>
              <a:prstGeom prst="rect">
                <a:avLst/>
              </a:prstGeom>
              <a:solidFill>
                <a:srgbClr val="0000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5975" name="Rectangle 23"/>
              <p:cNvSpPr>
                <a:spLocks noChangeArrowheads="1"/>
              </p:cNvSpPr>
              <p:nvPr/>
            </p:nvSpPr>
            <p:spPr bwMode="auto">
              <a:xfrm>
                <a:off x="5386" y="3271"/>
                <a:ext cx="130" cy="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2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</a:rPr>
                  <a:t>Succinate</a:t>
                </a:r>
                <a:endParaRPr kumimoji="0" lang="de-DE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25976" name="Rectangle 24"/>
              <p:cNvSpPr>
                <a:spLocks noChangeArrowheads="1"/>
              </p:cNvSpPr>
              <p:nvPr/>
            </p:nvSpPr>
            <p:spPr bwMode="auto">
              <a:xfrm>
                <a:off x="5490" y="3266"/>
                <a:ext cx="186" cy="29"/>
              </a:xfrm>
              <a:prstGeom prst="rect">
                <a:avLst/>
              </a:prstGeom>
              <a:solidFill>
                <a:srgbClr val="0000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5977" name="Rectangle 25"/>
              <p:cNvSpPr>
                <a:spLocks noChangeArrowheads="1"/>
              </p:cNvSpPr>
              <p:nvPr/>
            </p:nvSpPr>
            <p:spPr bwMode="auto">
              <a:xfrm>
                <a:off x="5499" y="3270"/>
                <a:ext cx="124" cy="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2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</a:rPr>
                  <a:t>Fructose/</a:t>
                </a:r>
                <a:endParaRPr kumimoji="0" lang="de-DE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25978" name="Rectangle 26"/>
              <p:cNvSpPr>
                <a:spLocks noChangeArrowheads="1"/>
              </p:cNvSpPr>
              <p:nvPr/>
            </p:nvSpPr>
            <p:spPr bwMode="auto">
              <a:xfrm>
                <a:off x="5581" y="3270"/>
                <a:ext cx="130" cy="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2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</a:rPr>
                  <a:t>Succinate</a:t>
                </a:r>
                <a:endParaRPr kumimoji="0" lang="de-DE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25979" name="Rectangle 27"/>
              <p:cNvSpPr>
                <a:spLocks noChangeArrowheads="1"/>
              </p:cNvSpPr>
              <p:nvPr/>
            </p:nvSpPr>
            <p:spPr bwMode="auto">
              <a:xfrm>
                <a:off x="5272" y="3032"/>
                <a:ext cx="385" cy="310"/>
              </a:xfrm>
              <a:prstGeom prst="rect">
                <a:avLst/>
              </a:prstGeom>
              <a:noFill/>
              <a:ln w="7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sp>
          <p:nvSpPr>
            <p:cNvPr id="125982" name="Rectangle 30"/>
            <p:cNvSpPr>
              <a:spLocks noChangeArrowheads="1"/>
            </p:cNvSpPr>
            <p:nvPr/>
          </p:nvSpPr>
          <p:spPr bwMode="auto">
            <a:xfrm>
              <a:off x="4795838" y="4995863"/>
              <a:ext cx="3462338" cy="23813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83" name="Freeform 31"/>
            <p:cNvSpPr>
              <a:spLocks/>
            </p:cNvSpPr>
            <p:nvPr/>
          </p:nvSpPr>
          <p:spPr bwMode="auto">
            <a:xfrm>
              <a:off x="4794250" y="4995863"/>
              <a:ext cx="3463925" cy="31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2"/>
                </a:cxn>
                <a:cxn ang="0">
                  <a:pos x="2182" y="2"/>
                </a:cxn>
                <a:cxn ang="0">
                  <a:pos x="2182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2182" h="2">
                  <a:moveTo>
                    <a:pt x="0" y="0"/>
                  </a:moveTo>
                  <a:lnTo>
                    <a:pt x="1" y="2"/>
                  </a:lnTo>
                  <a:lnTo>
                    <a:pt x="2182" y="2"/>
                  </a:lnTo>
                  <a:lnTo>
                    <a:pt x="2182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84" name="Freeform 32"/>
            <p:cNvSpPr>
              <a:spLocks/>
            </p:cNvSpPr>
            <p:nvPr/>
          </p:nvSpPr>
          <p:spPr bwMode="auto">
            <a:xfrm>
              <a:off x="4794250" y="4995863"/>
              <a:ext cx="4763" cy="23813"/>
            </a:xfrm>
            <a:custGeom>
              <a:avLst/>
              <a:gdLst/>
              <a:ahLst/>
              <a:cxnLst>
                <a:cxn ang="0">
                  <a:pos x="1" y="15"/>
                </a:cxn>
                <a:cxn ang="0">
                  <a:pos x="3" y="15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15"/>
                </a:cxn>
                <a:cxn ang="0">
                  <a:pos x="1" y="15"/>
                </a:cxn>
                <a:cxn ang="0">
                  <a:pos x="0" y="15"/>
                </a:cxn>
                <a:cxn ang="0">
                  <a:pos x="1" y="15"/>
                </a:cxn>
              </a:cxnLst>
              <a:rect l="0" t="0" r="r" b="b"/>
              <a:pathLst>
                <a:path w="3" h="15">
                  <a:moveTo>
                    <a:pt x="1" y="15"/>
                  </a:moveTo>
                  <a:lnTo>
                    <a:pt x="3" y="15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15"/>
                  </a:lnTo>
                  <a:lnTo>
                    <a:pt x="1" y="15"/>
                  </a:lnTo>
                  <a:lnTo>
                    <a:pt x="0" y="15"/>
                  </a:lnTo>
                  <a:lnTo>
                    <a:pt x="1" y="15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85" name="Freeform 33"/>
            <p:cNvSpPr>
              <a:spLocks/>
            </p:cNvSpPr>
            <p:nvPr/>
          </p:nvSpPr>
          <p:spPr bwMode="auto">
            <a:xfrm>
              <a:off x="4795838" y="5018088"/>
              <a:ext cx="3463925" cy="1588"/>
            </a:xfrm>
            <a:custGeom>
              <a:avLst/>
              <a:gdLst/>
              <a:ahLst/>
              <a:cxnLst>
                <a:cxn ang="0">
                  <a:pos x="2182" y="1"/>
                </a:cxn>
                <a:cxn ang="0">
                  <a:pos x="2180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2180" y="1"/>
                </a:cxn>
                <a:cxn ang="0">
                  <a:pos x="2182" y="1"/>
                </a:cxn>
                <a:cxn ang="0">
                  <a:pos x="2180" y="1"/>
                </a:cxn>
                <a:cxn ang="0">
                  <a:pos x="2182" y="1"/>
                </a:cxn>
              </a:cxnLst>
              <a:rect l="0" t="0" r="r" b="b"/>
              <a:pathLst>
                <a:path w="2182" h="1">
                  <a:moveTo>
                    <a:pt x="2182" y="1"/>
                  </a:moveTo>
                  <a:lnTo>
                    <a:pt x="218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2180" y="1"/>
                  </a:lnTo>
                  <a:lnTo>
                    <a:pt x="2182" y="1"/>
                  </a:lnTo>
                  <a:lnTo>
                    <a:pt x="2180" y="1"/>
                  </a:lnTo>
                  <a:lnTo>
                    <a:pt x="2182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86" name="Freeform 34"/>
            <p:cNvSpPr>
              <a:spLocks/>
            </p:cNvSpPr>
            <p:nvPr/>
          </p:nvSpPr>
          <p:spPr bwMode="auto">
            <a:xfrm>
              <a:off x="8258175" y="4995863"/>
              <a:ext cx="1588" cy="238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15"/>
                </a:cxn>
                <a:cxn ang="0">
                  <a:pos x="1" y="15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 h="15">
                  <a:moveTo>
                    <a:pt x="0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1" y="15"/>
                  </a:ln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87" name="Freeform 35"/>
            <p:cNvSpPr>
              <a:spLocks/>
            </p:cNvSpPr>
            <p:nvPr/>
          </p:nvSpPr>
          <p:spPr bwMode="auto">
            <a:xfrm>
              <a:off x="4876800" y="4926013"/>
              <a:ext cx="149225" cy="163513"/>
            </a:xfrm>
            <a:custGeom>
              <a:avLst/>
              <a:gdLst/>
              <a:ahLst/>
              <a:cxnLst>
                <a:cxn ang="0">
                  <a:pos x="41" y="103"/>
                </a:cxn>
                <a:cxn ang="0">
                  <a:pos x="94" y="52"/>
                </a:cxn>
                <a:cxn ang="0">
                  <a:pos x="41" y="0"/>
                </a:cxn>
                <a:cxn ang="0">
                  <a:pos x="0" y="0"/>
                </a:cxn>
                <a:cxn ang="0">
                  <a:pos x="0" y="103"/>
                </a:cxn>
                <a:cxn ang="0">
                  <a:pos x="41" y="103"/>
                </a:cxn>
              </a:cxnLst>
              <a:rect l="0" t="0" r="r" b="b"/>
              <a:pathLst>
                <a:path w="94" h="103">
                  <a:moveTo>
                    <a:pt x="41" y="103"/>
                  </a:moveTo>
                  <a:lnTo>
                    <a:pt x="94" y="52"/>
                  </a:lnTo>
                  <a:lnTo>
                    <a:pt x="41" y="0"/>
                  </a:lnTo>
                  <a:lnTo>
                    <a:pt x="0" y="0"/>
                  </a:lnTo>
                  <a:lnTo>
                    <a:pt x="0" y="103"/>
                  </a:lnTo>
                  <a:lnTo>
                    <a:pt x="41" y="10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88" name="Freeform 36"/>
            <p:cNvSpPr>
              <a:spLocks/>
            </p:cNvSpPr>
            <p:nvPr/>
          </p:nvSpPr>
          <p:spPr bwMode="auto">
            <a:xfrm>
              <a:off x="4941888" y="5005388"/>
              <a:ext cx="87313" cy="88900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52" y="0"/>
                </a:cxn>
                <a:cxn ang="0">
                  <a:pos x="0" y="52"/>
                </a:cxn>
                <a:cxn ang="0">
                  <a:pos x="1" y="56"/>
                </a:cxn>
                <a:cxn ang="0">
                  <a:pos x="53" y="4"/>
                </a:cxn>
                <a:cxn ang="0">
                  <a:pos x="53" y="0"/>
                </a:cxn>
                <a:cxn ang="0">
                  <a:pos x="53" y="4"/>
                </a:cxn>
                <a:cxn ang="0">
                  <a:pos x="55" y="2"/>
                </a:cxn>
                <a:cxn ang="0">
                  <a:pos x="53" y="0"/>
                </a:cxn>
              </a:cxnLst>
              <a:rect l="0" t="0" r="r" b="b"/>
              <a:pathLst>
                <a:path w="55" h="56">
                  <a:moveTo>
                    <a:pt x="53" y="0"/>
                  </a:moveTo>
                  <a:lnTo>
                    <a:pt x="52" y="0"/>
                  </a:lnTo>
                  <a:lnTo>
                    <a:pt x="0" y="52"/>
                  </a:lnTo>
                  <a:lnTo>
                    <a:pt x="1" y="56"/>
                  </a:lnTo>
                  <a:lnTo>
                    <a:pt x="53" y="4"/>
                  </a:lnTo>
                  <a:lnTo>
                    <a:pt x="53" y="0"/>
                  </a:lnTo>
                  <a:lnTo>
                    <a:pt x="53" y="4"/>
                  </a:lnTo>
                  <a:lnTo>
                    <a:pt x="55" y="2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89" name="Freeform 37"/>
            <p:cNvSpPr>
              <a:spLocks/>
            </p:cNvSpPr>
            <p:nvPr/>
          </p:nvSpPr>
          <p:spPr bwMode="auto">
            <a:xfrm>
              <a:off x="4941888" y="4924425"/>
              <a:ext cx="85725" cy="8572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53" y="54"/>
                </a:cxn>
                <a:cxn ang="0">
                  <a:pos x="54" y="50"/>
                </a:cxn>
                <a:cxn ang="0">
                  <a:pos x="1" y="0"/>
                </a:cxn>
              </a:cxnLst>
              <a:rect l="0" t="0" r="r" b="b"/>
              <a:pathLst>
                <a:path w="54" h="54">
                  <a:moveTo>
                    <a:pt x="1" y="0"/>
                  </a:moveTo>
                  <a:lnTo>
                    <a:pt x="0" y="2"/>
                  </a:lnTo>
                  <a:lnTo>
                    <a:pt x="53" y="54"/>
                  </a:lnTo>
                  <a:lnTo>
                    <a:pt x="54" y="5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90" name="Freeform 38"/>
            <p:cNvSpPr>
              <a:spLocks/>
            </p:cNvSpPr>
            <p:nvPr/>
          </p:nvSpPr>
          <p:spPr bwMode="auto">
            <a:xfrm>
              <a:off x="4876800" y="4924425"/>
              <a:ext cx="65088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3"/>
                </a:cxn>
                <a:cxn ang="0">
                  <a:pos x="41" y="3"/>
                </a:cxn>
                <a:cxn ang="0">
                  <a:pos x="41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41" h="3">
                  <a:moveTo>
                    <a:pt x="0" y="1"/>
                  </a:moveTo>
                  <a:lnTo>
                    <a:pt x="0" y="3"/>
                  </a:lnTo>
                  <a:lnTo>
                    <a:pt x="41" y="3"/>
                  </a:lnTo>
                  <a:lnTo>
                    <a:pt x="41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91" name="Freeform 39"/>
            <p:cNvSpPr>
              <a:spLocks/>
            </p:cNvSpPr>
            <p:nvPr/>
          </p:nvSpPr>
          <p:spPr bwMode="auto">
            <a:xfrm>
              <a:off x="4876800" y="4926013"/>
              <a:ext cx="1588" cy="168275"/>
            </a:xfrm>
            <a:custGeom>
              <a:avLst/>
              <a:gdLst/>
              <a:ahLst/>
              <a:cxnLst>
                <a:cxn ang="0">
                  <a:pos x="0" y="106"/>
                </a:cxn>
                <a:cxn ang="0">
                  <a:pos x="1" y="104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0" y="104"/>
                </a:cxn>
                <a:cxn ang="0">
                  <a:pos x="0" y="106"/>
                </a:cxn>
              </a:cxnLst>
              <a:rect l="0" t="0" r="r" b="b"/>
              <a:pathLst>
                <a:path w="1" h="106">
                  <a:moveTo>
                    <a:pt x="0" y="106"/>
                  </a:moveTo>
                  <a:lnTo>
                    <a:pt x="1" y="104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0" y="104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92" name="Freeform 40"/>
            <p:cNvSpPr>
              <a:spLocks/>
            </p:cNvSpPr>
            <p:nvPr/>
          </p:nvSpPr>
          <p:spPr bwMode="auto">
            <a:xfrm>
              <a:off x="4876800" y="5089525"/>
              <a:ext cx="66675" cy="3175"/>
            </a:xfrm>
            <a:custGeom>
              <a:avLst/>
              <a:gdLst/>
              <a:ahLst/>
              <a:cxnLst>
                <a:cxn ang="0">
                  <a:pos x="42" y="2"/>
                </a:cxn>
                <a:cxn ang="0">
                  <a:pos x="41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41" y="2"/>
                </a:cxn>
                <a:cxn ang="0">
                  <a:pos x="42" y="2"/>
                </a:cxn>
                <a:cxn ang="0">
                  <a:pos x="41" y="2"/>
                </a:cxn>
                <a:cxn ang="0">
                  <a:pos x="42" y="2"/>
                </a:cxn>
              </a:cxnLst>
              <a:rect l="0" t="0" r="r" b="b"/>
              <a:pathLst>
                <a:path w="42" h="2">
                  <a:moveTo>
                    <a:pt x="42" y="2"/>
                  </a:moveTo>
                  <a:lnTo>
                    <a:pt x="41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41" y="2"/>
                  </a:lnTo>
                  <a:lnTo>
                    <a:pt x="42" y="2"/>
                  </a:lnTo>
                  <a:lnTo>
                    <a:pt x="41" y="2"/>
                  </a:lnTo>
                  <a:lnTo>
                    <a:pt x="42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93" name="Freeform 41"/>
            <p:cNvSpPr>
              <a:spLocks/>
            </p:cNvSpPr>
            <p:nvPr/>
          </p:nvSpPr>
          <p:spPr bwMode="auto">
            <a:xfrm>
              <a:off x="4941888" y="5086350"/>
              <a:ext cx="3175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2" y="4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2"/>
                  </a:lnTo>
                  <a:lnTo>
                    <a:pt x="2" y="4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94" name="Freeform 42"/>
            <p:cNvSpPr>
              <a:spLocks/>
            </p:cNvSpPr>
            <p:nvPr/>
          </p:nvSpPr>
          <p:spPr bwMode="auto">
            <a:xfrm>
              <a:off x="5049838" y="4926013"/>
              <a:ext cx="260350" cy="163513"/>
            </a:xfrm>
            <a:custGeom>
              <a:avLst/>
              <a:gdLst/>
              <a:ahLst/>
              <a:cxnLst>
                <a:cxn ang="0">
                  <a:pos x="113" y="103"/>
                </a:cxn>
                <a:cxn ang="0">
                  <a:pos x="164" y="52"/>
                </a:cxn>
                <a:cxn ang="0">
                  <a:pos x="113" y="0"/>
                </a:cxn>
                <a:cxn ang="0">
                  <a:pos x="111" y="0"/>
                </a:cxn>
                <a:cxn ang="0">
                  <a:pos x="0" y="0"/>
                </a:cxn>
                <a:cxn ang="0">
                  <a:pos x="0" y="103"/>
                </a:cxn>
                <a:cxn ang="0">
                  <a:pos x="111" y="103"/>
                </a:cxn>
                <a:cxn ang="0">
                  <a:pos x="113" y="103"/>
                </a:cxn>
              </a:cxnLst>
              <a:rect l="0" t="0" r="r" b="b"/>
              <a:pathLst>
                <a:path w="164" h="103">
                  <a:moveTo>
                    <a:pt x="113" y="103"/>
                  </a:moveTo>
                  <a:lnTo>
                    <a:pt x="164" y="52"/>
                  </a:lnTo>
                  <a:lnTo>
                    <a:pt x="113" y="0"/>
                  </a:lnTo>
                  <a:lnTo>
                    <a:pt x="111" y="0"/>
                  </a:lnTo>
                  <a:lnTo>
                    <a:pt x="0" y="0"/>
                  </a:lnTo>
                  <a:lnTo>
                    <a:pt x="0" y="103"/>
                  </a:lnTo>
                  <a:lnTo>
                    <a:pt x="111" y="103"/>
                  </a:lnTo>
                  <a:lnTo>
                    <a:pt x="113" y="10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95" name="Freeform 43"/>
            <p:cNvSpPr>
              <a:spLocks/>
            </p:cNvSpPr>
            <p:nvPr/>
          </p:nvSpPr>
          <p:spPr bwMode="auto">
            <a:xfrm>
              <a:off x="5227638" y="5005388"/>
              <a:ext cx="85725" cy="88900"/>
            </a:xfrm>
            <a:custGeom>
              <a:avLst/>
              <a:gdLst/>
              <a:ahLst/>
              <a:cxnLst>
                <a:cxn ang="0">
                  <a:pos x="52" y="0"/>
                </a:cxn>
                <a:cxn ang="0">
                  <a:pos x="51" y="0"/>
                </a:cxn>
                <a:cxn ang="0">
                  <a:pos x="0" y="52"/>
                </a:cxn>
                <a:cxn ang="0">
                  <a:pos x="1" y="56"/>
                </a:cxn>
                <a:cxn ang="0">
                  <a:pos x="52" y="4"/>
                </a:cxn>
                <a:cxn ang="0">
                  <a:pos x="52" y="0"/>
                </a:cxn>
                <a:cxn ang="0">
                  <a:pos x="52" y="4"/>
                </a:cxn>
                <a:cxn ang="0">
                  <a:pos x="54" y="2"/>
                </a:cxn>
                <a:cxn ang="0">
                  <a:pos x="52" y="0"/>
                </a:cxn>
              </a:cxnLst>
              <a:rect l="0" t="0" r="r" b="b"/>
              <a:pathLst>
                <a:path w="54" h="56">
                  <a:moveTo>
                    <a:pt x="52" y="0"/>
                  </a:moveTo>
                  <a:lnTo>
                    <a:pt x="51" y="0"/>
                  </a:lnTo>
                  <a:lnTo>
                    <a:pt x="0" y="52"/>
                  </a:lnTo>
                  <a:lnTo>
                    <a:pt x="1" y="56"/>
                  </a:lnTo>
                  <a:lnTo>
                    <a:pt x="52" y="4"/>
                  </a:lnTo>
                  <a:lnTo>
                    <a:pt x="52" y="0"/>
                  </a:lnTo>
                  <a:lnTo>
                    <a:pt x="52" y="4"/>
                  </a:lnTo>
                  <a:lnTo>
                    <a:pt x="54" y="2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96" name="Freeform 44"/>
            <p:cNvSpPr>
              <a:spLocks/>
            </p:cNvSpPr>
            <p:nvPr/>
          </p:nvSpPr>
          <p:spPr bwMode="auto">
            <a:xfrm>
              <a:off x="5227638" y="4926013"/>
              <a:ext cx="84138" cy="841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51" y="53"/>
                </a:cxn>
                <a:cxn ang="0">
                  <a:pos x="53" y="49"/>
                </a:cxn>
                <a:cxn ang="0">
                  <a:pos x="1" y="0"/>
                </a:cxn>
              </a:cxnLst>
              <a:rect l="0" t="0" r="r" b="b"/>
              <a:pathLst>
                <a:path w="53" h="53">
                  <a:moveTo>
                    <a:pt x="1" y="0"/>
                  </a:moveTo>
                  <a:lnTo>
                    <a:pt x="0" y="2"/>
                  </a:lnTo>
                  <a:lnTo>
                    <a:pt x="51" y="53"/>
                  </a:lnTo>
                  <a:lnTo>
                    <a:pt x="53" y="4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97" name="Freeform 45"/>
            <p:cNvSpPr>
              <a:spLocks/>
            </p:cNvSpPr>
            <p:nvPr/>
          </p:nvSpPr>
          <p:spPr bwMode="auto">
            <a:xfrm>
              <a:off x="5227638" y="4924425"/>
              <a:ext cx="1588" cy="47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3"/>
                  </a:lnTo>
                  <a:lnTo>
                    <a:pt x="1" y="1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98" name="Freeform 46"/>
            <p:cNvSpPr>
              <a:spLocks/>
            </p:cNvSpPr>
            <p:nvPr/>
          </p:nvSpPr>
          <p:spPr bwMode="auto">
            <a:xfrm>
              <a:off x="5046663" y="4924425"/>
              <a:ext cx="180975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3"/>
                </a:cxn>
                <a:cxn ang="0">
                  <a:pos x="114" y="3"/>
                </a:cxn>
                <a:cxn ang="0">
                  <a:pos x="114" y="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14" h="3">
                  <a:moveTo>
                    <a:pt x="0" y="1"/>
                  </a:moveTo>
                  <a:lnTo>
                    <a:pt x="2" y="3"/>
                  </a:lnTo>
                  <a:lnTo>
                    <a:pt x="114" y="3"/>
                  </a:lnTo>
                  <a:lnTo>
                    <a:pt x="114" y="0"/>
                  </a:lnTo>
                  <a:lnTo>
                    <a:pt x="2" y="0"/>
                  </a:lnTo>
                  <a:lnTo>
                    <a:pt x="0" y="1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99" name="Freeform 47"/>
            <p:cNvSpPr>
              <a:spLocks/>
            </p:cNvSpPr>
            <p:nvPr/>
          </p:nvSpPr>
          <p:spPr bwMode="auto">
            <a:xfrm>
              <a:off x="5046663" y="4926013"/>
              <a:ext cx="4763" cy="168275"/>
            </a:xfrm>
            <a:custGeom>
              <a:avLst/>
              <a:gdLst/>
              <a:ahLst/>
              <a:cxnLst>
                <a:cxn ang="0">
                  <a:pos x="2" y="106"/>
                </a:cxn>
                <a:cxn ang="0">
                  <a:pos x="3" y="104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2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2" y="106"/>
                </a:cxn>
              </a:cxnLst>
              <a:rect l="0" t="0" r="r" b="b"/>
              <a:pathLst>
                <a:path w="3" h="106">
                  <a:moveTo>
                    <a:pt x="2" y="106"/>
                  </a:moveTo>
                  <a:lnTo>
                    <a:pt x="3" y="104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2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2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00" name="Freeform 48"/>
            <p:cNvSpPr>
              <a:spLocks/>
            </p:cNvSpPr>
            <p:nvPr/>
          </p:nvSpPr>
          <p:spPr bwMode="auto">
            <a:xfrm>
              <a:off x="5049838" y="5089525"/>
              <a:ext cx="179388" cy="3175"/>
            </a:xfrm>
            <a:custGeom>
              <a:avLst/>
              <a:gdLst/>
              <a:ahLst/>
              <a:cxnLst>
                <a:cxn ang="0">
                  <a:pos x="113" y="2"/>
                </a:cxn>
                <a:cxn ang="0">
                  <a:pos x="11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112" y="2"/>
                </a:cxn>
                <a:cxn ang="0">
                  <a:pos x="113" y="2"/>
                </a:cxn>
              </a:cxnLst>
              <a:rect l="0" t="0" r="r" b="b"/>
              <a:pathLst>
                <a:path w="113" h="2">
                  <a:moveTo>
                    <a:pt x="113" y="2"/>
                  </a:moveTo>
                  <a:lnTo>
                    <a:pt x="11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112" y="2"/>
                  </a:lnTo>
                  <a:lnTo>
                    <a:pt x="113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01" name="Freeform 49"/>
            <p:cNvSpPr>
              <a:spLocks/>
            </p:cNvSpPr>
            <p:nvPr/>
          </p:nvSpPr>
          <p:spPr bwMode="auto">
            <a:xfrm>
              <a:off x="5227638" y="5086350"/>
              <a:ext cx="1588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1" y="4"/>
                </a:cxn>
                <a:cxn ang="0">
                  <a:pos x="0" y="0"/>
                </a:cxn>
              </a:cxnLst>
              <a:rect l="0" t="0" r="r" b="b"/>
              <a:pathLst>
                <a:path w="1" h="4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02" name="Freeform 50"/>
            <p:cNvSpPr>
              <a:spLocks/>
            </p:cNvSpPr>
            <p:nvPr/>
          </p:nvSpPr>
          <p:spPr bwMode="auto">
            <a:xfrm>
              <a:off x="5322888" y="4926013"/>
              <a:ext cx="128588" cy="163513"/>
            </a:xfrm>
            <a:custGeom>
              <a:avLst/>
              <a:gdLst/>
              <a:ahLst/>
              <a:cxnLst>
                <a:cxn ang="0">
                  <a:pos x="31" y="103"/>
                </a:cxn>
                <a:cxn ang="0">
                  <a:pos x="81" y="52"/>
                </a:cxn>
                <a:cxn ang="0">
                  <a:pos x="31" y="0"/>
                </a:cxn>
                <a:cxn ang="0">
                  <a:pos x="30" y="0"/>
                </a:cxn>
                <a:cxn ang="0">
                  <a:pos x="0" y="0"/>
                </a:cxn>
                <a:cxn ang="0">
                  <a:pos x="0" y="103"/>
                </a:cxn>
                <a:cxn ang="0">
                  <a:pos x="30" y="103"/>
                </a:cxn>
                <a:cxn ang="0">
                  <a:pos x="31" y="103"/>
                </a:cxn>
              </a:cxnLst>
              <a:rect l="0" t="0" r="r" b="b"/>
              <a:pathLst>
                <a:path w="81" h="103">
                  <a:moveTo>
                    <a:pt x="31" y="103"/>
                  </a:moveTo>
                  <a:lnTo>
                    <a:pt x="81" y="52"/>
                  </a:lnTo>
                  <a:lnTo>
                    <a:pt x="31" y="0"/>
                  </a:lnTo>
                  <a:lnTo>
                    <a:pt x="30" y="0"/>
                  </a:lnTo>
                  <a:lnTo>
                    <a:pt x="0" y="0"/>
                  </a:lnTo>
                  <a:lnTo>
                    <a:pt x="0" y="103"/>
                  </a:lnTo>
                  <a:lnTo>
                    <a:pt x="30" y="103"/>
                  </a:lnTo>
                  <a:lnTo>
                    <a:pt x="31" y="103"/>
                  </a:lnTo>
                  <a:close/>
                </a:path>
              </a:pathLst>
            </a:custGeom>
            <a:solidFill>
              <a:srgbClr val="605E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03" name="Freeform 51"/>
            <p:cNvSpPr>
              <a:spLocks/>
            </p:cNvSpPr>
            <p:nvPr/>
          </p:nvSpPr>
          <p:spPr bwMode="auto">
            <a:xfrm>
              <a:off x="5368925" y="5005388"/>
              <a:ext cx="85725" cy="88900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53" y="0"/>
                </a:cxn>
                <a:cxn ang="0">
                  <a:pos x="0" y="54"/>
                </a:cxn>
                <a:cxn ang="0">
                  <a:pos x="1" y="56"/>
                </a:cxn>
                <a:cxn ang="0">
                  <a:pos x="53" y="4"/>
                </a:cxn>
                <a:cxn ang="0">
                  <a:pos x="53" y="0"/>
                </a:cxn>
                <a:cxn ang="0">
                  <a:pos x="53" y="4"/>
                </a:cxn>
                <a:cxn ang="0">
                  <a:pos x="54" y="2"/>
                </a:cxn>
                <a:cxn ang="0">
                  <a:pos x="53" y="0"/>
                </a:cxn>
              </a:cxnLst>
              <a:rect l="0" t="0" r="r" b="b"/>
              <a:pathLst>
                <a:path w="54" h="56">
                  <a:moveTo>
                    <a:pt x="53" y="0"/>
                  </a:moveTo>
                  <a:lnTo>
                    <a:pt x="53" y="0"/>
                  </a:lnTo>
                  <a:lnTo>
                    <a:pt x="0" y="54"/>
                  </a:lnTo>
                  <a:lnTo>
                    <a:pt x="1" y="56"/>
                  </a:lnTo>
                  <a:lnTo>
                    <a:pt x="53" y="4"/>
                  </a:lnTo>
                  <a:lnTo>
                    <a:pt x="53" y="0"/>
                  </a:lnTo>
                  <a:lnTo>
                    <a:pt x="53" y="4"/>
                  </a:lnTo>
                  <a:lnTo>
                    <a:pt x="54" y="2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04" name="Freeform 52"/>
            <p:cNvSpPr>
              <a:spLocks/>
            </p:cNvSpPr>
            <p:nvPr/>
          </p:nvSpPr>
          <p:spPr bwMode="auto">
            <a:xfrm>
              <a:off x="5368925" y="4926013"/>
              <a:ext cx="82550" cy="841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52" y="53"/>
                </a:cxn>
                <a:cxn ang="0">
                  <a:pos x="52" y="49"/>
                </a:cxn>
                <a:cxn ang="0">
                  <a:pos x="1" y="0"/>
                </a:cxn>
              </a:cxnLst>
              <a:rect l="0" t="0" r="r" b="b"/>
              <a:pathLst>
                <a:path w="52" h="53">
                  <a:moveTo>
                    <a:pt x="1" y="0"/>
                  </a:moveTo>
                  <a:lnTo>
                    <a:pt x="0" y="2"/>
                  </a:lnTo>
                  <a:lnTo>
                    <a:pt x="52" y="53"/>
                  </a:lnTo>
                  <a:lnTo>
                    <a:pt x="52" y="4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05" name="Freeform 53"/>
            <p:cNvSpPr>
              <a:spLocks/>
            </p:cNvSpPr>
            <p:nvPr/>
          </p:nvSpPr>
          <p:spPr bwMode="auto">
            <a:xfrm>
              <a:off x="5322888" y="4924425"/>
              <a:ext cx="47625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3"/>
                </a:cxn>
                <a:cxn ang="0">
                  <a:pos x="30" y="3"/>
                </a:cxn>
                <a:cxn ang="0">
                  <a:pos x="30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30" h="3">
                  <a:moveTo>
                    <a:pt x="0" y="1"/>
                  </a:moveTo>
                  <a:lnTo>
                    <a:pt x="0" y="3"/>
                  </a:lnTo>
                  <a:lnTo>
                    <a:pt x="30" y="3"/>
                  </a:lnTo>
                  <a:lnTo>
                    <a:pt x="3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06" name="Freeform 54"/>
            <p:cNvSpPr>
              <a:spLocks/>
            </p:cNvSpPr>
            <p:nvPr/>
          </p:nvSpPr>
          <p:spPr bwMode="auto">
            <a:xfrm>
              <a:off x="5322888" y="4926013"/>
              <a:ext cx="1588" cy="168275"/>
            </a:xfrm>
            <a:custGeom>
              <a:avLst/>
              <a:gdLst/>
              <a:ahLst/>
              <a:cxnLst>
                <a:cxn ang="0">
                  <a:pos x="0" y="106"/>
                </a:cxn>
                <a:cxn ang="0">
                  <a:pos x="0" y="10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0" y="106"/>
                </a:cxn>
              </a:cxnLst>
              <a:rect l="0" t="0" r="r" b="b"/>
              <a:pathLst>
                <a:path h="106">
                  <a:moveTo>
                    <a:pt x="0" y="106"/>
                  </a:moveTo>
                  <a:lnTo>
                    <a:pt x="0" y="10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07" name="Rectangle 55"/>
            <p:cNvSpPr>
              <a:spLocks noChangeArrowheads="1"/>
            </p:cNvSpPr>
            <p:nvPr/>
          </p:nvSpPr>
          <p:spPr bwMode="auto">
            <a:xfrm>
              <a:off x="5322888" y="5089525"/>
              <a:ext cx="46038" cy="3175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08" name="Rectangle 56"/>
            <p:cNvSpPr>
              <a:spLocks noChangeArrowheads="1"/>
            </p:cNvSpPr>
            <p:nvPr/>
          </p:nvSpPr>
          <p:spPr bwMode="auto">
            <a:xfrm>
              <a:off x="7943850" y="4856163"/>
              <a:ext cx="6350" cy="301625"/>
            </a:xfrm>
            <a:prstGeom prst="rect">
              <a:avLst/>
            </a:prstGeom>
            <a:solidFill>
              <a:srgbClr val="2C1D7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09" name="Freeform 57"/>
            <p:cNvSpPr>
              <a:spLocks/>
            </p:cNvSpPr>
            <p:nvPr/>
          </p:nvSpPr>
          <p:spPr bwMode="auto">
            <a:xfrm>
              <a:off x="5864225" y="4926013"/>
              <a:ext cx="150813" cy="163513"/>
            </a:xfrm>
            <a:custGeom>
              <a:avLst/>
              <a:gdLst/>
              <a:ahLst/>
              <a:cxnLst>
                <a:cxn ang="0">
                  <a:pos x="95" y="0"/>
                </a:cxn>
                <a:cxn ang="0">
                  <a:pos x="52" y="0"/>
                </a:cxn>
                <a:cxn ang="0">
                  <a:pos x="51" y="0"/>
                </a:cxn>
                <a:cxn ang="0">
                  <a:pos x="0" y="52"/>
                </a:cxn>
                <a:cxn ang="0">
                  <a:pos x="52" y="103"/>
                </a:cxn>
                <a:cxn ang="0">
                  <a:pos x="95" y="103"/>
                </a:cxn>
                <a:cxn ang="0">
                  <a:pos x="95" y="0"/>
                </a:cxn>
              </a:cxnLst>
              <a:rect l="0" t="0" r="r" b="b"/>
              <a:pathLst>
                <a:path w="95" h="103">
                  <a:moveTo>
                    <a:pt x="95" y="0"/>
                  </a:moveTo>
                  <a:lnTo>
                    <a:pt x="52" y="0"/>
                  </a:lnTo>
                  <a:lnTo>
                    <a:pt x="51" y="0"/>
                  </a:lnTo>
                  <a:lnTo>
                    <a:pt x="0" y="52"/>
                  </a:lnTo>
                  <a:lnTo>
                    <a:pt x="52" y="103"/>
                  </a:lnTo>
                  <a:lnTo>
                    <a:pt x="95" y="103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605E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10" name="Rectangle 58"/>
            <p:cNvSpPr>
              <a:spLocks noChangeArrowheads="1"/>
            </p:cNvSpPr>
            <p:nvPr/>
          </p:nvSpPr>
          <p:spPr bwMode="auto">
            <a:xfrm>
              <a:off x="5946775" y="4924425"/>
              <a:ext cx="68263" cy="4763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11" name="Freeform 59"/>
            <p:cNvSpPr>
              <a:spLocks/>
            </p:cNvSpPr>
            <p:nvPr/>
          </p:nvSpPr>
          <p:spPr bwMode="auto">
            <a:xfrm>
              <a:off x="5861050" y="4926013"/>
              <a:ext cx="85725" cy="84138"/>
            </a:xfrm>
            <a:custGeom>
              <a:avLst/>
              <a:gdLst/>
              <a:ahLst/>
              <a:cxnLst>
                <a:cxn ang="0">
                  <a:pos x="1" y="53"/>
                </a:cxn>
                <a:cxn ang="0">
                  <a:pos x="1" y="53"/>
                </a:cxn>
                <a:cxn ang="0">
                  <a:pos x="54" y="2"/>
                </a:cxn>
                <a:cxn ang="0">
                  <a:pos x="53" y="0"/>
                </a:cxn>
                <a:cxn ang="0">
                  <a:pos x="1" y="49"/>
                </a:cxn>
                <a:cxn ang="0">
                  <a:pos x="1" y="53"/>
                </a:cxn>
                <a:cxn ang="0">
                  <a:pos x="1" y="49"/>
                </a:cxn>
                <a:cxn ang="0">
                  <a:pos x="0" y="51"/>
                </a:cxn>
                <a:cxn ang="0">
                  <a:pos x="1" y="53"/>
                </a:cxn>
              </a:cxnLst>
              <a:rect l="0" t="0" r="r" b="b"/>
              <a:pathLst>
                <a:path w="54" h="53">
                  <a:moveTo>
                    <a:pt x="1" y="53"/>
                  </a:moveTo>
                  <a:lnTo>
                    <a:pt x="1" y="53"/>
                  </a:lnTo>
                  <a:lnTo>
                    <a:pt x="54" y="2"/>
                  </a:lnTo>
                  <a:lnTo>
                    <a:pt x="53" y="0"/>
                  </a:lnTo>
                  <a:lnTo>
                    <a:pt x="1" y="49"/>
                  </a:lnTo>
                  <a:lnTo>
                    <a:pt x="1" y="53"/>
                  </a:lnTo>
                  <a:lnTo>
                    <a:pt x="1" y="49"/>
                  </a:lnTo>
                  <a:lnTo>
                    <a:pt x="0" y="51"/>
                  </a:lnTo>
                  <a:lnTo>
                    <a:pt x="1" y="53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12" name="Freeform 60"/>
            <p:cNvSpPr>
              <a:spLocks/>
            </p:cNvSpPr>
            <p:nvPr/>
          </p:nvSpPr>
          <p:spPr bwMode="auto">
            <a:xfrm>
              <a:off x="5864225" y="5005388"/>
              <a:ext cx="82550" cy="88900"/>
            </a:xfrm>
            <a:custGeom>
              <a:avLst/>
              <a:gdLst/>
              <a:ahLst/>
              <a:cxnLst>
                <a:cxn ang="0">
                  <a:pos x="52" y="54"/>
                </a:cxn>
                <a:cxn ang="0">
                  <a:pos x="52" y="52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51" y="56"/>
                </a:cxn>
                <a:cxn ang="0">
                  <a:pos x="52" y="54"/>
                </a:cxn>
              </a:cxnLst>
              <a:rect l="0" t="0" r="r" b="b"/>
              <a:pathLst>
                <a:path w="52" h="56">
                  <a:moveTo>
                    <a:pt x="52" y="54"/>
                  </a:moveTo>
                  <a:lnTo>
                    <a:pt x="52" y="52"/>
                  </a:lnTo>
                  <a:lnTo>
                    <a:pt x="0" y="0"/>
                  </a:lnTo>
                  <a:lnTo>
                    <a:pt x="0" y="4"/>
                  </a:lnTo>
                  <a:lnTo>
                    <a:pt x="51" y="56"/>
                  </a:lnTo>
                  <a:lnTo>
                    <a:pt x="52" y="54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13" name="Freeform 61"/>
            <p:cNvSpPr>
              <a:spLocks/>
            </p:cNvSpPr>
            <p:nvPr/>
          </p:nvSpPr>
          <p:spPr bwMode="auto">
            <a:xfrm>
              <a:off x="5945188" y="5089525"/>
              <a:ext cx="4763" cy="3175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3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1" y="2"/>
                </a:cxn>
                <a:cxn ang="0">
                  <a:pos x="0" y="2"/>
                </a:cxn>
                <a:cxn ang="0">
                  <a:pos x="1" y="2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14" name="Freeform 62"/>
            <p:cNvSpPr>
              <a:spLocks/>
            </p:cNvSpPr>
            <p:nvPr/>
          </p:nvSpPr>
          <p:spPr bwMode="auto">
            <a:xfrm>
              <a:off x="5946775" y="5089525"/>
              <a:ext cx="69850" cy="3175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43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43" y="2"/>
                </a:cxn>
                <a:cxn ang="0">
                  <a:pos x="44" y="0"/>
                </a:cxn>
                <a:cxn ang="0">
                  <a:pos x="43" y="2"/>
                </a:cxn>
                <a:cxn ang="0">
                  <a:pos x="44" y="2"/>
                </a:cxn>
                <a:cxn ang="0">
                  <a:pos x="44" y="0"/>
                </a:cxn>
              </a:cxnLst>
              <a:rect l="0" t="0" r="r" b="b"/>
              <a:pathLst>
                <a:path w="44" h="2">
                  <a:moveTo>
                    <a:pt x="44" y="0"/>
                  </a:moveTo>
                  <a:lnTo>
                    <a:pt x="43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43" y="2"/>
                  </a:lnTo>
                  <a:lnTo>
                    <a:pt x="44" y="0"/>
                  </a:lnTo>
                  <a:lnTo>
                    <a:pt x="43" y="2"/>
                  </a:lnTo>
                  <a:lnTo>
                    <a:pt x="44" y="2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15" name="Freeform 63"/>
            <p:cNvSpPr>
              <a:spLocks/>
            </p:cNvSpPr>
            <p:nvPr/>
          </p:nvSpPr>
          <p:spPr bwMode="auto">
            <a:xfrm>
              <a:off x="6015038" y="4924425"/>
              <a:ext cx="3175" cy="16510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"/>
                </a:cxn>
                <a:cxn ang="0">
                  <a:pos x="0" y="104"/>
                </a:cxn>
                <a:cxn ang="0">
                  <a:pos x="2" y="104"/>
                </a:cxn>
                <a:cxn ang="0">
                  <a:pos x="2" y="1"/>
                </a:cxn>
                <a:cxn ang="0">
                  <a:pos x="1" y="0"/>
                </a:cxn>
                <a:cxn ang="0">
                  <a:pos x="2" y="1"/>
                </a:cxn>
                <a:cxn ang="0">
                  <a:pos x="2" y="0"/>
                </a:cxn>
                <a:cxn ang="0">
                  <a:pos x="1" y="0"/>
                </a:cxn>
              </a:cxnLst>
              <a:rect l="0" t="0" r="r" b="b"/>
              <a:pathLst>
                <a:path w="2" h="104">
                  <a:moveTo>
                    <a:pt x="1" y="0"/>
                  </a:moveTo>
                  <a:lnTo>
                    <a:pt x="0" y="1"/>
                  </a:lnTo>
                  <a:lnTo>
                    <a:pt x="0" y="104"/>
                  </a:lnTo>
                  <a:lnTo>
                    <a:pt x="2" y="104"/>
                  </a:lnTo>
                  <a:lnTo>
                    <a:pt x="2" y="1"/>
                  </a:lnTo>
                  <a:lnTo>
                    <a:pt x="1" y="0"/>
                  </a:lnTo>
                  <a:lnTo>
                    <a:pt x="2" y="1"/>
                  </a:lnTo>
                  <a:lnTo>
                    <a:pt x="2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16" name="Freeform 64"/>
            <p:cNvSpPr>
              <a:spLocks/>
            </p:cNvSpPr>
            <p:nvPr/>
          </p:nvSpPr>
          <p:spPr bwMode="auto">
            <a:xfrm>
              <a:off x="6048375" y="4926013"/>
              <a:ext cx="74613" cy="165100"/>
            </a:xfrm>
            <a:custGeom>
              <a:avLst/>
              <a:gdLst/>
              <a:ahLst/>
              <a:cxnLst>
                <a:cxn ang="0">
                  <a:pos x="11" y="104"/>
                </a:cxn>
                <a:cxn ang="0">
                  <a:pos x="47" y="52"/>
                </a:cxn>
                <a:cxn ang="0">
                  <a:pos x="11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1" y="104"/>
                </a:cxn>
              </a:cxnLst>
              <a:rect l="0" t="0" r="r" b="b"/>
              <a:pathLst>
                <a:path w="47" h="104">
                  <a:moveTo>
                    <a:pt x="11" y="104"/>
                  </a:moveTo>
                  <a:lnTo>
                    <a:pt x="47" y="52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1" y="104"/>
                  </a:lnTo>
                  <a:close/>
                </a:path>
              </a:pathLst>
            </a:custGeom>
            <a:solidFill>
              <a:srgbClr val="605E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17" name="Freeform 65"/>
            <p:cNvSpPr>
              <a:spLocks/>
            </p:cNvSpPr>
            <p:nvPr/>
          </p:nvSpPr>
          <p:spPr bwMode="auto">
            <a:xfrm>
              <a:off x="6065838" y="5005388"/>
              <a:ext cx="60325" cy="88900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36" y="0"/>
                </a:cxn>
                <a:cxn ang="0">
                  <a:pos x="0" y="52"/>
                </a:cxn>
                <a:cxn ang="0">
                  <a:pos x="1" y="56"/>
                </a:cxn>
                <a:cxn ang="0">
                  <a:pos x="37" y="4"/>
                </a:cxn>
                <a:cxn ang="0">
                  <a:pos x="37" y="0"/>
                </a:cxn>
                <a:cxn ang="0">
                  <a:pos x="37" y="4"/>
                </a:cxn>
                <a:cxn ang="0">
                  <a:pos x="38" y="2"/>
                </a:cxn>
                <a:cxn ang="0">
                  <a:pos x="37" y="0"/>
                </a:cxn>
              </a:cxnLst>
              <a:rect l="0" t="0" r="r" b="b"/>
              <a:pathLst>
                <a:path w="38" h="56">
                  <a:moveTo>
                    <a:pt x="37" y="0"/>
                  </a:moveTo>
                  <a:lnTo>
                    <a:pt x="36" y="0"/>
                  </a:lnTo>
                  <a:lnTo>
                    <a:pt x="0" y="52"/>
                  </a:lnTo>
                  <a:lnTo>
                    <a:pt x="1" y="56"/>
                  </a:lnTo>
                  <a:lnTo>
                    <a:pt x="37" y="4"/>
                  </a:lnTo>
                  <a:lnTo>
                    <a:pt x="37" y="0"/>
                  </a:lnTo>
                  <a:lnTo>
                    <a:pt x="37" y="4"/>
                  </a:lnTo>
                  <a:lnTo>
                    <a:pt x="38" y="2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18" name="Freeform 66"/>
            <p:cNvSpPr>
              <a:spLocks/>
            </p:cNvSpPr>
            <p:nvPr/>
          </p:nvSpPr>
          <p:spPr bwMode="auto">
            <a:xfrm>
              <a:off x="6065838" y="4924425"/>
              <a:ext cx="58738" cy="85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36" y="54"/>
                </a:cxn>
                <a:cxn ang="0">
                  <a:pos x="37" y="51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37" h="54">
                  <a:moveTo>
                    <a:pt x="0" y="0"/>
                  </a:moveTo>
                  <a:lnTo>
                    <a:pt x="0" y="2"/>
                  </a:lnTo>
                  <a:lnTo>
                    <a:pt x="36" y="54"/>
                  </a:lnTo>
                  <a:lnTo>
                    <a:pt x="37" y="51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19" name="Freeform 67"/>
            <p:cNvSpPr>
              <a:spLocks/>
            </p:cNvSpPr>
            <p:nvPr/>
          </p:nvSpPr>
          <p:spPr bwMode="auto">
            <a:xfrm>
              <a:off x="6046788" y="4924425"/>
              <a:ext cx="19050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12" y="3"/>
                </a:cxn>
                <a:cxn ang="0">
                  <a:pos x="12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2" h="3">
                  <a:moveTo>
                    <a:pt x="0" y="1"/>
                  </a:moveTo>
                  <a:lnTo>
                    <a:pt x="1" y="3"/>
                  </a:lnTo>
                  <a:lnTo>
                    <a:pt x="12" y="3"/>
                  </a:lnTo>
                  <a:lnTo>
                    <a:pt x="1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20" name="Freeform 68"/>
            <p:cNvSpPr>
              <a:spLocks/>
            </p:cNvSpPr>
            <p:nvPr/>
          </p:nvSpPr>
          <p:spPr bwMode="auto">
            <a:xfrm>
              <a:off x="6046788" y="4926013"/>
              <a:ext cx="1588" cy="168275"/>
            </a:xfrm>
            <a:custGeom>
              <a:avLst/>
              <a:gdLst/>
              <a:ahLst/>
              <a:cxnLst>
                <a:cxn ang="0">
                  <a:pos x="1" y="106"/>
                </a:cxn>
                <a:cxn ang="0">
                  <a:pos x="1" y="104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6"/>
                </a:cxn>
              </a:cxnLst>
              <a:rect l="0" t="0" r="r" b="b"/>
              <a:pathLst>
                <a:path w="1" h="106">
                  <a:moveTo>
                    <a:pt x="1" y="106"/>
                  </a:moveTo>
                  <a:lnTo>
                    <a:pt x="1" y="104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21" name="Freeform 69"/>
            <p:cNvSpPr>
              <a:spLocks/>
            </p:cNvSpPr>
            <p:nvPr/>
          </p:nvSpPr>
          <p:spPr bwMode="auto">
            <a:xfrm>
              <a:off x="6048375" y="5089525"/>
              <a:ext cx="19050" cy="3175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10" y="2"/>
                </a:cxn>
                <a:cxn ang="0">
                  <a:pos x="12" y="2"/>
                </a:cxn>
                <a:cxn ang="0">
                  <a:pos x="10" y="2"/>
                </a:cxn>
                <a:cxn ang="0">
                  <a:pos x="12" y="2"/>
                </a:cxn>
              </a:cxnLst>
              <a:rect l="0" t="0" r="r" b="b"/>
              <a:pathLst>
                <a:path w="12" h="2">
                  <a:moveTo>
                    <a:pt x="12" y="2"/>
                  </a:moveTo>
                  <a:lnTo>
                    <a:pt x="1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12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22" name="Freeform 70"/>
            <p:cNvSpPr>
              <a:spLocks/>
            </p:cNvSpPr>
            <p:nvPr/>
          </p:nvSpPr>
          <p:spPr bwMode="auto">
            <a:xfrm>
              <a:off x="6062663" y="5086350"/>
              <a:ext cx="4763" cy="635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3" y="4"/>
                </a:cxn>
                <a:cxn ang="0">
                  <a:pos x="3" y="2"/>
                </a:cxn>
                <a:cxn ang="0">
                  <a:pos x="1" y="0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lnTo>
                    <a:pt x="0" y="2"/>
                  </a:lnTo>
                  <a:lnTo>
                    <a:pt x="3" y="4"/>
                  </a:lnTo>
                  <a:lnTo>
                    <a:pt x="3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23" name="Freeform 71"/>
            <p:cNvSpPr>
              <a:spLocks/>
            </p:cNvSpPr>
            <p:nvPr/>
          </p:nvSpPr>
          <p:spPr bwMode="auto">
            <a:xfrm>
              <a:off x="6124575" y="4926013"/>
              <a:ext cx="92075" cy="161925"/>
            </a:xfrm>
            <a:custGeom>
              <a:avLst/>
              <a:gdLst/>
              <a:ahLst/>
              <a:cxnLst>
                <a:cxn ang="0">
                  <a:pos x="14" y="102"/>
                </a:cxn>
                <a:cxn ang="0">
                  <a:pos x="58" y="52"/>
                </a:cxn>
                <a:cxn ang="0">
                  <a:pos x="14" y="0"/>
                </a:cxn>
                <a:cxn ang="0">
                  <a:pos x="13" y="0"/>
                </a:cxn>
                <a:cxn ang="0">
                  <a:pos x="0" y="0"/>
                </a:cxn>
                <a:cxn ang="0">
                  <a:pos x="0" y="102"/>
                </a:cxn>
                <a:cxn ang="0">
                  <a:pos x="13" y="102"/>
                </a:cxn>
                <a:cxn ang="0">
                  <a:pos x="14" y="102"/>
                </a:cxn>
              </a:cxnLst>
              <a:rect l="0" t="0" r="r" b="b"/>
              <a:pathLst>
                <a:path w="58" h="102">
                  <a:moveTo>
                    <a:pt x="14" y="102"/>
                  </a:moveTo>
                  <a:lnTo>
                    <a:pt x="58" y="52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0" y="0"/>
                  </a:lnTo>
                  <a:lnTo>
                    <a:pt x="0" y="102"/>
                  </a:lnTo>
                  <a:lnTo>
                    <a:pt x="13" y="102"/>
                  </a:lnTo>
                  <a:lnTo>
                    <a:pt x="14" y="102"/>
                  </a:lnTo>
                  <a:close/>
                </a:path>
              </a:pathLst>
            </a:custGeom>
            <a:solidFill>
              <a:srgbClr val="605E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24" name="Freeform 72"/>
            <p:cNvSpPr>
              <a:spLocks/>
            </p:cNvSpPr>
            <p:nvPr/>
          </p:nvSpPr>
          <p:spPr bwMode="auto">
            <a:xfrm>
              <a:off x="6143625" y="5005388"/>
              <a:ext cx="73025" cy="82550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44" y="0"/>
                </a:cxn>
                <a:cxn ang="0">
                  <a:pos x="0" y="50"/>
                </a:cxn>
                <a:cxn ang="0">
                  <a:pos x="1" y="52"/>
                </a:cxn>
                <a:cxn ang="0">
                  <a:pos x="45" y="4"/>
                </a:cxn>
                <a:cxn ang="0">
                  <a:pos x="45" y="0"/>
                </a:cxn>
                <a:cxn ang="0">
                  <a:pos x="45" y="4"/>
                </a:cxn>
                <a:cxn ang="0">
                  <a:pos x="46" y="2"/>
                </a:cxn>
                <a:cxn ang="0">
                  <a:pos x="45" y="0"/>
                </a:cxn>
              </a:cxnLst>
              <a:rect l="0" t="0" r="r" b="b"/>
              <a:pathLst>
                <a:path w="46" h="52">
                  <a:moveTo>
                    <a:pt x="45" y="0"/>
                  </a:moveTo>
                  <a:lnTo>
                    <a:pt x="44" y="0"/>
                  </a:lnTo>
                  <a:lnTo>
                    <a:pt x="0" y="50"/>
                  </a:lnTo>
                  <a:lnTo>
                    <a:pt x="1" y="52"/>
                  </a:lnTo>
                  <a:lnTo>
                    <a:pt x="45" y="4"/>
                  </a:lnTo>
                  <a:lnTo>
                    <a:pt x="45" y="0"/>
                  </a:lnTo>
                  <a:lnTo>
                    <a:pt x="45" y="4"/>
                  </a:lnTo>
                  <a:lnTo>
                    <a:pt x="46" y="2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25" name="Freeform 73"/>
            <p:cNvSpPr>
              <a:spLocks/>
            </p:cNvSpPr>
            <p:nvPr/>
          </p:nvSpPr>
          <p:spPr bwMode="auto">
            <a:xfrm>
              <a:off x="6143625" y="4926013"/>
              <a:ext cx="73025" cy="841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44" y="53"/>
                </a:cxn>
                <a:cxn ang="0">
                  <a:pos x="46" y="50"/>
                </a:cxn>
                <a:cxn ang="0">
                  <a:pos x="1" y="0"/>
                </a:cxn>
              </a:cxnLst>
              <a:rect l="0" t="0" r="r" b="b"/>
              <a:pathLst>
                <a:path w="46" h="53">
                  <a:moveTo>
                    <a:pt x="1" y="0"/>
                  </a:moveTo>
                  <a:lnTo>
                    <a:pt x="0" y="2"/>
                  </a:lnTo>
                  <a:lnTo>
                    <a:pt x="44" y="53"/>
                  </a:lnTo>
                  <a:lnTo>
                    <a:pt x="46" y="5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26" name="Freeform 74"/>
            <p:cNvSpPr>
              <a:spLocks/>
            </p:cNvSpPr>
            <p:nvPr/>
          </p:nvSpPr>
          <p:spPr bwMode="auto">
            <a:xfrm>
              <a:off x="6143625" y="4924425"/>
              <a:ext cx="1588" cy="47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3"/>
                  </a:lnTo>
                  <a:lnTo>
                    <a:pt x="1" y="1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27" name="Freeform 75"/>
            <p:cNvSpPr>
              <a:spLocks/>
            </p:cNvSpPr>
            <p:nvPr/>
          </p:nvSpPr>
          <p:spPr bwMode="auto">
            <a:xfrm>
              <a:off x="6122988" y="4924425"/>
              <a:ext cx="20638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13" y="3"/>
                </a:cxn>
                <a:cxn ang="0">
                  <a:pos x="13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3" h="3">
                  <a:moveTo>
                    <a:pt x="0" y="1"/>
                  </a:moveTo>
                  <a:lnTo>
                    <a:pt x="1" y="3"/>
                  </a:lnTo>
                  <a:lnTo>
                    <a:pt x="13" y="3"/>
                  </a:lnTo>
                  <a:lnTo>
                    <a:pt x="13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28" name="Freeform 76"/>
            <p:cNvSpPr>
              <a:spLocks/>
            </p:cNvSpPr>
            <p:nvPr/>
          </p:nvSpPr>
          <p:spPr bwMode="auto">
            <a:xfrm>
              <a:off x="6122988" y="4926013"/>
              <a:ext cx="3175" cy="165100"/>
            </a:xfrm>
            <a:custGeom>
              <a:avLst/>
              <a:gdLst/>
              <a:ahLst/>
              <a:cxnLst>
                <a:cxn ang="0">
                  <a:pos x="1" y="104"/>
                </a:cxn>
                <a:cxn ang="0">
                  <a:pos x="2" y="101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01"/>
                </a:cxn>
                <a:cxn ang="0">
                  <a:pos x="1" y="104"/>
                </a:cxn>
                <a:cxn ang="0">
                  <a:pos x="0" y="101"/>
                </a:cxn>
                <a:cxn ang="0">
                  <a:pos x="0" y="104"/>
                </a:cxn>
                <a:cxn ang="0">
                  <a:pos x="1" y="104"/>
                </a:cxn>
              </a:cxnLst>
              <a:rect l="0" t="0" r="r" b="b"/>
              <a:pathLst>
                <a:path w="2" h="104">
                  <a:moveTo>
                    <a:pt x="1" y="104"/>
                  </a:moveTo>
                  <a:lnTo>
                    <a:pt x="2" y="101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01"/>
                  </a:lnTo>
                  <a:lnTo>
                    <a:pt x="1" y="104"/>
                  </a:lnTo>
                  <a:lnTo>
                    <a:pt x="0" y="101"/>
                  </a:lnTo>
                  <a:lnTo>
                    <a:pt x="0" y="104"/>
                  </a:lnTo>
                  <a:lnTo>
                    <a:pt x="1" y="104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29" name="Freeform 77"/>
            <p:cNvSpPr>
              <a:spLocks/>
            </p:cNvSpPr>
            <p:nvPr/>
          </p:nvSpPr>
          <p:spPr bwMode="auto">
            <a:xfrm>
              <a:off x="6124575" y="5083175"/>
              <a:ext cx="20638" cy="7938"/>
            </a:xfrm>
            <a:custGeom>
              <a:avLst/>
              <a:gdLst/>
              <a:ahLst/>
              <a:cxnLst>
                <a:cxn ang="0">
                  <a:pos x="13" y="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5"/>
                </a:cxn>
                <a:cxn ang="0">
                  <a:pos x="12" y="5"/>
                </a:cxn>
                <a:cxn ang="0">
                  <a:pos x="13" y="2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3" y="2"/>
                </a:cxn>
              </a:cxnLst>
              <a:rect l="0" t="0" r="r" b="b"/>
              <a:pathLst>
                <a:path w="13" h="5">
                  <a:moveTo>
                    <a:pt x="13" y="2"/>
                  </a:moveTo>
                  <a:lnTo>
                    <a:pt x="12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12" y="5"/>
                  </a:lnTo>
                  <a:lnTo>
                    <a:pt x="13" y="2"/>
                  </a:lnTo>
                  <a:lnTo>
                    <a:pt x="12" y="5"/>
                  </a:lnTo>
                  <a:lnTo>
                    <a:pt x="13" y="5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30" name="Freeform 78"/>
            <p:cNvSpPr>
              <a:spLocks/>
            </p:cNvSpPr>
            <p:nvPr/>
          </p:nvSpPr>
          <p:spPr bwMode="auto">
            <a:xfrm>
              <a:off x="6213475" y="4926013"/>
              <a:ext cx="98425" cy="165100"/>
            </a:xfrm>
            <a:custGeom>
              <a:avLst/>
              <a:gdLst/>
              <a:ahLst/>
              <a:cxnLst>
                <a:cxn ang="0">
                  <a:pos x="16" y="104"/>
                </a:cxn>
                <a:cxn ang="0">
                  <a:pos x="62" y="52"/>
                </a:cxn>
                <a:cxn ang="0">
                  <a:pos x="16" y="0"/>
                </a:cxn>
                <a:cxn ang="0">
                  <a:pos x="15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5" y="104"/>
                </a:cxn>
                <a:cxn ang="0">
                  <a:pos x="16" y="104"/>
                </a:cxn>
              </a:cxnLst>
              <a:rect l="0" t="0" r="r" b="b"/>
              <a:pathLst>
                <a:path w="62" h="104">
                  <a:moveTo>
                    <a:pt x="16" y="104"/>
                  </a:moveTo>
                  <a:lnTo>
                    <a:pt x="62" y="52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5" y="104"/>
                  </a:lnTo>
                  <a:lnTo>
                    <a:pt x="16" y="104"/>
                  </a:lnTo>
                  <a:close/>
                </a:path>
              </a:pathLst>
            </a:custGeom>
            <a:solidFill>
              <a:srgbClr val="605E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31" name="Freeform 79"/>
            <p:cNvSpPr>
              <a:spLocks/>
            </p:cNvSpPr>
            <p:nvPr/>
          </p:nvSpPr>
          <p:spPr bwMode="auto">
            <a:xfrm>
              <a:off x="6237288" y="5005388"/>
              <a:ext cx="76200" cy="88900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47" y="0"/>
                </a:cxn>
                <a:cxn ang="0">
                  <a:pos x="0" y="54"/>
                </a:cxn>
                <a:cxn ang="0">
                  <a:pos x="1" y="56"/>
                </a:cxn>
                <a:cxn ang="0">
                  <a:pos x="48" y="4"/>
                </a:cxn>
                <a:cxn ang="0">
                  <a:pos x="48" y="0"/>
                </a:cxn>
                <a:cxn ang="0">
                  <a:pos x="48" y="4"/>
                </a:cxn>
                <a:cxn ang="0">
                  <a:pos x="48" y="2"/>
                </a:cxn>
                <a:cxn ang="0">
                  <a:pos x="48" y="0"/>
                </a:cxn>
              </a:cxnLst>
              <a:rect l="0" t="0" r="r" b="b"/>
              <a:pathLst>
                <a:path w="48" h="56">
                  <a:moveTo>
                    <a:pt x="48" y="0"/>
                  </a:moveTo>
                  <a:lnTo>
                    <a:pt x="47" y="0"/>
                  </a:lnTo>
                  <a:lnTo>
                    <a:pt x="0" y="54"/>
                  </a:lnTo>
                  <a:lnTo>
                    <a:pt x="1" y="56"/>
                  </a:lnTo>
                  <a:lnTo>
                    <a:pt x="48" y="4"/>
                  </a:lnTo>
                  <a:lnTo>
                    <a:pt x="48" y="0"/>
                  </a:lnTo>
                  <a:lnTo>
                    <a:pt x="48" y="4"/>
                  </a:lnTo>
                  <a:lnTo>
                    <a:pt x="48" y="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32" name="Freeform 80"/>
            <p:cNvSpPr>
              <a:spLocks/>
            </p:cNvSpPr>
            <p:nvPr/>
          </p:nvSpPr>
          <p:spPr bwMode="auto">
            <a:xfrm>
              <a:off x="6237288" y="4924425"/>
              <a:ext cx="76200" cy="8572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46" y="54"/>
                </a:cxn>
                <a:cxn ang="0">
                  <a:pos x="48" y="51"/>
                </a:cxn>
                <a:cxn ang="0">
                  <a:pos x="1" y="0"/>
                </a:cxn>
              </a:cxnLst>
              <a:rect l="0" t="0" r="r" b="b"/>
              <a:pathLst>
                <a:path w="48" h="54">
                  <a:moveTo>
                    <a:pt x="1" y="0"/>
                  </a:moveTo>
                  <a:lnTo>
                    <a:pt x="0" y="2"/>
                  </a:lnTo>
                  <a:lnTo>
                    <a:pt x="46" y="54"/>
                  </a:lnTo>
                  <a:lnTo>
                    <a:pt x="48" y="5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33" name="Rectangle 81"/>
            <p:cNvSpPr>
              <a:spLocks noChangeArrowheads="1"/>
            </p:cNvSpPr>
            <p:nvPr/>
          </p:nvSpPr>
          <p:spPr bwMode="auto">
            <a:xfrm>
              <a:off x="6237288" y="4924425"/>
              <a:ext cx="1588" cy="4763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34" name="Freeform 82"/>
            <p:cNvSpPr>
              <a:spLocks/>
            </p:cNvSpPr>
            <p:nvPr/>
          </p:nvSpPr>
          <p:spPr bwMode="auto">
            <a:xfrm>
              <a:off x="6213475" y="4924425"/>
              <a:ext cx="23813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3"/>
                </a:cxn>
                <a:cxn ang="0">
                  <a:pos x="15" y="3"/>
                </a:cxn>
                <a:cxn ang="0">
                  <a:pos x="15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5" h="3">
                  <a:moveTo>
                    <a:pt x="0" y="1"/>
                  </a:moveTo>
                  <a:lnTo>
                    <a:pt x="0" y="3"/>
                  </a:lnTo>
                  <a:lnTo>
                    <a:pt x="15" y="3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35" name="Freeform 83"/>
            <p:cNvSpPr>
              <a:spLocks/>
            </p:cNvSpPr>
            <p:nvPr/>
          </p:nvSpPr>
          <p:spPr bwMode="auto">
            <a:xfrm>
              <a:off x="6213475" y="4926013"/>
              <a:ext cx="3175" cy="168275"/>
            </a:xfrm>
            <a:custGeom>
              <a:avLst/>
              <a:gdLst/>
              <a:ahLst/>
              <a:cxnLst>
                <a:cxn ang="0">
                  <a:pos x="0" y="106"/>
                </a:cxn>
                <a:cxn ang="0">
                  <a:pos x="2" y="104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0" y="104"/>
                </a:cxn>
                <a:cxn ang="0">
                  <a:pos x="0" y="106"/>
                </a:cxn>
              </a:cxnLst>
              <a:rect l="0" t="0" r="r" b="b"/>
              <a:pathLst>
                <a:path w="2" h="106">
                  <a:moveTo>
                    <a:pt x="0" y="106"/>
                  </a:moveTo>
                  <a:lnTo>
                    <a:pt x="2" y="104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0" y="104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36" name="Freeform 84"/>
            <p:cNvSpPr>
              <a:spLocks/>
            </p:cNvSpPr>
            <p:nvPr/>
          </p:nvSpPr>
          <p:spPr bwMode="auto">
            <a:xfrm>
              <a:off x="6213475" y="5091113"/>
              <a:ext cx="25400" cy="1588"/>
            </a:xfrm>
            <a:custGeom>
              <a:avLst/>
              <a:gdLst/>
              <a:ahLst/>
              <a:cxnLst>
                <a:cxn ang="0">
                  <a:pos x="16" y="1"/>
                </a:cxn>
                <a:cxn ang="0">
                  <a:pos x="15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15" y="1"/>
                </a:cxn>
                <a:cxn ang="0">
                  <a:pos x="16" y="1"/>
                </a:cxn>
              </a:cxnLst>
              <a:rect l="0" t="0" r="r" b="b"/>
              <a:pathLst>
                <a:path w="16" h="1">
                  <a:moveTo>
                    <a:pt x="16" y="1"/>
                  </a:moveTo>
                  <a:lnTo>
                    <a:pt x="15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15" y="1"/>
                  </a:lnTo>
                  <a:lnTo>
                    <a:pt x="16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37" name="Freeform 85"/>
            <p:cNvSpPr>
              <a:spLocks/>
            </p:cNvSpPr>
            <p:nvPr/>
          </p:nvSpPr>
          <p:spPr bwMode="auto">
            <a:xfrm>
              <a:off x="6311900" y="4926013"/>
              <a:ext cx="92075" cy="165100"/>
            </a:xfrm>
            <a:custGeom>
              <a:avLst/>
              <a:gdLst/>
              <a:ahLst/>
              <a:cxnLst>
                <a:cxn ang="0">
                  <a:pos x="58" y="0"/>
                </a:cxn>
                <a:cxn ang="0">
                  <a:pos x="45" y="0"/>
                </a:cxn>
                <a:cxn ang="0">
                  <a:pos x="0" y="52"/>
                </a:cxn>
                <a:cxn ang="0">
                  <a:pos x="45" y="104"/>
                </a:cxn>
                <a:cxn ang="0">
                  <a:pos x="58" y="104"/>
                </a:cxn>
                <a:cxn ang="0">
                  <a:pos x="58" y="0"/>
                </a:cxn>
              </a:cxnLst>
              <a:rect l="0" t="0" r="r" b="b"/>
              <a:pathLst>
                <a:path w="58" h="104">
                  <a:moveTo>
                    <a:pt x="58" y="0"/>
                  </a:moveTo>
                  <a:lnTo>
                    <a:pt x="45" y="0"/>
                  </a:lnTo>
                  <a:lnTo>
                    <a:pt x="0" y="52"/>
                  </a:lnTo>
                  <a:lnTo>
                    <a:pt x="45" y="104"/>
                  </a:lnTo>
                  <a:lnTo>
                    <a:pt x="58" y="104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605E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38" name="Freeform 86"/>
            <p:cNvSpPr>
              <a:spLocks/>
            </p:cNvSpPr>
            <p:nvPr/>
          </p:nvSpPr>
          <p:spPr bwMode="auto">
            <a:xfrm>
              <a:off x="6381750" y="4924425"/>
              <a:ext cx="22225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14" y="3"/>
                </a:cxn>
                <a:cxn ang="0">
                  <a:pos x="14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4" h="3">
                  <a:moveTo>
                    <a:pt x="0" y="1"/>
                  </a:moveTo>
                  <a:lnTo>
                    <a:pt x="1" y="3"/>
                  </a:lnTo>
                  <a:lnTo>
                    <a:pt x="14" y="3"/>
                  </a:lnTo>
                  <a:lnTo>
                    <a:pt x="14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39" name="Freeform 87"/>
            <p:cNvSpPr>
              <a:spLocks/>
            </p:cNvSpPr>
            <p:nvPr/>
          </p:nvSpPr>
          <p:spPr bwMode="auto">
            <a:xfrm>
              <a:off x="6308725" y="4926013"/>
              <a:ext cx="73025" cy="84138"/>
            </a:xfrm>
            <a:custGeom>
              <a:avLst/>
              <a:gdLst/>
              <a:ahLst/>
              <a:cxnLst>
                <a:cxn ang="0">
                  <a:pos x="1" y="53"/>
                </a:cxn>
                <a:cxn ang="0">
                  <a:pos x="3" y="53"/>
                </a:cxn>
                <a:cxn ang="0">
                  <a:pos x="46" y="2"/>
                </a:cxn>
                <a:cxn ang="0">
                  <a:pos x="45" y="0"/>
                </a:cxn>
                <a:cxn ang="0">
                  <a:pos x="1" y="50"/>
                </a:cxn>
                <a:cxn ang="0">
                  <a:pos x="1" y="53"/>
                </a:cxn>
                <a:cxn ang="0">
                  <a:pos x="1" y="50"/>
                </a:cxn>
                <a:cxn ang="0">
                  <a:pos x="0" y="51"/>
                </a:cxn>
                <a:cxn ang="0">
                  <a:pos x="1" y="53"/>
                </a:cxn>
              </a:cxnLst>
              <a:rect l="0" t="0" r="r" b="b"/>
              <a:pathLst>
                <a:path w="46" h="53">
                  <a:moveTo>
                    <a:pt x="1" y="53"/>
                  </a:moveTo>
                  <a:lnTo>
                    <a:pt x="3" y="53"/>
                  </a:lnTo>
                  <a:lnTo>
                    <a:pt x="46" y="2"/>
                  </a:lnTo>
                  <a:lnTo>
                    <a:pt x="45" y="0"/>
                  </a:lnTo>
                  <a:lnTo>
                    <a:pt x="1" y="50"/>
                  </a:lnTo>
                  <a:lnTo>
                    <a:pt x="1" y="53"/>
                  </a:lnTo>
                  <a:lnTo>
                    <a:pt x="1" y="50"/>
                  </a:lnTo>
                  <a:lnTo>
                    <a:pt x="0" y="51"/>
                  </a:lnTo>
                  <a:lnTo>
                    <a:pt x="1" y="53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40" name="Freeform 88"/>
            <p:cNvSpPr>
              <a:spLocks/>
            </p:cNvSpPr>
            <p:nvPr/>
          </p:nvSpPr>
          <p:spPr bwMode="auto">
            <a:xfrm>
              <a:off x="6311900" y="5005388"/>
              <a:ext cx="71438" cy="88900"/>
            </a:xfrm>
            <a:custGeom>
              <a:avLst/>
              <a:gdLst/>
              <a:ahLst/>
              <a:cxnLst>
                <a:cxn ang="0">
                  <a:pos x="45" y="54"/>
                </a:cxn>
                <a:cxn ang="0">
                  <a:pos x="45" y="54"/>
                </a:cxn>
                <a:cxn ang="0">
                  <a:pos x="1" y="0"/>
                </a:cxn>
                <a:cxn ang="0">
                  <a:pos x="0" y="4"/>
                </a:cxn>
                <a:cxn ang="0">
                  <a:pos x="44" y="56"/>
                </a:cxn>
                <a:cxn ang="0">
                  <a:pos x="45" y="54"/>
                </a:cxn>
              </a:cxnLst>
              <a:rect l="0" t="0" r="r" b="b"/>
              <a:pathLst>
                <a:path w="45" h="56">
                  <a:moveTo>
                    <a:pt x="45" y="54"/>
                  </a:moveTo>
                  <a:lnTo>
                    <a:pt x="45" y="54"/>
                  </a:lnTo>
                  <a:lnTo>
                    <a:pt x="1" y="0"/>
                  </a:lnTo>
                  <a:lnTo>
                    <a:pt x="0" y="4"/>
                  </a:lnTo>
                  <a:lnTo>
                    <a:pt x="44" y="56"/>
                  </a:lnTo>
                  <a:lnTo>
                    <a:pt x="45" y="54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41" name="Freeform 89"/>
            <p:cNvSpPr>
              <a:spLocks/>
            </p:cNvSpPr>
            <p:nvPr/>
          </p:nvSpPr>
          <p:spPr bwMode="auto">
            <a:xfrm>
              <a:off x="6384925" y="5091113"/>
              <a:ext cx="22225" cy="1588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3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13" y="1"/>
                </a:cxn>
                <a:cxn ang="0">
                  <a:pos x="14" y="0"/>
                </a:cxn>
                <a:cxn ang="0">
                  <a:pos x="13" y="1"/>
                </a:cxn>
                <a:cxn ang="0">
                  <a:pos x="14" y="1"/>
                </a:cxn>
                <a:cxn ang="0">
                  <a:pos x="14" y="0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13" y="1"/>
                  </a:lnTo>
                  <a:lnTo>
                    <a:pt x="14" y="0"/>
                  </a:lnTo>
                  <a:lnTo>
                    <a:pt x="13" y="1"/>
                  </a:lnTo>
                  <a:lnTo>
                    <a:pt x="14" y="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42" name="Freeform 90"/>
            <p:cNvSpPr>
              <a:spLocks/>
            </p:cNvSpPr>
            <p:nvPr/>
          </p:nvSpPr>
          <p:spPr bwMode="auto">
            <a:xfrm>
              <a:off x="6403975" y="4924425"/>
              <a:ext cx="3175" cy="1666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105"/>
                </a:cxn>
                <a:cxn ang="0">
                  <a:pos x="2" y="105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 h="105">
                  <a:moveTo>
                    <a:pt x="0" y="0"/>
                  </a:moveTo>
                  <a:lnTo>
                    <a:pt x="0" y="0"/>
                  </a:lnTo>
                  <a:lnTo>
                    <a:pt x="0" y="105"/>
                  </a:lnTo>
                  <a:lnTo>
                    <a:pt x="2" y="105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43" name="Freeform 91"/>
            <p:cNvSpPr>
              <a:spLocks/>
            </p:cNvSpPr>
            <p:nvPr/>
          </p:nvSpPr>
          <p:spPr bwMode="auto">
            <a:xfrm>
              <a:off x="8143875" y="4926013"/>
              <a:ext cx="114300" cy="165100"/>
            </a:xfrm>
            <a:custGeom>
              <a:avLst/>
              <a:gdLst/>
              <a:ahLst/>
              <a:cxnLst>
                <a:cxn ang="0">
                  <a:pos x="21" y="104"/>
                </a:cxn>
                <a:cxn ang="0">
                  <a:pos x="72" y="52"/>
                </a:cxn>
                <a:cxn ang="0">
                  <a:pos x="21" y="0"/>
                </a:cxn>
                <a:cxn ang="0">
                  <a:pos x="20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20" y="104"/>
                </a:cxn>
                <a:cxn ang="0">
                  <a:pos x="21" y="104"/>
                </a:cxn>
              </a:cxnLst>
              <a:rect l="0" t="0" r="r" b="b"/>
              <a:pathLst>
                <a:path w="72" h="104">
                  <a:moveTo>
                    <a:pt x="21" y="104"/>
                  </a:moveTo>
                  <a:lnTo>
                    <a:pt x="72" y="52"/>
                  </a:lnTo>
                  <a:lnTo>
                    <a:pt x="21" y="0"/>
                  </a:lnTo>
                  <a:lnTo>
                    <a:pt x="20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20" y="104"/>
                  </a:lnTo>
                  <a:lnTo>
                    <a:pt x="21" y="10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44" name="Freeform 92"/>
            <p:cNvSpPr>
              <a:spLocks/>
            </p:cNvSpPr>
            <p:nvPr/>
          </p:nvSpPr>
          <p:spPr bwMode="auto">
            <a:xfrm>
              <a:off x="8175625" y="5005388"/>
              <a:ext cx="87313" cy="88900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52" y="0"/>
                </a:cxn>
                <a:cxn ang="0">
                  <a:pos x="0" y="54"/>
                </a:cxn>
                <a:cxn ang="0">
                  <a:pos x="1" y="56"/>
                </a:cxn>
                <a:cxn ang="0">
                  <a:pos x="53" y="4"/>
                </a:cxn>
                <a:cxn ang="0">
                  <a:pos x="53" y="0"/>
                </a:cxn>
                <a:cxn ang="0">
                  <a:pos x="53" y="4"/>
                </a:cxn>
                <a:cxn ang="0">
                  <a:pos x="55" y="2"/>
                </a:cxn>
                <a:cxn ang="0">
                  <a:pos x="53" y="0"/>
                </a:cxn>
              </a:cxnLst>
              <a:rect l="0" t="0" r="r" b="b"/>
              <a:pathLst>
                <a:path w="55" h="56">
                  <a:moveTo>
                    <a:pt x="53" y="0"/>
                  </a:moveTo>
                  <a:lnTo>
                    <a:pt x="52" y="0"/>
                  </a:lnTo>
                  <a:lnTo>
                    <a:pt x="0" y="54"/>
                  </a:lnTo>
                  <a:lnTo>
                    <a:pt x="1" y="56"/>
                  </a:lnTo>
                  <a:lnTo>
                    <a:pt x="53" y="4"/>
                  </a:lnTo>
                  <a:lnTo>
                    <a:pt x="53" y="0"/>
                  </a:lnTo>
                  <a:lnTo>
                    <a:pt x="53" y="4"/>
                  </a:lnTo>
                  <a:lnTo>
                    <a:pt x="55" y="2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45" name="Freeform 93"/>
            <p:cNvSpPr>
              <a:spLocks/>
            </p:cNvSpPr>
            <p:nvPr/>
          </p:nvSpPr>
          <p:spPr bwMode="auto">
            <a:xfrm>
              <a:off x="8175625" y="4926013"/>
              <a:ext cx="84138" cy="841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51" y="53"/>
                </a:cxn>
                <a:cxn ang="0">
                  <a:pos x="53" y="50"/>
                </a:cxn>
                <a:cxn ang="0">
                  <a:pos x="1" y="0"/>
                </a:cxn>
              </a:cxnLst>
              <a:rect l="0" t="0" r="r" b="b"/>
              <a:pathLst>
                <a:path w="53" h="53">
                  <a:moveTo>
                    <a:pt x="1" y="0"/>
                  </a:moveTo>
                  <a:lnTo>
                    <a:pt x="0" y="2"/>
                  </a:lnTo>
                  <a:lnTo>
                    <a:pt x="51" y="53"/>
                  </a:lnTo>
                  <a:lnTo>
                    <a:pt x="53" y="5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46" name="Freeform 94"/>
            <p:cNvSpPr>
              <a:spLocks/>
            </p:cNvSpPr>
            <p:nvPr/>
          </p:nvSpPr>
          <p:spPr bwMode="auto">
            <a:xfrm>
              <a:off x="8175625" y="4924425"/>
              <a:ext cx="3175" cy="47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"/>
                </a:cxn>
                <a:cxn ang="0">
                  <a:pos x="2" y="1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3"/>
                  </a:lnTo>
                  <a:lnTo>
                    <a:pt x="2" y="1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47" name="Freeform 95"/>
            <p:cNvSpPr>
              <a:spLocks/>
            </p:cNvSpPr>
            <p:nvPr/>
          </p:nvSpPr>
          <p:spPr bwMode="auto">
            <a:xfrm>
              <a:off x="8143875" y="4924425"/>
              <a:ext cx="31750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3"/>
                </a:cxn>
                <a:cxn ang="0">
                  <a:pos x="20" y="3"/>
                </a:cxn>
                <a:cxn ang="0">
                  <a:pos x="20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20" h="3">
                  <a:moveTo>
                    <a:pt x="0" y="1"/>
                  </a:moveTo>
                  <a:lnTo>
                    <a:pt x="0" y="3"/>
                  </a:lnTo>
                  <a:lnTo>
                    <a:pt x="20" y="3"/>
                  </a:lnTo>
                  <a:lnTo>
                    <a:pt x="2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48" name="Freeform 96"/>
            <p:cNvSpPr>
              <a:spLocks/>
            </p:cNvSpPr>
            <p:nvPr/>
          </p:nvSpPr>
          <p:spPr bwMode="auto">
            <a:xfrm>
              <a:off x="8143875" y="4926013"/>
              <a:ext cx="3175" cy="168275"/>
            </a:xfrm>
            <a:custGeom>
              <a:avLst/>
              <a:gdLst/>
              <a:ahLst/>
              <a:cxnLst>
                <a:cxn ang="0">
                  <a:pos x="0" y="106"/>
                </a:cxn>
                <a:cxn ang="0">
                  <a:pos x="2" y="104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0" y="104"/>
                </a:cxn>
                <a:cxn ang="0">
                  <a:pos x="0" y="106"/>
                </a:cxn>
              </a:cxnLst>
              <a:rect l="0" t="0" r="r" b="b"/>
              <a:pathLst>
                <a:path w="2" h="106">
                  <a:moveTo>
                    <a:pt x="0" y="106"/>
                  </a:moveTo>
                  <a:lnTo>
                    <a:pt x="2" y="104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0" y="104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49" name="Freeform 97"/>
            <p:cNvSpPr>
              <a:spLocks/>
            </p:cNvSpPr>
            <p:nvPr/>
          </p:nvSpPr>
          <p:spPr bwMode="auto">
            <a:xfrm>
              <a:off x="8143875" y="5091113"/>
              <a:ext cx="31750" cy="1588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20" y="1"/>
                </a:cxn>
                <a:cxn ang="0">
                  <a:pos x="20" y="0"/>
                </a:cxn>
              </a:cxnLst>
              <a:rect l="0" t="0" r="r" b="b"/>
              <a:pathLst>
                <a:path w="20" h="1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20" y="1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50" name="Rectangle 98"/>
            <p:cNvSpPr>
              <a:spLocks noChangeArrowheads="1"/>
            </p:cNvSpPr>
            <p:nvPr/>
          </p:nvSpPr>
          <p:spPr bwMode="auto">
            <a:xfrm>
              <a:off x="8175625" y="5091113"/>
              <a:ext cx="3175" cy="1588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51" name="Freeform 99"/>
            <p:cNvSpPr>
              <a:spLocks/>
            </p:cNvSpPr>
            <p:nvPr/>
          </p:nvSpPr>
          <p:spPr bwMode="auto">
            <a:xfrm>
              <a:off x="8040688" y="4926013"/>
              <a:ext cx="101600" cy="165100"/>
            </a:xfrm>
            <a:custGeom>
              <a:avLst/>
              <a:gdLst/>
              <a:ahLst/>
              <a:cxnLst>
                <a:cxn ang="0">
                  <a:pos x="16" y="104"/>
                </a:cxn>
                <a:cxn ang="0">
                  <a:pos x="64" y="52"/>
                </a:cxn>
                <a:cxn ang="0">
                  <a:pos x="16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6" y="104"/>
                </a:cxn>
              </a:cxnLst>
              <a:rect l="0" t="0" r="r" b="b"/>
              <a:pathLst>
                <a:path w="64" h="104">
                  <a:moveTo>
                    <a:pt x="16" y="104"/>
                  </a:moveTo>
                  <a:lnTo>
                    <a:pt x="64" y="52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6" y="10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52" name="Freeform 100"/>
            <p:cNvSpPr>
              <a:spLocks/>
            </p:cNvSpPr>
            <p:nvPr/>
          </p:nvSpPr>
          <p:spPr bwMode="auto">
            <a:xfrm>
              <a:off x="8062913" y="5005388"/>
              <a:ext cx="80963" cy="88900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48" y="0"/>
                </a:cxn>
                <a:cxn ang="0">
                  <a:pos x="0" y="54"/>
                </a:cxn>
                <a:cxn ang="0">
                  <a:pos x="0" y="56"/>
                </a:cxn>
                <a:cxn ang="0">
                  <a:pos x="50" y="4"/>
                </a:cxn>
                <a:cxn ang="0">
                  <a:pos x="50" y="0"/>
                </a:cxn>
                <a:cxn ang="0">
                  <a:pos x="50" y="4"/>
                </a:cxn>
                <a:cxn ang="0">
                  <a:pos x="51" y="2"/>
                </a:cxn>
                <a:cxn ang="0">
                  <a:pos x="50" y="0"/>
                </a:cxn>
              </a:cxnLst>
              <a:rect l="0" t="0" r="r" b="b"/>
              <a:pathLst>
                <a:path w="51" h="56">
                  <a:moveTo>
                    <a:pt x="50" y="0"/>
                  </a:moveTo>
                  <a:lnTo>
                    <a:pt x="48" y="0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50" y="4"/>
                  </a:lnTo>
                  <a:lnTo>
                    <a:pt x="50" y="0"/>
                  </a:lnTo>
                  <a:lnTo>
                    <a:pt x="50" y="4"/>
                  </a:lnTo>
                  <a:lnTo>
                    <a:pt x="51" y="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53" name="Freeform 101"/>
            <p:cNvSpPr>
              <a:spLocks/>
            </p:cNvSpPr>
            <p:nvPr/>
          </p:nvSpPr>
          <p:spPr bwMode="auto">
            <a:xfrm>
              <a:off x="8062913" y="4926013"/>
              <a:ext cx="79375" cy="8413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2"/>
                </a:cxn>
                <a:cxn ang="0">
                  <a:pos x="49" y="53"/>
                </a:cxn>
                <a:cxn ang="0">
                  <a:pos x="50" y="50"/>
                </a:cxn>
                <a:cxn ang="0">
                  <a:pos x="2" y="0"/>
                </a:cxn>
              </a:cxnLst>
              <a:rect l="0" t="0" r="r" b="b"/>
              <a:pathLst>
                <a:path w="50" h="53">
                  <a:moveTo>
                    <a:pt x="2" y="0"/>
                  </a:moveTo>
                  <a:lnTo>
                    <a:pt x="0" y="2"/>
                  </a:lnTo>
                  <a:lnTo>
                    <a:pt x="49" y="53"/>
                  </a:lnTo>
                  <a:lnTo>
                    <a:pt x="50" y="5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54" name="Freeform 102"/>
            <p:cNvSpPr>
              <a:spLocks/>
            </p:cNvSpPr>
            <p:nvPr/>
          </p:nvSpPr>
          <p:spPr bwMode="auto">
            <a:xfrm>
              <a:off x="8062913" y="4924425"/>
              <a:ext cx="3175" cy="4763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3"/>
                </a:cxn>
                <a:cxn ang="0">
                  <a:pos x="1" y="3"/>
                </a:cxn>
                <a:cxn ang="0">
                  <a:pos x="2" y="1"/>
                </a:cxn>
                <a:cxn ang="0">
                  <a:pos x="1" y="0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0" y="3"/>
                  </a:lnTo>
                  <a:lnTo>
                    <a:pt x="1" y="3"/>
                  </a:lnTo>
                  <a:lnTo>
                    <a:pt x="2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55" name="Freeform 103"/>
            <p:cNvSpPr>
              <a:spLocks/>
            </p:cNvSpPr>
            <p:nvPr/>
          </p:nvSpPr>
          <p:spPr bwMode="auto">
            <a:xfrm>
              <a:off x="8040688" y="4924425"/>
              <a:ext cx="23813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3"/>
                </a:cxn>
                <a:cxn ang="0">
                  <a:pos x="15" y="3"/>
                </a:cxn>
                <a:cxn ang="0">
                  <a:pos x="15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5" h="3">
                  <a:moveTo>
                    <a:pt x="0" y="1"/>
                  </a:moveTo>
                  <a:lnTo>
                    <a:pt x="0" y="3"/>
                  </a:lnTo>
                  <a:lnTo>
                    <a:pt x="15" y="3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56" name="Freeform 104"/>
            <p:cNvSpPr>
              <a:spLocks/>
            </p:cNvSpPr>
            <p:nvPr/>
          </p:nvSpPr>
          <p:spPr bwMode="auto">
            <a:xfrm>
              <a:off x="8040688" y="4926013"/>
              <a:ext cx="1588" cy="168275"/>
            </a:xfrm>
            <a:custGeom>
              <a:avLst/>
              <a:gdLst/>
              <a:ahLst/>
              <a:cxnLst>
                <a:cxn ang="0">
                  <a:pos x="0" y="106"/>
                </a:cxn>
                <a:cxn ang="0">
                  <a:pos x="1" y="104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0" y="104"/>
                </a:cxn>
                <a:cxn ang="0">
                  <a:pos x="0" y="106"/>
                </a:cxn>
              </a:cxnLst>
              <a:rect l="0" t="0" r="r" b="b"/>
              <a:pathLst>
                <a:path w="1" h="106">
                  <a:moveTo>
                    <a:pt x="0" y="106"/>
                  </a:moveTo>
                  <a:lnTo>
                    <a:pt x="1" y="104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0" y="104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57" name="Rectangle 105"/>
            <p:cNvSpPr>
              <a:spLocks noChangeArrowheads="1"/>
            </p:cNvSpPr>
            <p:nvPr/>
          </p:nvSpPr>
          <p:spPr bwMode="auto">
            <a:xfrm>
              <a:off x="8040688" y="5091113"/>
              <a:ext cx="23813" cy="1588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58" name="Freeform 106"/>
            <p:cNvSpPr>
              <a:spLocks/>
            </p:cNvSpPr>
            <p:nvPr/>
          </p:nvSpPr>
          <p:spPr bwMode="auto">
            <a:xfrm>
              <a:off x="8062913" y="5091113"/>
              <a:ext cx="3175" cy="158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1" y="0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1"/>
                  </a:lnTo>
                  <a:lnTo>
                    <a:pt x="2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59" name="Rectangle 107"/>
            <p:cNvSpPr>
              <a:spLocks noChangeArrowheads="1"/>
            </p:cNvSpPr>
            <p:nvPr/>
          </p:nvSpPr>
          <p:spPr bwMode="auto">
            <a:xfrm>
              <a:off x="7997825" y="4856163"/>
              <a:ext cx="7938" cy="301625"/>
            </a:xfrm>
            <a:prstGeom prst="rect">
              <a:avLst/>
            </a:prstGeom>
            <a:solidFill>
              <a:srgbClr val="2C1D7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60" name="Rectangle 108"/>
            <p:cNvSpPr>
              <a:spLocks noChangeArrowheads="1"/>
            </p:cNvSpPr>
            <p:nvPr/>
          </p:nvSpPr>
          <p:spPr bwMode="auto">
            <a:xfrm>
              <a:off x="7969250" y="4856163"/>
              <a:ext cx="7938" cy="301625"/>
            </a:xfrm>
            <a:prstGeom prst="rect">
              <a:avLst/>
            </a:prstGeom>
            <a:solidFill>
              <a:srgbClr val="2C1D7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61" name="Freeform 109"/>
            <p:cNvSpPr>
              <a:spLocks/>
            </p:cNvSpPr>
            <p:nvPr/>
          </p:nvSpPr>
          <p:spPr bwMode="auto">
            <a:xfrm>
              <a:off x="7769225" y="5141913"/>
              <a:ext cx="177800" cy="161925"/>
            </a:xfrm>
            <a:custGeom>
              <a:avLst/>
              <a:gdLst/>
              <a:ahLst/>
              <a:cxnLst>
                <a:cxn ang="0">
                  <a:pos x="62" y="102"/>
                </a:cxn>
                <a:cxn ang="0">
                  <a:pos x="112" y="51"/>
                </a:cxn>
                <a:cxn ang="0">
                  <a:pos x="60" y="0"/>
                </a:cxn>
                <a:cxn ang="0">
                  <a:pos x="0" y="0"/>
                </a:cxn>
                <a:cxn ang="0">
                  <a:pos x="0" y="102"/>
                </a:cxn>
                <a:cxn ang="0">
                  <a:pos x="60" y="102"/>
                </a:cxn>
                <a:cxn ang="0">
                  <a:pos x="62" y="102"/>
                </a:cxn>
              </a:cxnLst>
              <a:rect l="0" t="0" r="r" b="b"/>
              <a:pathLst>
                <a:path w="112" h="102">
                  <a:moveTo>
                    <a:pt x="62" y="102"/>
                  </a:moveTo>
                  <a:lnTo>
                    <a:pt x="112" y="51"/>
                  </a:lnTo>
                  <a:lnTo>
                    <a:pt x="60" y="0"/>
                  </a:lnTo>
                  <a:lnTo>
                    <a:pt x="0" y="0"/>
                  </a:lnTo>
                  <a:lnTo>
                    <a:pt x="0" y="102"/>
                  </a:lnTo>
                  <a:lnTo>
                    <a:pt x="60" y="102"/>
                  </a:lnTo>
                  <a:lnTo>
                    <a:pt x="62" y="102"/>
                  </a:lnTo>
                  <a:close/>
                </a:path>
              </a:pathLst>
            </a:custGeom>
            <a:solidFill>
              <a:srgbClr val="DFDFD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62" name="Freeform 110"/>
            <p:cNvSpPr>
              <a:spLocks/>
            </p:cNvSpPr>
            <p:nvPr/>
          </p:nvSpPr>
          <p:spPr bwMode="auto">
            <a:xfrm>
              <a:off x="7866063" y="5222875"/>
              <a:ext cx="82550" cy="8255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50" y="0"/>
                </a:cxn>
                <a:cxn ang="0">
                  <a:pos x="0" y="50"/>
                </a:cxn>
                <a:cxn ang="0">
                  <a:pos x="1" y="52"/>
                </a:cxn>
                <a:cxn ang="0">
                  <a:pos x="51" y="3"/>
                </a:cxn>
                <a:cxn ang="0">
                  <a:pos x="51" y="0"/>
                </a:cxn>
                <a:cxn ang="0">
                  <a:pos x="51" y="3"/>
                </a:cxn>
                <a:cxn ang="0">
                  <a:pos x="52" y="0"/>
                </a:cxn>
                <a:cxn ang="0">
                  <a:pos x="51" y="0"/>
                </a:cxn>
              </a:cxnLst>
              <a:rect l="0" t="0" r="r" b="b"/>
              <a:pathLst>
                <a:path w="52" h="52">
                  <a:moveTo>
                    <a:pt x="51" y="0"/>
                  </a:moveTo>
                  <a:lnTo>
                    <a:pt x="50" y="0"/>
                  </a:lnTo>
                  <a:lnTo>
                    <a:pt x="0" y="50"/>
                  </a:lnTo>
                  <a:lnTo>
                    <a:pt x="1" y="52"/>
                  </a:lnTo>
                  <a:lnTo>
                    <a:pt x="51" y="3"/>
                  </a:lnTo>
                  <a:lnTo>
                    <a:pt x="51" y="0"/>
                  </a:lnTo>
                  <a:lnTo>
                    <a:pt x="51" y="3"/>
                  </a:lnTo>
                  <a:lnTo>
                    <a:pt x="52" y="0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63" name="Freeform 111"/>
            <p:cNvSpPr>
              <a:spLocks/>
            </p:cNvSpPr>
            <p:nvPr/>
          </p:nvSpPr>
          <p:spPr bwMode="auto">
            <a:xfrm>
              <a:off x="7866063" y="5137150"/>
              <a:ext cx="80963" cy="88900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4"/>
                </a:cxn>
                <a:cxn ang="0">
                  <a:pos x="50" y="56"/>
                </a:cxn>
                <a:cxn ang="0">
                  <a:pos x="51" y="54"/>
                </a:cxn>
                <a:cxn ang="0">
                  <a:pos x="1" y="0"/>
                </a:cxn>
                <a:cxn ang="0">
                  <a:pos x="0" y="4"/>
                </a:cxn>
              </a:cxnLst>
              <a:rect l="0" t="0" r="r" b="b"/>
              <a:pathLst>
                <a:path w="51" h="56">
                  <a:moveTo>
                    <a:pt x="0" y="4"/>
                  </a:moveTo>
                  <a:lnTo>
                    <a:pt x="0" y="4"/>
                  </a:lnTo>
                  <a:lnTo>
                    <a:pt x="50" y="56"/>
                  </a:lnTo>
                  <a:lnTo>
                    <a:pt x="51" y="54"/>
                  </a:lnTo>
                  <a:lnTo>
                    <a:pt x="1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64" name="Freeform 112"/>
            <p:cNvSpPr>
              <a:spLocks/>
            </p:cNvSpPr>
            <p:nvPr/>
          </p:nvSpPr>
          <p:spPr bwMode="auto">
            <a:xfrm>
              <a:off x="7862888" y="5137150"/>
              <a:ext cx="4763" cy="635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1" y="4"/>
                </a:cxn>
                <a:cxn ang="0">
                  <a:pos x="3" y="0"/>
                </a:cxn>
                <a:cxn ang="0">
                  <a:pos x="1" y="0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lnTo>
                    <a:pt x="0" y="2"/>
                  </a:lnTo>
                  <a:lnTo>
                    <a:pt x="1" y="4"/>
                  </a:lnTo>
                  <a:lnTo>
                    <a:pt x="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65" name="Freeform 113"/>
            <p:cNvSpPr>
              <a:spLocks/>
            </p:cNvSpPr>
            <p:nvPr/>
          </p:nvSpPr>
          <p:spPr bwMode="auto">
            <a:xfrm>
              <a:off x="7767638" y="5137150"/>
              <a:ext cx="96838" cy="635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4"/>
                </a:cxn>
                <a:cxn ang="0">
                  <a:pos x="61" y="4"/>
                </a:cxn>
                <a:cxn ang="0">
                  <a:pos x="61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w="61" h="4">
                  <a:moveTo>
                    <a:pt x="0" y="2"/>
                  </a:moveTo>
                  <a:lnTo>
                    <a:pt x="1" y="4"/>
                  </a:lnTo>
                  <a:lnTo>
                    <a:pt x="61" y="4"/>
                  </a:lnTo>
                  <a:lnTo>
                    <a:pt x="61" y="0"/>
                  </a:lnTo>
                  <a:lnTo>
                    <a:pt x="1" y="0"/>
                  </a:lnTo>
                  <a:lnTo>
                    <a:pt x="0" y="2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66" name="Freeform 114"/>
            <p:cNvSpPr>
              <a:spLocks/>
            </p:cNvSpPr>
            <p:nvPr/>
          </p:nvSpPr>
          <p:spPr bwMode="auto">
            <a:xfrm>
              <a:off x="7767638" y="5141913"/>
              <a:ext cx="3175" cy="166688"/>
            </a:xfrm>
            <a:custGeom>
              <a:avLst/>
              <a:gdLst/>
              <a:ahLst/>
              <a:cxnLst>
                <a:cxn ang="0">
                  <a:pos x="1" y="105"/>
                </a:cxn>
                <a:cxn ang="0">
                  <a:pos x="2" y="103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03"/>
                </a:cxn>
                <a:cxn ang="0">
                  <a:pos x="1" y="105"/>
                </a:cxn>
                <a:cxn ang="0">
                  <a:pos x="0" y="103"/>
                </a:cxn>
                <a:cxn ang="0">
                  <a:pos x="0" y="105"/>
                </a:cxn>
                <a:cxn ang="0">
                  <a:pos x="1" y="105"/>
                </a:cxn>
              </a:cxnLst>
              <a:rect l="0" t="0" r="r" b="b"/>
              <a:pathLst>
                <a:path w="2" h="105">
                  <a:moveTo>
                    <a:pt x="1" y="105"/>
                  </a:moveTo>
                  <a:lnTo>
                    <a:pt x="2" y="103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03"/>
                  </a:lnTo>
                  <a:lnTo>
                    <a:pt x="1" y="105"/>
                  </a:lnTo>
                  <a:lnTo>
                    <a:pt x="0" y="103"/>
                  </a:lnTo>
                  <a:lnTo>
                    <a:pt x="0" y="105"/>
                  </a:lnTo>
                  <a:lnTo>
                    <a:pt x="1" y="105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67" name="Rectangle 115"/>
            <p:cNvSpPr>
              <a:spLocks noChangeArrowheads="1"/>
            </p:cNvSpPr>
            <p:nvPr/>
          </p:nvSpPr>
          <p:spPr bwMode="auto">
            <a:xfrm>
              <a:off x="7769225" y="5302250"/>
              <a:ext cx="93663" cy="6350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68" name="Freeform 116"/>
            <p:cNvSpPr>
              <a:spLocks/>
            </p:cNvSpPr>
            <p:nvPr/>
          </p:nvSpPr>
          <p:spPr bwMode="auto">
            <a:xfrm>
              <a:off x="7862888" y="5302250"/>
              <a:ext cx="4763" cy="635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4"/>
                </a:cxn>
                <a:cxn ang="0">
                  <a:pos x="3" y="2"/>
                </a:cxn>
                <a:cxn ang="0">
                  <a:pos x="1" y="0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4"/>
                  </a:lnTo>
                  <a:lnTo>
                    <a:pt x="3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69" name="Freeform 117"/>
            <p:cNvSpPr>
              <a:spLocks/>
            </p:cNvSpPr>
            <p:nvPr/>
          </p:nvSpPr>
          <p:spPr bwMode="auto">
            <a:xfrm>
              <a:off x="7594600" y="4926013"/>
              <a:ext cx="174625" cy="165100"/>
            </a:xfrm>
            <a:custGeom>
              <a:avLst/>
              <a:gdLst/>
              <a:ahLst/>
              <a:cxnLst>
                <a:cxn ang="0">
                  <a:pos x="58" y="104"/>
                </a:cxn>
                <a:cxn ang="0">
                  <a:pos x="110" y="52"/>
                </a:cxn>
                <a:cxn ang="0">
                  <a:pos x="58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58" y="104"/>
                </a:cxn>
              </a:cxnLst>
              <a:rect l="0" t="0" r="r" b="b"/>
              <a:pathLst>
                <a:path w="110" h="104">
                  <a:moveTo>
                    <a:pt x="58" y="104"/>
                  </a:moveTo>
                  <a:lnTo>
                    <a:pt x="110" y="52"/>
                  </a:lnTo>
                  <a:lnTo>
                    <a:pt x="58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58" y="104"/>
                  </a:lnTo>
                  <a:close/>
                </a:path>
              </a:pathLst>
            </a:custGeom>
            <a:solidFill>
              <a:srgbClr val="DFDFD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70" name="Freeform 118"/>
            <p:cNvSpPr>
              <a:spLocks/>
            </p:cNvSpPr>
            <p:nvPr/>
          </p:nvSpPr>
          <p:spPr bwMode="auto">
            <a:xfrm>
              <a:off x="7686675" y="5005388"/>
              <a:ext cx="84138" cy="88900"/>
            </a:xfrm>
            <a:custGeom>
              <a:avLst/>
              <a:gdLst/>
              <a:ahLst/>
              <a:cxnLst>
                <a:cxn ang="0">
                  <a:pos x="52" y="0"/>
                </a:cxn>
                <a:cxn ang="0">
                  <a:pos x="52" y="0"/>
                </a:cxn>
                <a:cxn ang="0">
                  <a:pos x="0" y="54"/>
                </a:cxn>
                <a:cxn ang="0">
                  <a:pos x="1" y="56"/>
                </a:cxn>
                <a:cxn ang="0">
                  <a:pos x="52" y="4"/>
                </a:cxn>
                <a:cxn ang="0">
                  <a:pos x="52" y="0"/>
                </a:cxn>
                <a:cxn ang="0">
                  <a:pos x="52" y="4"/>
                </a:cxn>
                <a:cxn ang="0">
                  <a:pos x="53" y="2"/>
                </a:cxn>
                <a:cxn ang="0">
                  <a:pos x="52" y="0"/>
                </a:cxn>
              </a:cxnLst>
              <a:rect l="0" t="0" r="r" b="b"/>
              <a:pathLst>
                <a:path w="53" h="56">
                  <a:moveTo>
                    <a:pt x="52" y="0"/>
                  </a:moveTo>
                  <a:lnTo>
                    <a:pt x="52" y="0"/>
                  </a:lnTo>
                  <a:lnTo>
                    <a:pt x="0" y="54"/>
                  </a:lnTo>
                  <a:lnTo>
                    <a:pt x="1" y="56"/>
                  </a:lnTo>
                  <a:lnTo>
                    <a:pt x="52" y="4"/>
                  </a:lnTo>
                  <a:lnTo>
                    <a:pt x="52" y="0"/>
                  </a:lnTo>
                  <a:lnTo>
                    <a:pt x="52" y="4"/>
                  </a:lnTo>
                  <a:lnTo>
                    <a:pt x="53" y="2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71" name="Freeform 119"/>
            <p:cNvSpPr>
              <a:spLocks/>
            </p:cNvSpPr>
            <p:nvPr/>
          </p:nvSpPr>
          <p:spPr bwMode="auto">
            <a:xfrm>
              <a:off x="7686675" y="4926013"/>
              <a:ext cx="82550" cy="841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52" y="53"/>
                </a:cxn>
                <a:cxn ang="0">
                  <a:pos x="52" y="50"/>
                </a:cxn>
                <a:cxn ang="0">
                  <a:pos x="1" y="0"/>
                </a:cxn>
              </a:cxnLst>
              <a:rect l="0" t="0" r="r" b="b"/>
              <a:pathLst>
                <a:path w="52" h="53">
                  <a:moveTo>
                    <a:pt x="1" y="0"/>
                  </a:moveTo>
                  <a:lnTo>
                    <a:pt x="0" y="2"/>
                  </a:lnTo>
                  <a:lnTo>
                    <a:pt x="52" y="53"/>
                  </a:lnTo>
                  <a:lnTo>
                    <a:pt x="52" y="5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72" name="Freeform 120"/>
            <p:cNvSpPr>
              <a:spLocks/>
            </p:cNvSpPr>
            <p:nvPr/>
          </p:nvSpPr>
          <p:spPr bwMode="auto">
            <a:xfrm>
              <a:off x="7593013" y="4924425"/>
              <a:ext cx="93663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3"/>
                </a:cxn>
                <a:cxn ang="0">
                  <a:pos x="59" y="3"/>
                </a:cxn>
                <a:cxn ang="0">
                  <a:pos x="59" y="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59" h="3">
                  <a:moveTo>
                    <a:pt x="0" y="1"/>
                  </a:moveTo>
                  <a:lnTo>
                    <a:pt x="2" y="3"/>
                  </a:lnTo>
                  <a:lnTo>
                    <a:pt x="59" y="3"/>
                  </a:lnTo>
                  <a:lnTo>
                    <a:pt x="59" y="0"/>
                  </a:lnTo>
                  <a:lnTo>
                    <a:pt x="2" y="0"/>
                  </a:lnTo>
                  <a:lnTo>
                    <a:pt x="0" y="1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73" name="Freeform 121"/>
            <p:cNvSpPr>
              <a:spLocks/>
            </p:cNvSpPr>
            <p:nvPr/>
          </p:nvSpPr>
          <p:spPr bwMode="auto">
            <a:xfrm>
              <a:off x="7593013" y="4926013"/>
              <a:ext cx="3175" cy="168275"/>
            </a:xfrm>
            <a:custGeom>
              <a:avLst/>
              <a:gdLst/>
              <a:ahLst/>
              <a:cxnLst>
                <a:cxn ang="0">
                  <a:pos x="1" y="106"/>
                </a:cxn>
                <a:cxn ang="0">
                  <a:pos x="2" y="104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6"/>
                </a:cxn>
              </a:cxnLst>
              <a:rect l="0" t="0" r="r" b="b"/>
              <a:pathLst>
                <a:path w="2" h="106">
                  <a:moveTo>
                    <a:pt x="1" y="106"/>
                  </a:moveTo>
                  <a:lnTo>
                    <a:pt x="2" y="104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74" name="Rectangle 122"/>
            <p:cNvSpPr>
              <a:spLocks noChangeArrowheads="1"/>
            </p:cNvSpPr>
            <p:nvPr/>
          </p:nvSpPr>
          <p:spPr bwMode="auto">
            <a:xfrm>
              <a:off x="7594600" y="5091113"/>
              <a:ext cx="90488" cy="1588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75" name="Freeform 123"/>
            <p:cNvSpPr>
              <a:spLocks/>
            </p:cNvSpPr>
            <p:nvPr/>
          </p:nvSpPr>
          <p:spPr bwMode="auto">
            <a:xfrm>
              <a:off x="7685088" y="5091113"/>
              <a:ext cx="3175" cy="158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1" y="0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1"/>
                  </a:lnTo>
                  <a:lnTo>
                    <a:pt x="2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76" name="Freeform 124"/>
            <p:cNvSpPr>
              <a:spLocks/>
            </p:cNvSpPr>
            <p:nvPr/>
          </p:nvSpPr>
          <p:spPr bwMode="auto">
            <a:xfrm>
              <a:off x="7464425" y="4926013"/>
              <a:ext cx="117475" cy="165100"/>
            </a:xfrm>
            <a:custGeom>
              <a:avLst/>
              <a:gdLst/>
              <a:ahLst/>
              <a:cxnLst>
                <a:cxn ang="0">
                  <a:pos x="23" y="104"/>
                </a:cxn>
                <a:cxn ang="0">
                  <a:pos x="74" y="52"/>
                </a:cxn>
                <a:cxn ang="0">
                  <a:pos x="23" y="0"/>
                </a:cxn>
                <a:cxn ang="0">
                  <a:pos x="22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22" y="104"/>
                </a:cxn>
                <a:cxn ang="0">
                  <a:pos x="23" y="104"/>
                </a:cxn>
              </a:cxnLst>
              <a:rect l="0" t="0" r="r" b="b"/>
              <a:pathLst>
                <a:path w="74" h="104">
                  <a:moveTo>
                    <a:pt x="23" y="104"/>
                  </a:moveTo>
                  <a:lnTo>
                    <a:pt x="74" y="52"/>
                  </a:lnTo>
                  <a:lnTo>
                    <a:pt x="23" y="0"/>
                  </a:lnTo>
                  <a:lnTo>
                    <a:pt x="22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22" y="104"/>
                  </a:lnTo>
                  <a:lnTo>
                    <a:pt x="23" y="104"/>
                  </a:lnTo>
                  <a:close/>
                </a:path>
              </a:pathLst>
            </a:custGeom>
            <a:solidFill>
              <a:srgbClr val="DFDFD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77" name="Freeform 125"/>
            <p:cNvSpPr>
              <a:spLocks/>
            </p:cNvSpPr>
            <p:nvPr/>
          </p:nvSpPr>
          <p:spPr bwMode="auto">
            <a:xfrm>
              <a:off x="7497763" y="5005388"/>
              <a:ext cx="85725" cy="88900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52" y="0"/>
                </a:cxn>
                <a:cxn ang="0">
                  <a:pos x="0" y="52"/>
                </a:cxn>
                <a:cxn ang="0">
                  <a:pos x="1" y="56"/>
                </a:cxn>
                <a:cxn ang="0">
                  <a:pos x="53" y="4"/>
                </a:cxn>
                <a:cxn ang="0">
                  <a:pos x="53" y="0"/>
                </a:cxn>
                <a:cxn ang="0">
                  <a:pos x="53" y="4"/>
                </a:cxn>
                <a:cxn ang="0">
                  <a:pos x="54" y="2"/>
                </a:cxn>
                <a:cxn ang="0">
                  <a:pos x="53" y="0"/>
                </a:cxn>
              </a:cxnLst>
              <a:rect l="0" t="0" r="r" b="b"/>
              <a:pathLst>
                <a:path w="54" h="56">
                  <a:moveTo>
                    <a:pt x="53" y="0"/>
                  </a:moveTo>
                  <a:lnTo>
                    <a:pt x="52" y="0"/>
                  </a:lnTo>
                  <a:lnTo>
                    <a:pt x="0" y="52"/>
                  </a:lnTo>
                  <a:lnTo>
                    <a:pt x="1" y="56"/>
                  </a:lnTo>
                  <a:lnTo>
                    <a:pt x="53" y="4"/>
                  </a:lnTo>
                  <a:lnTo>
                    <a:pt x="53" y="0"/>
                  </a:lnTo>
                  <a:lnTo>
                    <a:pt x="53" y="4"/>
                  </a:lnTo>
                  <a:lnTo>
                    <a:pt x="54" y="2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78" name="Freeform 126"/>
            <p:cNvSpPr>
              <a:spLocks/>
            </p:cNvSpPr>
            <p:nvPr/>
          </p:nvSpPr>
          <p:spPr bwMode="auto">
            <a:xfrm>
              <a:off x="7497763" y="4926013"/>
              <a:ext cx="84138" cy="8413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51" y="53"/>
                </a:cxn>
                <a:cxn ang="0">
                  <a:pos x="53" y="50"/>
                </a:cxn>
                <a:cxn ang="0">
                  <a:pos x="1" y="0"/>
                </a:cxn>
                <a:cxn ang="0">
                  <a:pos x="0" y="2"/>
                </a:cxn>
              </a:cxnLst>
              <a:rect l="0" t="0" r="r" b="b"/>
              <a:pathLst>
                <a:path w="53" h="53">
                  <a:moveTo>
                    <a:pt x="0" y="2"/>
                  </a:moveTo>
                  <a:lnTo>
                    <a:pt x="0" y="2"/>
                  </a:lnTo>
                  <a:lnTo>
                    <a:pt x="51" y="53"/>
                  </a:lnTo>
                  <a:lnTo>
                    <a:pt x="53" y="50"/>
                  </a:lnTo>
                  <a:lnTo>
                    <a:pt x="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79" name="Freeform 127"/>
            <p:cNvSpPr>
              <a:spLocks/>
            </p:cNvSpPr>
            <p:nvPr/>
          </p:nvSpPr>
          <p:spPr bwMode="auto">
            <a:xfrm>
              <a:off x="7497763" y="4924425"/>
              <a:ext cx="3175" cy="47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2" y="1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3"/>
                  </a:lnTo>
                  <a:lnTo>
                    <a:pt x="2" y="1"/>
                  </a:lnTo>
                  <a:lnTo>
                    <a:pt x="0" y="0"/>
                  </a:lnTo>
                  <a:lnTo>
                    <a:pt x="2" y="1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80" name="Freeform 128"/>
            <p:cNvSpPr>
              <a:spLocks/>
            </p:cNvSpPr>
            <p:nvPr/>
          </p:nvSpPr>
          <p:spPr bwMode="auto">
            <a:xfrm>
              <a:off x="7462838" y="4924425"/>
              <a:ext cx="34925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22" y="3"/>
                </a:cxn>
                <a:cxn ang="0">
                  <a:pos x="22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22" h="3">
                  <a:moveTo>
                    <a:pt x="0" y="1"/>
                  </a:moveTo>
                  <a:lnTo>
                    <a:pt x="1" y="3"/>
                  </a:lnTo>
                  <a:lnTo>
                    <a:pt x="22" y="3"/>
                  </a:lnTo>
                  <a:lnTo>
                    <a:pt x="2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81" name="Freeform 129"/>
            <p:cNvSpPr>
              <a:spLocks/>
            </p:cNvSpPr>
            <p:nvPr/>
          </p:nvSpPr>
          <p:spPr bwMode="auto">
            <a:xfrm>
              <a:off x="7462838" y="4926013"/>
              <a:ext cx="1588" cy="168275"/>
            </a:xfrm>
            <a:custGeom>
              <a:avLst/>
              <a:gdLst/>
              <a:ahLst/>
              <a:cxnLst>
                <a:cxn ang="0">
                  <a:pos x="1" y="106"/>
                </a:cxn>
                <a:cxn ang="0">
                  <a:pos x="1" y="104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6"/>
                </a:cxn>
              </a:cxnLst>
              <a:rect l="0" t="0" r="r" b="b"/>
              <a:pathLst>
                <a:path w="1" h="106">
                  <a:moveTo>
                    <a:pt x="1" y="106"/>
                  </a:moveTo>
                  <a:lnTo>
                    <a:pt x="1" y="104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82" name="Freeform 130"/>
            <p:cNvSpPr>
              <a:spLocks/>
            </p:cNvSpPr>
            <p:nvPr/>
          </p:nvSpPr>
          <p:spPr bwMode="auto">
            <a:xfrm>
              <a:off x="7464425" y="5091113"/>
              <a:ext cx="36513" cy="1588"/>
            </a:xfrm>
            <a:custGeom>
              <a:avLst/>
              <a:gdLst/>
              <a:ahLst/>
              <a:cxnLst>
                <a:cxn ang="0">
                  <a:pos x="23" y="1"/>
                </a:cxn>
                <a:cxn ang="0">
                  <a:pos x="22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22" y="1"/>
                </a:cxn>
                <a:cxn ang="0">
                  <a:pos x="23" y="1"/>
                </a:cxn>
                <a:cxn ang="0">
                  <a:pos x="22" y="1"/>
                </a:cxn>
                <a:cxn ang="0">
                  <a:pos x="23" y="1"/>
                </a:cxn>
              </a:cxnLst>
              <a:rect l="0" t="0" r="r" b="b"/>
              <a:pathLst>
                <a:path w="23" h="1">
                  <a:moveTo>
                    <a:pt x="23" y="1"/>
                  </a:moveTo>
                  <a:lnTo>
                    <a:pt x="2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22" y="1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83" name="Freeform 131"/>
            <p:cNvSpPr>
              <a:spLocks/>
            </p:cNvSpPr>
            <p:nvPr/>
          </p:nvSpPr>
          <p:spPr bwMode="auto">
            <a:xfrm>
              <a:off x="7497763" y="5086350"/>
              <a:ext cx="3175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"/>
                </a:cxn>
                <a:cxn ang="0">
                  <a:pos x="2" y="4"/>
                </a:cxn>
                <a:cxn ang="0">
                  <a:pos x="2" y="3"/>
                </a:cxn>
                <a:cxn ang="0">
                  <a:pos x="0" y="0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3"/>
                  </a:lnTo>
                  <a:lnTo>
                    <a:pt x="2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84" name="Freeform 132"/>
            <p:cNvSpPr>
              <a:spLocks/>
            </p:cNvSpPr>
            <p:nvPr/>
          </p:nvSpPr>
          <p:spPr bwMode="auto">
            <a:xfrm>
              <a:off x="7345363" y="4932363"/>
              <a:ext cx="119063" cy="158750"/>
            </a:xfrm>
            <a:custGeom>
              <a:avLst/>
              <a:gdLst/>
              <a:ahLst/>
              <a:cxnLst>
                <a:cxn ang="0">
                  <a:pos x="23" y="100"/>
                </a:cxn>
                <a:cxn ang="0">
                  <a:pos x="75" y="48"/>
                </a:cxn>
                <a:cxn ang="0">
                  <a:pos x="23" y="0"/>
                </a:cxn>
                <a:cxn ang="0">
                  <a:pos x="0" y="0"/>
                </a:cxn>
                <a:cxn ang="0">
                  <a:pos x="0" y="100"/>
                </a:cxn>
                <a:cxn ang="0">
                  <a:pos x="23" y="100"/>
                </a:cxn>
              </a:cxnLst>
              <a:rect l="0" t="0" r="r" b="b"/>
              <a:pathLst>
                <a:path w="75" h="100">
                  <a:moveTo>
                    <a:pt x="23" y="100"/>
                  </a:moveTo>
                  <a:lnTo>
                    <a:pt x="75" y="48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100"/>
                  </a:lnTo>
                  <a:lnTo>
                    <a:pt x="23" y="100"/>
                  </a:lnTo>
                  <a:close/>
                </a:path>
              </a:pathLst>
            </a:custGeom>
            <a:solidFill>
              <a:srgbClr val="DFDFD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85" name="Freeform 133"/>
            <p:cNvSpPr>
              <a:spLocks/>
            </p:cNvSpPr>
            <p:nvPr/>
          </p:nvSpPr>
          <p:spPr bwMode="auto">
            <a:xfrm>
              <a:off x="7380288" y="5005388"/>
              <a:ext cx="85725" cy="88900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51" y="0"/>
                </a:cxn>
                <a:cxn ang="0">
                  <a:pos x="0" y="54"/>
                </a:cxn>
                <a:cxn ang="0">
                  <a:pos x="1" y="56"/>
                </a:cxn>
                <a:cxn ang="0">
                  <a:pos x="53" y="4"/>
                </a:cxn>
                <a:cxn ang="0">
                  <a:pos x="53" y="0"/>
                </a:cxn>
                <a:cxn ang="0">
                  <a:pos x="53" y="4"/>
                </a:cxn>
                <a:cxn ang="0">
                  <a:pos x="54" y="2"/>
                </a:cxn>
                <a:cxn ang="0">
                  <a:pos x="53" y="0"/>
                </a:cxn>
              </a:cxnLst>
              <a:rect l="0" t="0" r="r" b="b"/>
              <a:pathLst>
                <a:path w="54" h="56">
                  <a:moveTo>
                    <a:pt x="53" y="0"/>
                  </a:moveTo>
                  <a:lnTo>
                    <a:pt x="51" y="0"/>
                  </a:lnTo>
                  <a:lnTo>
                    <a:pt x="0" y="54"/>
                  </a:lnTo>
                  <a:lnTo>
                    <a:pt x="1" y="56"/>
                  </a:lnTo>
                  <a:lnTo>
                    <a:pt x="53" y="4"/>
                  </a:lnTo>
                  <a:lnTo>
                    <a:pt x="53" y="0"/>
                  </a:lnTo>
                  <a:lnTo>
                    <a:pt x="53" y="4"/>
                  </a:lnTo>
                  <a:lnTo>
                    <a:pt x="54" y="2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86" name="Freeform 134"/>
            <p:cNvSpPr>
              <a:spLocks/>
            </p:cNvSpPr>
            <p:nvPr/>
          </p:nvSpPr>
          <p:spPr bwMode="auto">
            <a:xfrm>
              <a:off x="7380288" y="4929188"/>
              <a:ext cx="82550" cy="809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51" y="51"/>
                </a:cxn>
                <a:cxn ang="0">
                  <a:pos x="52" y="48"/>
                </a:cxn>
                <a:cxn ang="0">
                  <a:pos x="0" y="0"/>
                </a:cxn>
              </a:cxnLst>
              <a:rect l="0" t="0" r="r" b="b"/>
              <a:pathLst>
                <a:path w="52" h="51">
                  <a:moveTo>
                    <a:pt x="0" y="0"/>
                  </a:moveTo>
                  <a:lnTo>
                    <a:pt x="0" y="2"/>
                  </a:lnTo>
                  <a:lnTo>
                    <a:pt x="51" y="51"/>
                  </a:lnTo>
                  <a:lnTo>
                    <a:pt x="52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87" name="Freeform 135"/>
            <p:cNvSpPr>
              <a:spLocks/>
            </p:cNvSpPr>
            <p:nvPr/>
          </p:nvSpPr>
          <p:spPr bwMode="auto">
            <a:xfrm>
              <a:off x="7340600" y="4929188"/>
              <a:ext cx="39688" cy="317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5" y="2"/>
                </a:cxn>
                <a:cxn ang="0">
                  <a:pos x="25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w="25" h="2">
                  <a:moveTo>
                    <a:pt x="0" y="2"/>
                  </a:moveTo>
                  <a:lnTo>
                    <a:pt x="2" y="2"/>
                  </a:lnTo>
                  <a:lnTo>
                    <a:pt x="25" y="2"/>
                  </a:lnTo>
                  <a:lnTo>
                    <a:pt x="25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88" name="Freeform 136"/>
            <p:cNvSpPr>
              <a:spLocks/>
            </p:cNvSpPr>
            <p:nvPr/>
          </p:nvSpPr>
          <p:spPr bwMode="auto">
            <a:xfrm>
              <a:off x="7340600" y="4932363"/>
              <a:ext cx="4763" cy="161925"/>
            </a:xfrm>
            <a:custGeom>
              <a:avLst/>
              <a:gdLst/>
              <a:ahLst/>
              <a:cxnLst>
                <a:cxn ang="0">
                  <a:pos x="2" y="102"/>
                </a:cxn>
                <a:cxn ang="0">
                  <a:pos x="3" y="100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100"/>
                </a:cxn>
                <a:cxn ang="0">
                  <a:pos x="2" y="102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2" y="102"/>
                </a:cxn>
              </a:cxnLst>
              <a:rect l="0" t="0" r="r" b="b"/>
              <a:pathLst>
                <a:path w="3" h="102">
                  <a:moveTo>
                    <a:pt x="2" y="102"/>
                  </a:moveTo>
                  <a:lnTo>
                    <a:pt x="3" y="10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100"/>
                  </a:lnTo>
                  <a:lnTo>
                    <a:pt x="2" y="102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2" y="10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89" name="Rectangle 137"/>
            <p:cNvSpPr>
              <a:spLocks noChangeArrowheads="1"/>
            </p:cNvSpPr>
            <p:nvPr/>
          </p:nvSpPr>
          <p:spPr bwMode="auto">
            <a:xfrm>
              <a:off x="7345363" y="5091113"/>
              <a:ext cx="36513" cy="1588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90" name="Freeform 138"/>
            <p:cNvSpPr>
              <a:spLocks/>
            </p:cNvSpPr>
            <p:nvPr/>
          </p:nvSpPr>
          <p:spPr bwMode="auto">
            <a:xfrm>
              <a:off x="7186613" y="4926013"/>
              <a:ext cx="147638" cy="165100"/>
            </a:xfrm>
            <a:custGeom>
              <a:avLst/>
              <a:gdLst/>
              <a:ahLst/>
              <a:cxnLst>
                <a:cxn ang="0">
                  <a:pos x="42" y="104"/>
                </a:cxn>
                <a:cxn ang="0">
                  <a:pos x="93" y="52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42" y="104"/>
                </a:cxn>
              </a:cxnLst>
              <a:rect l="0" t="0" r="r" b="b"/>
              <a:pathLst>
                <a:path w="93" h="104">
                  <a:moveTo>
                    <a:pt x="42" y="104"/>
                  </a:moveTo>
                  <a:lnTo>
                    <a:pt x="93" y="52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42" y="104"/>
                  </a:lnTo>
                  <a:close/>
                </a:path>
              </a:pathLst>
            </a:custGeom>
            <a:solidFill>
              <a:srgbClr val="AAA9A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91" name="Freeform 139"/>
            <p:cNvSpPr>
              <a:spLocks/>
            </p:cNvSpPr>
            <p:nvPr/>
          </p:nvSpPr>
          <p:spPr bwMode="auto">
            <a:xfrm>
              <a:off x="7254875" y="5005388"/>
              <a:ext cx="82550" cy="88900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50" y="0"/>
                </a:cxn>
                <a:cxn ang="0">
                  <a:pos x="0" y="54"/>
                </a:cxn>
                <a:cxn ang="0">
                  <a:pos x="0" y="56"/>
                </a:cxn>
                <a:cxn ang="0">
                  <a:pos x="50" y="4"/>
                </a:cxn>
                <a:cxn ang="0">
                  <a:pos x="50" y="0"/>
                </a:cxn>
                <a:cxn ang="0">
                  <a:pos x="50" y="4"/>
                </a:cxn>
                <a:cxn ang="0">
                  <a:pos x="52" y="2"/>
                </a:cxn>
                <a:cxn ang="0">
                  <a:pos x="50" y="0"/>
                </a:cxn>
              </a:cxnLst>
              <a:rect l="0" t="0" r="r" b="b"/>
              <a:pathLst>
                <a:path w="52" h="56">
                  <a:moveTo>
                    <a:pt x="50" y="0"/>
                  </a:moveTo>
                  <a:lnTo>
                    <a:pt x="50" y="0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50" y="4"/>
                  </a:lnTo>
                  <a:lnTo>
                    <a:pt x="50" y="0"/>
                  </a:lnTo>
                  <a:lnTo>
                    <a:pt x="50" y="4"/>
                  </a:lnTo>
                  <a:lnTo>
                    <a:pt x="52" y="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92" name="Freeform 140"/>
            <p:cNvSpPr>
              <a:spLocks/>
            </p:cNvSpPr>
            <p:nvPr/>
          </p:nvSpPr>
          <p:spPr bwMode="auto">
            <a:xfrm>
              <a:off x="7254875" y="4924425"/>
              <a:ext cx="80963" cy="85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51" y="54"/>
                </a:cxn>
                <a:cxn ang="0">
                  <a:pos x="51" y="51"/>
                </a:cxn>
                <a:cxn ang="0">
                  <a:pos x="0" y="0"/>
                </a:cxn>
              </a:cxnLst>
              <a:rect l="0" t="0" r="r" b="b"/>
              <a:pathLst>
                <a:path w="51" h="54">
                  <a:moveTo>
                    <a:pt x="0" y="0"/>
                  </a:moveTo>
                  <a:lnTo>
                    <a:pt x="0" y="2"/>
                  </a:lnTo>
                  <a:lnTo>
                    <a:pt x="51" y="54"/>
                  </a:lnTo>
                  <a:lnTo>
                    <a:pt x="51" y="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93" name="Freeform 141"/>
            <p:cNvSpPr>
              <a:spLocks/>
            </p:cNvSpPr>
            <p:nvPr/>
          </p:nvSpPr>
          <p:spPr bwMode="auto">
            <a:xfrm>
              <a:off x="7186613" y="4924425"/>
              <a:ext cx="66675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42" y="3"/>
                </a:cxn>
                <a:cxn ang="0">
                  <a:pos x="42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42" h="3">
                  <a:moveTo>
                    <a:pt x="0" y="1"/>
                  </a:moveTo>
                  <a:lnTo>
                    <a:pt x="1" y="3"/>
                  </a:lnTo>
                  <a:lnTo>
                    <a:pt x="42" y="3"/>
                  </a:lnTo>
                  <a:lnTo>
                    <a:pt x="4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94" name="Freeform 142"/>
            <p:cNvSpPr>
              <a:spLocks/>
            </p:cNvSpPr>
            <p:nvPr/>
          </p:nvSpPr>
          <p:spPr bwMode="auto">
            <a:xfrm>
              <a:off x="7186613" y="4926013"/>
              <a:ext cx="1588" cy="168275"/>
            </a:xfrm>
            <a:custGeom>
              <a:avLst/>
              <a:gdLst/>
              <a:ahLst/>
              <a:cxnLst>
                <a:cxn ang="0">
                  <a:pos x="1" y="106"/>
                </a:cxn>
                <a:cxn ang="0">
                  <a:pos x="1" y="104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6"/>
                </a:cxn>
              </a:cxnLst>
              <a:rect l="0" t="0" r="r" b="b"/>
              <a:pathLst>
                <a:path w="1" h="106">
                  <a:moveTo>
                    <a:pt x="1" y="106"/>
                  </a:moveTo>
                  <a:lnTo>
                    <a:pt x="1" y="104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95" name="Freeform 143"/>
            <p:cNvSpPr>
              <a:spLocks/>
            </p:cNvSpPr>
            <p:nvPr/>
          </p:nvSpPr>
          <p:spPr bwMode="auto">
            <a:xfrm>
              <a:off x="7186613" y="5091113"/>
              <a:ext cx="65088" cy="1588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41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41" y="1"/>
                </a:cxn>
                <a:cxn ang="0">
                  <a:pos x="41" y="0"/>
                </a:cxn>
              </a:cxnLst>
              <a:rect l="0" t="0" r="r" b="b"/>
              <a:pathLst>
                <a:path w="41" h="1">
                  <a:moveTo>
                    <a:pt x="41" y="0"/>
                  </a:moveTo>
                  <a:lnTo>
                    <a:pt x="41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41" y="1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96" name="Freeform 144"/>
            <p:cNvSpPr>
              <a:spLocks/>
            </p:cNvSpPr>
            <p:nvPr/>
          </p:nvSpPr>
          <p:spPr bwMode="auto">
            <a:xfrm>
              <a:off x="7058025" y="4926013"/>
              <a:ext cx="106363" cy="165100"/>
            </a:xfrm>
            <a:custGeom>
              <a:avLst/>
              <a:gdLst/>
              <a:ahLst/>
              <a:cxnLst>
                <a:cxn ang="0">
                  <a:pos x="17" y="104"/>
                </a:cxn>
                <a:cxn ang="0">
                  <a:pos x="67" y="52"/>
                </a:cxn>
                <a:cxn ang="0">
                  <a:pos x="16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6" y="104"/>
                </a:cxn>
                <a:cxn ang="0">
                  <a:pos x="17" y="104"/>
                </a:cxn>
              </a:cxnLst>
              <a:rect l="0" t="0" r="r" b="b"/>
              <a:pathLst>
                <a:path w="67" h="104">
                  <a:moveTo>
                    <a:pt x="17" y="104"/>
                  </a:moveTo>
                  <a:lnTo>
                    <a:pt x="67" y="52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17" y="104"/>
                  </a:lnTo>
                  <a:close/>
                </a:path>
              </a:pathLst>
            </a:custGeom>
            <a:solidFill>
              <a:srgbClr val="AAA9A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97" name="Freeform 145"/>
            <p:cNvSpPr>
              <a:spLocks/>
            </p:cNvSpPr>
            <p:nvPr/>
          </p:nvSpPr>
          <p:spPr bwMode="auto">
            <a:xfrm>
              <a:off x="7085013" y="5005388"/>
              <a:ext cx="80963" cy="88900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49" y="0"/>
                </a:cxn>
                <a:cxn ang="0">
                  <a:pos x="0" y="52"/>
                </a:cxn>
                <a:cxn ang="0">
                  <a:pos x="1" y="56"/>
                </a:cxn>
                <a:cxn ang="0">
                  <a:pos x="50" y="4"/>
                </a:cxn>
                <a:cxn ang="0">
                  <a:pos x="50" y="0"/>
                </a:cxn>
                <a:cxn ang="0">
                  <a:pos x="50" y="4"/>
                </a:cxn>
                <a:cxn ang="0">
                  <a:pos x="51" y="2"/>
                </a:cxn>
                <a:cxn ang="0">
                  <a:pos x="50" y="0"/>
                </a:cxn>
              </a:cxnLst>
              <a:rect l="0" t="0" r="r" b="b"/>
              <a:pathLst>
                <a:path w="51" h="56">
                  <a:moveTo>
                    <a:pt x="50" y="0"/>
                  </a:moveTo>
                  <a:lnTo>
                    <a:pt x="49" y="0"/>
                  </a:lnTo>
                  <a:lnTo>
                    <a:pt x="0" y="52"/>
                  </a:lnTo>
                  <a:lnTo>
                    <a:pt x="1" y="56"/>
                  </a:lnTo>
                  <a:lnTo>
                    <a:pt x="50" y="4"/>
                  </a:lnTo>
                  <a:lnTo>
                    <a:pt x="50" y="0"/>
                  </a:lnTo>
                  <a:lnTo>
                    <a:pt x="50" y="4"/>
                  </a:lnTo>
                  <a:lnTo>
                    <a:pt x="51" y="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98" name="Freeform 146"/>
            <p:cNvSpPr>
              <a:spLocks/>
            </p:cNvSpPr>
            <p:nvPr/>
          </p:nvSpPr>
          <p:spPr bwMode="auto">
            <a:xfrm>
              <a:off x="7085013" y="4926013"/>
              <a:ext cx="80963" cy="8413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50" y="53"/>
                </a:cxn>
                <a:cxn ang="0">
                  <a:pos x="51" y="50"/>
                </a:cxn>
                <a:cxn ang="0">
                  <a:pos x="1" y="0"/>
                </a:cxn>
                <a:cxn ang="0">
                  <a:pos x="0" y="2"/>
                </a:cxn>
              </a:cxnLst>
              <a:rect l="0" t="0" r="r" b="b"/>
              <a:pathLst>
                <a:path w="51" h="53">
                  <a:moveTo>
                    <a:pt x="0" y="2"/>
                  </a:moveTo>
                  <a:lnTo>
                    <a:pt x="0" y="2"/>
                  </a:lnTo>
                  <a:lnTo>
                    <a:pt x="50" y="53"/>
                  </a:lnTo>
                  <a:lnTo>
                    <a:pt x="51" y="50"/>
                  </a:lnTo>
                  <a:lnTo>
                    <a:pt x="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99" name="Freeform 147"/>
            <p:cNvSpPr>
              <a:spLocks/>
            </p:cNvSpPr>
            <p:nvPr/>
          </p:nvSpPr>
          <p:spPr bwMode="auto">
            <a:xfrm>
              <a:off x="7085013" y="4924425"/>
              <a:ext cx="3175" cy="47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2" y="1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3"/>
                  </a:lnTo>
                  <a:lnTo>
                    <a:pt x="2" y="1"/>
                  </a:lnTo>
                  <a:lnTo>
                    <a:pt x="0" y="0"/>
                  </a:lnTo>
                  <a:lnTo>
                    <a:pt x="2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00" name="Freeform 148"/>
            <p:cNvSpPr>
              <a:spLocks/>
            </p:cNvSpPr>
            <p:nvPr/>
          </p:nvSpPr>
          <p:spPr bwMode="auto">
            <a:xfrm>
              <a:off x="7056438" y="4924425"/>
              <a:ext cx="26988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17" y="3"/>
                </a:cxn>
                <a:cxn ang="0">
                  <a:pos x="17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7" h="3">
                  <a:moveTo>
                    <a:pt x="0" y="1"/>
                  </a:moveTo>
                  <a:lnTo>
                    <a:pt x="1" y="3"/>
                  </a:lnTo>
                  <a:lnTo>
                    <a:pt x="17" y="3"/>
                  </a:lnTo>
                  <a:lnTo>
                    <a:pt x="17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01" name="Freeform 149"/>
            <p:cNvSpPr>
              <a:spLocks/>
            </p:cNvSpPr>
            <p:nvPr/>
          </p:nvSpPr>
          <p:spPr bwMode="auto">
            <a:xfrm>
              <a:off x="7056438" y="4926013"/>
              <a:ext cx="3175" cy="168275"/>
            </a:xfrm>
            <a:custGeom>
              <a:avLst/>
              <a:gdLst/>
              <a:ahLst/>
              <a:cxnLst>
                <a:cxn ang="0">
                  <a:pos x="1" y="106"/>
                </a:cxn>
                <a:cxn ang="0">
                  <a:pos x="2" y="104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6"/>
                </a:cxn>
              </a:cxnLst>
              <a:rect l="0" t="0" r="r" b="b"/>
              <a:pathLst>
                <a:path w="2" h="106">
                  <a:moveTo>
                    <a:pt x="1" y="106"/>
                  </a:moveTo>
                  <a:lnTo>
                    <a:pt x="2" y="104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02" name="Freeform 150"/>
            <p:cNvSpPr>
              <a:spLocks/>
            </p:cNvSpPr>
            <p:nvPr/>
          </p:nvSpPr>
          <p:spPr bwMode="auto">
            <a:xfrm>
              <a:off x="7058025" y="5091113"/>
              <a:ext cx="28575" cy="1588"/>
            </a:xfrm>
            <a:custGeom>
              <a:avLst/>
              <a:gdLst/>
              <a:ahLst/>
              <a:cxnLst>
                <a:cxn ang="0">
                  <a:pos x="18" y="1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17" y="1"/>
                </a:cxn>
                <a:cxn ang="0">
                  <a:pos x="18" y="1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7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18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03" name="Freeform 151"/>
            <p:cNvSpPr>
              <a:spLocks/>
            </p:cNvSpPr>
            <p:nvPr/>
          </p:nvSpPr>
          <p:spPr bwMode="auto">
            <a:xfrm>
              <a:off x="7085013" y="5086350"/>
              <a:ext cx="3175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2" y="4"/>
                </a:cxn>
                <a:cxn ang="0">
                  <a:pos x="0" y="0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04" name="Freeform 152"/>
            <p:cNvSpPr>
              <a:spLocks/>
            </p:cNvSpPr>
            <p:nvPr/>
          </p:nvSpPr>
          <p:spPr bwMode="auto">
            <a:xfrm>
              <a:off x="6846888" y="4926013"/>
              <a:ext cx="185738" cy="165100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52" y="0"/>
                </a:cxn>
                <a:cxn ang="0">
                  <a:pos x="51" y="0"/>
                </a:cxn>
                <a:cxn ang="0">
                  <a:pos x="0" y="52"/>
                </a:cxn>
                <a:cxn ang="0">
                  <a:pos x="51" y="104"/>
                </a:cxn>
                <a:cxn ang="0">
                  <a:pos x="52" y="104"/>
                </a:cxn>
                <a:cxn ang="0">
                  <a:pos x="117" y="104"/>
                </a:cxn>
                <a:cxn ang="0">
                  <a:pos x="117" y="0"/>
                </a:cxn>
              </a:cxnLst>
              <a:rect l="0" t="0" r="r" b="b"/>
              <a:pathLst>
                <a:path w="117" h="104">
                  <a:moveTo>
                    <a:pt x="117" y="0"/>
                  </a:moveTo>
                  <a:lnTo>
                    <a:pt x="52" y="0"/>
                  </a:lnTo>
                  <a:lnTo>
                    <a:pt x="51" y="0"/>
                  </a:lnTo>
                  <a:lnTo>
                    <a:pt x="0" y="52"/>
                  </a:lnTo>
                  <a:lnTo>
                    <a:pt x="51" y="104"/>
                  </a:lnTo>
                  <a:lnTo>
                    <a:pt x="52" y="104"/>
                  </a:lnTo>
                  <a:lnTo>
                    <a:pt x="117" y="104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AAA9A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05" name="Freeform 153"/>
            <p:cNvSpPr>
              <a:spLocks/>
            </p:cNvSpPr>
            <p:nvPr/>
          </p:nvSpPr>
          <p:spPr bwMode="auto">
            <a:xfrm>
              <a:off x="6927850" y="4924425"/>
              <a:ext cx="106363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67" y="3"/>
                </a:cxn>
                <a:cxn ang="0">
                  <a:pos x="67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67" h="3">
                  <a:moveTo>
                    <a:pt x="0" y="1"/>
                  </a:moveTo>
                  <a:lnTo>
                    <a:pt x="1" y="3"/>
                  </a:lnTo>
                  <a:lnTo>
                    <a:pt x="67" y="3"/>
                  </a:lnTo>
                  <a:lnTo>
                    <a:pt x="67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06" name="Freeform 154"/>
            <p:cNvSpPr>
              <a:spLocks/>
            </p:cNvSpPr>
            <p:nvPr/>
          </p:nvSpPr>
          <p:spPr bwMode="auto">
            <a:xfrm>
              <a:off x="6842125" y="4926013"/>
              <a:ext cx="85725" cy="84138"/>
            </a:xfrm>
            <a:custGeom>
              <a:avLst/>
              <a:gdLst/>
              <a:ahLst/>
              <a:cxnLst>
                <a:cxn ang="0">
                  <a:pos x="1" y="53"/>
                </a:cxn>
                <a:cxn ang="0">
                  <a:pos x="2" y="53"/>
                </a:cxn>
                <a:cxn ang="0">
                  <a:pos x="54" y="2"/>
                </a:cxn>
                <a:cxn ang="0">
                  <a:pos x="53" y="0"/>
                </a:cxn>
                <a:cxn ang="0">
                  <a:pos x="1" y="50"/>
                </a:cxn>
                <a:cxn ang="0">
                  <a:pos x="1" y="53"/>
                </a:cxn>
                <a:cxn ang="0">
                  <a:pos x="1" y="50"/>
                </a:cxn>
                <a:cxn ang="0">
                  <a:pos x="0" y="51"/>
                </a:cxn>
                <a:cxn ang="0">
                  <a:pos x="1" y="53"/>
                </a:cxn>
              </a:cxnLst>
              <a:rect l="0" t="0" r="r" b="b"/>
              <a:pathLst>
                <a:path w="54" h="53">
                  <a:moveTo>
                    <a:pt x="1" y="53"/>
                  </a:moveTo>
                  <a:lnTo>
                    <a:pt x="2" y="53"/>
                  </a:lnTo>
                  <a:lnTo>
                    <a:pt x="54" y="2"/>
                  </a:lnTo>
                  <a:lnTo>
                    <a:pt x="53" y="0"/>
                  </a:lnTo>
                  <a:lnTo>
                    <a:pt x="1" y="50"/>
                  </a:lnTo>
                  <a:lnTo>
                    <a:pt x="1" y="53"/>
                  </a:lnTo>
                  <a:lnTo>
                    <a:pt x="1" y="50"/>
                  </a:lnTo>
                  <a:lnTo>
                    <a:pt x="0" y="51"/>
                  </a:lnTo>
                  <a:lnTo>
                    <a:pt x="1" y="53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07" name="Freeform 155"/>
            <p:cNvSpPr>
              <a:spLocks/>
            </p:cNvSpPr>
            <p:nvPr/>
          </p:nvSpPr>
          <p:spPr bwMode="auto">
            <a:xfrm>
              <a:off x="6845300" y="5005388"/>
              <a:ext cx="82550" cy="88900"/>
            </a:xfrm>
            <a:custGeom>
              <a:avLst/>
              <a:gdLst/>
              <a:ahLst/>
              <a:cxnLst>
                <a:cxn ang="0">
                  <a:pos x="52" y="54"/>
                </a:cxn>
                <a:cxn ang="0">
                  <a:pos x="52" y="54"/>
                </a:cxn>
                <a:cxn ang="0">
                  <a:pos x="1" y="0"/>
                </a:cxn>
                <a:cxn ang="0">
                  <a:pos x="0" y="4"/>
                </a:cxn>
                <a:cxn ang="0">
                  <a:pos x="51" y="56"/>
                </a:cxn>
                <a:cxn ang="0">
                  <a:pos x="52" y="54"/>
                </a:cxn>
              </a:cxnLst>
              <a:rect l="0" t="0" r="r" b="b"/>
              <a:pathLst>
                <a:path w="52" h="56">
                  <a:moveTo>
                    <a:pt x="52" y="54"/>
                  </a:moveTo>
                  <a:lnTo>
                    <a:pt x="52" y="54"/>
                  </a:lnTo>
                  <a:lnTo>
                    <a:pt x="1" y="0"/>
                  </a:lnTo>
                  <a:lnTo>
                    <a:pt x="0" y="4"/>
                  </a:lnTo>
                  <a:lnTo>
                    <a:pt x="51" y="56"/>
                  </a:lnTo>
                  <a:lnTo>
                    <a:pt x="52" y="54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08" name="Freeform 156"/>
            <p:cNvSpPr>
              <a:spLocks/>
            </p:cNvSpPr>
            <p:nvPr/>
          </p:nvSpPr>
          <p:spPr bwMode="auto">
            <a:xfrm>
              <a:off x="6929438" y="5091113"/>
              <a:ext cx="106363" cy="1588"/>
            </a:xfrm>
            <a:custGeom>
              <a:avLst/>
              <a:gdLst/>
              <a:ahLst/>
              <a:cxnLst>
                <a:cxn ang="0">
                  <a:pos x="67" y="0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66" y="1"/>
                </a:cxn>
                <a:cxn ang="0">
                  <a:pos x="67" y="0"/>
                </a:cxn>
                <a:cxn ang="0">
                  <a:pos x="66" y="1"/>
                </a:cxn>
                <a:cxn ang="0">
                  <a:pos x="67" y="1"/>
                </a:cxn>
                <a:cxn ang="0">
                  <a:pos x="67" y="0"/>
                </a:cxn>
              </a:cxnLst>
              <a:rect l="0" t="0" r="r" b="b"/>
              <a:pathLst>
                <a:path w="67" h="1">
                  <a:moveTo>
                    <a:pt x="67" y="0"/>
                  </a:moveTo>
                  <a:lnTo>
                    <a:pt x="66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66" y="1"/>
                  </a:lnTo>
                  <a:lnTo>
                    <a:pt x="67" y="0"/>
                  </a:lnTo>
                  <a:lnTo>
                    <a:pt x="66" y="1"/>
                  </a:lnTo>
                  <a:lnTo>
                    <a:pt x="67" y="1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09" name="Freeform 157"/>
            <p:cNvSpPr>
              <a:spLocks/>
            </p:cNvSpPr>
            <p:nvPr/>
          </p:nvSpPr>
          <p:spPr bwMode="auto">
            <a:xfrm>
              <a:off x="7029450" y="4924425"/>
              <a:ext cx="4763" cy="16668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0" y="105"/>
                </a:cxn>
                <a:cxn ang="0">
                  <a:pos x="3" y="105"/>
                </a:cxn>
                <a:cxn ang="0">
                  <a:pos x="3" y="0"/>
                </a:cxn>
                <a:cxn ang="0">
                  <a:pos x="2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2" y="0"/>
                </a:cxn>
              </a:cxnLst>
              <a:rect l="0" t="0" r="r" b="b"/>
              <a:pathLst>
                <a:path w="3" h="105">
                  <a:moveTo>
                    <a:pt x="2" y="0"/>
                  </a:moveTo>
                  <a:lnTo>
                    <a:pt x="0" y="0"/>
                  </a:lnTo>
                  <a:lnTo>
                    <a:pt x="0" y="105"/>
                  </a:lnTo>
                  <a:lnTo>
                    <a:pt x="3" y="105"/>
                  </a:lnTo>
                  <a:lnTo>
                    <a:pt x="3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10" name="Freeform 158"/>
            <p:cNvSpPr>
              <a:spLocks/>
            </p:cNvSpPr>
            <p:nvPr/>
          </p:nvSpPr>
          <p:spPr bwMode="auto">
            <a:xfrm>
              <a:off x="6735763" y="5156200"/>
              <a:ext cx="150813" cy="160338"/>
            </a:xfrm>
            <a:custGeom>
              <a:avLst/>
              <a:gdLst/>
              <a:ahLst/>
              <a:cxnLst>
                <a:cxn ang="0">
                  <a:pos x="95" y="0"/>
                </a:cxn>
                <a:cxn ang="0">
                  <a:pos x="52" y="0"/>
                </a:cxn>
                <a:cxn ang="0">
                  <a:pos x="51" y="2"/>
                </a:cxn>
                <a:cxn ang="0">
                  <a:pos x="0" y="54"/>
                </a:cxn>
                <a:cxn ang="0">
                  <a:pos x="51" y="101"/>
                </a:cxn>
                <a:cxn ang="0">
                  <a:pos x="52" y="101"/>
                </a:cxn>
                <a:cxn ang="0">
                  <a:pos x="95" y="101"/>
                </a:cxn>
                <a:cxn ang="0">
                  <a:pos x="95" y="0"/>
                </a:cxn>
              </a:cxnLst>
              <a:rect l="0" t="0" r="r" b="b"/>
              <a:pathLst>
                <a:path w="95" h="101">
                  <a:moveTo>
                    <a:pt x="95" y="0"/>
                  </a:moveTo>
                  <a:lnTo>
                    <a:pt x="52" y="0"/>
                  </a:lnTo>
                  <a:lnTo>
                    <a:pt x="51" y="2"/>
                  </a:lnTo>
                  <a:lnTo>
                    <a:pt x="0" y="54"/>
                  </a:lnTo>
                  <a:lnTo>
                    <a:pt x="51" y="101"/>
                  </a:lnTo>
                  <a:lnTo>
                    <a:pt x="52" y="101"/>
                  </a:lnTo>
                  <a:lnTo>
                    <a:pt x="95" y="101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AAA9A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11" name="Freeform 159"/>
            <p:cNvSpPr>
              <a:spLocks/>
            </p:cNvSpPr>
            <p:nvPr/>
          </p:nvSpPr>
          <p:spPr bwMode="auto">
            <a:xfrm>
              <a:off x="6815138" y="5156200"/>
              <a:ext cx="69850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"/>
                </a:cxn>
                <a:cxn ang="0">
                  <a:pos x="44" y="1"/>
                </a:cxn>
                <a:cxn ang="0">
                  <a:pos x="44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44" h="1">
                  <a:moveTo>
                    <a:pt x="0" y="0"/>
                  </a:moveTo>
                  <a:lnTo>
                    <a:pt x="2" y="1"/>
                  </a:lnTo>
                  <a:lnTo>
                    <a:pt x="44" y="1"/>
                  </a:lnTo>
                  <a:lnTo>
                    <a:pt x="4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12" name="Freeform 160"/>
            <p:cNvSpPr>
              <a:spLocks/>
            </p:cNvSpPr>
            <p:nvPr/>
          </p:nvSpPr>
          <p:spPr bwMode="auto">
            <a:xfrm>
              <a:off x="6815138" y="5156200"/>
              <a:ext cx="3175" cy="1588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2" y="1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lnTo>
                    <a:pt x="2" y="1"/>
                  </a:lnTo>
                  <a:lnTo>
                    <a:pt x="0" y="0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13" name="Freeform 161"/>
            <p:cNvSpPr>
              <a:spLocks/>
            </p:cNvSpPr>
            <p:nvPr/>
          </p:nvSpPr>
          <p:spPr bwMode="auto">
            <a:xfrm>
              <a:off x="6731000" y="5156200"/>
              <a:ext cx="85725" cy="85725"/>
            </a:xfrm>
            <a:custGeom>
              <a:avLst/>
              <a:gdLst/>
              <a:ahLst/>
              <a:cxnLst>
                <a:cxn ang="0">
                  <a:pos x="2" y="54"/>
                </a:cxn>
                <a:cxn ang="0">
                  <a:pos x="3" y="54"/>
                </a:cxn>
                <a:cxn ang="0">
                  <a:pos x="54" y="2"/>
                </a:cxn>
                <a:cxn ang="0">
                  <a:pos x="53" y="0"/>
                </a:cxn>
                <a:cxn ang="0">
                  <a:pos x="2" y="52"/>
                </a:cxn>
                <a:cxn ang="0">
                  <a:pos x="2" y="54"/>
                </a:cxn>
                <a:cxn ang="0">
                  <a:pos x="2" y="52"/>
                </a:cxn>
                <a:cxn ang="0">
                  <a:pos x="0" y="54"/>
                </a:cxn>
                <a:cxn ang="0">
                  <a:pos x="2" y="54"/>
                </a:cxn>
              </a:cxnLst>
              <a:rect l="0" t="0" r="r" b="b"/>
              <a:pathLst>
                <a:path w="54" h="54">
                  <a:moveTo>
                    <a:pt x="2" y="54"/>
                  </a:moveTo>
                  <a:lnTo>
                    <a:pt x="3" y="54"/>
                  </a:lnTo>
                  <a:lnTo>
                    <a:pt x="54" y="2"/>
                  </a:lnTo>
                  <a:lnTo>
                    <a:pt x="53" y="0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2" y="52"/>
                  </a:lnTo>
                  <a:lnTo>
                    <a:pt x="0" y="54"/>
                  </a:lnTo>
                  <a:lnTo>
                    <a:pt x="2" y="54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14" name="Freeform 162"/>
            <p:cNvSpPr>
              <a:spLocks/>
            </p:cNvSpPr>
            <p:nvPr/>
          </p:nvSpPr>
          <p:spPr bwMode="auto">
            <a:xfrm>
              <a:off x="6734175" y="5237163"/>
              <a:ext cx="84138" cy="82550"/>
            </a:xfrm>
            <a:custGeom>
              <a:avLst/>
              <a:gdLst/>
              <a:ahLst/>
              <a:cxnLst>
                <a:cxn ang="0">
                  <a:pos x="52" y="52"/>
                </a:cxn>
                <a:cxn ang="0">
                  <a:pos x="53" y="48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52" y="52"/>
                </a:cxn>
              </a:cxnLst>
              <a:rect l="0" t="0" r="r" b="b"/>
              <a:pathLst>
                <a:path w="53" h="52">
                  <a:moveTo>
                    <a:pt x="52" y="52"/>
                  </a:moveTo>
                  <a:lnTo>
                    <a:pt x="53" y="48"/>
                  </a:lnTo>
                  <a:lnTo>
                    <a:pt x="1" y="0"/>
                  </a:lnTo>
                  <a:lnTo>
                    <a:pt x="0" y="2"/>
                  </a:lnTo>
                  <a:lnTo>
                    <a:pt x="52" y="5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15" name="Freeform 163"/>
            <p:cNvSpPr>
              <a:spLocks/>
            </p:cNvSpPr>
            <p:nvPr/>
          </p:nvSpPr>
          <p:spPr bwMode="auto">
            <a:xfrm>
              <a:off x="6815138" y="5314950"/>
              <a:ext cx="3175" cy="4763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2" y="1"/>
                </a:cxn>
                <a:cxn ang="0">
                  <a:pos x="2" y="0"/>
                </a:cxn>
                <a:cxn ang="0">
                  <a:pos x="0" y="3"/>
                </a:cxn>
                <a:cxn ang="0">
                  <a:pos x="2" y="3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2" y="1"/>
                  </a:lnTo>
                  <a:lnTo>
                    <a:pt x="2" y="0"/>
                  </a:lnTo>
                  <a:lnTo>
                    <a:pt x="0" y="3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16" name="Freeform 164"/>
            <p:cNvSpPr>
              <a:spLocks/>
            </p:cNvSpPr>
            <p:nvPr/>
          </p:nvSpPr>
          <p:spPr bwMode="auto">
            <a:xfrm>
              <a:off x="6818313" y="5314950"/>
              <a:ext cx="66675" cy="4763"/>
            </a:xfrm>
            <a:custGeom>
              <a:avLst/>
              <a:gdLst/>
              <a:ahLst/>
              <a:cxnLst>
                <a:cxn ang="0">
                  <a:pos x="42" y="1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42" y="3"/>
                </a:cxn>
                <a:cxn ang="0">
                  <a:pos x="42" y="1"/>
                </a:cxn>
                <a:cxn ang="0">
                  <a:pos x="42" y="3"/>
                </a:cxn>
                <a:cxn ang="0">
                  <a:pos x="42" y="1"/>
                </a:cxn>
              </a:cxnLst>
              <a:rect l="0" t="0" r="r" b="b"/>
              <a:pathLst>
                <a:path w="42" h="3">
                  <a:moveTo>
                    <a:pt x="42" y="1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42" y="3"/>
                  </a:lnTo>
                  <a:lnTo>
                    <a:pt x="42" y="1"/>
                  </a:lnTo>
                  <a:lnTo>
                    <a:pt x="42" y="3"/>
                  </a:lnTo>
                  <a:lnTo>
                    <a:pt x="42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17" name="Rectangle 165"/>
            <p:cNvSpPr>
              <a:spLocks noChangeArrowheads="1"/>
            </p:cNvSpPr>
            <p:nvPr/>
          </p:nvSpPr>
          <p:spPr bwMode="auto">
            <a:xfrm>
              <a:off x="6883400" y="5156200"/>
              <a:ext cx="3175" cy="160338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18" name="Freeform 166"/>
            <p:cNvSpPr>
              <a:spLocks/>
            </p:cNvSpPr>
            <p:nvPr/>
          </p:nvSpPr>
          <p:spPr bwMode="auto">
            <a:xfrm>
              <a:off x="6551613" y="4926013"/>
              <a:ext cx="176213" cy="165100"/>
            </a:xfrm>
            <a:custGeom>
              <a:avLst/>
              <a:gdLst/>
              <a:ahLst/>
              <a:cxnLst>
                <a:cxn ang="0">
                  <a:pos x="111" y="0"/>
                </a:cxn>
                <a:cxn ang="0">
                  <a:pos x="52" y="0"/>
                </a:cxn>
                <a:cxn ang="0">
                  <a:pos x="0" y="52"/>
                </a:cxn>
                <a:cxn ang="0">
                  <a:pos x="51" y="104"/>
                </a:cxn>
                <a:cxn ang="0">
                  <a:pos x="52" y="104"/>
                </a:cxn>
                <a:cxn ang="0">
                  <a:pos x="111" y="104"/>
                </a:cxn>
                <a:cxn ang="0">
                  <a:pos x="111" y="0"/>
                </a:cxn>
              </a:cxnLst>
              <a:rect l="0" t="0" r="r" b="b"/>
              <a:pathLst>
                <a:path w="111" h="104">
                  <a:moveTo>
                    <a:pt x="111" y="0"/>
                  </a:moveTo>
                  <a:lnTo>
                    <a:pt x="52" y="0"/>
                  </a:lnTo>
                  <a:lnTo>
                    <a:pt x="0" y="52"/>
                  </a:lnTo>
                  <a:lnTo>
                    <a:pt x="51" y="104"/>
                  </a:lnTo>
                  <a:lnTo>
                    <a:pt x="52" y="104"/>
                  </a:lnTo>
                  <a:lnTo>
                    <a:pt x="111" y="104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605E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19" name="Freeform 167"/>
            <p:cNvSpPr>
              <a:spLocks/>
            </p:cNvSpPr>
            <p:nvPr/>
          </p:nvSpPr>
          <p:spPr bwMode="auto">
            <a:xfrm>
              <a:off x="6632575" y="4924425"/>
              <a:ext cx="95250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60" y="3"/>
                </a:cxn>
                <a:cxn ang="0">
                  <a:pos x="60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60" h="3">
                  <a:moveTo>
                    <a:pt x="0" y="1"/>
                  </a:moveTo>
                  <a:lnTo>
                    <a:pt x="1" y="3"/>
                  </a:lnTo>
                  <a:lnTo>
                    <a:pt x="60" y="3"/>
                  </a:lnTo>
                  <a:lnTo>
                    <a:pt x="60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20" name="Freeform 168"/>
            <p:cNvSpPr>
              <a:spLocks/>
            </p:cNvSpPr>
            <p:nvPr/>
          </p:nvSpPr>
          <p:spPr bwMode="auto">
            <a:xfrm>
              <a:off x="6632575" y="4926013"/>
              <a:ext cx="1588" cy="3175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1" y="2"/>
                </a:cxn>
                <a:cxn ang="0">
                  <a:pos x="0" y="0"/>
                </a:cxn>
                <a:cxn ang="0">
                  <a:pos x="1" y="2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lnTo>
                    <a:pt x="0" y="0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21" name="Freeform 169"/>
            <p:cNvSpPr>
              <a:spLocks/>
            </p:cNvSpPr>
            <p:nvPr/>
          </p:nvSpPr>
          <p:spPr bwMode="auto">
            <a:xfrm>
              <a:off x="6548438" y="4926013"/>
              <a:ext cx="85725" cy="84138"/>
            </a:xfrm>
            <a:custGeom>
              <a:avLst/>
              <a:gdLst/>
              <a:ahLst/>
              <a:cxnLst>
                <a:cxn ang="0">
                  <a:pos x="1" y="53"/>
                </a:cxn>
                <a:cxn ang="0">
                  <a:pos x="2" y="53"/>
                </a:cxn>
                <a:cxn ang="0">
                  <a:pos x="54" y="2"/>
                </a:cxn>
                <a:cxn ang="0">
                  <a:pos x="53" y="0"/>
                </a:cxn>
                <a:cxn ang="0">
                  <a:pos x="1" y="50"/>
                </a:cxn>
                <a:cxn ang="0">
                  <a:pos x="1" y="53"/>
                </a:cxn>
                <a:cxn ang="0">
                  <a:pos x="1" y="50"/>
                </a:cxn>
                <a:cxn ang="0">
                  <a:pos x="0" y="51"/>
                </a:cxn>
                <a:cxn ang="0">
                  <a:pos x="1" y="53"/>
                </a:cxn>
              </a:cxnLst>
              <a:rect l="0" t="0" r="r" b="b"/>
              <a:pathLst>
                <a:path w="54" h="53">
                  <a:moveTo>
                    <a:pt x="1" y="53"/>
                  </a:moveTo>
                  <a:lnTo>
                    <a:pt x="2" y="53"/>
                  </a:lnTo>
                  <a:lnTo>
                    <a:pt x="54" y="2"/>
                  </a:lnTo>
                  <a:lnTo>
                    <a:pt x="53" y="0"/>
                  </a:lnTo>
                  <a:lnTo>
                    <a:pt x="1" y="50"/>
                  </a:lnTo>
                  <a:lnTo>
                    <a:pt x="1" y="53"/>
                  </a:lnTo>
                  <a:lnTo>
                    <a:pt x="1" y="50"/>
                  </a:lnTo>
                  <a:lnTo>
                    <a:pt x="0" y="51"/>
                  </a:lnTo>
                  <a:lnTo>
                    <a:pt x="1" y="53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22" name="Freeform 170"/>
            <p:cNvSpPr>
              <a:spLocks/>
            </p:cNvSpPr>
            <p:nvPr/>
          </p:nvSpPr>
          <p:spPr bwMode="auto">
            <a:xfrm>
              <a:off x="6550025" y="5005388"/>
              <a:ext cx="82550" cy="88900"/>
            </a:xfrm>
            <a:custGeom>
              <a:avLst/>
              <a:gdLst/>
              <a:ahLst/>
              <a:cxnLst>
                <a:cxn ang="0">
                  <a:pos x="52" y="56"/>
                </a:cxn>
                <a:cxn ang="0">
                  <a:pos x="52" y="54"/>
                </a:cxn>
                <a:cxn ang="0">
                  <a:pos x="1" y="0"/>
                </a:cxn>
                <a:cxn ang="0">
                  <a:pos x="0" y="4"/>
                </a:cxn>
                <a:cxn ang="0">
                  <a:pos x="52" y="56"/>
                </a:cxn>
              </a:cxnLst>
              <a:rect l="0" t="0" r="r" b="b"/>
              <a:pathLst>
                <a:path w="52" h="56">
                  <a:moveTo>
                    <a:pt x="52" y="56"/>
                  </a:moveTo>
                  <a:lnTo>
                    <a:pt x="52" y="54"/>
                  </a:lnTo>
                  <a:lnTo>
                    <a:pt x="1" y="0"/>
                  </a:lnTo>
                  <a:lnTo>
                    <a:pt x="0" y="4"/>
                  </a:lnTo>
                  <a:lnTo>
                    <a:pt x="52" y="5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23" name="Freeform 171"/>
            <p:cNvSpPr>
              <a:spLocks/>
            </p:cNvSpPr>
            <p:nvPr/>
          </p:nvSpPr>
          <p:spPr bwMode="auto">
            <a:xfrm>
              <a:off x="6632575" y="5091113"/>
              <a:ext cx="1588" cy="1588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1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24" name="Freeform 172"/>
            <p:cNvSpPr>
              <a:spLocks/>
            </p:cNvSpPr>
            <p:nvPr/>
          </p:nvSpPr>
          <p:spPr bwMode="auto">
            <a:xfrm>
              <a:off x="6632575" y="5091113"/>
              <a:ext cx="93663" cy="1588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59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59" y="1"/>
                </a:cxn>
                <a:cxn ang="0">
                  <a:pos x="59" y="0"/>
                </a:cxn>
                <a:cxn ang="0">
                  <a:pos x="59" y="1"/>
                </a:cxn>
                <a:cxn ang="0">
                  <a:pos x="59" y="0"/>
                </a:cxn>
              </a:cxnLst>
              <a:rect l="0" t="0" r="r" b="b"/>
              <a:pathLst>
                <a:path w="59" h="1">
                  <a:moveTo>
                    <a:pt x="59" y="0"/>
                  </a:moveTo>
                  <a:lnTo>
                    <a:pt x="59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59" y="1"/>
                  </a:lnTo>
                  <a:lnTo>
                    <a:pt x="59" y="0"/>
                  </a:lnTo>
                  <a:lnTo>
                    <a:pt x="59" y="1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25" name="Freeform 173"/>
            <p:cNvSpPr>
              <a:spLocks/>
            </p:cNvSpPr>
            <p:nvPr/>
          </p:nvSpPr>
          <p:spPr bwMode="auto">
            <a:xfrm>
              <a:off x="6726238" y="4924425"/>
              <a:ext cx="1588" cy="16668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0" y="105"/>
                </a:cxn>
                <a:cxn ang="0">
                  <a:pos x="1" y="105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1" h="105">
                  <a:moveTo>
                    <a:pt x="1" y="0"/>
                  </a:moveTo>
                  <a:lnTo>
                    <a:pt x="0" y="0"/>
                  </a:lnTo>
                  <a:lnTo>
                    <a:pt x="0" y="105"/>
                  </a:lnTo>
                  <a:lnTo>
                    <a:pt x="1" y="105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26" name="Freeform 174"/>
            <p:cNvSpPr>
              <a:spLocks/>
            </p:cNvSpPr>
            <p:nvPr/>
          </p:nvSpPr>
          <p:spPr bwMode="auto">
            <a:xfrm>
              <a:off x="5529263" y="4926013"/>
              <a:ext cx="155575" cy="163513"/>
            </a:xfrm>
            <a:custGeom>
              <a:avLst/>
              <a:gdLst/>
              <a:ahLst/>
              <a:cxnLst>
                <a:cxn ang="0">
                  <a:pos x="45" y="103"/>
                </a:cxn>
                <a:cxn ang="0">
                  <a:pos x="98" y="52"/>
                </a:cxn>
                <a:cxn ang="0">
                  <a:pos x="45" y="0"/>
                </a:cxn>
                <a:cxn ang="0">
                  <a:pos x="0" y="0"/>
                </a:cxn>
                <a:cxn ang="0">
                  <a:pos x="0" y="103"/>
                </a:cxn>
                <a:cxn ang="0">
                  <a:pos x="45" y="103"/>
                </a:cxn>
              </a:cxnLst>
              <a:rect l="0" t="0" r="r" b="b"/>
              <a:pathLst>
                <a:path w="98" h="103">
                  <a:moveTo>
                    <a:pt x="45" y="103"/>
                  </a:moveTo>
                  <a:lnTo>
                    <a:pt x="98" y="52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103"/>
                  </a:lnTo>
                  <a:lnTo>
                    <a:pt x="45" y="10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27" name="Freeform 175"/>
            <p:cNvSpPr>
              <a:spLocks/>
            </p:cNvSpPr>
            <p:nvPr/>
          </p:nvSpPr>
          <p:spPr bwMode="auto">
            <a:xfrm>
              <a:off x="5599113" y="5005388"/>
              <a:ext cx="85725" cy="88900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53" y="0"/>
                </a:cxn>
                <a:cxn ang="0">
                  <a:pos x="0" y="54"/>
                </a:cxn>
                <a:cxn ang="0">
                  <a:pos x="1" y="56"/>
                </a:cxn>
                <a:cxn ang="0">
                  <a:pos x="54" y="4"/>
                </a:cxn>
                <a:cxn ang="0">
                  <a:pos x="54" y="0"/>
                </a:cxn>
                <a:cxn ang="0">
                  <a:pos x="54" y="4"/>
                </a:cxn>
                <a:cxn ang="0">
                  <a:pos x="54" y="2"/>
                </a:cxn>
                <a:cxn ang="0">
                  <a:pos x="54" y="0"/>
                </a:cxn>
              </a:cxnLst>
              <a:rect l="0" t="0" r="r" b="b"/>
              <a:pathLst>
                <a:path w="54" h="56">
                  <a:moveTo>
                    <a:pt x="54" y="0"/>
                  </a:moveTo>
                  <a:lnTo>
                    <a:pt x="53" y="0"/>
                  </a:lnTo>
                  <a:lnTo>
                    <a:pt x="0" y="54"/>
                  </a:lnTo>
                  <a:lnTo>
                    <a:pt x="1" y="56"/>
                  </a:lnTo>
                  <a:lnTo>
                    <a:pt x="54" y="4"/>
                  </a:lnTo>
                  <a:lnTo>
                    <a:pt x="54" y="0"/>
                  </a:lnTo>
                  <a:lnTo>
                    <a:pt x="54" y="4"/>
                  </a:lnTo>
                  <a:lnTo>
                    <a:pt x="54" y="2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28" name="Freeform 176"/>
            <p:cNvSpPr>
              <a:spLocks/>
            </p:cNvSpPr>
            <p:nvPr/>
          </p:nvSpPr>
          <p:spPr bwMode="auto">
            <a:xfrm>
              <a:off x="5599113" y="4924425"/>
              <a:ext cx="85725" cy="8572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52" y="54"/>
                </a:cxn>
                <a:cxn ang="0">
                  <a:pos x="54" y="50"/>
                </a:cxn>
                <a:cxn ang="0">
                  <a:pos x="1" y="0"/>
                </a:cxn>
              </a:cxnLst>
              <a:rect l="0" t="0" r="r" b="b"/>
              <a:pathLst>
                <a:path w="54" h="54">
                  <a:moveTo>
                    <a:pt x="1" y="0"/>
                  </a:moveTo>
                  <a:lnTo>
                    <a:pt x="0" y="2"/>
                  </a:lnTo>
                  <a:lnTo>
                    <a:pt x="52" y="54"/>
                  </a:lnTo>
                  <a:lnTo>
                    <a:pt x="54" y="5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29" name="Freeform 177"/>
            <p:cNvSpPr>
              <a:spLocks/>
            </p:cNvSpPr>
            <p:nvPr/>
          </p:nvSpPr>
          <p:spPr bwMode="auto">
            <a:xfrm>
              <a:off x="5526088" y="4924425"/>
              <a:ext cx="73025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3"/>
                </a:cxn>
                <a:cxn ang="0">
                  <a:pos x="46" y="3"/>
                </a:cxn>
                <a:cxn ang="0">
                  <a:pos x="46" y="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46" h="3">
                  <a:moveTo>
                    <a:pt x="0" y="1"/>
                  </a:moveTo>
                  <a:lnTo>
                    <a:pt x="2" y="3"/>
                  </a:lnTo>
                  <a:lnTo>
                    <a:pt x="46" y="3"/>
                  </a:lnTo>
                  <a:lnTo>
                    <a:pt x="46" y="0"/>
                  </a:lnTo>
                  <a:lnTo>
                    <a:pt x="2" y="0"/>
                  </a:lnTo>
                  <a:lnTo>
                    <a:pt x="0" y="1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30" name="Freeform 178"/>
            <p:cNvSpPr>
              <a:spLocks/>
            </p:cNvSpPr>
            <p:nvPr/>
          </p:nvSpPr>
          <p:spPr bwMode="auto">
            <a:xfrm>
              <a:off x="5526088" y="4926013"/>
              <a:ext cx="4763" cy="168275"/>
            </a:xfrm>
            <a:custGeom>
              <a:avLst/>
              <a:gdLst/>
              <a:ahLst/>
              <a:cxnLst>
                <a:cxn ang="0">
                  <a:pos x="1" y="106"/>
                </a:cxn>
                <a:cxn ang="0">
                  <a:pos x="3" y="104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6"/>
                </a:cxn>
              </a:cxnLst>
              <a:rect l="0" t="0" r="r" b="b"/>
              <a:pathLst>
                <a:path w="3" h="106">
                  <a:moveTo>
                    <a:pt x="1" y="106"/>
                  </a:moveTo>
                  <a:lnTo>
                    <a:pt x="3" y="104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31" name="Freeform 179"/>
            <p:cNvSpPr>
              <a:spLocks/>
            </p:cNvSpPr>
            <p:nvPr/>
          </p:nvSpPr>
          <p:spPr bwMode="auto">
            <a:xfrm>
              <a:off x="5529263" y="5089525"/>
              <a:ext cx="69850" cy="3175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44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44" y="2"/>
                </a:cxn>
                <a:cxn ang="0">
                  <a:pos x="44" y="0"/>
                </a:cxn>
                <a:cxn ang="0">
                  <a:pos x="44" y="2"/>
                </a:cxn>
                <a:cxn ang="0">
                  <a:pos x="44" y="0"/>
                </a:cxn>
              </a:cxnLst>
              <a:rect l="0" t="0" r="r" b="b"/>
              <a:pathLst>
                <a:path w="44" h="2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44" y="2"/>
                  </a:lnTo>
                  <a:lnTo>
                    <a:pt x="44" y="0"/>
                  </a:lnTo>
                  <a:lnTo>
                    <a:pt x="44" y="2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32" name="Freeform 180"/>
            <p:cNvSpPr>
              <a:spLocks/>
            </p:cNvSpPr>
            <p:nvPr/>
          </p:nvSpPr>
          <p:spPr bwMode="auto">
            <a:xfrm>
              <a:off x="5470525" y="4926013"/>
              <a:ext cx="49213" cy="163513"/>
            </a:xfrm>
            <a:custGeom>
              <a:avLst/>
              <a:gdLst/>
              <a:ahLst/>
              <a:cxnLst>
                <a:cxn ang="0">
                  <a:pos x="9" y="103"/>
                </a:cxn>
                <a:cxn ang="0">
                  <a:pos x="31" y="52"/>
                </a:cxn>
                <a:cxn ang="0">
                  <a:pos x="9" y="0"/>
                </a:cxn>
                <a:cxn ang="0">
                  <a:pos x="0" y="0"/>
                </a:cxn>
                <a:cxn ang="0">
                  <a:pos x="0" y="103"/>
                </a:cxn>
                <a:cxn ang="0">
                  <a:pos x="9" y="103"/>
                </a:cxn>
              </a:cxnLst>
              <a:rect l="0" t="0" r="r" b="b"/>
              <a:pathLst>
                <a:path w="31" h="103">
                  <a:moveTo>
                    <a:pt x="9" y="103"/>
                  </a:moveTo>
                  <a:lnTo>
                    <a:pt x="31" y="52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103"/>
                  </a:lnTo>
                  <a:lnTo>
                    <a:pt x="9" y="10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33" name="Freeform 181"/>
            <p:cNvSpPr>
              <a:spLocks/>
            </p:cNvSpPr>
            <p:nvPr/>
          </p:nvSpPr>
          <p:spPr bwMode="auto">
            <a:xfrm>
              <a:off x="5483225" y="5006975"/>
              <a:ext cx="39688" cy="82550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2" y="0"/>
                </a:cxn>
                <a:cxn ang="0">
                  <a:pos x="0" y="52"/>
                </a:cxn>
                <a:cxn ang="0">
                  <a:pos x="2" y="52"/>
                </a:cxn>
                <a:cxn ang="0">
                  <a:pos x="25" y="0"/>
                </a:cxn>
              </a:cxnLst>
              <a:rect l="0" t="0" r="r" b="b"/>
              <a:pathLst>
                <a:path w="25" h="52">
                  <a:moveTo>
                    <a:pt x="25" y="0"/>
                  </a:moveTo>
                  <a:lnTo>
                    <a:pt x="22" y="0"/>
                  </a:lnTo>
                  <a:lnTo>
                    <a:pt x="0" y="52"/>
                  </a:lnTo>
                  <a:lnTo>
                    <a:pt x="2" y="5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34" name="Freeform 182"/>
            <p:cNvSpPr>
              <a:spLocks/>
            </p:cNvSpPr>
            <p:nvPr/>
          </p:nvSpPr>
          <p:spPr bwMode="auto">
            <a:xfrm>
              <a:off x="5483225" y="4926013"/>
              <a:ext cx="38100" cy="8255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21" y="52"/>
                </a:cxn>
                <a:cxn ang="0">
                  <a:pos x="24" y="52"/>
                </a:cxn>
                <a:cxn ang="0">
                  <a:pos x="1" y="0"/>
                </a:cxn>
              </a:cxnLst>
              <a:rect l="0" t="0" r="r" b="b"/>
              <a:pathLst>
                <a:path w="24" h="52">
                  <a:moveTo>
                    <a:pt x="1" y="0"/>
                  </a:moveTo>
                  <a:lnTo>
                    <a:pt x="0" y="2"/>
                  </a:lnTo>
                  <a:lnTo>
                    <a:pt x="21" y="52"/>
                  </a:lnTo>
                  <a:lnTo>
                    <a:pt x="24" y="5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35" name="Freeform 183"/>
            <p:cNvSpPr>
              <a:spLocks/>
            </p:cNvSpPr>
            <p:nvPr/>
          </p:nvSpPr>
          <p:spPr bwMode="auto">
            <a:xfrm>
              <a:off x="5483225" y="4924425"/>
              <a:ext cx="3175" cy="4763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3"/>
                </a:cxn>
                <a:cxn ang="0">
                  <a:pos x="1" y="3"/>
                </a:cxn>
                <a:cxn ang="0">
                  <a:pos x="2" y="1"/>
                </a:cxn>
                <a:cxn ang="0">
                  <a:pos x="1" y="0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0" y="3"/>
                  </a:lnTo>
                  <a:lnTo>
                    <a:pt x="1" y="3"/>
                  </a:lnTo>
                  <a:lnTo>
                    <a:pt x="2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36" name="Freeform 184"/>
            <p:cNvSpPr>
              <a:spLocks/>
            </p:cNvSpPr>
            <p:nvPr/>
          </p:nvSpPr>
          <p:spPr bwMode="auto">
            <a:xfrm>
              <a:off x="5467350" y="4924425"/>
              <a:ext cx="15875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10" y="3"/>
                </a:cxn>
                <a:cxn ang="0">
                  <a:pos x="10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0" h="3">
                  <a:moveTo>
                    <a:pt x="0" y="1"/>
                  </a:moveTo>
                  <a:lnTo>
                    <a:pt x="1" y="3"/>
                  </a:lnTo>
                  <a:lnTo>
                    <a:pt x="10" y="3"/>
                  </a:lnTo>
                  <a:lnTo>
                    <a:pt x="10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37" name="Freeform 185"/>
            <p:cNvSpPr>
              <a:spLocks/>
            </p:cNvSpPr>
            <p:nvPr/>
          </p:nvSpPr>
          <p:spPr bwMode="auto">
            <a:xfrm>
              <a:off x="5467350" y="4926013"/>
              <a:ext cx="4763" cy="168275"/>
            </a:xfrm>
            <a:custGeom>
              <a:avLst/>
              <a:gdLst/>
              <a:ahLst/>
              <a:cxnLst>
                <a:cxn ang="0">
                  <a:pos x="1" y="106"/>
                </a:cxn>
                <a:cxn ang="0">
                  <a:pos x="3" y="104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6"/>
                </a:cxn>
              </a:cxnLst>
              <a:rect l="0" t="0" r="r" b="b"/>
              <a:pathLst>
                <a:path w="3" h="106">
                  <a:moveTo>
                    <a:pt x="1" y="106"/>
                  </a:moveTo>
                  <a:lnTo>
                    <a:pt x="3" y="104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38" name="Rectangle 186"/>
            <p:cNvSpPr>
              <a:spLocks noChangeArrowheads="1"/>
            </p:cNvSpPr>
            <p:nvPr/>
          </p:nvSpPr>
          <p:spPr bwMode="auto">
            <a:xfrm>
              <a:off x="5470525" y="5089525"/>
              <a:ext cx="12700" cy="3175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39" name="Freeform 187"/>
            <p:cNvSpPr>
              <a:spLocks/>
            </p:cNvSpPr>
            <p:nvPr/>
          </p:nvSpPr>
          <p:spPr bwMode="auto">
            <a:xfrm>
              <a:off x="5483225" y="5086350"/>
              <a:ext cx="3175" cy="635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4"/>
                </a:cxn>
                <a:cxn ang="0">
                  <a:pos x="2" y="4"/>
                </a:cxn>
                <a:cxn ang="0">
                  <a:pos x="2" y="2"/>
                </a:cxn>
              </a:cxnLst>
              <a:rect l="0" t="0" r="r" b="b"/>
              <a:pathLst>
                <a:path w="2" h="4">
                  <a:moveTo>
                    <a:pt x="2" y="2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4"/>
                  </a:lnTo>
                  <a:lnTo>
                    <a:pt x="2" y="4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40" name="Freeform 188"/>
            <p:cNvSpPr>
              <a:spLocks/>
            </p:cNvSpPr>
            <p:nvPr/>
          </p:nvSpPr>
          <p:spPr bwMode="auto">
            <a:xfrm>
              <a:off x="5684838" y="4932363"/>
              <a:ext cx="174625" cy="157163"/>
            </a:xfrm>
            <a:custGeom>
              <a:avLst/>
              <a:gdLst/>
              <a:ahLst/>
              <a:cxnLst>
                <a:cxn ang="0">
                  <a:pos x="59" y="99"/>
                </a:cxn>
                <a:cxn ang="0">
                  <a:pos x="110" y="47"/>
                </a:cxn>
                <a:cxn ang="0">
                  <a:pos x="59" y="0"/>
                </a:cxn>
                <a:cxn ang="0">
                  <a:pos x="0" y="0"/>
                </a:cxn>
                <a:cxn ang="0">
                  <a:pos x="0" y="99"/>
                </a:cxn>
                <a:cxn ang="0">
                  <a:pos x="59" y="99"/>
                </a:cxn>
              </a:cxnLst>
              <a:rect l="0" t="0" r="r" b="b"/>
              <a:pathLst>
                <a:path w="110" h="99">
                  <a:moveTo>
                    <a:pt x="59" y="99"/>
                  </a:moveTo>
                  <a:lnTo>
                    <a:pt x="110" y="47"/>
                  </a:lnTo>
                  <a:lnTo>
                    <a:pt x="59" y="0"/>
                  </a:lnTo>
                  <a:lnTo>
                    <a:pt x="0" y="0"/>
                  </a:lnTo>
                  <a:lnTo>
                    <a:pt x="0" y="99"/>
                  </a:lnTo>
                  <a:lnTo>
                    <a:pt x="59" y="9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41" name="Freeform 189"/>
            <p:cNvSpPr>
              <a:spLocks/>
            </p:cNvSpPr>
            <p:nvPr/>
          </p:nvSpPr>
          <p:spPr bwMode="auto">
            <a:xfrm>
              <a:off x="5778500" y="5005388"/>
              <a:ext cx="84138" cy="88900"/>
            </a:xfrm>
            <a:custGeom>
              <a:avLst/>
              <a:gdLst/>
              <a:ahLst/>
              <a:cxnLst>
                <a:cxn ang="0">
                  <a:pos x="52" y="0"/>
                </a:cxn>
                <a:cxn ang="0">
                  <a:pos x="51" y="0"/>
                </a:cxn>
                <a:cxn ang="0">
                  <a:pos x="0" y="54"/>
                </a:cxn>
                <a:cxn ang="0">
                  <a:pos x="1" y="56"/>
                </a:cxn>
                <a:cxn ang="0">
                  <a:pos x="52" y="4"/>
                </a:cxn>
                <a:cxn ang="0">
                  <a:pos x="52" y="0"/>
                </a:cxn>
                <a:cxn ang="0">
                  <a:pos x="52" y="4"/>
                </a:cxn>
                <a:cxn ang="0">
                  <a:pos x="53" y="2"/>
                </a:cxn>
                <a:cxn ang="0">
                  <a:pos x="52" y="0"/>
                </a:cxn>
              </a:cxnLst>
              <a:rect l="0" t="0" r="r" b="b"/>
              <a:pathLst>
                <a:path w="53" h="56">
                  <a:moveTo>
                    <a:pt x="52" y="0"/>
                  </a:moveTo>
                  <a:lnTo>
                    <a:pt x="51" y="0"/>
                  </a:lnTo>
                  <a:lnTo>
                    <a:pt x="0" y="54"/>
                  </a:lnTo>
                  <a:lnTo>
                    <a:pt x="1" y="56"/>
                  </a:lnTo>
                  <a:lnTo>
                    <a:pt x="52" y="4"/>
                  </a:lnTo>
                  <a:lnTo>
                    <a:pt x="52" y="0"/>
                  </a:lnTo>
                  <a:lnTo>
                    <a:pt x="52" y="4"/>
                  </a:lnTo>
                  <a:lnTo>
                    <a:pt x="53" y="2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42" name="Freeform 190"/>
            <p:cNvSpPr>
              <a:spLocks/>
            </p:cNvSpPr>
            <p:nvPr/>
          </p:nvSpPr>
          <p:spPr bwMode="auto">
            <a:xfrm>
              <a:off x="5778500" y="4929188"/>
              <a:ext cx="80963" cy="809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50" y="51"/>
                </a:cxn>
                <a:cxn ang="0">
                  <a:pos x="51" y="47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51" h="51">
                  <a:moveTo>
                    <a:pt x="0" y="0"/>
                  </a:moveTo>
                  <a:lnTo>
                    <a:pt x="0" y="2"/>
                  </a:lnTo>
                  <a:lnTo>
                    <a:pt x="50" y="51"/>
                  </a:lnTo>
                  <a:lnTo>
                    <a:pt x="51" y="47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43" name="Freeform 191"/>
            <p:cNvSpPr>
              <a:spLocks/>
            </p:cNvSpPr>
            <p:nvPr/>
          </p:nvSpPr>
          <p:spPr bwMode="auto">
            <a:xfrm>
              <a:off x="5681663" y="4929188"/>
              <a:ext cx="96838" cy="317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2"/>
                </a:cxn>
                <a:cxn ang="0">
                  <a:pos x="61" y="2"/>
                </a:cxn>
                <a:cxn ang="0">
                  <a:pos x="61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w="61" h="2">
                  <a:moveTo>
                    <a:pt x="0" y="2"/>
                  </a:moveTo>
                  <a:lnTo>
                    <a:pt x="1" y="2"/>
                  </a:lnTo>
                  <a:lnTo>
                    <a:pt x="61" y="2"/>
                  </a:lnTo>
                  <a:lnTo>
                    <a:pt x="61" y="0"/>
                  </a:lnTo>
                  <a:lnTo>
                    <a:pt x="1" y="0"/>
                  </a:lnTo>
                  <a:lnTo>
                    <a:pt x="0" y="2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44" name="Freeform 192"/>
            <p:cNvSpPr>
              <a:spLocks/>
            </p:cNvSpPr>
            <p:nvPr/>
          </p:nvSpPr>
          <p:spPr bwMode="auto">
            <a:xfrm>
              <a:off x="5681663" y="4932363"/>
              <a:ext cx="3175" cy="161925"/>
            </a:xfrm>
            <a:custGeom>
              <a:avLst/>
              <a:gdLst/>
              <a:ahLst/>
              <a:cxnLst>
                <a:cxn ang="0">
                  <a:pos x="2" y="102"/>
                </a:cxn>
                <a:cxn ang="0">
                  <a:pos x="2" y="10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00"/>
                </a:cxn>
                <a:cxn ang="0">
                  <a:pos x="2" y="102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2" y="102"/>
                </a:cxn>
              </a:cxnLst>
              <a:rect l="0" t="0" r="r" b="b"/>
              <a:pathLst>
                <a:path w="2" h="102">
                  <a:moveTo>
                    <a:pt x="2" y="102"/>
                  </a:moveTo>
                  <a:lnTo>
                    <a:pt x="2" y="10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00"/>
                  </a:lnTo>
                  <a:lnTo>
                    <a:pt x="2" y="102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2" y="10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45" name="Rectangle 193"/>
            <p:cNvSpPr>
              <a:spLocks noChangeArrowheads="1"/>
            </p:cNvSpPr>
            <p:nvPr/>
          </p:nvSpPr>
          <p:spPr bwMode="auto">
            <a:xfrm>
              <a:off x="5684838" y="5089525"/>
              <a:ext cx="93663" cy="3175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46" name="Freeform 194"/>
            <p:cNvSpPr>
              <a:spLocks/>
            </p:cNvSpPr>
            <p:nvPr/>
          </p:nvSpPr>
          <p:spPr bwMode="auto">
            <a:xfrm>
              <a:off x="5778500" y="5086350"/>
              <a:ext cx="1588" cy="6350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1" y="4"/>
                </a:cxn>
              </a:cxnLst>
              <a:rect l="0" t="0" r="r" b="b"/>
              <a:pathLst>
                <a:path w="1" h="4">
                  <a:moveTo>
                    <a:pt x="1" y="4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1" y="4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47" name="Freeform 195"/>
            <p:cNvSpPr>
              <a:spLocks/>
            </p:cNvSpPr>
            <p:nvPr/>
          </p:nvSpPr>
          <p:spPr bwMode="auto">
            <a:xfrm>
              <a:off x="6410325" y="4926013"/>
              <a:ext cx="144463" cy="161925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52" y="0"/>
                </a:cxn>
                <a:cxn ang="0">
                  <a:pos x="0" y="50"/>
                </a:cxn>
                <a:cxn ang="0">
                  <a:pos x="52" y="102"/>
                </a:cxn>
                <a:cxn ang="0">
                  <a:pos x="91" y="102"/>
                </a:cxn>
                <a:cxn ang="0">
                  <a:pos x="91" y="0"/>
                </a:cxn>
              </a:cxnLst>
              <a:rect l="0" t="0" r="r" b="b"/>
              <a:pathLst>
                <a:path w="91" h="102">
                  <a:moveTo>
                    <a:pt x="91" y="0"/>
                  </a:moveTo>
                  <a:lnTo>
                    <a:pt x="52" y="0"/>
                  </a:lnTo>
                  <a:lnTo>
                    <a:pt x="0" y="50"/>
                  </a:lnTo>
                  <a:lnTo>
                    <a:pt x="52" y="102"/>
                  </a:lnTo>
                  <a:lnTo>
                    <a:pt x="91" y="102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48" name="Rectangle 196"/>
            <p:cNvSpPr>
              <a:spLocks noChangeArrowheads="1"/>
            </p:cNvSpPr>
            <p:nvPr/>
          </p:nvSpPr>
          <p:spPr bwMode="auto">
            <a:xfrm>
              <a:off x="6491288" y="4924425"/>
              <a:ext cx="60325" cy="4763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49" name="Freeform 197"/>
            <p:cNvSpPr>
              <a:spLocks/>
            </p:cNvSpPr>
            <p:nvPr/>
          </p:nvSpPr>
          <p:spPr bwMode="auto">
            <a:xfrm>
              <a:off x="6403975" y="4924425"/>
              <a:ext cx="87313" cy="82550"/>
            </a:xfrm>
            <a:custGeom>
              <a:avLst/>
              <a:gdLst/>
              <a:ahLst/>
              <a:cxnLst>
                <a:cxn ang="0">
                  <a:pos x="1" y="52"/>
                </a:cxn>
                <a:cxn ang="0">
                  <a:pos x="3" y="52"/>
                </a:cxn>
                <a:cxn ang="0">
                  <a:pos x="55" y="2"/>
                </a:cxn>
                <a:cxn ang="0">
                  <a:pos x="53" y="0"/>
                </a:cxn>
                <a:cxn ang="0">
                  <a:pos x="1" y="48"/>
                </a:cxn>
                <a:cxn ang="0">
                  <a:pos x="1" y="52"/>
                </a:cxn>
                <a:cxn ang="0">
                  <a:pos x="1" y="48"/>
                </a:cxn>
                <a:cxn ang="0">
                  <a:pos x="0" y="51"/>
                </a:cxn>
                <a:cxn ang="0">
                  <a:pos x="1" y="52"/>
                </a:cxn>
              </a:cxnLst>
              <a:rect l="0" t="0" r="r" b="b"/>
              <a:pathLst>
                <a:path w="55" h="52">
                  <a:moveTo>
                    <a:pt x="1" y="52"/>
                  </a:moveTo>
                  <a:lnTo>
                    <a:pt x="3" y="52"/>
                  </a:lnTo>
                  <a:lnTo>
                    <a:pt x="55" y="2"/>
                  </a:lnTo>
                  <a:lnTo>
                    <a:pt x="53" y="0"/>
                  </a:lnTo>
                  <a:lnTo>
                    <a:pt x="1" y="48"/>
                  </a:lnTo>
                  <a:lnTo>
                    <a:pt x="1" y="52"/>
                  </a:lnTo>
                  <a:lnTo>
                    <a:pt x="1" y="48"/>
                  </a:lnTo>
                  <a:lnTo>
                    <a:pt x="0" y="51"/>
                  </a:lnTo>
                  <a:lnTo>
                    <a:pt x="1" y="5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50" name="Freeform 198"/>
            <p:cNvSpPr>
              <a:spLocks/>
            </p:cNvSpPr>
            <p:nvPr/>
          </p:nvSpPr>
          <p:spPr bwMode="auto">
            <a:xfrm>
              <a:off x="6407150" y="5000625"/>
              <a:ext cx="84138" cy="90488"/>
            </a:xfrm>
            <a:custGeom>
              <a:avLst/>
              <a:gdLst/>
              <a:ahLst/>
              <a:cxnLst>
                <a:cxn ang="0">
                  <a:pos x="51" y="57"/>
                </a:cxn>
                <a:cxn ang="0">
                  <a:pos x="53" y="52"/>
                </a:cxn>
                <a:cxn ang="0">
                  <a:pos x="1" y="0"/>
                </a:cxn>
                <a:cxn ang="0">
                  <a:pos x="0" y="5"/>
                </a:cxn>
                <a:cxn ang="0">
                  <a:pos x="51" y="54"/>
                </a:cxn>
                <a:cxn ang="0">
                  <a:pos x="51" y="57"/>
                </a:cxn>
              </a:cxnLst>
              <a:rect l="0" t="0" r="r" b="b"/>
              <a:pathLst>
                <a:path w="53" h="57">
                  <a:moveTo>
                    <a:pt x="51" y="57"/>
                  </a:moveTo>
                  <a:lnTo>
                    <a:pt x="53" y="52"/>
                  </a:lnTo>
                  <a:lnTo>
                    <a:pt x="1" y="0"/>
                  </a:lnTo>
                  <a:lnTo>
                    <a:pt x="0" y="5"/>
                  </a:lnTo>
                  <a:lnTo>
                    <a:pt x="51" y="54"/>
                  </a:lnTo>
                  <a:lnTo>
                    <a:pt x="51" y="57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51" name="Freeform 199"/>
            <p:cNvSpPr>
              <a:spLocks/>
            </p:cNvSpPr>
            <p:nvPr/>
          </p:nvSpPr>
          <p:spPr bwMode="auto">
            <a:xfrm>
              <a:off x="6489700" y="5083175"/>
              <a:ext cx="3175" cy="7938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2" y="0"/>
                </a:cxn>
                <a:cxn ang="0">
                  <a:pos x="0" y="5"/>
                </a:cxn>
                <a:cxn ang="0">
                  <a:pos x="2" y="5"/>
                </a:cxn>
              </a:cxnLst>
              <a:rect l="0" t="0" r="r" b="b"/>
              <a:pathLst>
                <a:path w="2" h="5">
                  <a:moveTo>
                    <a:pt x="2" y="5"/>
                  </a:moveTo>
                  <a:lnTo>
                    <a:pt x="2" y="0"/>
                  </a:lnTo>
                  <a:lnTo>
                    <a:pt x="0" y="5"/>
                  </a:lnTo>
                  <a:lnTo>
                    <a:pt x="2" y="5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52" name="Freeform 200"/>
            <p:cNvSpPr>
              <a:spLocks/>
            </p:cNvSpPr>
            <p:nvPr/>
          </p:nvSpPr>
          <p:spPr bwMode="auto">
            <a:xfrm>
              <a:off x="6491288" y="5083175"/>
              <a:ext cx="63500" cy="7938"/>
            </a:xfrm>
            <a:custGeom>
              <a:avLst/>
              <a:gdLst/>
              <a:ahLst/>
              <a:cxnLst>
                <a:cxn ang="0">
                  <a:pos x="40" y="2"/>
                </a:cxn>
                <a:cxn ang="0">
                  <a:pos x="39" y="0"/>
                </a:cxn>
                <a:cxn ang="0">
                  <a:pos x="0" y="0"/>
                </a:cxn>
                <a:cxn ang="0">
                  <a:pos x="0" y="5"/>
                </a:cxn>
                <a:cxn ang="0">
                  <a:pos x="39" y="5"/>
                </a:cxn>
                <a:cxn ang="0">
                  <a:pos x="40" y="2"/>
                </a:cxn>
                <a:cxn ang="0">
                  <a:pos x="39" y="5"/>
                </a:cxn>
                <a:cxn ang="0">
                  <a:pos x="40" y="5"/>
                </a:cxn>
                <a:cxn ang="0">
                  <a:pos x="40" y="2"/>
                </a:cxn>
              </a:cxnLst>
              <a:rect l="0" t="0" r="r" b="b"/>
              <a:pathLst>
                <a:path w="40" h="5">
                  <a:moveTo>
                    <a:pt x="40" y="2"/>
                  </a:moveTo>
                  <a:lnTo>
                    <a:pt x="39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39" y="5"/>
                  </a:lnTo>
                  <a:lnTo>
                    <a:pt x="40" y="2"/>
                  </a:lnTo>
                  <a:lnTo>
                    <a:pt x="39" y="5"/>
                  </a:lnTo>
                  <a:lnTo>
                    <a:pt x="40" y="5"/>
                  </a:lnTo>
                  <a:lnTo>
                    <a:pt x="40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53" name="Freeform 201"/>
            <p:cNvSpPr>
              <a:spLocks/>
            </p:cNvSpPr>
            <p:nvPr/>
          </p:nvSpPr>
          <p:spPr bwMode="auto">
            <a:xfrm>
              <a:off x="6554788" y="4924425"/>
              <a:ext cx="3175" cy="1619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102"/>
                </a:cxn>
                <a:cxn ang="0">
                  <a:pos x="2" y="10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 h="102">
                  <a:moveTo>
                    <a:pt x="0" y="0"/>
                  </a:moveTo>
                  <a:lnTo>
                    <a:pt x="0" y="0"/>
                  </a:lnTo>
                  <a:lnTo>
                    <a:pt x="0" y="102"/>
                  </a:lnTo>
                  <a:lnTo>
                    <a:pt x="2" y="102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54" name="Freeform 202"/>
            <p:cNvSpPr>
              <a:spLocks/>
            </p:cNvSpPr>
            <p:nvPr/>
          </p:nvSpPr>
          <p:spPr bwMode="auto">
            <a:xfrm>
              <a:off x="4795838" y="4926013"/>
              <a:ext cx="74613" cy="163513"/>
            </a:xfrm>
            <a:custGeom>
              <a:avLst/>
              <a:gdLst/>
              <a:ahLst/>
              <a:cxnLst>
                <a:cxn ang="0">
                  <a:pos x="11" y="103"/>
                </a:cxn>
                <a:cxn ang="0">
                  <a:pos x="47" y="52"/>
                </a:cxn>
                <a:cxn ang="0">
                  <a:pos x="11" y="0"/>
                </a:cxn>
                <a:cxn ang="0">
                  <a:pos x="0" y="0"/>
                </a:cxn>
                <a:cxn ang="0">
                  <a:pos x="0" y="103"/>
                </a:cxn>
                <a:cxn ang="0">
                  <a:pos x="11" y="103"/>
                </a:cxn>
              </a:cxnLst>
              <a:rect l="0" t="0" r="r" b="b"/>
              <a:pathLst>
                <a:path w="47" h="103">
                  <a:moveTo>
                    <a:pt x="11" y="103"/>
                  </a:moveTo>
                  <a:lnTo>
                    <a:pt x="47" y="52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103"/>
                  </a:lnTo>
                  <a:lnTo>
                    <a:pt x="11" y="10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55" name="Freeform 203"/>
            <p:cNvSpPr>
              <a:spLocks/>
            </p:cNvSpPr>
            <p:nvPr/>
          </p:nvSpPr>
          <p:spPr bwMode="auto">
            <a:xfrm>
              <a:off x="4811713" y="5005388"/>
              <a:ext cx="61913" cy="8890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36" y="0"/>
                </a:cxn>
                <a:cxn ang="0">
                  <a:pos x="0" y="54"/>
                </a:cxn>
                <a:cxn ang="0">
                  <a:pos x="2" y="56"/>
                </a:cxn>
                <a:cxn ang="0">
                  <a:pos x="38" y="4"/>
                </a:cxn>
                <a:cxn ang="0">
                  <a:pos x="38" y="0"/>
                </a:cxn>
                <a:cxn ang="0">
                  <a:pos x="38" y="4"/>
                </a:cxn>
                <a:cxn ang="0">
                  <a:pos x="39" y="2"/>
                </a:cxn>
                <a:cxn ang="0">
                  <a:pos x="38" y="0"/>
                </a:cxn>
              </a:cxnLst>
              <a:rect l="0" t="0" r="r" b="b"/>
              <a:pathLst>
                <a:path w="39" h="56">
                  <a:moveTo>
                    <a:pt x="38" y="0"/>
                  </a:moveTo>
                  <a:lnTo>
                    <a:pt x="36" y="0"/>
                  </a:lnTo>
                  <a:lnTo>
                    <a:pt x="0" y="54"/>
                  </a:lnTo>
                  <a:lnTo>
                    <a:pt x="2" y="56"/>
                  </a:lnTo>
                  <a:lnTo>
                    <a:pt x="38" y="4"/>
                  </a:lnTo>
                  <a:lnTo>
                    <a:pt x="38" y="0"/>
                  </a:lnTo>
                  <a:lnTo>
                    <a:pt x="38" y="4"/>
                  </a:lnTo>
                  <a:lnTo>
                    <a:pt x="39" y="2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56" name="Freeform 204"/>
            <p:cNvSpPr>
              <a:spLocks/>
            </p:cNvSpPr>
            <p:nvPr/>
          </p:nvSpPr>
          <p:spPr bwMode="auto">
            <a:xfrm>
              <a:off x="4813300" y="4924425"/>
              <a:ext cx="57150" cy="85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35" y="54"/>
                </a:cxn>
                <a:cxn ang="0">
                  <a:pos x="36" y="5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36" h="54">
                  <a:moveTo>
                    <a:pt x="0" y="0"/>
                  </a:moveTo>
                  <a:lnTo>
                    <a:pt x="0" y="2"/>
                  </a:lnTo>
                  <a:lnTo>
                    <a:pt x="35" y="54"/>
                  </a:lnTo>
                  <a:lnTo>
                    <a:pt x="36" y="5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57" name="Freeform 205"/>
            <p:cNvSpPr>
              <a:spLocks/>
            </p:cNvSpPr>
            <p:nvPr/>
          </p:nvSpPr>
          <p:spPr bwMode="auto">
            <a:xfrm>
              <a:off x="4794250" y="4924425"/>
              <a:ext cx="19050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3"/>
                </a:cxn>
                <a:cxn ang="0">
                  <a:pos x="12" y="3"/>
                </a:cxn>
                <a:cxn ang="0">
                  <a:pos x="12" y="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2" h="3">
                  <a:moveTo>
                    <a:pt x="0" y="1"/>
                  </a:moveTo>
                  <a:lnTo>
                    <a:pt x="2" y="3"/>
                  </a:lnTo>
                  <a:lnTo>
                    <a:pt x="12" y="3"/>
                  </a:lnTo>
                  <a:lnTo>
                    <a:pt x="12" y="0"/>
                  </a:lnTo>
                  <a:lnTo>
                    <a:pt x="2" y="0"/>
                  </a:lnTo>
                  <a:lnTo>
                    <a:pt x="0" y="1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58" name="Freeform 206"/>
            <p:cNvSpPr>
              <a:spLocks/>
            </p:cNvSpPr>
            <p:nvPr/>
          </p:nvSpPr>
          <p:spPr bwMode="auto">
            <a:xfrm>
              <a:off x="4794250" y="4926013"/>
              <a:ext cx="4763" cy="168275"/>
            </a:xfrm>
            <a:custGeom>
              <a:avLst/>
              <a:gdLst/>
              <a:ahLst/>
              <a:cxnLst>
                <a:cxn ang="0">
                  <a:pos x="1" y="106"/>
                </a:cxn>
                <a:cxn ang="0">
                  <a:pos x="3" y="104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6"/>
                </a:cxn>
              </a:cxnLst>
              <a:rect l="0" t="0" r="r" b="b"/>
              <a:pathLst>
                <a:path w="3" h="106">
                  <a:moveTo>
                    <a:pt x="1" y="106"/>
                  </a:moveTo>
                  <a:lnTo>
                    <a:pt x="3" y="104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59" name="Rectangle 207"/>
            <p:cNvSpPr>
              <a:spLocks noChangeArrowheads="1"/>
            </p:cNvSpPr>
            <p:nvPr/>
          </p:nvSpPr>
          <p:spPr bwMode="auto">
            <a:xfrm>
              <a:off x="4795838" y="5089525"/>
              <a:ext cx="17463" cy="3175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60" name="Freeform 208"/>
            <p:cNvSpPr>
              <a:spLocks/>
            </p:cNvSpPr>
            <p:nvPr/>
          </p:nvSpPr>
          <p:spPr bwMode="auto">
            <a:xfrm>
              <a:off x="4811713" y="5089525"/>
              <a:ext cx="3175" cy="3175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2"/>
                </a:cxn>
                <a:cxn ang="0">
                  <a:pos x="2" y="2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61" name="Rectangle 209"/>
            <p:cNvSpPr>
              <a:spLocks noChangeArrowheads="1"/>
            </p:cNvSpPr>
            <p:nvPr/>
          </p:nvSpPr>
          <p:spPr bwMode="auto">
            <a:xfrm>
              <a:off x="4754563" y="4719638"/>
              <a:ext cx="184150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pfla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62" name="Rectangle 210"/>
            <p:cNvSpPr>
              <a:spLocks noChangeArrowheads="1"/>
            </p:cNvSpPr>
            <p:nvPr/>
          </p:nvSpPr>
          <p:spPr bwMode="auto">
            <a:xfrm>
              <a:off x="4879975" y="4719638"/>
              <a:ext cx="57150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'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63" name="Rectangle 211"/>
            <p:cNvSpPr>
              <a:spLocks noChangeArrowheads="1"/>
            </p:cNvSpPr>
            <p:nvPr/>
          </p:nvSpPr>
          <p:spPr bwMode="auto">
            <a:xfrm>
              <a:off x="4906963" y="4725988"/>
              <a:ext cx="179388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ack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64" name="Rectangle 212"/>
            <p:cNvSpPr>
              <a:spLocks noChangeArrowheads="1"/>
            </p:cNvSpPr>
            <p:nvPr/>
          </p:nvSpPr>
          <p:spPr bwMode="auto">
            <a:xfrm>
              <a:off x="5083175" y="4719638"/>
              <a:ext cx="163513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pta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65" name="Rectangle 213"/>
            <p:cNvSpPr>
              <a:spLocks noChangeArrowheads="1"/>
            </p:cNvSpPr>
            <p:nvPr/>
          </p:nvSpPr>
          <p:spPr bwMode="auto">
            <a:xfrm>
              <a:off x="5305425" y="4719638"/>
              <a:ext cx="214313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cbiD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66" name="Rectangle 214"/>
            <p:cNvSpPr>
              <a:spLocks noChangeArrowheads="1"/>
            </p:cNvSpPr>
            <p:nvPr/>
          </p:nvSpPr>
          <p:spPr bwMode="auto">
            <a:xfrm>
              <a:off x="5435600" y="4641850"/>
              <a:ext cx="187325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137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67" name="Rectangle 215"/>
            <p:cNvSpPr>
              <a:spLocks noChangeArrowheads="1"/>
            </p:cNvSpPr>
            <p:nvPr/>
          </p:nvSpPr>
          <p:spPr bwMode="auto">
            <a:xfrm>
              <a:off x="5538788" y="4719638"/>
              <a:ext cx="187325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411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68" name="Rectangle 216"/>
            <p:cNvSpPr>
              <a:spLocks noChangeArrowheads="1"/>
            </p:cNvSpPr>
            <p:nvPr/>
          </p:nvSpPr>
          <p:spPr bwMode="auto">
            <a:xfrm>
              <a:off x="5713413" y="4719638"/>
              <a:ext cx="187325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481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69" name="Rectangle 217"/>
            <p:cNvSpPr>
              <a:spLocks noChangeArrowheads="1"/>
            </p:cNvSpPr>
            <p:nvPr/>
          </p:nvSpPr>
          <p:spPr bwMode="auto">
            <a:xfrm>
              <a:off x="5946775" y="4719638"/>
              <a:ext cx="88900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L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70" name="Rectangle 218"/>
            <p:cNvSpPr>
              <a:spLocks noChangeArrowheads="1"/>
            </p:cNvSpPr>
            <p:nvPr/>
          </p:nvSpPr>
          <p:spPr bwMode="auto">
            <a:xfrm>
              <a:off x="6053138" y="4719638"/>
              <a:ext cx="103188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H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71" name="Rectangle 219"/>
            <p:cNvSpPr>
              <a:spLocks noChangeArrowheads="1"/>
            </p:cNvSpPr>
            <p:nvPr/>
          </p:nvSpPr>
          <p:spPr bwMode="auto">
            <a:xfrm>
              <a:off x="6143625" y="4719638"/>
              <a:ext cx="65088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I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72" name="Rectangle 220"/>
            <p:cNvSpPr>
              <a:spLocks noChangeArrowheads="1"/>
            </p:cNvSpPr>
            <p:nvPr/>
          </p:nvSpPr>
          <p:spPr bwMode="auto">
            <a:xfrm>
              <a:off x="6232525" y="4719638"/>
              <a:ext cx="84138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J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73" name="Rectangle 221"/>
            <p:cNvSpPr>
              <a:spLocks noChangeArrowheads="1"/>
            </p:cNvSpPr>
            <p:nvPr/>
          </p:nvSpPr>
          <p:spPr bwMode="auto">
            <a:xfrm>
              <a:off x="6357938" y="4719638"/>
              <a:ext cx="98425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K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74" name="Rectangle 222"/>
            <p:cNvSpPr>
              <a:spLocks noChangeArrowheads="1"/>
            </p:cNvSpPr>
            <p:nvPr/>
          </p:nvSpPr>
          <p:spPr bwMode="auto">
            <a:xfrm>
              <a:off x="6434138" y="4719638"/>
              <a:ext cx="241300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cupB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75" name="Rectangle 223"/>
            <p:cNvSpPr>
              <a:spLocks noChangeArrowheads="1"/>
            </p:cNvSpPr>
            <p:nvPr/>
          </p:nvSpPr>
          <p:spPr bwMode="auto">
            <a:xfrm>
              <a:off x="6597650" y="4719638"/>
              <a:ext cx="241300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cdpA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76" name="Rectangle 224"/>
            <p:cNvSpPr>
              <a:spLocks noChangeArrowheads="1"/>
            </p:cNvSpPr>
            <p:nvPr/>
          </p:nvSpPr>
          <p:spPr bwMode="auto">
            <a:xfrm>
              <a:off x="6845300" y="4719638"/>
              <a:ext cx="103188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C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77" name="Rectangle 225"/>
            <p:cNvSpPr>
              <a:spLocks noChangeArrowheads="1"/>
            </p:cNvSpPr>
            <p:nvPr/>
          </p:nvSpPr>
          <p:spPr bwMode="auto">
            <a:xfrm>
              <a:off x="6972300" y="4719638"/>
              <a:ext cx="103188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D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78" name="Rectangle 226"/>
            <p:cNvSpPr>
              <a:spLocks noChangeArrowheads="1"/>
            </p:cNvSpPr>
            <p:nvPr/>
          </p:nvSpPr>
          <p:spPr bwMode="auto">
            <a:xfrm>
              <a:off x="7078663" y="4719638"/>
              <a:ext cx="98425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E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79" name="Rectangle 227"/>
            <p:cNvSpPr>
              <a:spLocks noChangeArrowheads="1"/>
            </p:cNvSpPr>
            <p:nvPr/>
          </p:nvSpPr>
          <p:spPr bwMode="auto">
            <a:xfrm>
              <a:off x="7213600" y="4719638"/>
              <a:ext cx="93663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F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80" name="Rectangle 228"/>
            <p:cNvSpPr>
              <a:spLocks noChangeArrowheads="1"/>
            </p:cNvSpPr>
            <p:nvPr/>
          </p:nvSpPr>
          <p:spPr bwMode="auto">
            <a:xfrm>
              <a:off x="7377113" y="4719638"/>
              <a:ext cx="103188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C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81" name="Rectangle 229"/>
            <p:cNvSpPr>
              <a:spLocks noChangeArrowheads="1"/>
            </p:cNvSpPr>
            <p:nvPr/>
          </p:nvSpPr>
          <p:spPr bwMode="auto">
            <a:xfrm>
              <a:off x="7502525" y="4719638"/>
              <a:ext cx="98425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X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83" name="Rectangle 231"/>
            <p:cNvSpPr>
              <a:spLocks noChangeArrowheads="1"/>
            </p:cNvSpPr>
            <p:nvPr/>
          </p:nvSpPr>
          <p:spPr bwMode="auto">
            <a:xfrm>
              <a:off x="4795838" y="4995863"/>
              <a:ext cx="3462338" cy="23813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84" name="Freeform 232"/>
            <p:cNvSpPr>
              <a:spLocks/>
            </p:cNvSpPr>
            <p:nvPr/>
          </p:nvSpPr>
          <p:spPr bwMode="auto">
            <a:xfrm>
              <a:off x="4794250" y="4995863"/>
              <a:ext cx="3463925" cy="31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2"/>
                </a:cxn>
                <a:cxn ang="0">
                  <a:pos x="2182" y="2"/>
                </a:cxn>
                <a:cxn ang="0">
                  <a:pos x="2182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2182" h="2">
                  <a:moveTo>
                    <a:pt x="0" y="0"/>
                  </a:moveTo>
                  <a:lnTo>
                    <a:pt x="1" y="2"/>
                  </a:lnTo>
                  <a:lnTo>
                    <a:pt x="2182" y="2"/>
                  </a:lnTo>
                  <a:lnTo>
                    <a:pt x="2182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85" name="Freeform 233"/>
            <p:cNvSpPr>
              <a:spLocks/>
            </p:cNvSpPr>
            <p:nvPr/>
          </p:nvSpPr>
          <p:spPr bwMode="auto">
            <a:xfrm>
              <a:off x="4794250" y="4995863"/>
              <a:ext cx="4763" cy="23813"/>
            </a:xfrm>
            <a:custGeom>
              <a:avLst/>
              <a:gdLst/>
              <a:ahLst/>
              <a:cxnLst>
                <a:cxn ang="0">
                  <a:pos x="1" y="15"/>
                </a:cxn>
                <a:cxn ang="0">
                  <a:pos x="3" y="15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15"/>
                </a:cxn>
                <a:cxn ang="0">
                  <a:pos x="1" y="15"/>
                </a:cxn>
                <a:cxn ang="0">
                  <a:pos x="0" y="15"/>
                </a:cxn>
                <a:cxn ang="0">
                  <a:pos x="1" y="15"/>
                </a:cxn>
              </a:cxnLst>
              <a:rect l="0" t="0" r="r" b="b"/>
              <a:pathLst>
                <a:path w="3" h="15">
                  <a:moveTo>
                    <a:pt x="1" y="15"/>
                  </a:moveTo>
                  <a:lnTo>
                    <a:pt x="3" y="15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15"/>
                  </a:lnTo>
                  <a:lnTo>
                    <a:pt x="1" y="15"/>
                  </a:lnTo>
                  <a:lnTo>
                    <a:pt x="0" y="15"/>
                  </a:lnTo>
                  <a:lnTo>
                    <a:pt x="1" y="15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86" name="Freeform 234"/>
            <p:cNvSpPr>
              <a:spLocks/>
            </p:cNvSpPr>
            <p:nvPr/>
          </p:nvSpPr>
          <p:spPr bwMode="auto">
            <a:xfrm>
              <a:off x="4795838" y="5018088"/>
              <a:ext cx="3463925" cy="1588"/>
            </a:xfrm>
            <a:custGeom>
              <a:avLst/>
              <a:gdLst/>
              <a:ahLst/>
              <a:cxnLst>
                <a:cxn ang="0">
                  <a:pos x="2182" y="1"/>
                </a:cxn>
                <a:cxn ang="0">
                  <a:pos x="2180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2180" y="1"/>
                </a:cxn>
                <a:cxn ang="0">
                  <a:pos x="2182" y="1"/>
                </a:cxn>
                <a:cxn ang="0">
                  <a:pos x="2180" y="1"/>
                </a:cxn>
                <a:cxn ang="0">
                  <a:pos x="2182" y="1"/>
                </a:cxn>
              </a:cxnLst>
              <a:rect l="0" t="0" r="r" b="b"/>
              <a:pathLst>
                <a:path w="2182" h="1">
                  <a:moveTo>
                    <a:pt x="2182" y="1"/>
                  </a:moveTo>
                  <a:lnTo>
                    <a:pt x="218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2180" y="1"/>
                  </a:lnTo>
                  <a:lnTo>
                    <a:pt x="2182" y="1"/>
                  </a:lnTo>
                  <a:lnTo>
                    <a:pt x="2180" y="1"/>
                  </a:lnTo>
                  <a:lnTo>
                    <a:pt x="2182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87" name="Freeform 235"/>
            <p:cNvSpPr>
              <a:spLocks/>
            </p:cNvSpPr>
            <p:nvPr/>
          </p:nvSpPr>
          <p:spPr bwMode="auto">
            <a:xfrm>
              <a:off x="8258175" y="4995863"/>
              <a:ext cx="1588" cy="238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15"/>
                </a:cxn>
                <a:cxn ang="0">
                  <a:pos x="1" y="15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 h="15">
                  <a:moveTo>
                    <a:pt x="0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1" y="15"/>
                  </a:ln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88" name="Freeform 236"/>
            <p:cNvSpPr>
              <a:spLocks/>
            </p:cNvSpPr>
            <p:nvPr/>
          </p:nvSpPr>
          <p:spPr bwMode="auto">
            <a:xfrm>
              <a:off x="4876800" y="4926013"/>
              <a:ext cx="149225" cy="163513"/>
            </a:xfrm>
            <a:custGeom>
              <a:avLst/>
              <a:gdLst/>
              <a:ahLst/>
              <a:cxnLst>
                <a:cxn ang="0">
                  <a:pos x="41" y="103"/>
                </a:cxn>
                <a:cxn ang="0">
                  <a:pos x="94" y="52"/>
                </a:cxn>
                <a:cxn ang="0">
                  <a:pos x="41" y="0"/>
                </a:cxn>
                <a:cxn ang="0">
                  <a:pos x="0" y="0"/>
                </a:cxn>
                <a:cxn ang="0">
                  <a:pos x="0" y="103"/>
                </a:cxn>
                <a:cxn ang="0">
                  <a:pos x="41" y="103"/>
                </a:cxn>
              </a:cxnLst>
              <a:rect l="0" t="0" r="r" b="b"/>
              <a:pathLst>
                <a:path w="94" h="103">
                  <a:moveTo>
                    <a:pt x="41" y="103"/>
                  </a:moveTo>
                  <a:lnTo>
                    <a:pt x="94" y="52"/>
                  </a:lnTo>
                  <a:lnTo>
                    <a:pt x="41" y="0"/>
                  </a:lnTo>
                  <a:lnTo>
                    <a:pt x="0" y="0"/>
                  </a:lnTo>
                  <a:lnTo>
                    <a:pt x="0" y="103"/>
                  </a:lnTo>
                  <a:lnTo>
                    <a:pt x="41" y="10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89" name="Freeform 237"/>
            <p:cNvSpPr>
              <a:spLocks/>
            </p:cNvSpPr>
            <p:nvPr/>
          </p:nvSpPr>
          <p:spPr bwMode="auto">
            <a:xfrm>
              <a:off x="4941888" y="5005388"/>
              <a:ext cx="87313" cy="88900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52" y="0"/>
                </a:cxn>
                <a:cxn ang="0">
                  <a:pos x="0" y="52"/>
                </a:cxn>
                <a:cxn ang="0">
                  <a:pos x="1" y="56"/>
                </a:cxn>
                <a:cxn ang="0">
                  <a:pos x="53" y="4"/>
                </a:cxn>
                <a:cxn ang="0">
                  <a:pos x="53" y="0"/>
                </a:cxn>
                <a:cxn ang="0">
                  <a:pos x="53" y="4"/>
                </a:cxn>
                <a:cxn ang="0">
                  <a:pos x="55" y="2"/>
                </a:cxn>
                <a:cxn ang="0">
                  <a:pos x="53" y="0"/>
                </a:cxn>
              </a:cxnLst>
              <a:rect l="0" t="0" r="r" b="b"/>
              <a:pathLst>
                <a:path w="55" h="56">
                  <a:moveTo>
                    <a:pt x="53" y="0"/>
                  </a:moveTo>
                  <a:lnTo>
                    <a:pt x="52" y="0"/>
                  </a:lnTo>
                  <a:lnTo>
                    <a:pt x="0" y="52"/>
                  </a:lnTo>
                  <a:lnTo>
                    <a:pt x="1" y="56"/>
                  </a:lnTo>
                  <a:lnTo>
                    <a:pt x="53" y="4"/>
                  </a:lnTo>
                  <a:lnTo>
                    <a:pt x="53" y="0"/>
                  </a:lnTo>
                  <a:lnTo>
                    <a:pt x="53" y="4"/>
                  </a:lnTo>
                  <a:lnTo>
                    <a:pt x="55" y="2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90" name="Freeform 238"/>
            <p:cNvSpPr>
              <a:spLocks/>
            </p:cNvSpPr>
            <p:nvPr/>
          </p:nvSpPr>
          <p:spPr bwMode="auto">
            <a:xfrm>
              <a:off x="4941888" y="4924425"/>
              <a:ext cx="85725" cy="8572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53" y="54"/>
                </a:cxn>
                <a:cxn ang="0">
                  <a:pos x="54" y="50"/>
                </a:cxn>
                <a:cxn ang="0">
                  <a:pos x="1" y="0"/>
                </a:cxn>
              </a:cxnLst>
              <a:rect l="0" t="0" r="r" b="b"/>
              <a:pathLst>
                <a:path w="54" h="54">
                  <a:moveTo>
                    <a:pt x="1" y="0"/>
                  </a:moveTo>
                  <a:lnTo>
                    <a:pt x="0" y="2"/>
                  </a:lnTo>
                  <a:lnTo>
                    <a:pt x="53" y="54"/>
                  </a:lnTo>
                  <a:lnTo>
                    <a:pt x="54" y="5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91" name="Freeform 239"/>
            <p:cNvSpPr>
              <a:spLocks/>
            </p:cNvSpPr>
            <p:nvPr/>
          </p:nvSpPr>
          <p:spPr bwMode="auto">
            <a:xfrm>
              <a:off x="4876800" y="4924425"/>
              <a:ext cx="65088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3"/>
                </a:cxn>
                <a:cxn ang="0">
                  <a:pos x="41" y="3"/>
                </a:cxn>
                <a:cxn ang="0">
                  <a:pos x="41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41" h="3">
                  <a:moveTo>
                    <a:pt x="0" y="1"/>
                  </a:moveTo>
                  <a:lnTo>
                    <a:pt x="0" y="3"/>
                  </a:lnTo>
                  <a:lnTo>
                    <a:pt x="41" y="3"/>
                  </a:lnTo>
                  <a:lnTo>
                    <a:pt x="41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92" name="Freeform 240"/>
            <p:cNvSpPr>
              <a:spLocks/>
            </p:cNvSpPr>
            <p:nvPr/>
          </p:nvSpPr>
          <p:spPr bwMode="auto">
            <a:xfrm>
              <a:off x="4876800" y="4926013"/>
              <a:ext cx="1588" cy="168275"/>
            </a:xfrm>
            <a:custGeom>
              <a:avLst/>
              <a:gdLst/>
              <a:ahLst/>
              <a:cxnLst>
                <a:cxn ang="0">
                  <a:pos x="0" y="106"/>
                </a:cxn>
                <a:cxn ang="0">
                  <a:pos x="1" y="104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0" y="104"/>
                </a:cxn>
                <a:cxn ang="0">
                  <a:pos x="0" y="106"/>
                </a:cxn>
              </a:cxnLst>
              <a:rect l="0" t="0" r="r" b="b"/>
              <a:pathLst>
                <a:path w="1" h="106">
                  <a:moveTo>
                    <a:pt x="0" y="106"/>
                  </a:moveTo>
                  <a:lnTo>
                    <a:pt x="1" y="104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0" y="104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93" name="Freeform 241"/>
            <p:cNvSpPr>
              <a:spLocks/>
            </p:cNvSpPr>
            <p:nvPr/>
          </p:nvSpPr>
          <p:spPr bwMode="auto">
            <a:xfrm>
              <a:off x="4876800" y="5089525"/>
              <a:ext cx="66675" cy="3175"/>
            </a:xfrm>
            <a:custGeom>
              <a:avLst/>
              <a:gdLst/>
              <a:ahLst/>
              <a:cxnLst>
                <a:cxn ang="0">
                  <a:pos x="42" y="2"/>
                </a:cxn>
                <a:cxn ang="0">
                  <a:pos x="41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41" y="2"/>
                </a:cxn>
                <a:cxn ang="0">
                  <a:pos x="42" y="2"/>
                </a:cxn>
                <a:cxn ang="0">
                  <a:pos x="41" y="2"/>
                </a:cxn>
                <a:cxn ang="0">
                  <a:pos x="42" y="2"/>
                </a:cxn>
              </a:cxnLst>
              <a:rect l="0" t="0" r="r" b="b"/>
              <a:pathLst>
                <a:path w="42" h="2">
                  <a:moveTo>
                    <a:pt x="42" y="2"/>
                  </a:moveTo>
                  <a:lnTo>
                    <a:pt x="41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41" y="2"/>
                  </a:lnTo>
                  <a:lnTo>
                    <a:pt x="42" y="2"/>
                  </a:lnTo>
                  <a:lnTo>
                    <a:pt x="41" y="2"/>
                  </a:lnTo>
                  <a:lnTo>
                    <a:pt x="42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94" name="Freeform 242"/>
            <p:cNvSpPr>
              <a:spLocks/>
            </p:cNvSpPr>
            <p:nvPr/>
          </p:nvSpPr>
          <p:spPr bwMode="auto">
            <a:xfrm>
              <a:off x="4941888" y="5086350"/>
              <a:ext cx="3175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2" y="4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2"/>
                  </a:lnTo>
                  <a:lnTo>
                    <a:pt x="2" y="4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95" name="Freeform 243"/>
            <p:cNvSpPr>
              <a:spLocks/>
            </p:cNvSpPr>
            <p:nvPr/>
          </p:nvSpPr>
          <p:spPr bwMode="auto">
            <a:xfrm>
              <a:off x="5049838" y="4926013"/>
              <a:ext cx="260350" cy="163513"/>
            </a:xfrm>
            <a:custGeom>
              <a:avLst/>
              <a:gdLst/>
              <a:ahLst/>
              <a:cxnLst>
                <a:cxn ang="0">
                  <a:pos x="113" y="103"/>
                </a:cxn>
                <a:cxn ang="0">
                  <a:pos x="164" y="52"/>
                </a:cxn>
                <a:cxn ang="0">
                  <a:pos x="113" y="0"/>
                </a:cxn>
                <a:cxn ang="0">
                  <a:pos x="111" y="0"/>
                </a:cxn>
                <a:cxn ang="0">
                  <a:pos x="0" y="0"/>
                </a:cxn>
                <a:cxn ang="0">
                  <a:pos x="0" y="103"/>
                </a:cxn>
                <a:cxn ang="0">
                  <a:pos x="111" y="103"/>
                </a:cxn>
                <a:cxn ang="0">
                  <a:pos x="113" y="103"/>
                </a:cxn>
              </a:cxnLst>
              <a:rect l="0" t="0" r="r" b="b"/>
              <a:pathLst>
                <a:path w="164" h="103">
                  <a:moveTo>
                    <a:pt x="113" y="103"/>
                  </a:moveTo>
                  <a:lnTo>
                    <a:pt x="164" y="52"/>
                  </a:lnTo>
                  <a:lnTo>
                    <a:pt x="113" y="0"/>
                  </a:lnTo>
                  <a:lnTo>
                    <a:pt x="111" y="0"/>
                  </a:lnTo>
                  <a:lnTo>
                    <a:pt x="0" y="0"/>
                  </a:lnTo>
                  <a:lnTo>
                    <a:pt x="0" y="103"/>
                  </a:lnTo>
                  <a:lnTo>
                    <a:pt x="111" y="103"/>
                  </a:lnTo>
                  <a:lnTo>
                    <a:pt x="113" y="10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96" name="Freeform 244"/>
            <p:cNvSpPr>
              <a:spLocks/>
            </p:cNvSpPr>
            <p:nvPr/>
          </p:nvSpPr>
          <p:spPr bwMode="auto">
            <a:xfrm>
              <a:off x="5227638" y="5005388"/>
              <a:ext cx="85725" cy="88900"/>
            </a:xfrm>
            <a:custGeom>
              <a:avLst/>
              <a:gdLst/>
              <a:ahLst/>
              <a:cxnLst>
                <a:cxn ang="0">
                  <a:pos x="52" y="0"/>
                </a:cxn>
                <a:cxn ang="0">
                  <a:pos x="51" y="0"/>
                </a:cxn>
                <a:cxn ang="0">
                  <a:pos x="0" y="52"/>
                </a:cxn>
                <a:cxn ang="0">
                  <a:pos x="1" y="56"/>
                </a:cxn>
                <a:cxn ang="0">
                  <a:pos x="52" y="4"/>
                </a:cxn>
                <a:cxn ang="0">
                  <a:pos x="52" y="0"/>
                </a:cxn>
                <a:cxn ang="0">
                  <a:pos x="52" y="4"/>
                </a:cxn>
                <a:cxn ang="0">
                  <a:pos x="54" y="2"/>
                </a:cxn>
                <a:cxn ang="0">
                  <a:pos x="52" y="0"/>
                </a:cxn>
              </a:cxnLst>
              <a:rect l="0" t="0" r="r" b="b"/>
              <a:pathLst>
                <a:path w="54" h="56">
                  <a:moveTo>
                    <a:pt x="52" y="0"/>
                  </a:moveTo>
                  <a:lnTo>
                    <a:pt x="51" y="0"/>
                  </a:lnTo>
                  <a:lnTo>
                    <a:pt x="0" y="52"/>
                  </a:lnTo>
                  <a:lnTo>
                    <a:pt x="1" y="56"/>
                  </a:lnTo>
                  <a:lnTo>
                    <a:pt x="52" y="4"/>
                  </a:lnTo>
                  <a:lnTo>
                    <a:pt x="52" y="0"/>
                  </a:lnTo>
                  <a:lnTo>
                    <a:pt x="52" y="4"/>
                  </a:lnTo>
                  <a:lnTo>
                    <a:pt x="54" y="2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97" name="Freeform 245"/>
            <p:cNvSpPr>
              <a:spLocks/>
            </p:cNvSpPr>
            <p:nvPr/>
          </p:nvSpPr>
          <p:spPr bwMode="auto">
            <a:xfrm>
              <a:off x="5227638" y="4926013"/>
              <a:ext cx="84138" cy="841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51" y="53"/>
                </a:cxn>
                <a:cxn ang="0">
                  <a:pos x="53" y="49"/>
                </a:cxn>
                <a:cxn ang="0">
                  <a:pos x="1" y="0"/>
                </a:cxn>
              </a:cxnLst>
              <a:rect l="0" t="0" r="r" b="b"/>
              <a:pathLst>
                <a:path w="53" h="53">
                  <a:moveTo>
                    <a:pt x="1" y="0"/>
                  </a:moveTo>
                  <a:lnTo>
                    <a:pt x="0" y="2"/>
                  </a:lnTo>
                  <a:lnTo>
                    <a:pt x="51" y="53"/>
                  </a:lnTo>
                  <a:lnTo>
                    <a:pt x="53" y="4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98" name="Freeform 246"/>
            <p:cNvSpPr>
              <a:spLocks/>
            </p:cNvSpPr>
            <p:nvPr/>
          </p:nvSpPr>
          <p:spPr bwMode="auto">
            <a:xfrm>
              <a:off x="5227638" y="4924425"/>
              <a:ext cx="1588" cy="47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3"/>
                  </a:lnTo>
                  <a:lnTo>
                    <a:pt x="1" y="1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99" name="Freeform 247"/>
            <p:cNvSpPr>
              <a:spLocks/>
            </p:cNvSpPr>
            <p:nvPr/>
          </p:nvSpPr>
          <p:spPr bwMode="auto">
            <a:xfrm>
              <a:off x="5046663" y="4924425"/>
              <a:ext cx="180975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3"/>
                </a:cxn>
                <a:cxn ang="0">
                  <a:pos x="114" y="3"/>
                </a:cxn>
                <a:cxn ang="0">
                  <a:pos x="114" y="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14" h="3">
                  <a:moveTo>
                    <a:pt x="0" y="1"/>
                  </a:moveTo>
                  <a:lnTo>
                    <a:pt x="2" y="3"/>
                  </a:lnTo>
                  <a:lnTo>
                    <a:pt x="114" y="3"/>
                  </a:lnTo>
                  <a:lnTo>
                    <a:pt x="114" y="0"/>
                  </a:lnTo>
                  <a:lnTo>
                    <a:pt x="2" y="0"/>
                  </a:lnTo>
                  <a:lnTo>
                    <a:pt x="0" y="1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00" name="Freeform 248"/>
            <p:cNvSpPr>
              <a:spLocks/>
            </p:cNvSpPr>
            <p:nvPr/>
          </p:nvSpPr>
          <p:spPr bwMode="auto">
            <a:xfrm>
              <a:off x="5046663" y="4926013"/>
              <a:ext cx="4763" cy="168275"/>
            </a:xfrm>
            <a:custGeom>
              <a:avLst/>
              <a:gdLst/>
              <a:ahLst/>
              <a:cxnLst>
                <a:cxn ang="0">
                  <a:pos x="2" y="106"/>
                </a:cxn>
                <a:cxn ang="0">
                  <a:pos x="3" y="104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2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2" y="106"/>
                </a:cxn>
              </a:cxnLst>
              <a:rect l="0" t="0" r="r" b="b"/>
              <a:pathLst>
                <a:path w="3" h="106">
                  <a:moveTo>
                    <a:pt x="2" y="106"/>
                  </a:moveTo>
                  <a:lnTo>
                    <a:pt x="3" y="104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2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2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01" name="Freeform 249"/>
            <p:cNvSpPr>
              <a:spLocks/>
            </p:cNvSpPr>
            <p:nvPr/>
          </p:nvSpPr>
          <p:spPr bwMode="auto">
            <a:xfrm>
              <a:off x="5049838" y="5089525"/>
              <a:ext cx="179388" cy="3175"/>
            </a:xfrm>
            <a:custGeom>
              <a:avLst/>
              <a:gdLst/>
              <a:ahLst/>
              <a:cxnLst>
                <a:cxn ang="0">
                  <a:pos x="113" y="2"/>
                </a:cxn>
                <a:cxn ang="0">
                  <a:pos x="11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112" y="2"/>
                </a:cxn>
                <a:cxn ang="0">
                  <a:pos x="113" y="2"/>
                </a:cxn>
              </a:cxnLst>
              <a:rect l="0" t="0" r="r" b="b"/>
              <a:pathLst>
                <a:path w="113" h="2">
                  <a:moveTo>
                    <a:pt x="113" y="2"/>
                  </a:moveTo>
                  <a:lnTo>
                    <a:pt x="11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112" y="2"/>
                  </a:lnTo>
                  <a:lnTo>
                    <a:pt x="113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02" name="Freeform 250"/>
            <p:cNvSpPr>
              <a:spLocks/>
            </p:cNvSpPr>
            <p:nvPr/>
          </p:nvSpPr>
          <p:spPr bwMode="auto">
            <a:xfrm>
              <a:off x="5227638" y="5086350"/>
              <a:ext cx="1588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1" y="4"/>
                </a:cxn>
                <a:cxn ang="0">
                  <a:pos x="0" y="0"/>
                </a:cxn>
              </a:cxnLst>
              <a:rect l="0" t="0" r="r" b="b"/>
              <a:pathLst>
                <a:path w="1" h="4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03" name="Freeform 251"/>
            <p:cNvSpPr>
              <a:spLocks/>
            </p:cNvSpPr>
            <p:nvPr/>
          </p:nvSpPr>
          <p:spPr bwMode="auto">
            <a:xfrm>
              <a:off x="5322888" y="4926013"/>
              <a:ext cx="128588" cy="163513"/>
            </a:xfrm>
            <a:custGeom>
              <a:avLst/>
              <a:gdLst/>
              <a:ahLst/>
              <a:cxnLst>
                <a:cxn ang="0">
                  <a:pos x="31" y="103"/>
                </a:cxn>
                <a:cxn ang="0">
                  <a:pos x="81" y="52"/>
                </a:cxn>
                <a:cxn ang="0">
                  <a:pos x="31" y="0"/>
                </a:cxn>
                <a:cxn ang="0">
                  <a:pos x="30" y="0"/>
                </a:cxn>
                <a:cxn ang="0">
                  <a:pos x="0" y="0"/>
                </a:cxn>
                <a:cxn ang="0">
                  <a:pos x="0" y="103"/>
                </a:cxn>
                <a:cxn ang="0">
                  <a:pos x="30" y="103"/>
                </a:cxn>
                <a:cxn ang="0">
                  <a:pos x="31" y="103"/>
                </a:cxn>
              </a:cxnLst>
              <a:rect l="0" t="0" r="r" b="b"/>
              <a:pathLst>
                <a:path w="81" h="103">
                  <a:moveTo>
                    <a:pt x="31" y="103"/>
                  </a:moveTo>
                  <a:lnTo>
                    <a:pt x="81" y="52"/>
                  </a:lnTo>
                  <a:lnTo>
                    <a:pt x="31" y="0"/>
                  </a:lnTo>
                  <a:lnTo>
                    <a:pt x="30" y="0"/>
                  </a:lnTo>
                  <a:lnTo>
                    <a:pt x="0" y="0"/>
                  </a:lnTo>
                  <a:lnTo>
                    <a:pt x="0" y="103"/>
                  </a:lnTo>
                  <a:lnTo>
                    <a:pt x="30" y="103"/>
                  </a:lnTo>
                  <a:lnTo>
                    <a:pt x="31" y="103"/>
                  </a:lnTo>
                  <a:close/>
                </a:path>
              </a:pathLst>
            </a:custGeom>
            <a:solidFill>
              <a:srgbClr val="605E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04" name="Freeform 252"/>
            <p:cNvSpPr>
              <a:spLocks/>
            </p:cNvSpPr>
            <p:nvPr/>
          </p:nvSpPr>
          <p:spPr bwMode="auto">
            <a:xfrm>
              <a:off x="5368925" y="5005388"/>
              <a:ext cx="85725" cy="88900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53" y="0"/>
                </a:cxn>
                <a:cxn ang="0">
                  <a:pos x="0" y="54"/>
                </a:cxn>
                <a:cxn ang="0">
                  <a:pos x="1" y="56"/>
                </a:cxn>
                <a:cxn ang="0">
                  <a:pos x="53" y="4"/>
                </a:cxn>
                <a:cxn ang="0">
                  <a:pos x="53" y="0"/>
                </a:cxn>
                <a:cxn ang="0">
                  <a:pos x="53" y="4"/>
                </a:cxn>
                <a:cxn ang="0">
                  <a:pos x="54" y="2"/>
                </a:cxn>
                <a:cxn ang="0">
                  <a:pos x="53" y="0"/>
                </a:cxn>
              </a:cxnLst>
              <a:rect l="0" t="0" r="r" b="b"/>
              <a:pathLst>
                <a:path w="54" h="56">
                  <a:moveTo>
                    <a:pt x="53" y="0"/>
                  </a:moveTo>
                  <a:lnTo>
                    <a:pt x="53" y="0"/>
                  </a:lnTo>
                  <a:lnTo>
                    <a:pt x="0" y="54"/>
                  </a:lnTo>
                  <a:lnTo>
                    <a:pt x="1" y="56"/>
                  </a:lnTo>
                  <a:lnTo>
                    <a:pt x="53" y="4"/>
                  </a:lnTo>
                  <a:lnTo>
                    <a:pt x="53" y="0"/>
                  </a:lnTo>
                  <a:lnTo>
                    <a:pt x="53" y="4"/>
                  </a:lnTo>
                  <a:lnTo>
                    <a:pt x="54" y="2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05" name="Freeform 253"/>
            <p:cNvSpPr>
              <a:spLocks/>
            </p:cNvSpPr>
            <p:nvPr/>
          </p:nvSpPr>
          <p:spPr bwMode="auto">
            <a:xfrm>
              <a:off x="5368925" y="4926013"/>
              <a:ext cx="82550" cy="841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52" y="53"/>
                </a:cxn>
                <a:cxn ang="0">
                  <a:pos x="52" y="49"/>
                </a:cxn>
                <a:cxn ang="0">
                  <a:pos x="1" y="0"/>
                </a:cxn>
              </a:cxnLst>
              <a:rect l="0" t="0" r="r" b="b"/>
              <a:pathLst>
                <a:path w="52" h="53">
                  <a:moveTo>
                    <a:pt x="1" y="0"/>
                  </a:moveTo>
                  <a:lnTo>
                    <a:pt x="0" y="2"/>
                  </a:lnTo>
                  <a:lnTo>
                    <a:pt x="52" y="53"/>
                  </a:lnTo>
                  <a:lnTo>
                    <a:pt x="52" y="4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06" name="Freeform 254"/>
            <p:cNvSpPr>
              <a:spLocks/>
            </p:cNvSpPr>
            <p:nvPr/>
          </p:nvSpPr>
          <p:spPr bwMode="auto">
            <a:xfrm>
              <a:off x="5322888" y="4924425"/>
              <a:ext cx="47625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3"/>
                </a:cxn>
                <a:cxn ang="0">
                  <a:pos x="30" y="3"/>
                </a:cxn>
                <a:cxn ang="0">
                  <a:pos x="30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30" h="3">
                  <a:moveTo>
                    <a:pt x="0" y="1"/>
                  </a:moveTo>
                  <a:lnTo>
                    <a:pt x="0" y="3"/>
                  </a:lnTo>
                  <a:lnTo>
                    <a:pt x="30" y="3"/>
                  </a:lnTo>
                  <a:lnTo>
                    <a:pt x="3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07" name="Freeform 255"/>
            <p:cNvSpPr>
              <a:spLocks/>
            </p:cNvSpPr>
            <p:nvPr/>
          </p:nvSpPr>
          <p:spPr bwMode="auto">
            <a:xfrm>
              <a:off x="5322888" y="4926013"/>
              <a:ext cx="1588" cy="168275"/>
            </a:xfrm>
            <a:custGeom>
              <a:avLst/>
              <a:gdLst/>
              <a:ahLst/>
              <a:cxnLst>
                <a:cxn ang="0">
                  <a:pos x="0" y="106"/>
                </a:cxn>
                <a:cxn ang="0">
                  <a:pos x="0" y="10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0" y="106"/>
                </a:cxn>
              </a:cxnLst>
              <a:rect l="0" t="0" r="r" b="b"/>
              <a:pathLst>
                <a:path h="106">
                  <a:moveTo>
                    <a:pt x="0" y="106"/>
                  </a:moveTo>
                  <a:lnTo>
                    <a:pt x="0" y="10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08" name="Rectangle 256"/>
            <p:cNvSpPr>
              <a:spLocks noChangeArrowheads="1"/>
            </p:cNvSpPr>
            <p:nvPr/>
          </p:nvSpPr>
          <p:spPr bwMode="auto">
            <a:xfrm>
              <a:off x="5322888" y="5089525"/>
              <a:ext cx="46038" cy="3175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09" name="Rectangle 257"/>
            <p:cNvSpPr>
              <a:spLocks noChangeArrowheads="1"/>
            </p:cNvSpPr>
            <p:nvPr/>
          </p:nvSpPr>
          <p:spPr bwMode="auto">
            <a:xfrm>
              <a:off x="7943850" y="4856163"/>
              <a:ext cx="6350" cy="301625"/>
            </a:xfrm>
            <a:prstGeom prst="rect">
              <a:avLst/>
            </a:prstGeom>
            <a:solidFill>
              <a:srgbClr val="2C1D7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10" name="Freeform 258"/>
            <p:cNvSpPr>
              <a:spLocks/>
            </p:cNvSpPr>
            <p:nvPr/>
          </p:nvSpPr>
          <p:spPr bwMode="auto">
            <a:xfrm>
              <a:off x="5864225" y="4926013"/>
              <a:ext cx="150813" cy="163513"/>
            </a:xfrm>
            <a:custGeom>
              <a:avLst/>
              <a:gdLst/>
              <a:ahLst/>
              <a:cxnLst>
                <a:cxn ang="0">
                  <a:pos x="95" y="0"/>
                </a:cxn>
                <a:cxn ang="0">
                  <a:pos x="52" y="0"/>
                </a:cxn>
                <a:cxn ang="0">
                  <a:pos x="51" y="0"/>
                </a:cxn>
                <a:cxn ang="0">
                  <a:pos x="0" y="52"/>
                </a:cxn>
                <a:cxn ang="0">
                  <a:pos x="52" y="103"/>
                </a:cxn>
                <a:cxn ang="0">
                  <a:pos x="95" y="103"/>
                </a:cxn>
                <a:cxn ang="0">
                  <a:pos x="95" y="0"/>
                </a:cxn>
              </a:cxnLst>
              <a:rect l="0" t="0" r="r" b="b"/>
              <a:pathLst>
                <a:path w="95" h="103">
                  <a:moveTo>
                    <a:pt x="95" y="0"/>
                  </a:moveTo>
                  <a:lnTo>
                    <a:pt x="52" y="0"/>
                  </a:lnTo>
                  <a:lnTo>
                    <a:pt x="51" y="0"/>
                  </a:lnTo>
                  <a:lnTo>
                    <a:pt x="0" y="52"/>
                  </a:lnTo>
                  <a:lnTo>
                    <a:pt x="52" y="103"/>
                  </a:lnTo>
                  <a:lnTo>
                    <a:pt x="95" y="103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605E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11" name="Rectangle 259"/>
            <p:cNvSpPr>
              <a:spLocks noChangeArrowheads="1"/>
            </p:cNvSpPr>
            <p:nvPr/>
          </p:nvSpPr>
          <p:spPr bwMode="auto">
            <a:xfrm>
              <a:off x="5946775" y="4924425"/>
              <a:ext cx="68263" cy="4763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12" name="Freeform 260"/>
            <p:cNvSpPr>
              <a:spLocks/>
            </p:cNvSpPr>
            <p:nvPr/>
          </p:nvSpPr>
          <p:spPr bwMode="auto">
            <a:xfrm>
              <a:off x="5861050" y="4926013"/>
              <a:ext cx="85725" cy="84138"/>
            </a:xfrm>
            <a:custGeom>
              <a:avLst/>
              <a:gdLst/>
              <a:ahLst/>
              <a:cxnLst>
                <a:cxn ang="0">
                  <a:pos x="1" y="53"/>
                </a:cxn>
                <a:cxn ang="0">
                  <a:pos x="1" y="53"/>
                </a:cxn>
                <a:cxn ang="0">
                  <a:pos x="54" y="2"/>
                </a:cxn>
                <a:cxn ang="0">
                  <a:pos x="53" y="0"/>
                </a:cxn>
                <a:cxn ang="0">
                  <a:pos x="1" y="49"/>
                </a:cxn>
                <a:cxn ang="0">
                  <a:pos x="1" y="53"/>
                </a:cxn>
                <a:cxn ang="0">
                  <a:pos x="1" y="49"/>
                </a:cxn>
                <a:cxn ang="0">
                  <a:pos x="0" y="51"/>
                </a:cxn>
                <a:cxn ang="0">
                  <a:pos x="1" y="53"/>
                </a:cxn>
              </a:cxnLst>
              <a:rect l="0" t="0" r="r" b="b"/>
              <a:pathLst>
                <a:path w="54" h="53">
                  <a:moveTo>
                    <a:pt x="1" y="53"/>
                  </a:moveTo>
                  <a:lnTo>
                    <a:pt x="1" y="53"/>
                  </a:lnTo>
                  <a:lnTo>
                    <a:pt x="54" y="2"/>
                  </a:lnTo>
                  <a:lnTo>
                    <a:pt x="53" y="0"/>
                  </a:lnTo>
                  <a:lnTo>
                    <a:pt x="1" y="49"/>
                  </a:lnTo>
                  <a:lnTo>
                    <a:pt x="1" y="53"/>
                  </a:lnTo>
                  <a:lnTo>
                    <a:pt x="1" y="49"/>
                  </a:lnTo>
                  <a:lnTo>
                    <a:pt x="0" y="51"/>
                  </a:lnTo>
                  <a:lnTo>
                    <a:pt x="1" y="53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13" name="Freeform 261"/>
            <p:cNvSpPr>
              <a:spLocks/>
            </p:cNvSpPr>
            <p:nvPr/>
          </p:nvSpPr>
          <p:spPr bwMode="auto">
            <a:xfrm>
              <a:off x="5864225" y="5005388"/>
              <a:ext cx="82550" cy="88900"/>
            </a:xfrm>
            <a:custGeom>
              <a:avLst/>
              <a:gdLst/>
              <a:ahLst/>
              <a:cxnLst>
                <a:cxn ang="0">
                  <a:pos x="52" y="54"/>
                </a:cxn>
                <a:cxn ang="0">
                  <a:pos x="52" y="52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51" y="56"/>
                </a:cxn>
                <a:cxn ang="0">
                  <a:pos x="52" y="54"/>
                </a:cxn>
              </a:cxnLst>
              <a:rect l="0" t="0" r="r" b="b"/>
              <a:pathLst>
                <a:path w="52" h="56">
                  <a:moveTo>
                    <a:pt x="52" y="54"/>
                  </a:moveTo>
                  <a:lnTo>
                    <a:pt x="52" y="52"/>
                  </a:lnTo>
                  <a:lnTo>
                    <a:pt x="0" y="0"/>
                  </a:lnTo>
                  <a:lnTo>
                    <a:pt x="0" y="4"/>
                  </a:lnTo>
                  <a:lnTo>
                    <a:pt x="51" y="56"/>
                  </a:lnTo>
                  <a:lnTo>
                    <a:pt x="52" y="54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14" name="Freeform 262"/>
            <p:cNvSpPr>
              <a:spLocks/>
            </p:cNvSpPr>
            <p:nvPr/>
          </p:nvSpPr>
          <p:spPr bwMode="auto">
            <a:xfrm>
              <a:off x="5945188" y="5089525"/>
              <a:ext cx="4763" cy="3175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3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1" y="2"/>
                </a:cxn>
                <a:cxn ang="0">
                  <a:pos x="0" y="2"/>
                </a:cxn>
                <a:cxn ang="0">
                  <a:pos x="1" y="2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15" name="Freeform 263"/>
            <p:cNvSpPr>
              <a:spLocks/>
            </p:cNvSpPr>
            <p:nvPr/>
          </p:nvSpPr>
          <p:spPr bwMode="auto">
            <a:xfrm>
              <a:off x="5946775" y="5089525"/>
              <a:ext cx="69850" cy="3175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43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43" y="2"/>
                </a:cxn>
                <a:cxn ang="0">
                  <a:pos x="44" y="0"/>
                </a:cxn>
                <a:cxn ang="0">
                  <a:pos x="43" y="2"/>
                </a:cxn>
                <a:cxn ang="0">
                  <a:pos x="44" y="2"/>
                </a:cxn>
                <a:cxn ang="0">
                  <a:pos x="44" y="0"/>
                </a:cxn>
              </a:cxnLst>
              <a:rect l="0" t="0" r="r" b="b"/>
              <a:pathLst>
                <a:path w="44" h="2">
                  <a:moveTo>
                    <a:pt x="44" y="0"/>
                  </a:moveTo>
                  <a:lnTo>
                    <a:pt x="43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43" y="2"/>
                  </a:lnTo>
                  <a:lnTo>
                    <a:pt x="44" y="0"/>
                  </a:lnTo>
                  <a:lnTo>
                    <a:pt x="43" y="2"/>
                  </a:lnTo>
                  <a:lnTo>
                    <a:pt x="44" y="2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16" name="Freeform 264"/>
            <p:cNvSpPr>
              <a:spLocks/>
            </p:cNvSpPr>
            <p:nvPr/>
          </p:nvSpPr>
          <p:spPr bwMode="auto">
            <a:xfrm>
              <a:off x="6015038" y="4924425"/>
              <a:ext cx="3175" cy="16510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"/>
                </a:cxn>
                <a:cxn ang="0">
                  <a:pos x="0" y="104"/>
                </a:cxn>
                <a:cxn ang="0">
                  <a:pos x="2" y="104"/>
                </a:cxn>
                <a:cxn ang="0">
                  <a:pos x="2" y="1"/>
                </a:cxn>
                <a:cxn ang="0">
                  <a:pos x="1" y="0"/>
                </a:cxn>
                <a:cxn ang="0">
                  <a:pos x="2" y="1"/>
                </a:cxn>
                <a:cxn ang="0">
                  <a:pos x="2" y="0"/>
                </a:cxn>
                <a:cxn ang="0">
                  <a:pos x="1" y="0"/>
                </a:cxn>
              </a:cxnLst>
              <a:rect l="0" t="0" r="r" b="b"/>
              <a:pathLst>
                <a:path w="2" h="104">
                  <a:moveTo>
                    <a:pt x="1" y="0"/>
                  </a:moveTo>
                  <a:lnTo>
                    <a:pt x="0" y="1"/>
                  </a:lnTo>
                  <a:lnTo>
                    <a:pt x="0" y="104"/>
                  </a:lnTo>
                  <a:lnTo>
                    <a:pt x="2" y="104"/>
                  </a:lnTo>
                  <a:lnTo>
                    <a:pt x="2" y="1"/>
                  </a:lnTo>
                  <a:lnTo>
                    <a:pt x="1" y="0"/>
                  </a:lnTo>
                  <a:lnTo>
                    <a:pt x="2" y="1"/>
                  </a:lnTo>
                  <a:lnTo>
                    <a:pt x="2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17" name="Freeform 265"/>
            <p:cNvSpPr>
              <a:spLocks/>
            </p:cNvSpPr>
            <p:nvPr/>
          </p:nvSpPr>
          <p:spPr bwMode="auto">
            <a:xfrm>
              <a:off x="6048375" y="4926013"/>
              <a:ext cx="74613" cy="165100"/>
            </a:xfrm>
            <a:custGeom>
              <a:avLst/>
              <a:gdLst/>
              <a:ahLst/>
              <a:cxnLst>
                <a:cxn ang="0">
                  <a:pos x="11" y="104"/>
                </a:cxn>
                <a:cxn ang="0">
                  <a:pos x="47" y="52"/>
                </a:cxn>
                <a:cxn ang="0">
                  <a:pos x="11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1" y="104"/>
                </a:cxn>
              </a:cxnLst>
              <a:rect l="0" t="0" r="r" b="b"/>
              <a:pathLst>
                <a:path w="47" h="104">
                  <a:moveTo>
                    <a:pt x="11" y="104"/>
                  </a:moveTo>
                  <a:lnTo>
                    <a:pt x="47" y="52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1" y="104"/>
                  </a:lnTo>
                  <a:close/>
                </a:path>
              </a:pathLst>
            </a:custGeom>
            <a:solidFill>
              <a:srgbClr val="605E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18" name="Freeform 266"/>
            <p:cNvSpPr>
              <a:spLocks/>
            </p:cNvSpPr>
            <p:nvPr/>
          </p:nvSpPr>
          <p:spPr bwMode="auto">
            <a:xfrm>
              <a:off x="6065838" y="5005388"/>
              <a:ext cx="60325" cy="88900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36" y="0"/>
                </a:cxn>
                <a:cxn ang="0">
                  <a:pos x="0" y="52"/>
                </a:cxn>
                <a:cxn ang="0">
                  <a:pos x="1" y="56"/>
                </a:cxn>
                <a:cxn ang="0">
                  <a:pos x="37" y="4"/>
                </a:cxn>
                <a:cxn ang="0">
                  <a:pos x="37" y="0"/>
                </a:cxn>
                <a:cxn ang="0">
                  <a:pos x="37" y="4"/>
                </a:cxn>
                <a:cxn ang="0">
                  <a:pos x="38" y="2"/>
                </a:cxn>
                <a:cxn ang="0">
                  <a:pos x="37" y="0"/>
                </a:cxn>
              </a:cxnLst>
              <a:rect l="0" t="0" r="r" b="b"/>
              <a:pathLst>
                <a:path w="38" h="56">
                  <a:moveTo>
                    <a:pt x="37" y="0"/>
                  </a:moveTo>
                  <a:lnTo>
                    <a:pt x="36" y="0"/>
                  </a:lnTo>
                  <a:lnTo>
                    <a:pt x="0" y="52"/>
                  </a:lnTo>
                  <a:lnTo>
                    <a:pt x="1" y="56"/>
                  </a:lnTo>
                  <a:lnTo>
                    <a:pt x="37" y="4"/>
                  </a:lnTo>
                  <a:lnTo>
                    <a:pt x="37" y="0"/>
                  </a:lnTo>
                  <a:lnTo>
                    <a:pt x="37" y="4"/>
                  </a:lnTo>
                  <a:lnTo>
                    <a:pt x="38" y="2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19" name="Freeform 267"/>
            <p:cNvSpPr>
              <a:spLocks/>
            </p:cNvSpPr>
            <p:nvPr/>
          </p:nvSpPr>
          <p:spPr bwMode="auto">
            <a:xfrm>
              <a:off x="6065838" y="4924425"/>
              <a:ext cx="58738" cy="85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36" y="54"/>
                </a:cxn>
                <a:cxn ang="0">
                  <a:pos x="37" y="51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37" h="54">
                  <a:moveTo>
                    <a:pt x="0" y="0"/>
                  </a:moveTo>
                  <a:lnTo>
                    <a:pt x="0" y="2"/>
                  </a:lnTo>
                  <a:lnTo>
                    <a:pt x="36" y="54"/>
                  </a:lnTo>
                  <a:lnTo>
                    <a:pt x="37" y="51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20" name="Freeform 268"/>
            <p:cNvSpPr>
              <a:spLocks/>
            </p:cNvSpPr>
            <p:nvPr/>
          </p:nvSpPr>
          <p:spPr bwMode="auto">
            <a:xfrm>
              <a:off x="6046788" y="4924425"/>
              <a:ext cx="19050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12" y="3"/>
                </a:cxn>
                <a:cxn ang="0">
                  <a:pos x="12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2" h="3">
                  <a:moveTo>
                    <a:pt x="0" y="1"/>
                  </a:moveTo>
                  <a:lnTo>
                    <a:pt x="1" y="3"/>
                  </a:lnTo>
                  <a:lnTo>
                    <a:pt x="12" y="3"/>
                  </a:lnTo>
                  <a:lnTo>
                    <a:pt x="1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21" name="Freeform 269"/>
            <p:cNvSpPr>
              <a:spLocks/>
            </p:cNvSpPr>
            <p:nvPr/>
          </p:nvSpPr>
          <p:spPr bwMode="auto">
            <a:xfrm>
              <a:off x="6046788" y="4926013"/>
              <a:ext cx="1588" cy="168275"/>
            </a:xfrm>
            <a:custGeom>
              <a:avLst/>
              <a:gdLst/>
              <a:ahLst/>
              <a:cxnLst>
                <a:cxn ang="0">
                  <a:pos x="1" y="106"/>
                </a:cxn>
                <a:cxn ang="0">
                  <a:pos x="1" y="104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6"/>
                </a:cxn>
              </a:cxnLst>
              <a:rect l="0" t="0" r="r" b="b"/>
              <a:pathLst>
                <a:path w="1" h="106">
                  <a:moveTo>
                    <a:pt x="1" y="106"/>
                  </a:moveTo>
                  <a:lnTo>
                    <a:pt x="1" y="104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22" name="Freeform 270"/>
            <p:cNvSpPr>
              <a:spLocks/>
            </p:cNvSpPr>
            <p:nvPr/>
          </p:nvSpPr>
          <p:spPr bwMode="auto">
            <a:xfrm>
              <a:off x="6048375" y="5089525"/>
              <a:ext cx="19050" cy="3175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10" y="2"/>
                </a:cxn>
                <a:cxn ang="0">
                  <a:pos x="12" y="2"/>
                </a:cxn>
                <a:cxn ang="0">
                  <a:pos x="10" y="2"/>
                </a:cxn>
                <a:cxn ang="0">
                  <a:pos x="12" y="2"/>
                </a:cxn>
              </a:cxnLst>
              <a:rect l="0" t="0" r="r" b="b"/>
              <a:pathLst>
                <a:path w="12" h="2">
                  <a:moveTo>
                    <a:pt x="12" y="2"/>
                  </a:moveTo>
                  <a:lnTo>
                    <a:pt x="1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12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23" name="Freeform 271"/>
            <p:cNvSpPr>
              <a:spLocks/>
            </p:cNvSpPr>
            <p:nvPr/>
          </p:nvSpPr>
          <p:spPr bwMode="auto">
            <a:xfrm>
              <a:off x="6062663" y="5086350"/>
              <a:ext cx="4763" cy="635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3" y="4"/>
                </a:cxn>
                <a:cxn ang="0">
                  <a:pos x="3" y="2"/>
                </a:cxn>
                <a:cxn ang="0">
                  <a:pos x="1" y="0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lnTo>
                    <a:pt x="0" y="2"/>
                  </a:lnTo>
                  <a:lnTo>
                    <a:pt x="3" y="4"/>
                  </a:lnTo>
                  <a:lnTo>
                    <a:pt x="3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24" name="Freeform 272"/>
            <p:cNvSpPr>
              <a:spLocks/>
            </p:cNvSpPr>
            <p:nvPr/>
          </p:nvSpPr>
          <p:spPr bwMode="auto">
            <a:xfrm>
              <a:off x="6124575" y="4926013"/>
              <a:ext cx="92075" cy="161925"/>
            </a:xfrm>
            <a:custGeom>
              <a:avLst/>
              <a:gdLst/>
              <a:ahLst/>
              <a:cxnLst>
                <a:cxn ang="0">
                  <a:pos x="14" y="102"/>
                </a:cxn>
                <a:cxn ang="0">
                  <a:pos x="58" y="52"/>
                </a:cxn>
                <a:cxn ang="0">
                  <a:pos x="14" y="0"/>
                </a:cxn>
                <a:cxn ang="0">
                  <a:pos x="13" y="0"/>
                </a:cxn>
                <a:cxn ang="0">
                  <a:pos x="0" y="0"/>
                </a:cxn>
                <a:cxn ang="0">
                  <a:pos x="0" y="102"/>
                </a:cxn>
                <a:cxn ang="0">
                  <a:pos x="13" y="102"/>
                </a:cxn>
                <a:cxn ang="0">
                  <a:pos x="14" y="102"/>
                </a:cxn>
              </a:cxnLst>
              <a:rect l="0" t="0" r="r" b="b"/>
              <a:pathLst>
                <a:path w="58" h="102">
                  <a:moveTo>
                    <a:pt x="14" y="102"/>
                  </a:moveTo>
                  <a:lnTo>
                    <a:pt x="58" y="52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0" y="0"/>
                  </a:lnTo>
                  <a:lnTo>
                    <a:pt x="0" y="102"/>
                  </a:lnTo>
                  <a:lnTo>
                    <a:pt x="13" y="102"/>
                  </a:lnTo>
                  <a:lnTo>
                    <a:pt x="14" y="102"/>
                  </a:lnTo>
                  <a:close/>
                </a:path>
              </a:pathLst>
            </a:custGeom>
            <a:solidFill>
              <a:srgbClr val="605E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25" name="Freeform 273"/>
            <p:cNvSpPr>
              <a:spLocks/>
            </p:cNvSpPr>
            <p:nvPr/>
          </p:nvSpPr>
          <p:spPr bwMode="auto">
            <a:xfrm>
              <a:off x="6143625" y="5005388"/>
              <a:ext cx="73025" cy="82550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44" y="0"/>
                </a:cxn>
                <a:cxn ang="0">
                  <a:pos x="0" y="50"/>
                </a:cxn>
                <a:cxn ang="0">
                  <a:pos x="1" y="52"/>
                </a:cxn>
                <a:cxn ang="0">
                  <a:pos x="45" y="4"/>
                </a:cxn>
                <a:cxn ang="0">
                  <a:pos x="45" y="0"/>
                </a:cxn>
                <a:cxn ang="0">
                  <a:pos x="45" y="4"/>
                </a:cxn>
                <a:cxn ang="0">
                  <a:pos x="46" y="2"/>
                </a:cxn>
                <a:cxn ang="0">
                  <a:pos x="45" y="0"/>
                </a:cxn>
              </a:cxnLst>
              <a:rect l="0" t="0" r="r" b="b"/>
              <a:pathLst>
                <a:path w="46" h="52">
                  <a:moveTo>
                    <a:pt x="45" y="0"/>
                  </a:moveTo>
                  <a:lnTo>
                    <a:pt x="44" y="0"/>
                  </a:lnTo>
                  <a:lnTo>
                    <a:pt x="0" y="50"/>
                  </a:lnTo>
                  <a:lnTo>
                    <a:pt x="1" y="52"/>
                  </a:lnTo>
                  <a:lnTo>
                    <a:pt x="45" y="4"/>
                  </a:lnTo>
                  <a:lnTo>
                    <a:pt x="45" y="0"/>
                  </a:lnTo>
                  <a:lnTo>
                    <a:pt x="45" y="4"/>
                  </a:lnTo>
                  <a:lnTo>
                    <a:pt x="46" y="2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26" name="Freeform 274"/>
            <p:cNvSpPr>
              <a:spLocks/>
            </p:cNvSpPr>
            <p:nvPr/>
          </p:nvSpPr>
          <p:spPr bwMode="auto">
            <a:xfrm>
              <a:off x="6143625" y="4926013"/>
              <a:ext cx="73025" cy="841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44" y="53"/>
                </a:cxn>
                <a:cxn ang="0">
                  <a:pos x="46" y="50"/>
                </a:cxn>
                <a:cxn ang="0">
                  <a:pos x="1" y="0"/>
                </a:cxn>
              </a:cxnLst>
              <a:rect l="0" t="0" r="r" b="b"/>
              <a:pathLst>
                <a:path w="46" h="53">
                  <a:moveTo>
                    <a:pt x="1" y="0"/>
                  </a:moveTo>
                  <a:lnTo>
                    <a:pt x="0" y="2"/>
                  </a:lnTo>
                  <a:lnTo>
                    <a:pt x="44" y="53"/>
                  </a:lnTo>
                  <a:lnTo>
                    <a:pt x="46" y="5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27" name="Freeform 275"/>
            <p:cNvSpPr>
              <a:spLocks/>
            </p:cNvSpPr>
            <p:nvPr/>
          </p:nvSpPr>
          <p:spPr bwMode="auto">
            <a:xfrm>
              <a:off x="6143625" y="4924425"/>
              <a:ext cx="1588" cy="47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3"/>
                  </a:lnTo>
                  <a:lnTo>
                    <a:pt x="1" y="1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28" name="Freeform 276"/>
            <p:cNvSpPr>
              <a:spLocks/>
            </p:cNvSpPr>
            <p:nvPr/>
          </p:nvSpPr>
          <p:spPr bwMode="auto">
            <a:xfrm>
              <a:off x="6122988" y="4924425"/>
              <a:ext cx="20638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13" y="3"/>
                </a:cxn>
                <a:cxn ang="0">
                  <a:pos x="13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3" h="3">
                  <a:moveTo>
                    <a:pt x="0" y="1"/>
                  </a:moveTo>
                  <a:lnTo>
                    <a:pt x="1" y="3"/>
                  </a:lnTo>
                  <a:lnTo>
                    <a:pt x="13" y="3"/>
                  </a:lnTo>
                  <a:lnTo>
                    <a:pt x="13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29" name="Freeform 277"/>
            <p:cNvSpPr>
              <a:spLocks/>
            </p:cNvSpPr>
            <p:nvPr/>
          </p:nvSpPr>
          <p:spPr bwMode="auto">
            <a:xfrm>
              <a:off x="6122988" y="4926013"/>
              <a:ext cx="3175" cy="165100"/>
            </a:xfrm>
            <a:custGeom>
              <a:avLst/>
              <a:gdLst/>
              <a:ahLst/>
              <a:cxnLst>
                <a:cxn ang="0">
                  <a:pos x="1" y="104"/>
                </a:cxn>
                <a:cxn ang="0">
                  <a:pos x="2" y="101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01"/>
                </a:cxn>
                <a:cxn ang="0">
                  <a:pos x="1" y="104"/>
                </a:cxn>
                <a:cxn ang="0">
                  <a:pos x="0" y="101"/>
                </a:cxn>
                <a:cxn ang="0">
                  <a:pos x="0" y="104"/>
                </a:cxn>
                <a:cxn ang="0">
                  <a:pos x="1" y="104"/>
                </a:cxn>
              </a:cxnLst>
              <a:rect l="0" t="0" r="r" b="b"/>
              <a:pathLst>
                <a:path w="2" h="104">
                  <a:moveTo>
                    <a:pt x="1" y="104"/>
                  </a:moveTo>
                  <a:lnTo>
                    <a:pt x="2" y="101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01"/>
                  </a:lnTo>
                  <a:lnTo>
                    <a:pt x="1" y="104"/>
                  </a:lnTo>
                  <a:lnTo>
                    <a:pt x="0" y="101"/>
                  </a:lnTo>
                  <a:lnTo>
                    <a:pt x="0" y="104"/>
                  </a:lnTo>
                  <a:lnTo>
                    <a:pt x="1" y="104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30" name="Freeform 278"/>
            <p:cNvSpPr>
              <a:spLocks/>
            </p:cNvSpPr>
            <p:nvPr/>
          </p:nvSpPr>
          <p:spPr bwMode="auto">
            <a:xfrm>
              <a:off x="6124575" y="5083175"/>
              <a:ext cx="20638" cy="7938"/>
            </a:xfrm>
            <a:custGeom>
              <a:avLst/>
              <a:gdLst/>
              <a:ahLst/>
              <a:cxnLst>
                <a:cxn ang="0">
                  <a:pos x="13" y="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5"/>
                </a:cxn>
                <a:cxn ang="0">
                  <a:pos x="12" y="5"/>
                </a:cxn>
                <a:cxn ang="0">
                  <a:pos x="13" y="2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3" y="2"/>
                </a:cxn>
              </a:cxnLst>
              <a:rect l="0" t="0" r="r" b="b"/>
              <a:pathLst>
                <a:path w="13" h="5">
                  <a:moveTo>
                    <a:pt x="13" y="2"/>
                  </a:moveTo>
                  <a:lnTo>
                    <a:pt x="12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12" y="5"/>
                  </a:lnTo>
                  <a:lnTo>
                    <a:pt x="13" y="2"/>
                  </a:lnTo>
                  <a:lnTo>
                    <a:pt x="12" y="5"/>
                  </a:lnTo>
                  <a:lnTo>
                    <a:pt x="13" y="5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31" name="Freeform 279"/>
            <p:cNvSpPr>
              <a:spLocks/>
            </p:cNvSpPr>
            <p:nvPr/>
          </p:nvSpPr>
          <p:spPr bwMode="auto">
            <a:xfrm>
              <a:off x="6213475" y="4926013"/>
              <a:ext cx="98425" cy="165100"/>
            </a:xfrm>
            <a:custGeom>
              <a:avLst/>
              <a:gdLst/>
              <a:ahLst/>
              <a:cxnLst>
                <a:cxn ang="0">
                  <a:pos x="16" y="104"/>
                </a:cxn>
                <a:cxn ang="0">
                  <a:pos x="62" y="52"/>
                </a:cxn>
                <a:cxn ang="0">
                  <a:pos x="16" y="0"/>
                </a:cxn>
                <a:cxn ang="0">
                  <a:pos x="15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5" y="104"/>
                </a:cxn>
                <a:cxn ang="0">
                  <a:pos x="16" y="104"/>
                </a:cxn>
              </a:cxnLst>
              <a:rect l="0" t="0" r="r" b="b"/>
              <a:pathLst>
                <a:path w="62" h="104">
                  <a:moveTo>
                    <a:pt x="16" y="104"/>
                  </a:moveTo>
                  <a:lnTo>
                    <a:pt x="62" y="52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5" y="104"/>
                  </a:lnTo>
                  <a:lnTo>
                    <a:pt x="16" y="104"/>
                  </a:lnTo>
                  <a:close/>
                </a:path>
              </a:pathLst>
            </a:custGeom>
            <a:solidFill>
              <a:srgbClr val="605E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32" name="Freeform 280"/>
            <p:cNvSpPr>
              <a:spLocks/>
            </p:cNvSpPr>
            <p:nvPr/>
          </p:nvSpPr>
          <p:spPr bwMode="auto">
            <a:xfrm>
              <a:off x="6237288" y="5005388"/>
              <a:ext cx="76200" cy="88900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47" y="0"/>
                </a:cxn>
                <a:cxn ang="0">
                  <a:pos x="0" y="54"/>
                </a:cxn>
                <a:cxn ang="0">
                  <a:pos x="1" y="56"/>
                </a:cxn>
                <a:cxn ang="0">
                  <a:pos x="48" y="4"/>
                </a:cxn>
                <a:cxn ang="0">
                  <a:pos x="48" y="0"/>
                </a:cxn>
                <a:cxn ang="0">
                  <a:pos x="48" y="4"/>
                </a:cxn>
                <a:cxn ang="0">
                  <a:pos x="48" y="2"/>
                </a:cxn>
                <a:cxn ang="0">
                  <a:pos x="48" y="0"/>
                </a:cxn>
              </a:cxnLst>
              <a:rect l="0" t="0" r="r" b="b"/>
              <a:pathLst>
                <a:path w="48" h="56">
                  <a:moveTo>
                    <a:pt x="48" y="0"/>
                  </a:moveTo>
                  <a:lnTo>
                    <a:pt x="47" y="0"/>
                  </a:lnTo>
                  <a:lnTo>
                    <a:pt x="0" y="54"/>
                  </a:lnTo>
                  <a:lnTo>
                    <a:pt x="1" y="56"/>
                  </a:lnTo>
                  <a:lnTo>
                    <a:pt x="48" y="4"/>
                  </a:lnTo>
                  <a:lnTo>
                    <a:pt x="48" y="0"/>
                  </a:lnTo>
                  <a:lnTo>
                    <a:pt x="48" y="4"/>
                  </a:lnTo>
                  <a:lnTo>
                    <a:pt x="48" y="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33" name="Freeform 281"/>
            <p:cNvSpPr>
              <a:spLocks/>
            </p:cNvSpPr>
            <p:nvPr/>
          </p:nvSpPr>
          <p:spPr bwMode="auto">
            <a:xfrm>
              <a:off x="6237288" y="4924425"/>
              <a:ext cx="76200" cy="8572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46" y="54"/>
                </a:cxn>
                <a:cxn ang="0">
                  <a:pos x="48" y="51"/>
                </a:cxn>
                <a:cxn ang="0">
                  <a:pos x="1" y="0"/>
                </a:cxn>
              </a:cxnLst>
              <a:rect l="0" t="0" r="r" b="b"/>
              <a:pathLst>
                <a:path w="48" h="54">
                  <a:moveTo>
                    <a:pt x="1" y="0"/>
                  </a:moveTo>
                  <a:lnTo>
                    <a:pt x="0" y="2"/>
                  </a:lnTo>
                  <a:lnTo>
                    <a:pt x="46" y="54"/>
                  </a:lnTo>
                  <a:lnTo>
                    <a:pt x="48" y="5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34" name="Rectangle 282"/>
            <p:cNvSpPr>
              <a:spLocks noChangeArrowheads="1"/>
            </p:cNvSpPr>
            <p:nvPr/>
          </p:nvSpPr>
          <p:spPr bwMode="auto">
            <a:xfrm>
              <a:off x="6237288" y="4924425"/>
              <a:ext cx="1588" cy="4763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35" name="Freeform 283"/>
            <p:cNvSpPr>
              <a:spLocks/>
            </p:cNvSpPr>
            <p:nvPr/>
          </p:nvSpPr>
          <p:spPr bwMode="auto">
            <a:xfrm>
              <a:off x="6213475" y="4924425"/>
              <a:ext cx="23813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3"/>
                </a:cxn>
                <a:cxn ang="0">
                  <a:pos x="15" y="3"/>
                </a:cxn>
                <a:cxn ang="0">
                  <a:pos x="15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5" h="3">
                  <a:moveTo>
                    <a:pt x="0" y="1"/>
                  </a:moveTo>
                  <a:lnTo>
                    <a:pt x="0" y="3"/>
                  </a:lnTo>
                  <a:lnTo>
                    <a:pt x="15" y="3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36" name="Freeform 284"/>
            <p:cNvSpPr>
              <a:spLocks/>
            </p:cNvSpPr>
            <p:nvPr/>
          </p:nvSpPr>
          <p:spPr bwMode="auto">
            <a:xfrm>
              <a:off x="6213475" y="4926013"/>
              <a:ext cx="3175" cy="168275"/>
            </a:xfrm>
            <a:custGeom>
              <a:avLst/>
              <a:gdLst/>
              <a:ahLst/>
              <a:cxnLst>
                <a:cxn ang="0">
                  <a:pos x="0" y="106"/>
                </a:cxn>
                <a:cxn ang="0">
                  <a:pos x="2" y="104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0" y="104"/>
                </a:cxn>
                <a:cxn ang="0">
                  <a:pos x="0" y="106"/>
                </a:cxn>
              </a:cxnLst>
              <a:rect l="0" t="0" r="r" b="b"/>
              <a:pathLst>
                <a:path w="2" h="106">
                  <a:moveTo>
                    <a:pt x="0" y="106"/>
                  </a:moveTo>
                  <a:lnTo>
                    <a:pt x="2" y="104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0" y="104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37" name="Freeform 285"/>
            <p:cNvSpPr>
              <a:spLocks/>
            </p:cNvSpPr>
            <p:nvPr/>
          </p:nvSpPr>
          <p:spPr bwMode="auto">
            <a:xfrm>
              <a:off x="6213475" y="5091113"/>
              <a:ext cx="25400" cy="1588"/>
            </a:xfrm>
            <a:custGeom>
              <a:avLst/>
              <a:gdLst/>
              <a:ahLst/>
              <a:cxnLst>
                <a:cxn ang="0">
                  <a:pos x="16" y="1"/>
                </a:cxn>
                <a:cxn ang="0">
                  <a:pos x="15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15" y="1"/>
                </a:cxn>
                <a:cxn ang="0">
                  <a:pos x="16" y="1"/>
                </a:cxn>
              </a:cxnLst>
              <a:rect l="0" t="0" r="r" b="b"/>
              <a:pathLst>
                <a:path w="16" h="1">
                  <a:moveTo>
                    <a:pt x="16" y="1"/>
                  </a:moveTo>
                  <a:lnTo>
                    <a:pt x="15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15" y="1"/>
                  </a:lnTo>
                  <a:lnTo>
                    <a:pt x="16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38" name="Freeform 286"/>
            <p:cNvSpPr>
              <a:spLocks/>
            </p:cNvSpPr>
            <p:nvPr/>
          </p:nvSpPr>
          <p:spPr bwMode="auto">
            <a:xfrm>
              <a:off x="6311900" y="4926013"/>
              <a:ext cx="92075" cy="165100"/>
            </a:xfrm>
            <a:custGeom>
              <a:avLst/>
              <a:gdLst/>
              <a:ahLst/>
              <a:cxnLst>
                <a:cxn ang="0">
                  <a:pos x="58" y="0"/>
                </a:cxn>
                <a:cxn ang="0">
                  <a:pos x="45" y="0"/>
                </a:cxn>
                <a:cxn ang="0">
                  <a:pos x="0" y="52"/>
                </a:cxn>
                <a:cxn ang="0">
                  <a:pos x="45" y="104"/>
                </a:cxn>
                <a:cxn ang="0">
                  <a:pos x="58" y="104"/>
                </a:cxn>
                <a:cxn ang="0">
                  <a:pos x="58" y="0"/>
                </a:cxn>
              </a:cxnLst>
              <a:rect l="0" t="0" r="r" b="b"/>
              <a:pathLst>
                <a:path w="58" h="104">
                  <a:moveTo>
                    <a:pt x="58" y="0"/>
                  </a:moveTo>
                  <a:lnTo>
                    <a:pt x="45" y="0"/>
                  </a:lnTo>
                  <a:lnTo>
                    <a:pt x="0" y="52"/>
                  </a:lnTo>
                  <a:lnTo>
                    <a:pt x="45" y="104"/>
                  </a:lnTo>
                  <a:lnTo>
                    <a:pt x="58" y="104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605E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39" name="Freeform 287"/>
            <p:cNvSpPr>
              <a:spLocks/>
            </p:cNvSpPr>
            <p:nvPr/>
          </p:nvSpPr>
          <p:spPr bwMode="auto">
            <a:xfrm>
              <a:off x="6381750" y="4924425"/>
              <a:ext cx="22225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14" y="3"/>
                </a:cxn>
                <a:cxn ang="0">
                  <a:pos x="14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4" h="3">
                  <a:moveTo>
                    <a:pt x="0" y="1"/>
                  </a:moveTo>
                  <a:lnTo>
                    <a:pt x="1" y="3"/>
                  </a:lnTo>
                  <a:lnTo>
                    <a:pt x="14" y="3"/>
                  </a:lnTo>
                  <a:lnTo>
                    <a:pt x="14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40" name="Freeform 288"/>
            <p:cNvSpPr>
              <a:spLocks/>
            </p:cNvSpPr>
            <p:nvPr/>
          </p:nvSpPr>
          <p:spPr bwMode="auto">
            <a:xfrm>
              <a:off x="6308725" y="4926013"/>
              <a:ext cx="73025" cy="84138"/>
            </a:xfrm>
            <a:custGeom>
              <a:avLst/>
              <a:gdLst/>
              <a:ahLst/>
              <a:cxnLst>
                <a:cxn ang="0">
                  <a:pos x="1" y="53"/>
                </a:cxn>
                <a:cxn ang="0">
                  <a:pos x="3" y="53"/>
                </a:cxn>
                <a:cxn ang="0">
                  <a:pos x="46" y="2"/>
                </a:cxn>
                <a:cxn ang="0">
                  <a:pos x="45" y="0"/>
                </a:cxn>
                <a:cxn ang="0">
                  <a:pos x="1" y="50"/>
                </a:cxn>
                <a:cxn ang="0">
                  <a:pos x="1" y="53"/>
                </a:cxn>
                <a:cxn ang="0">
                  <a:pos x="1" y="50"/>
                </a:cxn>
                <a:cxn ang="0">
                  <a:pos x="0" y="51"/>
                </a:cxn>
                <a:cxn ang="0">
                  <a:pos x="1" y="53"/>
                </a:cxn>
              </a:cxnLst>
              <a:rect l="0" t="0" r="r" b="b"/>
              <a:pathLst>
                <a:path w="46" h="53">
                  <a:moveTo>
                    <a:pt x="1" y="53"/>
                  </a:moveTo>
                  <a:lnTo>
                    <a:pt x="3" y="53"/>
                  </a:lnTo>
                  <a:lnTo>
                    <a:pt x="46" y="2"/>
                  </a:lnTo>
                  <a:lnTo>
                    <a:pt x="45" y="0"/>
                  </a:lnTo>
                  <a:lnTo>
                    <a:pt x="1" y="50"/>
                  </a:lnTo>
                  <a:lnTo>
                    <a:pt x="1" y="53"/>
                  </a:lnTo>
                  <a:lnTo>
                    <a:pt x="1" y="50"/>
                  </a:lnTo>
                  <a:lnTo>
                    <a:pt x="0" y="51"/>
                  </a:lnTo>
                  <a:lnTo>
                    <a:pt x="1" y="53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41" name="Freeform 289"/>
            <p:cNvSpPr>
              <a:spLocks/>
            </p:cNvSpPr>
            <p:nvPr/>
          </p:nvSpPr>
          <p:spPr bwMode="auto">
            <a:xfrm>
              <a:off x="6311900" y="5005388"/>
              <a:ext cx="71438" cy="88900"/>
            </a:xfrm>
            <a:custGeom>
              <a:avLst/>
              <a:gdLst/>
              <a:ahLst/>
              <a:cxnLst>
                <a:cxn ang="0">
                  <a:pos x="45" y="54"/>
                </a:cxn>
                <a:cxn ang="0">
                  <a:pos x="45" y="54"/>
                </a:cxn>
                <a:cxn ang="0">
                  <a:pos x="1" y="0"/>
                </a:cxn>
                <a:cxn ang="0">
                  <a:pos x="0" y="4"/>
                </a:cxn>
                <a:cxn ang="0">
                  <a:pos x="44" y="56"/>
                </a:cxn>
                <a:cxn ang="0">
                  <a:pos x="45" y="54"/>
                </a:cxn>
              </a:cxnLst>
              <a:rect l="0" t="0" r="r" b="b"/>
              <a:pathLst>
                <a:path w="45" h="56">
                  <a:moveTo>
                    <a:pt x="45" y="54"/>
                  </a:moveTo>
                  <a:lnTo>
                    <a:pt x="45" y="54"/>
                  </a:lnTo>
                  <a:lnTo>
                    <a:pt x="1" y="0"/>
                  </a:lnTo>
                  <a:lnTo>
                    <a:pt x="0" y="4"/>
                  </a:lnTo>
                  <a:lnTo>
                    <a:pt x="44" y="56"/>
                  </a:lnTo>
                  <a:lnTo>
                    <a:pt x="45" y="54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42" name="Freeform 290"/>
            <p:cNvSpPr>
              <a:spLocks/>
            </p:cNvSpPr>
            <p:nvPr/>
          </p:nvSpPr>
          <p:spPr bwMode="auto">
            <a:xfrm>
              <a:off x="6384925" y="5091113"/>
              <a:ext cx="22225" cy="1588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3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13" y="1"/>
                </a:cxn>
                <a:cxn ang="0">
                  <a:pos x="14" y="0"/>
                </a:cxn>
                <a:cxn ang="0">
                  <a:pos x="13" y="1"/>
                </a:cxn>
                <a:cxn ang="0">
                  <a:pos x="14" y="1"/>
                </a:cxn>
                <a:cxn ang="0">
                  <a:pos x="14" y="0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13" y="1"/>
                  </a:lnTo>
                  <a:lnTo>
                    <a:pt x="14" y="0"/>
                  </a:lnTo>
                  <a:lnTo>
                    <a:pt x="13" y="1"/>
                  </a:lnTo>
                  <a:lnTo>
                    <a:pt x="14" y="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43" name="Freeform 291"/>
            <p:cNvSpPr>
              <a:spLocks/>
            </p:cNvSpPr>
            <p:nvPr/>
          </p:nvSpPr>
          <p:spPr bwMode="auto">
            <a:xfrm>
              <a:off x="6403975" y="4924425"/>
              <a:ext cx="3175" cy="1666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105"/>
                </a:cxn>
                <a:cxn ang="0">
                  <a:pos x="2" y="105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 h="105">
                  <a:moveTo>
                    <a:pt x="0" y="0"/>
                  </a:moveTo>
                  <a:lnTo>
                    <a:pt x="0" y="0"/>
                  </a:lnTo>
                  <a:lnTo>
                    <a:pt x="0" y="105"/>
                  </a:lnTo>
                  <a:lnTo>
                    <a:pt x="2" y="105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44" name="Freeform 292"/>
            <p:cNvSpPr>
              <a:spLocks/>
            </p:cNvSpPr>
            <p:nvPr/>
          </p:nvSpPr>
          <p:spPr bwMode="auto">
            <a:xfrm>
              <a:off x="8143875" y="4926013"/>
              <a:ext cx="114300" cy="165100"/>
            </a:xfrm>
            <a:custGeom>
              <a:avLst/>
              <a:gdLst/>
              <a:ahLst/>
              <a:cxnLst>
                <a:cxn ang="0">
                  <a:pos x="21" y="104"/>
                </a:cxn>
                <a:cxn ang="0">
                  <a:pos x="72" y="52"/>
                </a:cxn>
                <a:cxn ang="0">
                  <a:pos x="21" y="0"/>
                </a:cxn>
                <a:cxn ang="0">
                  <a:pos x="20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20" y="104"/>
                </a:cxn>
                <a:cxn ang="0">
                  <a:pos x="21" y="104"/>
                </a:cxn>
              </a:cxnLst>
              <a:rect l="0" t="0" r="r" b="b"/>
              <a:pathLst>
                <a:path w="72" h="104">
                  <a:moveTo>
                    <a:pt x="21" y="104"/>
                  </a:moveTo>
                  <a:lnTo>
                    <a:pt x="72" y="52"/>
                  </a:lnTo>
                  <a:lnTo>
                    <a:pt x="21" y="0"/>
                  </a:lnTo>
                  <a:lnTo>
                    <a:pt x="20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20" y="104"/>
                  </a:lnTo>
                  <a:lnTo>
                    <a:pt x="21" y="10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45" name="Freeform 293"/>
            <p:cNvSpPr>
              <a:spLocks/>
            </p:cNvSpPr>
            <p:nvPr/>
          </p:nvSpPr>
          <p:spPr bwMode="auto">
            <a:xfrm>
              <a:off x="8175625" y="5005388"/>
              <a:ext cx="87313" cy="88900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52" y="0"/>
                </a:cxn>
                <a:cxn ang="0">
                  <a:pos x="0" y="54"/>
                </a:cxn>
                <a:cxn ang="0">
                  <a:pos x="1" y="56"/>
                </a:cxn>
                <a:cxn ang="0">
                  <a:pos x="53" y="4"/>
                </a:cxn>
                <a:cxn ang="0">
                  <a:pos x="53" y="0"/>
                </a:cxn>
                <a:cxn ang="0">
                  <a:pos x="53" y="4"/>
                </a:cxn>
                <a:cxn ang="0">
                  <a:pos x="55" y="2"/>
                </a:cxn>
                <a:cxn ang="0">
                  <a:pos x="53" y="0"/>
                </a:cxn>
              </a:cxnLst>
              <a:rect l="0" t="0" r="r" b="b"/>
              <a:pathLst>
                <a:path w="55" h="56">
                  <a:moveTo>
                    <a:pt x="53" y="0"/>
                  </a:moveTo>
                  <a:lnTo>
                    <a:pt x="52" y="0"/>
                  </a:lnTo>
                  <a:lnTo>
                    <a:pt x="0" y="54"/>
                  </a:lnTo>
                  <a:lnTo>
                    <a:pt x="1" y="56"/>
                  </a:lnTo>
                  <a:lnTo>
                    <a:pt x="53" y="4"/>
                  </a:lnTo>
                  <a:lnTo>
                    <a:pt x="53" y="0"/>
                  </a:lnTo>
                  <a:lnTo>
                    <a:pt x="53" y="4"/>
                  </a:lnTo>
                  <a:lnTo>
                    <a:pt x="55" y="2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46" name="Freeform 294"/>
            <p:cNvSpPr>
              <a:spLocks/>
            </p:cNvSpPr>
            <p:nvPr/>
          </p:nvSpPr>
          <p:spPr bwMode="auto">
            <a:xfrm>
              <a:off x="8175625" y="4926013"/>
              <a:ext cx="84138" cy="841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51" y="53"/>
                </a:cxn>
                <a:cxn ang="0">
                  <a:pos x="53" y="50"/>
                </a:cxn>
                <a:cxn ang="0">
                  <a:pos x="1" y="0"/>
                </a:cxn>
              </a:cxnLst>
              <a:rect l="0" t="0" r="r" b="b"/>
              <a:pathLst>
                <a:path w="53" h="53">
                  <a:moveTo>
                    <a:pt x="1" y="0"/>
                  </a:moveTo>
                  <a:lnTo>
                    <a:pt x="0" y="2"/>
                  </a:lnTo>
                  <a:lnTo>
                    <a:pt x="51" y="53"/>
                  </a:lnTo>
                  <a:lnTo>
                    <a:pt x="53" y="5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47" name="Freeform 295"/>
            <p:cNvSpPr>
              <a:spLocks/>
            </p:cNvSpPr>
            <p:nvPr/>
          </p:nvSpPr>
          <p:spPr bwMode="auto">
            <a:xfrm>
              <a:off x="8175625" y="4924425"/>
              <a:ext cx="3175" cy="47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"/>
                </a:cxn>
                <a:cxn ang="0">
                  <a:pos x="2" y="1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3"/>
                  </a:lnTo>
                  <a:lnTo>
                    <a:pt x="2" y="1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48" name="Freeform 296"/>
            <p:cNvSpPr>
              <a:spLocks/>
            </p:cNvSpPr>
            <p:nvPr/>
          </p:nvSpPr>
          <p:spPr bwMode="auto">
            <a:xfrm>
              <a:off x="8143875" y="4924425"/>
              <a:ext cx="31750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3"/>
                </a:cxn>
                <a:cxn ang="0">
                  <a:pos x="20" y="3"/>
                </a:cxn>
                <a:cxn ang="0">
                  <a:pos x="20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20" h="3">
                  <a:moveTo>
                    <a:pt x="0" y="1"/>
                  </a:moveTo>
                  <a:lnTo>
                    <a:pt x="0" y="3"/>
                  </a:lnTo>
                  <a:lnTo>
                    <a:pt x="20" y="3"/>
                  </a:lnTo>
                  <a:lnTo>
                    <a:pt x="2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49" name="Freeform 297"/>
            <p:cNvSpPr>
              <a:spLocks/>
            </p:cNvSpPr>
            <p:nvPr/>
          </p:nvSpPr>
          <p:spPr bwMode="auto">
            <a:xfrm>
              <a:off x="8143875" y="4926013"/>
              <a:ext cx="3175" cy="168275"/>
            </a:xfrm>
            <a:custGeom>
              <a:avLst/>
              <a:gdLst/>
              <a:ahLst/>
              <a:cxnLst>
                <a:cxn ang="0">
                  <a:pos x="0" y="106"/>
                </a:cxn>
                <a:cxn ang="0">
                  <a:pos x="2" y="104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0" y="104"/>
                </a:cxn>
                <a:cxn ang="0">
                  <a:pos x="0" y="106"/>
                </a:cxn>
              </a:cxnLst>
              <a:rect l="0" t="0" r="r" b="b"/>
              <a:pathLst>
                <a:path w="2" h="106">
                  <a:moveTo>
                    <a:pt x="0" y="106"/>
                  </a:moveTo>
                  <a:lnTo>
                    <a:pt x="2" y="104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0" y="104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50" name="Freeform 298"/>
            <p:cNvSpPr>
              <a:spLocks/>
            </p:cNvSpPr>
            <p:nvPr/>
          </p:nvSpPr>
          <p:spPr bwMode="auto">
            <a:xfrm>
              <a:off x="8143875" y="5091113"/>
              <a:ext cx="31750" cy="1588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20" y="1"/>
                </a:cxn>
                <a:cxn ang="0">
                  <a:pos x="20" y="0"/>
                </a:cxn>
              </a:cxnLst>
              <a:rect l="0" t="0" r="r" b="b"/>
              <a:pathLst>
                <a:path w="20" h="1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20" y="1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51" name="Rectangle 299"/>
            <p:cNvSpPr>
              <a:spLocks noChangeArrowheads="1"/>
            </p:cNvSpPr>
            <p:nvPr/>
          </p:nvSpPr>
          <p:spPr bwMode="auto">
            <a:xfrm>
              <a:off x="8175625" y="5091113"/>
              <a:ext cx="3175" cy="1588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52" name="Freeform 300"/>
            <p:cNvSpPr>
              <a:spLocks/>
            </p:cNvSpPr>
            <p:nvPr/>
          </p:nvSpPr>
          <p:spPr bwMode="auto">
            <a:xfrm>
              <a:off x="8040688" y="4926013"/>
              <a:ext cx="101600" cy="165100"/>
            </a:xfrm>
            <a:custGeom>
              <a:avLst/>
              <a:gdLst/>
              <a:ahLst/>
              <a:cxnLst>
                <a:cxn ang="0">
                  <a:pos x="16" y="104"/>
                </a:cxn>
                <a:cxn ang="0">
                  <a:pos x="64" y="52"/>
                </a:cxn>
                <a:cxn ang="0">
                  <a:pos x="16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6" y="104"/>
                </a:cxn>
              </a:cxnLst>
              <a:rect l="0" t="0" r="r" b="b"/>
              <a:pathLst>
                <a:path w="64" h="104">
                  <a:moveTo>
                    <a:pt x="16" y="104"/>
                  </a:moveTo>
                  <a:lnTo>
                    <a:pt x="64" y="52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6" y="10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53" name="Freeform 301"/>
            <p:cNvSpPr>
              <a:spLocks/>
            </p:cNvSpPr>
            <p:nvPr/>
          </p:nvSpPr>
          <p:spPr bwMode="auto">
            <a:xfrm>
              <a:off x="8062913" y="5005388"/>
              <a:ext cx="80963" cy="88900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48" y="0"/>
                </a:cxn>
                <a:cxn ang="0">
                  <a:pos x="0" y="54"/>
                </a:cxn>
                <a:cxn ang="0">
                  <a:pos x="0" y="56"/>
                </a:cxn>
                <a:cxn ang="0">
                  <a:pos x="50" y="4"/>
                </a:cxn>
                <a:cxn ang="0">
                  <a:pos x="50" y="0"/>
                </a:cxn>
                <a:cxn ang="0">
                  <a:pos x="50" y="4"/>
                </a:cxn>
                <a:cxn ang="0">
                  <a:pos x="51" y="2"/>
                </a:cxn>
                <a:cxn ang="0">
                  <a:pos x="50" y="0"/>
                </a:cxn>
              </a:cxnLst>
              <a:rect l="0" t="0" r="r" b="b"/>
              <a:pathLst>
                <a:path w="51" h="56">
                  <a:moveTo>
                    <a:pt x="50" y="0"/>
                  </a:moveTo>
                  <a:lnTo>
                    <a:pt x="48" y="0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50" y="4"/>
                  </a:lnTo>
                  <a:lnTo>
                    <a:pt x="50" y="0"/>
                  </a:lnTo>
                  <a:lnTo>
                    <a:pt x="50" y="4"/>
                  </a:lnTo>
                  <a:lnTo>
                    <a:pt x="51" y="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54" name="Freeform 302"/>
            <p:cNvSpPr>
              <a:spLocks/>
            </p:cNvSpPr>
            <p:nvPr/>
          </p:nvSpPr>
          <p:spPr bwMode="auto">
            <a:xfrm>
              <a:off x="8062913" y="4926013"/>
              <a:ext cx="79375" cy="8413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2"/>
                </a:cxn>
                <a:cxn ang="0">
                  <a:pos x="49" y="53"/>
                </a:cxn>
                <a:cxn ang="0">
                  <a:pos x="50" y="50"/>
                </a:cxn>
                <a:cxn ang="0">
                  <a:pos x="2" y="0"/>
                </a:cxn>
              </a:cxnLst>
              <a:rect l="0" t="0" r="r" b="b"/>
              <a:pathLst>
                <a:path w="50" h="53">
                  <a:moveTo>
                    <a:pt x="2" y="0"/>
                  </a:moveTo>
                  <a:lnTo>
                    <a:pt x="0" y="2"/>
                  </a:lnTo>
                  <a:lnTo>
                    <a:pt x="49" y="53"/>
                  </a:lnTo>
                  <a:lnTo>
                    <a:pt x="50" y="5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55" name="Freeform 303"/>
            <p:cNvSpPr>
              <a:spLocks/>
            </p:cNvSpPr>
            <p:nvPr/>
          </p:nvSpPr>
          <p:spPr bwMode="auto">
            <a:xfrm>
              <a:off x="8062913" y="4924425"/>
              <a:ext cx="3175" cy="4763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3"/>
                </a:cxn>
                <a:cxn ang="0">
                  <a:pos x="1" y="3"/>
                </a:cxn>
                <a:cxn ang="0">
                  <a:pos x="2" y="1"/>
                </a:cxn>
                <a:cxn ang="0">
                  <a:pos x="1" y="0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0" y="3"/>
                  </a:lnTo>
                  <a:lnTo>
                    <a:pt x="1" y="3"/>
                  </a:lnTo>
                  <a:lnTo>
                    <a:pt x="2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56" name="Freeform 304"/>
            <p:cNvSpPr>
              <a:spLocks/>
            </p:cNvSpPr>
            <p:nvPr/>
          </p:nvSpPr>
          <p:spPr bwMode="auto">
            <a:xfrm>
              <a:off x="8040688" y="4924425"/>
              <a:ext cx="23813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3"/>
                </a:cxn>
                <a:cxn ang="0">
                  <a:pos x="15" y="3"/>
                </a:cxn>
                <a:cxn ang="0">
                  <a:pos x="15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5" h="3">
                  <a:moveTo>
                    <a:pt x="0" y="1"/>
                  </a:moveTo>
                  <a:lnTo>
                    <a:pt x="0" y="3"/>
                  </a:lnTo>
                  <a:lnTo>
                    <a:pt x="15" y="3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57" name="Freeform 305"/>
            <p:cNvSpPr>
              <a:spLocks/>
            </p:cNvSpPr>
            <p:nvPr/>
          </p:nvSpPr>
          <p:spPr bwMode="auto">
            <a:xfrm>
              <a:off x="8040688" y="4926013"/>
              <a:ext cx="1588" cy="168275"/>
            </a:xfrm>
            <a:custGeom>
              <a:avLst/>
              <a:gdLst/>
              <a:ahLst/>
              <a:cxnLst>
                <a:cxn ang="0">
                  <a:pos x="0" y="106"/>
                </a:cxn>
                <a:cxn ang="0">
                  <a:pos x="1" y="104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0" y="104"/>
                </a:cxn>
                <a:cxn ang="0">
                  <a:pos x="0" y="106"/>
                </a:cxn>
              </a:cxnLst>
              <a:rect l="0" t="0" r="r" b="b"/>
              <a:pathLst>
                <a:path w="1" h="106">
                  <a:moveTo>
                    <a:pt x="0" y="106"/>
                  </a:moveTo>
                  <a:lnTo>
                    <a:pt x="1" y="104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0" y="104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58" name="Rectangle 306"/>
            <p:cNvSpPr>
              <a:spLocks noChangeArrowheads="1"/>
            </p:cNvSpPr>
            <p:nvPr/>
          </p:nvSpPr>
          <p:spPr bwMode="auto">
            <a:xfrm>
              <a:off x="8040688" y="5091113"/>
              <a:ext cx="23813" cy="1588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59" name="Freeform 307"/>
            <p:cNvSpPr>
              <a:spLocks/>
            </p:cNvSpPr>
            <p:nvPr/>
          </p:nvSpPr>
          <p:spPr bwMode="auto">
            <a:xfrm>
              <a:off x="8062913" y="5091113"/>
              <a:ext cx="3175" cy="158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1" y="0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1"/>
                  </a:lnTo>
                  <a:lnTo>
                    <a:pt x="2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60" name="Rectangle 308"/>
            <p:cNvSpPr>
              <a:spLocks noChangeArrowheads="1"/>
            </p:cNvSpPr>
            <p:nvPr/>
          </p:nvSpPr>
          <p:spPr bwMode="auto">
            <a:xfrm>
              <a:off x="7997825" y="4856163"/>
              <a:ext cx="7938" cy="301625"/>
            </a:xfrm>
            <a:prstGeom prst="rect">
              <a:avLst/>
            </a:prstGeom>
            <a:solidFill>
              <a:srgbClr val="2C1D7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61" name="Rectangle 309"/>
            <p:cNvSpPr>
              <a:spLocks noChangeArrowheads="1"/>
            </p:cNvSpPr>
            <p:nvPr/>
          </p:nvSpPr>
          <p:spPr bwMode="auto">
            <a:xfrm>
              <a:off x="7969250" y="4856163"/>
              <a:ext cx="7938" cy="301625"/>
            </a:xfrm>
            <a:prstGeom prst="rect">
              <a:avLst/>
            </a:prstGeom>
            <a:solidFill>
              <a:srgbClr val="2C1D7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62" name="Freeform 310"/>
            <p:cNvSpPr>
              <a:spLocks/>
            </p:cNvSpPr>
            <p:nvPr/>
          </p:nvSpPr>
          <p:spPr bwMode="auto">
            <a:xfrm>
              <a:off x="7769225" y="5141913"/>
              <a:ext cx="177800" cy="161925"/>
            </a:xfrm>
            <a:custGeom>
              <a:avLst/>
              <a:gdLst/>
              <a:ahLst/>
              <a:cxnLst>
                <a:cxn ang="0">
                  <a:pos x="62" y="102"/>
                </a:cxn>
                <a:cxn ang="0">
                  <a:pos x="112" y="51"/>
                </a:cxn>
                <a:cxn ang="0">
                  <a:pos x="60" y="0"/>
                </a:cxn>
                <a:cxn ang="0">
                  <a:pos x="0" y="0"/>
                </a:cxn>
                <a:cxn ang="0">
                  <a:pos x="0" y="102"/>
                </a:cxn>
                <a:cxn ang="0">
                  <a:pos x="60" y="102"/>
                </a:cxn>
                <a:cxn ang="0">
                  <a:pos x="62" y="102"/>
                </a:cxn>
              </a:cxnLst>
              <a:rect l="0" t="0" r="r" b="b"/>
              <a:pathLst>
                <a:path w="112" h="102">
                  <a:moveTo>
                    <a:pt x="62" y="102"/>
                  </a:moveTo>
                  <a:lnTo>
                    <a:pt x="112" y="51"/>
                  </a:lnTo>
                  <a:lnTo>
                    <a:pt x="60" y="0"/>
                  </a:lnTo>
                  <a:lnTo>
                    <a:pt x="0" y="0"/>
                  </a:lnTo>
                  <a:lnTo>
                    <a:pt x="0" y="102"/>
                  </a:lnTo>
                  <a:lnTo>
                    <a:pt x="60" y="102"/>
                  </a:lnTo>
                  <a:lnTo>
                    <a:pt x="62" y="102"/>
                  </a:lnTo>
                  <a:close/>
                </a:path>
              </a:pathLst>
            </a:custGeom>
            <a:solidFill>
              <a:srgbClr val="DFDFD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63" name="Freeform 311"/>
            <p:cNvSpPr>
              <a:spLocks/>
            </p:cNvSpPr>
            <p:nvPr/>
          </p:nvSpPr>
          <p:spPr bwMode="auto">
            <a:xfrm>
              <a:off x="7866063" y="5222875"/>
              <a:ext cx="82550" cy="8255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50" y="0"/>
                </a:cxn>
                <a:cxn ang="0">
                  <a:pos x="0" y="50"/>
                </a:cxn>
                <a:cxn ang="0">
                  <a:pos x="1" y="52"/>
                </a:cxn>
                <a:cxn ang="0">
                  <a:pos x="51" y="3"/>
                </a:cxn>
                <a:cxn ang="0">
                  <a:pos x="51" y="0"/>
                </a:cxn>
                <a:cxn ang="0">
                  <a:pos x="51" y="3"/>
                </a:cxn>
                <a:cxn ang="0">
                  <a:pos x="52" y="0"/>
                </a:cxn>
                <a:cxn ang="0">
                  <a:pos x="51" y="0"/>
                </a:cxn>
              </a:cxnLst>
              <a:rect l="0" t="0" r="r" b="b"/>
              <a:pathLst>
                <a:path w="52" h="52">
                  <a:moveTo>
                    <a:pt x="51" y="0"/>
                  </a:moveTo>
                  <a:lnTo>
                    <a:pt x="50" y="0"/>
                  </a:lnTo>
                  <a:lnTo>
                    <a:pt x="0" y="50"/>
                  </a:lnTo>
                  <a:lnTo>
                    <a:pt x="1" y="52"/>
                  </a:lnTo>
                  <a:lnTo>
                    <a:pt x="51" y="3"/>
                  </a:lnTo>
                  <a:lnTo>
                    <a:pt x="51" y="0"/>
                  </a:lnTo>
                  <a:lnTo>
                    <a:pt x="51" y="3"/>
                  </a:lnTo>
                  <a:lnTo>
                    <a:pt x="52" y="0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64" name="Freeform 312"/>
            <p:cNvSpPr>
              <a:spLocks/>
            </p:cNvSpPr>
            <p:nvPr/>
          </p:nvSpPr>
          <p:spPr bwMode="auto">
            <a:xfrm>
              <a:off x="7866063" y="5137150"/>
              <a:ext cx="80963" cy="88900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4"/>
                </a:cxn>
                <a:cxn ang="0">
                  <a:pos x="50" y="56"/>
                </a:cxn>
                <a:cxn ang="0">
                  <a:pos x="51" y="54"/>
                </a:cxn>
                <a:cxn ang="0">
                  <a:pos x="1" y="0"/>
                </a:cxn>
                <a:cxn ang="0">
                  <a:pos x="0" y="4"/>
                </a:cxn>
              </a:cxnLst>
              <a:rect l="0" t="0" r="r" b="b"/>
              <a:pathLst>
                <a:path w="51" h="56">
                  <a:moveTo>
                    <a:pt x="0" y="4"/>
                  </a:moveTo>
                  <a:lnTo>
                    <a:pt x="0" y="4"/>
                  </a:lnTo>
                  <a:lnTo>
                    <a:pt x="50" y="56"/>
                  </a:lnTo>
                  <a:lnTo>
                    <a:pt x="51" y="54"/>
                  </a:lnTo>
                  <a:lnTo>
                    <a:pt x="1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65" name="Freeform 313"/>
            <p:cNvSpPr>
              <a:spLocks/>
            </p:cNvSpPr>
            <p:nvPr/>
          </p:nvSpPr>
          <p:spPr bwMode="auto">
            <a:xfrm>
              <a:off x="7862888" y="5137150"/>
              <a:ext cx="4763" cy="635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1" y="4"/>
                </a:cxn>
                <a:cxn ang="0">
                  <a:pos x="3" y="0"/>
                </a:cxn>
                <a:cxn ang="0">
                  <a:pos x="1" y="0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lnTo>
                    <a:pt x="0" y="2"/>
                  </a:lnTo>
                  <a:lnTo>
                    <a:pt x="1" y="4"/>
                  </a:lnTo>
                  <a:lnTo>
                    <a:pt x="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66" name="Freeform 314"/>
            <p:cNvSpPr>
              <a:spLocks/>
            </p:cNvSpPr>
            <p:nvPr/>
          </p:nvSpPr>
          <p:spPr bwMode="auto">
            <a:xfrm>
              <a:off x="7767638" y="5137150"/>
              <a:ext cx="96838" cy="635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4"/>
                </a:cxn>
                <a:cxn ang="0">
                  <a:pos x="61" y="4"/>
                </a:cxn>
                <a:cxn ang="0">
                  <a:pos x="61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w="61" h="4">
                  <a:moveTo>
                    <a:pt x="0" y="2"/>
                  </a:moveTo>
                  <a:lnTo>
                    <a:pt x="1" y="4"/>
                  </a:lnTo>
                  <a:lnTo>
                    <a:pt x="61" y="4"/>
                  </a:lnTo>
                  <a:lnTo>
                    <a:pt x="61" y="0"/>
                  </a:lnTo>
                  <a:lnTo>
                    <a:pt x="1" y="0"/>
                  </a:lnTo>
                  <a:lnTo>
                    <a:pt x="0" y="2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67" name="Freeform 315"/>
            <p:cNvSpPr>
              <a:spLocks/>
            </p:cNvSpPr>
            <p:nvPr/>
          </p:nvSpPr>
          <p:spPr bwMode="auto">
            <a:xfrm>
              <a:off x="7767638" y="5141913"/>
              <a:ext cx="3175" cy="166688"/>
            </a:xfrm>
            <a:custGeom>
              <a:avLst/>
              <a:gdLst/>
              <a:ahLst/>
              <a:cxnLst>
                <a:cxn ang="0">
                  <a:pos x="1" y="105"/>
                </a:cxn>
                <a:cxn ang="0">
                  <a:pos x="2" y="103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03"/>
                </a:cxn>
                <a:cxn ang="0">
                  <a:pos x="1" y="105"/>
                </a:cxn>
                <a:cxn ang="0">
                  <a:pos x="0" y="103"/>
                </a:cxn>
                <a:cxn ang="0">
                  <a:pos x="0" y="105"/>
                </a:cxn>
                <a:cxn ang="0">
                  <a:pos x="1" y="105"/>
                </a:cxn>
              </a:cxnLst>
              <a:rect l="0" t="0" r="r" b="b"/>
              <a:pathLst>
                <a:path w="2" h="105">
                  <a:moveTo>
                    <a:pt x="1" y="105"/>
                  </a:moveTo>
                  <a:lnTo>
                    <a:pt x="2" y="103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03"/>
                  </a:lnTo>
                  <a:lnTo>
                    <a:pt x="1" y="105"/>
                  </a:lnTo>
                  <a:lnTo>
                    <a:pt x="0" y="103"/>
                  </a:lnTo>
                  <a:lnTo>
                    <a:pt x="0" y="105"/>
                  </a:lnTo>
                  <a:lnTo>
                    <a:pt x="1" y="105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68" name="Rectangle 316"/>
            <p:cNvSpPr>
              <a:spLocks noChangeArrowheads="1"/>
            </p:cNvSpPr>
            <p:nvPr/>
          </p:nvSpPr>
          <p:spPr bwMode="auto">
            <a:xfrm>
              <a:off x="7769225" y="5302250"/>
              <a:ext cx="93663" cy="6350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69" name="Freeform 317"/>
            <p:cNvSpPr>
              <a:spLocks/>
            </p:cNvSpPr>
            <p:nvPr/>
          </p:nvSpPr>
          <p:spPr bwMode="auto">
            <a:xfrm>
              <a:off x="7862888" y="5302250"/>
              <a:ext cx="4763" cy="635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4"/>
                </a:cxn>
                <a:cxn ang="0">
                  <a:pos x="3" y="2"/>
                </a:cxn>
                <a:cxn ang="0">
                  <a:pos x="1" y="0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4"/>
                  </a:lnTo>
                  <a:lnTo>
                    <a:pt x="3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70" name="Freeform 318"/>
            <p:cNvSpPr>
              <a:spLocks/>
            </p:cNvSpPr>
            <p:nvPr/>
          </p:nvSpPr>
          <p:spPr bwMode="auto">
            <a:xfrm>
              <a:off x="7594600" y="4926013"/>
              <a:ext cx="174625" cy="165100"/>
            </a:xfrm>
            <a:custGeom>
              <a:avLst/>
              <a:gdLst/>
              <a:ahLst/>
              <a:cxnLst>
                <a:cxn ang="0">
                  <a:pos x="58" y="104"/>
                </a:cxn>
                <a:cxn ang="0">
                  <a:pos x="110" y="52"/>
                </a:cxn>
                <a:cxn ang="0">
                  <a:pos x="58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58" y="104"/>
                </a:cxn>
              </a:cxnLst>
              <a:rect l="0" t="0" r="r" b="b"/>
              <a:pathLst>
                <a:path w="110" h="104">
                  <a:moveTo>
                    <a:pt x="58" y="104"/>
                  </a:moveTo>
                  <a:lnTo>
                    <a:pt x="110" y="52"/>
                  </a:lnTo>
                  <a:lnTo>
                    <a:pt x="58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58" y="104"/>
                  </a:lnTo>
                  <a:close/>
                </a:path>
              </a:pathLst>
            </a:custGeom>
            <a:solidFill>
              <a:srgbClr val="DFDFD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71" name="Freeform 319"/>
            <p:cNvSpPr>
              <a:spLocks/>
            </p:cNvSpPr>
            <p:nvPr/>
          </p:nvSpPr>
          <p:spPr bwMode="auto">
            <a:xfrm>
              <a:off x="7686675" y="5005388"/>
              <a:ext cx="84138" cy="88900"/>
            </a:xfrm>
            <a:custGeom>
              <a:avLst/>
              <a:gdLst/>
              <a:ahLst/>
              <a:cxnLst>
                <a:cxn ang="0">
                  <a:pos x="52" y="0"/>
                </a:cxn>
                <a:cxn ang="0">
                  <a:pos x="52" y="0"/>
                </a:cxn>
                <a:cxn ang="0">
                  <a:pos x="0" y="54"/>
                </a:cxn>
                <a:cxn ang="0">
                  <a:pos x="1" y="56"/>
                </a:cxn>
                <a:cxn ang="0">
                  <a:pos x="52" y="4"/>
                </a:cxn>
                <a:cxn ang="0">
                  <a:pos x="52" y="0"/>
                </a:cxn>
                <a:cxn ang="0">
                  <a:pos x="52" y="4"/>
                </a:cxn>
                <a:cxn ang="0">
                  <a:pos x="53" y="2"/>
                </a:cxn>
                <a:cxn ang="0">
                  <a:pos x="52" y="0"/>
                </a:cxn>
              </a:cxnLst>
              <a:rect l="0" t="0" r="r" b="b"/>
              <a:pathLst>
                <a:path w="53" h="56">
                  <a:moveTo>
                    <a:pt x="52" y="0"/>
                  </a:moveTo>
                  <a:lnTo>
                    <a:pt x="52" y="0"/>
                  </a:lnTo>
                  <a:lnTo>
                    <a:pt x="0" y="54"/>
                  </a:lnTo>
                  <a:lnTo>
                    <a:pt x="1" y="56"/>
                  </a:lnTo>
                  <a:lnTo>
                    <a:pt x="52" y="4"/>
                  </a:lnTo>
                  <a:lnTo>
                    <a:pt x="52" y="0"/>
                  </a:lnTo>
                  <a:lnTo>
                    <a:pt x="52" y="4"/>
                  </a:lnTo>
                  <a:lnTo>
                    <a:pt x="53" y="2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72" name="Freeform 320"/>
            <p:cNvSpPr>
              <a:spLocks/>
            </p:cNvSpPr>
            <p:nvPr/>
          </p:nvSpPr>
          <p:spPr bwMode="auto">
            <a:xfrm>
              <a:off x="7686675" y="4926013"/>
              <a:ext cx="82550" cy="841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52" y="53"/>
                </a:cxn>
                <a:cxn ang="0">
                  <a:pos x="52" y="50"/>
                </a:cxn>
                <a:cxn ang="0">
                  <a:pos x="1" y="0"/>
                </a:cxn>
              </a:cxnLst>
              <a:rect l="0" t="0" r="r" b="b"/>
              <a:pathLst>
                <a:path w="52" h="53">
                  <a:moveTo>
                    <a:pt x="1" y="0"/>
                  </a:moveTo>
                  <a:lnTo>
                    <a:pt x="0" y="2"/>
                  </a:lnTo>
                  <a:lnTo>
                    <a:pt x="52" y="53"/>
                  </a:lnTo>
                  <a:lnTo>
                    <a:pt x="52" y="5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73" name="Freeform 321"/>
            <p:cNvSpPr>
              <a:spLocks/>
            </p:cNvSpPr>
            <p:nvPr/>
          </p:nvSpPr>
          <p:spPr bwMode="auto">
            <a:xfrm>
              <a:off x="7593013" y="4924425"/>
              <a:ext cx="93663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3"/>
                </a:cxn>
                <a:cxn ang="0">
                  <a:pos x="59" y="3"/>
                </a:cxn>
                <a:cxn ang="0">
                  <a:pos x="59" y="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59" h="3">
                  <a:moveTo>
                    <a:pt x="0" y="1"/>
                  </a:moveTo>
                  <a:lnTo>
                    <a:pt x="2" y="3"/>
                  </a:lnTo>
                  <a:lnTo>
                    <a:pt x="59" y="3"/>
                  </a:lnTo>
                  <a:lnTo>
                    <a:pt x="59" y="0"/>
                  </a:lnTo>
                  <a:lnTo>
                    <a:pt x="2" y="0"/>
                  </a:lnTo>
                  <a:lnTo>
                    <a:pt x="0" y="1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74" name="Freeform 322"/>
            <p:cNvSpPr>
              <a:spLocks/>
            </p:cNvSpPr>
            <p:nvPr/>
          </p:nvSpPr>
          <p:spPr bwMode="auto">
            <a:xfrm>
              <a:off x="7593013" y="4926013"/>
              <a:ext cx="3175" cy="168275"/>
            </a:xfrm>
            <a:custGeom>
              <a:avLst/>
              <a:gdLst/>
              <a:ahLst/>
              <a:cxnLst>
                <a:cxn ang="0">
                  <a:pos x="1" y="106"/>
                </a:cxn>
                <a:cxn ang="0">
                  <a:pos x="2" y="104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6"/>
                </a:cxn>
              </a:cxnLst>
              <a:rect l="0" t="0" r="r" b="b"/>
              <a:pathLst>
                <a:path w="2" h="106">
                  <a:moveTo>
                    <a:pt x="1" y="106"/>
                  </a:moveTo>
                  <a:lnTo>
                    <a:pt x="2" y="104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75" name="Rectangle 323"/>
            <p:cNvSpPr>
              <a:spLocks noChangeArrowheads="1"/>
            </p:cNvSpPr>
            <p:nvPr/>
          </p:nvSpPr>
          <p:spPr bwMode="auto">
            <a:xfrm>
              <a:off x="7594600" y="5091113"/>
              <a:ext cx="90488" cy="1588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76" name="Freeform 324"/>
            <p:cNvSpPr>
              <a:spLocks/>
            </p:cNvSpPr>
            <p:nvPr/>
          </p:nvSpPr>
          <p:spPr bwMode="auto">
            <a:xfrm>
              <a:off x="7685088" y="5091113"/>
              <a:ext cx="3175" cy="158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1" y="0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1"/>
                  </a:lnTo>
                  <a:lnTo>
                    <a:pt x="2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77" name="Freeform 325"/>
            <p:cNvSpPr>
              <a:spLocks/>
            </p:cNvSpPr>
            <p:nvPr/>
          </p:nvSpPr>
          <p:spPr bwMode="auto">
            <a:xfrm>
              <a:off x="7464425" y="4926013"/>
              <a:ext cx="117475" cy="165100"/>
            </a:xfrm>
            <a:custGeom>
              <a:avLst/>
              <a:gdLst/>
              <a:ahLst/>
              <a:cxnLst>
                <a:cxn ang="0">
                  <a:pos x="23" y="104"/>
                </a:cxn>
                <a:cxn ang="0">
                  <a:pos x="74" y="52"/>
                </a:cxn>
                <a:cxn ang="0">
                  <a:pos x="23" y="0"/>
                </a:cxn>
                <a:cxn ang="0">
                  <a:pos x="22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22" y="104"/>
                </a:cxn>
                <a:cxn ang="0">
                  <a:pos x="23" y="104"/>
                </a:cxn>
              </a:cxnLst>
              <a:rect l="0" t="0" r="r" b="b"/>
              <a:pathLst>
                <a:path w="74" h="104">
                  <a:moveTo>
                    <a:pt x="23" y="104"/>
                  </a:moveTo>
                  <a:lnTo>
                    <a:pt x="74" y="52"/>
                  </a:lnTo>
                  <a:lnTo>
                    <a:pt x="23" y="0"/>
                  </a:lnTo>
                  <a:lnTo>
                    <a:pt x="22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22" y="104"/>
                  </a:lnTo>
                  <a:lnTo>
                    <a:pt x="23" y="104"/>
                  </a:lnTo>
                  <a:close/>
                </a:path>
              </a:pathLst>
            </a:custGeom>
            <a:solidFill>
              <a:srgbClr val="DFDFD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78" name="Freeform 326"/>
            <p:cNvSpPr>
              <a:spLocks/>
            </p:cNvSpPr>
            <p:nvPr/>
          </p:nvSpPr>
          <p:spPr bwMode="auto">
            <a:xfrm>
              <a:off x="7497763" y="5005388"/>
              <a:ext cx="85725" cy="88900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52" y="0"/>
                </a:cxn>
                <a:cxn ang="0">
                  <a:pos x="0" y="52"/>
                </a:cxn>
                <a:cxn ang="0">
                  <a:pos x="1" y="56"/>
                </a:cxn>
                <a:cxn ang="0">
                  <a:pos x="53" y="4"/>
                </a:cxn>
                <a:cxn ang="0">
                  <a:pos x="53" y="0"/>
                </a:cxn>
                <a:cxn ang="0">
                  <a:pos x="53" y="4"/>
                </a:cxn>
                <a:cxn ang="0">
                  <a:pos x="54" y="2"/>
                </a:cxn>
                <a:cxn ang="0">
                  <a:pos x="53" y="0"/>
                </a:cxn>
              </a:cxnLst>
              <a:rect l="0" t="0" r="r" b="b"/>
              <a:pathLst>
                <a:path w="54" h="56">
                  <a:moveTo>
                    <a:pt x="53" y="0"/>
                  </a:moveTo>
                  <a:lnTo>
                    <a:pt x="52" y="0"/>
                  </a:lnTo>
                  <a:lnTo>
                    <a:pt x="0" y="52"/>
                  </a:lnTo>
                  <a:lnTo>
                    <a:pt x="1" y="56"/>
                  </a:lnTo>
                  <a:lnTo>
                    <a:pt x="53" y="4"/>
                  </a:lnTo>
                  <a:lnTo>
                    <a:pt x="53" y="0"/>
                  </a:lnTo>
                  <a:lnTo>
                    <a:pt x="53" y="4"/>
                  </a:lnTo>
                  <a:lnTo>
                    <a:pt x="54" y="2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79" name="Freeform 327"/>
            <p:cNvSpPr>
              <a:spLocks/>
            </p:cNvSpPr>
            <p:nvPr/>
          </p:nvSpPr>
          <p:spPr bwMode="auto">
            <a:xfrm>
              <a:off x="7497763" y="4926013"/>
              <a:ext cx="84138" cy="8413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51" y="53"/>
                </a:cxn>
                <a:cxn ang="0">
                  <a:pos x="53" y="50"/>
                </a:cxn>
                <a:cxn ang="0">
                  <a:pos x="1" y="0"/>
                </a:cxn>
                <a:cxn ang="0">
                  <a:pos x="0" y="2"/>
                </a:cxn>
              </a:cxnLst>
              <a:rect l="0" t="0" r="r" b="b"/>
              <a:pathLst>
                <a:path w="53" h="53">
                  <a:moveTo>
                    <a:pt x="0" y="2"/>
                  </a:moveTo>
                  <a:lnTo>
                    <a:pt x="0" y="2"/>
                  </a:lnTo>
                  <a:lnTo>
                    <a:pt x="51" y="53"/>
                  </a:lnTo>
                  <a:lnTo>
                    <a:pt x="53" y="50"/>
                  </a:lnTo>
                  <a:lnTo>
                    <a:pt x="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80" name="Freeform 328"/>
            <p:cNvSpPr>
              <a:spLocks/>
            </p:cNvSpPr>
            <p:nvPr/>
          </p:nvSpPr>
          <p:spPr bwMode="auto">
            <a:xfrm>
              <a:off x="7497763" y="4924425"/>
              <a:ext cx="3175" cy="47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2" y="1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3"/>
                  </a:lnTo>
                  <a:lnTo>
                    <a:pt x="2" y="1"/>
                  </a:lnTo>
                  <a:lnTo>
                    <a:pt x="0" y="0"/>
                  </a:lnTo>
                  <a:lnTo>
                    <a:pt x="2" y="1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81" name="Freeform 329"/>
            <p:cNvSpPr>
              <a:spLocks/>
            </p:cNvSpPr>
            <p:nvPr/>
          </p:nvSpPr>
          <p:spPr bwMode="auto">
            <a:xfrm>
              <a:off x="7462838" y="4924425"/>
              <a:ext cx="34925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22" y="3"/>
                </a:cxn>
                <a:cxn ang="0">
                  <a:pos x="22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22" h="3">
                  <a:moveTo>
                    <a:pt x="0" y="1"/>
                  </a:moveTo>
                  <a:lnTo>
                    <a:pt x="1" y="3"/>
                  </a:lnTo>
                  <a:lnTo>
                    <a:pt x="22" y="3"/>
                  </a:lnTo>
                  <a:lnTo>
                    <a:pt x="2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82" name="Freeform 330"/>
            <p:cNvSpPr>
              <a:spLocks/>
            </p:cNvSpPr>
            <p:nvPr/>
          </p:nvSpPr>
          <p:spPr bwMode="auto">
            <a:xfrm>
              <a:off x="7462838" y="4926013"/>
              <a:ext cx="1588" cy="168275"/>
            </a:xfrm>
            <a:custGeom>
              <a:avLst/>
              <a:gdLst/>
              <a:ahLst/>
              <a:cxnLst>
                <a:cxn ang="0">
                  <a:pos x="1" y="106"/>
                </a:cxn>
                <a:cxn ang="0">
                  <a:pos x="1" y="104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6"/>
                </a:cxn>
              </a:cxnLst>
              <a:rect l="0" t="0" r="r" b="b"/>
              <a:pathLst>
                <a:path w="1" h="106">
                  <a:moveTo>
                    <a:pt x="1" y="106"/>
                  </a:moveTo>
                  <a:lnTo>
                    <a:pt x="1" y="104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83" name="Freeform 331"/>
            <p:cNvSpPr>
              <a:spLocks/>
            </p:cNvSpPr>
            <p:nvPr/>
          </p:nvSpPr>
          <p:spPr bwMode="auto">
            <a:xfrm>
              <a:off x="7464425" y="5091113"/>
              <a:ext cx="36513" cy="1588"/>
            </a:xfrm>
            <a:custGeom>
              <a:avLst/>
              <a:gdLst/>
              <a:ahLst/>
              <a:cxnLst>
                <a:cxn ang="0">
                  <a:pos x="23" y="1"/>
                </a:cxn>
                <a:cxn ang="0">
                  <a:pos x="22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22" y="1"/>
                </a:cxn>
                <a:cxn ang="0">
                  <a:pos x="23" y="1"/>
                </a:cxn>
                <a:cxn ang="0">
                  <a:pos x="22" y="1"/>
                </a:cxn>
                <a:cxn ang="0">
                  <a:pos x="23" y="1"/>
                </a:cxn>
              </a:cxnLst>
              <a:rect l="0" t="0" r="r" b="b"/>
              <a:pathLst>
                <a:path w="23" h="1">
                  <a:moveTo>
                    <a:pt x="23" y="1"/>
                  </a:moveTo>
                  <a:lnTo>
                    <a:pt x="2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22" y="1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84" name="Freeform 332"/>
            <p:cNvSpPr>
              <a:spLocks/>
            </p:cNvSpPr>
            <p:nvPr/>
          </p:nvSpPr>
          <p:spPr bwMode="auto">
            <a:xfrm>
              <a:off x="7497763" y="5086350"/>
              <a:ext cx="3175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"/>
                </a:cxn>
                <a:cxn ang="0">
                  <a:pos x="2" y="4"/>
                </a:cxn>
                <a:cxn ang="0">
                  <a:pos x="2" y="3"/>
                </a:cxn>
                <a:cxn ang="0">
                  <a:pos x="0" y="0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3"/>
                  </a:lnTo>
                  <a:lnTo>
                    <a:pt x="2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85" name="Freeform 333"/>
            <p:cNvSpPr>
              <a:spLocks/>
            </p:cNvSpPr>
            <p:nvPr/>
          </p:nvSpPr>
          <p:spPr bwMode="auto">
            <a:xfrm>
              <a:off x="7345363" y="4932363"/>
              <a:ext cx="119063" cy="158750"/>
            </a:xfrm>
            <a:custGeom>
              <a:avLst/>
              <a:gdLst/>
              <a:ahLst/>
              <a:cxnLst>
                <a:cxn ang="0">
                  <a:pos x="23" y="100"/>
                </a:cxn>
                <a:cxn ang="0">
                  <a:pos x="75" y="48"/>
                </a:cxn>
                <a:cxn ang="0">
                  <a:pos x="23" y="0"/>
                </a:cxn>
                <a:cxn ang="0">
                  <a:pos x="0" y="0"/>
                </a:cxn>
                <a:cxn ang="0">
                  <a:pos x="0" y="100"/>
                </a:cxn>
                <a:cxn ang="0">
                  <a:pos x="23" y="100"/>
                </a:cxn>
              </a:cxnLst>
              <a:rect l="0" t="0" r="r" b="b"/>
              <a:pathLst>
                <a:path w="75" h="100">
                  <a:moveTo>
                    <a:pt x="23" y="100"/>
                  </a:moveTo>
                  <a:lnTo>
                    <a:pt x="75" y="48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100"/>
                  </a:lnTo>
                  <a:lnTo>
                    <a:pt x="23" y="100"/>
                  </a:lnTo>
                  <a:close/>
                </a:path>
              </a:pathLst>
            </a:custGeom>
            <a:solidFill>
              <a:srgbClr val="DFDFD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86" name="Freeform 334"/>
            <p:cNvSpPr>
              <a:spLocks/>
            </p:cNvSpPr>
            <p:nvPr/>
          </p:nvSpPr>
          <p:spPr bwMode="auto">
            <a:xfrm>
              <a:off x="7380288" y="5005388"/>
              <a:ext cx="85725" cy="88900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51" y="0"/>
                </a:cxn>
                <a:cxn ang="0">
                  <a:pos x="0" y="54"/>
                </a:cxn>
                <a:cxn ang="0">
                  <a:pos x="1" y="56"/>
                </a:cxn>
                <a:cxn ang="0">
                  <a:pos x="53" y="4"/>
                </a:cxn>
                <a:cxn ang="0">
                  <a:pos x="53" y="0"/>
                </a:cxn>
                <a:cxn ang="0">
                  <a:pos x="53" y="4"/>
                </a:cxn>
                <a:cxn ang="0">
                  <a:pos x="54" y="2"/>
                </a:cxn>
                <a:cxn ang="0">
                  <a:pos x="53" y="0"/>
                </a:cxn>
              </a:cxnLst>
              <a:rect l="0" t="0" r="r" b="b"/>
              <a:pathLst>
                <a:path w="54" h="56">
                  <a:moveTo>
                    <a:pt x="53" y="0"/>
                  </a:moveTo>
                  <a:lnTo>
                    <a:pt x="51" y="0"/>
                  </a:lnTo>
                  <a:lnTo>
                    <a:pt x="0" y="54"/>
                  </a:lnTo>
                  <a:lnTo>
                    <a:pt x="1" y="56"/>
                  </a:lnTo>
                  <a:lnTo>
                    <a:pt x="53" y="4"/>
                  </a:lnTo>
                  <a:lnTo>
                    <a:pt x="53" y="0"/>
                  </a:lnTo>
                  <a:lnTo>
                    <a:pt x="53" y="4"/>
                  </a:lnTo>
                  <a:lnTo>
                    <a:pt x="54" y="2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87" name="Freeform 335"/>
            <p:cNvSpPr>
              <a:spLocks/>
            </p:cNvSpPr>
            <p:nvPr/>
          </p:nvSpPr>
          <p:spPr bwMode="auto">
            <a:xfrm>
              <a:off x="7380288" y="4929188"/>
              <a:ext cx="82550" cy="809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51" y="51"/>
                </a:cxn>
                <a:cxn ang="0">
                  <a:pos x="52" y="48"/>
                </a:cxn>
                <a:cxn ang="0">
                  <a:pos x="0" y="0"/>
                </a:cxn>
              </a:cxnLst>
              <a:rect l="0" t="0" r="r" b="b"/>
              <a:pathLst>
                <a:path w="52" h="51">
                  <a:moveTo>
                    <a:pt x="0" y="0"/>
                  </a:moveTo>
                  <a:lnTo>
                    <a:pt x="0" y="2"/>
                  </a:lnTo>
                  <a:lnTo>
                    <a:pt x="51" y="51"/>
                  </a:lnTo>
                  <a:lnTo>
                    <a:pt x="52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88" name="Freeform 336"/>
            <p:cNvSpPr>
              <a:spLocks/>
            </p:cNvSpPr>
            <p:nvPr/>
          </p:nvSpPr>
          <p:spPr bwMode="auto">
            <a:xfrm>
              <a:off x="7340600" y="4929188"/>
              <a:ext cx="39688" cy="317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5" y="2"/>
                </a:cxn>
                <a:cxn ang="0">
                  <a:pos x="25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w="25" h="2">
                  <a:moveTo>
                    <a:pt x="0" y="2"/>
                  </a:moveTo>
                  <a:lnTo>
                    <a:pt x="2" y="2"/>
                  </a:lnTo>
                  <a:lnTo>
                    <a:pt x="25" y="2"/>
                  </a:lnTo>
                  <a:lnTo>
                    <a:pt x="25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89" name="Freeform 337"/>
            <p:cNvSpPr>
              <a:spLocks/>
            </p:cNvSpPr>
            <p:nvPr/>
          </p:nvSpPr>
          <p:spPr bwMode="auto">
            <a:xfrm>
              <a:off x="7340600" y="4932363"/>
              <a:ext cx="4763" cy="161925"/>
            </a:xfrm>
            <a:custGeom>
              <a:avLst/>
              <a:gdLst/>
              <a:ahLst/>
              <a:cxnLst>
                <a:cxn ang="0">
                  <a:pos x="2" y="102"/>
                </a:cxn>
                <a:cxn ang="0">
                  <a:pos x="3" y="100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100"/>
                </a:cxn>
                <a:cxn ang="0">
                  <a:pos x="2" y="102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2" y="102"/>
                </a:cxn>
              </a:cxnLst>
              <a:rect l="0" t="0" r="r" b="b"/>
              <a:pathLst>
                <a:path w="3" h="102">
                  <a:moveTo>
                    <a:pt x="2" y="102"/>
                  </a:moveTo>
                  <a:lnTo>
                    <a:pt x="3" y="10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100"/>
                  </a:lnTo>
                  <a:lnTo>
                    <a:pt x="2" y="102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2" y="10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90" name="Rectangle 338"/>
            <p:cNvSpPr>
              <a:spLocks noChangeArrowheads="1"/>
            </p:cNvSpPr>
            <p:nvPr/>
          </p:nvSpPr>
          <p:spPr bwMode="auto">
            <a:xfrm>
              <a:off x="7345363" y="5091113"/>
              <a:ext cx="36513" cy="1588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91" name="Freeform 339"/>
            <p:cNvSpPr>
              <a:spLocks/>
            </p:cNvSpPr>
            <p:nvPr/>
          </p:nvSpPr>
          <p:spPr bwMode="auto">
            <a:xfrm>
              <a:off x="7186613" y="4926013"/>
              <a:ext cx="147638" cy="165100"/>
            </a:xfrm>
            <a:custGeom>
              <a:avLst/>
              <a:gdLst/>
              <a:ahLst/>
              <a:cxnLst>
                <a:cxn ang="0">
                  <a:pos x="42" y="104"/>
                </a:cxn>
                <a:cxn ang="0">
                  <a:pos x="93" y="52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42" y="104"/>
                </a:cxn>
              </a:cxnLst>
              <a:rect l="0" t="0" r="r" b="b"/>
              <a:pathLst>
                <a:path w="93" h="104">
                  <a:moveTo>
                    <a:pt x="42" y="104"/>
                  </a:moveTo>
                  <a:lnTo>
                    <a:pt x="93" y="52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42" y="104"/>
                  </a:lnTo>
                  <a:close/>
                </a:path>
              </a:pathLst>
            </a:custGeom>
            <a:solidFill>
              <a:srgbClr val="AAA9A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92" name="Freeform 340"/>
            <p:cNvSpPr>
              <a:spLocks/>
            </p:cNvSpPr>
            <p:nvPr/>
          </p:nvSpPr>
          <p:spPr bwMode="auto">
            <a:xfrm>
              <a:off x="7254875" y="5005388"/>
              <a:ext cx="82550" cy="88900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50" y="0"/>
                </a:cxn>
                <a:cxn ang="0">
                  <a:pos x="0" y="54"/>
                </a:cxn>
                <a:cxn ang="0">
                  <a:pos x="0" y="56"/>
                </a:cxn>
                <a:cxn ang="0">
                  <a:pos x="50" y="4"/>
                </a:cxn>
                <a:cxn ang="0">
                  <a:pos x="50" y="0"/>
                </a:cxn>
                <a:cxn ang="0">
                  <a:pos x="50" y="4"/>
                </a:cxn>
                <a:cxn ang="0">
                  <a:pos x="52" y="2"/>
                </a:cxn>
                <a:cxn ang="0">
                  <a:pos x="50" y="0"/>
                </a:cxn>
              </a:cxnLst>
              <a:rect l="0" t="0" r="r" b="b"/>
              <a:pathLst>
                <a:path w="52" h="56">
                  <a:moveTo>
                    <a:pt x="50" y="0"/>
                  </a:moveTo>
                  <a:lnTo>
                    <a:pt x="50" y="0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50" y="4"/>
                  </a:lnTo>
                  <a:lnTo>
                    <a:pt x="50" y="0"/>
                  </a:lnTo>
                  <a:lnTo>
                    <a:pt x="50" y="4"/>
                  </a:lnTo>
                  <a:lnTo>
                    <a:pt x="52" y="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93" name="Freeform 341"/>
            <p:cNvSpPr>
              <a:spLocks/>
            </p:cNvSpPr>
            <p:nvPr/>
          </p:nvSpPr>
          <p:spPr bwMode="auto">
            <a:xfrm>
              <a:off x="7254875" y="4924425"/>
              <a:ext cx="80963" cy="85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51" y="54"/>
                </a:cxn>
                <a:cxn ang="0">
                  <a:pos x="51" y="51"/>
                </a:cxn>
                <a:cxn ang="0">
                  <a:pos x="0" y="0"/>
                </a:cxn>
              </a:cxnLst>
              <a:rect l="0" t="0" r="r" b="b"/>
              <a:pathLst>
                <a:path w="51" h="54">
                  <a:moveTo>
                    <a:pt x="0" y="0"/>
                  </a:moveTo>
                  <a:lnTo>
                    <a:pt x="0" y="2"/>
                  </a:lnTo>
                  <a:lnTo>
                    <a:pt x="51" y="54"/>
                  </a:lnTo>
                  <a:lnTo>
                    <a:pt x="51" y="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94" name="Freeform 342"/>
            <p:cNvSpPr>
              <a:spLocks/>
            </p:cNvSpPr>
            <p:nvPr/>
          </p:nvSpPr>
          <p:spPr bwMode="auto">
            <a:xfrm>
              <a:off x="7186613" y="4924425"/>
              <a:ext cx="66675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42" y="3"/>
                </a:cxn>
                <a:cxn ang="0">
                  <a:pos x="42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42" h="3">
                  <a:moveTo>
                    <a:pt x="0" y="1"/>
                  </a:moveTo>
                  <a:lnTo>
                    <a:pt x="1" y="3"/>
                  </a:lnTo>
                  <a:lnTo>
                    <a:pt x="42" y="3"/>
                  </a:lnTo>
                  <a:lnTo>
                    <a:pt x="4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95" name="Freeform 343"/>
            <p:cNvSpPr>
              <a:spLocks/>
            </p:cNvSpPr>
            <p:nvPr/>
          </p:nvSpPr>
          <p:spPr bwMode="auto">
            <a:xfrm>
              <a:off x="7186613" y="4926013"/>
              <a:ext cx="1588" cy="168275"/>
            </a:xfrm>
            <a:custGeom>
              <a:avLst/>
              <a:gdLst/>
              <a:ahLst/>
              <a:cxnLst>
                <a:cxn ang="0">
                  <a:pos x="1" y="106"/>
                </a:cxn>
                <a:cxn ang="0">
                  <a:pos x="1" y="104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6"/>
                </a:cxn>
              </a:cxnLst>
              <a:rect l="0" t="0" r="r" b="b"/>
              <a:pathLst>
                <a:path w="1" h="106">
                  <a:moveTo>
                    <a:pt x="1" y="106"/>
                  </a:moveTo>
                  <a:lnTo>
                    <a:pt x="1" y="104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96" name="Freeform 344"/>
            <p:cNvSpPr>
              <a:spLocks/>
            </p:cNvSpPr>
            <p:nvPr/>
          </p:nvSpPr>
          <p:spPr bwMode="auto">
            <a:xfrm>
              <a:off x="7186613" y="5091113"/>
              <a:ext cx="65088" cy="1588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41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41" y="1"/>
                </a:cxn>
                <a:cxn ang="0">
                  <a:pos x="41" y="0"/>
                </a:cxn>
              </a:cxnLst>
              <a:rect l="0" t="0" r="r" b="b"/>
              <a:pathLst>
                <a:path w="41" h="1">
                  <a:moveTo>
                    <a:pt x="41" y="0"/>
                  </a:moveTo>
                  <a:lnTo>
                    <a:pt x="41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41" y="1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97" name="Freeform 345"/>
            <p:cNvSpPr>
              <a:spLocks/>
            </p:cNvSpPr>
            <p:nvPr/>
          </p:nvSpPr>
          <p:spPr bwMode="auto">
            <a:xfrm>
              <a:off x="7058025" y="4926013"/>
              <a:ext cx="106363" cy="165100"/>
            </a:xfrm>
            <a:custGeom>
              <a:avLst/>
              <a:gdLst/>
              <a:ahLst/>
              <a:cxnLst>
                <a:cxn ang="0">
                  <a:pos x="17" y="104"/>
                </a:cxn>
                <a:cxn ang="0">
                  <a:pos x="67" y="52"/>
                </a:cxn>
                <a:cxn ang="0">
                  <a:pos x="16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6" y="104"/>
                </a:cxn>
                <a:cxn ang="0">
                  <a:pos x="17" y="104"/>
                </a:cxn>
              </a:cxnLst>
              <a:rect l="0" t="0" r="r" b="b"/>
              <a:pathLst>
                <a:path w="67" h="104">
                  <a:moveTo>
                    <a:pt x="17" y="104"/>
                  </a:moveTo>
                  <a:lnTo>
                    <a:pt x="67" y="52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17" y="104"/>
                  </a:lnTo>
                  <a:close/>
                </a:path>
              </a:pathLst>
            </a:custGeom>
            <a:solidFill>
              <a:srgbClr val="AAA9A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98" name="Freeform 346"/>
            <p:cNvSpPr>
              <a:spLocks/>
            </p:cNvSpPr>
            <p:nvPr/>
          </p:nvSpPr>
          <p:spPr bwMode="auto">
            <a:xfrm>
              <a:off x="7085013" y="5005388"/>
              <a:ext cx="80963" cy="88900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49" y="0"/>
                </a:cxn>
                <a:cxn ang="0">
                  <a:pos x="0" y="52"/>
                </a:cxn>
                <a:cxn ang="0">
                  <a:pos x="1" y="56"/>
                </a:cxn>
                <a:cxn ang="0">
                  <a:pos x="50" y="4"/>
                </a:cxn>
                <a:cxn ang="0">
                  <a:pos x="50" y="0"/>
                </a:cxn>
                <a:cxn ang="0">
                  <a:pos x="50" y="4"/>
                </a:cxn>
                <a:cxn ang="0">
                  <a:pos x="51" y="2"/>
                </a:cxn>
                <a:cxn ang="0">
                  <a:pos x="50" y="0"/>
                </a:cxn>
              </a:cxnLst>
              <a:rect l="0" t="0" r="r" b="b"/>
              <a:pathLst>
                <a:path w="51" h="56">
                  <a:moveTo>
                    <a:pt x="50" y="0"/>
                  </a:moveTo>
                  <a:lnTo>
                    <a:pt x="49" y="0"/>
                  </a:lnTo>
                  <a:lnTo>
                    <a:pt x="0" y="52"/>
                  </a:lnTo>
                  <a:lnTo>
                    <a:pt x="1" y="56"/>
                  </a:lnTo>
                  <a:lnTo>
                    <a:pt x="50" y="4"/>
                  </a:lnTo>
                  <a:lnTo>
                    <a:pt x="50" y="0"/>
                  </a:lnTo>
                  <a:lnTo>
                    <a:pt x="50" y="4"/>
                  </a:lnTo>
                  <a:lnTo>
                    <a:pt x="51" y="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99" name="Freeform 347"/>
            <p:cNvSpPr>
              <a:spLocks/>
            </p:cNvSpPr>
            <p:nvPr/>
          </p:nvSpPr>
          <p:spPr bwMode="auto">
            <a:xfrm>
              <a:off x="7085013" y="4926013"/>
              <a:ext cx="80963" cy="8413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50" y="53"/>
                </a:cxn>
                <a:cxn ang="0">
                  <a:pos x="51" y="50"/>
                </a:cxn>
                <a:cxn ang="0">
                  <a:pos x="1" y="0"/>
                </a:cxn>
                <a:cxn ang="0">
                  <a:pos x="0" y="2"/>
                </a:cxn>
              </a:cxnLst>
              <a:rect l="0" t="0" r="r" b="b"/>
              <a:pathLst>
                <a:path w="51" h="53">
                  <a:moveTo>
                    <a:pt x="0" y="2"/>
                  </a:moveTo>
                  <a:lnTo>
                    <a:pt x="0" y="2"/>
                  </a:lnTo>
                  <a:lnTo>
                    <a:pt x="50" y="53"/>
                  </a:lnTo>
                  <a:lnTo>
                    <a:pt x="51" y="50"/>
                  </a:lnTo>
                  <a:lnTo>
                    <a:pt x="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00" name="Freeform 348"/>
            <p:cNvSpPr>
              <a:spLocks/>
            </p:cNvSpPr>
            <p:nvPr/>
          </p:nvSpPr>
          <p:spPr bwMode="auto">
            <a:xfrm>
              <a:off x="7085013" y="4924425"/>
              <a:ext cx="3175" cy="47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2" y="1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3"/>
                  </a:lnTo>
                  <a:lnTo>
                    <a:pt x="2" y="1"/>
                  </a:lnTo>
                  <a:lnTo>
                    <a:pt x="0" y="0"/>
                  </a:lnTo>
                  <a:lnTo>
                    <a:pt x="2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01" name="Freeform 349"/>
            <p:cNvSpPr>
              <a:spLocks/>
            </p:cNvSpPr>
            <p:nvPr/>
          </p:nvSpPr>
          <p:spPr bwMode="auto">
            <a:xfrm>
              <a:off x="7056438" y="4924425"/>
              <a:ext cx="26988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17" y="3"/>
                </a:cxn>
                <a:cxn ang="0">
                  <a:pos x="17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7" h="3">
                  <a:moveTo>
                    <a:pt x="0" y="1"/>
                  </a:moveTo>
                  <a:lnTo>
                    <a:pt x="1" y="3"/>
                  </a:lnTo>
                  <a:lnTo>
                    <a:pt x="17" y="3"/>
                  </a:lnTo>
                  <a:lnTo>
                    <a:pt x="17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02" name="Freeform 350"/>
            <p:cNvSpPr>
              <a:spLocks/>
            </p:cNvSpPr>
            <p:nvPr/>
          </p:nvSpPr>
          <p:spPr bwMode="auto">
            <a:xfrm>
              <a:off x="7056438" y="4926013"/>
              <a:ext cx="3175" cy="168275"/>
            </a:xfrm>
            <a:custGeom>
              <a:avLst/>
              <a:gdLst/>
              <a:ahLst/>
              <a:cxnLst>
                <a:cxn ang="0">
                  <a:pos x="1" y="106"/>
                </a:cxn>
                <a:cxn ang="0">
                  <a:pos x="2" y="104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6"/>
                </a:cxn>
              </a:cxnLst>
              <a:rect l="0" t="0" r="r" b="b"/>
              <a:pathLst>
                <a:path w="2" h="106">
                  <a:moveTo>
                    <a:pt x="1" y="106"/>
                  </a:moveTo>
                  <a:lnTo>
                    <a:pt x="2" y="104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03" name="Freeform 351"/>
            <p:cNvSpPr>
              <a:spLocks/>
            </p:cNvSpPr>
            <p:nvPr/>
          </p:nvSpPr>
          <p:spPr bwMode="auto">
            <a:xfrm>
              <a:off x="7058025" y="5091113"/>
              <a:ext cx="28575" cy="1588"/>
            </a:xfrm>
            <a:custGeom>
              <a:avLst/>
              <a:gdLst/>
              <a:ahLst/>
              <a:cxnLst>
                <a:cxn ang="0">
                  <a:pos x="18" y="1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17" y="1"/>
                </a:cxn>
                <a:cxn ang="0">
                  <a:pos x="18" y="1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7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18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04" name="Freeform 352"/>
            <p:cNvSpPr>
              <a:spLocks/>
            </p:cNvSpPr>
            <p:nvPr/>
          </p:nvSpPr>
          <p:spPr bwMode="auto">
            <a:xfrm>
              <a:off x="7085013" y="5086350"/>
              <a:ext cx="3175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2" y="4"/>
                </a:cxn>
                <a:cxn ang="0">
                  <a:pos x="0" y="0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05" name="Freeform 353"/>
            <p:cNvSpPr>
              <a:spLocks/>
            </p:cNvSpPr>
            <p:nvPr/>
          </p:nvSpPr>
          <p:spPr bwMode="auto">
            <a:xfrm>
              <a:off x="6846888" y="4926013"/>
              <a:ext cx="185738" cy="165100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52" y="0"/>
                </a:cxn>
                <a:cxn ang="0">
                  <a:pos x="51" y="0"/>
                </a:cxn>
                <a:cxn ang="0">
                  <a:pos x="0" y="52"/>
                </a:cxn>
                <a:cxn ang="0">
                  <a:pos x="51" y="104"/>
                </a:cxn>
                <a:cxn ang="0">
                  <a:pos x="52" y="104"/>
                </a:cxn>
                <a:cxn ang="0">
                  <a:pos x="117" y="104"/>
                </a:cxn>
                <a:cxn ang="0">
                  <a:pos x="117" y="0"/>
                </a:cxn>
              </a:cxnLst>
              <a:rect l="0" t="0" r="r" b="b"/>
              <a:pathLst>
                <a:path w="117" h="104">
                  <a:moveTo>
                    <a:pt x="117" y="0"/>
                  </a:moveTo>
                  <a:lnTo>
                    <a:pt x="52" y="0"/>
                  </a:lnTo>
                  <a:lnTo>
                    <a:pt x="51" y="0"/>
                  </a:lnTo>
                  <a:lnTo>
                    <a:pt x="0" y="52"/>
                  </a:lnTo>
                  <a:lnTo>
                    <a:pt x="51" y="104"/>
                  </a:lnTo>
                  <a:lnTo>
                    <a:pt x="52" y="104"/>
                  </a:lnTo>
                  <a:lnTo>
                    <a:pt x="117" y="104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AAA9A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06" name="Freeform 354"/>
            <p:cNvSpPr>
              <a:spLocks/>
            </p:cNvSpPr>
            <p:nvPr/>
          </p:nvSpPr>
          <p:spPr bwMode="auto">
            <a:xfrm>
              <a:off x="6927850" y="4924425"/>
              <a:ext cx="106363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67" y="3"/>
                </a:cxn>
                <a:cxn ang="0">
                  <a:pos x="67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67" h="3">
                  <a:moveTo>
                    <a:pt x="0" y="1"/>
                  </a:moveTo>
                  <a:lnTo>
                    <a:pt x="1" y="3"/>
                  </a:lnTo>
                  <a:lnTo>
                    <a:pt x="67" y="3"/>
                  </a:lnTo>
                  <a:lnTo>
                    <a:pt x="67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07" name="Freeform 355"/>
            <p:cNvSpPr>
              <a:spLocks/>
            </p:cNvSpPr>
            <p:nvPr/>
          </p:nvSpPr>
          <p:spPr bwMode="auto">
            <a:xfrm>
              <a:off x="6842125" y="4926013"/>
              <a:ext cx="85725" cy="84138"/>
            </a:xfrm>
            <a:custGeom>
              <a:avLst/>
              <a:gdLst/>
              <a:ahLst/>
              <a:cxnLst>
                <a:cxn ang="0">
                  <a:pos x="1" y="53"/>
                </a:cxn>
                <a:cxn ang="0">
                  <a:pos x="2" y="53"/>
                </a:cxn>
                <a:cxn ang="0">
                  <a:pos x="54" y="2"/>
                </a:cxn>
                <a:cxn ang="0">
                  <a:pos x="53" y="0"/>
                </a:cxn>
                <a:cxn ang="0">
                  <a:pos x="1" y="50"/>
                </a:cxn>
                <a:cxn ang="0">
                  <a:pos x="1" y="53"/>
                </a:cxn>
                <a:cxn ang="0">
                  <a:pos x="1" y="50"/>
                </a:cxn>
                <a:cxn ang="0">
                  <a:pos x="0" y="51"/>
                </a:cxn>
                <a:cxn ang="0">
                  <a:pos x="1" y="53"/>
                </a:cxn>
              </a:cxnLst>
              <a:rect l="0" t="0" r="r" b="b"/>
              <a:pathLst>
                <a:path w="54" h="53">
                  <a:moveTo>
                    <a:pt x="1" y="53"/>
                  </a:moveTo>
                  <a:lnTo>
                    <a:pt x="2" y="53"/>
                  </a:lnTo>
                  <a:lnTo>
                    <a:pt x="54" y="2"/>
                  </a:lnTo>
                  <a:lnTo>
                    <a:pt x="53" y="0"/>
                  </a:lnTo>
                  <a:lnTo>
                    <a:pt x="1" y="50"/>
                  </a:lnTo>
                  <a:lnTo>
                    <a:pt x="1" y="53"/>
                  </a:lnTo>
                  <a:lnTo>
                    <a:pt x="1" y="50"/>
                  </a:lnTo>
                  <a:lnTo>
                    <a:pt x="0" y="51"/>
                  </a:lnTo>
                  <a:lnTo>
                    <a:pt x="1" y="53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08" name="Freeform 356"/>
            <p:cNvSpPr>
              <a:spLocks/>
            </p:cNvSpPr>
            <p:nvPr/>
          </p:nvSpPr>
          <p:spPr bwMode="auto">
            <a:xfrm>
              <a:off x="6845300" y="5005388"/>
              <a:ext cx="82550" cy="88900"/>
            </a:xfrm>
            <a:custGeom>
              <a:avLst/>
              <a:gdLst/>
              <a:ahLst/>
              <a:cxnLst>
                <a:cxn ang="0">
                  <a:pos x="52" y="54"/>
                </a:cxn>
                <a:cxn ang="0">
                  <a:pos x="52" y="54"/>
                </a:cxn>
                <a:cxn ang="0">
                  <a:pos x="1" y="0"/>
                </a:cxn>
                <a:cxn ang="0">
                  <a:pos x="0" y="4"/>
                </a:cxn>
                <a:cxn ang="0">
                  <a:pos x="51" y="56"/>
                </a:cxn>
                <a:cxn ang="0">
                  <a:pos x="52" y="54"/>
                </a:cxn>
              </a:cxnLst>
              <a:rect l="0" t="0" r="r" b="b"/>
              <a:pathLst>
                <a:path w="52" h="56">
                  <a:moveTo>
                    <a:pt x="52" y="54"/>
                  </a:moveTo>
                  <a:lnTo>
                    <a:pt x="52" y="54"/>
                  </a:lnTo>
                  <a:lnTo>
                    <a:pt x="1" y="0"/>
                  </a:lnTo>
                  <a:lnTo>
                    <a:pt x="0" y="4"/>
                  </a:lnTo>
                  <a:lnTo>
                    <a:pt x="51" y="56"/>
                  </a:lnTo>
                  <a:lnTo>
                    <a:pt x="52" y="54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09" name="Freeform 357"/>
            <p:cNvSpPr>
              <a:spLocks/>
            </p:cNvSpPr>
            <p:nvPr/>
          </p:nvSpPr>
          <p:spPr bwMode="auto">
            <a:xfrm>
              <a:off x="6929438" y="5091113"/>
              <a:ext cx="106363" cy="1588"/>
            </a:xfrm>
            <a:custGeom>
              <a:avLst/>
              <a:gdLst/>
              <a:ahLst/>
              <a:cxnLst>
                <a:cxn ang="0">
                  <a:pos x="67" y="0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66" y="1"/>
                </a:cxn>
                <a:cxn ang="0">
                  <a:pos x="67" y="0"/>
                </a:cxn>
                <a:cxn ang="0">
                  <a:pos x="66" y="1"/>
                </a:cxn>
                <a:cxn ang="0">
                  <a:pos x="67" y="1"/>
                </a:cxn>
                <a:cxn ang="0">
                  <a:pos x="67" y="0"/>
                </a:cxn>
              </a:cxnLst>
              <a:rect l="0" t="0" r="r" b="b"/>
              <a:pathLst>
                <a:path w="67" h="1">
                  <a:moveTo>
                    <a:pt x="67" y="0"/>
                  </a:moveTo>
                  <a:lnTo>
                    <a:pt x="66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66" y="1"/>
                  </a:lnTo>
                  <a:lnTo>
                    <a:pt x="67" y="0"/>
                  </a:lnTo>
                  <a:lnTo>
                    <a:pt x="66" y="1"/>
                  </a:lnTo>
                  <a:lnTo>
                    <a:pt x="67" y="1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10" name="Freeform 358"/>
            <p:cNvSpPr>
              <a:spLocks/>
            </p:cNvSpPr>
            <p:nvPr/>
          </p:nvSpPr>
          <p:spPr bwMode="auto">
            <a:xfrm>
              <a:off x="7029450" y="4924425"/>
              <a:ext cx="4763" cy="16668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0" y="105"/>
                </a:cxn>
                <a:cxn ang="0">
                  <a:pos x="3" y="105"/>
                </a:cxn>
                <a:cxn ang="0">
                  <a:pos x="3" y="0"/>
                </a:cxn>
                <a:cxn ang="0">
                  <a:pos x="2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2" y="0"/>
                </a:cxn>
              </a:cxnLst>
              <a:rect l="0" t="0" r="r" b="b"/>
              <a:pathLst>
                <a:path w="3" h="105">
                  <a:moveTo>
                    <a:pt x="2" y="0"/>
                  </a:moveTo>
                  <a:lnTo>
                    <a:pt x="0" y="0"/>
                  </a:lnTo>
                  <a:lnTo>
                    <a:pt x="0" y="105"/>
                  </a:lnTo>
                  <a:lnTo>
                    <a:pt x="3" y="105"/>
                  </a:lnTo>
                  <a:lnTo>
                    <a:pt x="3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11" name="Freeform 359"/>
            <p:cNvSpPr>
              <a:spLocks/>
            </p:cNvSpPr>
            <p:nvPr/>
          </p:nvSpPr>
          <p:spPr bwMode="auto">
            <a:xfrm>
              <a:off x="6735763" y="5156200"/>
              <a:ext cx="150813" cy="160338"/>
            </a:xfrm>
            <a:custGeom>
              <a:avLst/>
              <a:gdLst/>
              <a:ahLst/>
              <a:cxnLst>
                <a:cxn ang="0">
                  <a:pos x="95" y="0"/>
                </a:cxn>
                <a:cxn ang="0">
                  <a:pos x="52" y="0"/>
                </a:cxn>
                <a:cxn ang="0">
                  <a:pos x="51" y="2"/>
                </a:cxn>
                <a:cxn ang="0">
                  <a:pos x="0" y="54"/>
                </a:cxn>
                <a:cxn ang="0">
                  <a:pos x="51" y="101"/>
                </a:cxn>
                <a:cxn ang="0">
                  <a:pos x="52" y="101"/>
                </a:cxn>
                <a:cxn ang="0">
                  <a:pos x="95" y="101"/>
                </a:cxn>
                <a:cxn ang="0">
                  <a:pos x="95" y="0"/>
                </a:cxn>
              </a:cxnLst>
              <a:rect l="0" t="0" r="r" b="b"/>
              <a:pathLst>
                <a:path w="95" h="101">
                  <a:moveTo>
                    <a:pt x="95" y="0"/>
                  </a:moveTo>
                  <a:lnTo>
                    <a:pt x="52" y="0"/>
                  </a:lnTo>
                  <a:lnTo>
                    <a:pt x="51" y="2"/>
                  </a:lnTo>
                  <a:lnTo>
                    <a:pt x="0" y="54"/>
                  </a:lnTo>
                  <a:lnTo>
                    <a:pt x="51" y="101"/>
                  </a:lnTo>
                  <a:lnTo>
                    <a:pt x="52" y="101"/>
                  </a:lnTo>
                  <a:lnTo>
                    <a:pt x="95" y="101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AAA9A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12" name="Freeform 360"/>
            <p:cNvSpPr>
              <a:spLocks/>
            </p:cNvSpPr>
            <p:nvPr/>
          </p:nvSpPr>
          <p:spPr bwMode="auto">
            <a:xfrm>
              <a:off x="6815138" y="5156200"/>
              <a:ext cx="69850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"/>
                </a:cxn>
                <a:cxn ang="0">
                  <a:pos x="44" y="1"/>
                </a:cxn>
                <a:cxn ang="0">
                  <a:pos x="44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44" h="1">
                  <a:moveTo>
                    <a:pt x="0" y="0"/>
                  </a:moveTo>
                  <a:lnTo>
                    <a:pt x="2" y="1"/>
                  </a:lnTo>
                  <a:lnTo>
                    <a:pt x="44" y="1"/>
                  </a:lnTo>
                  <a:lnTo>
                    <a:pt x="4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13" name="Freeform 361"/>
            <p:cNvSpPr>
              <a:spLocks/>
            </p:cNvSpPr>
            <p:nvPr/>
          </p:nvSpPr>
          <p:spPr bwMode="auto">
            <a:xfrm>
              <a:off x="6815138" y="5156200"/>
              <a:ext cx="3175" cy="1588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2" y="1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lnTo>
                    <a:pt x="2" y="1"/>
                  </a:lnTo>
                  <a:lnTo>
                    <a:pt x="0" y="0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14" name="Freeform 362"/>
            <p:cNvSpPr>
              <a:spLocks/>
            </p:cNvSpPr>
            <p:nvPr/>
          </p:nvSpPr>
          <p:spPr bwMode="auto">
            <a:xfrm>
              <a:off x="6731000" y="5156200"/>
              <a:ext cx="85725" cy="85725"/>
            </a:xfrm>
            <a:custGeom>
              <a:avLst/>
              <a:gdLst/>
              <a:ahLst/>
              <a:cxnLst>
                <a:cxn ang="0">
                  <a:pos x="2" y="54"/>
                </a:cxn>
                <a:cxn ang="0">
                  <a:pos x="3" y="54"/>
                </a:cxn>
                <a:cxn ang="0">
                  <a:pos x="54" y="2"/>
                </a:cxn>
                <a:cxn ang="0">
                  <a:pos x="53" y="0"/>
                </a:cxn>
                <a:cxn ang="0">
                  <a:pos x="2" y="52"/>
                </a:cxn>
                <a:cxn ang="0">
                  <a:pos x="2" y="54"/>
                </a:cxn>
                <a:cxn ang="0">
                  <a:pos x="2" y="52"/>
                </a:cxn>
                <a:cxn ang="0">
                  <a:pos x="0" y="54"/>
                </a:cxn>
                <a:cxn ang="0">
                  <a:pos x="2" y="54"/>
                </a:cxn>
              </a:cxnLst>
              <a:rect l="0" t="0" r="r" b="b"/>
              <a:pathLst>
                <a:path w="54" h="54">
                  <a:moveTo>
                    <a:pt x="2" y="54"/>
                  </a:moveTo>
                  <a:lnTo>
                    <a:pt x="3" y="54"/>
                  </a:lnTo>
                  <a:lnTo>
                    <a:pt x="54" y="2"/>
                  </a:lnTo>
                  <a:lnTo>
                    <a:pt x="53" y="0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2" y="52"/>
                  </a:lnTo>
                  <a:lnTo>
                    <a:pt x="0" y="54"/>
                  </a:lnTo>
                  <a:lnTo>
                    <a:pt x="2" y="54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15" name="Freeform 363"/>
            <p:cNvSpPr>
              <a:spLocks/>
            </p:cNvSpPr>
            <p:nvPr/>
          </p:nvSpPr>
          <p:spPr bwMode="auto">
            <a:xfrm>
              <a:off x="6734175" y="5237163"/>
              <a:ext cx="84138" cy="82550"/>
            </a:xfrm>
            <a:custGeom>
              <a:avLst/>
              <a:gdLst/>
              <a:ahLst/>
              <a:cxnLst>
                <a:cxn ang="0">
                  <a:pos x="52" y="52"/>
                </a:cxn>
                <a:cxn ang="0">
                  <a:pos x="53" y="48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52" y="52"/>
                </a:cxn>
              </a:cxnLst>
              <a:rect l="0" t="0" r="r" b="b"/>
              <a:pathLst>
                <a:path w="53" h="52">
                  <a:moveTo>
                    <a:pt x="52" y="52"/>
                  </a:moveTo>
                  <a:lnTo>
                    <a:pt x="53" y="48"/>
                  </a:lnTo>
                  <a:lnTo>
                    <a:pt x="1" y="0"/>
                  </a:lnTo>
                  <a:lnTo>
                    <a:pt x="0" y="2"/>
                  </a:lnTo>
                  <a:lnTo>
                    <a:pt x="52" y="5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16" name="Freeform 364"/>
            <p:cNvSpPr>
              <a:spLocks/>
            </p:cNvSpPr>
            <p:nvPr/>
          </p:nvSpPr>
          <p:spPr bwMode="auto">
            <a:xfrm>
              <a:off x="6815138" y="5314950"/>
              <a:ext cx="3175" cy="4763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2" y="1"/>
                </a:cxn>
                <a:cxn ang="0">
                  <a:pos x="2" y="0"/>
                </a:cxn>
                <a:cxn ang="0">
                  <a:pos x="0" y="3"/>
                </a:cxn>
                <a:cxn ang="0">
                  <a:pos x="2" y="3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2" y="1"/>
                  </a:lnTo>
                  <a:lnTo>
                    <a:pt x="2" y="0"/>
                  </a:lnTo>
                  <a:lnTo>
                    <a:pt x="0" y="3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17" name="Freeform 365"/>
            <p:cNvSpPr>
              <a:spLocks/>
            </p:cNvSpPr>
            <p:nvPr/>
          </p:nvSpPr>
          <p:spPr bwMode="auto">
            <a:xfrm>
              <a:off x="6818313" y="5314950"/>
              <a:ext cx="66675" cy="4763"/>
            </a:xfrm>
            <a:custGeom>
              <a:avLst/>
              <a:gdLst/>
              <a:ahLst/>
              <a:cxnLst>
                <a:cxn ang="0">
                  <a:pos x="42" y="1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42" y="3"/>
                </a:cxn>
                <a:cxn ang="0">
                  <a:pos x="42" y="1"/>
                </a:cxn>
                <a:cxn ang="0">
                  <a:pos x="42" y="3"/>
                </a:cxn>
                <a:cxn ang="0">
                  <a:pos x="42" y="1"/>
                </a:cxn>
              </a:cxnLst>
              <a:rect l="0" t="0" r="r" b="b"/>
              <a:pathLst>
                <a:path w="42" h="3">
                  <a:moveTo>
                    <a:pt x="42" y="1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42" y="3"/>
                  </a:lnTo>
                  <a:lnTo>
                    <a:pt x="42" y="1"/>
                  </a:lnTo>
                  <a:lnTo>
                    <a:pt x="42" y="3"/>
                  </a:lnTo>
                  <a:lnTo>
                    <a:pt x="42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18" name="Rectangle 366"/>
            <p:cNvSpPr>
              <a:spLocks noChangeArrowheads="1"/>
            </p:cNvSpPr>
            <p:nvPr/>
          </p:nvSpPr>
          <p:spPr bwMode="auto">
            <a:xfrm>
              <a:off x="6883400" y="5156200"/>
              <a:ext cx="3175" cy="160338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19" name="Freeform 367"/>
            <p:cNvSpPr>
              <a:spLocks/>
            </p:cNvSpPr>
            <p:nvPr/>
          </p:nvSpPr>
          <p:spPr bwMode="auto">
            <a:xfrm>
              <a:off x="6551613" y="4926013"/>
              <a:ext cx="176213" cy="165100"/>
            </a:xfrm>
            <a:custGeom>
              <a:avLst/>
              <a:gdLst/>
              <a:ahLst/>
              <a:cxnLst>
                <a:cxn ang="0">
                  <a:pos x="111" y="0"/>
                </a:cxn>
                <a:cxn ang="0">
                  <a:pos x="52" y="0"/>
                </a:cxn>
                <a:cxn ang="0">
                  <a:pos x="0" y="52"/>
                </a:cxn>
                <a:cxn ang="0">
                  <a:pos x="51" y="104"/>
                </a:cxn>
                <a:cxn ang="0">
                  <a:pos x="52" y="104"/>
                </a:cxn>
                <a:cxn ang="0">
                  <a:pos x="111" y="104"/>
                </a:cxn>
                <a:cxn ang="0">
                  <a:pos x="111" y="0"/>
                </a:cxn>
              </a:cxnLst>
              <a:rect l="0" t="0" r="r" b="b"/>
              <a:pathLst>
                <a:path w="111" h="104">
                  <a:moveTo>
                    <a:pt x="111" y="0"/>
                  </a:moveTo>
                  <a:lnTo>
                    <a:pt x="52" y="0"/>
                  </a:lnTo>
                  <a:lnTo>
                    <a:pt x="0" y="52"/>
                  </a:lnTo>
                  <a:lnTo>
                    <a:pt x="51" y="104"/>
                  </a:lnTo>
                  <a:lnTo>
                    <a:pt x="52" y="104"/>
                  </a:lnTo>
                  <a:lnTo>
                    <a:pt x="111" y="104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605E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20" name="Freeform 368"/>
            <p:cNvSpPr>
              <a:spLocks/>
            </p:cNvSpPr>
            <p:nvPr/>
          </p:nvSpPr>
          <p:spPr bwMode="auto">
            <a:xfrm>
              <a:off x="6632575" y="4924425"/>
              <a:ext cx="95250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60" y="3"/>
                </a:cxn>
                <a:cxn ang="0">
                  <a:pos x="60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60" h="3">
                  <a:moveTo>
                    <a:pt x="0" y="1"/>
                  </a:moveTo>
                  <a:lnTo>
                    <a:pt x="1" y="3"/>
                  </a:lnTo>
                  <a:lnTo>
                    <a:pt x="60" y="3"/>
                  </a:lnTo>
                  <a:lnTo>
                    <a:pt x="60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21" name="Freeform 369"/>
            <p:cNvSpPr>
              <a:spLocks/>
            </p:cNvSpPr>
            <p:nvPr/>
          </p:nvSpPr>
          <p:spPr bwMode="auto">
            <a:xfrm>
              <a:off x="6632575" y="4926013"/>
              <a:ext cx="1588" cy="3175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1" y="2"/>
                </a:cxn>
                <a:cxn ang="0">
                  <a:pos x="0" y="0"/>
                </a:cxn>
                <a:cxn ang="0">
                  <a:pos x="1" y="2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lnTo>
                    <a:pt x="0" y="0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22" name="Freeform 370"/>
            <p:cNvSpPr>
              <a:spLocks/>
            </p:cNvSpPr>
            <p:nvPr/>
          </p:nvSpPr>
          <p:spPr bwMode="auto">
            <a:xfrm>
              <a:off x="6548438" y="4926013"/>
              <a:ext cx="85725" cy="84138"/>
            </a:xfrm>
            <a:custGeom>
              <a:avLst/>
              <a:gdLst/>
              <a:ahLst/>
              <a:cxnLst>
                <a:cxn ang="0">
                  <a:pos x="1" y="53"/>
                </a:cxn>
                <a:cxn ang="0">
                  <a:pos x="2" y="53"/>
                </a:cxn>
                <a:cxn ang="0">
                  <a:pos x="54" y="2"/>
                </a:cxn>
                <a:cxn ang="0">
                  <a:pos x="53" y="0"/>
                </a:cxn>
                <a:cxn ang="0">
                  <a:pos x="1" y="50"/>
                </a:cxn>
                <a:cxn ang="0">
                  <a:pos x="1" y="53"/>
                </a:cxn>
                <a:cxn ang="0">
                  <a:pos x="1" y="50"/>
                </a:cxn>
                <a:cxn ang="0">
                  <a:pos x="0" y="51"/>
                </a:cxn>
                <a:cxn ang="0">
                  <a:pos x="1" y="53"/>
                </a:cxn>
              </a:cxnLst>
              <a:rect l="0" t="0" r="r" b="b"/>
              <a:pathLst>
                <a:path w="54" h="53">
                  <a:moveTo>
                    <a:pt x="1" y="53"/>
                  </a:moveTo>
                  <a:lnTo>
                    <a:pt x="2" y="53"/>
                  </a:lnTo>
                  <a:lnTo>
                    <a:pt x="54" y="2"/>
                  </a:lnTo>
                  <a:lnTo>
                    <a:pt x="53" y="0"/>
                  </a:lnTo>
                  <a:lnTo>
                    <a:pt x="1" y="50"/>
                  </a:lnTo>
                  <a:lnTo>
                    <a:pt x="1" y="53"/>
                  </a:lnTo>
                  <a:lnTo>
                    <a:pt x="1" y="50"/>
                  </a:lnTo>
                  <a:lnTo>
                    <a:pt x="0" y="51"/>
                  </a:lnTo>
                  <a:lnTo>
                    <a:pt x="1" y="53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23" name="Freeform 371"/>
            <p:cNvSpPr>
              <a:spLocks/>
            </p:cNvSpPr>
            <p:nvPr/>
          </p:nvSpPr>
          <p:spPr bwMode="auto">
            <a:xfrm>
              <a:off x="6550025" y="5005388"/>
              <a:ext cx="82550" cy="88900"/>
            </a:xfrm>
            <a:custGeom>
              <a:avLst/>
              <a:gdLst/>
              <a:ahLst/>
              <a:cxnLst>
                <a:cxn ang="0">
                  <a:pos x="52" y="56"/>
                </a:cxn>
                <a:cxn ang="0">
                  <a:pos x="52" y="54"/>
                </a:cxn>
                <a:cxn ang="0">
                  <a:pos x="1" y="0"/>
                </a:cxn>
                <a:cxn ang="0">
                  <a:pos x="0" y="4"/>
                </a:cxn>
                <a:cxn ang="0">
                  <a:pos x="52" y="56"/>
                </a:cxn>
              </a:cxnLst>
              <a:rect l="0" t="0" r="r" b="b"/>
              <a:pathLst>
                <a:path w="52" h="56">
                  <a:moveTo>
                    <a:pt x="52" y="56"/>
                  </a:moveTo>
                  <a:lnTo>
                    <a:pt x="52" y="54"/>
                  </a:lnTo>
                  <a:lnTo>
                    <a:pt x="1" y="0"/>
                  </a:lnTo>
                  <a:lnTo>
                    <a:pt x="0" y="4"/>
                  </a:lnTo>
                  <a:lnTo>
                    <a:pt x="52" y="5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24" name="Freeform 372"/>
            <p:cNvSpPr>
              <a:spLocks/>
            </p:cNvSpPr>
            <p:nvPr/>
          </p:nvSpPr>
          <p:spPr bwMode="auto">
            <a:xfrm>
              <a:off x="6632575" y="5091113"/>
              <a:ext cx="1588" cy="1588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1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25" name="Freeform 373"/>
            <p:cNvSpPr>
              <a:spLocks/>
            </p:cNvSpPr>
            <p:nvPr/>
          </p:nvSpPr>
          <p:spPr bwMode="auto">
            <a:xfrm>
              <a:off x="6632575" y="5091113"/>
              <a:ext cx="93663" cy="1588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59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59" y="1"/>
                </a:cxn>
                <a:cxn ang="0">
                  <a:pos x="59" y="0"/>
                </a:cxn>
                <a:cxn ang="0">
                  <a:pos x="59" y="1"/>
                </a:cxn>
                <a:cxn ang="0">
                  <a:pos x="59" y="0"/>
                </a:cxn>
              </a:cxnLst>
              <a:rect l="0" t="0" r="r" b="b"/>
              <a:pathLst>
                <a:path w="59" h="1">
                  <a:moveTo>
                    <a:pt x="59" y="0"/>
                  </a:moveTo>
                  <a:lnTo>
                    <a:pt x="59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59" y="1"/>
                  </a:lnTo>
                  <a:lnTo>
                    <a:pt x="59" y="0"/>
                  </a:lnTo>
                  <a:lnTo>
                    <a:pt x="59" y="1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26" name="Freeform 374"/>
            <p:cNvSpPr>
              <a:spLocks/>
            </p:cNvSpPr>
            <p:nvPr/>
          </p:nvSpPr>
          <p:spPr bwMode="auto">
            <a:xfrm>
              <a:off x="6726238" y="4924425"/>
              <a:ext cx="1588" cy="16668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0" y="105"/>
                </a:cxn>
                <a:cxn ang="0">
                  <a:pos x="1" y="105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1" h="105">
                  <a:moveTo>
                    <a:pt x="1" y="0"/>
                  </a:moveTo>
                  <a:lnTo>
                    <a:pt x="0" y="0"/>
                  </a:lnTo>
                  <a:lnTo>
                    <a:pt x="0" y="105"/>
                  </a:lnTo>
                  <a:lnTo>
                    <a:pt x="1" y="105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27" name="Freeform 375"/>
            <p:cNvSpPr>
              <a:spLocks/>
            </p:cNvSpPr>
            <p:nvPr/>
          </p:nvSpPr>
          <p:spPr bwMode="auto">
            <a:xfrm>
              <a:off x="5529263" y="4926013"/>
              <a:ext cx="155575" cy="163513"/>
            </a:xfrm>
            <a:custGeom>
              <a:avLst/>
              <a:gdLst/>
              <a:ahLst/>
              <a:cxnLst>
                <a:cxn ang="0">
                  <a:pos x="45" y="103"/>
                </a:cxn>
                <a:cxn ang="0">
                  <a:pos x="98" y="52"/>
                </a:cxn>
                <a:cxn ang="0">
                  <a:pos x="45" y="0"/>
                </a:cxn>
                <a:cxn ang="0">
                  <a:pos x="0" y="0"/>
                </a:cxn>
                <a:cxn ang="0">
                  <a:pos x="0" y="103"/>
                </a:cxn>
                <a:cxn ang="0">
                  <a:pos x="45" y="103"/>
                </a:cxn>
              </a:cxnLst>
              <a:rect l="0" t="0" r="r" b="b"/>
              <a:pathLst>
                <a:path w="98" h="103">
                  <a:moveTo>
                    <a:pt x="45" y="103"/>
                  </a:moveTo>
                  <a:lnTo>
                    <a:pt x="98" y="52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103"/>
                  </a:lnTo>
                  <a:lnTo>
                    <a:pt x="45" y="10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28" name="Freeform 376"/>
            <p:cNvSpPr>
              <a:spLocks/>
            </p:cNvSpPr>
            <p:nvPr/>
          </p:nvSpPr>
          <p:spPr bwMode="auto">
            <a:xfrm>
              <a:off x="5599113" y="5005388"/>
              <a:ext cx="85725" cy="88900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53" y="0"/>
                </a:cxn>
                <a:cxn ang="0">
                  <a:pos x="0" y="54"/>
                </a:cxn>
                <a:cxn ang="0">
                  <a:pos x="1" y="56"/>
                </a:cxn>
                <a:cxn ang="0">
                  <a:pos x="54" y="4"/>
                </a:cxn>
                <a:cxn ang="0">
                  <a:pos x="54" y="0"/>
                </a:cxn>
                <a:cxn ang="0">
                  <a:pos x="54" y="4"/>
                </a:cxn>
                <a:cxn ang="0">
                  <a:pos x="54" y="2"/>
                </a:cxn>
                <a:cxn ang="0">
                  <a:pos x="54" y="0"/>
                </a:cxn>
              </a:cxnLst>
              <a:rect l="0" t="0" r="r" b="b"/>
              <a:pathLst>
                <a:path w="54" h="56">
                  <a:moveTo>
                    <a:pt x="54" y="0"/>
                  </a:moveTo>
                  <a:lnTo>
                    <a:pt x="53" y="0"/>
                  </a:lnTo>
                  <a:lnTo>
                    <a:pt x="0" y="54"/>
                  </a:lnTo>
                  <a:lnTo>
                    <a:pt x="1" y="56"/>
                  </a:lnTo>
                  <a:lnTo>
                    <a:pt x="54" y="4"/>
                  </a:lnTo>
                  <a:lnTo>
                    <a:pt x="54" y="0"/>
                  </a:lnTo>
                  <a:lnTo>
                    <a:pt x="54" y="4"/>
                  </a:lnTo>
                  <a:lnTo>
                    <a:pt x="54" y="2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29" name="Freeform 377"/>
            <p:cNvSpPr>
              <a:spLocks/>
            </p:cNvSpPr>
            <p:nvPr/>
          </p:nvSpPr>
          <p:spPr bwMode="auto">
            <a:xfrm>
              <a:off x="5599113" y="4924425"/>
              <a:ext cx="85725" cy="8572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52" y="54"/>
                </a:cxn>
                <a:cxn ang="0">
                  <a:pos x="54" y="50"/>
                </a:cxn>
                <a:cxn ang="0">
                  <a:pos x="1" y="0"/>
                </a:cxn>
              </a:cxnLst>
              <a:rect l="0" t="0" r="r" b="b"/>
              <a:pathLst>
                <a:path w="54" h="54">
                  <a:moveTo>
                    <a:pt x="1" y="0"/>
                  </a:moveTo>
                  <a:lnTo>
                    <a:pt x="0" y="2"/>
                  </a:lnTo>
                  <a:lnTo>
                    <a:pt x="52" y="54"/>
                  </a:lnTo>
                  <a:lnTo>
                    <a:pt x="54" y="5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30" name="Freeform 378"/>
            <p:cNvSpPr>
              <a:spLocks/>
            </p:cNvSpPr>
            <p:nvPr/>
          </p:nvSpPr>
          <p:spPr bwMode="auto">
            <a:xfrm>
              <a:off x="5526088" y="4924425"/>
              <a:ext cx="73025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3"/>
                </a:cxn>
                <a:cxn ang="0">
                  <a:pos x="46" y="3"/>
                </a:cxn>
                <a:cxn ang="0">
                  <a:pos x="46" y="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46" h="3">
                  <a:moveTo>
                    <a:pt x="0" y="1"/>
                  </a:moveTo>
                  <a:lnTo>
                    <a:pt x="2" y="3"/>
                  </a:lnTo>
                  <a:lnTo>
                    <a:pt x="46" y="3"/>
                  </a:lnTo>
                  <a:lnTo>
                    <a:pt x="46" y="0"/>
                  </a:lnTo>
                  <a:lnTo>
                    <a:pt x="2" y="0"/>
                  </a:lnTo>
                  <a:lnTo>
                    <a:pt x="0" y="1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31" name="Freeform 379"/>
            <p:cNvSpPr>
              <a:spLocks/>
            </p:cNvSpPr>
            <p:nvPr/>
          </p:nvSpPr>
          <p:spPr bwMode="auto">
            <a:xfrm>
              <a:off x="5526088" y="4926013"/>
              <a:ext cx="4763" cy="168275"/>
            </a:xfrm>
            <a:custGeom>
              <a:avLst/>
              <a:gdLst/>
              <a:ahLst/>
              <a:cxnLst>
                <a:cxn ang="0">
                  <a:pos x="1" y="106"/>
                </a:cxn>
                <a:cxn ang="0">
                  <a:pos x="3" y="104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6"/>
                </a:cxn>
              </a:cxnLst>
              <a:rect l="0" t="0" r="r" b="b"/>
              <a:pathLst>
                <a:path w="3" h="106">
                  <a:moveTo>
                    <a:pt x="1" y="106"/>
                  </a:moveTo>
                  <a:lnTo>
                    <a:pt x="3" y="104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32" name="Freeform 380"/>
            <p:cNvSpPr>
              <a:spLocks/>
            </p:cNvSpPr>
            <p:nvPr/>
          </p:nvSpPr>
          <p:spPr bwMode="auto">
            <a:xfrm>
              <a:off x="5529263" y="5089525"/>
              <a:ext cx="69850" cy="3175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44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44" y="2"/>
                </a:cxn>
                <a:cxn ang="0">
                  <a:pos x="44" y="0"/>
                </a:cxn>
                <a:cxn ang="0">
                  <a:pos x="44" y="2"/>
                </a:cxn>
                <a:cxn ang="0">
                  <a:pos x="44" y="0"/>
                </a:cxn>
              </a:cxnLst>
              <a:rect l="0" t="0" r="r" b="b"/>
              <a:pathLst>
                <a:path w="44" h="2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44" y="2"/>
                  </a:lnTo>
                  <a:lnTo>
                    <a:pt x="44" y="0"/>
                  </a:lnTo>
                  <a:lnTo>
                    <a:pt x="44" y="2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33" name="Freeform 381"/>
            <p:cNvSpPr>
              <a:spLocks/>
            </p:cNvSpPr>
            <p:nvPr/>
          </p:nvSpPr>
          <p:spPr bwMode="auto">
            <a:xfrm>
              <a:off x="5470525" y="4926013"/>
              <a:ext cx="49213" cy="163513"/>
            </a:xfrm>
            <a:custGeom>
              <a:avLst/>
              <a:gdLst/>
              <a:ahLst/>
              <a:cxnLst>
                <a:cxn ang="0">
                  <a:pos x="9" y="103"/>
                </a:cxn>
                <a:cxn ang="0">
                  <a:pos x="31" y="52"/>
                </a:cxn>
                <a:cxn ang="0">
                  <a:pos x="9" y="0"/>
                </a:cxn>
                <a:cxn ang="0">
                  <a:pos x="0" y="0"/>
                </a:cxn>
                <a:cxn ang="0">
                  <a:pos x="0" y="103"/>
                </a:cxn>
                <a:cxn ang="0">
                  <a:pos x="9" y="103"/>
                </a:cxn>
              </a:cxnLst>
              <a:rect l="0" t="0" r="r" b="b"/>
              <a:pathLst>
                <a:path w="31" h="103">
                  <a:moveTo>
                    <a:pt x="9" y="103"/>
                  </a:moveTo>
                  <a:lnTo>
                    <a:pt x="31" y="52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103"/>
                  </a:lnTo>
                  <a:lnTo>
                    <a:pt x="9" y="10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34" name="Freeform 382"/>
            <p:cNvSpPr>
              <a:spLocks/>
            </p:cNvSpPr>
            <p:nvPr/>
          </p:nvSpPr>
          <p:spPr bwMode="auto">
            <a:xfrm>
              <a:off x="5483225" y="5006975"/>
              <a:ext cx="39688" cy="82550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2" y="0"/>
                </a:cxn>
                <a:cxn ang="0">
                  <a:pos x="0" y="52"/>
                </a:cxn>
                <a:cxn ang="0">
                  <a:pos x="2" y="52"/>
                </a:cxn>
                <a:cxn ang="0">
                  <a:pos x="25" y="0"/>
                </a:cxn>
              </a:cxnLst>
              <a:rect l="0" t="0" r="r" b="b"/>
              <a:pathLst>
                <a:path w="25" h="52">
                  <a:moveTo>
                    <a:pt x="25" y="0"/>
                  </a:moveTo>
                  <a:lnTo>
                    <a:pt x="22" y="0"/>
                  </a:lnTo>
                  <a:lnTo>
                    <a:pt x="0" y="52"/>
                  </a:lnTo>
                  <a:lnTo>
                    <a:pt x="2" y="5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35" name="Freeform 383"/>
            <p:cNvSpPr>
              <a:spLocks/>
            </p:cNvSpPr>
            <p:nvPr/>
          </p:nvSpPr>
          <p:spPr bwMode="auto">
            <a:xfrm>
              <a:off x="5483225" y="4926013"/>
              <a:ext cx="38100" cy="8255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21" y="52"/>
                </a:cxn>
                <a:cxn ang="0">
                  <a:pos x="24" y="52"/>
                </a:cxn>
                <a:cxn ang="0">
                  <a:pos x="1" y="0"/>
                </a:cxn>
              </a:cxnLst>
              <a:rect l="0" t="0" r="r" b="b"/>
              <a:pathLst>
                <a:path w="24" h="52">
                  <a:moveTo>
                    <a:pt x="1" y="0"/>
                  </a:moveTo>
                  <a:lnTo>
                    <a:pt x="0" y="2"/>
                  </a:lnTo>
                  <a:lnTo>
                    <a:pt x="21" y="52"/>
                  </a:lnTo>
                  <a:lnTo>
                    <a:pt x="24" y="5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36" name="Freeform 384"/>
            <p:cNvSpPr>
              <a:spLocks/>
            </p:cNvSpPr>
            <p:nvPr/>
          </p:nvSpPr>
          <p:spPr bwMode="auto">
            <a:xfrm>
              <a:off x="5483225" y="4924425"/>
              <a:ext cx="3175" cy="4763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3"/>
                </a:cxn>
                <a:cxn ang="0">
                  <a:pos x="1" y="3"/>
                </a:cxn>
                <a:cxn ang="0">
                  <a:pos x="2" y="1"/>
                </a:cxn>
                <a:cxn ang="0">
                  <a:pos x="1" y="0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0" y="3"/>
                  </a:lnTo>
                  <a:lnTo>
                    <a:pt x="1" y="3"/>
                  </a:lnTo>
                  <a:lnTo>
                    <a:pt x="2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37" name="Freeform 385"/>
            <p:cNvSpPr>
              <a:spLocks/>
            </p:cNvSpPr>
            <p:nvPr/>
          </p:nvSpPr>
          <p:spPr bwMode="auto">
            <a:xfrm>
              <a:off x="5467350" y="4924425"/>
              <a:ext cx="15875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10" y="3"/>
                </a:cxn>
                <a:cxn ang="0">
                  <a:pos x="10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0" h="3">
                  <a:moveTo>
                    <a:pt x="0" y="1"/>
                  </a:moveTo>
                  <a:lnTo>
                    <a:pt x="1" y="3"/>
                  </a:lnTo>
                  <a:lnTo>
                    <a:pt x="10" y="3"/>
                  </a:lnTo>
                  <a:lnTo>
                    <a:pt x="10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38" name="Freeform 386"/>
            <p:cNvSpPr>
              <a:spLocks/>
            </p:cNvSpPr>
            <p:nvPr/>
          </p:nvSpPr>
          <p:spPr bwMode="auto">
            <a:xfrm>
              <a:off x="5467350" y="4926013"/>
              <a:ext cx="4763" cy="168275"/>
            </a:xfrm>
            <a:custGeom>
              <a:avLst/>
              <a:gdLst/>
              <a:ahLst/>
              <a:cxnLst>
                <a:cxn ang="0">
                  <a:pos x="1" y="106"/>
                </a:cxn>
                <a:cxn ang="0">
                  <a:pos x="3" y="104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6"/>
                </a:cxn>
              </a:cxnLst>
              <a:rect l="0" t="0" r="r" b="b"/>
              <a:pathLst>
                <a:path w="3" h="106">
                  <a:moveTo>
                    <a:pt x="1" y="106"/>
                  </a:moveTo>
                  <a:lnTo>
                    <a:pt x="3" y="104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39" name="Rectangle 387"/>
            <p:cNvSpPr>
              <a:spLocks noChangeArrowheads="1"/>
            </p:cNvSpPr>
            <p:nvPr/>
          </p:nvSpPr>
          <p:spPr bwMode="auto">
            <a:xfrm>
              <a:off x="5470525" y="5089525"/>
              <a:ext cx="12700" cy="3175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40" name="Freeform 388"/>
            <p:cNvSpPr>
              <a:spLocks/>
            </p:cNvSpPr>
            <p:nvPr/>
          </p:nvSpPr>
          <p:spPr bwMode="auto">
            <a:xfrm>
              <a:off x="5483225" y="5086350"/>
              <a:ext cx="3175" cy="635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4"/>
                </a:cxn>
                <a:cxn ang="0">
                  <a:pos x="2" y="4"/>
                </a:cxn>
                <a:cxn ang="0">
                  <a:pos x="2" y="2"/>
                </a:cxn>
              </a:cxnLst>
              <a:rect l="0" t="0" r="r" b="b"/>
              <a:pathLst>
                <a:path w="2" h="4">
                  <a:moveTo>
                    <a:pt x="2" y="2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4"/>
                  </a:lnTo>
                  <a:lnTo>
                    <a:pt x="2" y="4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41" name="Freeform 389"/>
            <p:cNvSpPr>
              <a:spLocks/>
            </p:cNvSpPr>
            <p:nvPr/>
          </p:nvSpPr>
          <p:spPr bwMode="auto">
            <a:xfrm>
              <a:off x="5684838" y="4932363"/>
              <a:ext cx="174625" cy="157163"/>
            </a:xfrm>
            <a:custGeom>
              <a:avLst/>
              <a:gdLst/>
              <a:ahLst/>
              <a:cxnLst>
                <a:cxn ang="0">
                  <a:pos x="59" y="99"/>
                </a:cxn>
                <a:cxn ang="0">
                  <a:pos x="110" y="47"/>
                </a:cxn>
                <a:cxn ang="0">
                  <a:pos x="59" y="0"/>
                </a:cxn>
                <a:cxn ang="0">
                  <a:pos x="0" y="0"/>
                </a:cxn>
                <a:cxn ang="0">
                  <a:pos x="0" y="99"/>
                </a:cxn>
                <a:cxn ang="0">
                  <a:pos x="59" y="99"/>
                </a:cxn>
              </a:cxnLst>
              <a:rect l="0" t="0" r="r" b="b"/>
              <a:pathLst>
                <a:path w="110" h="99">
                  <a:moveTo>
                    <a:pt x="59" y="99"/>
                  </a:moveTo>
                  <a:lnTo>
                    <a:pt x="110" y="47"/>
                  </a:lnTo>
                  <a:lnTo>
                    <a:pt x="59" y="0"/>
                  </a:lnTo>
                  <a:lnTo>
                    <a:pt x="0" y="0"/>
                  </a:lnTo>
                  <a:lnTo>
                    <a:pt x="0" y="99"/>
                  </a:lnTo>
                  <a:lnTo>
                    <a:pt x="59" y="9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42" name="Freeform 390"/>
            <p:cNvSpPr>
              <a:spLocks/>
            </p:cNvSpPr>
            <p:nvPr/>
          </p:nvSpPr>
          <p:spPr bwMode="auto">
            <a:xfrm>
              <a:off x="5778500" y="5005388"/>
              <a:ext cx="84138" cy="88900"/>
            </a:xfrm>
            <a:custGeom>
              <a:avLst/>
              <a:gdLst/>
              <a:ahLst/>
              <a:cxnLst>
                <a:cxn ang="0">
                  <a:pos x="52" y="0"/>
                </a:cxn>
                <a:cxn ang="0">
                  <a:pos x="51" y="0"/>
                </a:cxn>
                <a:cxn ang="0">
                  <a:pos x="0" y="54"/>
                </a:cxn>
                <a:cxn ang="0">
                  <a:pos x="1" y="56"/>
                </a:cxn>
                <a:cxn ang="0">
                  <a:pos x="52" y="4"/>
                </a:cxn>
                <a:cxn ang="0">
                  <a:pos x="52" y="0"/>
                </a:cxn>
                <a:cxn ang="0">
                  <a:pos x="52" y="4"/>
                </a:cxn>
                <a:cxn ang="0">
                  <a:pos x="53" y="2"/>
                </a:cxn>
                <a:cxn ang="0">
                  <a:pos x="52" y="0"/>
                </a:cxn>
              </a:cxnLst>
              <a:rect l="0" t="0" r="r" b="b"/>
              <a:pathLst>
                <a:path w="53" h="56">
                  <a:moveTo>
                    <a:pt x="52" y="0"/>
                  </a:moveTo>
                  <a:lnTo>
                    <a:pt x="51" y="0"/>
                  </a:lnTo>
                  <a:lnTo>
                    <a:pt x="0" y="54"/>
                  </a:lnTo>
                  <a:lnTo>
                    <a:pt x="1" y="56"/>
                  </a:lnTo>
                  <a:lnTo>
                    <a:pt x="52" y="4"/>
                  </a:lnTo>
                  <a:lnTo>
                    <a:pt x="52" y="0"/>
                  </a:lnTo>
                  <a:lnTo>
                    <a:pt x="52" y="4"/>
                  </a:lnTo>
                  <a:lnTo>
                    <a:pt x="53" y="2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43" name="Freeform 391"/>
            <p:cNvSpPr>
              <a:spLocks/>
            </p:cNvSpPr>
            <p:nvPr/>
          </p:nvSpPr>
          <p:spPr bwMode="auto">
            <a:xfrm>
              <a:off x="5778500" y="4929188"/>
              <a:ext cx="80963" cy="809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50" y="51"/>
                </a:cxn>
                <a:cxn ang="0">
                  <a:pos x="51" y="47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51" h="51">
                  <a:moveTo>
                    <a:pt x="0" y="0"/>
                  </a:moveTo>
                  <a:lnTo>
                    <a:pt x="0" y="2"/>
                  </a:lnTo>
                  <a:lnTo>
                    <a:pt x="50" y="51"/>
                  </a:lnTo>
                  <a:lnTo>
                    <a:pt x="51" y="47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44" name="Freeform 392"/>
            <p:cNvSpPr>
              <a:spLocks/>
            </p:cNvSpPr>
            <p:nvPr/>
          </p:nvSpPr>
          <p:spPr bwMode="auto">
            <a:xfrm>
              <a:off x="5681663" y="4929188"/>
              <a:ext cx="96838" cy="317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2"/>
                </a:cxn>
                <a:cxn ang="0">
                  <a:pos x="61" y="2"/>
                </a:cxn>
                <a:cxn ang="0">
                  <a:pos x="61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w="61" h="2">
                  <a:moveTo>
                    <a:pt x="0" y="2"/>
                  </a:moveTo>
                  <a:lnTo>
                    <a:pt x="1" y="2"/>
                  </a:lnTo>
                  <a:lnTo>
                    <a:pt x="61" y="2"/>
                  </a:lnTo>
                  <a:lnTo>
                    <a:pt x="61" y="0"/>
                  </a:lnTo>
                  <a:lnTo>
                    <a:pt x="1" y="0"/>
                  </a:lnTo>
                  <a:lnTo>
                    <a:pt x="0" y="2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45" name="Freeform 393"/>
            <p:cNvSpPr>
              <a:spLocks/>
            </p:cNvSpPr>
            <p:nvPr/>
          </p:nvSpPr>
          <p:spPr bwMode="auto">
            <a:xfrm>
              <a:off x="5681663" y="4932363"/>
              <a:ext cx="3175" cy="161925"/>
            </a:xfrm>
            <a:custGeom>
              <a:avLst/>
              <a:gdLst/>
              <a:ahLst/>
              <a:cxnLst>
                <a:cxn ang="0">
                  <a:pos x="2" y="102"/>
                </a:cxn>
                <a:cxn ang="0">
                  <a:pos x="2" y="10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00"/>
                </a:cxn>
                <a:cxn ang="0">
                  <a:pos x="2" y="102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2" y="102"/>
                </a:cxn>
              </a:cxnLst>
              <a:rect l="0" t="0" r="r" b="b"/>
              <a:pathLst>
                <a:path w="2" h="102">
                  <a:moveTo>
                    <a:pt x="2" y="102"/>
                  </a:moveTo>
                  <a:lnTo>
                    <a:pt x="2" y="10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00"/>
                  </a:lnTo>
                  <a:lnTo>
                    <a:pt x="2" y="102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2" y="10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46" name="Rectangle 394"/>
            <p:cNvSpPr>
              <a:spLocks noChangeArrowheads="1"/>
            </p:cNvSpPr>
            <p:nvPr/>
          </p:nvSpPr>
          <p:spPr bwMode="auto">
            <a:xfrm>
              <a:off x="5684838" y="5089525"/>
              <a:ext cx="93663" cy="3175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47" name="Freeform 395"/>
            <p:cNvSpPr>
              <a:spLocks/>
            </p:cNvSpPr>
            <p:nvPr/>
          </p:nvSpPr>
          <p:spPr bwMode="auto">
            <a:xfrm>
              <a:off x="5778500" y="5086350"/>
              <a:ext cx="1588" cy="6350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1" y="4"/>
                </a:cxn>
              </a:cxnLst>
              <a:rect l="0" t="0" r="r" b="b"/>
              <a:pathLst>
                <a:path w="1" h="4">
                  <a:moveTo>
                    <a:pt x="1" y="4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1" y="4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48" name="Freeform 396"/>
            <p:cNvSpPr>
              <a:spLocks/>
            </p:cNvSpPr>
            <p:nvPr/>
          </p:nvSpPr>
          <p:spPr bwMode="auto">
            <a:xfrm>
              <a:off x="6410325" y="4926013"/>
              <a:ext cx="144463" cy="161925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52" y="0"/>
                </a:cxn>
                <a:cxn ang="0">
                  <a:pos x="0" y="50"/>
                </a:cxn>
                <a:cxn ang="0">
                  <a:pos x="52" y="102"/>
                </a:cxn>
                <a:cxn ang="0">
                  <a:pos x="91" y="102"/>
                </a:cxn>
                <a:cxn ang="0">
                  <a:pos x="91" y="0"/>
                </a:cxn>
              </a:cxnLst>
              <a:rect l="0" t="0" r="r" b="b"/>
              <a:pathLst>
                <a:path w="91" h="102">
                  <a:moveTo>
                    <a:pt x="91" y="0"/>
                  </a:moveTo>
                  <a:lnTo>
                    <a:pt x="52" y="0"/>
                  </a:lnTo>
                  <a:lnTo>
                    <a:pt x="0" y="50"/>
                  </a:lnTo>
                  <a:lnTo>
                    <a:pt x="52" y="102"/>
                  </a:lnTo>
                  <a:lnTo>
                    <a:pt x="91" y="102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49" name="Rectangle 397"/>
            <p:cNvSpPr>
              <a:spLocks noChangeArrowheads="1"/>
            </p:cNvSpPr>
            <p:nvPr/>
          </p:nvSpPr>
          <p:spPr bwMode="auto">
            <a:xfrm>
              <a:off x="6491288" y="4924425"/>
              <a:ext cx="60325" cy="4763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50" name="Freeform 398"/>
            <p:cNvSpPr>
              <a:spLocks/>
            </p:cNvSpPr>
            <p:nvPr/>
          </p:nvSpPr>
          <p:spPr bwMode="auto">
            <a:xfrm>
              <a:off x="6403975" y="4924425"/>
              <a:ext cx="87313" cy="82550"/>
            </a:xfrm>
            <a:custGeom>
              <a:avLst/>
              <a:gdLst/>
              <a:ahLst/>
              <a:cxnLst>
                <a:cxn ang="0">
                  <a:pos x="1" y="52"/>
                </a:cxn>
                <a:cxn ang="0">
                  <a:pos x="3" y="52"/>
                </a:cxn>
                <a:cxn ang="0">
                  <a:pos x="55" y="2"/>
                </a:cxn>
                <a:cxn ang="0">
                  <a:pos x="53" y="0"/>
                </a:cxn>
                <a:cxn ang="0">
                  <a:pos x="1" y="48"/>
                </a:cxn>
                <a:cxn ang="0">
                  <a:pos x="1" y="52"/>
                </a:cxn>
                <a:cxn ang="0">
                  <a:pos x="1" y="48"/>
                </a:cxn>
                <a:cxn ang="0">
                  <a:pos x="0" y="51"/>
                </a:cxn>
                <a:cxn ang="0">
                  <a:pos x="1" y="52"/>
                </a:cxn>
              </a:cxnLst>
              <a:rect l="0" t="0" r="r" b="b"/>
              <a:pathLst>
                <a:path w="55" h="52">
                  <a:moveTo>
                    <a:pt x="1" y="52"/>
                  </a:moveTo>
                  <a:lnTo>
                    <a:pt x="3" y="52"/>
                  </a:lnTo>
                  <a:lnTo>
                    <a:pt x="55" y="2"/>
                  </a:lnTo>
                  <a:lnTo>
                    <a:pt x="53" y="0"/>
                  </a:lnTo>
                  <a:lnTo>
                    <a:pt x="1" y="48"/>
                  </a:lnTo>
                  <a:lnTo>
                    <a:pt x="1" y="52"/>
                  </a:lnTo>
                  <a:lnTo>
                    <a:pt x="1" y="48"/>
                  </a:lnTo>
                  <a:lnTo>
                    <a:pt x="0" y="51"/>
                  </a:lnTo>
                  <a:lnTo>
                    <a:pt x="1" y="5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51" name="Freeform 399"/>
            <p:cNvSpPr>
              <a:spLocks/>
            </p:cNvSpPr>
            <p:nvPr/>
          </p:nvSpPr>
          <p:spPr bwMode="auto">
            <a:xfrm>
              <a:off x="6407150" y="5000625"/>
              <a:ext cx="84138" cy="90488"/>
            </a:xfrm>
            <a:custGeom>
              <a:avLst/>
              <a:gdLst/>
              <a:ahLst/>
              <a:cxnLst>
                <a:cxn ang="0">
                  <a:pos x="51" y="57"/>
                </a:cxn>
                <a:cxn ang="0">
                  <a:pos x="53" y="52"/>
                </a:cxn>
                <a:cxn ang="0">
                  <a:pos x="1" y="0"/>
                </a:cxn>
                <a:cxn ang="0">
                  <a:pos x="0" y="5"/>
                </a:cxn>
                <a:cxn ang="0">
                  <a:pos x="51" y="54"/>
                </a:cxn>
                <a:cxn ang="0">
                  <a:pos x="51" y="57"/>
                </a:cxn>
              </a:cxnLst>
              <a:rect l="0" t="0" r="r" b="b"/>
              <a:pathLst>
                <a:path w="53" h="57">
                  <a:moveTo>
                    <a:pt x="51" y="57"/>
                  </a:moveTo>
                  <a:lnTo>
                    <a:pt x="53" y="52"/>
                  </a:lnTo>
                  <a:lnTo>
                    <a:pt x="1" y="0"/>
                  </a:lnTo>
                  <a:lnTo>
                    <a:pt x="0" y="5"/>
                  </a:lnTo>
                  <a:lnTo>
                    <a:pt x="51" y="54"/>
                  </a:lnTo>
                  <a:lnTo>
                    <a:pt x="51" y="57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52" name="Freeform 400"/>
            <p:cNvSpPr>
              <a:spLocks/>
            </p:cNvSpPr>
            <p:nvPr/>
          </p:nvSpPr>
          <p:spPr bwMode="auto">
            <a:xfrm>
              <a:off x="6489700" y="5083175"/>
              <a:ext cx="3175" cy="7938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2" y="0"/>
                </a:cxn>
                <a:cxn ang="0">
                  <a:pos x="0" y="5"/>
                </a:cxn>
                <a:cxn ang="0">
                  <a:pos x="2" y="5"/>
                </a:cxn>
              </a:cxnLst>
              <a:rect l="0" t="0" r="r" b="b"/>
              <a:pathLst>
                <a:path w="2" h="5">
                  <a:moveTo>
                    <a:pt x="2" y="5"/>
                  </a:moveTo>
                  <a:lnTo>
                    <a:pt x="2" y="0"/>
                  </a:lnTo>
                  <a:lnTo>
                    <a:pt x="0" y="5"/>
                  </a:lnTo>
                  <a:lnTo>
                    <a:pt x="2" y="5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53" name="Freeform 401"/>
            <p:cNvSpPr>
              <a:spLocks/>
            </p:cNvSpPr>
            <p:nvPr/>
          </p:nvSpPr>
          <p:spPr bwMode="auto">
            <a:xfrm>
              <a:off x="6491288" y="5083175"/>
              <a:ext cx="63500" cy="7938"/>
            </a:xfrm>
            <a:custGeom>
              <a:avLst/>
              <a:gdLst/>
              <a:ahLst/>
              <a:cxnLst>
                <a:cxn ang="0">
                  <a:pos x="40" y="2"/>
                </a:cxn>
                <a:cxn ang="0">
                  <a:pos x="39" y="0"/>
                </a:cxn>
                <a:cxn ang="0">
                  <a:pos x="0" y="0"/>
                </a:cxn>
                <a:cxn ang="0">
                  <a:pos x="0" y="5"/>
                </a:cxn>
                <a:cxn ang="0">
                  <a:pos x="39" y="5"/>
                </a:cxn>
                <a:cxn ang="0">
                  <a:pos x="40" y="2"/>
                </a:cxn>
                <a:cxn ang="0">
                  <a:pos x="39" y="5"/>
                </a:cxn>
                <a:cxn ang="0">
                  <a:pos x="40" y="5"/>
                </a:cxn>
                <a:cxn ang="0">
                  <a:pos x="40" y="2"/>
                </a:cxn>
              </a:cxnLst>
              <a:rect l="0" t="0" r="r" b="b"/>
              <a:pathLst>
                <a:path w="40" h="5">
                  <a:moveTo>
                    <a:pt x="40" y="2"/>
                  </a:moveTo>
                  <a:lnTo>
                    <a:pt x="39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39" y="5"/>
                  </a:lnTo>
                  <a:lnTo>
                    <a:pt x="40" y="2"/>
                  </a:lnTo>
                  <a:lnTo>
                    <a:pt x="39" y="5"/>
                  </a:lnTo>
                  <a:lnTo>
                    <a:pt x="40" y="5"/>
                  </a:lnTo>
                  <a:lnTo>
                    <a:pt x="40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54" name="Freeform 402"/>
            <p:cNvSpPr>
              <a:spLocks/>
            </p:cNvSpPr>
            <p:nvPr/>
          </p:nvSpPr>
          <p:spPr bwMode="auto">
            <a:xfrm>
              <a:off x="6554788" y="4924425"/>
              <a:ext cx="3175" cy="1619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102"/>
                </a:cxn>
                <a:cxn ang="0">
                  <a:pos x="2" y="10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 h="102">
                  <a:moveTo>
                    <a:pt x="0" y="0"/>
                  </a:moveTo>
                  <a:lnTo>
                    <a:pt x="0" y="0"/>
                  </a:lnTo>
                  <a:lnTo>
                    <a:pt x="0" y="102"/>
                  </a:lnTo>
                  <a:lnTo>
                    <a:pt x="2" y="102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55" name="Freeform 403"/>
            <p:cNvSpPr>
              <a:spLocks/>
            </p:cNvSpPr>
            <p:nvPr/>
          </p:nvSpPr>
          <p:spPr bwMode="auto">
            <a:xfrm>
              <a:off x="4795838" y="4926013"/>
              <a:ext cx="74613" cy="163513"/>
            </a:xfrm>
            <a:custGeom>
              <a:avLst/>
              <a:gdLst/>
              <a:ahLst/>
              <a:cxnLst>
                <a:cxn ang="0">
                  <a:pos x="11" y="103"/>
                </a:cxn>
                <a:cxn ang="0">
                  <a:pos x="47" y="52"/>
                </a:cxn>
                <a:cxn ang="0">
                  <a:pos x="11" y="0"/>
                </a:cxn>
                <a:cxn ang="0">
                  <a:pos x="0" y="0"/>
                </a:cxn>
                <a:cxn ang="0">
                  <a:pos x="0" y="103"/>
                </a:cxn>
                <a:cxn ang="0">
                  <a:pos x="11" y="103"/>
                </a:cxn>
              </a:cxnLst>
              <a:rect l="0" t="0" r="r" b="b"/>
              <a:pathLst>
                <a:path w="47" h="103">
                  <a:moveTo>
                    <a:pt x="11" y="103"/>
                  </a:moveTo>
                  <a:lnTo>
                    <a:pt x="47" y="52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103"/>
                  </a:lnTo>
                  <a:lnTo>
                    <a:pt x="11" y="10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56" name="Freeform 404"/>
            <p:cNvSpPr>
              <a:spLocks/>
            </p:cNvSpPr>
            <p:nvPr/>
          </p:nvSpPr>
          <p:spPr bwMode="auto">
            <a:xfrm>
              <a:off x="4811713" y="5005388"/>
              <a:ext cx="61913" cy="8890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36" y="0"/>
                </a:cxn>
                <a:cxn ang="0">
                  <a:pos x="0" y="54"/>
                </a:cxn>
                <a:cxn ang="0">
                  <a:pos x="2" y="56"/>
                </a:cxn>
                <a:cxn ang="0">
                  <a:pos x="38" y="4"/>
                </a:cxn>
                <a:cxn ang="0">
                  <a:pos x="38" y="0"/>
                </a:cxn>
                <a:cxn ang="0">
                  <a:pos x="38" y="4"/>
                </a:cxn>
                <a:cxn ang="0">
                  <a:pos x="39" y="2"/>
                </a:cxn>
                <a:cxn ang="0">
                  <a:pos x="38" y="0"/>
                </a:cxn>
              </a:cxnLst>
              <a:rect l="0" t="0" r="r" b="b"/>
              <a:pathLst>
                <a:path w="39" h="56">
                  <a:moveTo>
                    <a:pt x="38" y="0"/>
                  </a:moveTo>
                  <a:lnTo>
                    <a:pt x="36" y="0"/>
                  </a:lnTo>
                  <a:lnTo>
                    <a:pt x="0" y="54"/>
                  </a:lnTo>
                  <a:lnTo>
                    <a:pt x="2" y="56"/>
                  </a:lnTo>
                  <a:lnTo>
                    <a:pt x="38" y="4"/>
                  </a:lnTo>
                  <a:lnTo>
                    <a:pt x="38" y="0"/>
                  </a:lnTo>
                  <a:lnTo>
                    <a:pt x="38" y="4"/>
                  </a:lnTo>
                  <a:lnTo>
                    <a:pt x="39" y="2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57" name="Freeform 405"/>
            <p:cNvSpPr>
              <a:spLocks/>
            </p:cNvSpPr>
            <p:nvPr/>
          </p:nvSpPr>
          <p:spPr bwMode="auto">
            <a:xfrm>
              <a:off x="4813300" y="4924425"/>
              <a:ext cx="57150" cy="85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35" y="54"/>
                </a:cxn>
                <a:cxn ang="0">
                  <a:pos x="36" y="5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36" h="54">
                  <a:moveTo>
                    <a:pt x="0" y="0"/>
                  </a:moveTo>
                  <a:lnTo>
                    <a:pt x="0" y="2"/>
                  </a:lnTo>
                  <a:lnTo>
                    <a:pt x="35" y="54"/>
                  </a:lnTo>
                  <a:lnTo>
                    <a:pt x="36" y="5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58" name="Freeform 406"/>
            <p:cNvSpPr>
              <a:spLocks/>
            </p:cNvSpPr>
            <p:nvPr/>
          </p:nvSpPr>
          <p:spPr bwMode="auto">
            <a:xfrm>
              <a:off x="4794250" y="4924425"/>
              <a:ext cx="19050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3"/>
                </a:cxn>
                <a:cxn ang="0">
                  <a:pos x="12" y="3"/>
                </a:cxn>
                <a:cxn ang="0">
                  <a:pos x="12" y="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2" h="3">
                  <a:moveTo>
                    <a:pt x="0" y="1"/>
                  </a:moveTo>
                  <a:lnTo>
                    <a:pt x="2" y="3"/>
                  </a:lnTo>
                  <a:lnTo>
                    <a:pt x="12" y="3"/>
                  </a:lnTo>
                  <a:lnTo>
                    <a:pt x="12" y="0"/>
                  </a:lnTo>
                  <a:lnTo>
                    <a:pt x="2" y="0"/>
                  </a:lnTo>
                  <a:lnTo>
                    <a:pt x="0" y="1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59" name="Freeform 407"/>
            <p:cNvSpPr>
              <a:spLocks/>
            </p:cNvSpPr>
            <p:nvPr/>
          </p:nvSpPr>
          <p:spPr bwMode="auto">
            <a:xfrm>
              <a:off x="4794250" y="4926013"/>
              <a:ext cx="4763" cy="168275"/>
            </a:xfrm>
            <a:custGeom>
              <a:avLst/>
              <a:gdLst/>
              <a:ahLst/>
              <a:cxnLst>
                <a:cxn ang="0">
                  <a:pos x="1" y="106"/>
                </a:cxn>
                <a:cxn ang="0">
                  <a:pos x="3" y="104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6"/>
                </a:cxn>
              </a:cxnLst>
              <a:rect l="0" t="0" r="r" b="b"/>
              <a:pathLst>
                <a:path w="3" h="106">
                  <a:moveTo>
                    <a:pt x="1" y="106"/>
                  </a:moveTo>
                  <a:lnTo>
                    <a:pt x="3" y="104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60" name="Rectangle 408"/>
            <p:cNvSpPr>
              <a:spLocks noChangeArrowheads="1"/>
            </p:cNvSpPr>
            <p:nvPr/>
          </p:nvSpPr>
          <p:spPr bwMode="auto">
            <a:xfrm>
              <a:off x="4795838" y="5089525"/>
              <a:ext cx="17463" cy="3175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61" name="Freeform 409"/>
            <p:cNvSpPr>
              <a:spLocks/>
            </p:cNvSpPr>
            <p:nvPr/>
          </p:nvSpPr>
          <p:spPr bwMode="auto">
            <a:xfrm>
              <a:off x="4811713" y="5089525"/>
              <a:ext cx="3175" cy="3175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2"/>
                </a:cxn>
                <a:cxn ang="0">
                  <a:pos x="2" y="2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62" name="Rectangle 410"/>
            <p:cNvSpPr>
              <a:spLocks noChangeArrowheads="1"/>
            </p:cNvSpPr>
            <p:nvPr/>
          </p:nvSpPr>
          <p:spPr bwMode="auto">
            <a:xfrm>
              <a:off x="4754563" y="4719638"/>
              <a:ext cx="184150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pfla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63" name="Rectangle 411"/>
            <p:cNvSpPr>
              <a:spLocks noChangeArrowheads="1"/>
            </p:cNvSpPr>
            <p:nvPr/>
          </p:nvSpPr>
          <p:spPr bwMode="auto">
            <a:xfrm>
              <a:off x="4879975" y="4719638"/>
              <a:ext cx="57150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'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64" name="Rectangle 412"/>
            <p:cNvSpPr>
              <a:spLocks noChangeArrowheads="1"/>
            </p:cNvSpPr>
            <p:nvPr/>
          </p:nvSpPr>
          <p:spPr bwMode="auto">
            <a:xfrm>
              <a:off x="4906963" y="4725988"/>
              <a:ext cx="179388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ack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65" name="Rectangle 413"/>
            <p:cNvSpPr>
              <a:spLocks noChangeArrowheads="1"/>
            </p:cNvSpPr>
            <p:nvPr/>
          </p:nvSpPr>
          <p:spPr bwMode="auto">
            <a:xfrm>
              <a:off x="5083175" y="4719638"/>
              <a:ext cx="163513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pta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66" name="Rectangle 414"/>
            <p:cNvSpPr>
              <a:spLocks noChangeArrowheads="1"/>
            </p:cNvSpPr>
            <p:nvPr/>
          </p:nvSpPr>
          <p:spPr bwMode="auto">
            <a:xfrm>
              <a:off x="5305425" y="4719638"/>
              <a:ext cx="214313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cbiD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67" name="Rectangle 415"/>
            <p:cNvSpPr>
              <a:spLocks noChangeArrowheads="1"/>
            </p:cNvSpPr>
            <p:nvPr/>
          </p:nvSpPr>
          <p:spPr bwMode="auto">
            <a:xfrm>
              <a:off x="5435600" y="4641850"/>
              <a:ext cx="187325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137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68" name="Rectangle 416"/>
            <p:cNvSpPr>
              <a:spLocks noChangeArrowheads="1"/>
            </p:cNvSpPr>
            <p:nvPr/>
          </p:nvSpPr>
          <p:spPr bwMode="auto">
            <a:xfrm>
              <a:off x="5538788" y="4719638"/>
              <a:ext cx="187325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411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69" name="Rectangle 417"/>
            <p:cNvSpPr>
              <a:spLocks noChangeArrowheads="1"/>
            </p:cNvSpPr>
            <p:nvPr/>
          </p:nvSpPr>
          <p:spPr bwMode="auto">
            <a:xfrm>
              <a:off x="5713413" y="4719638"/>
              <a:ext cx="187325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481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70" name="Rectangle 418"/>
            <p:cNvSpPr>
              <a:spLocks noChangeArrowheads="1"/>
            </p:cNvSpPr>
            <p:nvPr/>
          </p:nvSpPr>
          <p:spPr bwMode="auto">
            <a:xfrm>
              <a:off x="5946775" y="4719638"/>
              <a:ext cx="88900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L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71" name="Rectangle 419"/>
            <p:cNvSpPr>
              <a:spLocks noChangeArrowheads="1"/>
            </p:cNvSpPr>
            <p:nvPr/>
          </p:nvSpPr>
          <p:spPr bwMode="auto">
            <a:xfrm>
              <a:off x="6053138" y="4719638"/>
              <a:ext cx="103188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H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72" name="Rectangle 420"/>
            <p:cNvSpPr>
              <a:spLocks noChangeArrowheads="1"/>
            </p:cNvSpPr>
            <p:nvPr/>
          </p:nvSpPr>
          <p:spPr bwMode="auto">
            <a:xfrm>
              <a:off x="6143625" y="4719638"/>
              <a:ext cx="65088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I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73" name="Rectangle 421"/>
            <p:cNvSpPr>
              <a:spLocks noChangeArrowheads="1"/>
            </p:cNvSpPr>
            <p:nvPr/>
          </p:nvSpPr>
          <p:spPr bwMode="auto">
            <a:xfrm>
              <a:off x="6232525" y="4719638"/>
              <a:ext cx="84138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J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74" name="Rectangle 422"/>
            <p:cNvSpPr>
              <a:spLocks noChangeArrowheads="1"/>
            </p:cNvSpPr>
            <p:nvPr/>
          </p:nvSpPr>
          <p:spPr bwMode="auto">
            <a:xfrm>
              <a:off x="6357938" y="4719638"/>
              <a:ext cx="98425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K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75" name="Rectangle 423"/>
            <p:cNvSpPr>
              <a:spLocks noChangeArrowheads="1"/>
            </p:cNvSpPr>
            <p:nvPr/>
          </p:nvSpPr>
          <p:spPr bwMode="auto">
            <a:xfrm>
              <a:off x="6434138" y="4719638"/>
              <a:ext cx="241300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cupB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76" name="Rectangle 424"/>
            <p:cNvSpPr>
              <a:spLocks noChangeArrowheads="1"/>
            </p:cNvSpPr>
            <p:nvPr/>
          </p:nvSpPr>
          <p:spPr bwMode="auto">
            <a:xfrm>
              <a:off x="6597650" y="4719638"/>
              <a:ext cx="241300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cdpA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77" name="Rectangle 425"/>
            <p:cNvSpPr>
              <a:spLocks noChangeArrowheads="1"/>
            </p:cNvSpPr>
            <p:nvPr/>
          </p:nvSpPr>
          <p:spPr bwMode="auto">
            <a:xfrm>
              <a:off x="6845300" y="4719638"/>
              <a:ext cx="103188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C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78" name="Rectangle 426"/>
            <p:cNvSpPr>
              <a:spLocks noChangeArrowheads="1"/>
            </p:cNvSpPr>
            <p:nvPr/>
          </p:nvSpPr>
          <p:spPr bwMode="auto">
            <a:xfrm>
              <a:off x="6972300" y="4719638"/>
              <a:ext cx="103188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D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79" name="Rectangle 427"/>
            <p:cNvSpPr>
              <a:spLocks noChangeArrowheads="1"/>
            </p:cNvSpPr>
            <p:nvPr/>
          </p:nvSpPr>
          <p:spPr bwMode="auto">
            <a:xfrm>
              <a:off x="7078663" y="4719638"/>
              <a:ext cx="98425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E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80" name="Rectangle 428"/>
            <p:cNvSpPr>
              <a:spLocks noChangeArrowheads="1"/>
            </p:cNvSpPr>
            <p:nvPr/>
          </p:nvSpPr>
          <p:spPr bwMode="auto">
            <a:xfrm>
              <a:off x="7213600" y="4719638"/>
              <a:ext cx="93663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F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81" name="Rectangle 429"/>
            <p:cNvSpPr>
              <a:spLocks noChangeArrowheads="1"/>
            </p:cNvSpPr>
            <p:nvPr/>
          </p:nvSpPr>
          <p:spPr bwMode="auto">
            <a:xfrm>
              <a:off x="7377113" y="4719638"/>
              <a:ext cx="103188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C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82" name="Rectangle 430"/>
            <p:cNvSpPr>
              <a:spLocks noChangeArrowheads="1"/>
            </p:cNvSpPr>
            <p:nvPr/>
          </p:nvSpPr>
          <p:spPr bwMode="auto">
            <a:xfrm>
              <a:off x="7502525" y="4719638"/>
              <a:ext cx="98425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X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83" name="Rectangle 431"/>
            <p:cNvSpPr>
              <a:spLocks noChangeArrowheads="1"/>
            </p:cNvSpPr>
            <p:nvPr/>
          </p:nvSpPr>
          <p:spPr bwMode="auto">
            <a:xfrm>
              <a:off x="6608763" y="4813300"/>
              <a:ext cx="241300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cdpA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84" name="Rectangle 432"/>
            <p:cNvSpPr>
              <a:spLocks noChangeArrowheads="1"/>
            </p:cNvSpPr>
            <p:nvPr/>
          </p:nvSpPr>
          <p:spPr bwMode="auto">
            <a:xfrm>
              <a:off x="6858000" y="4813300"/>
              <a:ext cx="103188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C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85" name="Rectangle 433"/>
            <p:cNvSpPr>
              <a:spLocks noChangeArrowheads="1"/>
            </p:cNvSpPr>
            <p:nvPr/>
          </p:nvSpPr>
          <p:spPr bwMode="auto">
            <a:xfrm>
              <a:off x="6983413" y="4813300"/>
              <a:ext cx="103188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D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86" name="Rectangle 434"/>
            <p:cNvSpPr>
              <a:spLocks noChangeArrowheads="1"/>
            </p:cNvSpPr>
            <p:nvPr/>
          </p:nvSpPr>
          <p:spPr bwMode="auto">
            <a:xfrm>
              <a:off x="7089775" y="4813300"/>
              <a:ext cx="98425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E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87" name="Rectangle 435"/>
            <p:cNvSpPr>
              <a:spLocks noChangeArrowheads="1"/>
            </p:cNvSpPr>
            <p:nvPr/>
          </p:nvSpPr>
          <p:spPr bwMode="auto">
            <a:xfrm>
              <a:off x="7224713" y="4813300"/>
              <a:ext cx="93663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F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88" name="Rectangle 436"/>
            <p:cNvSpPr>
              <a:spLocks noChangeArrowheads="1"/>
            </p:cNvSpPr>
            <p:nvPr/>
          </p:nvSpPr>
          <p:spPr bwMode="auto">
            <a:xfrm>
              <a:off x="7386638" y="4813300"/>
              <a:ext cx="103188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C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89" name="Rectangle 437"/>
            <p:cNvSpPr>
              <a:spLocks noChangeArrowheads="1"/>
            </p:cNvSpPr>
            <p:nvPr/>
          </p:nvSpPr>
          <p:spPr bwMode="auto">
            <a:xfrm>
              <a:off x="7513638" y="4813300"/>
              <a:ext cx="98425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X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90" name="Rectangle 438"/>
            <p:cNvSpPr>
              <a:spLocks noChangeArrowheads="1"/>
            </p:cNvSpPr>
            <p:nvPr/>
          </p:nvSpPr>
          <p:spPr bwMode="auto">
            <a:xfrm>
              <a:off x="7654925" y="4813300"/>
              <a:ext cx="98425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Y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91" name="Rectangle 439"/>
            <p:cNvSpPr>
              <a:spLocks noChangeArrowheads="1"/>
            </p:cNvSpPr>
            <p:nvPr/>
          </p:nvSpPr>
          <p:spPr bwMode="auto">
            <a:xfrm>
              <a:off x="7826375" y="4813300"/>
              <a:ext cx="93663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Z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92" name="Rectangle 440"/>
            <p:cNvSpPr>
              <a:spLocks noChangeArrowheads="1"/>
            </p:cNvSpPr>
            <p:nvPr/>
          </p:nvSpPr>
          <p:spPr bwMode="auto">
            <a:xfrm>
              <a:off x="7902575" y="4813300"/>
              <a:ext cx="241300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WBA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93" name="Rectangle 441"/>
            <p:cNvSpPr>
              <a:spLocks noChangeArrowheads="1"/>
            </p:cNvSpPr>
            <p:nvPr/>
          </p:nvSpPr>
          <p:spPr bwMode="auto">
            <a:xfrm>
              <a:off x="8072438" y="4813300"/>
              <a:ext cx="88900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L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94" name="Rectangle 442"/>
            <p:cNvSpPr>
              <a:spLocks noChangeArrowheads="1"/>
            </p:cNvSpPr>
            <p:nvPr/>
          </p:nvSpPr>
          <p:spPr bwMode="auto">
            <a:xfrm>
              <a:off x="8154988" y="4813300"/>
              <a:ext cx="114300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M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95" name="Rectangle 443"/>
            <p:cNvSpPr>
              <a:spLocks noChangeArrowheads="1"/>
            </p:cNvSpPr>
            <p:nvPr/>
          </p:nvSpPr>
          <p:spPr bwMode="auto">
            <a:xfrm>
              <a:off x="4773613" y="5021263"/>
              <a:ext cx="47625" cy="1571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96" name="Freeform 444"/>
            <p:cNvSpPr>
              <a:spLocks/>
            </p:cNvSpPr>
            <p:nvPr/>
          </p:nvSpPr>
          <p:spPr bwMode="auto">
            <a:xfrm>
              <a:off x="7459663" y="2525713"/>
              <a:ext cx="874713" cy="144463"/>
            </a:xfrm>
            <a:custGeom>
              <a:avLst/>
              <a:gdLst/>
              <a:ahLst/>
              <a:cxnLst>
                <a:cxn ang="0">
                  <a:pos x="371" y="0"/>
                </a:cxn>
                <a:cxn ang="0">
                  <a:pos x="551" y="91"/>
                </a:cxn>
                <a:cxn ang="0">
                  <a:pos x="364" y="62"/>
                </a:cxn>
                <a:cxn ang="0">
                  <a:pos x="418" y="90"/>
                </a:cxn>
                <a:cxn ang="0">
                  <a:pos x="241" y="62"/>
                </a:cxn>
                <a:cxn ang="0">
                  <a:pos x="287" y="84"/>
                </a:cxn>
                <a:cxn ang="0">
                  <a:pos x="0" y="39"/>
                </a:cxn>
                <a:cxn ang="0">
                  <a:pos x="185" y="35"/>
                </a:cxn>
                <a:cxn ang="0">
                  <a:pos x="146" y="15"/>
                </a:cxn>
                <a:cxn ang="0">
                  <a:pos x="290" y="24"/>
                </a:cxn>
                <a:cxn ang="0">
                  <a:pos x="251" y="6"/>
                </a:cxn>
                <a:cxn ang="0">
                  <a:pos x="371" y="0"/>
                </a:cxn>
              </a:cxnLst>
              <a:rect l="0" t="0" r="r" b="b"/>
              <a:pathLst>
                <a:path w="551" h="91">
                  <a:moveTo>
                    <a:pt x="371" y="0"/>
                  </a:moveTo>
                  <a:lnTo>
                    <a:pt x="551" y="91"/>
                  </a:lnTo>
                  <a:lnTo>
                    <a:pt x="364" y="62"/>
                  </a:lnTo>
                  <a:lnTo>
                    <a:pt x="418" y="90"/>
                  </a:lnTo>
                  <a:lnTo>
                    <a:pt x="241" y="62"/>
                  </a:lnTo>
                  <a:lnTo>
                    <a:pt x="287" y="84"/>
                  </a:lnTo>
                  <a:lnTo>
                    <a:pt x="0" y="39"/>
                  </a:lnTo>
                  <a:lnTo>
                    <a:pt x="185" y="35"/>
                  </a:lnTo>
                  <a:lnTo>
                    <a:pt x="146" y="15"/>
                  </a:lnTo>
                  <a:lnTo>
                    <a:pt x="290" y="24"/>
                  </a:lnTo>
                  <a:lnTo>
                    <a:pt x="251" y="6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97" name="Freeform 445"/>
            <p:cNvSpPr>
              <a:spLocks/>
            </p:cNvSpPr>
            <p:nvPr/>
          </p:nvSpPr>
          <p:spPr bwMode="auto">
            <a:xfrm>
              <a:off x="7459663" y="2525713"/>
              <a:ext cx="874713" cy="144463"/>
            </a:xfrm>
            <a:custGeom>
              <a:avLst/>
              <a:gdLst/>
              <a:ahLst/>
              <a:cxnLst>
                <a:cxn ang="0">
                  <a:pos x="371" y="0"/>
                </a:cxn>
                <a:cxn ang="0">
                  <a:pos x="551" y="91"/>
                </a:cxn>
                <a:cxn ang="0">
                  <a:pos x="364" y="62"/>
                </a:cxn>
                <a:cxn ang="0">
                  <a:pos x="418" y="90"/>
                </a:cxn>
                <a:cxn ang="0">
                  <a:pos x="241" y="62"/>
                </a:cxn>
                <a:cxn ang="0">
                  <a:pos x="287" y="84"/>
                </a:cxn>
                <a:cxn ang="0">
                  <a:pos x="0" y="39"/>
                </a:cxn>
                <a:cxn ang="0">
                  <a:pos x="185" y="35"/>
                </a:cxn>
                <a:cxn ang="0">
                  <a:pos x="146" y="15"/>
                </a:cxn>
                <a:cxn ang="0">
                  <a:pos x="290" y="24"/>
                </a:cxn>
                <a:cxn ang="0">
                  <a:pos x="251" y="6"/>
                </a:cxn>
                <a:cxn ang="0">
                  <a:pos x="371" y="0"/>
                </a:cxn>
              </a:cxnLst>
              <a:rect l="0" t="0" r="r" b="b"/>
              <a:pathLst>
                <a:path w="551" h="91">
                  <a:moveTo>
                    <a:pt x="371" y="0"/>
                  </a:moveTo>
                  <a:lnTo>
                    <a:pt x="551" y="91"/>
                  </a:lnTo>
                  <a:lnTo>
                    <a:pt x="364" y="62"/>
                  </a:lnTo>
                  <a:lnTo>
                    <a:pt x="418" y="90"/>
                  </a:lnTo>
                  <a:lnTo>
                    <a:pt x="241" y="62"/>
                  </a:lnTo>
                  <a:lnTo>
                    <a:pt x="287" y="84"/>
                  </a:lnTo>
                  <a:lnTo>
                    <a:pt x="0" y="39"/>
                  </a:lnTo>
                  <a:lnTo>
                    <a:pt x="185" y="35"/>
                  </a:lnTo>
                  <a:lnTo>
                    <a:pt x="146" y="15"/>
                  </a:lnTo>
                  <a:lnTo>
                    <a:pt x="290" y="24"/>
                  </a:lnTo>
                  <a:lnTo>
                    <a:pt x="251" y="6"/>
                  </a:lnTo>
                  <a:lnTo>
                    <a:pt x="371" y="0"/>
                  </a:lnTo>
                </a:path>
              </a:pathLst>
            </a:custGeom>
            <a:noFill/>
            <a:ln w="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99" name="Rectangle 447"/>
            <p:cNvSpPr>
              <a:spLocks noChangeArrowheads="1"/>
            </p:cNvSpPr>
            <p:nvPr/>
          </p:nvSpPr>
          <p:spPr bwMode="auto">
            <a:xfrm>
              <a:off x="6142038" y="1406525"/>
              <a:ext cx="32380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O</a:t>
              </a:r>
              <a:r>
                <a:rPr kumimoji="0" lang="de-DE" sz="2200" b="1" i="0" u="none" strike="noStrike" cap="none" normalizeH="0" baseline="-25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2</a:t>
              </a:r>
              <a:endParaRPr kumimoji="0" lang="de-DE" sz="1800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401" name="Rectangle 449"/>
            <p:cNvSpPr>
              <a:spLocks noChangeArrowheads="1"/>
            </p:cNvSpPr>
            <p:nvPr/>
          </p:nvSpPr>
          <p:spPr bwMode="auto">
            <a:xfrm>
              <a:off x="4918075" y="4470400"/>
              <a:ext cx="2750753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de-DE" sz="1400" b="1" dirty="0" err="1" smtClean="0">
                  <a:solidFill>
                    <a:srgbClr val="000000"/>
                  </a:solidFill>
                </a:rPr>
                <a:t>P</a:t>
              </a:r>
              <a:r>
                <a:rPr kumimoji="0" lang="de-DE" sz="1400" b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hotosynthetic</a:t>
              </a:r>
              <a:r>
                <a:rPr kumimoji="0" lang="de-DE" sz="1400" b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</a:t>
              </a:r>
              <a:r>
                <a:rPr kumimoji="0" lang="de-DE" sz="1400" b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gene</a:t>
              </a:r>
              <a:r>
                <a:rPr kumimoji="0" lang="de-DE" sz="1400" b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</a:t>
              </a:r>
              <a:r>
                <a:rPr kumimoji="0" lang="de-DE" sz="1400" b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expression</a:t>
              </a:r>
              <a:endParaRPr kumimoji="0" lang="de-DE" sz="18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402" name="Rectangle 450"/>
            <p:cNvSpPr>
              <a:spLocks noChangeArrowheads="1"/>
            </p:cNvSpPr>
            <p:nvPr/>
          </p:nvSpPr>
          <p:spPr bwMode="auto">
            <a:xfrm>
              <a:off x="6724650" y="3032125"/>
              <a:ext cx="165100" cy="238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?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403" name="Freeform 451"/>
            <p:cNvSpPr>
              <a:spLocks noEditPoints="1"/>
            </p:cNvSpPr>
            <p:nvPr/>
          </p:nvSpPr>
          <p:spPr bwMode="auto">
            <a:xfrm>
              <a:off x="4754563" y="2800350"/>
              <a:ext cx="373063" cy="109538"/>
            </a:xfrm>
            <a:custGeom>
              <a:avLst/>
              <a:gdLst/>
              <a:ahLst/>
              <a:cxnLst>
                <a:cxn ang="0">
                  <a:pos x="1" y="32"/>
                </a:cxn>
                <a:cxn ang="0">
                  <a:pos x="206" y="32"/>
                </a:cxn>
                <a:cxn ang="0">
                  <a:pos x="207" y="32"/>
                </a:cxn>
                <a:cxn ang="0">
                  <a:pos x="208" y="32"/>
                </a:cxn>
                <a:cxn ang="0">
                  <a:pos x="208" y="35"/>
                </a:cxn>
                <a:cxn ang="0">
                  <a:pos x="208" y="37"/>
                </a:cxn>
                <a:cxn ang="0">
                  <a:pos x="207" y="37"/>
                </a:cxn>
                <a:cxn ang="0">
                  <a:pos x="207" y="38"/>
                </a:cxn>
                <a:cxn ang="0">
                  <a:pos x="206" y="38"/>
                </a:cxn>
                <a:cxn ang="0">
                  <a:pos x="1" y="38"/>
                </a:cxn>
                <a:cxn ang="0">
                  <a:pos x="0" y="38"/>
                </a:cxn>
                <a:cxn ang="0">
                  <a:pos x="0" y="37"/>
                </a:cxn>
                <a:cxn ang="0">
                  <a:pos x="0" y="37"/>
                </a:cxn>
                <a:cxn ang="0">
                  <a:pos x="0" y="35"/>
                </a:cxn>
                <a:cxn ang="0">
                  <a:pos x="0" y="32"/>
                </a:cxn>
                <a:cxn ang="0">
                  <a:pos x="0" y="32"/>
                </a:cxn>
                <a:cxn ang="0">
                  <a:pos x="1" y="32"/>
                </a:cxn>
                <a:cxn ang="0">
                  <a:pos x="204" y="0"/>
                </a:cxn>
                <a:cxn ang="0">
                  <a:pos x="235" y="35"/>
                </a:cxn>
                <a:cxn ang="0">
                  <a:pos x="204" y="69"/>
                </a:cxn>
                <a:cxn ang="0">
                  <a:pos x="204" y="0"/>
                </a:cxn>
              </a:cxnLst>
              <a:rect l="0" t="0" r="r" b="b"/>
              <a:pathLst>
                <a:path w="235" h="69">
                  <a:moveTo>
                    <a:pt x="1" y="32"/>
                  </a:moveTo>
                  <a:lnTo>
                    <a:pt x="206" y="32"/>
                  </a:lnTo>
                  <a:lnTo>
                    <a:pt x="207" y="32"/>
                  </a:lnTo>
                  <a:lnTo>
                    <a:pt x="208" y="32"/>
                  </a:lnTo>
                  <a:lnTo>
                    <a:pt x="208" y="35"/>
                  </a:lnTo>
                  <a:lnTo>
                    <a:pt x="208" y="37"/>
                  </a:lnTo>
                  <a:lnTo>
                    <a:pt x="207" y="37"/>
                  </a:lnTo>
                  <a:lnTo>
                    <a:pt x="207" y="38"/>
                  </a:lnTo>
                  <a:lnTo>
                    <a:pt x="206" y="38"/>
                  </a:lnTo>
                  <a:lnTo>
                    <a:pt x="1" y="38"/>
                  </a:lnTo>
                  <a:lnTo>
                    <a:pt x="0" y="38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1" y="32"/>
                  </a:lnTo>
                  <a:close/>
                  <a:moveTo>
                    <a:pt x="204" y="0"/>
                  </a:moveTo>
                  <a:lnTo>
                    <a:pt x="235" y="35"/>
                  </a:lnTo>
                  <a:lnTo>
                    <a:pt x="204" y="69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404" name="Freeform 452"/>
            <p:cNvSpPr>
              <a:spLocks/>
            </p:cNvSpPr>
            <p:nvPr/>
          </p:nvSpPr>
          <p:spPr bwMode="auto">
            <a:xfrm>
              <a:off x="4754563" y="2851150"/>
              <a:ext cx="330200" cy="952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206" y="0"/>
                </a:cxn>
                <a:cxn ang="0">
                  <a:pos x="207" y="0"/>
                </a:cxn>
                <a:cxn ang="0">
                  <a:pos x="208" y="1"/>
                </a:cxn>
                <a:cxn ang="0">
                  <a:pos x="208" y="3"/>
                </a:cxn>
                <a:cxn ang="0">
                  <a:pos x="208" y="5"/>
                </a:cxn>
                <a:cxn ang="0">
                  <a:pos x="207" y="5"/>
                </a:cxn>
                <a:cxn ang="0">
                  <a:pos x="207" y="6"/>
                </a:cxn>
                <a:cxn ang="0">
                  <a:pos x="206" y="6"/>
                </a:cxn>
                <a:cxn ang="0">
                  <a:pos x="1" y="6"/>
                </a:cxn>
                <a:cxn ang="0">
                  <a:pos x="0" y="6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208" h="6">
                  <a:moveTo>
                    <a:pt x="1" y="0"/>
                  </a:moveTo>
                  <a:lnTo>
                    <a:pt x="206" y="0"/>
                  </a:lnTo>
                  <a:lnTo>
                    <a:pt x="207" y="0"/>
                  </a:lnTo>
                  <a:lnTo>
                    <a:pt x="208" y="1"/>
                  </a:lnTo>
                  <a:lnTo>
                    <a:pt x="208" y="3"/>
                  </a:lnTo>
                  <a:lnTo>
                    <a:pt x="208" y="5"/>
                  </a:lnTo>
                  <a:lnTo>
                    <a:pt x="207" y="5"/>
                  </a:lnTo>
                  <a:lnTo>
                    <a:pt x="207" y="6"/>
                  </a:lnTo>
                  <a:lnTo>
                    <a:pt x="206" y="6"/>
                  </a:lnTo>
                  <a:lnTo>
                    <a:pt x="1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405" name="Freeform 453"/>
            <p:cNvSpPr>
              <a:spLocks/>
            </p:cNvSpPr>
            <p:nvPr/>
          </p:nvSpPr>
          <p:spPr bwMode="auto">
            <a:xfrm>
              <a:off x="5076825" y="2800350"/>
              <a:ext cx="50800" cy="1095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2" y="35"/>
                </a:cxn>
                <a:cxn ang="0">
                  <a:pos x="0" y="69"/>
                </a:cxn>
                <a:cxn ang="0">
                  <a:pos x="0" y="0"/>
                </a:cxn>
              </a:cxnLst>
              <a:rect l="0" t="0" r="r" b="b"/>
              <a:pathLst>
                <a:path w="32" h="69">
                  <a:moveTo>
                    <a:pt x="0" y="0"/>
                  </a:moveTo>
                  <a:lnTo>
                    <a:pt x="32" y="35"/>
                  </a:lnTo>
                  <a:lnTo>
                    <a:pt x="0" y="69"/>
                  </a:lnTo>
                  <a:lnTo>
                    <a:pt x="0" y="0"/>
                  </a:lnTo>
                </a:path>
              </a:pathLst>
            </a:custGeom>
            <a:noFill/>
            <a:ln w="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413" name="Freeform 461"/>
            <p:cNvSpPr>
              <a:spLocks/>
            </p:cNvSpPr>
            <p:nvPr/>
          </p:nvSpPr>
          <p:spPr bwMode="auto">
            <a:xfrm>
              <a:off x="6148388" y="1785938"/>
              <a:ext cx="212725" cy="227013"/>
            </a:xfrm>
            <a:custGeom>
              <a:avLst/>
              <a:gdLst/>
              <a:ahLst/>
              <a:cxnLst>
                <a:cxn ang="0">
                  <a:pos x="0" y="107"/>
                </a:cxn>
                <a:cxn ang="0">
                  <a:pos x="34" y="107"/>
                </a:cxn>
                <a:cxn ang="0">
                  <a:pos x="34" y="0"/>
                </a:cxn>
                <a:cxn ang="0">
                  <a:pos x="101" y="0"/>
                </a:cxn>
                <a:cxn ang="0">
                  <a:pos x="101" y="107"/>
                </a:cxn>
                <a:cxn ang="0">
                  <a:pos x="134" y="107"/>
                </a:cxn>
                <a:cxn ang="0">
                  <a:pos x="67" y="143"/>
                </a:cxn>
                <a:cxn ang="0">
                  <a:pos x="0" y="107"/>
                </a:cxn>
              </a:cxnLst>
              <a:rect l="0" t="0" r="r" b="b"/>
              <a:pathLst>
                <a:path w="134" h="143">
                  <a:moveTo>
                    <a:pt x="0" y="107"/>
                  </a:moveTo>
                  <a:lnTo>
                    <a:pt x="34" y="107"/>
                  </a:lnTo>
                  <a:lnTo>
                    <a:pt x="34" y="0"/>
                  </a:lnTo>
                  <a:lnTo>
                    <a:pt x="101" y="0"/>
                  </a:lnTo>
                  <a:lnTo>
                    <a:pt x="101" y="107"/>
                  </a:lnTo>
                  <a:lnTo>
                    <a:pt x="134" y="107"/>
                  </a:lnTo>
                  <a:lnTo>
                    <a:pt x="67" y="143"/>
                  </a:lnTo>
                  <a:lnTo>
                    <a:pt x="0" y="107"/>
                  </a:lnTo>
                </a:path>
              </a:pathLst>
            </a:custGeom>
            <a:noFill/>
            <a:ln w="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414" name="Rectangle 462"/>
            <p:cNvSpPr>
              <a:spLocks noChangeArrowheads="1"/>
            </p:cNvSpPr>
            <p:nvPr/>
          </p:nvSpPr>
          <p:spPr bwMode="auto">
            <a:xfrm>
              <a:off x="7677150" y="2281238"/>
              <a:ext cx="441325" cy="177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LIGHT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415" name="Rectangle 463"/>
            <p:cNvSpPr>
              <a:spLocks noChangeArrowheads="1"/>
            </p:cNvSpPr>
            <p:nvPr/>
          </p:nvSpPr>
          <p:spPr bwMode="auto">
            <a:xfrm>
              <a:off x="4162425" y="2693988"/>
              <a:ext cx="649288" cy="177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CARBON 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416" name="Rectangle 464"/>
            <p:cNvSpPr>
              <a:spLocks noChangeArrowheads="1"/>
            </p:cNvSpPr>
            <p:nvPr/>
          </p:nvSpPr>
          <p:spPr bwMode="auto">
            <a:xfrm>
              <a:off x="4162425" y="2838450"/>
              <a:ext cx="603250" cy="177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SOURCE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422" name="Rectangle 470"/>
            <p:cNvSpPr>
              <a:spLocks noChangeArrowheads="1"/>
            </p:cNvSpPr>
            <p:nvPr/>
          </p:nvSpPr>
          <p:spPr bwMode="auto">
            <a:xfrm>
              <a:off x="5713413" y="3925888"/>
              <a:ext cx="625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4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Redox</a:t>
              </a:r>
              <a:endParaRPr kumimoji="0" 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423" name="Rectangle 471"/>
            <p:cNvSpPr>
              <a:spLocks noChangeArrowheads="1"/>
            </p:cNvSpPr>
            <p:nvPr/>
          </p:nvSpPr>
          <p:spPr bwMode="auto">
            <a:xfrm>
              <a:off x="6303963" y="3925888"/>
              <a:ext cx="909638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signalling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424" name="Rectangle 472"/>
            <p:cNvSpPr>
              <a:spLocks noChangeArrowheads="1"/>
            </p:cNvSpPr>
            <p:nvPr/>
          </p:nvSpPr>
          <p:spPr bwMode="auto">
            <a:xfrm>
              <a:off x="6724650" y="3032125"/>
              <a:ext cx="165100" cy="238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?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425" name="Rectangle 473"/>
            <p:cNvSpPr>
              <a:spLocks noChangeArrowheads="1"/>
            </p:cNvSpPr>
            <p:nvPr/>
          </p:nvSpPr>
          <p:spPr bwMode="auto">
            <a:xfrm>
              <a:off x="6718300" y="3589338"/>
              <a:ext cx="315913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?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426" name="Freeform 474"/>
            <p:cNvSpPr>
              <a:spLocks/>
            </p:cNvSpPr>
            <p:nvPr/>
          </p:nvSpPr>
          <p:spPr bwMode="auto">
            <a:xfrm>
              <a:off x="6202363" y="3638550"/>
              <a:ext cx="174625" cy="231775"/>
            </a:xfrm>
            <a:custGeom>
              <a:avLst/>
              <a:gdLst/>
              <a:ahLst/>
              <a:cxnLst>
                <a:cxn ang="0">
                  <a:pos x="0" y="110"/>
                </a:cxn>
                <a:cxn ang="0">
                  <a:pos x="28" y="110"/>
                </a:cxn>
                <a:cxn ang="0">
                  <a:pos x="28" y="0"/>
                </a:cxn>
                <a:cxn ang="0">
                  <a:pos x="83" y="0"/>
                </a:cxn>
                <a:cxn ang="0">
                  <a:pos x="83" y="110"/>
                </a:cxn>
                <a:cxn ang="0">
                  <a:pos x="110" y="110"/>
                </a:cxn>
                <a:cxn ang="0">
                  <a:pos x="56" y="146"/>
                </a:cxn>
                <a:cxn ang="0">
                  <a:pos x="0" y="110"/>
                </a:cxn>
              </a:cxnLst>
              <a:rect l="0" t="0" r="r" b="b"/>
              <a:pathLst>
                <a:path w="110" h="146">
                  <a:moveTo>
                    <a:pt x="0" y="110"/>
                  </a:moveTo>
                  <a:lnTo>
                    <a:pt x="28" y="110"/>
                  </a:lnTo>
                  <a:lnTo>
                    <a:pt x="28" y="0"/>
                  </a:lnTo>
                  <a:lnTo>
                    <a:pt x="83" y="0"/>
                  </a:lnTo>
                  <a:lnTo>
                    <a:pt x="83" y="110"/>
                  </a:lnTo>
                  <a:lnTo>
                    <a:pt x="110" y="110"/>
                  </a:lnTo>
                  <a:lnTo>
                    <a:pt x="56" y="146"/>
                  </a:lnTo>
                  <a:lnTo>
                    <a:pt x="0" y="110"/>
                  </a:lnTo>
                </a:path>
              </a:pathLst>
            </a:custGeom>
            <a:noFill/>
            <a:ln w="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427" name="Freeform 475"/>
            <p:cNvSpPr>
              <a:spLocks/>
            </p:cNvSpPr>
            <p:nvPr/>
          </p:nvSpPr>
          <p:spPr bwMode="auto">
            <a:xfrm>
              <a:off x="6211888" y="4151313"/>
              <a:ext cx="174625" cy="231775"/>
            </a:xfrm>
            <a:custGeom>
              <a:avLst/>
              <a:gdLst/>
              <a:ahLst/>
              <a:cxnLst>
                <a:cxn ang="0">
                  <a:pos x="0" y="110"/>
                </a:cxn>
                <a:cxn ang="0">
                  <a:pos x="28" y="110"/>
                </a:cxn>
                <a:cxn ang="0">
                  <a:pos x="28" y="0"/>
                </a:cxn>
                <a:cxn ang="0">
                  <a:pos x="82" y="0"/>
                </a:cxn>
                <a:cxn ang="0">
                  <a:pos x="82" y="110"/>
                </a:cxn>
                <a:cxn ang="0">
                  <a:pos x="110" y="110"/>
                </a:cxn>
                <a:cxn ang="0">
                  <a:pos x="55" y="146"/>
                </a:cxn>
                <a:cxn ang="0">
                  <a:pos x="0" y="110"/>
                </a:cxn>
              </a:cxnLst>
              <a:rect l="0" t="0" r="r" b="b"/>
              <a:pathLst>
                <a:path w="110" h="146">
                  <a:moveTo>
                    <a:pt x="0" y="110"/>
                  </a:moveTo>
                  <a:lnTo>
                    <a:pt x="28" y="110"/>
                  </a:lnTo>
                  <a:lnTo>
                    <a:pt x="28" y="0"/>
                  </a:lnTo>
                  <a:lnTo>
                    <a:pt x="82" y="0"/>
                  </a:lnTo>
                  <a:lnTo>
                    <a:pt x="82" y="110"/>
                  </a:lnTo>
                  <a:lnTo>
                    <a:pt x="110" y="110"/>
                  </a:lnTo>
                  <a:lnTo>
                    <a:pt x="55" y="146"/>
                  </a:lnTo>
                  <a:lnTo>
                    <a:pt x="0" y="110"/>
                  </a:lnTo>
                </a:path>
              </a:pathLst>
            </a:custGeom>
            <a:noFill/>
            <a:ln w="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428" name="Rectangle 476"/>
            <p:cNvSpPr>
              <a:spLocks noChangeArrowheads="1"/>
            </p:cNvSpPr>
            <p:nvPr/>
          </p:nvSpPr>
          <p:spPr bwMode="auto">
            <a:xfrm>
              <a:off x="6624638" y="4156075"/>
              <a:ext cx="315913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?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43015" name="Rectangle 5"/>
            <p:cNvSpPr>
              <a:spLocks noChangeArrowheads="1"/>
            </p:cNvSpPr>
            <p:nvPr/>
          </p:nvSpPr>
          <p:spPr bwMode="auto">
            <a:xfrm>
              <a:off x="4513003" y="5704312"/>
              <a:ext cx="3309938" cy="4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>
                <a:lnSpc>
                  <a:spcPct val="130000"/>
                </a:lnSpc>
                <a:buClr>
                  <a:srgbClr val="000000"/>
                </a:buClr>
                <a:buSzPct val="100000"/>
                <a:buFont typeface="Arial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900" dirty="0" err="1">
                  <a:solidFill>
                    <a:srgbClr val="0000CC"/>
                  </a:solidFill>
                </a:rPr>
                <a:t>Ghosh</a:t>
              </a:r>
              <a:r>
                <a:rPr lang="en-GB" sz="900" dirty="0">
                  <a:solidFill>
                    <a:srgbClr val="0000CC"/>
                  </a:solidFill>
                </a:rPr>
                <a:t> et al. 1994. Appl. </a:t>
              </a:r>
              <a:r>
                <a:rPr lang="en-GB" sz="900" dirty="0" err="1">
                  <a:solidFill>
                    <a:srgbClr val="0000CC"/>
                  </a:solidFill>
                </a:rPr>
                <a:t>Env</a:t>
              </a:r>
              <a:r>
                <a:rPr lang="en-GB" sz="900" dirty="0">
                  <a:solidFill>
                    <a:srgbClr val="0000CC"/>
                  </a:solidFill>
                </a:rPr>
                <a:t>. </a:t>
              </a:r>
              <a:r>
                <a:rPr lang="en-GB" sz="900" dirty="0" err="1">
                  <a:solidFill>
                    <a:srgbClr val="0000CC"/>
                  </a:solidFill>
                </a:rPr>
                <a:t>Microbiol</a:t>
              </a:r>
              <a:r>
                <a:rPr lang="en-GB" sz="900" dirty="0">
                  <a:solidFill>
                    <a:srgbClr val="0000CC"/>
                  </a:solidFill>
                </a:rPr>
                <a:t>. 60(5):1698</a:t>
              </a:r>
            </a:p>
            <a:p>
              <a:pPr>
                <a:lnSpc>
                  <a:spcPct val="130000"/>
                </a:lnSpc>
                <a:buClr>
                  <a:srgbClr val="3333CC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900" dirty="0" err="1">
                  <a:solidFill>
                    <a:srgbClr val="3333CC"/>
                  </a:solidFill>
                </a:rPr>
                <a:t>Grammel</a:t>
              </a:r>
              <a:r>
                <a:rPr lang="en-GB" sz="900" dirty="0">
                  <a:solidFill>
                    <a:srgbClr val="3333CC"/>
                  </a:solidFill>
                </a:rPr>
                <a:t>, H. and R. </a:t>
              </a:r>
              <a:r>
                <a:rPr lang="en-GB" sz="900" dirty="0" err="1">
                  <a:solidFill>
                    <a:srgbClr val="3333CC"/>
                  </a:solidFill>
                </a:rPr>
                <a:t>Ghosh</a:t>
              </a:r>
              <a:r>
                <a:rPr lang="en-GB" sz="900" dirty="0">
                  <a:solidFill>
                    <a:srgbClr val="3333CC"/>
                  </a:solidFill>
                </a:rPr>
                <a:t> . 2008,  J. </a:t>
              </a:r>
              <a:r>
                <a:rPr lang="en-GB" sz="900" dirty="0" err="1">
                  <a:solidFill>
                    <a:srgbClr val="3333CC"/>
                  </a:solidFill>
                </a:rPr>
                <a:t>Bacteriol</a:t>
              </a:r>
              <a:r>
                <a:rPr lang="en-GB" sz="900" dirty="0">
                  <a:solidFill>
                    <a:srgbClr val="3333CC"/>
                  </a:solidFill>
                </a:rPr>
                <a:t>. 190 (14):4912-4921</a:t>
              </a:r>
              <a:endParaRPr lang="en-GB" sz="900" dirty="0">
                <a:solidFill>
                  <a:srgbClr val="0000CC"/>
                </a:solidFill>
              </a:endParaRPr>
            </a:p>
          </p:txBody>
        </p:sp>
        <p:pic>
          <p:nvPicPr>
            <p:cNvPr id="477" name="Picture 308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9226" y="2054416"/>
              <a:ext cx="2082006" cy="1568067"/>
            </a:xfrm>
            <a:prstGeom prst="rect">
              <a:avLst/>
            </a:prstGeom>
            <a:noFill/>
            <a:ln w="9525">
              <a:solidFill>
                <a:srgbClr val="00009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7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38" y="1298583"/>
            <a:ext cx="2957512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71" name="Rectangle 218"/>
          <p:cNvSpPr>
            <a:spLocks noChangeArrowheads="1"/>
          </p:cNvSpPr>
          <p:nvPr/>
        </p:nvSpPr>
        <p:spPr bwMode="auto">
          <a:xfrm>
            <a:off x="617537" y="3430596"/>
            <a:ext cx="3487738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0"/>
              </a:spcBef>
              <a:buClr>
                <a:srgbClr val="000000"/>
              </a:buClr>
              <a:buSzPct val="100000"/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 dirty="0" err="1" smtClean="0">
                <a:solidFill>
                  <a:srgbClr val="000000"/>
                </a:solidFill>
              </a:rPr>
              <a:t>Semiaerobic</a:t>
            </a:r>
            <a:r>
              <a:rPr lang="en-GB" sz="1200" dirty="0" smtClean="0">
                <a:solidFill>
                  <a:srgbClr val="000000"/>
                </a:solidFill>
              </a:rPr>
              <a:t> cultivation </a:t>
            </a:r>
            <a:r>
              <a:rPr lang="en-GB" sz="1200" dirty="0">
                <a:solidFill>
                  <a:srgbClr val="000000"/>
                </a:solidFill>
              </a:rPr>
              <a:t>of </a:t>
            </a:r>
            <a:r>
              <a:rPr lang="en-GB" sz="1200" i="1" dirty="0">
                <a:solidFill>
                  <a:srgbClr val="000000"/>
                </a:solidFill>
              </a:rPr>
              <a:t>R. </a:t>
            </a:r>
            <a:r>
              <a:rPr lang="en-GB" sz="1200" i="1" dirty="0" err="1">
                <a:solidFill>
                  <a:srgbClr val="000000"/>
                </a:solidFill>
              </a:rPr>
              <a:t>rubrum</a:t>
            </a:r>
            <a:r>
              <a:rPr lang="en-GB" sz="1200" i="1" dirty="0">
                <a:solidFill>
                  <a:srgbClr val="000000"/>
                </a:solidFill>
              </a:rPr>
              <a:t> </a:t>
            </a:r>
            <a:r>
              <a:rPr lang="en-GB" sz="1200" dirty="0">
                <a:solidFill>
                  <a:srgbClr val="000000"/>
                </a:solidFill>
              </a:rPr>
              <a:t>in the </a:t>
            </a:r>
            <a:r>
              <a:rPr lang="en-GB" sz="1200" dirty="0" smtClean="0">
                <a:solidFill>
                  <a:srgbClr val="000000"/>
                </a:solidFill>
              </a:rPr>
              <a:t>dark with </a:t>
            </a:r>
            <a:r>
              <a:rPr lang="en-GB" sz="1200" dirty="0">
                <a:solidFill>
                  <a:srgbClr val="000000"/>
                </a:solidFill>
              </a:rPr>
              <a:t>different carbon substrates</a:t>
            </a:r>
          </a:p>
        </p:txBody>
      </p:sp>
      <p:sp>
        <p:nvSpPr>
          <p:cNvPr id="466" name="Text Box 13"/>
          <p:cNvSpPr txBox="1">
            <a:spLocks noChangeArrowheads="1"/>
          </p:cNvSpPr>
          <p:nvPr/>
        </p:nvSpPr>
        <p:spPr bwMode="auto">
          <a:xfrm>
            <a:off x="1169988" y="343317"/>
            <a:ext cx="6902450" cy="83317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2400" dirty="0">
                <a:solidFill>
                  <a:srgbClr val="000099"/>
                </a:solidFill>
              </a:rPr>
              <a:t>High Level Expression of Photosynthetic Membranes as Model System for </a:t>
            </a:r>
            <a:r>
              <a:rPr lang="en-GB" sz="2400" dirty="0" err="1">
                <a:solidFill>
                  <a:srgbClr val="000099"/>
                </a:solidFill>
              </a:rPr>
              <a:t>Redox</a:t>
            </a:r>
            <a:r>
              <a:rPr lang="en-GB" sz="2400" dirty="0">
                <a:solidFill>
                  <a:srgbClr val="000099"/>
                </a:solidFill>
              </a:rPr>
              <a:t> </a:t>
            </a:r>
            <a:r>
              <a:rPr lang="en-GB" sz="2400" dirty="0" err="1">
                <a:solidFill>
                  <a:srgbClr val="000099"/>
                </a:solidFill>
              </a:rPr>
              <a:t>Signaling</a:t>
            </a:r>
            <a:r>
              <a:rPr lang="en-GB" sz="2400" dirty="0">
                <a:solidFill>
                  <a:srgbClr val="000099"/>
                </a:solidFill>
              </a:rPr>
              <a:t> and Control</a:t>
            </a:r>
          </a:p>
        </p:txBody>
      </p:sp>
    </p:spTree>
    <p:extLst>
      <p:ext uri="{BB962C8B-B14F-4D97-AF65-F5344CB8AC3E}">
        <p14:creationId xmlns:p14="http://schemas.microsoft.com/office/powerpoint/2010/main" val="1532117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ext Box 1"/>
          <p:cNvSpPr txBox="1">
            <a:spLocks noChangeArrowheads="1"/>
          </p:cNvSpPr>
          <p:nvPr/>
        </p:nvSpPr>
        <p:spPr bwMode="auto">
          <a:xfrm>
            <a:off x="927100" y="2509838"/>
            <a:ext cx="3671888" cy="6794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18000" tIns="46800" rIns="18000" bIns="46800" anchor="ctr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ctr" eaLnBrk="1" hangingPunct="1">
              <a:lnSpc>
                <a:spcPct val="120000"/>
              </a:lnSpc>
              <a:buClr>
                <a:srgbClr val="000000"/>
              </a:buClr>
              <a:buSzPct val="100000"/>
              <a:buFont typeface="Arial" pitchFamily="34" charset="0"/>
              <a:buNone/>
            </a:pPr>
            <a:r>
              <a:rPr lang="en-US" sz="1600" b="1" dirty="0">
                <a:solidFill>
                  <a:srgbClr val="000099"/>
                </a:solidFill>
              </a:rPr>
              <a:t>Kinetic modeling of electron transfer chains and </a:t>
            </a:r>
            <a:r>
              <a:rPr lang="en-US" sz="1600" b="1" dirty="0" err="1">
                <a:solidFill>
                  <a:srgbClr val="000099"/>
                </a:solidFill>
              </a:rPr>
              <a:t>redox</a:t>
            </a:r>
            <a:r>
              <a:rPr lang="en-US" sz="1600" b="1" dirty="0">
                <a:solidFill>
                  <a:srgbClr val="000099"/>
                </a:solidFill>
              </a:rPr>
              <a:t> signaling</a:t>
            </a:r>
            <a:r>
              <a:rPr lang="en-GB" sz="1600" b="1" dirty="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288" y="3508375"/>
            <a:ext cx="2557462" cy="1900238"/>
          </a:xfrm>
          <a:prstGeom prst="rect">
            <a:avLst/>
          </a:prstGeom>
          <a:noFill/>
          <a:ln w="1584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4153" name="Text Box 1"/>
          <p:cNvSpPr txBox="1">
            <a:spLocks noChangeArrowheads="1"/>
          </p:cNvSpPr>
          <p:nvPr/>
        </p:nvSpPr>
        <p:spPr bwMode="auto">
          <a:xfrm>
            <a:off x="249238" y="3638550"/>
            <a:ext cx="3152775" cy="3857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18000" tIns="46800" rIns="18000" bIns="46800" anchor="ctr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ctr" eaLnBrk="1" hangingPunct="1">
              <a:lnSpc>
                <a:spcPct val="120000"/>
              </a:lnSpc>
              <a:buClr>
                <a:srgbClr val="000000"/>
              </a:buClr>
              <a:buSzPct val="100000"/>
              <a:buFont typeface="Arial" pitchFamily="34" charset="0"/>
              <a:buNone/>
            </a:pPr>
            <a:r>
              <a:rPr lang="en-US" sz="1600" b="1">
                <a:solidFill>
                  <a:srgbClr val="000099"/>
                </a:solidFill>
              </a:rPr>
              <a:t>Metabolic network analysis </a:t>
            </a:r>
            <a:endParaRPr lang="en-GB" sz="1600" b="1">
              <a:solidFill>
                <a:srgbClr val="000000"/>
              </a:solidFill>
            </a:endParaRPr>
          </a:p>
        </p:txBody>
      </p:sp>
      <p:sp>
        <p:nvSpPr>
          <p:cNvPr id="134154" name="Text Box 1"/>
          <p:cNvSpPr txBox="1">
            <a:spLocks noChangeArrowheads="1"/>
          </p:cNvSpPr>
          <p:nvPr/>
        </p:nvSpPr>
        <p:spPr bwMode="auto">
          <a:xfrm>
            <a:off x="990600" y="4594225"/>
            <a:ext cx="2225675" cy="6794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18000" tIns="46800" rIns="18000" bIns="46800" anchor="ctr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ctr" eaLnBrk="1" hangingPunct="1">
              <a:lnSpc>
                <a:spcPct val="120000"/>
              </a:lnSpc>
              <a:buClr>
                <a:srgbClr val="000000"/>
              </a:buClr>
              <a:buSzPct val="100000"/>
              <a:buFont typeface="Arial" pitchFamily="34" charset="0"/>
              <a:buNone/>
            </a:pPr>
            <a:r>
              <a:rPr lang="en-US" sz="1600" b="1">
                <a:solidFill>
                  <a:srgbClr val="000099"/>
                </a:solidFill>
              </a:rPr>
              <a:t>Process modeling, model-based control </a:t>
            </a:r>
            <a:endParaRPr lang="en-GB" sz="1600" b="1">
              <a:solidFill>
                <a:srgbClr val="000000"/>
              </a:solidFill>
            </a:endParaRPr>
          </a:p>
        </p:txBody>
      </p:sp>
      <p:sp>
        <p:nvSpPr>
          <p:cNvPr id="134155" name="Text Box 1"/>
          <p:cNvSpPr txBox="1">
            <a:spLocks noChangeArrowheads="1"/>
          </p:cNvSpPr>
          <p:nvPr/>
        </p:nvSpPr>
        <p:spPr bwMode="auto">
          <a:xfrm>
            <a:off x="2093913" y="5803900"/>
            <a:ext cx="3152775" cy="3857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18000" tIns="46800" rIns="18000" bIns="46800" anchor="ctr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ctr" eaLnBrk="1" hangingPunct="1">
              <a:lnSpc>
                <a:spcPct val="120000"/>
              </a:lnSpc>
              <a:buClr>
                <a:srgbClr val="000000"/>
              </a:buClr>
              <a:buSzPct val="100000"/>
              <a:buFont typeface="Arial" pitchFamily="34" charset="0"/>
              <a:buNone/>
            </a:pPr>
            <a:r>
              <a:rPr lang="en-US" sz="1600" b="1">
                <a:solidFill>
                  <a:srgbClr val="000099"/>
                </a:solidFill>
              </a:rPr>
              <a:t>Cybernetics models</a:t>
            </a:r>
            <a:r>
              <a:rPr lang="en-GB" sz="1600" b="1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34156" name="Text Box 1"/>
          <p:cNvSpPr txBox="1">
            <a:spLocks noChangeArrowheads="1"/>
          </p:cNvSpPr>
          <p:nvPr/>
        </p:nvSpPr>
        <p:spPr bwMode="auto">
          <a:xfrm>
            <a:off x="5400675" y="5710238"/>
            <a:ext cx="3152775" cy="630237"/>
          </a:xfrm>
          <a:prstGeom prst="rect">
            <a:avLst/>
          </a:prstGeom>
          <a:solidFill>
            <a:srgbClr val="FFFF99"/>
          </a:solidFill>
          <a:ln w="9525">
            <a:noFill/>
            <a:round/>
            <a:headEnd/>
            <a:tailEnd/>
          </a:ln>
          <a:effectLst>
            <a:outerShdw dist="99190" dir="8411666" algn="ctr" rotWithShape="0">
              <a:srgbClr val="808080"/>
            </a:outerShdw>
          </a:effectLst>
        </p:spPr>
        <p:txBody>
          <a:bodyPr lIns="18000" tIns="46800" rIns="18000" bIns="46800" anchor="ctr">
            <a:spAutoFit/>
          </a:bodyPr>
          <a:lstStyle/>
          <a:p>
            <a:pPr algn="ctr">
              <a:lnSpc>
                <a:spcPct val="120000"/>
              </a:lnSpc>
              <a:buClr>
                <a:srgbClr val="000000"/>
              </a:buClr>
              <a:buSzPct val="100000"/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600" b="1" i="1" dirty="0">
                <a:solidFill>
                  <a:srgbClr val="000099"/>
                </a:solidFill>
              </a:rPr>
              <a:t>In vivo </a:t>
            </a:r>
            <a:r>
              <a:rPr lang="en-US" sz="1600" b="1" dirty="0">
                <a:solidFill>
                  <a:srgbClr val="000099"/>
                </a:solidFill>
              </a:rPr>
              <a:t>online spectroscopy</a:t>
            </a:r>
          </a:p>
          <a:p>
            <a:pPr algn="ctr">
              <a:buClr>
                <a:srgbClr val="000000"/>
              </a:buClr>
              <a:buSzPct val="100000"/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1600" b="1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34157" name="Text Box 1"/>
          <p:cNvSpPr txBox="1">
            <a:spLocks noChangeArrowheads="1"/>
          </p:cNvSpPr>
          <p:nvPr/>
        </p:nvSpPr>
        <p:spPr bwMode="auto">
          <a:xfrm>
            <a:off x="5616575" y="3859213"/>
            <a:ext cx="3152775" cy="385762"/>
          </a:xfrm>
          <a:prstGeom prst="rect">
            <a:avLst/>
          </a:prstGeom>
          <a:solidFill>
            <a:srgbClr val="FFFF99"/>
          </a:solidFill>
          <a:ln w="9525">
            <a:noFill/>
            <a:round/>
            <a:headEnd/>
            <a:tailEnd/>
          </a:ln>
          <a:effectLst>
            <a:outerShdw dist="99190" dir="8411666" algn="ctr" rotWithShape="0">
              <a:srgbClr val="808080"/>
            </a:outerShdw>
          </a:effectLst>
        </p:spPr>
        <p:txBody>
          <a:bodyPr lIns="18000" tIns="46800" rIns="18000" bIns="46800" anchor="ctr">
            <a:spAutoFit/>
          </a:bodyPr>
          <a:lstStyle/>
          <a:p>
            <a:pPr algn="ctr">
              <a:lnSpc>
                <a:spcPct val="120000"/>
              </a:lnSpc>
              <a:buClr>
                <a:srgbClr val="000000"/>
              </a:buClr>
              <a:buSzPct val="100000"/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600" b="1">
                <a:solidFill>
                  <a:srgbClr val="000099"/>
                </a:solidFill>
              </a:rPr>
              <a:t>Enzyme activities</a:t>
            </a:r>
            <a:r>
              <a:rPr lang="en-GB" sz="1600" b="1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5371" name="Line 9"/>
          <p:cNvSpPr>
            <a:spLocks noChangeShapeType="1"/>
          </p:cNvSpPr>
          <p:nvPr/>
        </p:nvSpPr>
        <p:spPr bwMode="auto">
          <a:xfrm>
            <a:off x="885825" y="133350"/>
            <a:ext cx="7573963" cy="0"/>
          </a:xfrm>
          <a:prstGeom prst="line">
            <a:avLst/>
          </a:prstGeom>
          <a:noFill/>
          <a:ln w="25400">
            <a:solidFill>
              <a:srgbClr val="0033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34160" name="Text Box 1"/>
          <p:cNvSpPr txBox="1">
            <a:spLocks noChangeArrowheads="1"/>
          </p:cNvSpPr>
          <p:nvPr/>
        </p:nvSpPr>
        <p:spPr bwMode="auto">
          <a:xfrm>
            <a:off x="4986338" y="2255838"/>
            <a:ext cx="3152775" cy="874712"/>
          </a:xfrm>
          <a:prstGeom prst="rect">
            <a:avLst/>
          </a:prstGeom>
          <a:solidFill>
            <a:srgbClr val="FFFF99"/>
          </a:solidFill>
          <a:ln w="9525">
            <a:noFill/>
            <a:round/>
            <a:headEnd/>
            <a:tailEnd/>
          </a:ln>
          <a:effectLst>
            <a:outerShdw dist="99190" dir="8411666" algn="ctr" rotWithShape="0">
              <a:srgbClr val="808080"/>
            </a:outerShdw>
          </a:effectLst>
        </p:spPr>
        <p:txBody>
          <a:bodyPr lIns="18000" tIns="46800" rIns="18000" bIns="46800" anchor="ctr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ctr" eaLnBrk="1" hangingPunct="1">
              <a:lnSpc>
                <a:spcPct val="120000"/>
              </a:lnSpc>
              <a:buClr>
                <a:srgbClr val="000000"/>
              </a:buClr>
              <a:buSzPct val="100000"/>
              <a:buFont typeface="Arial" pitchFamily="34" charset="0"/>
              <a:buNone/>
            </a:pPr>
            <a:r>
              <a:rPr lang="en-US" sz="1600" b="1">
                <a:solidFill>
                  <a:srgbClr val="000099"/>
                </a:solidFill>
              </a:rPr>
              <a:t>Metabolomics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Arial" pitchFamily="34" charset="0"/>
              <a:buNone/>
            </a:pPr>
            <a:r>
              <a:rPr lang="en-GB" sz="1600" b="1">
                <a:solidFill>
                  <a:srgbClr val="000000"/>
                </a:solidFill>
              </a:rPr>
              <a:t>13C isotope metabolic flux analysis</a:t>
            </a:r>
          </a:p>
        </p:txBody>
      </p:sp>
      <p:sp>
        <p:nvSpPr>
          <p:cNvPr id="134161" name="Text Box 1"/>
          <p:cNvSpPr txBox="1">
            <a:spLocks noChangeArrowheads="1"/>
          </p:cNvSpPr>
          <p:nvPr/>
        </p:nvSpPr>
        <p:spPr bwMode="auto">
          <a:xfrm>
            <a:off x="5522913" y="4894263"/>
            <a:ext cx="3152775" cy="385762"/>
          </a:xfrm>
          <a:prstGeom prst="rect">
            <a:avLst/>
          </a:prstGeom>
          <a:solidFill>
            <a:srgbClr val="FFFF99"/>
          </a:solidFill>
          <a:ln w="9525">
            <a:noFill/>
            <a:round/>
            <a:headEnd/>
            <a:tailEnd/>
          </a:ln>
          <a:effectLst>
            <a:outerShdw dist="99190" dir="8411666" algn="ctr" rotWithShape="0">
              <a:srgbClr val="808080"/>
            </a:outerShdw>
          </a:effectLst>
        </p:spPr>
        <p:txBody>
          <a:bodyPr lIns="18000" tIns="46800" rIns="18000" bIns="46800" anchor="ctr">
            <a:spAutoFit/>
          </a:bodyPr>
          <a:lstStyle/>
          <a:p>
            <a:pPr algn="ctr">
              <a:lnSpc>
                <a:spcPct val="120000"/>
              </a:lnSpc>
              <a:buClr>
                <a:srgbClr val="000000"/>
              </a:buClr>
              <a:buSzPct val="100000"/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600" b="1">
                <a:solidFill>
                  <a:srgbClr val="000099"/>
                </a:solidFill>
              </a:rPr>
              <a:t>Gene expression profiling</a:t>
            </a:r>
            <a:r>
              <a:rPr lang="en-GB" sz="1600" b="1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5374" name="Text Box 18"/>
          <p:cNvSpPr txBox="1">
            <a:spLocks noChangeArrowheads="1"/>
          </p:cNvSpPr>
          <p:nvPr/>
        </p:nvSpPr>
        <p:spPr bwMode="auto">
          <a:xfrm>
            <a:off x="251520" y="1556792"/>
            <a:ext cx="267252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defTabSz="914400" eaLnBrk="1" hangingPunct="1"/>
            <a:r>
              <a:rPr lang="de-DE" dirty="0" err="1">
                <a:solidFill>
                  <a:srgbClr val="002060"/>
                </a:solidFill>
              </a:rPr>
              <a:t>Theoretical</a:t>
            </a:r>
            <a:r>
              <a:rPr lang="de-DE" dirty="0">
                <a:solidFill>
                  <a:srgbClr val="002060"/>
                </a:solidFill>
              </a:rPr>
              <a:t> Analysis</a:t>
            </a:r>
          </a:p>
          <a:p>
            <a:pPr defTabSz="914400" eaLnBrk="1" hangingPunct="1"/>
            <a:r>
              <a:rPr lang="de-DE" dirty="0" err="1">
                <a:solidFill>
                  <a:srgbClr val="002060"/>
                </a:solidFill>
              </a:rPr>
              <a:t>Computational</a:t>
            </a:r>
            <a:r>
              <a:rPr lang="de-DE" dirty="0">
                <a:solidFill>
                  <a:srgbClr val="002060"/>
                </a:solidFill>
              </a:rPr>
              <a:t> Modeling</a:t>
            </a:r>
          </a:p>
        </p:txBody>
      </p:sp>
      <p:sp>
        <p:nvSpPr>
          <p:cNvPr id="15375" name="Text Box 19"/>
          <p:cNvSpPr txBox="1">
            <a:spLocks noChangeArrowheads="1"/>
          </p:cNvSpPr>
          <p:nvPr/>
        </p:nvSpPr>
        <p:spPr bwMode="auto">
          <a:xfrm>
            <a:off x="6651010" y="1558533"/>
            <a:ext cx="24929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defTabSz="914400" eaLnBrk="1" hangingPunct="1"/>
            <a:r>
              <a:rPr lang="de-DE" dirty="0">
                <a:solidFill>
                  <a:srgbClr val="002060"/>
                </a:solidFill>
              </a:rPr>
              <a:t>Experimental Analysis</a:t>
            </a:r>
          </a:p>
          <a:p>
            <a:pPr defTabSz="914400" eaLnBrk="1" hangingPunct="1"/>
            <a:r>
              <a:rPr lang="de-DE" dirty="0" err="1">
                <a:solidFill>
                  <a:srgbClr val="002060"/>
                </a:solidFill>
              </a:rPr>
              <a:t>Bioreactor</a:t>
            </a:r>
            <a:r>
              <a:rPr lang="de-DE" dirty="0">
                <a:solidFill>
                  <a:srgbClr val="002060"/>
                </a:solidFill>
              </a:rPr>
              <a:t> </a:t>
            </a:r>
            <a:r>
              <a:rPr lang="de-DE" dirty="0" err="1">
                <a:solidFill>
                  <a:srgbClr val="002060"/>
                </a:solidFill>
              </a:rPr>
              <a:t>Cultivations</a:t>
            </a:r>
            <a:endParaRPr lang="de-DE" dirty="0">
              <a:solidFill>
                <a:srgbClr val="002060"/>
              </a:solidFill>
            </a:endParaRPr>
          </a:p>
        </p:txBody>
      </p:sp>
      <p:sp>
        <p:nvSpPr>
          <p:cNvPr id="134164" name="Text Box 13"/>
          <p:cNvSpPr txBox="1">
            <a:spLocks noChangeArrowheads="1"/>
          </p:cNvSpPr>
          <p:nvPr/>
        </p:nvSpPr>
        <p:spPr bwMode="auto">
          <a:xfrm>
            <a:off x="385014" y="188640"/>
            <a:ext cx="8386010" cy="142410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>
              <a:lnSpc>
                <a:spcPct val="120000"/>
              </a:lnSpc>
              <a:buClr>
                <a:srgbClr val="000000"/>
              </a:buClr>
              <a:buSzPct val="100000"/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2400" dirty="0">
                <a:solidFill>
                  <a:srgbClr val="000099"/>
                </a:solidFill>
              </a:rPr>
              <a:t>Development of </a:t>
            </a:r>
            <a:r>
              <a:rPr lang="en-GB" sz="2400" i="1" dirty="0" err="1">
                <a:solidFill>
                  <a:srgbClr val="000099"/>
                </a:solidFill>
              </a:rPr>
              <a:t>Rhodospirillum</a:t>
            </a:r>
            <a:r>
              <a:rPr lang="en-GB" sz="2400" i="1" dirty="0">
                <a:solidFill>
                  <a:srgbClr val="000099"/>
                </a:solidFill>
              </a:rPr>
              <a:t> </a:t>
            </a:r>
            <a:r>
              <a:rPr lang="en-GB" sz="2400" i="1" dirty="0" err="1">
                <a:solidFill>
                  <a:srgbClr val="000099"/>
                </a:solidFill>
              </a:rPr>
              <a:t>rubrum</a:t>
            </a:r>
            <a:r>
              <a:rPr lang="en-GB" sz="2400" dirty="0">
                <a:solidFill>
                  <a:srgbClr val="000099"/>
                </a:solidFill>
              </a:rPr>
              <a:t> for Applications in Biotechnology</a:t>
            </a:r>
          </a:p>
          <a:p>
            <a:pPr algn="ctr">
              <a:lnSpc>
                <a:spcPct val="120000"/>
              </a:lnSpc>
              <a:buClr>
                <a:srgbClr val="000000"/>
              </a:buClr>
              <a:buSzPct val="100000"/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2400" dirty="0">
                <a:solidFill>
                  <a:srgbClr val="000099"/>
                </a:solidFill>
              </a:rPr>
              <a:t>- A Systems </a:t>
            </a:r>
            <a:r>
              <a:rPr lang="en-GB" sz="2400" dirty="0" smtClean="0">
                <a:solidFill>
                  <a:srgbClr val="000099"/>
                </a:solidFill>
              </a:rPr>
              <a:t>Biology </a:t>
            </a:r>
            <a:r>
              <a:rPr lang="en-GB" sz="2400" dirty="0">
                <a:solidFill>
                  <a:srgbClr val="000099"/>
                </a:solidFill>
              </a:rPr>
              <a:t>Approach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5" name="Text Box 7"/>
          <p:cNvSpPr txBox="1">
            <a:spLocks noChangeArrowheads="1"/>
          </p:cNvSpPr>
          <p:nvPr/>
        </p:nvSpPr>
        <p:spPr bwMode="auto">
          <a:xfrm>
            <a:off x="192302" y="5388531"/>
            <a:ext cx="3555391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100" dirty="0" smtClean="0">
                <a:solidFill>
                  <a:srgbClr val="C00000"/>
                </a:solidFill>
                <a:latin typeface="+mj-lt"/>
              </a:rPr>
              <a:t>(</a:t>
            </a:r>
            <a:r>
              <a:rPr lang="en-US" sz="1100" dirty="0" err="1" smtClean="0">
                <a:solidFill>
                  <a:srgbClr val="C00000"/>
                </a:solidFill>
                <a:latin typeface="+mj-lt"/>
              </a:rPr>
              <a:t>Hädicke</a:t>
            </a:r>
            <a:r>
              <a:rPr lang="en-US" sz="1100" dirty="0" smtClean="0">
                <a:solidFill>
                  <a:srgbClr val="C00000"/>
                </a:solidFill>
                <a:latin typeface="+mj-lt"/>
              </a:rPr>
              <a:t>, O., H. </a:t>
            </a:r>
            <a:r>
              <a:rPr lang="en-US" sz="1100" dirty="0" err="1" smtClean="0">
                <a:solidFill>
                  <a:srgbClr val="C00000"/>
                </a:solidFill>
                <a:latin typeface="+mj-lt"/>
              </a:rPr>
              <a:t>Grammel</a:t>
            </a:r>
            <a:r>
              <a:rPr lang="en-US" sz="1100" dirty="0" smtClean="0">
                <a:solidFill>
                  <a:srgbClr val="C00000"/>
                </a:solidFill>
                <a:latin typeface="+mj-lt"/>
              </a:rPr>
              <a:t>, and S. </a:t>
            </a:r>
            <a:r>
              <a:rPr lang="en-US" sz="1100" dirty="0" err="1" smtClean="0">
                <a:solidFill>
                  <a:srgbClr val="C00000"/>
                </a:solidFill>
                <a:latin typeface="+mj-lt"/>
              </a:rPr>
              <a:t>Klamt</a:t>
            </a:r>
            <a:r>
              <a:rPr lang="en-US" sz="1100" dirty="0" smtClean="0">
                <a:solidFill>
                  <a:srgbClr val="C00000"/>
                </a:solidFill>
                <a:latin typeface="+mj-lt"/>
              </a:rPr>
              <a:t>. 2011. Metabolic network modeling of </a:t>
            </a:r>
            <a:r>
              <a:rPr lang="en-US" sz="1100" dirty="0" err="1" smtClean="0">
                <a:solidFill>
                  <a:srgbClr val="C00000"/>
                </a:solidFill>
                <a:latin typeface="+mj-lt"/>
              </a:rPr>
              <a:t>redox</a:t>
            </a:r>
            <a:r>
              <a:rPr lang="en-US" sz="1100" dirty="0" smtClean="0">
                <a:solidFill>
                  <a:srgbClr val="C00000"/>
                </a:solidFill>
                <a:latin typeface="+mj-lt"/>
              </a:rPr>
              <a:t> balancing and </a:t>
            </a:r>
            <a:r>
              <a:rPr lang="en-US" sz="1100" dirty="0" err="1" smtClean="0">
                <a:solidFill>
                  <a:srgbClr val="C00000"/>
                </a:solidFill>
                <a:latin typeface="+mj-lt"/>
              </a:rPr>
              <a:t>biohydrogen</a:t>
            </a:r>
            <a:r>
              <a:rPr lang="en-US" sz="1100" dirty="0" smtClean="0">
                <a:solidFill>
                  <a:srgbClr val="C00000"/>
                </a:solidFill>
                <a:latin typeface="+mj-lt"/>
              </a:rPr>
              <a:t> production in purple </a:t>
            </a:r>
            <a:r>
              <a:rPr lang="en-US" sz="1100" dirty="0" err="1" smtClean="0">
                <a:solidFill>
                  <a:srgbClr val="C00000"/>
                </a:solidFill>
                <a:latin typeface="+mj-lt"/>
              </a:rPr>
              <a:t>nonsulfur</a:t>
            </a:r>
            <a:r>
              <a:rPr lang="en-US" sz="1100" dirty="0" smtClean="0">
                <a:solidFill>
                  <a:srgbClr val="C00000"/>
                </a:solidFill>
                <a:latin typeface="+mj-lt"/>
              </a:rPr>
              <a:t> bacteria. BMC Syst. Biol. 5:150. </a:t>
            </a:r>
            <a:r>
              <a:rPr lang="en-US" sz="1100" dirty="0">
                <a:solidFill>
                  <a:srgbClr val="C00000"/>
                </a:solidFill>
                <a:latin typeface="+mj-lt"/>
              </a:rPr>
              <a:t>)</a:t>
            </a:r>
            <a:endParaRPr lang="en-US" sz="1100" dirty="0" smtClean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4218" name="Line 9"/>
          <p:cNvSpPr>
            <a:spLocks noChangeShapeType="1"/>
          </p:cNvSpPr>
          <p:nvPr/>
        </p:nvSpPr>
        <p:spPr bwMode="auto">
          <a:xfrm>
            <a:off x="885825" y="133350"/>
            <a:ext cx="7573963" cy="0"/>
          </a:xfrm>
          <a:prstGeom prst="line">
            <a:avLst/>
          </a:prstGeom>
          <a:noFill/>
          <a:ln w="25400">
            <a:solidFill>
              <a:srgbClr val="0033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5" name="Text Box 7"/>
          <p:cNvSpPr txBox="1">
            <a:spLocks noChangeArrowheads="1"/>
          </p:cNvSpPr>
          <p:nvPr/>
        </p:nvSpPr>
        <p:spPr bwMode="auto">
          <a:xfrm>
            <a:off x="310740" y="282239"/>
            <a:ext cx="8589196" cy="523220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  <a:buFont typeface="Arial" pitchFamily="34" charset="0"/>
              <a:buNone/>
            </a:pPr>
            <a:r>
              <a:rPr lang="en-GB" sz="2800" dirty="0" err="1">
                <a:solidFill>
                  <a:srgbClr val="000099"/>
                </a:solidFill>
                <a:latin typeface="+mj-lt"/>
              </a:rPr>
              <a:t>Stoichiometric</a:t>
            </a:r>
            <a:r>
              <a:rPr lang="en-GB" sz="2800" dirty="0">
                <a:solidFill>
                  <a:srgbClr val="000099"/>
                </a:solidFill>
                <a:latin typeface="+mj-lt"/>
              </a:rPr>
              <a:t> </a:t>
            </a:r>
            <a:r>
              <a:rPr lang="en-GB" sz="2800" dirty="0" err="1">
                <a:solidFill>
                  <a:srgbClr val="000099"/>
                </a:solidFill>
                <a:latin typeface="+mj-lt"/>
              </a:rPr>
              <a:t>Modeling</a:t>
            </a:r>
            <a:r>
              <a:rPr lang="en-GB" sz="2800" dirty="0">
                <a:solidFill>
                  <a:srgbClr val="000099"/>
                </a:solidFill>
                <a:latin typeface="+mj-lt"/>
              </a:rPr>
              <a:t> and Metabolic Network </a:t>
            </a:r>
            <a:r>
              <a:rPr lang="en-GB" sz="2800" dirty="0" smtClean="0">
                <a:solidFill>
                  <a:srgbClr val="000099"/>
                </a:solidFill>
                <a:latin typeface="+mj-lt"/>
              </a:rPr>
              <a:t>Analysis</a:t>
            </a:r>
            <a:endParaRPr lang="en-US" sz="2800" i="1" dirty="0">
              <a:solidFill>
                <a:srgbClr val="000099"/>
              </a:solidFill>
              <a:latin typeface="+mj-lt"/>
            </a:endParaRPr>
          </a:p>
        </p:txBody>
      </p:sp>
      <p:pic>
        <p:nvPicPr>
          <p:cNvPr id="11" name="Picture 2" descr="Figure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338" y="1452798"/>
            <a:ext cx="5221705" cy="514282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18"/>
          <p:cNvSpPr txBox="1">
            <a:spLocks noChangeArrowheads="1"/>
          </p:cNvSpPr>
          <p:nvPr/>
        </p:nvSpPr>
        <p:spPr bwMode="auto">
          <a:xfrm>
            <a:off x="173490" y="6289444"/>
            <a:ext cx="3331030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100" dirty="0" err="1" smtClean="0">
                <a:solidFill>
                  <a:schemeClr val="tx1"/>
                </a:solidFill>
                <a:latin typeface="+mj-lt"/>
              </a:rPr>
              <a:t>www.mpi-magdeburg.mpg.de/projects/cna/cna.html</a:t>
            </a:r>
            <a:endParaRPr lang="en-US" sz="1100" dirty="0" smtClean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3783212" y="975111"/>
            <a:ext cx="4837863" cy="474867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lnSpc>
                <a:spcPct val="93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b="1" dirty="0"/>
              <a:t>Software </a:t>
            </a:r>
            <a:r>
              <a:rPr lang="en-GB" sz="2000" b="1" dirty="0" smtClean="0"/>
              <a:t>Tool: </a:t>
            </a:r>
            <a:r>
              <a:rPr lang="en-GB" sz="2400" b="1" i="1" dirty="0" err="1" smtClean="0">
                <a:solidFill>
                  <a:srgbClr val="C00000"/>
                </a:solidFill>
              </a:rPr>
              <a:t>C</a:t>
            </a:r>
            <a:r>
              <a:rPr lang="en-GB" sz="2000" b="1" i="1" dirty="0" err="1" smtClean="0"/>
              <a:t>ell</a:t>
            </a:r>
            <a:r>
              <a:rPr lang="en-GB" sz="2400" b="1" i="1" dirty="0" err="1" smtClean="0">
                <a:solidFill>
                  <a:srgbClr val="C00000"/>
                </a:solidFill>
              </a:rPr>
              <a:t>N</a:t>
            </a:r>
            <a:r>
              <a:rPr lang="en-GB" sz="2000" b="1" i="1" dirty="0" err="1" smtClean="0"/>
              <a:t>et</a:t>
            </a:r>
            <a:r>
              <a:rPr lang="en-GB" sz="2400" b="1" i="1" dirty="0" err="1" smtClean="0">
                <a:solidFill>
                  <a:srgbClr val="C00000"/>
                </a:solidFill>
              </a:rPr>
              <a:t>A</a:t>
            </a:r>
            <a:r>
              <a:rPr lang="en-GB" sz="2000" b="1" i="1" dirty="0" err="1" smtClean="0"/>
              <a:t>nalyzer</a:t>
            </a:r>
            <a:r>
              <a:rPr lang="en-GB" sz="2000" b="1" dirty="0" smtClean="0">
                <a:solidFill>
                  <a:srgbClr val="FF9900"/>
                </a:solidFill>
              </a:rPr>
              <a:t> </a:t>
            </a:r>
            <a:endParaRPr lang="en-GB" sz="2000" b="1" dirty="0">
              <a:solidFill>
                <a:srgbClr val="FF9900"/>
              </a:solidFill>
            </a:endParaRPr>
          </a:p>
        </p:txBody>
      </p:sp>
      <p:graphicFrame>
        <p:nvGraphicFramePr>
          <p:cNvPr id="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9527632"/>
              </p:ext>
            </p:extLst>
          </p:nvPr>
        </p:nvGraphicFramePr>
        <p:xfrm>
          <a:off x="1362753" y="3728028"/>
          <a:ext cx="1423536" cy="7237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13" name="Formel" r:id="rId5" imgW="774364" imgH="393529" progId="Equation.3">
                  <p:embed/>
                </p:oleObj>
              </mc:Choice>
              <mc:Fallback>
                <p:oleObj name="Formel" r:id="rId5" imgW="774364" imgH="393529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2753" y="3728028"/>
                        <a:ext cx="1423536" cy="72376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14757" y="1253898"/>
            <a:ext cx="3195637" cy="206210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endParaRPr lang="de-DE" sz="1600" u="sng" dirty="0" smtClean="0">
              <a:latin typeface="+mj-lt"/>
            </a:endParaRPr>
          </a:p>
          <a:p>
            <a:pPr marL="171450" indent="-171450" eaLnBrk="1" hangingPunct="1">
              <a:buFontTx/>
              <a:buChar char="-"/>
              <a:defRPr/>
            </a:pPr>
            <a:r>
              <a:rPr lang="de-DE" sz="1600" dirty="0" err="1" smtClean="0">
                <a:latin typeface="+mj-lt"/>
              </a:rPr>
              <a:t>stoichiometric</a:t>
            </a:r>
            <a:r>
              <a:rPr lang="de-DE" sz="1600" dirty="0" smtClean="0">
                <a:latin typeface="+mj-lt"/>
              </a:rPr>
              <a:t> model </a:t>
            </a:r>
            <a:r>
              <a:rPr lang="de-DE" sz="1600" dirty="0" err="1" smtClean="0">
                <a:latin typeface="+mj-lt"/>
              </a:rPr>
              <a:t>of</a:t>
            </a:r>
            <a:r>
              <a:rPr lang="de-DE" sz="1600" dirty="0" smtClean="0">
                <a:latin typeface="+mj-lt"/>
              </a:rPr>
              <a:t>  </a:t>
            </a:r>
            <a:r>
              <a:rPr lang="de-DE" sz="1600" dirty="0" err="1" smtClean="0">
                <a:latin typeface="+mj-lt"/>
              </a:rPr>
              <a:t>central</a:t>
            </a:r>
            <a:r>
              <a:rPr lang="de-DE" sz="1600" dirty="0" smtClean="0">
                <a:latin typeface="+mj-lt"/>
              </a:rPr>
              <a:t> </a:t>
            </a:r>
            <a:r>
              <a:rPr lang="de-DE" sz="1600" dirty="0" err="1" smtClean="0">
                <a:latin typeface="+mj-lt"/>
              </a:rPr>
              <a:t>metabolic</a:t>
            </a:r>
            <a:r>
              <a:rPr lang="de-DE" sz="1600" dirty="0" smtClean="0">
                <a:latin typeface="+mj-lt"/>
              </a:rPr>
              <a:t> </a:t>
            </a:r>
            <a:r>
              <a:rPr lang="de-DE" sz="1600" dirty="0" err="1" smtClean="0">
                <a:latin typeface="+mj-lt"/>
              </a:rPr>
              <a:t>pathways</a:t>
            </a:r>
            <a:r>
              <a:rPr lang="de-DE" sz="1600" dirty="0" smtClean="0">
                <a:latin typeface="+mj-lt"/>
              </a:rPr>
              <a:t> in </a:t>
            </a:r>
            <a:r>
              <a:rPr lang="de-DE" sz="1600" dirty="0" err="1" smtClean="0">
                <a:latin typeface="+mj-lt"/>
              </a:rPr>
              <a:t>purple</a:t>
            </a:r>
            <a:r>
              <a:rPr lang="de-DE" sz="1600" dirty="0" smtClean="0">
                <a:latin typeface="+mj-lt"/>
              </a:rPr>
              <a:t> non-sulfur </a:t>
            </a:r>
            <a:r>
              <a:rPr lang="de-DE" sz="1600" dirty="0" err="1" smtClean="0">
                <a:latin typeface="+mj-lt"/>
              </a:rPr>
              <a:t>bacteria</a:t>
            </a:r>
            <a:r>
              <a:rPr lang="de-DE" sz="1600" dirty="0" smtClean="0">
                <a:latin typeface="+mj-lt"/>
              </a:rPr>
              <a:t>.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de-DE" sz="1600" dirty="0" smtClean="0">
                <a:latin typeface="+mj-lt"/>
              </a:rPr>
              <a:t>119 </a:t>
            </a:r>
            <a:r>
              <a:rPr lang="de-DE" sz="1600" dirty="0" err="1" smtClean="0">
                <a:latin typeface="+mj-lt"/>
              </a:rPr>
              <a:t>metabolites</a:t>
            </a:r>
            <a:endParaRPr lang="de-DE" sz="1600" dirty="0" smtClean="0">
              <a:latin typeface="+mj-lt"/>
            </a:endParaRPr>
          </a:p>
          <a:p>
            <a:pPr marL="171450" indent="-171450" eaLnBrk="1" hangingPunct="1">
              <a:buFontTx/>
              <a:buChar char="-"/>
              <a:defRPr/>
            </a:pPr>
            <a:r>
              <a:rPr lang="de-DE" sz="1600" dirty="0" smtClean="0">
                <a:latin typeface="+mj-lt"/>
              </a:rPr>
              <a:t>142 </a:t>
            </a:r>
            <a:r>
              <a:rPr lang="de-DE" sz="1600" dirty="0" err="1" smtClean="0">
                <a:latin typeface="+mj-lt"/>
              </a:rPr>
              <a:t>enzymatic</a:t>
            </a:r>
            <a:r>
              <a:rPr lang="de-DE" sz="1600" dirty="0" smtClean="0">
                <a:latin typeface="+mj-lt"/>
              </a:rPr>
              <a:t> </a:t>
            </a:r>
            <a:r>
              <a:rPr lang="de-DE" sz="1600" dirty="0" err="1" smtClean="0">
                <a:latin typeface="+mj-lt"/>
              </a:rPr>
              <a:t>reactions</a:t>
            </a:r>
            <a:endParaRPr lang="de-DE" sz="1600" dirty="0" smtClean="0">
              <a:latin typeface="+mj-lt"/>
            </a:endParaRPr>
          </a:p>
          <a:p>
            <a:pPr eaLnBrk="1" hangingPunct="1">
              <a:defRPr/>
            </a:pPr>
            <a:r>
              <a:rPr lang="de-DE" sz="1600" dirty="0" smtClean="0">
                <a:latin typeface="+mj-lt"/>
              </a:rPr>
              <a:t>-    MFA </a:t>
            </a:r>
            <a:r>
              <a:rPr lang="de-DE" sz="1600" dirty="0" err="1" smtClean="0">
                <a:latin typeface="+mj-lt"/>
              </a:rPr>
              <a:t>and</a:t>
            </a:r>
            <a:r>
              <a:rPr lang="de-DE" sz="1600" dirty="0" smtClean="0">
                <a:latin typeface="+mj-lt"/>
              </a:rPr>
              <a:t> FBA </a:t>
            </a:r>
            <a:r>
              <a:rPr lang="de-DE" sz="1600" dirty="0" err="1" smtClean="0">
                <a:latin typeface="+mj-lt"/>
              </a:rPr>
              <a:t>and</a:t>
            </a:r>
            <a:r>
              <a:rPr lang="de-DE" sz="1600" dirty="0" smtClean="0">
                <a:latin typeface="+mj-lt"/>
              </a:rPr>
              <a:t> FVA </a:t>
            </a:r>
            <a:r>
              <a:rPr lang="de-DE" sz="1600" dirty="0" err="1" smtClean="0">
                <a:latin typeface="+mj-lt"/>
              </a:rPr>
              <a:t>analysis</a:t>
            </a:r>
            <a:r>
              <a:rPr lang="de-DE" sz="1600" dirty="0" smtClean="0">
                <a:latin typeface="+mj-lt"/>
              </a:rPr>
              <a:t> </a:t>
            </a:r>
            <a:r>
              <a:rPr lang="de-DE" sz="1600" dirty="0" err="1" smtClean="0">
                <a:latin typeface="+mj-lt"/>
              </a:rPr>
              <a:t>with</a:t>
            </a:r>
            <a:r>
              <a:rPr lang="de-DE" sz="1600" dirty="0" smtClean="0">
                <a:latin typeface="+mj-lt"/>
              </a:rPr>
              <a:t> </a:t>
            </a:r>
            <a:r>
              <a:rPr lang="de-DE" sz="1600" dirty="0" err="1" smtClean="0">
                <a:latin typeface="+mj-lt"/>
              </a:rPr>
              <a:t>measured</a:t>
            </a:r>
            <a:r>
              <a:rPr lang="de-DE" sz="1600" dirty="0" smtClean="0">
                <a:latin typeface="+mj-lt"/>
              </a:rPr>
              <a:t> </a:t>
            </a:r>
            <a:r>
              <a:rPr lang="de-DE" sz="1600" dirty="0" err="1" smtClean="0">
                <a:latin typeface="+mj-lt"/>
              </a:rPr>
              <a:t>extracellular</a:t>
            </a:r>
            <a:r>
              <a:rPr lang="de-DE" sz="1600" dirty="0" smtClean="0">
                <a:latin typeface="+mj-lt"/>
              </a:rPr>
              <a:t> </a:t>
            </a:r>
            <a:r>
              <a:rPr lang="de-DE" sz="1600" dirty="0" err="1" smtClean="0">
                <a:latin typeface="+mj-lt"/>
              </a:rPr>
              <a:t>rates</a:t>
            </a:r>
            <a:r>
              <a:rPr lang="de-DE" sz="1600" dirty="0" smtClean="0">
                <a:latin typeface="+mj-lt"/>
              </a:rPr>
              <a:t> </a:t>
            </a:r>
            <a:endParaRPr lang="en-US" sz="1600" dirty="0" smtClean="0">
              <a:latin typeface="+mj-lt"/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139833" y="4601211"/>
            <a:ext cx="319563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de-DE" sz="1100" dirty="0">
                <a:latin typeface="+mj-lt"/>
              </a:rPr>
              <a:t> </a:t>
            </a:r>
            <a:r>
              <a:rPr lang="de-DE" sz="1100" i="1" dirty="0">
                <a:latin typeface="+mj-lt"/>
              </a:rPr>
              <a:t>N</a:t>
            </a:r>
            <a:r>
              <a:rPr lang="de-DE" sz="1100" dirty="0">
                <a:latin typeface="+mj-lt"/>
              </a:rPr>
              <a:t> : </a:t>
            </a:r>
            <a:r>
              <a:rPr lang="de-DE" sz="1100" dirty="0" err="1">
                <a:latin typeface="+mj-lt"/>
              </a:rPr>
              <a:t>stoichiometric</a:t>
            </a:r>
            <a:r>
              <a:rPr lang="de-DE" sz="1100" dirty="0">
                <a:latin typeface="+mj-lt"/>
              </a:rPr>
              <a:t> </a:t>
            </a:r>
            <a:r>
              <a:rPr lang="de-DE" sz="1100" dirty="0" err="1">
                <a:latin typeface="+mj-lt"/>
              </a:rPr>
              <a:t>matrix</a:t>
            </a:r>
            <a:r>
              <a:rPr lang="de-DE" sz="1100" dirty="0">
                <a:latin typeface="+mj-lt"/>
              </a:rPr>
              <a:t> </a:t>
            </a:r>
          </a:p>
          <a:p>
            <a:pPr eaLnBrk="1" hangingPunct="1"/>
            <a:r>
              <a:rPr lang="de-DE" sz="1100" dirty="0">
                <a:latin typeface="+mj-lt"/>
              </a:rPr>
              <a:t>(</a:t>
            </a:r>
            <a:r>
              <a:rPr lang="de-DE" sz="1100" dirty="0" err="1">
                <a:latin typeface="+mj-lt"/>
              </a:rPr>
              <a:t>rows</a:t>
            </a:r>
            <a:r>
              <a:rPr lang="de-DE" sz="1100" dirty="0">
                <a:latin typeface="+mj-lt"/>
              </a:rPr>
              <a:t>: </a:t>
            </a:r>
            <a:r>
              <a:rPr lang="de-DE" sz="1100" dirty="0" err="1">
                <a:latin typeface="+mj-lt"/>
              </a:rPr>
              <a:t>metabolites</a:t>
            </a:r>
            <a:r>
              <a:rPr lang="de-DE" sz="1100" dirty="0">
                <a:latin typeface="+mj-lt"/>
              </a:rPr>
              <a:t>; </a:t>
            </a:r>
            <a:r>
              <a:rPr lang="de-DE" sz="1100" dirty="0" err="1">
                <a:latin typeface="+mj-lt"/>
              </a:rPr>
              <a:t>columns</a:t>
            </a:r>
            <a:r>
              <a:rPr lang="de-DE" sz="1100" dirty="0">
                <a:latin typeface="+mj-lt"/>
              </a:rPr>
              <a:t>: </a:t>
            </a:r>
            <a:r>
              <a:rPr lang="de-DE" sz="1100" dirty="0" err="1">
                <a:latin typeface="+mj-lt"/>
              </a:rPr>
              <a:t>reactions</a:t>
            </a:r>
            <a:r>
              <a:rPr lang="de-DE" sz="1100" dirty="0">
                <a:latin typeface="+mj-lt"/>
              </a:rPr>
              <a:t> </a:t>
            </a:r>
            <a:r>
              <a:rPr lang="de-DE" sz="1100" dirty="0" err="1">
                <a:latin typeface="+mj-lt"/>
              </a:rPr>
              <a:t>with</a:t>
            </a:r>
            <a:r>
              <a:rPr lang="de-DE" sz="1100" dirty="0">
                <a:latin typeface="+mj-lt"/>
              </a:rPr>
              <a:t> </a:t>
            </a:r>
            <a:r>
              <a:rPr lang="de-DE" sz="1100" dirty="0" err="1">
                <a:latin typeface="+mj-lt"/>
              </a:rPr>
              <a:t>stoichmiometric</a:t>
            </a:r>
            <a:r>
              <a:rPr lang="de-DE" sz="1100" dirty="0">
                <a:latin typeface="+mj-lt"/>
              </a:rPr>
              <a:t> </a:t>
            </a:r>
            <a:r>
              <a:rPr lang="de-DE" sz="1100" dirty="0" err="1">
                <a:latin typeface="+mj-lt"/>
              </a:rPr>
              <a:t>coefficients</a:t>
            </a:r>
            <a:r>
              <a:rPr lang="de-DE" sz="1100" dirty="0">
                <a:latin typeface="+mj-lt"/>
              </a:rPr>
              <a:t>)</a:t>
            </a:r>
          </a:p>
          <a:p>
            <a:pPr eaLnBrk="1" hangingPunct="1"/>
            <a:r>
              <a:rPr lang="de-DE" sz="1100" i="1" dirty="0">
                <a:latin typeface="+mj-lt"/>
              </a:rPr>
              <a:t>r</a:t>
            </a:r>
            <a:r>
              <a:rPr lang="de-DE" sz="1100" dirty="0">
                <a:latin typeface="+mj-lt"/>
              </a:rPr>
              <a:t>: </a:t>
            </a:r>
            <a:r>
              <a:rPr lang="de-DE" sz="1100" dirty="0" err="1">
                <a:latin typeface="+mj-lt"/>
              </a:rPr>
              <a:t>vector</a:t>
            </a:r>
            <a:r>
              <a:rPr lang="de-DE" sz="1100" dirty="0">
                <a:latin typeface="+mj-lt"/>
              </a:rPr>
              <a:t> </a:t>
            </a:r>
            <a:r>
              <a:rPr lang="de-DE" sz="1100" dirty="0" err="1">
                <a:latin typeface="+mj-lt"/>
              </a:rPr>
              <a:t>of</a:t>
            </a:r>
            <a:r>
              <a:rPr lang="de-DE" sz="1100" dirty="0">
                <a:latin typeface="+mj-lt"/>
              </a:rPr>
              <a:t> </a:t>
            </a:r>
            <a:r>
              <a:rPr lang="de-DE" sz="1100" dirty="0" err="1">
                <a:latin typeface="+mj-lt"/>
              </a:rPr>
              <a:t>reaction</a:t>
            </a:r>
            <a:r>
              <a:rPr lang="de-DE" sz="1100" dirty="0">
                <a:latin typeface="+mj-lt"/>
              </a:rPr>
              <a:t> </a:t>
            </a:r>
            <a:r>
              <a:rPr lang="de-DE" sz="1100" dirty="0" err="1">
                <a:latin typeface="+mj-lt"/>
              </a:rPr>
              <a:t>rates</a:t>
            </a:r>
            <a:r>
              <a:rPr lang="de-DE" sz="1100" dirty="0">
                <a:latin typeface="+mj-lt"/>
              </a:rPr>
              <a:t>, (mmol/g h)</a:t>
            </a:r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201476" y="3274106"/>
            <a:ext cx="31940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de-DE" sz="1600" dirty="0" smtClean="0">
                <a:solidFill>
                  <a:srgbClr val="000099"/>
                </a:solidFill>
                <a:latin typeface="+mj-lt"/>
              </a:rPr>
              <a:t>Linear </a:t>
            </a:r>
            <a:r>
              <a:rPr lang="de-DE" sz="1600" dirty="0" err="1" smtClean="0">
                <a:solidFill>
                  <a:srgbClr val="000099"/>
                </a:solidFill>
                <a:latin typeface="+mj-lt"/>
              </a:rPr>
              <a:t>metabolite</a:t>
            </a:r>
            <a:r>
              <a:rPr lang="de-DE" sz="1600" dirty="0" smtClean="0">
                <a:solidFill>
                  <a:srgbClr val="000099"/>
                </a:solidFill>
                <a:latin typeface="+mj-lt"/>
              </a:rPr>
              <a:t> </a:t>
            </a:r>
            <a:r>
              <a:rPr lang="de-DE" sz="1600" dirty="0" err="1" smtClean="0">
                <a:solidFill>
                  <a:srgbClr val="000099"/>
                </a:solidFill>
                <a:latin typeface="+mj-lt"/>
              </a:rPr>
              <a:t>balancing</a:t>
            </a:r>
            <a:r>
              <a:rPr lang="de-DE" sz="1600" dirty="0" smtClean="0">
                <a:solidFill>
                  <a:srgbClr val="000099"/>
                </a:solidFill>
                <a:latin typeface="+mj-lt"/>
              </a:rPr>
              <a:t> </a:t>
            </a:r>
            <a:r>
              <a:rPr lang="de-DE" sz="1600" dirty="0" err="1" smtClean="0">
                <a:solidFill>
                  <a:srgbClr val="000099"/>
                </a:solidFill>
                <a:latin typeface="+mj-lt"/>
              </a:rPr>
              <a:t>equation</a:t>
            </a:r>
            <a:r>
              <a:rPr lang="de-DE" sz="1600" dirty="0" smtClean="0">
                <a:solidFill>
                  <a:srgbClr val="000099"/>
                </a:solidFill>
                <a:latin typeface="+mj-lt"/>
              </a:rPr>
              <a:t>:</a:t>
            </a:r>
            <a:endParaRPr lang="de-DE" sz="1600" dirty="0">
              <a:solidFill>
                <a:srgbClr val="000099"/>
              </a:solidFill>
              <a:latin typeface="+mj-lt"/>
            </a:endParaRPr>
          </a:p>
        </p:txBody>
      </p:sp>
      <p:pic>
        <p:nvPicPr>
          <p:cNvPr id="175108" name="Picture 4" descr="http://www.mpi-magdeburg.mpg.de/projects/cna/CNA_logo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85421" y="770707"/>
            <a:ext cx="1130530" cy="7735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463899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2" name="Text Box 4"/>
          <p:cNvSpPr txBox="1">
            <a:spLocks noChangeArrowheads="1"/>
          </p:cNvSpPr>
          <p:nvPr/>
        </p:nvSpPr>
        <p:spPr bwMode="auto">
          <a:xfrm>
            <a:off x="264694" y="2029726"/>
            <a:ext cx="3051175" cy="289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marL="92075" indent="-92075" defTabSz="914400">
              <a:spcBef>
                <a:spcPct val="50000"/>
              </a:spcBef>
              <a:buFontTx/>
              <a:buChar char="•"/>
            </a:pPr>
            <a:r>
              <a:rPr lang="en-US" sz="1400" dirty="0" err="1" smtClean="0"/>
              <a:t>MATLAB</a:t>
            </a:r>
            <a:r>
              <a:rPr lang="en-US" sz="1400" dirty="0" smtClean="0"/>
              <a:t> </a:t>
            </a:r>
            <a:r>
              <a:rPr lang="en-US" sz="1400" dirty="0"/>
              <a:t>toolbox with</a:t>
            </a:r>
            <a:br>
              <a:rPr lang="en-US" sz="1400" dirty="0"/>
            </a:br>
            <a:r>
              <a:rPr lang="en-US" sz="1400" dirty="0"/>
              <a:t>  graphical user interface </a:t>
            </a:r>
          </a:p>
          <a:p>
            <a:pPr marL="92075" indent="-92075" defTabSz="914400">
              <a:spcBef>
                <a:spcPct val="50000"/>
              </a:spcBef>
              <a:buFontTx/>
              <a:buChar char="•"/>
            </a:pPr>
            <a:r>
              <a:rPr lang="en-US" sz="1400" i="1" dirty="0"/>
              <a:t> </a:t>
            </a:r>
            <a:r>
              <a:rPr lang="en-US" sz="1400" dirty="0"/>
              <a:t>comprehensive toolbox   </a:t>
            </a:r>
            <a:br>
              <a:rPr lang="en-US" sz="1400" dirty="0"/>
            </a:br>
            <a:r>
              <a:rPr lang="en-US" sz="1400" dirty="0"/>
              <a:t> </a:t>
            </a:r>
            <a:r>
              <a:rPr lang="en-US" sz="1400" dirty="0" smtClean="0"/>
              <a:t>with </a:t>
            </a:r>
            <a:r>
              <a:rPr lang="en-US" sz="1400" dirty="0"/>
              <a:t>algorithms for biological </a:t>
            </a:r>
            <a:br>
              <a:rPr lang="en-US" sz="1400" dirty="0"/>
            </a:br>
            <a:r>
              <a:rPr lang="en-US" sz="1400" dirty="0"/>
              <a:t> </a:t>
            </a:r>
            <a:r>
              <a:rPr lang="en-US" sz="1400" dirty="0" smtClean="0"/>
              <a:t>network </a:t>
            </a:r>
            <a:r>
              <a:rPr lang="en-US" sz="1400" dirty="0"/>
              <a:t>analysis:</a:t>
            </a:r>
            <a:br>
              <a:rPr lang="en-US" sz="1400" dirty="0"/>
            </a:br>
            <a:r>
              <a:rPr lang="en-US" sz="1400" dirty="0"/>
              <a:t>    - metabolic networks</a:t>
            </a:r>
            <a:br>
              <a:rPr lang="en-US" sz="1400" dirty="0"/>
            </a:br>
            <a:r>
              <a:rPr lang="en-US" sz="1400" dirty="0"/>
              <a:t>    - signal transduction and</a:t>
            </a:r>
            <a:br>
              <a:rPr lang="en-US" sz="1400" dirty="0"/>
            </a:br>
            <a:r>
              <a:rPr lang="en-US" sz="1400" dirty="0"/>
              <a:t>       regulatory networks</a:t>
            </a:r>
          </a:p>
          <a:p>
            <a:pPr marL="92075" indent="-92075" defTabSz="914400">
              <a:spcBef>
                <a:spcPct val="50000"/>
              </a:spcBef>
              <a:buFontTx/>
              <a:buChar char="•"/>
            </a:pPr>
            <a:r>
              <a:rPr lang="en-US" sz="1400" dirty="0"/>
              <a:t> Application for optimization of the </a:t>
            </a:r>
            <a:r>
              <a:rPr lang="en-US" sz="1400" dirty="0" smtClean="0"/>
              <a:t>metabolic </a:t>
            </a:r>
            <a:r>
              <a:rPr lang="en-US" sz="1400" dirty="0"/>
              <a:t>network (target reactions for gene overexpression of knock-outs)</a:t>
            </a:r>
          </a:p>
        </p:txBody>
      </p:sp>
      <p:sp>
        <p:nvSpPr>
          <p:cNvPr id="94218" name="Line 9"/>
          <p:cNvSpPr>
            <a:spLocks noChangeShapeType="1"/>
          </p:cNvSpPr>
          <p:nvPr/>
        </p:nvSpPr>
        <p:spPr bwMode="auto">
          <a:xfrm>
            <a:off x="885825" y="133350"/>
            <a:ext cx="7573963" cy="0"/>
          </a:xfrm>
          <a:prstGeom prst="line">
            <a:avLst/>
          </a:prstGeom>
          <a:noFill/>
          <a:ln w="25400">
            <a:solidFill>
              <a:srgbClr val="0033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7867650" y="6625581"/>
            <a:ext cx="116339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de-DE" sz="900" dirty="0" smtClean="0">
                <a:solidFill>
                  <a:schemeClr val="bg1"/>
                </a:solidFill>
              </a:rPr>
              <a:t>BioMicroWorld2011</a:t>
            </a:r>
            <a:endParaRPr lang="de-DE" sz="900" dirty="0">
              <a:solidFill>
                <a:schemeClr val="bg1"/>
              </a:solidFill>
            </a:endParaRPr>
          </a:p>
        </p:txBody>
      </p:sp>
      <p:pic>
        <p:nvPicPr>
          <p:cNvPr id="11" name="Picture 2" descr="Figure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093" y="1053556"/>
            <a:ext cx="5221705" cy="514282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30300"/>
            <a:ext cx="2699429" cy="685800"/>
          </a:xfr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3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b="1" dirty="0"/>
              <a:t>Software Tool: </a:t>
            </a:r>
            <a:r>
              <a:rPr lang="en-GB" sz="2000" b="1" i="1" dirty="0" err="1"/>
              <a:t>CellNetAnalyzer</a:t>
            </a:r>
            <a:r>
              <a:rPr lang="en-GB" sz="2000" b="1" dirty="0">
                <a:solidFill>
                  <a:srgbClr val="FF9900"/>
                </a:solidFill>
              </a:rPr>
              <a:t> </a:t>
            </a:r>
          </a:p>
        </p:txBody>
      </p:sp>
      <p:pic>
        <p:nvPicPr>
          <p:cNvPr id="14" name="Picture 4" descr="http://www.mpi-magdeburg.mpg.de/projects/cna/CNA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40321" y="1037407"/>
            <a:ext cx="1130530" cy="773521"/>
          </a:xfrm>
          <a:prstGeom prst="rect">
            <a:avLst/>
          </a:prstGeom>
          <a:noFill/>
        </p:spPr>
      </p:pic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253947" y="5148462"/>
            <a:ext cx="3009954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100" dirty="0" smtClean="0">
                <a:solidFill>
                  <a:srgbClr val="C00000"/>
                </a:solidFill>
                <a:latin typeface="+mj-lt"/>
              </a:rPr>
              <a:t>(</a:t>
            </a:r>
            <a:r>
              <a:rPr lang="en-US" sz="1100" dirty="0" err="1" smtClean="0">
                <a:solidFill>
                  <a:srgbClr val="C00000"/>
                </a:solidFill>
                <a:latin typeface="+mj-lt"/>
              </a:rPr>
              <a:t>Hädicke</a:t>
            </a:r>
            <a:r>
              <a:rPr lang="en-US" sz="1100" dirty="0" smtClean="0">
                <a:solidFill>
                  <a:srgbClr val="C00000"/>
                </a:solidFill>
                <a:latin typeface="+mj-lt"/>
              </a:rPr>
              <a:t>, O., H. </a:t>
            </a:r>
            <a:r>
              <a:rPr lang="en-US" sz="1100" dirty="0" err="1" smtClean="0">
                <a:solidFill>
                  <a:srgbClr val="C00000"/>
                </a:solidFill>
                <a:latin typeface="+mj-lt"/>
              </a:rPr>
              <a:t>Grammel</a:t>
            </a:r>
            <a:r>
              <a:rPr lang="en-US" sz="1100" dirty="0" smtClean="0">
                <a:solidFill>
                  <a:srgbClr val="C00000"/>
                </a:solidFill>
                <a:latin typeface="+mj-lt"/>
              </a:rPr>
              <a:t>, and S. </a:t>
            </a:r>
            <a:r>
              <a:rPr lang="en-US" sz="1100" dirty="0" err="1" smtClean="0">
                <a:solidFill>
                  <a:srgbClr val="C00000"/>
                </a:solidFill>
                <a:latin typeface="+mj-lt"/>
              </a:rPr>
              <a:t>Klamt</a:t>
            </a:r>
            <a:r>
              <a:rPr lang="en-US" sz="1100" dirty="0" smtClean="0">
                <a:solidFill>
                  <a:srgbClr val="C00000"/>
                </a:solidFill>
                <a:latin typeface="+mj-lt"/>
              </a:rPr>
              <a:t>. 2011. Metabolic network modeling of </a:t>
            </a:r>
            <a:r>
              <a:rPr lang="en-US" sz="1100" dirty="0" err="1" smtClean="0">
                <a:solidFill>
                  <a:srgbClr val="C00000"/>
                </a:solidFill>
                <a:latin typeface="+mj-lt"/>
              </a:rPr>
              <a:t>redox</a:t>
            </a:r>
            <a:r>
              <a:rPr lang="en-US" sz="1100" dirty="0" smtClean="0">
                <a:solidFill>
                  <a:srgbClr val="C00000"/>
                </a:solidFill>
                <a:latin typeface="+mj-lt"/>
              </a:rPr>
              <a:t> balancing and </a:t>
            </a:r>
            <a:r>
              <a:rPr lang="en-US" sz="1100" dirty="0" err="1" smtClean="0">
                <a:solidFill>
                  <a:srgbClr val="C00000"/>
                </a:solidFill>
                <a:latin typeface="+mj-lt"/>
              </a:rPr>
              <a:t>biohydrogen</a:t>
            </a:r>
            <a:r>
              <a:rPr lang="en-US" sz="1100" dirty="0" smtClean="0">
                <a:solidFill>
                  <a:srgbClr val="C00000"/>
                </a:solidFill>
                <a:latin typeface="+mj-lt"/>
              </a:rPr>
              <a:t> production in purple </a:t>
            </a:r>
            <a:r>
              <a:rPr lang="en-US" sz="1100" dirty="0" err="1" smtClean="0">
                <a:solidFill>
                  <a:srgbClr val="C00000"/>
                </a:solidFill>
                <a:latin typeface="+mj-lt"/>
              </a:rPr>
              <a:t>nonsulfur</a:t>
            </a:r>
            <a:r>
              <a:rPr lang="en-US" sz="1100" dirty="0" smtClean="0">
                <a:solidFill>
                  <a:srgbClr val="C00000"/>
                </a:solidFill>
                <a:latin typeface="+mj-lt"/>
              </a:rPr>
              <a:t> bacteria. BMC Syst. Biol. 5:150. </a:t>
            </a:r>
            <a:r>
              <a:rPr lang="en-US" sz="1100" dirty="0">
                <a:solidFill>
                  <a:srgbClr val="C00000"/>
                </a:solidFill>
                <a:latin typeface="+mj-lt"/>
              </a:rPr>
              <a:t>)</a:t>
            </a:r>
            <a:endParaRPr lang="en-US" sz="1100" dirty="0" smtClean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7" name="Text Box 18"/>
          <p:cNvSpPr txBox="1">
            <a:spLocks noChangeArrowheads="1"/>
          </p:cNvSpPr>
          <p:nvPr/>
        </p:nvSpPr>
        <p:spPr bwMode="auto">
          <a:xfrm>
            <a:off x="235134" y="6049375"/>
            <a:ext cx="333103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chemeClr val="tx1"/>
                </a:solidFill>
                <a:latin typeface="+mj-lt"/>
                <a:hlinkClick r:id="rId5"/>
              </a:rPr>
              <a:t>www.mpi-magdeburg.mpg.de/projects/cna/cna.html</a:t>
            </a:r>
            <a:endParaRPr lang="en-US" sz="1100" dirty="0" smtClean="0">
              <a:solidFill>
                <a:schemeClr val="tx1"/>
              </a:solidFill>
              <a:latin typeface="+mj-lt"/>
            </a:endParaRPr>
          </a:p>
          <a:p>
            <a:r>
              <a:rPr lang="de-DE" sz="1100" i="1" dirty="0" err="1" smtClean="0">
                <a:solidFill>
                  <a:schemeClr val="tx1"/>
                </a:solidFill>
                <a:latin typeface="+mj-lt"/>
              </a:rPr>
              <a:t>Klamt</a:t>
            </a:r>
            <a:r>
              <a:rPr lang="de-DE" sz="1100" i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de-DE" sz="1100" i="1" dirty="0">
                <a:solidFill>
                  <a:schemeClr val="tx1"/>
                </a:solidFill>
                <a:latin typeface="+mj-lt"/>
              </a:rPr>
              <a:t>et al., 2007, BMC Systems </a:t>
            </a:r>
            <a:r>
              <a:rPr lang="de-DE" sz="1100" i="1" dirty="0" err="1">
                <a:solidFill>
                  <a:schemeClr val="tx1"/>
                </a:solidFill>
                <a:latin typeface="+mj-lt"/>
              </a:rPr>
              <a:t>Biology</a:t>
            </a:r>
            <a:r>
              <a:rPr lang="de-DE" sz="1100" i="1" dirty="0">
                <a:solidFill>
                  <a:schemeClr val="tx1"/>
                </a:solidFill>
                <a:latin typeface="+mj-lt"/>
              </a:rPr>
              <a:t> 1:2</a:t>
            </a:r>
            <a:endParaRPr lang="en-US" sz="11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310740" y="282239"/>
            <a:ext cx="8589196" cy="523220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  <a:buFont typeface="Arial" pitchFamily="34" charset="0"/>
              <a:buNone/>
            </a:pPr>
            <a:r>
              <a:rPr lang="en-GB" sz="2800" dirty="0" err="1">
                <a:solidFill>
                  <a:srgbClr val="000099"/>
                </a:solidFill>
                <a:latin typeface="+mj-lt"/>
              </a:rPr>
              <a:t>Stoichiometric</a:t>
            </a:r>
            <a:r>
              <a:rPr lang="en-GB" sz="2800" dirty="0">
                <a:solidFill>
                  <a:srgbClr val="000099"/>
                </a:solidFill>
                <a:latin typeface="+mj-lt"/>
              </a:rPr>
              <a:t> </a:t>
            </a:r>
            <a:r>
              <a:rPr lang="en-GB" sz="2800" dirty="0" err="1">
                <a:solidFill>
                  <a:srgbClr val="000099"/>
                </a:solidFill>
                <a:latin typeface="+mj-lt"/>
              </a:rPr>
              <a:t>Modeling</a:t>
            </a:r>
            <a:r>
              <a:rPr lang="en-GB" sz="2800" dirty="0">
                <a:solidFill>
                  <a:srgbClr val="000099"/>
                </a:solidFill>
                <a:latin typeface="+mj-lt"/>
              </a:rPr>
              <a:t> and Metabolic Network </a:t>
            </a:r>
            <a:r>
              <a:rPr lang="en-GB" sz="2800" dirty="0" smtClean="0">
                <a:solidFill>
                  <a:srgbClr val="000099"/>
                </a:solidFill>
                <a:latin typeface="+mj-lt"/>
              </a:rPr>
              <a:t>Analysis</a:t>
            </a:r>
            <a:endParaRPr lang="en-US" sz="2800" i="1" dirty="0">
              <a:solidFill>
                <a:srgbClr val="000099"/>
              </a:solidFill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913" y="783975"/>
            <a:ext cx="3449463" cy="5004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400" y="4764323"/>
            <a:ext cx="1992313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8206" name="Text Box 69"/>
          <p:cNvSpPr txBox="1">
            <a:spLocks noChangeArrowheads="1"/>
          </p:cNvSpPr>
          <p:nvPr/>
        </p:nvSpPr>
        <p:spPr bwMode="auto">
          <a:xfrm>
            <a:off x="369888" y="5785086"/>
            <a:ext cx="402745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de-DE" b="1" dirty="0">
                <a:solidFill>
                  <a:srgbClr val="C00000"/>
                </a:solidFill>
              </a:rPr>
              <a:t>…</a:t>
            </a:r>
            <a:r>
              <a:rPr lang="de-DE" b="1" dirty="0" err="1">
                <a:solidFill>
                  <a:srgbClr val="C00000"/>
                </a:solidFill>
              </a:rPr>
              <a:t>independent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of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 smtClean="0">
                <a:solidFill>
                  <a:srgbClr val="C00000"/>
                </a:solidFill>
              </a:rPr>
              <a:t>light</a:t>
            </a:r>
            <a:r>
              <a:rPr lang="de-DE" b="1" dirty="0" smtClean="0">
                <a:solidFill>
                  <a:srgbClr val="C00000"/>
                </a:solidFill>
              </a:rPr>
              <a:t> </a:t>
            </a:r>
            <a:r>
              <a:rPr lang="de-DE" b="1" dirty="0" err="1" smtClean="0">
                <a:solidFill>
                  <a:srgbClr val="C00000"/>
                </a:solidFill>
              </a:rPr>
              <a:t>at</a:t>
            </a:r>
            <a:r>
              <a:rPr lang="de-DE" b="1" dirty="0" smtClean="0">
                <a:solidFill>
                  <a:srgbClr val="C00000"/>
                </a:solidFill>
              </a:rPr>
              <a:t> </a:t>
            </a:r>
            <a:r>
              <a:rPr lang="de-DE" b="1" dirty="0" err="1" smtClean="0">
                <a:solidFill>
                  <a:srgbClr val="C00000"/>
                </a:solidFill>
              </a:rPr>
              <a:t>microaerobic</a:t>
            </a:r>
            <a:r>
              <a:rPr lang="de-DE" b="1" dirty="0" smtClean="0">
                <a:solidFill>
                  <a:srgbClr val="C00000"/>
                </a:solidFill>
              </a:rPr>
              <a:t> </a:t>
            </a:r>
            <a:r>
              <a:rPr lang="de-DE" b="1" dirty="0" err="1" smtClean="0">
                <a:solidFill>
                  <a:srgbClr val="C00000"/>
                </a:solidFill>
              </a:rPr>
              <a:t>conditions</a:t>
            </a:r>
            <a:r>
              <a:rPr lang="de-DE" b="1" dirty="0" smtClean="0">
                <a:solidFill>
                  <a:srgbClr val="C00000"/>
                </a:solidFill>
              </a:rPr>
              <a:t> </a:t>
            </a:r>
            <a:r>
              <a:rPr lang="de-DE" b="1" dirty="0" err="1" smtClean="0">
                <a:solidFill>
                  <a:srgbClr val="C00000"/>
                </a:solidFill>
              </a:rPr>
              <a:t>and</a:t>
            </a:r>
            <a:r>
              <a:rPr lang="de-DE" b="1" dirty="0" smtClean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at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high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cell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err="1">
                <a:solidFill>
                  <a:srgbClr val="C00000"/>
                </a:solidFill>
              </a:rPr>
              <a:t>densities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r>
              <a:rPr lang="de-DE" b="1" dirty="0" smtClean="0">
                <a:solidFill>
                  <a:srgbClr val="C00000"/>
                </a:solidFill>
              </a:rPr>
              <a:t>!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8207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152" y="4783373"/>
            <a:ext cx="2128838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8218" name="Text Box 4"/>
          <p:cNvSpPr txBox="1">
            <a:spLocks noChangeArrowheads="1"/>
          </p:cNvSpPr>
          <p:nvPr/>
        </p:nvSpPr>
        <p:spPr bwMode="auto">
          <a:xfrm>
            <a:off x="911225" y="360363"/>
            <a:ext cx="1809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endParaRPr lang="de-DE" sz="2000" b="1">
              <a:solidFill>
                <a:srgbClr val="000000"/>
              </a:solidFill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1570658" y="1327386"/>
            <a:ext cx="3505398" cy="650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dist="143684" dir="2700000" algn="ctr" rotWithShape="0">
              <a:srgbClr val="808080"/>
            </a:outerShdw>
          </a:effectLst>
        </p:spPr>
        <p:txBody>
          <a:bodyPr/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sz="1200">
              <a:latin typeface="Calibri" pitchFamily="34" charset="0"/>
            </a:endParaRPr>
          </a:p>
        </p:txBody>
      </p:sp>
      <p:sp>
        <p:nvSpPr>
          <p:cNvPr id="33" name="Rectangle 18"/>
          <p:cNvSpPr>
            <a:spLocks noChangeArrowheads="1"/>
          </p:cNvSpPr>
          <p:nvPr/>
        </p:nvSpPr>
        <p:spPr bwMode="auto">
          <a:xfrm>
            <a:off x="1815133" y="1408348"/>
            <a:ext cx="1131079" cy="2462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</a:pPr>
            <a:r>
              <a:rPr lang="de-DE" sz="1600" b="1" dirty="0">
                <a:solidFill>
                  <a:srgbClr val="000000"/>
                </a:solidFill>
              </a:rPr>
              <a:t> </a:t>
            </a:r>
            <a:r>
              <a:rPr lang="de-DE" sz="1600" b="1" dirty="0" err="1">
                <a:solidFill>
                  <a:srgbClr val="000000"/>
                </a:solidFill>
              </a:rPr>
              <a:t>Porphyrins</a:t>
            </a:r>
            <a:endParaRPr lang="de-DE" sz="1600" dirty="0"/>
          </a:p>
        </p:txBody>
      </p:sp>
      <p:sp>
        <p:nvSpPr>
          <p:cNvPr id="34" name="Rectangle 25"/>
          <p:cNvSpPr>
            <a:spLocks noChangeArrowheads="1"/>
          </p:cNvSpPr>
          <p:nvPr/>
        </p:nvSpPr>
        <p:spPr bwMode="auto">
          <a:xfrm>
            <a:off x="1581771" y="2008423"/>
            <a:ext cx="2949575" cy="6492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sz="1600">
              <a:latin typeface="Calibri" pitchFamily="34" charset="0"/>
            </a:endParaRPr>
          </a:p>
        </p:txBody>
      </p:sp>
      <p:sp>
        <p:nvSpPr>
          <p:cNvPr id="35" name="Rectangle 33"/>
          <p:cNvSpPr>
            <a:spLocks noChangeArrowheads="1"/>
          </p:cNvSpPr>
          <p:nvPr/>
        </p:nvSpPr>
        <p:spPr bwMode="auto">
          <a:xfrm>
            <a:off x="2275508" y="2378311"/>
            <a:ext cx="1248419" cy="2462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</a:pPr>
            <a:r>
              <a:rPr lang="de-DE" sz="1600">
                <a:solidFill>
                  <a:srgbClr val="000000"/>
                </a:solidFill>
              </a:rPr>
              <a:t> Biopolymers</a:t>
            </a:r>
            <a:endParaRPr lang="de-DE" sz="1600"/>
          </a:p>
        </p:txBody>
      </p:sp>
      <p:sp>
        <p:nvSpPr>
          <p:cNvPr id="36" name="Rectangle 51"/>
          <p:cNvSpPr>
            <a:spLocks noChangeArrowheads="1"/>
          </p:cNvSpPr>
          <p:nvPr/>
        </p:nvSpPr>
        <p:spPr bwMode="auto">
          <a:xfrm>
            <a:off x="1588121" y="2698986"/>
            <a:ext cx="2335807" cy="650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dist="99190" dir="2388334" algn="ctr" rotWithShape="0">
              <a:srgbClr val="808080"/>
            </a:outerShdw>
          </a:effectLst>
        </p:spPr>
        <p:txBody>
          <a:bodyPr/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sz="1600">
              <a:latin typeface="Calibri" pitchFamily="34" charset="0"/>
            </a:endParaRPr>
          </a:p>
        </p:txBody>
      </p:sp>
      <p:sp>
        <p:nvSpPr>
          <p:cNvPr id="37" name="Rectangle 53"/>
          <p:cNvSpPr>
            <a:spLocks noChangeArrowheads="1"/>
          </p:cNvSpPr>
          <p:nvPr/>
        </p:nvSpPr>
        <p:spPr bwMode="auto">
          <a:xfrm>
            <a:off x="1831008" y="2778361"/>
            <a:ext cx="1289327" cy="2462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</a:pPr>
            <a:r>
              <a:rPr lang="de-DE" sz="1600" b="1" dirty="0">
                <a:solidFill>
                  <a:srgbClr val="000000"/>
                </a:solidFill>
              </a:rPr>
              <a:t> </a:t>
            </a:r>
            <a:r>
              <a:rPr lang="de-DE" sz="1600" b="1" dirty="0" smtClean="0">
                <a:solidFill>
                  <a:srgbClr val="000000"/>
                </a:solidFill>
              </a:rPr>
              <a:t>Biohydrogen</a:t>
            </a:r>
            <a:endParaRPr lang="de-DE" sz="1600" dirty="0"/>
          </a:p>
        </p:txBody>
      </p:sp>
      <p:sp>
        <p:nvSpPr>
          <p:cNvPr id="38" name="Rectangle 55"/>
          <p:cNvSpPr>
            <a:spLocks noChangeArrowheads="1"/>
          </p:cNvSpPr>
          <p:nvPr/>
        </p:nvSpPr>
        <p:spPr bwMode="auto">
          <a:xfrm>
            <a:off x="2281858" y="3062523"/>
            <a:ext cx="1374030" cy="2462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</a:pPr>
            <a:r>
              <a:rPr lang="de-DE" sz="1600">
                <a:solidFill>
                  <a:srgbClr val="000000"/>
                </a:solidFill>
              </a:rPr>
              <a:t> Energy carrier</a:t>
            </a:r>
            <a:endParaRPr lang="de-DE" sz="1600"/>
          </a:p>
        </p:txBody>
      </p:sp>
      <p:sp>
        <p:nvSpPr>
          <p:cNvPr id="39" name="Rectangle 67"/>
          <p:cNvSpPr>
            <a:spLocks noChangeArrowheads="1"/>
          </p:cNvSpPr>
          <p:nvPr/>
        </p:nvSpPr>
        <p:spPr bwMode="auto">
          <a:xfrm>
            <a:off x="2250108" y="1681398"/>
            <a:ext cx="2716385" cy="2462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</a:pPr>
            <a:r>
              <a:rPr lang="de-DE" sz="1600">
                <a:solidFill>
                  <a:srgbClr val="000000"/>
                </a:solidFill>
              </a:rPr>
              <a:t> Photodynamic Tumor Therapy</a:t>
            </a:r>
            <a:endParaRPr lang="de-DE" sz="1600"/>
          </a:p>
        </p:txBody>
      </p:sp>
      <p:sp>
        <p:nvSpPr>
          <p:cNvPr id="40" name="Rectangle 68"/>
          <p:cNvSpPr>
            <a:spLocks noChangeArrowheads="1"/>
          </p:cNvSpPr>
          <p:nvPr/>
        </p:nvSpPr>
        <p:spPr bwMode="auto">
          <a:xfrm>
            <a:off x="1043608" y="960450"/>
            <a:ext cx="121898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400"/>
            <a:r>
              <a:rPr lang="de-DE" sz="1600" b="1" dirty="0" err="1">
                <a:solidFill>
                  <a:srgbClr val="000000"/>
                </a:solidFill>
              </a:rPr>
              <a:t>Production</a:t>
            </a:r>
            <a:r>
              <a:rPr lang="de-DE" sz="1600" b="1" dirty="0">
                <a:solidFill>
                  <a:srgbClr val="000000"/>
                </a:solidFill>
              </a:rPr>
              <a:t> </a:t>
            </a:r>
            <a:r>
              <a:rPr lang="de-DE" sz="1600" b="1" dirty="0" err="1">
                <a:solidFill>
                  <a:srgbClr val="000000"/>
                </a:solidFill>
              </a:rPr>
              <a:t>of</a:t>
            </a:r>
            <a:r>
              <a:rPr lang="de-DE" sz="1600" b="1" dirty="0">
                <a:solidFill>
                  <a:srgbClr val="000000"/>
                </a:solidFill>
              </a:rPr>
              <a:t>:</a:t>
            </a:r>
            <a:endParaRPr lang="de-DE" sz="1600" dirty="0"/>
          </a:p>
        </p:txBody>
      </p:sp>
      <p:sp>
        <p:nvSpPr>
          <p:cNvPr id="41" name="Rectangle 71"/>
          <p:cNvSpPr>
            <a:spLocks noChangeArrowheads="1"/>
          </p:cNvSpPr>
          <p:nvPr/>
        </p:nvSpPr>
        <p:spPr bwMode="auto">
          <a:xfrm>
            <a:off x="1824658" y="2092561"/>
            <a:ext cx="2410596" cy="2462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</a:pPr>
            <a:r>
              <a:rPr lang="de-DE" sz="1600" b="1" dirty="0">
                <a:solidFill>
                  <a:srgbClr val="000000"/>
                </a:solidFill>
              </a:rPr>
              <a:t> </a:t>
            </a:r>
            <a:r>
              <a:rPr lang="de-DE" sz="1600" b="1" dirty="0" err="1">
                <a:solidFill>
                  <a:srgbClr val="000000"/>
                </a:solidFill>
              </a:rPr>
              <a:t>Poly</a:t>
            </a:r>
            <a:r>
              <a:rPr lang="de-DE" sz="1600" b="1" dirty="0">
                <a:solidFill>
                  <a:srgbClr val="000000"/>
                </a:solidFill>
              </a:rPr>
              <a:t>-</a:t>
            </a:r>
            <a:r>
              <a:rPr lang="de-DE" sz="1600" b="1" dirty="0">
                <a:solidFill>
                  <a:srgbClr val="000000"/>
                </a:solidFill>
                <a:latin typeface="Symbol" pitchFamily="18" charset="2"/>
              </a:rPr>
              <a:t>b</a:t>
            </a:r>
            <a:r>
              <a:rPr lang="de-DE" sz="1600" b="1" dirty="0">
                <a:solidFill>
                  <a:srgbClr val="000000"/>
                </a:solidFill>
              </a:rPr>
              <a:t>-</a:t>
            </a:r>
            <a:r>
              <a:rPr lang="de-DE" sz="1600" b="1" dirty="0" err="1">
                <a:solidFill>
                  <a:srgbClr val="000000"/>
                </a:solidFill>
              </a:rPr>
              <a:t>hydroxyalkanoates</a:t>
            </a:r>
            <a:endParaRPr lang="de-DE" sz="1600" dirty="0"/>
          </a:p>
        </p:txBody>
      </p:sp>
      <p:sp>
        <p:nvSpPr>
          <p:cNvPr id="42" name="Rectangle 46"/>
          <p:cNvSpPr>
            <a:spLocks noChangeArrowheads="1"/>
          </p:cNvSpPr>
          <p:nvPr/>
        </p:nvSpPr>
        <p:spPr bwMode="auto">
          <a:xfrm>
            <a:off x="1577008" y="3392723"/>
            <a:ext cx="2490936" cy="650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dist="99190" dir="2388334" algn="ctr" rotWithShape="0">
              <a:srgbClr val="808080"/>
            </a:outerShdw>
          </a:effectLst>
        </p:spPr>
        <p:txBody>
          <a:bodyPr/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sz="1600">
              <a:latin typeface="Calibri" pitchFamily="34" charset="0"/>
            </a:endParaRPr>
          </a:p>
        </p:txBody>
      </p:sp>
      <p:sp>
        <p:nvSpPr>
          <p:cNvPr id="43" name="Rectangle 48"/>
          <p:cNvSpPr>
            <a:spLocks noChangeArrowheads="1"/>
          </p:cNvSpPr>
          <p:nvPr/>
        </p:nvSpPr>
        <p:spPr bwMode="auto">
          <a:xfrm>
            <a:off x="1824658" y="3470511"/>
            <a:ext cx="1235723" cy="2462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</a:pPr>
            <a:r>
              <a:rPr lang="de-DE" sz="1600" b="1">
                <a:solidFill>
                  <a:srgbClr val="000000"/>
                </a:solidFill>
              </a:rPr>
              <a:t> Carotenoids</a:t>
            </a:r>
            <a:endParaRPr lang="de-DE" sz="1600"/>
          </a:p>
        </p:txBody>
      </p:sp>
      <p:sp>
        <p:nvSpPr>
          <p:cNvPr id="44" name="Rectangle 50"/>
          <p:cNvSpPr>
            <a:spLocks noChangeArrowheads="1"/>
          </p:cNvSpPr>
          <p:nvPr/>
        </p:nvSpPr>
        <p:spPr bwMode="auto">
          <a:xfrm>
            <a:off x="2072308" y="4234098"/>
            <a:ext cx="1355243" cy="2462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</a:pPr>
            <a:r>
              <a:rPr lang="de-DE" sz="1600">
                <a:solidFill>
                  <a:srgbClr val="000000"/>
                </a:solidFill>
              </a:rPr>
              <a:t> Food industry</a:t>
            </a:r>
            <a:endParaRPr lang="de-DE" sz="1600"/>
          </a:p>
        </p:txBody>
      </p:sp>
      <p:sp>
        <p:nvSpPr>
          <p:cNvPr id="45" name="Rectangle 46"/>
          <p:cNvSpPr>
            <a:spLocks noChangeArrowheads="1"/>
          </p:cNvSpPr>
          <p:nvPr/>
        </p:nvSpPr>
        <p:spPr bwMode="auto">
          <a:xfrm>
            <a:off x="1589708" y="4086461"/>
            <a:ext cx="2406228" cy="650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dist="99190" dir="2388334" algn="ctr" rotWithShape="0">
              <a:srgbClr val="808080"/>
            </a:outerShdw>
          </a:effectLst>
        </p:spPr>
        <p:txBody>
          <a:bodyPr/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sz="1600">
              <a:latin typeface="Calibri" pitchFamily="34" charset="0"/>
            </a:endParaRPr>
          </a:p>
        </p:txBody>
      </p:sp>
      <p:sp>
        <p:nvSpPr>
          <p:cNvPr id="46" name="Rectangle 48"/>
          <p:cNvSpPr>
            <a:spLocks noChangeArrowheads="1"/>
          </p:cNvSpPr>
          <p:nvPr/>
        </p:nvSpPr>
        <p:spPr bwMode="auto">
          <a:xfrm>
            <a:off x="1837358" y="4164248"/>
            <a:ext cx="2021131" cy="2462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</a:pPr>
            <a:r>
              <a:rPr lang="de-DE" sz="1600" b="1">
                <a:solidFill>
                  <a:srgbClr val="000000"/>
                </a:solidFill>
              </a:rPr>
              <a:t> Vitamins, Coenzymes</a:t>
            </a:r>
            <a:endParaRPr lang="de-DE" sz="1600"/>
          </a:p>
        </p:txBody>
      </p:sp>
      <p:sp>
        <p:nvSpPr>
          <p:cNvPr id="47" name="Rectangle 50"/>
          <p:cNvSpPr>
            <a:spLocks noChangeArrowheads="1"/>
          </p:cNvSpPr>
          <p:nvPr/>
        </p:nvSpPr>
        <p:spPr bwMode="auto">
          <a:xfrm>
            <a:off x="2288208" y="4449998"/>
            <a:ext cx="833562" cy="2462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</a:pPr>
            <a:r>
              <a:rPr lang="de-DE" sz="1600">
                <a:solidFill>
                  <a:srgbClr val="000000"/>
                </a:solidFill>
              </a:rPr>
              <a:t> B</a:t>
            </a:r>
            <a:r>
              <a:rPr lang="de-DE" sz="1600" baseline="-25000">
                <a:solidFill>
                  <a:srgbClr val="000000"/>
                </a:solidFill>
              </a:rPr>
              <a:t>12</a:t>
            </a:r>
            <a:r>
              <a:rPr lang="de-DE" sz="1600">
                <a:solidFill>
                  <a:srgbClr val="000000"/>
                </a:solidFill>
              </a:rPr>
              <a:t>, Q</a:t>
            </a:r>
            <a:r>
              <a:rPr lang="de-DE" sz="1600" baseline="-25000">
                <a:solidFill>
                  <a:srgbClr val="000000"/>
                </a:solidFill>
              </a:rPr>
              <a:t>10</a:t>
            </a:r>
          </a:p>
        </p:txBody>
      </p:sp>
      <p:sp>
        <p:nvSpPr>
          <p:cNvPr id="48" name="Rectangle 38"/>
          <p:cNvSpPr>
            <a:spLocks noChangeArrowheads="1"/>
          </p:cNvSpPr>
          <p:nvPr/>
        </p:nvSpPr>
        <p:spPr bwMode="auto">
          <a:xfrm>
            <a:off x="1577008" y="4784960"/>
            <a:ext cx="2274912" cy="8560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dist="99190" dir="2388334" algn="ctr" rotWithShape="0">
              <a:srgbClr val="808080"/>
            </a:outerShdw>
          </a:effectLst>
        </p:spPr>
        <p:txBody>
          <a:bodyPr/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sz="1600">
              <a:latin typeface="Calibri" pitchFamily="34" charset="0"/>
            </a:endParaRPr>
          </a:p>
        </p:txBody>
      </p:sp>
      <p:sp>
        <p:nvSpPr>
          <p:cNvPr id="49" name="Rectangle 40"/>
          <p:cNvSpPr>
            <a:spLocks noChangeArrowheads="1"/>
          </p:cNvSpPr>
          <p:nvPr/>
        </p:nvSpPr>
        <p:spPr bwMode="auto">
          <a:xfrm>
            <a:off x="1807196" y="4861161"/>
            <a:ext cx="1950983" cy="2462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</a:pPr>
            <a:r>
              <a:rPr lang="de-DE" sz="1600" b="1" dirty="0">
                <a:solidFill>
                  <a:srgbClr val="000000"/>
                </a:solidFill>
              </a:rPr>
              <a:t> Membrane </a:t>
            </a:r>
            <a:r>
              <a:rPr lang="de-DE" sz="1600" b="1" dirty="0" err="1">
                <a:solidFill>
                  <a:srgbClr val="000000"/>
                </a:solidFill>
              </a:rPr>
              <a:t>proteins</a:t>
            </a:r>
            <a:r>
              <a:rPr lang="de-DE" sz="1600" b="1" dirty="0">
                <a:solidFill>
                  <a:srgbClr val="000000"/>
                </a:solidFill>
              </a:rPr>
              <a:t> </a:t>
            </a:r>
            <a:endParaRPr lang="de-DE" sz="1600" dirty="0"/>
          </a:p>
        </p:txBody>
      </p:sp>
      <p:sp>
        <p:nvSpPr>
          <p:cNvPr id="50" name="Rectangle 43"/>
          <p:cNvSpPr>
            <a:spLocks noChangeArrowheads="1"/>
          </p:cNvSpPr>
          <p:nvPr/>
        </p:nvSpPr>
        <p:spPr bwMode="auto">
          <a:xfrm>
            <a:off x="2269158" y="5148498"/>
            <a:ext cx="923138" cy="4924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</a:pPr>
            <a:r>
              <a:rPr lang="de-DE" sz="1600">
                <a:solidFill>
                  <a:srgbClr val="000000"/>
                </a:solidFill>
              </a:rPr>
              <a:t> Vaccines</a:t>
            </a:r>
          </a:p>
          <a:p>
            <a:pPr defTabSz="914400">
              <a:buClr>
                <a:srgbClr val="FF0000"/>
              </a:buClr>
              <a:buFont typeface="Wingdings" pitchFamily="2" charset="2"/>
              <a:buChar char="Ø"/>
            </a:pPr>
            <a:r>
              <a:rPr lang="de-DE" sz="1600">
                <a:solidFill>
                  <a:srgbClr val="000000"/>
                </a:solidFill>
              </a:rPr>
              <a:t> …</a:t>
            </a:r>
            <a:endParaRPr lang="de-DE" sz="1600"/>
          </a:p>
        </p:txBody>
      </p:sp>
      <p:sp>
        <p:nvSpPr>
          <p:cNvPr id="51" name="Rectangle 50"/>
          <p:cNvSpPr>
            <a:spLocks noChangeArrowheads="1"/>
          </p:cNvSpPr>
          <p:nvPr/>
        </p:nvSpPr>
        <p:spPr bwMode="auto">
          <a:xfrm>
            <a:off x="2272333" y="3721336"/>
            <a:ext cx="1665584" cy="2462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</a:pPr>
            <a:r>
              <a:rPr lang="de-DE" sz="1600">
                <a:solidFill>
                  <a:srgbClr val="000000"/>
                </a:solidFill>
              </a:rPr>
              <a:t> Food supplement</a:t>
            </a:r>
            <a:endParaRPr lang="de-DE" sz="1600" baseline="-25000">
              <a:solidFill>
                <a:srgbClr val="000000"/>
              </a:solidFill>
            </a:endParaRPr>
          </a:p>
        </p:txBody>
      </p:sp>
      <p:sp>
        <p:nvSpPr>
          <p:cNvPr id="52" name="Text Box 7"/>
          <p:cNvSpPr txBox="1">
            <a:spLocks noChangeArrowheads="1"/>
          </p:cNvSpPr>
          <p:nvPr/>
        </p:nvSpPr>
        <p:spPr bwMode="auto">
          <a:xfrm>
            <a:off x="731937" y="210546"/>
            <a:ext cx="7746801" cy="492443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Arial" pitchFamily="34" charset="0"/>
              <a:buNone/>
              <a:defRPr/>
            </a:pPr>
            <a:r>
              <a:rPr lang="en-GB" sz="2600" dirty="0">
                <a:solidFill>
                  <a:srgbClr val="000099"/>
                </a:solidFill>
              </a:rPr>
              <a:t>Biotechnological Potential of </a:t>
            </a:r>
            <a:r>
              <a:rPr lang="en-GB" sz="2600" dirty="0" smtClean="0">
                <a:solidFill>
                  <a:srgbClr val="000099"/>
                </a:solidFill>
              </a:rPr>
              <a:t>Purple Non-</a:t>
            </a:r>
            <a:r>
              <a:rPr lang="en-GB" sz="2600" dirty="0" err="1" smtClean="0">
                <a:solidFill>
                  <a:srgbClr val="000099"/>
                </a:solidFill>
              </a:rPr>
              <a:t>Sulfur</a:t>
            </a:r>
            <a:r>
              <a:rPr lang="en-GB" sz="2600" dirty="0" smtClean="0">
                <a:solidFill>
                  <a:srgbClr val="000099"/>
                </a:solidFill>
              </a:rPr>
              <a:t> </a:t>
            </a:r>
            <a:r>
              <a:rPr lang="en-GB" sz="2600" dirty="0">
                <a:solidFill>
                  <a:srgbClr val="000099"/>
                </a:solidFill>
              </a:rPr>
              <a:t>Bacteria</a:t>
            </a:r>
            <a:endParaRPr lang="en-US" sz="2600" i="1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2684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52638"/>
            <a:ext cx="9119088" cy="2835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55" name="Line 9"/>
          <p:cNvSpPr>
            <a:spLocks noChangeShapeType="1"/>
          </p:cNvSpPr>
          <p:nvPr/>
        </p:nvSpPr>
        <p:spPr bwMode="auto">
          <a:xfrm>
            <a:off x="885825" y="133350"/>
            <a:ext cx="7573963" cy="0"/>
          </a:xfrm>
          <a:prstGeom prst="line">
            <a:avLst/>
          </a:prstGeom>
          <a:noFill/>
          <a:ln w="25400">
            <a:solidFill>
              <a:srgbClr val="0033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46" name="Text Box 7"/>
          <p:cNvSpPr txBox="1">
            <a:spLocks noChangeArrowheads="1"/>
          </p:cNvSpPr>
          <p:nvPr/>
        </p:nvSpPr>
        <p:spPr bwMode="auto">
          <a:xfrm>
            <a:off x="206674" y="1308338"/>
            <a:ext cx="875605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8100" dir="2700000" algn="tl" rotWithShape="0">
                    <a:srgbClr val="000000">
                      <a:alpha val="39999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de-DE" sz="2400" dirty="0" smtClean="0"/>
              <a:t> </a:t>
            </a:r>
            <a:r>
              <a:rPr lang="de-DE" sz="2400" dirty="0" err="1" smtClean="0"/>
              <a:t>Photodynamic</a:t>
            </a:r>
            <a:r>
              <a:rPr lang="de-DE" sz="2400" dirty="0" smtClean="0"/>
              <a:t> </a:t>
            </a:r>
            <a:r>
              <a:rPr lang="de-DE" sz="2400" dirty="0" err="1" smtClean="0"/>
              <a:t>tumor</a:t>
            </a:r>
            <a:r>
              <a:rPr lang="de-DE" sz="2400" dirty="0" smtClean="0"/>
              <a:t> </a:t>
            </a:r>
            <a:r>
              <a:rPr lang="de-DE" sz="2400" dirty="0" err="1" smtClean="0"/>
              <a:t>therapy</a:t>
            </a:r>
            <a:r>
              <a:rPr lang="de-DE" sz="2400" dirty="0" smtClean="0"/>
              <a:t> </a:t>
            </a:r>
            <a:r>
              <a:rPr lang="de-DE" sz="2400" dirty="0" err="1" smtClean="0"/>
              <a:t>using</a:t>
            </a:r>
            <a:r>
              <a:rPr lang="de-DE" sz="2400" dirty="0" smtClean="0"/>
              <a:t> </a:t>
            </a:r>
            <a:r>
              <a:rPr lang="de-DE" sz="2400" dirty="0" err="1" smtClean="0"/>
              <a:t>bacteriochlorophyll</a:t>
            </a:r>
            <a:r>
              <a:rPr lang="de-DE" sz="2400" dirty="0" smtClean="0"/>
              <a:t> derivatives </a:t>
            </a:r>
            <a:endParaRPr lang="en-US" sz="2400" i="1" dirty="0"/>
          </a:p>
        </p:txBody>
      </p:sp>
      <p:sp>
        <p:nvSpPr>
          <p:cNvPr id="47" name="Text Box 13"/>
          <p:cNvSpPr txBox="1">
            <a:spLocks noChangeArrowheads="1"/>
          </p:cNvSpPr>
          <p:nvPr/>
        </p:nvSpPr>
        <p:spPr bwMode="auto">
          <a:xfrm>
            <a:off x="263525" y="82251"/>
            <a:ext cx="8616950" cy="109414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120000"/>
              </a:lnSpc>
              <a:buClr>
                <a:srgbClr val="000000"/>
              </a:buClr>
              <a:buSzPct val="100000"/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2800" dirty="0">
                <a:solidFill>
                  <a:srgbClr val="000099"/>
                </a:solidFill>
              </a:rPr>
              <a:t>Development of </a:t>
            </a:r>
            <a:r>
              <a:rPr lang="en-GB" sz="2800" i="1" dirty="0" err="1">
                <a:solidFill>
                  <a:srgbClr val="000099"/>
                </a:solidFill>
              </a:rPr>
              <a:t>Rhodospirillum</a:t>
            </a:r>
            <a:r>
              <a:rPr lang="en-GB" sz="2800" i="1" dirty="0">
                <a:solidFill>
                  <a:srgbClr val="000099"/>
                </a:solidFill>
              </a:rPr>
              <a:t> </a:t>
            </a:r>
            <a:r>
              <a:rPr lang="en-GB" sz="2800" i="1" dirty="0" err="1">
                <a:solidFill>
                  <a:srgbClr val="000099"/>
                </a:solidFill>
              </a:rPr>
              <a:t>rubrum</a:t>
            </a:r>
            <a:r>
              <a:rPr lang="en-GB" sz="2800" dirty="0">
                <a:solidFill>
                  <a:srgbClr val="000099"/>
                </a:solidFill>
              </a:rPr>
              <a:t> for Applications in </a:t>
            </a:r>
            <a:r>
              <a:rPr lang="en-GB" sz="2800" dirty="0" smtClean="0">
                <a:solidFill>
                  <a:srgbClr val="000099"/>
                </a:solidFill>
              </a:rPr>
              <a:t>Biotechnology</a:t>
            </a:r>
            <a:endParaRPr lang="en-GB" sz="2800" dirty="0">
              <a:solidFill>
                <a:srgbClr val="000099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851847" y="4566292"/>
            <a:ext cx="297870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00" dirty="0" smtClean="0"/>
              <a:t>Background </a:t>
            </a:r>
            <a:r>
              <a:rPr lang="de-DE" sz="1000" dirty="0" err="1" smtClean="0"/>
              <a:t>image</a:t>
            </a:r>
            <a:r>
              <a:rPr lang="de-DE" sz="1000" dirty="0" smtClean="0"/>
              <a:t> </a:t>
            </a:r>
            <a:r>
              <a:rPr lang="de-DE" sz="1000" dirty="0" err="1" smtClean="0"/>
              <a:t>from</a:t>
            </a:r>
            <a:r>
              <a:rPr lang="de-DE" sz="1000" dirty="0" smtClean="0"/>
              <a:t> http://www.photofrin.com</a:t>
            </a:r>
            <a:endParaRPr lang="de-DE" sz="1000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831640" y="1881213"/>
            <a:ext cx="3847761" cy="271365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8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grpSp>
        <p:nvGrpSpPr>
          <p:cNvPr id="2" name="Gruppieren 20"/>
          <p:cNvGrpSpPr/>
          <p:nvPr/>
        </p:nvGrpSpPr>
        <p:grpSpPr>
          <a:xfrm>
            <a:off x="856024" y="2008399"/>
            <a:ext cx="2913064" cy="2557766"/>
            <a:chOff x="831640" y="2083071"/>
            <a:chExt cx="2913064" cy="2557766"/>
          </a:xfrm>
        </p:grpSpPr>
        <p:pic>
          <p:nvPicPr>
            <p:cNvPr id="26628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640" y="2083071"/>
              <a:ext cx="2840039" cy="25162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53" name="Text Box 37"/>
            <p:cNvSpPr txBox="1">
              <a:spLocks noChangeArrowheads="1"/>
            </p:cNvSpPr>
            <p:nvPr/>
          </p:nvSpPr>
          <p:spPr bwMode="auto">
            <a:xfrm>
              <a:off x="850991" y="4363838"/>
              <a:ext cx="2091357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eaLnBrk="1" hangingPunct="1"/>
              <a:r>
                <a:rPr lang="de-DE" sz="1200" dirty="0" err="1"/>
                <a:t>Bacteriochlorophyll</a:t>
              </a:r>
              <a:r>
                <a:rPr lang="de-DE" sz="1200" dirty="0"/>
                <a:t> </a:t>
              </a:r>
              <a:r>
                <a:rPr lang="de-DE" sz="1200" dirty="0" smtClean="0"/>
                <a:t>a</a:t>
              </a:r>
              <a:endParaRPr lang="de-DE" sz="1200" dirty="0"/>
            </a:p>
          </p:txBody>
        </p:sp>
        <p:pic>
          <p:nvPicPr>
            <p:cNvPr id="26662" name="Picture 4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01" t="27927" r="23032" b="13387"/>
            <a:stretch>
              <a:fillRect/>
            </a:stretch>
          </p:blipFill>
          <p:spPr bwMode="auto">
            <a:xfrm>
              <a:off x="2473115" y="2726600"/>
              <a:ext cx="1271589" cy="10782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</p:pic>
      </p:grpSp>
      <p:sp>
        <p:nvSpPr>
          <p:cNvPr id="3" name="Lightning Bolt 2"/>
          <p:cNvSpPr/>
          <p:nvPr/>
        </p:nvSpPr>
        <p:spPr bwMode="auto">
          <a:xfrm rot="5400000">
            <a:off x="2303062" y="1831947"/>
            <a:ext cx="941527" cy="601421"/>
          </a:xfrm>
          <a:prstGeom prst="lightningBolt">
            <a:avLst/>
          </a:prstGeom>
          <a:solidFill>
            <a:srgbClr val="FF66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8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02548" y="2146898"/>
            <a:ext cx="891591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200" dirty="0" smtClean="0"/>
              <a:t>Laser light</a:t>
            </a:r>
            <a:endParaRPr lang="de-DE" sz="1200" dirty="0"/>
          </a:p>
        </p:txBody>
      </p:sp>
      <p:sp>
        <p:nvSpPr>
          <p:cNvPr id="8" name="Curved Right Arrow 7"/>
          <p:cNvSpPr/>
          <p:nvPr/>
        </p:nvSpPr>
        <p:spPr bwMode="auto">
          <a:xfrm rot="15319427">
            <a:off x="3671449" y="3065514"/>
            <a:ext cx="700296" cy="1162937"/>
          </a:xfrm>
          <a:prstGeom prst="curvedRightArrow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81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45280" y="2791608"/>
            <a:ext cx="53412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baseline="30000" dirty="0" smtClean="0"/>
              <a:t>1</a:t>
            </a:r>
            <a:r>
              <a:rPr lang="de-DE" dirty="0" smtClean="0"/>
              <a:t>O</a:t>
            </a:r>
            <a:r>
              <a:rPr lang="de-DE" baseline="-25000" dirty="0" smtClean="0"/>
              <a:t>2</a:t>
            </a:r>
            <a:endParaRPr lang="de-DE" baseline="-25000" dirty="0"/>
          </a:p>
        </p:txBody>
      </p:sp>
      <p:pic>
        <p:nvPicPr>
          <p:cNvPr id="185346" name="Picture 2" descr="http://logos.tmdb.de.s3-external-3.amazonaws.com/DE30111573.jpg"/>
          <p:cNvPicPr>
            <a:picLocks noChangeAspect="1" noChangeArrowheads="1"/>
          </p:cNvPicPr>
          <p:nvPr/>
        </p:nvPicPr>
        <p:blipFill>
          <a:blip r:embed="rId5" cstate="print"/>
          <a:srcRect t="29792" b="33542"/>
          <a:stretch>
            <a:fillRect/>
          </a:stretch>
        </p:blipFill>
        <p:spPr bwMode="auto">
          <a:xfrm>
            <a:off x="7164832" y="701182"/>
            <a:ext cx="1524000" cy="558801"/>
          </a:xfrm>
          <a:prstGeom prst="rect">
            <a:avLst/>
          </a:prstGeom>
          <a:noFill/>
        </p:spPr>
      </p:pic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3052255" y="5018792"/>
            <a:ext cx="24511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>
              <a:lnSpc>
                <a:spcPct val="150000"/>
              </a:lnSpc>
              <a:buFontTx/>
              <a:buChar char="-"/>
            </a:pPr>
            <a:r>
              <a:rPr lang="de-DE" sz="1600" dirty="0"/>
              <a:t> </a:t>
            </a:r>
            <a:r>
              <a:rPr lang="de-DE" sz="1600" dirty="0" err="1"/>
              <a:t>Bacteriopheophorbide</a:t>
            </a:r>
            <a:endParaRPr lang="de-DE" sz="1600" dirty="0"/>
          </a:p>
          <a:p>
            <a:pPr algn="just">
              <a:lnSpc>
                <a:spcPct val="150000"/>
              </a:lnSpc>
            </a:pPr>
            <a:r>
              <a:rPr lang="de-DE" sz="1600" i="1" dirty="0"/>
              <a:t>m/z</a:t>
            </a:r>
            <a:r>
              <a:rPr lang="de-DE" sz="1600" dirty="0"/>
              <a:t> 611.2 [M+H</a:t>
            </a:r>
            <a:r>
              <a:rPr lang="de-DE" sz="1600" baseline="30000" dirty="0"/>
              <a:t>+</a:t>
            </a:r>
            <a:r>
              <a:rPr lang="de-DE" sz="1600" dirty="0"/>
              <a:t>]</a:t>
            </a:r>
            <a:r>
              <a:rPr lang="de-DE" sz="1600" baseline="30000" dirty="0"/>
              <a:t>+</a:t>
            </a:r>
            <a:r>
              <a:rPr lang="de-DE" sz="1600" dirty="0"/>
              <a:t>, </a:t>
            </a:r>
          </a:p>
          <a:p>
            <a:pPr algn="just">
              <a:lnSpc>
                <a:spcPct val="150000"/>
              </a:lnSpc>
            </a:pPr>
            <a:r>
              <a:rPr lang="en-US" sz="1600" dirty="0">
                <a:latin typeface="Symbol" pitchFamily="18" charset="2"/>
              </a:rPr>
              <a:t>l</a:t>
            </a:r>
            <a:r>
              <a:rPr lang="de-DE" sz="1600" baseline="-25000" dirty="0" err="1"/>
              <a:t>max</a:t>
            </a:r>
            <a:r>
              <a:rPr lang="de-DE" sz="1600" dirty="0"/>
              <a:t> (</a:t>
            </a:r>
            <a:r>
              <a:rPr lang="de-DE" sz="1600" dirty="0" err="1"/>
              <a:t>nm</a:t>
            </a:r>
            <a:r>
              <a:rPr lang="de-DE" sz="1600" dirty="0"/>
              <a:t>) 358, 524, 748</a:t>
            </a:r>
          </a:p>
        </p:txBody>
      </p:sp>
      <p:pic>
        <p:nvPicPr>
          <p:cNvPr id="19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398" y="4761900"/>
            <a:ext cx="1796034" cy="1901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730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1"/>
          <p:cNvSpPr txBox="1">
            <a:spLocks noChangeArrowheads="1"/>
          </p:cNvSpPr>
          <p:nvPr/>
        </p:nvSpPr>
        <p:spPr bwMode="auto">
          <a:xfrm>
            <a:off x="703063" y="279943"/>
            <a:ext cx="7804550" cy="49462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2600" dirty="0">
                <a:solidFill>
                  <a:srgbClr val="000099"/>
                </a:solidFill>
              </a:rPr>
              <a:t>Biotechnological Applications of Photosynthetic Bacteria</a:t>
            </a:r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50675" y="979683"/>
            <a:ext cx="3934532" cy="225374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0972" name="Text Box 11"/>
          <p:cNvSpPr txBox="1">
            <a:spLocks noChangeArrowheads="1"/>
          </p:cNvSpPr>
          <p:nvPr/>
        </p:nvSpPr>
        <p:spPr bwMode="auto">
          <a:xfrm>
            <a:off x="707711" y="1003300"/>
            <a:ext cx="2070929" cy="46384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  <a:buClr>
                <a:srgbClr val="009999"/>
              </a:buClr>
              <a:buFont typeface="Wingdings" pitchFamily="2" charset="2"/>
              <a:buChar char="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sz="2400" dirty="0">
                <a:solidFill>
                  <a:srgbClr val="000099"/>
                </a:solidFill>
              </a:rPr>
              <a:t> </a:t>
            </a:r>
            <a:r>
              <a:rPr lang="en-GB" sz="2400" u="sng" dirty="0" err="1" smtClean="0">
                <a:solidFill>
                  <a:srgbClr val="000099"/>
                </a:solidFill>
              </a:rPr>
              <a:t>Biohydrogen</a:t>
            </a:r>
            <a:endParaRPr lang="en-GB" sz="2400" i="1" u="sng" dirty="0">
              <a:solidFill>
                <a:srgbClr val="000099"/>
              </a:solidFill>
            </a:endParaRPr>
          </a:p>
        </p:txBody>
      </p:sp>
      <p:sp>
        <p:nvSpPr>
          <p:cNvPr id="30736" name="AutoShape 1"/>
          <p:cNvSpPr>
            <a:spLocks noChangeArrowheads="1"/>
          </p:cNvSpPr>
          <p:nvPr/>
        </p:nvSpPr>
        <p:spPr bwMode="auto">
          <a:xfrm>
            <a:off x="0" y="6610350"/>
            <a:ext cx="9144000" cy="247650"/>
          </a:xfrm>
          <a:prstGeom prst="roundRect">
            <a:avLst>
              <a:gd name="adj" fmla="val 639"/>
            </a:avLst>
          </a:prstGeom>
          <a:gradFill rotWithShape="0">
            <a:gsLst>
              <a:gs pos="0">
                <a:srgbClr val="0000CC"/>
              </a:gs>
              <a:gs pos="100000">
                <a:srgbClr val="800080"/>
              </a:gs>
            </a:gsLst>
            <a:lin ang="108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152350" y="5075894"/>
            <a:ext cx="4264306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100" dirty="0" smtClean="0">
                <a:solidFill>
                  <a:srgbClr val="C00000"/>
                </a:solidFill>
                <a:latin typeface="+mj-lt"/>
              </a:rPr>
              <a:t>(</a:t>
            </a:r>
            <a:r>
              <a:rPr lang="en-US" sz="1100" dirty="0" err="1" smtClean="0">
                <a:solidFill>
                  <a:srgbClr val="C00000"/>
                </a:solidFill>
                <a:latin typeface="+mj-lt"/>
              </a:rPr>
              <a:t>Hädicke</a:t>
            </a:r>
            <a:r>
              <a:rPr lang="en-US" sz="1100" dirty="0" smtClean="0">
                <a:solidFill>
                  <a:srgbClr val="C00000"/>
                </a:solidFill>
                <a:latin typeface="+mj-lt"/>
              </a:rPr>
              <a:t>, O., H. </a:t>
            </a:r>
            <a:r>
              <a:rPr lang="en-US" sz="1100" dirty="0" err="1" smtClean="0">
                <a:solidFill>
                  <a:srgbClr val="C00000"/>
                </a:solidFill>
                <a:latin typeface="+mj-lt"/>
              </a:rPr>
              <a:t>Grammel</a:t>
            </a:r>
            <a:r>
              <a:rPr lang="en-US" sz="1100" dirty="0" smtClean="0">
                <a:solidFill>
                  <a:srgbClr val="C00000"/>
                </a:solidFill>
                <a:latin typeface="+mj-lt"/>
              </a:rPr>
              <a:t>, and S. </a:t>
            </a:r>
            <a:r>
              <a:rPr lang="en-US" sz="1100" dirty="0" err="1" smtClean="0">
                <a:solidFill>
                  <a:srgbClr val="C00000"/>
                </a:solidFill>
                <a:latin typeface="+mj-lt"/>
              </a:rPr>
              <a:t>Klamt</a:t>
            </a:r>
            <a:r>
              <a:rPr lang="en-US" sz="1100" dirty="0" smtClean="0">
                <a:solidFill>
                  <a:srgbClr val="C00000"/>
                </a:solidFill>
                <a:latin typeface="+mj-lt"/>
              </a:rPr>
              <a:t>. 2011. Metabolic network modeling of </a:t>
            </a:r>
            <a:r>
              <a:rPr lang="en-US" sz="1100" dirty="0" err="1" smtClean="0">
                <a:solidFill>
                  <a:srgbClr val="C00000"/>
                </a:solidFill>
                <a:latin typeface="+mj-lt"/>
              </a:rPr>
              <a:t>redox</a:t>
            </a:r>
            <a:r>
              <a:rPr lang="en-US" sz="1100" dirty="0" smtClean="0">
                <a:solidFill>
                  <a:srgbClr val="C00000"/>
                </a:solidFill>
                <a:latin typeface="+mj-lt"/>
              </a:rPr>
              <a:t> balancing and </a:t>
            </a:r>
            <a:r>
              <a:rPr lang="en-US" sz="1100" dirty="0" err="1" smtClean="0">
                <a:solidFill>
                  <a:srgbClr val="C00000"/>
                </a:solidFill>
                <a:latin typeface="+mj-lt"/>
              </a:rPr>
              <a:t>biohydrogen</a:t>
            </a:r>
            <a:r>
              <a:rPr lang="en-US" sz="1100" dirty="0" smtClean="0">
                <a:solidFill>
                  <a:srgbClr val="C00000"/>
                </a:solidFill>
                <a:latin typeface="+mj-lt"/>
              </a:rPr>
              <a:t> production in purple </a:t>
            </a:r>
            <a:r>
              <a:rPr lang="en-US" sz="1100" dirty="0" err="1" smtClean="0">
                <a:solidFill>
                  <a:srgbClr val="C00000"/>
                </a:solidFill>
                <a:latin typeface="+mj-lt"/>
              </a:rPr>
              <a:t>nonsulfur</a:t>
            </a:r>
            <a:r>
              <a:rPr lang="en-US" sz="1100" dirty="0" smtClean="0">
                <a:solidFill>
                  <a:srgbClr val="C00000"/>
                </a:solidFill>
                <a:latin typeface="+mj-lt"/>
              </a:rPr>
              <a:t> bacteria. BMC Syst. Biol. 5:150. </a:t>
            </a:r>
            <a:r>
              <a:rPr lang="en-US" sz="1100" dirty="0">
                <a:solidFill>
                  <a:srgbClr val="C00000"/>
                </a:solidFill>
                <a:latin typeface="+mj-lt"/>
              </a:rPr>
              <a:t>)</a:t>
            </a:r>
            <a:endParaRPr lang="en-US" sz="1100" dirty="0" smtClean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842" y="2046513"/>
            <a:ext cx="4177411" cy="29369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39217" y="3563006"/>
            <a:ext cx="4704783" cy="2775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710407" y="335365"/>
            <a:ext cx="7789862" cy="1202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 anchor="ctr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dirty="0" smtClean="0">
                <a:solidFill>
                  <a:srgbClr val="000099"/>
                </a:solidFill>
                <a:latin typeface="+mj-lt"/>
              </a:rPr>
              <a:t>Development of </a:t>
            </a:r>
            <a:r>
              <a:rPr lang="en-GB" sz="2400" i="1" dirty="0" err="1" smtClean="0">
                <a:solidFill>
                  <a:srgbClr val="000099"/>
                </a:solidFill>
                <a:latin typeface="+mj-lt"/>
              </a:rPr>
              <a:t>Rhodospirillum</a:t>
            </a:r>
            <a:r>
              <a:rPr lang="en-GB" sz="2400" i="1" dirty="0" smtClean="0">
                <a:solidFill>
                  <a:srgbClr val="000099"/>
                </a:solidFill>
                <a:latin typeface="+mj-lt"/>
              </a:rPr>
              <a:t> </a:t>
            </a:r>
            <a:r>
              <a:rPr lang="en-GB" sz="2400" i="1" dirty="0" err="1" smtClean="0">
                <a:solidFill>
                  <a:srgbClr val="000099"/>
                </a:solidFill>
                <a:latin typeface="+mj-lt"/>
              </a:rPr>
              <a:t>rubrum</a:t>
            </a:r>
            <a:r>
              <a:rPr lang="en-GB" sz="2400" i="1" dirty="0" smtClean="0">
                <a:solidFill>
                  <a:srgbClr val="000099"/>
                </a:solidFill>
                <a:latin typeface="+mj-lt"/>
              </a:rPr>
              <a:t> </a:t>
            </a:r>
            <a:r>
              <a:rPr lang="en-GB" sz="2400" dirty="0" smtClean="0">
                <a:solidFill>
                  <a:srgbClr val="000099"/>
                </a:solidFill>
                <a:latin typeface="+mj-lt"/>
              </a:rPr>
              <a:t>, for High-Level Expression of Industrially Relevant </a:t>
            </a:r>
            <a:r>
              <a:rPr lang="en-GB" sz="2400" dirty="0" err="1" smtClean="0">
                <a:solidFill>
                  <a:srgbClr val="000099"/>
                </a:solidFill>
                <a:latin typeface="+mj-lt"/>
              </a:rPr>
              <a:t>Carotenoids</a:t>
            </a:r>
            <a:endParaRPr lang="en-GB" sz="2400" dirty="0">
              <a:solidFill>
                <a:srgbClr val="000099"/>
              </a:solidFill>
              <a:latin typeface="+mj-lt"/>
            </a:endParaRP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939983" y="2072111"/>
            <a:ext cx="2869994" cy="402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pitchFamily="34" charset="0"/>
              <a:buNone/>
            </a:pPr>
            <a:r>
              <a:rPr lang="en-GB" sz="1000" dirty="0" err="1">
                <a:solidFill>
                  <a:srgbClr val="000000"/>
                </a:solidFill>
              </a:rPr>
              <a:t>Center</a:t>
            </a:r>
            <a:r>
              <a:rPr lang="en-GB" sz="1000" dirty="0">
                <a:solidFill>
                  <a:srgbClr val="000000"/>
                </a:solidFill>
              </a:rPr>
              <a:t> Systems Biology, University of Stuttgart,</a:t>
            </a:r>
          </a:p>
          <a:p>
            <a:pPr eaLnBrk="1" hangingPunct="1">
              <a:buClr>
                <a:srgbClr val="000000"/>
              </a:buClr>
              <a:buSzPct val="100000"/>
            </a:pPr>
            <a:endParaRPr lang="en-GB" sz="1000" dirty="0">
              <a:solidFill>
                <a:srgbClr val="000000"/>
              </a:solidFill>
            </a:endParaRPr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882" y="2013039"/>
            <a:ext cx="682625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5650095" y="2073114"/>
            <a:ext cx="2948541" cy="248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pitchFamily="34" charset="0"/>
              <a:buNone/>
            </a:pPr>
            <a:r>
              <a:rPr lang="en-GB" sz="1000" dirty="0" err="1">
                <a:solidFill>
                  <a:srgbClr val="000000"/>
                </a:solidFill>
              </a:rPr>
              <a:t>M</a:t>
            </a:r>
            <a:r>
              <a:rPr lang="en-GB" sz="1000" i="1" dirty="0" err="1">
                <a:solidFill>
                  <a:srgbClr val="000000"/>
                </a:solidFill>
              </a:rPr>
              <a:t>a</a:t>
            </a:r>
            <a:r>
              <a:rPr lang="en-GB" sz="1000" dirty="0" err="1">
                <a:solidFill>
                  <a:srgbClr val="000000"/>
                </a:solidFill>
              </a:rPr>
              <a:t>CS</a:t>
            </a:r>
            <a:r>
              <a:rPr lang="en-GB" sz="1000" dirty="0">
                <a:solidFill>
                  <a:srgbClr val="000000"/>
                </a:solidFill>
              </a:rPr>
              <a:t>, Magdeburg Centre For Systems Biology, </a:t>
            </a:r>
          </a:p>
        </p:txBody>
      </p:sp>
      <p:pic>
        <p:nvPicPr>
          <p:cNvPr id="25607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338" y="2702531"/>
            <a:ext cx="3794041" cy="28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5608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83" y="3138989"/>
            <a:ext cx="3631277" cy="2366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5609" name="Picture 9" descr="MaCS_Logo_small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953" y="2022396"/>
            <a:ext cx="7191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1" name="Line 9"/>
          <p:cNvSpPr>
            <a:spLocks noChangeShapeType="1"/>
          </p:cNvSpPr>
          <p:nvPr/>
        </p:nvSpPr>
        <p:spPr bwMode="auto">
          <a:xfrm>
            <a:off x="885825" y="133350"/>
            <a:ext cx="7573963" cy="0"/>
          </a:xfrm>
          <a:prstGeom prst="line">
            <a:avLst/>
          </a:prstGeom>
          <a:noFill/>
          <a:ln w="25400">
            <a:solidFill>
              <a:srgbClr val="0033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999158" y="155220"/>
            <a:ext cx="7212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600" dirty="0" err="1" smtClean="0">
                <a:solidFill>
                  <a:srgbClr val="000099"/>
                </a:solidFill>
              </a:rPr>
              <a:t>Microaerobic</a:t>
            </a:r>
            <a:r>
              <a:rPr lang="de-DE" sz="3600" dirty="0" smtClean="0">
                <a:solidFill>
                  <a:srgbClr val="000099"/>
                </a:solidFill>
              </a:rPr>
              <a:t>  </a:t>
            </a:r>
            <a:r>
              <a:rPr lang="de-DE" sz="3600" dirty="0" err="1" smtClean="0">
                <a:solidFill>
                  <a:srgbClr val="000099"/>
                </a:solidFill>
              </a:rPr>
              <a:t>Microbial</a:t>
            </a:r>
            <a:r>
              <a:rPr lang="de-DE" sz="3600" dirty="0" smtClean="0">
                <a:solidFill>
                  <a:srgbClr val="000099"/>
                </a:solidFill>
              </a:rPr>
              <a:t> </a:t>
            </a:r>
            <a:r>
              <a:rPr lang="de-DE" sz="3600" dirty="0" err="1" smtClean="0">
                <a:solidFill>
                  <a:srgbClr val="000099"/>
                </a:solidFill>
              </a:rPr>
              <a:t>Phenomena</a:t>
            </a:r>
            <a:r>
              <a:rPr lang="de-DE" sz="3600" dirty="0" smtClean="0">
                <a:solidFill>
                  <a:srgbClr val="000099"/>
                </a:solidFill>
              </a:rPr>
              <a:t>  </a:t>
            </a:r>
            <a:endParaRPr lang="de-DE" sz="3600" dirty="0">
              <a:solidFill>
                <a:srgbClr val="000099"/>
              </a:solidFill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371021" y="1031175"/>
            <a:ext cx="8490857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sz="2400" dirty="0" err="1" smtClean="0"/>
              <a:t>Microaerobic</a:t>
            </a:r>
            <a:r>
              <a:rPr lang="de-DE" sz="2400" dirty="0" smtClean="0"/>
              <a:t> </a:t>
            </a:r>
            <a:r>
              <a:rPr lang="de-DE" sz="2400" dirty="0" err="1" smtClean="0"/>
              <a:t>conditions</a:t>
            </a:r>
            <a:r>
              <a:rPr lang="de-DE" sz="2400" dirty="0" smtClean="0"/>
              <a:t> </a:t>
            </a:r>
            <a:r>
              <a:rPr lang="de-DE" sz="2400" dirty="0" err="1" smtClean="0"/>
              <a:t>were</a:t>
            </a:r>
            <a:r>
              <a:rPr lang="de-DE" sz="2400" dirty="0" smtClean="0"/>
              <a:t> </a:t>
            </a:r>
            <a:r>
              <a:rPr lang="de-DE" sz="2400" dirty="0" err="1" smtClean="0"/>
              <a:t>shown</a:t>
            </a:r>
            <a:r>
              <a:rPr lang="de-DE" sz="2400" dirty="0" smtClean="0"/>
              <a:t> </a:t>
            </a:r>
            <a:r>
              <a:rPr lang="de-DE" sz="2400" dirty="0" err="1" smtClean="0"/>
              <a:t>to</a:t>
            </a:r>
            <a:r>
              <a:rPr lang="de-DE" sz="2400" dirty="0" smtClean="0"/>
              <a:t> </a:t>
            </a:r>
            <a:r>
              <a:rPr lang="de-DE" sz="2400" dirty="0" err="1" smtClean="0"/>
              <a:t>be</a:t>
            </a:r>
            <a:r>
              <a:rPr lang="de-DE" sz="2400" dirty="0" smtClean="0"/>
              <a:t> </a:t>
            </a:r>
            <a:r>
              <a:rPr lang="de-DE" sz="2400" dirty="0" err="1" smtClean="0"/>
              <a:t>important</a:t>
            </a:r>
            <a:r>
              <a:rPr lang="de-DE" sz="2400" dirty="0" smtClean="0"/>
              <a:t> not </a:t>
            </a:r>
            <a:r>
              <a:rPr lang="de-DE" sz="2400" dirty="0" err="1" smtClean="0"/>
              <a:t>only</a:t>
            </a:r>
            <a:r>
              <a:rPr lang="de-DE" sz="2400" dirty="0" smtClean="0"/>
              <a:t> </a:t>
            </a:r>
            <a:r>
              <a:rPr lang="de-DE" sz="2400" dirty="0" err="1" smtClean="0"/>
              <a:t>for</a:t>
            </a:r>
            <a:r>
              <a:rPr lang="de-DE" sz="2400" dirty="0" smtClean="0"/>
              <a:t>…</a:t>
            </a:r>
          </a:p>
          <a:p>
            <a:pPr marL="723900" lvl="1" indent="-266700">
              <a:buFont typeface="Arial" pitchFamily="34" charset="0"/>
              <a:buChar char="•"/>
            </a:pPr>
            <a:r>
              <a:rPr lang="de-DE" sz="2400" dirty="0" err="1" smtClean="0">
                <a:solidFill>
                  <a:srgbClr val="002060"/>
                </a:solidFill>
              </a:rPr>
              <a:t>Photosynthetic</a:t>
            </a:r>
            <a:r>
              <a:rPr lang="de-DE" sz="2400" dirty="0" smtClean="0">
                <a:solidFill>
                  <a:srgbClr val="002060"/>
                </a:solidFill>
              </a:rPr>
              <a:t> Products in </a:t>
            </a:r>
            <a:r>
              <a:rPr lang="de-DE" sz="2400" i="1" dirty="0" smtClean="0">
                <a:solidFill>
                  <a:srgbClr val="002060"/>
                </a:solidFill>
              </a:rPr>
              <a:t>R. </a:t>
            </a:r>
            <a:r>
              <a:rPr lang="de-DE" sz="2400" i="1" dirty="0" err="1" smtClean="0">
                <a:solidFill>
                  <a:srgbClr val="002060"/>
                </a:solidFill>
              </a:rPr>
              <a:t>rubrum</a:t>
            </a:r>
            <a:r>
              <a:rPr lang="de-DE" sz="2400" dirty="0" smtClean="0">
                <a:solidFill>
                  <a:srgbClr val="002060"/>
                </a:solidFill>
              </a:rPr>
              <a:t> </a:t>
            </a:r>
            <a:r>
              <a:rPr lang="de-DE" sz="2400" dirty="0" err="1" smtClean="0">
                <a:solidFill>
                  <a:srgbClr val="002060"/>
                </a:solidFill>
              </a:rPr>
              <a:t>without</a:t>
            </a:r>
            <a:r>
              <a:rPr lang="de-DE" sz="2400" dirty="0" smtClean="0">
                <a:solidFill>
                  <a:srgbClr val="002060"/>
                </a:solidFill>
              </a:rPr>
              <a:t> </a:t>
            </a:r>
            <a:r>
              <a:rPr lang="de-DE" sz="2400" dirty="0" err="1" smtClean="0">
                <a:solidFill>
                  <a:srgbClr val="002060"/>
                </a:solidFill>
              </a:rPr>
              <a:t>light</a:t>
            </a:r>
            <a:r>
              <a:rPr lang="de-DE" sz="2400" dirty="0" smtClean="0">
                <a:solidFill>
                  <a:srgbClr val="002060"/>
                </a:solidFill>
              </a:rPr>
              <a:t> </a:t>
            </a:r>
          </a:p>
          <a:p>
            <a:pPr marL="723900" lvl="1" indent="-266700">
              <a:spcAft>
                <a:spcPts val="600"/>
              </a:spcAft>
            </a:pPr>
            <a:r>
              <a:rPr lang="de-DE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de-DE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(Rudolf et al., Zeiger </a:t>
            </a:r>
            <a:r>
              <a:rPr lang="de-DE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de-DE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Grammel, 2010;  Grammel </a:t>
            </a:r>
            <a:r>
              <a:rPr lang="de-DE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de-DE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Ghosh, Grammel et al.,)</a:t>
            </a:r>
            <a:r>
              <a:rPr lang="de-DE" sz="2000" dirty="0" smtClean="0">
                <a:solidFill>
                  <a:srgbClr val="002060"/>
                </a:solidFill>
              </a:rPr>
              <a:t> </a:t>
            </a:r>
            <a:endParaRPr lang="de-DE" sz="2400" dirty="0" smtClean="0">
              <a:solidFill>
                <a:srgbClr val="002060"/>
              </a:solidFill>
            </a:endParaRPr>
          </a:p>
          <a:p>
            <a:pPr marL="723900" lvl="1" indent="-636588">
              <a:spcAft>
                <a:spcPts val="600"/>
              </a:spcAft>
            </a:pPr>
            <a:r>
              <a:rPr lang="de-DE" sz="2400" dirty="0" smtClean="0"/>
              <a:t>but also </a:t>
            </a:r>
            <a:r>
              <a:rPr lang="de-DE" sz="2400" dirty="0" err="1" smtClean="0"/>
              <a:t>for</a:t>
            </a:r>
            <a:r>
              <a:rPr lang="de-DE" sz="2400" dirty="0" smtClean="0"/>
              <a:t>….</a:t>
            </a:r>
          </a:p>
          <a:p>
            <a:pPr marL="1074738" lvl="1" indent="-261938">
              <a:buFont typeface="Arial" pitchFamily="34" charset="0"/>
              <a:buChar char="•"/>
            </a:pPr>
            <a:r>
              <a:rPr lang="de-DE" sz="2400" dirty="0" err="1" smtClean="0">
                <a:solidFill>
                  <a:srgbClr val="002060"/>
                </a:solidFill>
              </a:rPr>
              <a:t>bacterial</a:t>
            </a:r>
            <a:r>
              <a:rPr lang="de-DE" sz="2400" dirty="0" smtClean="0">
                <a:solidFill>
                  <a:srgbClr val="002060"/>
                </a:solidFill>
              </a:rPr>
              <a:t> </a:t>
            </a:r>
            <a:r>
              <a:rPr lang="de-DE" sz="2400" dirty="0" err="1" smtClean="0">
                <a:solidFill>
                  <a:srgbClr val="002060"/>
                </a:solidFill>
              </a:rPr>
              <a:t>pathogenicity</a:t>
            </a:r>
            <a:r>
              <a:rPr lang="de-DE" sz="2400" dirty="0" smtClean="0">
                <a:solidFill>
                  <a:srgbClr val="002060"/>
                </a:solidFill>
              </a:rPr>
              <a:t> </a:t>
            </a:r>
          </a:p>
          <a:p>
            <a:pPr marL="1074738" indent="-261938">
              <a:spcAft>
                <a:spcPts val="600"/>
              </a:spcAft>
            </a:pPr>
            <a:r>
              <a:rPr lang="de-DE" sz="2400" dirty="0" smtClean="0">
                <a:solidFill>
                  <a:srgbClr val="002060"/>
                </a:solidFill>
              </a:rPr>
              <a:t>		</a:t>
            </a:r>
            <a:r>
              <a:rPr lang="de-DE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(Park et al., 2011; </a:t>
            </a:r>
            <a:r>
              <a:rPr lang="de-DE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Schueller</a:t>
            </a:r>
            <a:r>
              <a:rPr lang="de-DE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de-DE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Phillips, 2010)</a:t>
            </a:r>
            <a:endParaRPr lang="de-DE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74738" lvl="1" indent="-261938">
              <a:buFont typeface="Arial" pitchFamily="34" charset="0"/>
              <a:buChar char="•"/>
            </a:pPr>
            <a:r>
              <a:rPr lang="de-DE" sz="2400" dirty="0" err="1" smtClean="0">
                <a:solidFill>
                  <a:srgbClr val="002060"/>
                </a:solidFill>
              </a:rPr>
              <a:t>industrial</a:t>
            </a:r>
            <a:r>
              <a:rPr lang="de-DE" sz="2400" dirty="0" smtClean="0">
                <a:solidFill>
                  <a:srgbClr val="002060"/>
                </a:solidFill>
              </a:rPr>
              <a:t> </a:t>
            </a:r>
            <a:r>
              <a:rPr lang="de-DE" sz="2400" dirty="0" err="1" smtClean="0">
                <a:solidFill>
                  <a:srgbClr val="002060"/>
                </a:solidFill>
              </a:rPr>
              <a:t>waste</a:t>
            </a:r>
            <a:r>
              <a:rPr lang="de-DE" sz="2400" dirty="0" smtClean="0">
                <a:solidFill>
                  <a:srgbClr val="002060"/>
                </a:solidFill>
              </a:rPr>
              <a:t> </a:t>
            </a:r>
            <a:r>
              <a:rPr lang="de-DE" sz="2400" dirty="0" err="1" smtClean="0">
                <a:solidFill>
                  <a:srgbClr val="002060"/>
                </a:solidFill>
              </a:rPr>
              <a:t>water</a:t>
            </a:r>
            <a:r>
              <a:rPr lang="de-DE" sz="2400" dirty="0" smtClean="0">
                <a:solidFill>
                  <a:srgbClr val="002060"/>
                </a:solidFill>
              </a:rPr>
              <a:t> </a:t>
            </a:r>
            <a:r>
              <a:rPr lang="de-DE" sz="2400" dirty="0" err="1" smtClean="0">
                <a:solidFill>
                  <a:srgbClr val="002060"/>
                </a:solidFill>
              </a:rPr>
              <a:t>treatment</a:t>
            </a:r>
            <a:r>
              <a:rPr lang="de-DE" sz="2400" dirty="0" smtClean="0">
                <a:solidFill>
                  <a:srgbClr val="002060"/>
                </a:solidFill>
              </a:rPr>
              <a:t>  </a:t>
            </a:r>
          </a:p>
          <a:p>
            <a:pPr marL="1074738" indent="-261938">
              <a:spcAft>
                <a:spcPts val="600"/>
              </a:spcAft>
            </a:pPr>
            <a:r>
              <a:rPr lang="de-DE" sz="2400" dirty="0" smtClean="0">
                <a:solidFill>
                  <a:srgbClr val="002060"/>
                </a:solidFill>
              </a:rPr>
              <a:t>		</a:t>
            </a:r>
            <a:r>
              <a:rPr lang="de-DE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(Zheng </a:t>
            </a:r>
            <a:r>
              <a:rPr lang="de-DE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de-DE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Cui, 2012)</a:t>
            </a:r>
            <a:endParaRPr lang="de-DE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74738" lvl="1" indent="-261938">
              <a:buFont typeface="Arial" pitchFamily="34" charset="0"/>
              <a:buChar char="•"/>
            </a:pPr>
            <a:r>
              <a:rPr lang="de-DE" sz="2400" dirty="0" err="1" smtClean="0">
                <a:solidFill>
                  <a:srgbClr val="002060"/>
                </a:solidFill>
              </a:rPr>
              <a:t>industrial</a:t>
            </a:r>
            <a:r>
              <a:rPr lang="de-DE" sz="2400" dirty="0" smtClean="0">
                <a:solidFill>
                  <a:srgbClr val="002060"/>
                </a:solidFill>
              </a:rPr>
              <a:t> </a:t>
            </a:r>
            <a:r>
              <a:rPr lang="de-DE" sz="2400" dirty="0" err="1" smtClean="0">
                <a:solidFill>
                  <a:srgbClr val="002060"/>
                </a:solidFill>
              </a:rPr>
              <a:t>production</a:t>
            </a:r>
            <a:r>
              <a:rPr lang="de-DE" sz="2400" dirty="0" smtClean="0">
                <a:solidFill>
                  <a:srgbClr val="002060"/>
                </a:solidFill>
              </a:rPr>
              <a:t> </a:t>
            </a:r>
            <a:r>
              <a:rPr lang="de-DE" sz="2400" dirty="0" err="1" smtClean="0">
                <a:solidFill>
                  <a:srgbClr val="002060"/>
                </a:solidFill>
              </a:rPr>
              <a:t>of</a:t>
            </a:r>
            <a:r>
              <a:rPr lang="de-DE" sz="2400" dirty="0" smtClean="0">
                <a:solidFill>
                  <a:srgbClr val="002060"/>
                </a:solidFill>
              </a:rPr>
              <a:t> </a:t>
            </a:r>
            <a:r>
              <a:rPr lang="de-DE" sz="2400" dirty="0" err="1" smtClean="0">
                <a:solidFill>
                  <a:srgbClr val="002060"/>
                </a:solidFill>
              </a:rPr>
              <a:t>cellulosic</a:t>
            </a:r>
            <a:r>
              <a:rPr lang="de-DE" sz="2400" dirty="0" smtClean="0">
                <a:solidFill>
                  <a:srgbClr val="002060"/>
                </a:solidFill>
              </a:rPr>
              <a:t> </a:t>
            </a:r>
            <a:r>
              <a:rPr lang="de-DE" sz="2400" dirty="0" err="1" smtClean="0">
                <a:solidFill>
                  <a:srgbClr val="002060"/>
                </a:solidFill>
              </a:rPr>
              <a:t>ethanol</a:t>
            </a:r>
            <a:endParaRPr lang="de-DE" sz="2400" dirty="0" smtClean="0">
              <a:solidFill>
                <a:srgbClr val="002060"/>
              </a:solidFill>
            </a:endParaRPr>
          </a:p>
          <a:p>
            <a:pPr marL="1074738" indent="-261938">
              <a:spcAft>
                <a:spcPts val="600"/>
              </a:spcAft>
            </a:pPr>
            <a:r>
              <a:rPr lang="de-DE" sz="2400" dirty="0" smtClean="0">
                <a:solidFill>
                  <a:srgbClr val="002060"/>
                </a:solidFill>
              </a:rPr>
              <a:t>		</a:t>
            </a:r>
            <a:r>
              <a:rPr lang="de-DE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Agbogbo</a:t>
            </a:r>
            <a:r>
              <a:rPr lang="de-DE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de-DE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Coward-Kelly, 2008)</a:t>
            </a:r>
            <a:endParaRPr lang="de-DE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74738" lvl="1" indent="-261938">
              <a:spcAft>
                <a:spcPts val="600"/>
              </a:spcAft>
              <a:buFont typeface="Arial" pitchFamily="34" charset="0"/>
              <a:buChar char="•"/>
            </a:pPr>
            <a:r>
              <a:rPr lang="de-DE" sz="2400" dirty="0" smtClean="0">
                <a:solidFill>
                  <a:srgbClr val="002060"/>
                </a:solidFill>
              </a:rPr>
              <a:t>…</a:t>
            </a:r>
            <a:r>
              <a:rPr lang="de-DE" sz="2400" dirty="0" err="1" smtClean="0">
                <a:solidFill>
                  <a:srgbClr val="002060"/>
                </a:solidFill>
              </a:rPr>
              <a:t>and</a:t>
            </a:r>
            <a:r>
              <a:rPr lang="de-DE" sz="2400" dirty="0" smtClean="0">
                <a:solidFill>
                  <a:srgbClr val="002060"/>
                </a:solidFill>
              </a:rPr>
              <a:t> </a:t>
            </a:r>
            <a:r>
              <a:rPr lang="de-DE" sz="2400" dirty="0" err="1" smtClean="0">
                <a:solidFill>
                  <a:srgbClr val="002060"/>
                </a:solidFill>
              </a:rPr>
              <a:t>many</a:t>
            </a:r>
            <a:r>
              <a:rPr lang="de-DE" sz="2400" dirty="0" smtClean="0">
                <a:solidFill>
                  <a:srgbClr val="002060"/>
                </a:solidFill>
              </a:rPr>
              <a:t> </a:t>
            </a:r>
            <a:r>
              <a:rPr lang="de-DE" sz="2400" dirty="0" err="1" smtClean="0">
                <a:solidFill>
                  <a:srgbClr val="002060"/>
                </a:solidFill>
              </a:rPr>
              <a:t>others</a:t>
            </a:r>
            <a:r>
              <a:rPr lang="de-DE" sz="2400" dirty="0" smtClean="0">
                <a:solidFill>
                  <a:srgbClr val="002060"/>
                </a:solidFill>
              </a:rPr>
              <a:t> </a:t>
            </a:r>
          </a:p>
        </p:txBody>
      </p:sp>
      <p:pic>
        <p:nvPicPr>
          <p:cNvPr id="4" name="Picture 20"/>
          <p:cNvPicPr>
            <a:picLocks noChangeAspect="1" noChangeArrowheads="1"/>
          </p:cNvPicPr>
          <p:nvPr/>
        </p:nvPicPr>
        <p:blipFill>
          <a:blip r:embed="rId2" cstate="print"/>
          <a:srcRect l="24485" t="14524" r="19121" b="11785"/>
          <a:stretch>
            <a:fillRect/>
          </a:stretch>
        </p:blipFill>
        <p:spPr bwMode="auto">
          <a:xfrm>
            <a:off x="7744758" y="2658602"/>
            <a:ext cx="783771" cy="155665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Grafik 481" descr="Bild1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335504"/>
            <a:ext cx="4289830" cy="2790233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4138865" y="1736775"/>
            <a:ext cx="4800598" cy="444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8175" lvl="1" indent="-180975">
              <a:spcAft>
                <a:spcPts val="600"/>
              </a:spcAft>
              <a:buFont typeface="Arial" pitchFamily="34" charset="0"/>
              <a:buChar char="•"/>
            </a:pPr>
            <a:r>
              <a:rPr lang="de-DE" sz="2000" dirty="0" err="1" smtClean="0"/>
              <a:t>Microaerobic</a:t>
            </a:r>
            <a:r>
              <a:rPr lang="de-DE" sz="2000" dirty="0" smtClean="0"/>
              <a:t> </a:t>
            </a:r>
            <a:r>
              <a:rPr lang="de-DE" sz="2000" dirty="0" err="1" smtClean="0"/>
              <a:t>expression</a:t>
            </a:r>
            <a:r>
              <a:rPr lang="de-DE" sz="2000" dirty="0" smtClean="0"/>
              <a:t> </a:t>
            </a:r>
            <a:r>
              <a:rPr lang="de-DE" sz="2000" dirty="0" err="1" smtClean="0"/>
              <a:t>of</a:t>
            </a:r>
            <a:r>
              <a:rPr lang="de-DE" sz="2000" dirty="0" smtClean="0"/>
              <a:t> </a:t>
            </a:r>
            <a:r>
              <a:rPr lang="de-DE" sz="2000" dirty="0" err="1" smtClean="0"/>
              <a:t>photosynthetic</a:t>
            </a:r>
            <a:r>
              <a:rPr lang="de-DE" sz="2000" dirty="0" smtClean="0"/>
              <a:t> </a:t>
            </a:r>
            <a:r>
              <a:rPr lang="de-DE" sz="2000" dirty="0" err="1" smtClean="0"/>
              <a:t>membranes</a:t>
            </a:r>
            <a:r>
              <a:rPr lang="de-DE" sz="2000" dirty="0" smtClean="0"/>
              <a:t> </a:t>
            </a:r>
            <a:r>
              <a:rPr lang="de-DE" sz="2000" dirty="0" err="1" smtClean="0"/>
              <a:t>is</a:t>
            </a:r>
            <a:r>
              <a:rPr lang="de-DE" sz="2000" dirty="0" smtClean="0"/>
              <a:t> </a:t>
            </a:r>
            <a:r>
              <a:rPr lang="de-DE" sz="2000" dirty="0" err="1" smtClean="0"/>
              <a:t>induced</a:t>
            </a:r>
            <a:r>
              <a:rPr lang="de-DE" sz="2000" dirty="0" smtClean="0"/>
              <a:t> </a:t>
            </a:r>
            <a:r>
              <a:rPr lang="de-DE" sz="2000" dirty="0" err="1" smtClean="0"/>
              <a:t>below</a:t>
            </a:r>
            <a:r>
              <a:rPr lang="de-DE" sz="2000" dirty="0" smtClean="0"/>
              <a:t> 0.5 % DO</a:t>
            </a:r>
          </a:p>
          <a:p>
            <a:pPr marL="638175" lvl="1" indent="-180975">
              <a:spcAft>
                <a:spcPts val="600"/>
              </a:spcAft>
              <a:buFont typeface="Arial" pitchFamily="34" charset="0"/>
              <a:buChar char="•"/>
            </a:pPr>
            <a:r>
              <a:rPr lang="de-DE" sz="2000" dirty="0" err="1" smtClean="0"/>
              <a:t>Respiratory</a:t>
            </a:r>
            <a:r>
              <a:rPr lang="de-DE" sz="2000" dirty="0" smtClean="0"/>
              <a:t> </a:t>
            </a:r>
            <a:r>
              <a:rPr lang="de-DE" sz="2000" dirty="0" err="1" smtClean="0"/>
              <a:t>growth</a:t>
            </a:r>
            <a:r>
              <a:rPr lang="de-DE" sz="2000" dirty="0" smtClean="0"/>
              <a:t> in </a:t>
            </a:r>
            <a:r>
              <a:rPr lang="de-DE" sz="2000" i="1" dirty="0" smtClean="0"/>
              <a:t>E. coli </a:t>
            </a:r>
            <a:r>
              <a:rPr lang="de-DE" sz="2000" dirty="0" smtClean="0"/>
              <a:t>was </a:t>
            </a:r>
            <a:r>
              <a:rPr lang="de-DE" sz="2000" dirty="0" err="1" smtClean="0"/>
              <a:t>shown</a:t>
            </a:r>
            <a:r>
              <a:rPr lang="de-DE" sz="2000" dirty="0" smtClean="0"/>
              <a:t> </a:t>
            </a:r>
            <a:r>
              <a:rPr lang="de-DE" sz="2000" dirty="0" err="1" smtClean="0"/>
              <a:t>to</a:t>
            </a:r>
            <a:r>
              <a:rPr lang="de-DE" sz="2000" dirty="0" smtClean="0"/>
              <a:t> </a:t>
            </a:r>
            <a:r>
              <a:rPr lang="de-DE" sz="2000" dirty="0" err="1" smtClean="0"/>
              <a:t>occur</a:t>
            </a:r>
            <a:r>
              <a:rPr lang="de-DE" sz="2000" dirty="0" smtClean="0"/>
              <a:t> </a:t>
            </a:r>
            <a:r>
              <a:rPr lang="de-DE" sz="2000" b="1" dirty="0" err="1" smtClean="0"/>
              <a:t>at</a:t>
            </a:r>
            <a:r>
              <a:rPr lang="de-DE" sz="2000" b="1" dirty="0" smtClean="0"/>
              <a:t> ≤ 3 </a:t>
            </a:r>
            <a:r>
              <a:rPr lang="de-DE" sz="2000" b="1" dirty="0" err="1" smtClean="0"/>
              <a:t>nM</a:t>
            </a:r>
            <a:r>
              <a:rPr lang="de-DE" sz="2000" b="1" dirty="0" smtClean="0"/>
              <a:t> </a:t>
            </a:r>
            <a:r>
              <a:rPr lang="de-DE" sz="2000" dirty="0" smtClean="0"/>
              <a:t>(Stolper </a:t>
            </a:r>
            <a:r>
              <a:rPr lang="de-DE" sz="2000" i="1" dirty="0" smtClean="0"/>
              <a:t>et al</a:t>
            </a:r>
            <a:r>
              <a:rPr lang="de-DE" sz="2000" dirty="0" smtClean="0"/>
              <a:t>., 2010. PNAS, 107:18755) )</a:t>
            </a:r>
          </a:p>
          <a:p>
            <a:pPr marL="180975" indent="-180975">
              <a:spcAft>
                <a:spcPts val="600"/>
              </a:spcAft>
            </a:pPr>
            <a:endParaRPr lang="de-DE" sz="2000" dirty="0" smtClean="0"/>
          </a:p>
          <a:p>
            <a:pPr marL="180975" indent="-180975">
              <a:spcAft>
                <a:spcPts val="600"/>
              </a:spcAft>
              <a:buFont typeface="Arial" pitchFamily="34" charset="0"/>
              <a:buChar char="•"/>
            </a:pPr>
            <a:r>
              <a:rPr lang="de-DE" sz="3200" dirty="0" smtClean="0">
                <a:solidFill>
                  <a:srgbClr val="002060"/>
                </a:solidFill>
              </a:rPr>
              <a:t>…</a:t>
            </a:r>
            <a:r>
              <a:rPr lang="de-DE" sz="3000" dirty="0" smtClean="0">
                <a:solidFill>
                  <a:srgbClr val="002060"/>
                </a:solidFill>
              </a:rPr>
              <a:t>well </a:t>
            </a:r>
            <a:r>
              <a:rPr lang="de-DE" sz="3000" dirty="0" err="1" smtClean="0">
                <a:solidFill>
                  <a:srgbClr val="002060"/>
                </a:solidFill>
              </a:rPr>
              <a:t>below</a:t>
            </a:r>
            <a:r>
              <a:rPr lang="de-DE" sz="3000" dirty="0" smtClean="0">
                <a:solidFill>
                  <a:srgbClr val="002060"/>
                </a:solidFill>
              </a:rPr>
              <a:t> </a:t>
            </a:r>
            <a:r>
              <a:rPr lang="de-DE" sz="3000" dirty="0" err="1" smtClean="0">
                <a:solidFill>
                  <a:srgbClr val="002060"/>
                </a:solidFill>
              </a:rPr>
              <a:t>the</a:t>
            </a:r>
            <a:r>
              <a:rPr lang="de-DE" sz="3000" dirty="0" smtClean="0">
                <a:solidFill>
                  <a:srgbClr val="002060"/>
                </a:solidFill>
              </a:rPr>
              <a:t> </a:t>
            </a:r>
            <a:r>
              <a:rPr lang="de-DE" sz="3000" dirty="0" err="1" smtClean="0">
                <a:solidFill>
                  <a:srgbClr val="002060"/>
                </a:solidFill>
              </a:rPr>
              <a:t>measurement</a:t>
            </a:r>
            <a:r>
              <a:rPr lang="de-DE" sz="3000" dirty="0" smtClean="0">
                <a:solidFill>
                  <a:srgbClr val="002060"/>
                </a:solidFill>
              </a:rPr>
              <a:t> </a:t>
            </a:r>
            <a:r>
              <a:rPr lang="de-DE" sz="3000" dirty="0" err="1" smtClean="0">
                <a:solidFill>
                  <a:srgbClr val="002060"/>
                </a:solidFill>
              </a:rPr>
              <a:t>range</a:t>
            </a:r>
            <a:r>
              <a:rPr lang="de-DE" sz="3000" dirty="0" smtClean="0">
                <a:solidFill>
                  <a:srgbClr val="002060"/>
                </a:solidFill>
              </a:rPr>
              <a:t> </a:t>
            </a:r>
            <a:r>
              <a:rPr lang="de-DE" sz="3000" dirty="0" err="1" smtClean="0">
                <a:solidFill>
                  <a:srgbClr val="002060"/>
                </a:solidFill>
              </a:rPr>
              <a:t>of</a:t>
            </a:r>
            <a:r>
              <a:rPr lang="de-DE" sz="3000" dirty="0" smtClean="0">
                <a:solidFill>
                  <a:srgbClr val="002060"/>
                </a:solidFill>
              </a:rPr>
              <a:t> </a:t>
            </a:r>
            <a:r>
              <a:rPr lang="de-DE" sz="3000" dirty="0" err="1" smtClean="0">
                <a:solidFill>
                  <a:srgbClr val="002060"/>
                </a:solidFill>
              </a:rPr>
              <a:t>conventional</a:t>
            </a:r>
            <a:r>
              <a:rPr lang="de-DE" sz="3000" dirty="0" smtClean="0">
                <a:solidFill>
                  <a:srgbClr val="002060"/>
                </a:solidFill>
              </a:rPr>
              <a:t> </a:t>
            </a:r>
            <a:r>
              <a:rPr lang="de-DE" sz="3000" dirty="0" err="1" smtClean="0">
                <a:solidFill>
                  <a:srgbClr val="002060"/>
                </a:solidFill>
              </a:rPr>
              <a:t>oxygen</a:t>
            </a:r>
            <a:r>
              <a:rPr lang="de-DE" sz="3000" dirty="0" smtClean="0">
                <a:solidFill>
                  <a:srgbClr val="002060"/>
                </a:solidFill>
              </a:rPr>
              <a:t> </a:t>
            </a:r>
            <a:r>
              <a:rPr lang="de-DE" sz="3000" dirty="0" err="1" smtClean="0">
                <a:solidFill>
                  <a:srgbClr val="002060"/>
                </a:solidFill>
              </a:rPr>
              <a:t>probes</a:t>
            </a:r>
            <a:r>
              <a:rPr lang="de-DE" sz="3000" dirty="0" smtClean="0">
                <a:solidFill>
                  <a:srgbClr val="002060"/>
                </a:solidFill>
              </a:rPr>
              <a:t>!</a:t>
            </a:r>
            <a:endParaRPr lang="de-DE" sz="3000" dirty="0">
              <a:solidFill>
                <a:srgbClr val="00206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767" y="4631695"/>
            <a:ext cx="2454188" cy="1750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687743" y="215076"/>
            <a:ext cx="77441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dirty="0" err="1" smtClean="0">
                <a:solidFill>
                  <a:srgbClr val="000099"/>
                </a:solidFill>
              </a:rPr>
              <a:t>How</a:t>
            </a:r>
            <a:r>
              <a:rPr lang="de-DE" sz="4000" dirty="0" smtClean="0">
                <a:solidFill>
                  <a:srgbClr val="000099"/>
                </a:solidFill>
              </a:rPr>
              <a:t> </a:t>
            </a:r>
            <a:r>
              <a:rPr lang="de-DE" sz="4000" dirty="0" err="1" smtClean="0">
                <a:solidFill>
                  <a:srgbClr val="000099"/>
                </a:solidFill>
              </a:rPr>
              <a:t>much</a:t>
            </a:r>
            <a:r>
              <a:rPr lang="de-DE" sz="4000" dirty="0" smtClean="0">
                <a:solidFill>
                  <a:srgbClr val="000099"/>
                </a:solidFill>
              </a:rPr>
              <a:t> Oxygen </a:t>
            </a:r>
            <a:r>
              <a:rPr lang="de-DE" sz="4000" dirty="0" err="1" smtClean="0">
                <a:solidFill>
                  <a:srgbClr val="000099"/>
                </a:solidFill>
              </a:rPr>
              <a:t>is</a:t>
            </a:r>
            <a:r>
              <a:rPr lang="de-DE" sz="4000" dirty="0" smtClean="0">
                <a:solidFill>
                  <a:srgbClr val="000099"/>
                </a:solidFill>
              </a:rPr>
              <a:t> </a:t>
            </a:r>
            <a:r>
              <a:rPr lang="de-DE" sz="4000" dirty="0" err="1" smtClean="0">
                <a:solidFill>
                  <a:srgbClr val="000099"/>
                </a:solidFill>
              </a:rPr>
              <a:t>Microaerobic</a:t>
            </a:r>
            <a:r>
              <a:rPr lang="de-DE" sz="4000" dirty="0" smtClean="0">
                <a:solidFill>
                  <a:srgbClr val="000099"/>
                </a:solidFill>
              </a:rPr>
              <a:t>? </a:t>
            </a:r>
            <a:endParaRPr lang="de-DE" sz="40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1281832" y="369188"/>
            <a:ext cx="66470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000" dirty="0" err="1" smtClean="0">
                <a:solidFill>
                  <a:srgbClr val="000099"/>
                </a:solidFill>
              </a:rPr>
              <a:t>Microaerobic</a:t>
            </a:r>
            <a:r>
              <a:rPr lang="de-DE" sz="4000" dirty="0" smtClean="0">
                <a:solidFill>
                  <a:srgbClr val="000099"/>
                </a:solidFill>
              </a:rPr>
              <a:t> </a:t>
            </a:r>
            <a:r>
              <a:rPr lang="de-DE" sz="4000" dirty="0" err="1" smtClean="0">
                <a:solidFill>
                  <a:srgbClr val="000099"/>
                </a:solidFill>
              </a:rPr>
              <a:t>Process</a:t>
            </a:r>
            <a:r>
              <a:rPr lang="de-DE" sz="4000" dirty="0" smtClean="0">
                <a:solidFill>
                  <a:srgbClr val="000099"/>
                </a:solidFill>
              </a:rPr>
              <a:t> </a:t>
            </a:r>
            <a:r>
              <a:rPr lang="de-DE" sz="4000" dirty="0" err="1" smtClean="0">
                <a:solidFill>
                  <a:srgbClr val="000099"/>
                </a:solidFill>
              </a:rPr>
              <a:t>Control</a:t>
            </a:r>
            <a:r>
              <a:rPr lang="de-DE" sz="4000" dirty="0" smtClean="0">
                <a:solidFill>
                  <a:srgbClr val="000099"/>
                </a:solidFill>
              </a:rPr>
              <a:t> </a:t>
            </a:r>
            <a:endParaRPr lang="de-DE" sz="4000" dirty="0">
              <a:solidFill>
                <a:srgbClr val="000099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409766" y="1551397"/>
            <a:ext cx="83911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err="1" smtClean="0"/>
              <a:t>How</a:t>
            </a:r>
            <a:r>
              <a:rPr lang="de-DE" sz="2800" dirty="0" smtClean="0"/>
              <a:t> </a:t>
            </a:r>
            <a:r>
              <a:rPr lang="de-DE" sz="2800" dirty="0" err="1" smtClean="0"/>
              <a:t>to</a:t>
            </a:r>
            <a:r>
              <a:rPr lang="de-DE" sz="2800" dirty="0" smtClean="0"/>
              <a:t> </a:t>
            </a:r>
            <a:r>
              <a:rPr lang="de-DE" sz="2800" dirty="0" err="1" smtClean="0"/>
              <a:t>achieve</a:t>
            </a:r>
            <a:r>
              <a:rPr lang="de-DE" sz="2800" dirty="0" smtClean="0"/>
              <a:t> </a:t>
            </a:r>
            <a:r>
              <a:rPr lang="de-DE" sz="2800" dirty="0" err="1" smtClean="0"/>
              <a:t>microaerobic</a:t>
            </a:r>
            <a:r>
              <a:rPr lang="de-DE" sz="2800" dirty="0" smtClean="0"/>
              <a:t> </a:t>
            </a:r>
            <a:r>
              <a:rPr lang="de-DE" sz="2800" dirty="0" err="1" smtClean="0"/>
              <a:t>conditions</a:t>
            </a:r>
            <a:r>
              <a:rPr lang="de-DE" sz="2800" dirty="0" smtClean="0"/>
              <a:t> in a </a:t>
            </a:r>
            <a:r>
              <a:rPr lang="de-DE" sz="2800" dirty="0" err="1" smtClean="0"/>
              <a:t>bioreactor</a:t>
            </a:r>
            <a:r>
              <a:rPr lang="de-DE" sz="2800" dirty="0" smtClean="0"/>
              <a:t>?</a:t>
            </a:r>
            <a:endParaRPr lang="de-DE" sz="2800" dirty="0"/>
          </a:p>
        </p:txBody>
      </p:sp>
      <p:sp>
        <p:nvSpPr>
          <p:cNvPr id="8" name="Inhaltsplatzhalter 7"/>
          <p:cNvSpPr>
            <a:spLocks noGrp="1"/>
          </p:cNvSpPr>
          <p:nvPr>
            <p:ph idx="1"/>
          </p:nvPr>
        </p:nvSpPr>
        <p:spPr>
          <a:xfrm>
            <a:off x="256622" y="2535626"/>
            <a:ext cx="8697432" cy="2899403"/>
          </a:xfrm>
        </p:spPr>
        <p:txBody>
          <a:bodyPr/>
          <a:lstStyle/>
          <a:p>
            <a:r>
              <a:rPr lang="de-DE" sz="2800" dirty="0" smtClean="0">
                <a:solidFill>
                  <a:srgbClr val="000099"/>
                </a:solidFill>
              </a:rPr>
              <a:t>pH-</a:t>
            </a:r>
            <a:r>
              <a:rPr lang="de-DE" sz="2800" dirty="0" err="1" smtClean="0">
                <a:solidFill>
                  <a:srgbClr val="000099"/>
                </a:solidFill>
              </a:rPr>
              <a:t>stat</a:t>
            </a:r>
            <a:r>
              <a:rPr lang="de-DE" sz="2800" dirty="0" smtClean="0">
                <a:solidFill>
                  <a:srgbClr val="000099"/>
                </a:solidFill>
              </a:rPr>
              <a:t> </a:t>
            </a:r>
            <a:r>
              <a:rPr lang="de-DE" sz="2800" dirty="0" smtClean="0">
                <a:solidFill>
                  <a:srgbClr val="000099"/>
                </a:solidFill>
                <a:sym typeface="Symbol"/>
              </a:rPr>
              <a:t> </a:t>
            </a:r>
            <a:r>
              <a:rPr lang="de-DE" sz="2800" dirty="0" err="1" smtClean="0">
                <a:solidFill>
                  <a:srgbClr val="000099"/>
                </a:solidFill>
                <a:sym typeface="Symbol"/>
              </a:rPr>
              <a:t>photosynthetic</a:t>
            </a:r>
            <a:r>
              <a:rPr lang="de-DE" sz="2800" dirty="0" smtClean="0">
                <a:solidFill>
                  <a:srgbClr val="000099"/>
                </a:solidFill>
                <a:sym typeface="Symbol"/>
              </a:rPr>
              <a:t> </a:t>
            </a:r>
            <a:r>
              <a:rPr lang="de-DE" sz="2800" dirty="0" err="1" smtClean="0">
                <a:solidFill>
                  <a:srgbClr val="000099"/>
                </a:solidFill>
                <a:sym typeface="Symbol"/>
              </a:rPr>
              <a:t>products</a:t>
            </a:r>
            <a:r>
              <a:rPr lang="de-DE" sz="2800" dirty="0" smtClean="0">
                <a:solidFill>
                  <a:srgbClr val="000099"/>
                </a:solidFill>
                <a:sym typeface="Symbol"/>
              </a:rPr>
              <a:t> in </a:t>
            </a:r>
            <a:r>
              <a:rPr lang="de-DE" sz="2800" i="1" dirty="0" smtClean="0">
                <a:solidFill>
                  <a:srgbClr val="000099"/>
                </a:solidFill>
                <a:sym typeface="Symbol"/>
              </a:rPr>
              <a:t>R. </a:t>
            </a:r>
            <a:r>
              <a:rPr lang="de-DE" sz="2800" i="1" dirty="0" err="1" smtClean="0">
                <a:solidFill>
                  <a:srgbClr val="000099"/>
                </a:solidFill>
                <a:sym typeface="Symbol"/>
              </a:rPr>
              <a:t>rubrum</a:t>
            </a:r>
            <a:endParaRPr lang="de-DE" sz="2800" i="1" dirty="0" smtClean="0">
              <a:solidFill>
                <a:srgbClr val="000099"/>
              </a:solidFill>
              <a:sym typeface="Symbol"/>
            </a:endParaRPr>
          </a:p>
          <a:p>
            <a:r>
              <a:rPr lang="de-DE" sz="2800" dirty="0" err="1" smtClean="0">
                <a:solidFill>
                  <a:srgbClr val="000099"/>
                </a:solidFill>
                <a:sym typeface="Symbol"/>
              </a:rPr>
              <a:t>Respiratory</a:t>
            </a:r>
            <a:r>
              <a:rPr lang="de-DE" sz="2800" dirty="0" smtClean="0">
                <a:solidFill>
                  <a:srgbClr val="000099"/>
                </a:solidFill>
                <a:sym typeface="Symbol"/>
              </a:rPr>
              <a:t> </a:t>
            </a:r>
            <a:r>
              <a:rPr lang="de-DE" sz="2800" dirty="0" err="1" smtClean="0">
                <a:solidFill>
                  <a:srgbClr val="000099"/>
                </a:solidFill>
                <a:sym typeface="Symbol"/>
              </a:rPr>
              <a:t>quotient</a:t>
            </a:r>
            <a:r>
              <a:rPr lang="de-DE" sz="2800" dirty="0" smtClean="0">
                <a:solidFill>
                  <a:srgbClr val="000099"/>
                </a:solidFill>
                <a:sym typeface="Symbol"/>
              </a:rPr>
              <a:t>  2,3 </a:t>
            </a:r>
            <a:r>
              <a:rPr lang="de-DE" sz="2800" dirty="0" err="1" smtClean="0">
                <a:solidFill>
                  <a:srgbClr val="000099"/>
                </a:solidFill>
                <a:sym typeface="Symbol"/>
              </a:rPr>
              <a:t>butanediol</a:t>
            </a:r>
            <a:r>
              <a:rPr lang="de-DE" sz="2800" dirty="0" smtClean="0">
                <a:solidFill>
                  <a:srgbClr val="000099"/>
                </a:solidFill>
                <a:sym typeface="Symbol"/>
              </a:rPr>
              <a:t> in </a:t>
            </a:r>
            <a:r>
              <a:rPr lang="de-DE" sz="2800" i="1" dirty="0" err="1" smtClean="0">
                <a:solidFill>
                  <a:srgbClr val="000099"/>
                </a:solidFill>
                <a:sym typeface="Symbol"/>
              </a:rPr>
              <a:t>Enterobacter</a:t>
            </a:r>
            <a:r>
              <a:rPr lang="de-DE" sz="2800" i="1" dirty="0" smtClean="0">
                <a:solidFill>
                  <a:srgbClr val="000099"/>
                </a:solidFill>
                <a:sym typeface="Symbol"/>
              </a:rPr>
              <a:t> aerogenes </a:t>
            </a:r>
            <a:r>
              <a:rPr lang="de-DE" sz="2800" dirty="0" smtClean="0">
                <a:solidFill>
                  <a:srgbClr val="000099"/>
                </a:solidFill>
                <a:sym typeface="Symbol"/>
              </a:rPr>
              <a:t>(Zeng et al., 1994)</a:t>
            </a:r>
          </a:p>
          <a:p>
            <a:r>
              <a:rPr lang="de-DE" sz="2800" dirty="0" smtClean="0">
                <a:solidFill>
                  <a:srgbClr val="000099"/>
                </a:solidFill>
              </a:rPr>
              <a:t>Culture </a:t>
            </a:r>
            <a:r>
              <a:rPr lang="de-DE" sz="2800" dirty="0" err="1" smtClean="0">
                <a:solidFill>
                  <a:srgbClr val="000099"/>
                </a:solidFill>
              </a:rPr>
              <a:t>redox</a:t>
            </a:r>
            <a:r>
              <a:rPr lang="de-DE" sz="2800" dirty="0" smtClean="0">
                <a:solidFill>
                  <a:srgbClr val="000099"/>
                </a:solidFill>
              </a:rPr>
              <a:t> potential (</a:t>
            </a:r>
            <a:r>
              <a:rPr lang="de-DE" sz="2800" dirty="0" err="1" smtClean="0">
                <a:solidFill>
                  <a:srgbClr val="000099"/>
                </a:solidFill>
              </a:rPr>
              <a:t>CRP</a:t>
            </a:r>
            <a:r>
              <a:rPr lang="de-DE" sz="2800" dirty="0" smtClean="0">
                <a:solidFill>
                  <a:srgbClr val="000099"/>
                </a:solidFill>
              </a:rPr>
              <a:t>) </a:t>
            </a:r>
            <a:r>
              <a:rPr lang="de-DE" sz="2800" dirty="0" err="1" smtClean="0">
                <a:solidFill>
                  <a:srgbClr val="000099"/>
                </a:solidFill>
              </a:rPr>
              <a:t>as</a:t>
            </a:r>
            <a:r>
              <a:rPr lang="de-DE" sz="2800" dirty="0" smtClean="0">
                <a:solidFill>
                  <a:srgbClr val="000099"/>
                </a:solidFill>
              </a:rPr>
              <a:t> </a:t>
            </a:r>
            <a:r>
              <a:rPr lang="de-DE" sz="2800" dirty="0" err="1" smtClean="0">
                <a:solidFill>
                  <a:srgbClr val="000099"/>
                </a:solidFill>
              </a:rPr>
              <a:t>controlled</a:t>
            </a:r>
            <a:r>
              <a:rPr lang="de-DE" sz="2800" dirty="0" smtClean="0">
                <a:solidFill>
                  <a:srgbClr val="000099"/>
                </a:solidFill>
              </a:rPr>
              <a:t> variable</a:t>
            </a:r>
          </a:p>
          <a:p>
            <a:pPr lvl="1"/>
            <a:r>
              <a:rPr lang="de-DE" sz="2400" dirty="0" err="1" smtClean="0">
                <a:solidFill>
                  <a:srgbClr val="000099"/>
                </a:solidFill>
              </a:rPr>
              <a:t>many</a:t>
            </a:r>
            <a:r>
              <a:rPr lang="de-DE" sz="2400" dirty="0" smtClean="0">
                <a:solidFill>
                  <a:srgbClr val="000099"/>
                </a:solidFill>
              </a:rPr>
              <a:t> </a:t>
            </a:r>
            <a:r>
              <a:rPr lang="de-DE" sz="2400" dirty="0" err="1" smtClean="0">
                <a:solidFill>
                  <a:srgbClr val="000099"/>
                </a:solidFill>
              </a:rPr>
              <a:t>industrial</a:t>
            </a:r>
            <a:r>
              <a:rPr lang="de-DE" sz="2400" dirty="0" smtClean="0">
                <a:solidFill>
                  <a:srgbClr val="000099"/>
                </a:solidFill>
              </a:rPr>
              <a:t> </a:t>
            </a:r>
            <a:r>
              <a:rPr lang="de-DE" sz="2400" dirty="0" err="1" smtClean="0">
                <a:solidFill>
                  <a:srgbClr val="000099"/>
                </a:solidFill>
              </a:rPr>
              <a:t>and</a:t>
            </a:r>
            <a:r>
              <a:rPr lang="de-DE" sz="2400" dirty="0" smtClean="0">
                <a:solidFill>
                  <a:srgbClr val="000099"/>
                </a:solidFill>
              </a:rPr>
              <a:t> environmental </a:t>
            </a:r>
            <a:r>
              <a:rPr lang="de-DE" sz="2400" dirty="0" err="1" smtClean="0">
                <a:solidFill>
                  <a:srgbClr val="000099"/>
                </a:solidFill>
              </a:rPr>
              <a:t>processes</a:t>
            </a:r>
            <a:endParaRPr lang="de-DE" sz="24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1"/>
          <p:cNvPicPr>
            <a:picLocks noChangeAspect="1" noChangeArrowheads="1"/>
          </p:cNvPicPr>
          <p:nvPr/>
        </p:nvPicPr>
        <p:blipFill>
          <a:blip r:embed="rId3" cstate="print"/>
          <a:srcRect l="3170" r="2720" b="71645"/>
          <a:stretch>
            <a:fillRect/>
          </a:stretch>
        </p:blipFill>
        <p:spPr bwMode="auto">
          <a:xfrm>
            <a:off x="0" y="1517456"/>
            <a:ext cx="9120001" cy="240574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5059" name="Rectangle 2"/>
          <p:cNvSpPr>
            <a:spLocks noChangeArrowheads="1"/>
          </p:cNvSpPr>
          <p:nvPr/>
        </p:nvSpPr>
        <p:spPr bwMode="auto">
          <a:xfrm>
            <a:off x="6342971" y="871992"/>
            <a:ext cx="2670175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900" dirty="0" err="1">
                <a:solidFill>
                  <a:srgbClr val="000000"/>
                </a:solidFill>
              </a:rPr>
              <a:t>Grammel</a:t>
            </a:r>
            <a:r>
              <a:rPr lang="en-GB" sz="900" dirty="0">
                <a:solidFill>
                  <a:srgbClr val="000000"/>
                </a:solidFill>
              </a:rPr>
              <a:t>, H., Gilles, E.D., and </a:t>
            </a:r>
            <a:r>
              <a:rPr lang="en-GB" sz="900" dirty="0" err="1">
                <a:solidFill>
                  <a:srgbClr val="000000"/>
                </a:solidFill>
              </a:rPr>
              <a:t>Ghosh</a:t>
            </a:r>
            <a:r>
              <a:rPr lang="en-GB" sz="900" dirty="0">
                <a:solidFill>
                  <a:srgbClr val="000000"/>
                </a:solidFill>
              </a:rPr>
              <a:t>, R. (2003) </a:t>
            </a:r>
          </a:p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900" i="1" dirty="0" err="1">
                <a:solidFill>
                  <a:srgbClr val="000000"/>
                </a:solidFill>
              </a:rPr>
              <a:t>Appl</a:t>
            </a:r>
            <a:r>
              <a:rPr lang="en-GB" sz="900" i="1" dirty="0">
                <a:solidFill>
                  <a:srgbClr val="000000"/>
                </a:solidFill>
              </a:rPr>
              <a:t> </a:t>
            </a:r>
            <a:r>
              <a:rPr lang="en-GB" sz="900" i="1" dirty="0" err="1">
                <a:solidFill>
                  <a:srgbClr val="000000"/>
                </a:solidFill>
              </a:rPr>
              <a:t>Env</a:t>
            </a:r>
            <a:r>
              <a:rPr lang="en-GB" sz="900" i="1" dirty="0">
                <a:solidFill>
                  <a:srgbClr val="000000"/>
                </a:solidFill>
              </a:rPr>
              <a:t> </a:t>
            </a:r>
            <a:r>
              <a:rPr lang="en-GB" sz="900" i="1" dirty="0" err="1">
                <a:solidFill>
                  <a:srgbClr val="000000"/>
                </a:solidFill>
              </a:rPr>
              <a:t>Microbiol</a:t>
            </a:r>
            <a:r>
              <a:rPr lang="en-GB" sz="900" dirty="0">
                <a:solidFill>
                  <a:srgbClr val="000000"/>
                </a:solidFill>
              </a:rPr>
              <a:t> </a:t>
            </a:r>
            <a:r>
              <a:rPr lang="en-GB" sz="900" b="1" dirty="0">
                <a:solidFill>
                  <a:srgbClr val="000000"/>
                </a:solidFill>
              </a:rPr>
              <a:t>69, </a:t>
            </a:r>
            <a:r>
              <a:rPr lang="en-GB" sz="900" dirty="0">
                <a:solidFill>
                  <a:srgbClr val="000000"/>
                </a:solidFill>
              </a:rPr>
              <a:t>6577-6586 </a:t>
            </a:r>
          </a:p>
        </p:txBody>
      </p:sp>
      <p:sp>
        <p:nvSpPr>
          <p:cNvPr id="45062" name="Line 5"/>
          <p:cNvSpPr>
            <a:spLocks noChangeShapeType="1"/>
          </p:cNvSpPr>
          <p:nvPr/>
        </p:nvSpPr>
        <p:spPr bwMode="auto">
          <a:xfrm flipH="1">
            <a:off x="2820150" y="1528354"/>
            <a:ext cx="401638" cy="718445"/>
          </a:xfrm>
          <a:prstGeom prst="line">
            <a:avLst/>
          </a:prstGeom>
          <a:noFill/>
          <a:ln w="28575">
            <a:solidFill>
              <a:srgbClr val="FF0000"/>
            </a:solidFill>
            <a:miter lim="800000"/>
            <a:headEnd/>
            <a:tailEnd type="triangle" w="lg" len="lg"/>
          </a:ln>
        </p:spPr>
        <p:txBody>
          <a:bodyPr/>
          <a:lstStyle/>
          <a:p>
            <a:endParaRPr lang="de-DE"/>
          </a:p>
        </p:txBody>
      </p:sp>
      <p:sp>
        <p:nvSpPr>
          <p:cNvPr id="45063" name="Text Box 6"/>
          <p:cNvSpPr txBox="1">
            <a:spLocks noChangeArrowheads="1"/>
          </p:cNvSpPr>
          <p:nvPr/>
        </p:nvSpPr>
        <p:spPr bwMode="auto">
          <a:xfrm>
            <a:off x="1989888" y="1324930"/>
            <a:ext cx="2400300" cy="306387"/>
          </a:xfrm>
          <a:prstGeom prst="rect">
            <a:avLst/>
          </a:prstGeom>
          <a:solidFill>
            <a:srgbClr val="FFFFFF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400" b="1">
                <a:solidFill>
                  <a:srgbClr val="000000"/>
                </a:solidFill>
              </a:rPr>
              <a:t>photosynthetic membrane</a:t>
            </a:r>
          </a:p>
        </p:txBody>
      </p:sp>
      <p:sp>
        <p:nvSpPr>
          <p:cNvPr id="45065" name="Line 8"/>
          <p:cNvSpPr>
            <a:spLocks noChangeShapeType="1"/>
          </p:cNvSpPr>
          <p:nvPr/>
        </p:nvSpPr>
        <p:spPr bwMode="auto">
          <a:xfrm flipH="1" flipV="1">
            <a:off x="6695464" y="2856398"/>
            <a:ext cx="317891" cy="163435"/>
          </a:xfrm>
          <a:prstGeom prst="line">
            <a:avLst/>
          </a:prstGeom>
          <a:noFill/>
          <a:ln w="28575">
            <a:solidFill>
              <a:srgbClr val="FF0000"/>
            </a:solidFill>
            <a:miter lim="800000"/>
            <a:headEnd/>
            <a:tailEnd type="triangle" w="lg" len="lg"/>
          </a:ln>
        </p:spPr>
        <p:txBody>
          <a:bodyPr/>
          <a:lstStyle/>
          <a:p>
            <a:endParaRPr lang="de-DE"/>
          </a:p>
        </p:txBody>
      </p:sp>
      <p:sp>
        <p:nvSpPr>
          <p:cNvPr id="45066" name="Text Box 9"/>
          <p:cNvSpPr txBox="1">
            <a:spLocks noChangeArrowheads="1"/>
          </p:cNvSpPr>
          <p:nvPr/>
        </p:nvSpPr>
        <p:spPr bwMode="auto">
          <a:xfrm>
            <a:off x="7001949" y="3005594"/>
            <a:ext cx="1127125" cy="306387"/>
          </a:xfrm>
          <a:prstGeom prst="rect">
            <a:avLst/>
          </a:prstGeom>
          <a:solidFill>
            <a:srgbClr val="FFFFFF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400" b="1">
                <a:solidFill>
                  <a:srgbClr val="000000"/>
                </a:solidFill>
              </a:rPr>
              <a:t>cell growth</a:t>
            </a:r>
          </a:p>
        </p:txBody>
      </p:sp>
      <p:sp>
        <p:nvSpPr>
          <p:cNvPr id="45067" name="Text Box 10"/>
          <p:cNvSpPr txBox="1">
            <a:spLocks noChangeArrowheads="1"/>
          </p:cNvSpPr>
          <p:nvPr/>
        </p:nvSpPr>
        <p:spPr bwMode="auto">
          <a:xfrm>
            <a:off x="169863" y="103000"/>
            <a:ext cx="8813800" cy="83317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dirty="0" smtClean="0">
                <a:solidFill>
                  <a:srgbClr val="000099"/>
                </a:solidFill>
              </a:rPr>
              <a:t>Expression of Photosynthetic Membranes in Bioreactor Cultivations </a:t>
            </a:r>
            <a:r>
              <a:rPr lang="en-GB" sz="2400" dirty="0">
                <a:solidFill>
                  <a:srgbClr val="000099"/>
                </a:solidFill>
              </a:rPr>
              <a:t>of </a:t>
            </a:r>
            <a:r>
              <a:rPr lang="en-GB" sz="2400" i="1" dirty="0" err="1">
                <a:solidFill>
                  <a:srgbClr val="000099"/>
                </a:solidFill>
              </a:rPr>
              <a:t>Rhodospirillum</a:t>
            </a:r>
            <a:r>
              <a:rPr lang="en-GB" sz="2400" i="1" dirty="0">
                <a:solidFill>
                  <a:srgbClr val="000099"/>
                </a:solidFill>
              </a:rPr>
              <a:t> </a:t>
            </a:r>
            <a:r>
              <a:rPr lang="en-GB" sz="2400" i="1" dirty="0" err="1">
                <a:solidFill>
                  <a:srgbClr val="000099"/>
                </a:solidFill>
              </a:rPr>
              <a:t>rubrum</a:t>
            </a:r>
            <a:r>
              <a:rPr lang="en-GB" sz="2400" i="1" dirty="0">
                <a:solidFill>
                  <a:srgbClr val="000099"/>
                </a:solidFill>
              </a:rPr>
              <a:t> </a:t>
            </a:r>
            <a:r>
              <a:rPr lang="en-GB" sz="2400" dirty="0" smtClean="0">
                <a:solidFill>
                  <a:srgbClr val="000099"/>
                </a:solidFill>
              </a:rPr>
              <a:t>under </a:t>
            </a:r>
            <a:r>
              <a:rPr lang="en-GB" sz="2400" dirty="0" err="1">
                <a:solidFill>
                  <a:srgbClr val="000099"/>
                </a:solidFill>
              </a:rPr>
              <a:t>M</a:t>
            </a:r>
            <a:r>
              <a:rPr lang="en-GB" sz="2400" dirty="0" err="1" smtClean="0">
                <a:solidFill>
                  <a:srgbClr val="000099"/>
                </a:solidFill>
              </a:rPr>
              <a:t>icroaerobic</a:t>
            </a:r>
            <a:r>
              <a:rPr lang="en-GB" sz="2400" dirty="0" smtClean="0">
                <a:solidFill>
                  <a:srgbClr val="000099"/>
                </a:solidFill>
              </a:rPr>
              <a:t> </a:t>
            </a:r>
            <a:r>
              <a:rPr lang="en-GB" sz="2400" dirty="0">
                <a:solidFill>
                  <a:srgbClr val="000099"/>
                </a:solidFill>
              </a:rPr>
              <a:t>D</a:t>
            </a:r>
            <a:r>
              <a:rPr lang="en-GB" sz="2400" dirty="0" smtClean="0">
                <a:solidFill>
                  <a:srgbClr val="000099"/>
                </a:solidFill>
              </a:rPr>
              <a:t>ark Conditions </a:t>
            </a:r>
            <a:endParaRPr lang="en-GB" sz="2400" dirty="0">
              <a:solidFill>
                <a:srgbClr val="000099"/>
              </a:solidFill>
            </a:endParaRPr>
          </a:p>
        </p:txBody>
      </p:sp>
      <p:sp>
        <p:nvSpPr>
          <p:cNvPr id="15" name="Line 5"/>
          <p:cNvSpPr>
            <a:spLocks noChangeShapeType="1"/>
          </p:cNvSpPr>
          <p:nvPr/>
        </p:nvSpPr>
        <p:spPr bwMode="auto">
          <a:xfrm flipH="1">
            <a:off x="5454492" y="1633768"/>
            <a:ext cx="198008" cy="1004918"/>
          </a:xfrm>
          <a:prstGeom prst="line">
            <a:avLst/>
          </a:prstGeom>
          <a:noFill/>
          <a:ln w="28575">
            <a:solidFill>
              <a:srgbClr val="FF0000"/>
            </a:solidFill>
            <a:miter lim="800000"/>
            <a:headEnd/>
            <a:tailEnd type="triangle" w="lg" len="lg"/>
          </a:ln>
        </p:spPr>
        <p:txBody>
          <a:bodyPr/>
          <a:lstStyle/>
          <a:p>
            <a:endParaRPr lang="de-DE"/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4917515" y="1329612"/>
            <a:ext cx="2400300" cy="306387"/>
          </a:xfrm>
          <a:prstGeom prst="rect">
            <a:avLst/>
          </a:prstGeom>
          <a:solidFill>
            <a:srgbClr val="FFFFFF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400" b="1">
                <a:solidFill>
                  <a:srgbClr val="000000"/>
                </a:solidFill>
              </a:rPr>
              <a:t>photosynthetic membrane</a:t>
            </a:r>
          </a:p>
        </p:txBody>
      </p:sp>
      <p:pic>
        <p:nvPicPr>
          <p:cNvPr id="40438" name="Picture 5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8576" y="4256315"/>
            <a:ext cx="2493844" cy="230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12344" y="4078749"/>
            <a:ext cx="3981323" cy="2431797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feld 77"/>
          <p:cNvSpPr txBox="1"/>
          <p:nvPr/>
        </p:nvSpPr>
        <p:spPr>
          <a:xfrm>
            <a:off x="501048" y="272524"/>
            <a:ext cx="83066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i="1" dirty="0" smtClean="0">
                <a:solidFill>
                  <a:srgbClr val="000099"/>
                </a:solidFill>
              </a:rPr>
              <a:t>in vivo </a:t>
            </a:r>
            <a:r>
              <a:rPr lang="de-DE" sz="2800" dirty="0" err="1" smtClean="0">
                <a:solidFill>
                  <a:srgbClr val="000099"/>
                </a:solidFill>
              </a:rPr>
              <a:t>Whole</a:t>
            </a:r>
            <a:r>
              <a:rPr lang="de-DE" sz="2800" dirty="0" smtClean="0">
                <a:solidFill>
                  <a:srgbClr val="000099"/>
                </a:solidFill>
              </a:rPr>
              <a:t> </a:t>
            </a:r>
            <a:r>
              <a:rPr lang="de-DE" sz="2800" dirty="0" err="1" smtClean="0">
                <a:solidFill>
                  <a:srgbClr val="000099"/>
                </a:solidFill>
              </a:rPr>
              <a:t>Cell</a:t>
            </a:r>
            <a:r>
              <a:rPr lang="de-DE" sz="2800" dirty="0" smtClean="0">
                <a:solidFill>
                  <a:srgbClr val="000099"/>
                </a:solidFill>
              </a:rPr>
              <a:t>  UV/</a:t>
            </a:r>
            <a:r>
              <a:rPr lang="de-DE" sz="2800" dirty="0" err="1" smtClean="0">
                <a:solidFill>
                  <a:srgbClr val="000099"/>
                </a:solidFill>
              </a:rPr>
              <a:t>Vis</a:t>
            </a:r>
            <a:r>
              <a:rPr lang="de-DE" sz="2800" dirty="0" smtClean="0">
                <a:solidFill>
                  <a:srgbClr val="000099"/>
                </a:solidFill>
              </a:rPr>
              <a:t>/NIR Absorption </a:t>
            </a:r>
            <a:r>
              <a:rPr lang="de-DE" sz="2800" dirty="0" err="1" smtClean="0">
                <a:solidFill>
                  <a:srgbClr val="000099"/>
                </a:solidFill>
              </a:rPr>
              <a:t>Spectroscopy</a:t>
            </a:r>
            <a:r>
              <a:rPr lang="de-DE" sz="2800" dirty="0" smtClean="0">
                <a:solidFill>
                  <a:srgbClr val="000099"/>
                </a:solidFill>
              </a:rPr>
              <a:t> </a:t>
            </a:r>
            <a:r>
              <a:rPr lang="de-DE" sz="2800" dirty="0" err="1" smtClean="0">
                <a:solidFill>
                  <a:srgbClr val="000099"/>
                </a:solidFill>
              </a:rPr>
              <a:t>of</a:t>
            </a:r>
            <a:r>
              <a:rPr lang="de-DE" sz="2800" dirty="0" smtClean="0">
                <a:solidFill>
                  <a:srgbClr val="000099"/>
                </a:solidFill>
              </a:rPr>
              <a:t> </a:t>
            </a:r>
            <a:r>
              <a:rPr lang="de-DE" sz="2800" i="1" dirty="0" smtClean="0">
                <a:solidFill>
                  <a:srgbClr val="000099"/>
                </a:solidFill>
              </a:rPr>
              <a:t>R. </a:t>
            </a:r>
            <a:r>
              <a:rPr lang="de-DE" sz="2800" i="1" dirty="0" err="1" smtClean="0">
                <a:solidFill>
                  <a:srgbClr val="000099"/>
                </a:solidFill>
              </a:rPr>
              <a:t>rubrum</a:t>
            </a:r>
            <a:endParaRPr lang="de-DE" sz="2800" i="1" dirty="0">
              <a:solidFill>
                <a:srgbClr val="000099"/>
              </a:solidFill>
            </a:endParaRPr>
          </a:p>
        </p:txBody>
      </p:sp>
      <p:pic>
        <p:nvPicPr>
          <p:cNvPr id="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367" y="3081202"/>
            <a:ext cx="3176337" cy="226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84" name="AutoShape 3"/>
          <p:cNvSpPr>
            <a:spLocks noChangeAspect="1" noChangeArrowheads="1" noTextEdit="1"/>
          </p:cNvSpPr>
          <p:nvPr/>
        </p:nvSpPr>
        <p:spPr bwMode="auto">
          <a:xfrm>
            <a:off x="453602" y="2445249"/>
            <a:ext cx="4388531" cy="4101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85" name="Rectangle 14"/>
          <p:cNvSpPr>
            <a:spLocks noChangeArrowheads="1"/>
          </p:cNvSpPr>
          <p:nvPr/>
        </p:nvSpPr>
        <p:spPr bwMode="auto">
          <a:xfrm>
            <a:off x="618957" y="5930411"/>
            <a:ext cx="438853" cy="38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87" name="Rectangle 15"/>
          <p:cNvSpPr>
            <a:spLocks noChangeArrowheads="1"/>
          </p:cNvSpPr>
          <p:nvPr/>
        </p:nvSpPr>
        <p:spPr bwMode="auto">
          <a:xfrm>
            <a:off x="618957" y="5949998"/>
            <a:ext cx="42800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300</a:t>
            </a:r>
            <a:endParaRPr kumimoji="0" lang="de-DE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9" name="Rectangle 16"/>
          <p:cNvSpPr>
            <a:spLocks noChangeArrowheads="1"/>
          </p:cNvSpPr>
          <p:nvPr/>
        </p:nvSpPr>
        <p:spPr bwMode="auto">
          <a:xfrm>
            <a:off x="1240468" y="5930411"/>
            <a:ext cx="440040" cy="38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90" name="Rectangle 17"/>
          <p:cNvSpPr>
            <a:spLocks noChangeArrowheads="1"/>
          </p:cNvSpPr>
          <p:nvPr/>
        </p:nvSpPr>
        <p:spPr bwMode="auto">
          <a:xfrm>
            <a:off x="1240468" y="5949998"/>
            <a:ext cx="42800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400</a:t>
            </a:r>
            <a:endParaRPr kumimoji="0" lang="de-DE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" name="Rectangle 18"/>
          <p:cNvSpPr>
            <a:spLocks noChangeArrowheads="1"/>
          </p:cNvSpPr>
          <p:nvPr/>
        </p:nvSpPr>
        <p:spPr bwMode="auto">
          <a:xfrm>
            <a:off x="1861978" y="5930411"/>
            <a:ext cx="440040" cy="38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94" name="Rectangle 19"/>
          <p:cNvSpPr>
            <a:spLocks noChangeArrowheads="1"/>
          </p:cNvSpPr>
          <p:nvPr/>
        </p:nvSpPr>
        <p:spPr bwMode="auto">
          <a:xfrm>
            <a:off x="1861978" y="5949998"/>
            <a:ext cx="42800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500</a:t>
            </a:r>
            <a:endParaRPr kumimoji="0" 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Rectangle 20"/>
          <p:cNvSpPr>
            <a:spLocks noChangeArrowheads="1"/>
          </p:cNvSpPr>
          <p:nvPr/>
        </p:nvSpPr>
        <p:spPr bwMode="auto">
          <a:xfrm>
            <a:off x="2487048" y="5930411"/>
            <a:ext cx="440040" cy="38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96" name="Rectangle 21"/>
          <p:cNvSpPr>
            <a:spLocks noChangeArrowheads="1"/>
          </p:cNvSpPr>
          <p:nvPr/>
        </p:nvSpPr>
        <p:spPr bwMode="auto">
          <a:xfrm>
            <a:off x="2487048" y="5949998"/>
            <a:ext cx="42800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600</a:t>
            </a:r>
            <a:endParaRPr kumimoji="0" lang="de-DE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7" name="Rectangle 22"/>
          <p:cNvSpPr>
            <a:spLocks noChangeArrowheads="1"/>
          </p:cNvSpPr>
          <p:nvPr/>
        </p:nvSpPr>
        <p:spPr bwMode="auto">
          <a:xfrm>
            <a:off x="3108559" y="5930411"/>
            <a:ext cx="440040" cy="38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98" name="Rectangle 23"/>
          <p:cNvSpPr>
            <a:spLocks noChangeArrowheads="1"/>
          </p:cNvSpPr>
          <p:nvPr/>
        </p:nvSpPr>
        <p:spPr bwMode="auto">
          <a:xfrm>
            <a:off x="3108559" y="5949998"/>
            <a:ext cx="42800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700</a:t>
            </a:r>
            <a:endParaRPr kumimoji="0" lang="de-DE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9" name="Rectangle 24"/>
          <p:cNvSpPr>
            <a:spLocks noChangeArrowheads="1"/>
          </p:cNvSpPr>
          <p:nvPr/>
        </p:nvSpPr>
        <p:spPr bwMode="auto">
          <a:xfrm>
            <a:off x="3730070" y="5930411"/>
            <a:ext cx="440040" cy="38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00" name="Rectangle 25"/>
          <p:cNvSpPr>
            <a:spLocks noChangeArrowheads="1"/>
          </p:cNvSpPr>
          <p:nvPr/>
        </p:nvSpPr>
        <p:spPr bwMode="auto">
          <a:xfrm>
            <a:off x="3730070" y="5949998"/>
            <a:ext cx="42800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800</a:t>
            </a:r>
            <a:endParaRPr kumimoji="0" 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1" name="Rectangle 26"/>
          <p:cNvSpPr>
            <a:spLocks noChangeArrowheads="1"/>
          </p:cNvSpPr>
          <p:nvPr/>
        </p:nvSpPr>
        <p:spPr bwMode="auto">
          <a:xfrm>
            <a:off x="4351581" y="5930411"/>
            <a:ext cx="440040" cy="38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" name="Rectangle 27"/>
          <p:cNvSpPr>
            <a:spLocks noChangeArrowheads="1"/>
          </p:cNvSpPr>
          <p:nvPr/>
        </p:nvSpPr>
        <p:spPr bwMode="auto">
          <a:xfrm>
            <a:off x="4351581" y="5949998"/>
            <a:ext cx="42800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900</a:t>
            </a:r>
            <a:endParaRPr kumimoji="0" 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" name="Rectangle 28"/>
          <p:cNvSpPr>
            <a:spLocks noChangeArrowheads="1"/>
          </p:cNvSpPr>
          <p:nvPr/>
        </p:nvSpPr>
        <p:spPr bwMode="auto">
          <a:xfrm rot="16200000">
            <a:off x="331303" y="4085288"/>
            <a:ext cx="35747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AU</a:t>
            </a:r>
            <a:endParaRPr kumimoji="0" 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4" name="Rectangle 40"/>
          <p:cNvSpPr>
            <a:spLocks noChangeArrowheads="1"/>
          </p:cNvSpPr>
          <p:nvPr/>
        </p:nvSpPr>
        <p:spPr bwMode="auto">
          <a:xfrm>
            <a:off x="1240468" y="5930411"/>
            <a:ext cx="440040" cy="38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06" name="Rectangle 42"/>
          <p:cNvSpPr>
            <a:spLocks noChangeArrowheads="1"/>
          </p:cNvSpPr>
          <p:nvPr/>
        </p:nvSpPr>
        <p:spPr bwMode="auto">
          <a:xfrm>
            <a:off x="1861978" y="5930411"/>
            <a:ext cx="440040" cy="38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07" name="Rectangle 44"/>
          <p:cNvSpPr>
            <a:spLocks noChangeArrowheads="1"/>
          </p:cNvSpPr>
          <p:nvPr/>
        </p:nvSpPr>
        <p:spPr bwMode="auto">
          <a:xfrm>
            <a:off x="2487048" y="5930411"/>
            <a:ext cx="440040" cy="38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08" name="Rectangle 53"/>
          <p:cNvSpPr>
            <a:spLocks noChangeArrowheads="1"/>
          </p:cNvSpPr>
          <p:nvPr/>
        </p:nvSpPr>
        <p:spPr bwMode="auto">
          <a:xfrm>
            <a:off x="2613959" y="6311707"/>
            <a:ext cx="375991" cy="386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09" name="Rectangle 54"/>
          <p:cNvSpPr>
            <a:spLocks noChangeArrowheads="1"/>
          </p:cNvSpPr>
          <p:nvPr/>
        </p:nvSpPr>
        <p:spPr bwMode="auto">
          <a:xfrm>
            <a:off x="2613959" y="6207520"/>
            <a:ext cx="35586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nm</a:t>
            </a:r>
            <a:endParaRPr kumimoji="0" 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0" name="Rectangle 68"/>
          <p:cNvSpPr>
            <a:spLocks noChangeArrowheads="1"/>
          </p:cNvSpPr>
          <p:nvPr/>
        </p:nvSpPr>
        <p:spPr bwMode="auto">
          <a:xfrm>
            <a:off x="1861978" y="5930411"/>
            <a:ext cx="440040" cy="38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sz="120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1" name="Gruppieren 105"/>
          <p:cNvGrpSpPr/>
          <p:nvPr/>
        </p:nvGrpSpPr>
        <p:grpSpPr>
          <a:xfrm>
            <a:off x="776707" y="2639771"/>
            <a:ext cx="3772950" cy="3331121"/>
            <a:chOff x="2025691" y="1851025"/>
            <a:chExt cx="5049837" cy="4049713"/>
          </a:xfrm>
        </p:grpSpPr>
        <p:sp>
          <p:nvSpPr>
            <p:cNvPr id="128" name="Rechteck 127"/>
            <p:cNvSpPr/>
            <p:nvPr/>
          </p:nvSpPr>
          <p:spPr>
            <a:xfrm>
              <a:off x="2060293" y="1875097"/>
              <a:ext cx="4977115" cy="3923818"/>
            </a:xfrm>
            <a:prstGeom prst="rect">
              <a:avLst/>
            </a:prstGeom>
            <a:gradFill flip="none" rotWithShape="1"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9" name="Rectangle 5"/>
            <p:cNvSpPr>
              <a:spLocks noChangeArrowheads="1"/>
            </p:cNvSpPr>
            <p:nvPr/>
          </p:nvSpPr>
          <p:spPr bwMode="auto">
            <a:xfrm>
              <a:off x="2049503" y="1851025"/>
              <a:ext cx="5000625" cy="3976688"/>
            </a:xfrm>
            <a:prstGeom prst="rect">
              <a:avLst/>
            </a:prstGeom>
            <a:noFill/>
            <a:ln w="49213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0" name="Freeform 6"/>
            <p:cNvSpPr>
              <a:spLocks/>
            </p:cNvSpPr>
            <p:nvPr/>
          </p:nvSpPr>
          <p:spPr bwMode="auto">
            <a:xfrm>
              <a:off x="2025691" y="5822950"/>
              <a:ext cx="52388" cy="77788"/>
            </a:xfrm>
            <a:custGeom>
              <a:avLst/>
              <a:gdLst/>
              <a:ahLst/>
              <a:cxnLst>
                <a:cxn ang="0">
                  <a:pos x="0" y="46"/>
                </a:cxn>
                <a:cxn ang="0">
                  <a:pos x="30" y="49"/>
                </a:cxn>
                <a:cxn ang="0">
                  <a:pos x="33" y="3"/>
                </a:cxn>
                <a:cxn ang="0">
                  <a:pos x="2" y="0"/>
                </a:cxn>
                <a:cxn ang="0">
                  <a:pos x="0" y="46"/>
                </a:cxn>
              </a:cxnLst>
              <a:rect l="0" t="0" r="r" b="b"/>
              <a:pathLst>
                <a:path w="33" h="49">
                  <a:moveTo>
                    <a:pt x="0" y="46"/>
                  </a:moveTo>
                  <a:lnTo>
                    <a:pt x="30" y="49"/>
                  </a:lnTo>
                  <a:lnTo>
                    <a:pt x="33" y="3"/>
                  </a:lnTo>
                  <a:lnTo>
                    <a:pt x="2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1" name="Freeform 7"/>
            <p:cNvSpPr>
              <a:spLocks/>
            </p:cNvSpPr>
            <p:nvPr/>
          </p:nvSpPr>
          <p:spPr bwMode="auto">
            <a:xfrm>
              <a:off x="2857541" y="5822950"/>
              <a:ext cx="52388" cy="77788"/>
            </a:xfrm>
            <a:custGeom>
              <a:avLst/>
              <a:gdLst/>
              <a:ahLst/>
              <a:cxnLst>
                <a:cxn ang="0">
                  <a:pos x="0" y="46"/>
                </a:cxn>
                <a:cxn ang="0">
                  <a:pos x="30" y="49"/>
                </a:cxn>
                <a:cxn ang="0">
                  <a:pos x="33" y="3"/>
                </a:cxn>
                <a:cxn ang="0">
                  <a:pos x="2" y="0"/>
                </a:cxn>
                <a:cxn ang="0">
                  <a:pos x="0" y="46"/>
                </a:cxn>
              </a:cxnLst>
              <a:rect l="0" t="0" r="r" b="b"/>
              <a:pathLst>
                <a:path w="33" h="49">
                  <a:moveTo>
                    <a:pt x="0" y="46"/>
                  </a:moveTo>
                  <a:lnTo>
                    <a:pt x="30" y="49"/>
                  </a:lnTo>
                  <a:lnTo>
                    <a:pt x="33" y="3"/>
                  </a:lnTo>
                  <a:lnTo>
                    <a:pt x="2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2" name="Freeform 8"/>
            <p:cNvSpPr>
              <a:spLocks/>
            </p:cNvSpPr>
            <p:nvPr/>
          </p:nvSpPr>
          <p:spPr bwMode="auto">
            <a:xfrm>
              <a:off x="3694153" y="5822950"/>
              <a:ext cx="52388" cy="77788"/>
            </a:xfrm>
            <a:custGeom>
              <a:avLst/>
              <a:gdLst/>
              <a:ahLst/>
              <a:cxnLst>
                <a:cxn ang="0">
                  <a:pos x="0" y="46"/>
                </a:cxn>
                <a:cxn ang="0">
                  <a:pos x="30" y="49"/>
                </a:cxn>
                <a:cxn ang="0">
                  <a:pos x="33" y="3"/>
                </a:cxn>
                <a:cxn ang="0">
                  <a:pos x="2" y="0"/>
                </a:cxn>
                <a:cxn ang="0">
                  <a:pos x="0" y="46"/>
                </a:cxn>
              </a:cxnLst>
              <a:rect l="0" t="0" r="r" b="b"/>
              <a:pathLst>
                <a:path w="33" h="49">
                  <a:moveTo>
                    <a:pt x="0" y="46"/>
                  </a:moveTo>
                  <a:lnTo>
                    <a:pt x="30" y="49"/>
                  </a:lnTo>
                  <a:lnTo>
                    <a:pt x="33" y="3"/>
                  </a:lnTo>
                  <a:lnTo>
                    <a:pt x="2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" name="Freeform 9"/>
            <p:cNvSpPr>
              <a:spLocks/>
            </p:cNvSpPr>
            <p:nvPr/>
          </p:nvSpPr>
          <p:spPr bwMode="auto">
            <a:xfrm>
              <a:off x="4521241" y="5822950"/>
              <a:ext cx="52388" cy="77788"/>
            </a:xfrm>
            <a:custGeom>
              <a:avLst/>
              <a:gdLst/>
              <a:ahLst/>
              <a:cxnLst>
                <a:cxn ang="0">
                  <a:pos x="0" y="46"/>
                </a:cxn>
                <a:cxn ang="0">
                  <a:pos x="31" y="49"/>
                </a:cxn>
                <a:cxn ang="0">
                  <a:pos x="33" y="3"/>
                </a:cxn>
                <a:cxn ang="0">
                  <a:pos x="3" y="0"/>
                </a:cxn>
                <a:cxn ang="0">
                  <a:pos x="0" y="46"/>
                </a:cxn>
              </a:cxnLst>
              <a:rect l="0" t="0" r="r" b="b"/>
              <a:pathLst>
                <a:path w="33" h="49">
                  <a:moveTo>
                    <a:pt x="0" y="46"/>
                  </a:moveTo>
                  <a:lnTo>
                    <a:pt x="31" y="49"/>
                  </a:lnTo>
                  <a:lnTo>
                    <a:pt x="33" y="3"/>
                  </a:lnTo>
                  <a:lnTo>
                    <a:pt x="3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4" name="Freeform 10"/>
            <p:cNvSpPr>
              <a:spLocks/>
            </p:cNvSpPr>
            <p:nvPr/>
          </p:nvSpPr>
          <p:spPr bwMode="auto">
            <a:xfrm>
              <a:off x="5353091" y="5822950"/>
              <a:ext cx="53975" cy="77788"/>
            </a:xfrm>
            <a:custGeom>
              <a:avLst/>
              <a:gdLst/>
              <a:ahLst/>
              <a:cxnLst>
                <a:cxn ang="0">
                  <a:pos x="0" y="46"/>
                </a:cxn>
                <a:cxn ang="0">
                  <a:pos x="31" y="49"/>
                </a:cxn>
                <a:cxn ang="0">
                  <a:pos x="34" y="3"/>
                </a:cxn>
                <a:cxn ang="0">
                  <a:pos x="3" y="0"/>
                </a:cxn>
                <a:cxn ang="0">
                  <a:pos x="0" y="46"/>
                </a:cxn>
              </a:cxnLst>
              <a:rect l="0" t="0" r="r" b="b"/>
              <a:pathLst>
                <a:path w="34" h="49">
                  <a:moveTo>
                    <a:pt x="0" y="46"/>
                  </a:moveTo>
                  <a:lnTo>
                    <a:pt x="31" y="49"/>
                  </a:lnTo>
                  <a:lnTo>
                    <a:pt x="34" y="3"/>
                  </a:lnTo>
                  <a:lnTo>
                    <a:pt x="3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" name="Freeform 11"/>
            <p:cNvSpPr>
              <a:spLocks/>
            </p:cNvSpPr>
            <p:nvPr/>
          </p:nvSpPr>
          <p:spPr bwMode="auto">
            <a:xfrm>
              <a:off x="6189703" y="5822950"/>
              <a:ext cx="52388" cy="77788"/>
            </a:xfrm>
            <a:custGeom>
              <a:avLst/>
              <a:gdLst/>
              <a:ahLst/>
              <a:cxnLst>
                <a:cxn ang="0">
                  <a:pos x="0" y="46"/>
                </a:cxn>
                <a:cxn ang="0">
                  <a:pos x="31" y="49"/>
                </a:cxn>
                <a:cxn ang="0">
                  <a:pos x="33" y="3"/>
                </a:cxn>
                <a:cxn ang="0">
                  <a:pos x="3" y="0"/>
                </a:cxn>
                <a:cxn ang="0">
                  <a:pos x="0" y="46"/>
                </a:cxn>
              </a:cxnLst>
              <a:rect l="0" t="0" r="r" b="b"/>
              <a:pathLst>
                <a:path w="33" h="49">
                  <a:moveTo>
                    <a:pt x="0" y="46"/>
                  </a:moveTo>
                  <a:lnTo>
                    <a:pt x="31" y="49"/>
                  </a:lnTo>
                  <a:lnTo>
                    <a:pt x="33" y="3"/>
                  </a:lnTo>
                  <a:lnTo>
                    <a:pt x="3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6" name="Freeform 12"/>
            <p:cNvSpPr>
              <a:spLocks/>
            </p:cNvSpPr>
            <p:nvPr/>
          </p:nvSpPr>
          <p:spPr bwMode="auto">
            <a:xfrm>
              <a:off x="7021553" y="5822950"/>
              <a:ext cx="53975" cy="77788"/>
            </a:xfrm>
            <a:custGeom>
              <a:avLst/>
              <a:gdLst/>
              <a:ahLst/>
              <a:cxnLst>
                <a:cxn ang="0">
                  <a:pos x="0" y="46"/>
                </a:cxn>
                <a:cxn ang="0">
                  <a:pos x="31" y="49"/>
                </a:cxn>
                <a:cxn ang="0">
                  <a:pos x="34" y="3"/>
                </a:cxn>
                <a:cxn ang="0">
                  <a:pos x="3" y="0"/>
                </a:cxn>
                <a:cxn ang="0">
                  <a:pos x="0" y="46"/>
                </a:cxn>
              </a:cxnLst>
              <a:rect l="0" t="0" r="r" b="b"/>
              <a:pathLst>
                <a:path w="34" h="49">
                  <a:moveTo>
                    <a:pt x="0" y="46"/>
                  </a:moveTo>
                  <a:lnTo>
                    <a:pt x="31" y="49"/>
                  </a:lnTo>
                  <a:lnTo>
                    <a:pt x="34" y="3"/>
                  </a:lnTo>
                  <a:lnTo>
                    <a:pt x="3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7" name="Freeform 13"/>
            <p:cNvSpPr>
              <a:spLocks/>
            </p:cNvSpPr>
            <p:nvPr/>
          </p:nvSpPr>
          <p:spPr bwMode="auto">
            <a:xfrm>
              <a:off x="2033628" y="2233612"/>
              <a:ext cx="5041900" cy="3525838"/>
            </a:xfrm>
            <a:custGeom>
              <a:avLst/>
              <a:gdLst/>
              <a:ahLst/>
              <a:cxnLst>
                <a:cxn ang="0">
                  <a:pos x="3045" y="7"/>
                </a:cxn>
                <a:cxn ang="0">
                  <a:pos x="2894" y="1479"/>
                </a:cxn>
                <a:cxn ang="0">
                  <a:pos x="2782" y="1973"/>
                </a:cxn>
                <a:cxn ang="0">
                  <a:pos x="2718" y="1978"/>
                </a:cxn>
                <a:cxn ang="0">
                  <a:pos x="2605" y="1985"/>
                </a:cxn>
                <a:cxn ang="0">
                  <a:pos x="2513" y="2088"/>
                </a:cxn>
                <a:cxn ang="0">
                  <a:pos x="2406" y="2103"/>
                </a:cxn>
                <a:cxn ang="0">
                  <a:pos x="2304" y="2146"/>
                </a:cxn>
                <a:cxn ang="0">
                  <a:pos x="2212" y="2169"/>
                </a:cxn>
                <a:cxn ang="0">
                  <a:pos x="2107" y="2177"/>
                </a:cxn>
                <a:cxn ang="0">
                  <a:pos x="1984" y="2182"/>
                </a:cxn>
                <a:cxn ang="0">
                  <a:pos x="1879" y="2190"/>
                </a:cxn>
                <a:cxn ang="0">
                  <a:pos x="1751" y="2180"/>
                </a:cxn>
                <a:cxn ang="0">
                  <a:pos x="1639" y="2088"/>
                </a:cxn>
                <a:cxn ang="0">
                  <a:pos x="1544" y="1873"/>
                </a:cxn>
                <a:cxn ang="0">
                  <a:pos x="1470" y="1901"/>
                </a:cxn>
                <a:cxn ang="0">
                  <a:pos x="1370" y="1538"/>
                </a:cxn>
                <a:cxn ang="0">
                  <a:pos x="1281" y="1507"/>
                </a:cxn>
                <a:cxn ang="0">
                  <a:pos x="1232" y="1490"/>
                </a:cxn>
                <a:cxn ang="0">
                  <a:pos x="1102" y="1270"/>
                </a:cxn>
                <a:cxn ang="0">
                  <a:pos x="1033" y="1421"/>
                </a:cxn>
                <a:cxn ang="0">
                  <a:pos x="910" y="1502"/>
                </a:cxn>
                <a:cxn ang="0">
                  <a:pos x="810" y="1653"/>
                </a:cxn>
                <a:cxn ang="0">
                  <a:pos x="728" y="1740"/>
                </a:cxn>
                <a:cxn ang="0">
                  <a:pos x="642" y="1584"/>
                </a:cxn>
                <a:cxn ang="0">
                  <a:pos x="519" y="1047"/>
                </a:cxn>
                <a:cxn ang="0">
                  <a:pos x="406" y="621"/>
                </a:cxn>
                <a:cxn ang="0">
                  <a:pos x="281" y="1165"/>
                </a:cxn>
                <a:cxn ang="0">
                  <a:pos x="179" y="1392"/>
                </a:cxn>
                <a:cxn ang="0">
                  <a:pos x="125" y="1362"/>
                </a:cxn>
                <a:cxn ang="0">
                  <a:pos x="51" y="1507"/>
                </a:cxn>
                <a:cxn ang="0">
                  <a:pos x="25" y="1643"/>
                </a:cxn>
                <a:cxn ang="0">
                  <a:pos x="110" y="1479"/>
                </a:cxn>
                <a:cxn ang="0">
                  <a:pos x="138" y="1405"/>
                </a:cxn>
                <a:cxn ang="0">
                  <a:pos x="240" y="1300"/>
                </a:cxn>
                <a:cxn ang="0">
                  <a:pos x="378" y="738"/>
                </a:cxn>
                <a:cxn ang="0">
                  <a:pos x="427" y="756"/>
                </a:cxn>
                <a:cxn ang="0">
                  <a:pos x="575" y="1380"/>
                </a:cxn>
                <a:cxn ang="0">
                  <a:pos x="695" y="1758"/>
                </a:cxn>
                <a:cxn ang="0">
                  <a:pos x="818" y="1691"/>
                </a:cxn>
                <a:cxn ang="0">
                  <a:pos x="936" y="1513"/>
                </a:cxn>
                <a:cxn ang="0">
                  <a:pos x="1012" y="1446"/>
                </a:cxn>
                <a:cxn ang="0">
                  <a:pos x="1112" y="1280"/>
                </a:cxn>
                <a:cxn ang="0">
                  <a:pos x="1173" y="1385"/>
                </a:cxn>
                <a:cxn ang="0">
                  <a:pos x="1304" y="1495"/>
                </a:cxn>
                <a:cxn ang="0">
                  <a:pos x="1342" y="1543"/>
                </a:cxn>
                <a:cxn ang="0">
                  <a:pos x="1475" y="1937"/>
                </a:cxn>
                <a:cxn ang="0">
                  <a:pos x="1539" y="1927"/>
                </a:cxn>
                <a:cxn ang="0">
                  <a:pos x="1646" y="2144"/>
                </a:cxn>
                <a:cxn ang="0">
                  <a:pos x="1764" y="2215"/>
                </a:cxn>
                <a:cxn ang="0">
                  <a:pos x="1910" y="2218"/>
                </a:cxn>
                <a:cxn ang="0">
                  <a:pos x="2015" y="2210"/>
                </a:cxn>
                <a:cxn ang="0">
                  <a:pos x="2143" y="2187"/>
                </a:cxn>
                <a:cxn ang="0">
                  <a:pos x="2235" y="2180"/>
                </a:cxn>
                <a:cxn ang="0">
                  <a:pos x="2345" y="2164"/>
                </a:cxn>
                <a:cxn ang="0">
                  <a:pos x="2424" y="2131"/>
                </a:cxn>
                <a:cxn ang="0">
                  <a:pos x="2572" y="2080"/>
                </a:cxn>
                <a:cxn ang="0">
                  <a:pos x="2654" y="1960"/>
                </a:cxn>
                <a:cxn ang="0">
                  <a:pos x="2723" y="2016"/>
                </a:cxn>
                <a:cxn ang="0">
                  <a:pos x="2851" y="1855"/>
                </a:cxn>
                <a:cxn ang="0">
                  <a:pos x="3027" y="306"/>
                </a:cxn>
                <a:cxn ang="0">
                  <a:pos x="3076" y="79"/>
                </a:cxn>
              </a:cxnLst>
              <a:rect l="0" t="0" r="r" b="b"/>
              <a:pathLst>
                <a:path w="3176" h="2221">
                  <a:moveTo>
                    <a:pt x="3145" y="1214"/>
                  </a:moveTo>
                  <a:lnTo>
                    <a:pt x="3176" y="1211"/>
                  </a:lnTo>
                  <a:lnTo>
                    <a:pt x="3165" y="1078"/>
                  </a:lnTo>
                  <a:lnTo>
                    <a:pt x="3155" y="915"/>
                  </a:lnTo>
                  <a:lnTo>
                    <a:pt x="3142" y="746"/>
                  </a:lnTo>
                  <a:lnTo>
                    <a:pt x="3132" y="585"/>
                  </a:lnTo>
                  <a:lnTo>
                    <a:pt x="3122" y="429"/>
                  </a:lnTo>
                  <a:lnTo>
                    <a:pt x="3112" y="293"/>
                  </a:lnTo>
                  <a:lnTo>
                    <a:pt x="3101" y="168"/>
                  </a:lnTo>
                  <a:lnTo>
                    <a:pt x="3101" y="168"/>
                  </a:lnTo>
                  <a:lnTo>
                    <a:pt x="3091" y="79"/>
                  </a:lnTo>
                  <a:lnTo>
                    <a:pt x="3091" y="76"/>
                  </a:lnTo>
                  <a:lnTo>
                    <a:pt x="3081" y="20"/>
                  </a:lnTo>
                  <a:lnTo>
                    <a:pt x="3076" y="12"/>
                  </a:lnTo>
                  <a:lnTo>
                    <a:pt x="3076" y="10"/>
                  </a:lnTo>
                  <a:lnTo>
                    <a:pt x="3066" y="2"/>
                  </a:lnTo>
                  <a:lnTo>
                    <a:pt x="3060" y="2"/>
                  </a:lnTo>
                  <a:lnTo>
                    <a:pt x="3055" y="0"/>
                  </a:lnTo>
                  <a:lnTo>
                    <a:pt x="3050" y="2"/>
                  </a:lnTo>
                  <a:lnTo>
                    <a:pt x="3045" y="5"/>
                  </a:lnTo>
                  <a:lnTo>
                    <a:pt x="3045" y="7"/>
                  </a:lnTo>
                  <a:lnTo>
                    <a:pt x="3035" y="25"/>
                  </a:lnTo>
                  <a:lnTo>
                    <a:pt x="3032" y="30"/>
                  </a:lnTo>
                  <a:lnTo>
                    <a:pt x="3022" y="92"/>
                  </a:lnTo>
                  <a:lnTo>
                    <a:pt x="3022" y="94"/>
                  </a:lnTo>
                  <a:lnTo>
                    <a:pt x="3009" y="189"/>
                  </a:lnTo>
                  <a:lnTo>
                    <a:pt x="3007" y="189"/>
                  </a:lnTo>
                  <a:lnTo>
                    <a:pt x="2997" y="304"/>
                  </a:lnTo>
                  <a:lnTo>
                    <a:pt x="2986" y="437"/>
                  </a:lnTo>
                  <a:lnTo>
                    <a:pt x="2976" y="575"/>
                  </a:lnTo>
                  <a:lnTo>
                    <a:pt x="2966" y="713"/>
                  </a:lnTo>
                  <a:lnTo>
                    <a:pt x="2956" y="851"/>
                  </a:lnTo>
                  <a:lnTo>
                    <a:pt x="2945" y="981"/>
                  </a:lnTo>
                  <a:lnTo>
                    <a:pt x="2935" y="1101"/>
                  </a:lnTo>
                  <a:lnTo>
                    <a:pt x="2925" y="1211"/>
                  </a:lnTo>
                  <a:lnTo>
                    <a:pt x="2915" y="1311"/>
                  </a:lnTo>
                  <a:lnTo>
                    <a:pt x="2930" y="1311"/>
                  </a:lnTo>
                  <a:lnTo>
                    <a:pt x="2917" y="1311"/>
                  </a:lnTo>
                  <a:lnTo>
                    <a:pt x="2904" y="1403"/>
                  </a:lnTo>
                  <a:lnTo>
                    <a:pt x="2894" y="1482"/>
                  </a:lnTo>
                  <a:lnTo>
                    <a:pt x="2907" y="1482"/>
                  </a:lnTo>
                  <a:lnTo>
                    <a:pt x="2894" y="1479"/>
                  </a:lnTo>
                  <a:lnTo>
                    <a:pt x="2884" y="1551"/>
                  </a:lnTo>
                  <a:lnTo>
                    <a:pt x="2874" y="1615"/>
                  </a:lnTo>
                  <a:lnTo>
                    <a:pt x="2864" y="1676"/>
                  </a:lnTo>
                  <a:lnTo>
                    <a:pt x="2853" y="1725"/>
                  </a:lnTo>
                  <a:lnTo>
                    <a:pt x="2843" y="1771"/>
                  </a:lnTo>
                  <a:lnTo>
                    <a:pt x="2856" y="1773"/>
                  </a:lnTo>
                  <a:lnTo>
                    <a:pt x="2843" y="1771"/>
                  </a:lnTo>
                  <a:lnTo>
                    <a:pt x="2833" y="1812"/>
                  </a:lnTo>
                  <a:lnTo>
                    <a:pt x="2823" y="1847"/>
                  </a:lnTo>
                  <a:lnTo>
                    <a:pt x="2835" y="1850"/>
                  </a:lnTo>
                  <a:lnTo>
                    <a:pt x="2823" y="1845"/>
                  </a:lnTo>
                  <a:lnTo>
                    <a:pt x="2812" y="1875"/>
                  </a:lnTo>
                  <a:lnTo>
                    <a:pt x="2825" y="1881"/>
                  </a:lnTo>
                  <a:lnTo>
                    <a:pt x="2812" y="1875"/>
                  </a:lnTo>
                  <a:lnTo>
                    <a:pt x="2800" y="1904"/>
                  </a:lnTo>
                  <a:lnTo>
                    <a:pt x="2789" y="1927"/>
                  </a:lnTo>
                  <a:lnTo>
                    <a:pt x="2779" y="1950"/>
                  </a:lnTo>
                  <a:lnTo>
                    <a:pt x="2792" y="1955"/>
                  </a:lnTo>
                  <a:lnTo>
                    <a:pt x="2782" y="1947"/>
                  </a:lnTo>
                  <a:lnTo>
                    <a:pt x="2772" y="1965"/>
                  </a:lnTo>
                  <a:lnTo>
                    <a:pt x="2782" y="1973"/>
                  </a:lnTo>
                  <a:lnTo>
                    <a:pt x="2772" y="1962"/>
                  </a:lnTo>
                  <a:lnTo>
                    <a:pt x="2761" y="1975"/>
                  </a:lnTo>
                  <a:lnTo>
                    <a:pt x="2772" y="1985"/>
                  </a:lnTo>
                  <a:lnTo>
                    <a:pt x="2764" y="1975"/>
                  </a:lnTo>
                  <a:lnTo>
                    <a:pt x="2754" y="1985"/>
                  </a:lnTo>
                  <a:lnTo>
                    <a:pt x="2761" y="1996"/>
                  </a:lnTo>
                  <a:lnTo>
                    <a:pt x="2756" y="1983"/>
                  </a:lnTo>
                  <a:lnTo>
                    <a:pt x="2746" y="1988"/>
                  </a:lnTo>
                  <a:lnTo>
                    <a:pt x="2736" y="1993"/>
                  </a:lnTo>
                  <a:lnTo>
                    <a:pt x="2741" y="2006"/>
                  </a:lnTo>
                  <a:lnTo>
                    <a:pt x="2741" y="1990"/>
                  </a:lnTo>
                  <a:lnTo>
                    <a:pt x="2736" y="1993"/>
                  </a:lnTo>
                  <a:lnTo>
                    <a:pt x="2746" y="1993"/>
                  </a:lnTo>
                  <a:lnTo>
                    <a:pt x="2736" y="1990"/>
                  </a:lnTo>
                  <a:lnTo>
                    <a:pt x="2731" y="2003"/>
                  </a:lnTo>
                  <a:lnTo>
                    <a:pt x="2741" y="1990"/>
                  </a:lnTo>
                  <a:lnTo>
                    <a:pt x="2731" y="1983"/>
                  </a:lnTo>
                  <a:lnTo>
                    <a:pt x="2728" y="1983"/>
                  </a:lnTo>
                  <a:lnTo>
                    <a:pt x="2715" y="1975"/>
                  </a:lnTo>
                  <a:lnTo>
                    <a:pt x="2708" y="1988"/>
                  </a:lnTo>
                  <a:lnTo>
                    <a:pt x="2718" y="1978"/>
                  </a:lnTo>
                  <a:lnTo>
                    <a:pt x="2708" y="1967"/>
                  </a:lnTo>
                  <a:lnTo>
                    <a:pt x="2697" y="1978"/>
                  </a:lnTo>
                  <a:lnTo>
                    <a:pt x="2708" y="1967"/>
                  </a:lnTo>
                  <a:lnTo>
                    <a:pt x="2697" y="1955"/>
                  </a:lnTo>
                  <a:lnTo>
                    <a:pt x="2697" y="1955"/>
                  </a:lnTo>
                  <a:lnTo>
                    <a:pt x="2687" y="1944"/>
                  </a:lnTo>
                  <a:lnTo>
                    <a:pt x="2687" y="1942"/>
                  </a:lnTo>
                  <a:lnTo>
                    <a:pt x="2677" y="1934"/>
                  </a:lnTo>
                  <a:lnTo>
                    <a:pt x="2672" y="1934"/>
                  </a:lnTo>
                  <a:lnTo>
                    <a:pt x="2669" y="1932"/>
                  </a:lnTo>
                  <a:lnTo>
                    <a:pt x="2656" y="1929"/>
                  </a:lnTo>
                  <a:lnTo>
                    <a:pt x="2654" y="1929"/>
                  </a:lnTo>
                  <a:lnTo>
                    <a:pt x="2649" y="1932"/>
                  </a:lnTo>
                  <a:lnTo>
                    <a:pt x="2646" y="1932"/>
                  </a:lnTo>
                  <a:lnTo>
                    <a:pt x="2639" y="1937"/>
                  </a:lnTo>
                  <a:lnTo>
                    <a:pt x="2639" y="1939"/>
                  </a:lnTo>
                  <a:lnTo>
                    <a:pt x="2628" y="1950"/>
                  </a:lnTo>
                  <a:lnTo>
                    <a:pt x="2626" y="1950"/>
                  </a:lnTo>
                  <a:lnTo>
                    <a:pt x="2616" y="1965"/>
                  </a:lnTo>
                  <a:lnTo>
                    <a:pt x="2616" y="1967"/>
                  </a:lnTo>
                  <a:lnTo>
                    <a:pt x="2605" y="1985"/>
                  </a:lnTo>
                  <a:lnTo>
                    <a:pt x="2616" y="1993"/>
                  </a:lnTo>
                  <a:lnTo>
                    <a:pt x="2605" y="1983"/>
                  </a:lnTo>
                  <a:lnTo>
                    <a:pt x="2593" y="2001"/>
                  </a:lnTo>
                  <a:lnTo>
                    <a:pt x="2593" y="2003"/>
                  </a:lnTo>
                  <a:lnTo>
                    <a:pt x="2582" y="2021"/>
                  </a:lnTo>
                  <a:lnTo>
                    <a:pt x="2593" y="2029"/>
                  </a:lnTo>
                  <a:lnTo>
                    <a:pt x="2582" y="2019"/>
                  </a:lnTo>
                  <a:lnTo>
                    <a:pt x="2572" y="2034"/>
                  </a:lnTo>
                  <a:lnTo>
                    <a:pt x="2562" y="2047"/>
                  </a:lnTo>
                  <a:lnTo>
                    <a:pt x="2572" y="2057"/>
                  </a:lnTo>
                  <a:lnTo>
                    <a:pt x="2564" y="2047"/>
                  </a:lnTo>
                  <a:lnTo>
                    <a:pt x="2554" y="2057"/>
                  </a:lnTo>
                  <a:lnTo>
                    <a:pt x="2562" y="2067"/>
                  </a:lnTo>
                  <a:lnTo>
                    <a:pt x="2554" y="2054"/>
                  </a:lnTo>
                  <a:lnTo>
                    <a:pt x="2541" y="2065"/>
                  </a:lnTo>
                  <a:lnTo>
                    <a:pt x="2531" y="2072"/>
                  </a:lnTo>
                  <a:lnTo>
                    <a:pt x="2531" y="2075"/>
                  </a:lnTo>
                  <a:lnTo>
                    <a:pt x="2524" y="2082"/>
                  </a:lnTo>
                  <a:lnTo>
                    <a:pt x="2531" y="2093"/>
                  </a:lnTo>
                  <a:lnTo>
                    <a:pt x="2524" y="2080"/>
                  </a:lnTo>
                  <a:lnTo>
                    <a:pt x="2513" y="2088"/>
                  </a:lnTo>
                  <a:lnTo>
                    <a:pt x="2521" y="2100"/>
                  </a:lnTo>
                  <a:lnTo>
                    <a:pt x="2516" y="2088"/>
                  </a:lnTo>
                  <a:lnTo>
                    <a:pt x="2506" y="2093"/>
                  </a:lnTo>
                  <a:lnTo>
                    <a:pt x="2493" y="2098"/>
                  </a:lnTo>
                  <a:lnTo>
                    <a:pt x="2498" y="2111"/>
                  </a:lnTo>
                  <a:lnTo>
                    <a:pt x="2495" y="2098"/>
                  </a:lnTo>
                  <a:lnTo>
                    <a:pt x="2485" y="2100"/>
                  </a:lnTo>
                  <a:lnTo>
                    <a:pt x="2475" y="2103"/>
                  </a:lnTo>
                  <a:lnTo>
                    <a:pt x="2477" y="2116"/>
                  </a:lnTo>
                  <a:lnTo>
                    <a:pt x="2477" y="2100"/>
                  </a:lnTo>
                  <a:lnTo>
                    <a:pt x="2467" y="2100"/>
                  </a:lnTo>
                  <a:lnTo>
                    <a:pt x="2457" y="2100"/>
                  </a:lnTo>
                  <a:lnTo>
                    <a:pt x="2444" y="2100"/>
                  </a:lnTo>
                  <a:lnTo>
                    <a:pt x="2434" y="2100"/>
                  </a:lnTo>
                  <a:lnTo>
                    <a:pt x="2424" y="2100"/>
                  </a:lnTo>
                  <a:lnTo>
                    <a:pt x="2424" y="2100"/>
                  </a:lnTo>
                  <a:lnTo>
                    <a:pt x="2419" y="2103"/>
                  </a:lnTo>
                  <a:lnTo>
                    <a:pt x="2411" y="2106"/>
                  </a:lnTo>
                  <a:lnTo>
                    <a:pt x="2416" y="2118"/>
                  </a:lnTo>
                  <a:lnTo>
                    <a:pt x="2416" y="2103"/>
                  </a:lnTo>
                  <a:lnTo>
                    <a:pt x="2406" y="2103"/>
                  </a:lnTo>
                  <a:lnTo>
                    <a:pt x="2403" y="2103"/>
                  </a:lnTo>
                  <a:lnTo>
                    <a:pt x="2391" y="2106"/>
                  </a:lnTo>
                  <a:lnTo>
                    <a:pt x="2388" y="2108"/>
                  </a:lnTo>
                  <a:lnTo>
                    <a:pt x="2388" y="2108"/>
                  </a:lnTo>
                  <a:lnTo>
                    <a:pt x="2378" y="2113"/>
                  </a:lnTo>
                  <a:lnTo>
                    <a:pt x="2368" y="2118"/>
                  </a:lnTo>
                  <a:lnTo>
                    <a:pt x="2357" y="2123"/>
                  </a:lnTo>
                  <a:lnTo>
                    <a:pt x="2355" y="2123"/>
                  </a:lnTo>
                  <a:lnTo>
                    <a:pt x="2345" y="2131"/>
                  </a:lnTo>
                  <a:lnTo>
                    <a:pt x="2352" y="2144"/>
                  </a:lnTo>
                  <a:lnTo>
                    <a:pt x="2347" y="2131"/>
                  </a:lnTo>
                  <a:lnTo>
                    <a:pt x="2334" y="2136"/>
                  </a:lnTo>
                  <a:lnTo>
                    <a:pt x="2339" y="2149"/>
                  </a:lnTo>
                  <a:lnTo>
                    <a:pt x="2337" y="2136"/>
                  </a:lnTo>
                  <a:lnTo>
                    <a:pt x="2327" y="2139"/>
                  </a:lnTo>
                  <a:lnTo>
                    <a:pt x="2324" y="2139"/>
                  </a:lnTo>
                  <a:lnTo>
                    <a:pt x="2314" y="2144"/>
                  </a:lnTo>
                  <a:lnTo>
                    <a:pt x="2319" y="2157"/>
                  </a:lnTo>
                  <a:lnTo>
                    <a:pt x="2316" y="2144"/>
                  </a:lnTo>
                  <a:lnTo>
                    <a:pt x="2306" y="2146"/>
                  </a:lnTo>
                  <a:lnTo>
                    <a:pt x="2304" y="2146"/>
                  </a:lnTo>
                  <a:lnTo>
                    <a:pt x="2301" y="2146"/>
                  </a:lnTo>
                  <a:lnTo>
                    <a:pt x="2293" y="2152"/>
                  </a:lnTo>
                  <a:lnTo>
                    <a:pt x="2301" y="2164"/>
                  </a:lnTo>
                  <a:lnTo>
                    <a:pt x="2296" y="2152"/>
                  </a:lnTo>
                  <a:lnTo>
                    <a:pt x="2298" y="2149"/>
                  </a:lnTo>
                  <a:lnTo>
                    <a:pt x="2286" y="2152"/>
                  </a:lnTo>
                  <a:lnTo>
                    <a:pt x="2286" y="2154"/>
                  </a:lnTo>
                  <a:lnTo>
                    <a:pt x="2275" y="2157"/>
                  </a:lnTo>
                  <a:lnTo>
                    <a:pt x="2265" y="2159"/>
                  </a:lnTo>
                  <a:lnTo>
                    <a:pt x="2255" y="2162"/>
                  </a:lnTo>
                  <a:lnTo>
                    <a:pt x="2245" y="2164"/>
                  </a:lnTo>
                  <a:lnTo>
                    <a:pt x="2247" y="2177"/>
                  </a:lnTo>
                  <a:lnTo>
                    <a:pt x="2245" y="2162"/>
                  </a:lnTo>
                  <a:lnTo>
                    <a:pt x="2232" y="2164"/>
                  </a:lnTo>
                  <a:lnTo>
                    <a:pt x="2232" y="2167"/>
                  </a:lnTo>
                  <a:lnTo>
                    <a:pt x="2222" y="2169"/>
                  </a:lnTo>
                  <a:lnTo>
                    <a:pt x="2224" y="2182"/>
                  </a:lnTo>
                  <a:lnTo>
                    <a:pt x="2224" y="2167"/>
                  </a:lnTo>
                  <a:lnTo>
                    <a:pt x="2214" y="2167"/>
                  </a:lnTo>
                  <a:lnTo>
                    <a:pt x="2214" y="2167"/>
                  </a:lnTo>
                  <a:lnTo>
                    <a:pt x="2212" y="2169"/>
                  </a:lnTo>
                  <a:lnTo>
                    <a:pt x="2201" y="2172"/>
                  </a:lnTo>
                  <a:lnTo>
                    <a:pt x="2204" y="2185"/>
                  </a:lnTo>
                  <a:lnTo>
                    <a:pt x="2204" y="2169"/>
                  </a:lnTo>
                  <a:lnTo>
                    <a:pt x="2194" y="2169"/>
                  </a:lnTo>
                  <a:lnTo>
                    <a:pt x="2194" y="2169"/>
                  </a:lnTo>
                  <a:lnTo>
                    <a:pt x="2191" y="2172"/>
                  </a:lnTo>
                  <a:lnTo>
                    <a:pt x="2181" y="2175"/>
                  </a:lnTo>
                  <a:lnTo>
                    <a:pt x="2183" y="2187"/>
                  </a:lnTo>
                  <a:lnTo>
                    <a:pt x="2183" y="2172"/>
                  </a:lnTo>
                  <a:lnTo>
                    <a:pt x="2173" y="2172"/>
                  </a:lnTo>
                  <a:lnTo>
                    <a:pt x="2163" y="2172"/>
                  </a:lnTo>
                  <a:lnTo>
                    <a:pt x="2153" y="2172"/>
                  </a:lnTo>
                  <a:lnTo>
                    <a:pt x="2143" y="2172"/>
                  </a:lnTo>
                  <a:lnTo>
                    <a:pt x="2140" y="2172"/>
                  </a:lnTo>
                  <a:lnTo>
                    <a:pt x="2127" y="2175"/>
                  </a:lnTo>
                  <a:lnTo>
                    <a:pt x="2130" y="2190"/>
                  </a:lnTo>
                  <a:lnTo>
                    <a:pt x="2130" y="2175"/>
                  </a:lnTo>
                  <a:lnTo>
                    <a:pt x="2119" y="2175"/>
                  </a:lnTo>
                  <a:lnTo>
                    <a:pt x="2109" y="2175"/>
                  </a:lnTo>
                  <a:lnTo>
                    <a:pt x="2109" y="2175"/>
                  </a:lnTo>
                  <a:lnTo>
                    <a:pt x="2107" y="2177"/>
                  </a:lnTo>
                  <a:lnTo>
                    <a:pt x="2096" y="2180"/>
                  </a:lnTo>
                  <a:lnTo>
                    <a:pt x="2099" y="2192"/>
                  </a:lnTo>
                  <a:lnTo>
                    <a:pt x="2099" y="2177"/>
                  </a:lnTo>
                  <a:lnTo>
                    <a:pt x="2089" y="2177"/>
                  </a:lnTo>
                  <a:lnTo>
                    <a:pt x="2079" y="2177"/>
                  </a:lnTo>
                  <a:lnTo>
                    <a:pt x="2068" y="2177"/>
                  </a:lnTo>
                  <a:lnTo>
                    <a:pt x="2058" y="2177"/>
                  </a:lnTo>
                  <a:lnTo>
                    <a:pt x="2048" y="2177"/>
                  </a:lnTo>
                  <a:lnTo>
                    <a:pt x="2038" y="2177"/>
                  </a:lnTo>
                  <a:lnTo>
                    <a:pt x="2035" y="2177"/>
                  </a:lnTo>
                  <a:lnTo>
                    <a:pt x="2022" y="2180"/>
                  </a:lnTo>
                  <a:lnTo>
                    <a:pt x="2025" y="2195"/>
                  </a:lnTo>
                  <a:lnTo>
                    <a:pt x="2025" y="2180"/>
                  </a:lnTo>
                  <a:lnTo>
                    <a:pt x="2015" y="2180"/>
                  </a:lnTo>
                  <a:lnTo>
                    <a:pt x="2004" y="2180"/>
                  </a:lnTo>
                  <a:lnTo>
                    <a:pt x="2004" y="2180"/>
                  </a:lnTo>
                  <a:lnTo>
                    <a:pt x="2002" y="2182"/>
                  </a:lnTo>
                  <a:lnTo>
                    <a:pt x="1992" y="2185"/>
                  </a:lnTo>
                  <a:lnTo>
                    <a:pt x="1994" y="2198"/>
                  </a:lnTo>
                  <a:lnTo>
                    <a:pt x="1994" y="2182"/>
                  </a:lnTo>
                  <a:lnTo>
                    <a:pt x="1984" y="2182"/>
                  </a:lnTo>
                  <a:lnTo>
                    <a:pt x="1984" y="2182"/>
                  </a:lnTo>
                  <a:lnTo>
                    <a:pt x="1981" y="2185"/>
                  </a:lnTo>
                  <a:lnTo>
                    <a:pt x="1971" y="2187"/>
                  </a:lnTo>
                  <a:lnTo>
                    <a:pt x="1974" y="2200"/>
                  </a:lnTo>
                  <a:lnTo>
                    <a:pt x="1974" y="2185"/>
                  </a:lnTo>
                  <a:lnTo>
                    <a:pt x="1964" y="2185"/>
                  </a:lnTo>
                  <a:lnTo>
                    <a:pt x="1953" y="2185"/>
                  </a:lnTo>
                  <a:lnTo>
                    <a:pt x="1943" y="2185"/>
                  </a:lnTo>
                  <a:lnTo>
                    <a:pt x="1933" y="2185"/>
                  </a:lnTo>
                  <a:lnTo>
                    <a:pt x="1930" y="2185"/>
                  </a:lnTo>
                  <a:lnTo>
                    <a:pt x="1917" y="2187"/>
                  </a:lnTo>
                  <a:lnTo>
                    <a:pt x="1920" y="2203"/>
                  </a:lnTo>
                  <a:lnTo>
                    <a:pt x="1920" y="2187"/>
                  </a:lnTo>
                  <a:lnTo>
                    <a:pt x="1910" y="2187"/>
                  </a:lnTo>
                  <a:lnTo>
                    <a:pt x="1910" y="2187"/>
                  </a:lnTo>
                  <a:lnTo>
                    <a:pt x="1907" y="2190"/>
                  </a:lnTo>
                  <a:lnTo>
                    <a:pt x="1897" y="2192"/>
                  </a:lnTo>
                  <a:lnTo>
                    <a:pt x="1900" y="2205"/>
                  </a:lnTo>
                  <a:lnTo>
                    <a:pt x="1900" y="2190"/>
                  </a:lnTo>
                  <a:lnTo>
                    <a:pt x="1889" y="2190"/>
                  </a:lnTo>
                  <a:lnTo>
                    <a:pt x="1879" y="2190"/>
                  </a:lnTo>
                  <a:lnTo>
                    <a:pt x="1869" y="2190"/>
                  </a:lnTo>
                  <a:lnTo>
                    <a:pt x="1859" y="2190"/>
                  </a:lnTo>
                  <a:lnTo>
                    <a:pt x="1848" y="2190"/>
                  </a:lnTo>
                  <a:lnTo>
                    <a:pt x="1838" y="2190"/>
                  </a:lnTo>
                  <a:lnTo>
                    <a:pt x="1828" y="2190"/>
                  </a:lnTo>
                  <a:lnTo>
                    <a:pt x="1815" y="2190"/>
                  </a:lnTo>
                  <a:lnTo>
                    <a:pt x="1805" y="2190"/>
                  </a:lnTo>
                  <a:lnTo>
                    <a:pt x="1805" y="2205"/>
                  </a:lnTo>
                  <a:lnTo>
                    <a:pt x="1810" y="2192"/>
                  </a:lnTo>
                  <a:lnTo>
                    <a:pt x="1800" y="2190"/>
                  </a:lnTo>
                  <a:lnTo>
                    <a:pt x="1790" y="2187"/>
                  </a:lnTo>
                  <a:lnTo>
                    <a:pt x="1785" y="2185"/>
                  </a:lnTo>
                  <a:lnTo>
                    <a:pt x="1774" y="2185"/>
                  </a:lnTo>
                  <a:lnTo>
                    <a:pt x="1764" y="2185"/>
                  </a:lnTo>
                  <a:lnTo>
                    <a:pt x="1764" y="2200"/>
                  </a:lnTo>
                  <a:lnTo>
                    <a:pt x="1772" y="2187"/>
                  </a:lnTo>
                  <a:lnTo>
                    <a:pt x="1762" y="2182"/>
                  </a:lnTo>
                  <a:lnTo>
                    <a:pt x="1759" y="2182"/>
                  </a:lnTo>
                  <a:lnTo>
                    <a:pt x="1749" y="2180"/>
                  </a:lnTo>
                  <a:lnTo>
                    <a:pt x="1744" y="2192"/>
                  </a:lnTo>
                  <a:lnTo>
                    <a:pt x="1751" y="2180"/>
                  </a:lnTo>
                  <a:lnTo>
                    <a:pt x="1741" y="2175"/>
                  </a:lnTo>
                  <a:lnTo>
                    <a:pt x="1731" y="2169"/>
                  </a:lnTo>
                  <a:lnTo>
                    <a:pt x="1718" y="2164"/>
                  </a:lnTo>
                  <a:lnTo>
                    <a:pt x="1710" y="2177"/>
                  </a:lnTo>
                  <a:lnTo>
                    <a:pt x="1721" y="2164"/>
                  </a:lnTo>
                  <a:lnTo>
                    <a:pt x="1710" y="2157"/>
                  </a:lnTo>
                  <a:lnTo>
                    <a:pt x="1700" y="2149"/>
                  </a:lnTo>
                  <a:lnTo>
                    <a:pt x="1690" y="2162"/>
                  </a:lnTo>
                  <a:lnTo>
                    <a:pt x="1700" y="2152"/>
                  </a:lnTo>
                  <a:lnTo>
                    <a:pt x="1690" y="2141"/>
                  </a:lnTo>
                  <a:lnTo>
                    <a:pt x="1680" y="2131"/>
                  </a:lnTo>
                  <a:lnTo>
                    <a:pt x="1680" y="2129"/>
                  </a:lnTo>
                  <a:lnTo>
                    <a:pt x="1667" y="2118"/>
                  </a:lnTo>
                  <a:lnTo>
                    <a:pt x="1657" y="2131"/>
                  </a:lnTo>
                  <a:lnTo>
                    <a:pt x="1667" y="2121"/>
                  </a:lnTo>
                  <a:lnTo>
                    <a:pt x="1659" y="2111"/>
                  </a:lnTo>
                  <a:lnTo>
                    <a:pt x="1659" y="2111"/>
                  </a:lnTo>
                  <a:lnTo>
                    <a:pt x="1649" y="2100"/>
                  </a:lnTo>
                  <a:lnTo>
                    <a:pt x="1639" y="2111"/>
                  </a:lnTo>
                  <a:lnTo>
                    <a:pt x="1649" y="2100"/>
                  </a:lnTo>
                  <a:lnTo>
                    <a:pt x="1639" y="2088"/>
                  </a:lnTo>
                  <a:lnTo>
                    <a:pt x="1629" y="2098"/>
                  </a:lnTo>
                  <a:lnTo>
                    <a:pt x="1641" y="2090"/>
                  </a:lnTo>
                  <a:lnTo>
                    <a:pt x="1631" y="2072"/>
                  </a:lnTo>
                  <a:lnTo>
                    <a:pt x="1631" y="2070"/>
                  </a:lnTo>
                  <a:lnTo>
                    <a:pt x="1618" y="2049"/>
                  </a:lnTo>
                  <a:lnTo>
                    <a:pt x="1606" y="2059"/>
                  </a:lnTo>
                  <a:lnTo>
                    <a:pt x="1618" y="2054"/>
                  </a:lnTo>
                  <a:lnTo>
                    <a:pt x="1608" y="2031"/>
                  </a:lnTo>
                  <a:lnTo>
                    <a:pt x="1595" y="2036"/>
                  </a:lnTo>
                  <a:lnTo>
                    <a:pt x="1608" y="2031"/>
                  </a:lnTo>
                  <a:lnTo>
                    <a:pt x="1598" y="2003"/>
                  </a:lnTo>
                  <a:lnTo>
                    <a:pt x="1585" y="2008"/>
                  </a:lnTo>
                  <a:lnTo>
                    <a:pt x="1600" y="2003"/>
                  </a:lnTo>
                  <a:lnTo>
                    <a:pt x="1590" y="1973"/>
                  </a:lnTo>
                  <a:lnTo>
                    <a:pt x="1580" y="1942"/>
                  </a:lnTo>
                  <a:lnTo>
                    <a:pt x="1577" y="1942"/>
                  </a:lnTo>
                  <a:lnTo>
                    <a:pt x="1565" y="1914"/>
                  </a:lnTo>
                  <a:lnTo>
                    <a:pt x="1554" y="1891"/>
                  </a:lnTo>
                  <a:lnTo>
                    <a:pt x="1554" y="1886"/>
                  </a:lnTo>
                  <a:lnTo>
                    <a:pt x="1547" y="1873"/>
                  </a:lnTo>
                  <a:lnTo>
                    <a:pt x="1544" y="1873"/>
                  </a:lnTo>
                  <a:lnTo>
                    <a:pt x="1539" y="1870"/>
                  </a:lnTo>
                  <a:lnTo>
                    <a:pt x="1539" y="1870"/>
                  </a:lnTo>
                  <a:lnTo>
                    <a:pt x="1529" y="1868"/>
                  </a:lnTo>
                  <a:lnTo>
                    <a:pt x="1524" y="1865"/>
                  </a:lnTo>
                  <a:lnTo>
                    <a:pt x="1519" y="1868"/>
                  </a:lnTo>
                  <a:lnTo>
                    <a:pt x="1516" y="1868"/>
                  </a:lnTo>
                  <a:lnTo>
                    <a:pt x="1506" y="1875"/>
                  </a:lnTo>
                  <a:lnTo>
                    <a:pt x="1493" y="1886"/>
                  </a:lnTo>
                  <a:lnTo>
                    <a:pt x="1490" y="1888"/>
                  </a:lnTo>
                  <a:lnTo>
                    <a:pt x="1480" y="1901"/>
                  </a:lnTo>
                  <a:lnTo>
                    <a:pt x="1490" y="1911"/>
                  </a:lnTo>
                  <a:lnTo>
                    <a:pt x="1483" y="1898"/>
                  </a:lnTo>
                  <a:lnTo>
                    <a:pt x="1473" y="1906"/>
                  </a:lnTo>
                  <a:lnTo>
                    <a:pt x="1480" y="1919"/>
                  </a:lnTo>
                  <a:lnTo>
                    <a:pt x="1478" y="1906"/>
                  </a:lnTo>
                  <a:lnTo>
                    <a:pt x="1467" y="1909"/>
                  </a:lnTo>
                  <a:lnTo>
                    <a:pt x="1470" y="1921"/>
                  </a:lnTo>
                  <a:lnTo>
                    <a:pt x="1475" y="1909"/>
                  </a:lnTo>
                  <a:lnTo>
                    <a:pt x="1470" y="1906"/>
                  </a:lnTo>
                  <a:lnTo>
                    <a:pt x="1480" y="1909"/>
                  </a:lnTo>
                  <a:lnTo>
                    <a:pt x="1470" y="1901"/>
                  </a:lnTo>
                  <a:lnTo>
                    <a:pt x="1460" y="1914"/>
                  </a:lnTo>
                  <a:lnTo>
                    <a:pt x="1470" y="1904"/>
                  </a:lnTo>
                  <a:lnTo>
                    <a:pt x="1457" y="1891"/>
                  </a:lnTo>
                  <a:lnTo>
                    <a:pt x="1447" y="1901"/>
                  </a:lnTo>
                  <a:lnTo>
                    <a:pt x="1460" y="1893"/>
                  </a:lnTo>
                  <a:lnTo>
                    <a:pt x="1450" y="1873"/>
                  </a:lnTo>
                  <a:lnTo>
                    <a:pt x="1437" y="1881"/>
                  </a:lnTo>
                  <a:lnTo>
                    <a:pt x="1450" y="1875"/>
                  </a:lnTo>
                  <a:lnTo>
                    <a:pt x="1439" y="1847"/>
                  </a:lnTo>
                  <a:lnTo>
                    <a:pt x="1427" y="1852"/>
                  </a:lnTo>
                  <a:lnTo>
                    <a:pt x="1442" y="1850"/>
                  </a:lnTo>
                  <a:lnTo>
                    <a:pt x="1434" y="1814"/>
                  </a:lnTo>
                  <a:lnTo>
                    <a:pt x="1424" y="1771"/>
                  </a:lnTo>
                  <a:lnTo>
                    <a:pt x="1424" y="1771"/>
                  </a:lnTo>
                  <a:lnTo>
                    <a:pt x="1411" y="1725"/>
                  </a:lnTo>
                  <a:lnTo>
                    <a:pt x="1396" y="1727"/>
                  </a:lnTo>
                  <a:lnTo>
                    <a:pt x="1411" y="1725"/>
                  </a:lnTo>
                  <a:lnTo>
                    <a:pt x="1401" y="1676"/>
                  </a:lnTo>
                  <a:lnTo>
                    <a:pt x="1391" y="1628"/>
                  </a:lnTo>
                  <a:lnTo>
                    <a:pt x="1381" y="1582"/>
                  </a:lnTo>
                  <a:lnTo>
                    <a:pt x="1370" y="1538"/>
                  </a:lnTo>
                  <a:lnTo>
                    <a:pt x="1370" y="1538"/>
                  </a:lnTo>
                  <a:lnTo>
                    <a:pt x="1358" y="1497"/>
                  </a:lnTo>
                  <a:lnTo>
                    <a:pt x="1358" y="1495"/>
                  </a:lnTo>
                  <a:lnTo>
                    <a:pt x="1347" y="1464"/>
                  </a:lnTo>
                  <a:lnTo>
                    <a:pt x="1342" y="1459"/>
                  </a:lnTo>
                  <a:lnTo>
                    <a:pt x="1342" y="1459"/>
                  </a:lnTo>
                  <a:lnTo>
                    <a:pt x="1332" y="1444"/>
                  </a:lnTo>
                  <a:lnTo>
                    <a:pt x="1327" y="1441"/>
                  </a:lnTo>
                  <a:lnTo>
                    <a:pt x="1322" y="1438"/>
                  </a:lnTo>
                  <a:lnTo>
                    <a:pt x="1319" y="1441"/>
                  </a:lnTo>
                  <a:lnTo>
                    <a:pt x="1309" y="1444"/>
                  </a:lnTo>
                  <a:lnTo>
                    <a:pt x="1306" y="1444"/>
                  </a:lnTo>
                  <a:lnTo>
                    <a:pt x="1301" y="1446"/>
                  </a:lnTo>
                  <a:lnTo>
                    <a:pt x="1301" y="1446"/>
                  </a:lnTo>
                  <a:lnTo>
                    <a:pt x="1294" y="1459"/>
                  </a:lnTo>
                  <a:lnTo>
                    <a:pt x="1304" y="1469"/>
                  </a:lnTo>
                  <a:lnTo>
                    <a:pt x="1294" y="1459"/>
                  </a:lnTo>
                  <a:lnTo>
                    <a:pt x="1281" y="1477"/>
                  </a:lnTo>
                  <a:lnTo>
                    <a:pt x="1281" y="1479"/>
                  </a:lnTo>
                  <a:lnTo>
                    <a:pt x="1271" y="1500"/>
                  </a:lnTo>
                  <a:lnTo>
                    <a:pt x="1281" y="1507"/>
                  </a:lnTo>
                  <a:lnTo>
                    <a:pt x="1271" y="1497"/>
                  </a:lnTo>
                  <a:lnTo>
                    <a:pt x="1260" y="1513"/>
                  </a:lnTo>
                  <a:lnTo>
                    <a:pt x="1271" y="1523"/>
                  </a:lnTo>
                  <a:lnTo>
                    <a:pt x="1263" y="1513"/>
                  </a:lnTo>
                  <a:lnTo>
                    <a:pt x="1253" y="1523"/>
                  </a:lnTo>
                  <a:lnTo>
                    <a:pt x="1260" y="1533"/>
                  </a:lnTo>
                  <a:lnTo>
                    <a:pt x="1255" y="1520"/>
                  </a:lnTo>
                  <a:lnTo>
                    <a:pt x="1245" y="1525"/>
                  </a:lnTo>
                  <a:lnTo>
                    <a:pt x="1250" y="1538"/>
                  </a:lnTo>
                  <a:lnTo>
                    <a:pt x="1250" y="1523"/>
                  </a:lnTo>
                  <a:lnTo>
                    <a:pt x="1245" y="1525"/>
                  </a:lnTo>
                  <a:lnTo>
                    <a:pt x="1258" y="1525"/>
                  </a:lnTo>
                  <a:lnTo>
                    <a:pt x="1245" y="1520"/>
                  </a:lnTo>
                  <a:lnTo>
                    <a:pt x="1237" y="1533"/>
                  </a:lnTo>
                  <a:lnTo>
                    <a:pt x="1250" y="1525"/>
                  </a:lnTo>
                  <a:lnTo>
                    <a:pt x="1240" y="1507"/>
                  </a:lnTo>
                  <a:lnTo>
                    <a:pt x="1227" y="1515"/>
                  </a:lnTo>
                  <a:lnTo>
                    <a:pt x="1240" y="1510"/>
                  </a:lnTo>
                  <a:lnTo>
                    <a:pt x="1230" y="1487"/>
                  </a:lnTo>
                  <a:lnTo>
                    <a:pt x="1217" y="1492"/>
                  </a:lnTo>
                  <a:lnTo>
                    <a:pt x="1232" y="1490"/>
                  </a:lnTo>
                  <a:lnTo>
                    <a:pt x="1222" y="1456"/>
                  </a:lnTo>
                  <a:lnTo>
                    <a:pt x="1212" y="1418"/>
                  </a:lnTo>
                  <a:lnTo>
                    <a:pt x="1202" y="1377"/>
                  </a:lnTo>
                  <a:lnTo>
                    <a:pt x="1191" y="1339"/>
                  </a:lnTo>
                  <a:lnTo>
                    <a:pt x="1189" y="1336"/>
                  </a:lnTo>
                  <a:lnTo>
                    <a:pt x="1179" y="1311"/>
                  </a:lnTo>
                  <a:lnTo>
                    <a:pt x="1166" y="1316"/>
                  </a:lnTo>
                  <a:lnTo>
                    <a:pt x="1181" y="1313"/>
                  </a:lnTo>
                  <a:lnTo>
                    <a:pt x="1171" y="1275"/>
                  </a:lnTo>
                  <a:lnTo>
                    <a:pt x="1166" y="1267"/>
                  </a:lnTo>
                  <a:lnTo>
                    <a:pt x="1166" y="1267"/>
                  </a:lnTo>
                  <a:lnTo>
                    <a:pt x="1155" y="1252"/>
                  </a:lnTo>
                  <a:lnTo>
                    <a:pt x="1150" y="1249"/>
                  </a:lnTo>
                  <a:lnTo>
                    <a:pt x="1153" y="1249"/>
                  </a:lnTo>
                  <a:lnTo>
                    <a:pt x="1140" y="1244"/>
                  </a:lnTo>
                  <a:lnTo>
                    <a:pt x="1132" y="1242"/>
                  </a:lnTo>
                  <a:lnTo>
                    <a:pt x="1127" y="1244"/>
                  </a:lnTo>
                  <a:lnTo>
                    <a:pt x="1125" y="1244"/>
                  </a:lnTo>
                  <a:lnTo>
                    <a:pt x="1115" y="1252"/>
                  </a:lnTo>
                  <a:lnTo>
                    <a:pt x="1112" y="1254"/>
                  </a:lnTo>
                  <a:lnTo>
                    <a:pt x="1102" y="1270"/>
                  </a:lnTo>
                  <a:lnTo>
                    <a:pt x="1099" y="1275"/>
                  </a:lnTo>
                  <a:lnTo>
                    <a:pt x="1089" y="1298"/>
                  </a:lnTo>
                  <a:lnTo>
                    <a:pt x="1089" y="1298"/>
                  </a:lnTo>
                  <a:lnTo>
                    <a:pt x="1079" y="1326"/>
                  </a:lnTo>
                  <a:lnTo>
                    <a:pt x="1069" y="1354"/>
                  </a:lnTo>
                  <a:lnTo>
                    <a:pt x="1058" y="1382"/>
                  </a:lnTo>
                  <a:lnTo>
                    <a:pt x="1071" y="1387"/>
                  </a:lnTo>
                  <a:lnTo>
                    <a:pt x="1061" y="1380"/>
                  </a:lnTo>
                  <a:lnTo>
                    <a:pt x="1051" y="1400"/>
                  </a:lnTo>
                  <a:lnTo>
                    <a:pt x="1061" y="1408"/>
                  </a:lnTo>
                  <a:lnTo>
                    <a:pt x="1051" y="1398"/>
                  </a:lnTo>
                  <a:lnTo>
                    <a:pt x="1040" y="1413"/>
                  </a:lnTo>
                  <a:lnTo>
                    <a:pt x="1051" y="1423"/>
                  </a:lnTo>
                  <a:lnTo>
                    <a:pt x="1043" y="1410"/>
                  </a:lnTo>
                  <a:lnTo>
                    <a:pt x="1033" y="1418"/>
                  </a:lnTo>
                  <a:lnTo>
                    <a:pt x="1040" y="1431"/>
                  </a:lnTo>
                  <a:lnTo>
                    <a:pt x="1035" y="1418"/>
                  </a:lnTo>
                  <a:lnTo>
                    <a:pt x="1038" y="1415"/>
                  </a:lnTo>
                  <a:lnTo>
                    <a:pt x="1025" y="1418"/>
                  </a:lnTo>
                  <a:lnTo>
                    <a:pt x="1028" y="1433"/>
                  </a:lnTo>
                  <a:lnTo>
                    <a:pt x="1033" y="1421"/>
                  </a:lnTo>
                  <a:lnTo>
                    <a:pt x="1023" y="1418"/>
                  </a:lnTo>
                  <a:lnTo>
                    <a:pt x="1017" y="1431"/>
                  </a:lnTo>
                  <a:lnTo>
                    <a:pt x="1025" y="1418"/>
                  </a:lnTo>
                  <a:lnTo>
                    <a:pt x="1015" y="1413"/>
                  </a:lnTo>
                  <a:lnTo>
                    <a:pt x="1005" y="1408"/>
                  </a:lnTo>
                  <a:lnTo>
                    <a:pt x="1002" y="1408"/>
                  </a:lnTo>
                  <a:lnTo>
                    <a:pt x="997" y="1405"/>
                  </a:lnTo>
                  <a:lnTo>
                    <a:pt x="987" y="1405"/>
                  </a:lnTo>
                  <a:lnTo>
                    <a:pt x="977" y="1405"/>
                  </a:lnTo>
                  <a:lnTo>
                    <a:pt x="977" y="1405"/>
                  </a:lnTo>
                  <a:lnTo>
                    <a:pt x="971" y="1408"/>
                  </a:lnTo>
                  <a:lnTo>
                    <a:pt x="971" y="1408"/>
                  </a:lnTo>
                  <a:lnTo>
                    <a:pt x="961" y="1413"/>
                  </a:lnTo>
                  <a:lnTo>
                    <a:pt x="956" y="1415"/>
                  </a:lnTo>
                  <a:lnTo>
                    <a:pt x="946" y="1428"/>
                  </a:lnTo>
                  <a:lnTo>
                    <a:pt x="946" y="1431"/>
                  </a:lnTo>
                  <a:lnTo>
                    <a:pt x="936" y="1449"/>
                  </a:lnTo>
                  <a:lnTo>
                    <a:pt x="933" y="1451"/>
                  </a:lnTo>
                  <a:lnTo>
                    <a:pt x="923" y="1474"/>
                  </a:lnTo>
                  <a:lnTo>
                    <a:pt x="910" y="1502"/>
                  </a:lnTo>
                  <a:lnTo>
                    <a:pt x="910" y="1502"/>
                  </a:lnTo>
                  <a:lnTo>
                    <a:pt x="900" y="1528"/>
                  </a:lnTo>
                  <a:lnTo>
                    <a:pt x="890" y="1553"/>
                  </a:lnTo>
                  <a:lnTo>
                    <a:pt x="902" y="1559"/>
                  </a:lnTo>
                  <a:lnTo>
                    <a:pt x="890" y="1553"/>
                  </a:lnTo>
                  <a:lnTo>
                    <a:pt x="879" y="1576"/>
                  </a:lnTo>
                  <a:lnTo>
                    <a:pt x="892" y="1582"/>
                  </a:lnTo>
                  <a:lnTo>
                    <a:pt x="882" y="1574"/>
                  </a:lnTo>
                  <a:lnTo>
                    <a:pt x="872" y="1592"/>
                  </a:lnTo>
                  <a:lnTo>
                    <a:pt x="882" y="1599"/>
                  </a:lnTo>
                  <a:lnTo>
                    <a:pt x="872" y="1589"/>
                  </a:lnTo>
                  <a:lnTo>
                    <a:pt x="861" y="1605"/>
                  </a:lnTo>
                  <a:lnTo>
                    <a:pt x="851" y="1617"/>
                  </a:lnTo>
                  <a:lnTo>
                    <a:pt x="861" y="1628"/>
                  </a:lnTo>
                  <a:lnTo>
                    <a:pt x="854" y="1615"/>
                  </a:lnTo>
                  <a:lnTo>
                    <a:pt x="844" y="1622"/>
                  </a:lnTo>
                  <a:lnTo>
                    <a:pt x="844" y="1625"/>
                  </a:lnTo>
                  <a:lnTo>
                    <a:pt x="833" y="1635"/>
                  </a:lnTo>
                  <a:lnTo>
                    <a:pt x="823" y="1645"/>
                  </a:lnTo>
                  <a:lnTo>
                    <a:pt x="831" y="1656"/>
                  </a:lnTo>
                  <a:lnTo>
                    <a:pt x="823" y="1643"/>
                  </a:lnTo>
                  <a:lnTo>
                    <a:pt x="810" y="1653"/>
                  </a:lnTo>
                  <a:lnTo>
                    <a:pt x="808" y="1656"/>
                  </a:lnTo>
                  <a:lnTo>
                    <a:pt x="798" y="1668"/>
                  </a:lnTo>
                  <a:lnTo>
                    <a:pt x="808" y="1679"/>
                  </a:lnTo>
                  <a:lnTo>
                    <a:pt x="800" y="1668"/>
                  </a:lnTo>
                  <a:lnTo>
                    <a:pt x="790" y="1679"/>
                  </a:lnTo>
                  <a:lnTo>
                    <a:pt x="787" y="1679"/>
                  </a:lnTo>
                  <a:lnTo>
                    <a:pt x="777" y="1691"/>
                  </a:lnTo>
                  <a:lnTo>
                    <a:pt x="767" y="1707"/>
                  </a:lnTo>
                  <a:lnTo>
                    <a:pt x="757" y="1720"/>
                  </a:lnTo>
                  <a:lnTo>
                    <a:pt x="767" y="1730"/>
                  </a:lnTo>
                  <a:lnTo>
                    <a:pt x="759" y="1720"/>
                  </a:lnTo>
                  <a:lnTo>
                    <a:pt x="749" y="1730"/>
                  </a:lnTo>
                  <a:lnTo>
                    <a:pt x="739" y="1740"/>
                  </a:lnTo>
                  <a:lnTo>
                    <a:pt x="746" y="1750"/>
                  </a:lnTo>
                  <a:lnTo>
                    <a:pt x="741" y="1737"/>
                  </a:lnTo>
                  <a:lnTo>
                    <a:pt x="731" y="1743"/>
                  </a:lnTo>
                  <a:lnTo>
                    <a:pt x="736" y="1755"/>
                  </a:lnTo>
                  <a:lnTo>
                    <a:pt x="736" y="1740"/>
                  </a:lnTo>
                  <a:lnTo>
                    <a:pt x="726" y="1740"/>
                  </a:lnTo>
                  <a:lnTo>
                    <a:pt x="726" y="1755"/>
                  </a:lnTo>
                  <a:lnTo>
                    <a:pt x="728" y="1740"/>
                  </a:lnTo>
                  <a:lnTo>
                    <a:pt x="716" y="1737"/>
                  </a:lnTo>
                  <a:lnTo>
                    <a:pt x="713" y="1753"/>
                  </a:lnTo>
                  <a:lnTo>
                    <a:pt x="718" y="1740"/>
                  </a:lnTo>
                  <a:lnTo>
                    <a:pt x="723" y="1740"/>
                  </a:lnTo>
                  <a:lnTo>
                    <a:pt x="713" y="1732"/>
                  </a:lnTo>
                  <a:lnTo>
                    <a:pt x="703" y="1745"/>
                  </a:lnTo>
                  <a:lnTo>
                    <a:pt x="713" y="1735"/>
                  </a:lnTo>
                  <a:lnTo>
                    <a:pt x="703" y="1722"/>
                  </a:lnTo>
                  <a:lnTo>
                    <a:pt x="693" y="1732"/>
                  </a:lnTo>
                  <a:lnTo>
                    <a:pt x="705" y="1725"/>
                  </a:lnTo>
                  <a:lnTo>
                    <a:pt x="695" y="1707"/>
                  </a:lnTo>
                  <a:lnTo>
                    <a:pt x="682" y="1714"/>
                  </a:lnTo>
                  <a:lnTo>
                    <a:pt x="695" y="1709"/>
                  </a:lnTo>
                  <a:lnTo>
                    <a:pt x="685" y="1684"/>
                  </a:lnTo>
                  <a:lnTo>
                    <a:pt x="672" y="1651"/>
                  </a:lnTo>
                  <a:lnTo>
                    <a:pt x="659" y="1656"/>
                  </a:lnTo>
                  <a:lnTo>
                    <a:pt x="675" y="1653"/>
                  </a:lnTo>
                  <a:lnTo>
                    <a:pt x="667" y="1612"/>
                  </a:lnTo>
                  <a:lnTo>
                    <a:pt x="667" y="1610"/>
                  </a:lnTo>
                  <a:lnTo>
                    <a:pt x="657" y="1579"/>
                  </a:lnTo>
                  <a:lnTo>
                    <a:pt x="642" y="1584"/>
                  </a:lnTo>
                  <a:lnTo>
                    <a:pt x="657" y="1582"/>
                  </a:lnTo>
                  <a:lnTo>
                    <a:pt x="647" y="1520"/>
                  </a:lnTo>
                  <a:lnTo>
                    <a:pt x="636" y="1477"/>
                  </a:lnTo>
                  <a:lnTo>
                    <a:pt x="636" y="1474"/>
                  </a:lnTo>
                  <a:lnTo>
                    <a:pt x="624" y="1436"/>
                  </a:lnTo>
                  <a:lnTo>
                    <a:pt x="608" y="1441"/>
                  </a:lnTo>
                  <a:lnTo>
                    <a:pt x="624" y="1438"/>
                  </a:lnTo>
                  <a:lnTo>
                    <a:pt x="613" y="1405"/>
                  </a:lnTo>
                  <a:lnTo>
                    <a:pt x="603" y="1372"/>
                  </a:lnTo>
                  <a:lnTo>
                    <a:pt x="593" y="1339"/>
                  </a:lnTo>
                  <a:lnTo>
                    <a:pt x="583" y="1300"/>
                  </a:lnTo>
                  <a:lnTo>
                    <a:pt x="570" y="1257"/>
                  </a:lnTo>
                  <a:lnTo>
                    <a:pt x="555" y="1260"/>
                  </a:lnTo>
                  <a:lnTo>
                    <a:pt x="570" y="1257"/>
                  </a:lnTo>
                  <a:lnTo>
                    <a:pt x="562" y="1214"/>
                  </a:lnTo>
                  <a:lnTo>
                    <a:pt x="552" y="1170"/>
                  </a:lnTo>
                  <a:lnTo>
                    <a:pt x="552" y="1170"/>
                  </a:lnTo>
                  <a:lnTo>
                    <a:pt x="542" y="1129"/>
                  </a:lnTo>
                  <a:lnTo>
                    <a:pt x="532" y="1088"/>
                  </a:lnTo>
                  <a:lnTo>
                    <a:pt x="532" y="1086"/>
                  </a:lnTo>
                  <a:lnTo>
                    <a:pt x="519" y="1047"/>
                  </a:lnTo>
                  <a:lnTo>
                    <a:pt x="503" y="1053"/>
                  </a:lnTo>
                  <a:lnTo>
                    <a:pt x="519" y="1050"/>
                  </a:lnTo>
                  <a:lnTo>
                    <a:pt x="509" y="1014"/>
                  </a:lnTo>
                  <a:lnTo>
                    <a:pt x="498" y="978"/>
                  </a:lnTo>
                  <a:lnTo>
                    <a:pt x="488" y="938"/>
                  </a:lnTo>
                  <a:lnTo>
                    <a:pt x="473" y="940"/>
                  </a:lnTo>
                  <a:lnTo>
                    <a:pt x="488" y="938"/>
                  </a:lnTo>
                  <a:lnTo>
                    <a:pt x="478" y="884"/>
                  </a:lnTo>
                  <a:lnTo>
                    <a:pt x="465" y="823"/>
                  </a:lnTo>
                  <a:lnTo>
                    <a:pt x="455" y="751"/>
                  </a:lnTo>
                  <a:lnTo>
                    <a:pt x="440" y="754"/>
                  </a:lnTo>
                  <a:lnTo>
                    <a:pt x="455" y="754"/>
                  </a:lnTo>
                  <a:lnTo>
                    <a:pt x="447" y="687"/>
                  </a:lnTo>
                  <a:lnTo>
                    <a:pt x="447" y="685"/>
                  </a:lnTo>
                  <a:lnTo>
                    <a:pt x="437" y="639"/>
                  </a:lnTo>
                  <a:lnTo>
                    <a:pt x="432" y="631"/>
                  </a:lnTo>
                  <a:lnTo>
                    <a:pt x="432" y="628"/>
                  </a:lnTo>
                  <a:lnTo>
                    <a:pt x="422" y="621"/>
                  </a:lnTo>
                  <a:lnTo>
                    <a:pt x="417" y="621"/>
                  </a:lnTo>
                  <a:lnTo>
                    <a:pt x="411" y="618"/>
                  </a:lnTo>
                  <a:lnTo>
                    <a:pt x="406" y="621"/>
                  </a:lnTo>
                  <a:lnTo>
                    <a:pt x="401" y="623"/>
                  </a:lnTo>
                  <a:lnTo>
                    <a:pt x="401" y="623"/>
                  </a:lnTo>
                  <a:lnTo>
                    <a:pt x="388" y="644"/>
                  </a:lnTo>
                  <a:lnTo>
                    <a:pt x="386" y="651"/>
                  </a:lnTo>
                  <a:lnTo>
                    <a:pt x="376" y="695"/>
                  </a:lnTo>
                  <a:lnTo>
                    <a:pt x="388" y="697"/>
                  </a:lnTo>
                  <a:lnTo>
                    <a:pt x="376" y="695"/>
                  </a:lnTo>
                  <a:lnTo>
                    <a:pt x="365" y="736"/>
                  </a:lnTo>
                  <a:lnTo>
                    <a:pt x="365" y="738"/>
                  </a:lnTo>
                  <a:lnTo>
                    <a:pt x="355" y="812"/>
                  </a:lnTo>
                  <a:lnTo>
                    <a:pt x="368" y="812"/>
                  </a:lnTo>
                  <a:lnTo>
                    <a:pt x="355" y="810"/>
                  </a:lnTo>
                  <a:lnTo>
                    <a:pt x="345" y="869"/>
                  </a:lnTo>
                  <a:lnTo>
                    <a:pt x="332" y="925"/>
                  </a:lnTo>
                  <a:lnTo>
                    <a:pt x="322" y="984"/>
                  </a:lnTo>
                  <a:lnTo>
                    <a:pt x="312" y="1032"/>
                  </a:lnTo>
                  <a:lnTo>
                    <a:pt x="304" y="1081"/>
                  </a:lnTo>
                  <a:lnTo>
                    <a:pt x="294" y="1124"/>
                  </a:lnTo>
                  <a:lnTo>
                    <a:pt x="307" y="1127"/>
                  </a:lnTo>
                  <a:lnTo>
                    <a:pt x="294" y="1124"/>
                  </a:lnTo>
                  <a:lnTo>
                    <a:pt x="281" y="1165"/>
                  </a:lnTo>
                  <a:lnTo>
                    <a:pt x="271" y="1198"/>
                  </a:lnTo>
                  <a:lnTo>
                    <a:pt x="261" y="1231"/>
                  </a:lnTo>
                  <a:lnTo>
                    <a:pt x="273" y="1234"/>
                  </a:lnTo>
                  <a:lnTo>
                    <a:pt x="261" y="1229"/>
                  </a:lnTo>
                  <a:lnTo>
                    <a:pt x="250" y="1254"/>
                  </a:lnTo>
                  <a:lnTo>
                    <a:pt x="240" y="1283"/>
                  </a:lnTo>
                  <a:lnTo>
                    <a:pt x="253" y="1288"/>
                  </a:lnTo>
                  <a:lnTo>
                    <a:pt x="243" y="1277"/>
                  </a:lnTo>
                  <a:lnTo>
                    <a:pt x="245" y="1277"/>
                  </a:lnTo>
                  <a:lnTo>
                    <a:pt x="232" y="1290"/>
                  </a:lnTo>
                  <a:lnTo>
                    <a:pt x="227" y="1295"/>
                  </a:lnTo>
                  <a:lnTo>
                    <a:pt x="217" y="1318"/>
                  </a:lnTo>
                  <a:lnTo>
                    <a:pt x="230" y="1323"/>
                  </a:lnTo>
                  <a:lnTo>
                    <a:pt x="220" y="1316"/>
                  </a:lnTo>
                  <a:lnTo>
                    <a:pt x="209" y="1336"/>
                  </a:lnTo>
                  <a:lnTo>
                    <a:pt x="199" y="1357"/>
                  </a:lnTo>
                  <a:lnTo>
                    <a:pt x="197" y="1359"/>
                  </a:lnTo>
                  <a:lnTo>
                    <a:pt x="189" y="1377"/>
                  </a:lnTo>
                  <a:lnTo>
                    <a:pt x="202" y="1382"/>
                  </a:lnTo>
                  <a:lnTo>
                    <a:pt x="192" y="1372"/>
                  </a:lnTo>
                  <a:lnTo>
                    <a:pt x="179" y="1392"/>
                  </a:lnTo>
                  <a:lnTo>
                    <a:pt x="189" y="1403"/>
                  </a:lnTo>
                  <a:lnTo>
                    <a:pt x="179" y="1392"/>
                  </a:lnTo>
                  <a:lnTo>
                    <a:pt x="168" y="1405"/>
                  </a:lnTo>
                  <a:lnTo>
                    <a:pt x="179" y="1415"/>
                  </a:lnTo>
                  <a:lnTo>
                    <a:pt x="171" y="1405"/>
                  </a:lnTo>
                  <a:lnTo>
                    <a:pt x="161" y="1415"/>
                  </a:lnTo>
                  <a:lnTo>
                    <a:pt x="168" y="1426"/>
                  </a:lnTo>
                  <a:lnTo>
                    <a:pt x="174" y="1413"/>
                  </a:lnTo>
                  <a:lnTo>
                    <a:pt x="168" y="1410"/>
                  </a:lnTo>
                  <a:lnTo>
                    <a:pt x="163" y="1413"/>
                  </a:lnTo>
                  <a:lnTo>
                    <a:pt x="179" y="1413"/>
                  </a:lnTo>
                  <a:lnTo>
                    <a:pt x="168" y="1405"/>
                  </a:lnTo>
                  <a:lnTo>
                    <a:pt x="158" y="1418"/>
                  </a:lnTo>
                  <a:lnTo>
                    <a:pt x="171" y="1410"/>
                  </a:lnTo>
                  <a:lnTo>
                    <a:pt x="161" y="1390"/>
                  </a:lnTo>
                  <a:lnTo>
                    <a:pt x="161" y="1387"/>
                  </a:lnTo>
                  <a:lnTo>
                    <a:pt x="148" y="1367"/>
                  </a:lnTo>
                  <a:lnTo>
                    <a:pt x="145" y="1367"/>
                  </a:lnTo>
                  <a:lnTo>
                    <a:pt x="140" y="1364"/>
                  </a:lnTo>
                  <a:lnTo>
                    <a:pt x="135" y="1362"/>
                  </a:lnTo>
                  <a:lnTo>
                    <a:pt x="125" y="1362"/>
                  </a:lnTo>
                  <a:lnTo>
                    <a:pt x="125" y="1362"/>
                  </a:lnTo>
                  <a:lnTo>
                    <a:pt x="120" y="1364"/>
                  </a:lnTo>
                  <a:lnTo>
                    <a:pt x="115" y="1367"/>
                  </a:lnTo>
                  <a:lnTo>
                    <a:pt x="112" y="1372"/>
                  </a:lnTo>
                  <a:lnTo>
                    <a:pt x="102" y="1403"/>
                  </a:lnTo>
                  <a:lnTo>
                    <a:pt x="102" y="1405"/>
                  </a:lnTo>
                  <a:lnTo>
                    <a:pt x="92" y="1446"/>
                  </a:lnTo>
                  <a:lnTo>
                    <a:pt x="105" y="1449"/>
                  </a:lnTo>
                  <a:lnTo>
                    <a:pt x="92" y="1444"/>
                  </a:lnTo>
                  <a:lnTo>
                    <a:pt x="82" y="1474"/>
                  </a:lnTo>
                  <a:lnTo>
                    <a:pt x="94" y="1479"/>
                  </a:lnTo>
                  <a:lnTo>
                    <a:pt x="84" y="1469"/>
                  </a:lnTo>
                  <a:lnTo>
                    <a:pt x="84" y="1469"/>
                  </a:lnTo>
                  <a:lnTo>
                    <a:pt x="74" y="1484"/>
                  </a:lnTo>
                  <a:lnTo>
                    <a:pt x="84" y="1495"/>
                  </a:lnTo>
                  <a:lnTo>
                    <a:pt x="79" y="1482"/>
                  </a:lnTo>
                  <a:lnTo>
                    <a:pt x="69" y="1487"/>
                  </a:lnTo>
                  <a:lnTo>
                    <a:pt x="64" y="1490"/>
                  </a:lnTo>
                  <a:lnTo>
                    <a:pt x="53" y="1502"/>
                  </a:lnTo>
                  <a:lnTo>
                    <a:pt x="53" y="1502"/>
                  </a:lnTo>
                  <a:lnTo>
                    <a:pt x="51" y="1507"/>
                  </a:lnTo>
                  <a:lnTo>
                    <a:pt x="41" y="1536"/>
                  </a:lnTo>
                  <a:lnTo>
                    <a:pt x="41" y="1538"/>
                  </a:lnTo>
                  <a:lnTo>
                    <a:pt x="30" y="1579"/>
                  </a:lnTo>
                  <a:lnTo>
                    <a:pt x="43" y="1582"/>
                  </a:lnTo>
                  <a:lnTo>
                    <a:pt x="30" y="1576"/>
                  </a:lnTo>
                  <a:lnTo>
                    <a:pt x="18" y="1610"/>
                  </a:lnTo>
                  <a:lnTo>
                    <a:pt x="30" y="1615"/>
                  </a:lnTo>
                  <a:lnTo>
                    <a:pt x="20" y="1605"/>
                  </a:lnTo>
                  <a:lnTo>
                    <a:pt x="20" y="1605"/>
                  </a:lnTo>
                  <a:lnTo>
                    <a:pt x="10" y="1620"/>
                  </a:lnTo>
                  <a:lnTo>
                    <a:pt x="20" y="1630"/>
                  </a:lnTo>
                  <a:lnTo>
                    <a:pt x="25" y="1617"/>
                  </a:lnTo>
                  <a:lnTo>
                    <a:pt x="20" y="1615"/>
                  </a:lnTo>
                  <a:lnTo>
                    <a:pt x="15" y="1617"/>
                  </a:lnTo>
                  <a:lnTo>
                    <a:pt x="30" y="1620"/>
                  </a:lnTo>
                  <a:lnTo>
                    <a:pt x="20" y="1607"/>
                  </a:lnTo>
                  <a:lnTo>
                    <a:pt x="0" y="1630"/>
                  </a:lnTo>
                  <a:lnTo>
                    <a:pt x="10" y="1643"/>
                  </a:lnTo>
                  <a:lnTo>
                    <a:pt x="15" y="1643"/>
                  </a:lnTo>
                  <a:lnTo>
                    <a:pt x="20" y="1645"/>
                  </a:lnTo>
                  <a:lnTo>
                    <a:pt x="25" y="1643"/>
                  </a:lnTo>
                  <a:lnTo>
                    <a:pt x="30" y="1643"/>
                  </a:lnTo>
                  <a:lnTo>
                    <a:pt x="41" y="1628"/>
                  </a:lnTo>
                  <a:lnTo>
                    <a:pt x="41" y="1625"/>
                  </a:lnTo>
                  <a:lnTo>
                    <a:pt x="46" y="1615"/>
                  </a:lnTo>
                  <a:lnTo>
                    <a:pt x="43" y="1620"/>
                  </a:lnTo>
                  <a:lnTo>
                    <a:pt x="56" y="1587"/>
                  </a:lnTo>
                  <a:lnTo>
                    <a:pt x="59" y="1587"/>
                  </a:lnTo>
                  <a:lnTo>
                    <a:pt x="69" y="1546"/>
                  </a:lnTo>
                  <a:lnTo>
                    <a:pt x="53" y="1541"/>
                  </a:lnTo>
                  <a:lnTo>
                    <a:pt x="66" y="1546"/>
                  </a:lnTo>
                  <a:lnTo>
                    <a:pt x="76" y="1518"/>
                  </a:lnTo>
                  <a:lnTo>
                    <a:pt x="64" y="1513"/>
                  </a:lnTo>
                  <a:lnTo>
                    <a:pt x="74" y="1525"/>
                  </a:lnTo>
                  <a:lnTo>
                    <a:pt x="84" y="1513"/>
                  </a:lnTo>
                  <a:lnTo>
                    <a:pt x="74" y="1500"/>
                  </a:lnTo>
                  <a:lnTo>
                    <a:pt x="82" y="1515"/>
                  </a:lnTo>
                  <a:lnTo>
                    <a:pt x="92" y="1510"/>
                  </a:lnTo>
                  <a:lnTo>
                    <a:pt x="94" y="1507"/>
                  </a:lnTo>
                  <a:lnTo>
                    <a:pt x="105" y="1492"/>
                  </a:lnTo>
                  <a:lnTo>
                    <a:pt x="105" y="1490"/>
                  </a:lnTo>
                  <a:lnTo>
                    <a:pt x="110" y="1479"/>
                  </a:lnTo>
                  <a:lnTo>
                    <a:pt x="110" y="1484"/>
                  </a:lnTo>
                  <a:lnTo>
                    <a:pt x="120" y="1454"/>
                  </a:lnTo>
                  <a:lnTo>
                    <a:pt x="120" y="1454"/>
                  </a:lnTo>
                  <a:lnTo>
                    <a:pt x="130" y="1413"/>
                  </a:lnTo>
                  <a:lnTo>
                    <a:pt x="115" y="1408"/>
                  </a:lnTo>
                  <a:lnTo>
                    <a:pt x="130" y="1413"/>
                  </a:lnTo>
                  <a:lnTo>
                    <a:pt x="140" y="1382"/>
                  </a:lnTo>
                  <a:lnTo>
                    <a:pt x="125" y="1392"/>
                  </a:lnTo>
                  <a:lnTo>
                    <a:pt x="130" y="1390"/>
                  </a:lnTo>
                  <a:lnTo>
                    <a:pt x="135" y="1387"/>
                  </a:lnTo>
                  <a:lnTo>
                    <a:pt x="140" y="1377"/>
                  </a:lnTo>
                  <a:lnTo>
                    <a:pt x="125" y="1377"/>
                  </a:lnTo>
                  <a:lnTo>
                    <a:pt x="125" y="1392"/>
                  </a:lnTo>
                  <a:lnTo>
                    <a:pt x="135" y="1392"/>
                  </a:lnTo>
                  <a:lnTo>
                    <a:pt x="125" y="1387"/>
                  </a:lnTo>
                  <a:lnTo>
                    <a:pt x="130" y="1390"/>
                  </a:lnTo>
                  <a:lnTo>
                    <a:pt x="135" y="1377"/>
                  </a:lnTo>
                  <a:lnTo>
                    <a:pt x="125" y="1387"/>
                  </a:lnTo>
                  <a:lnTo>
                    <a:pt x="138" y="1408"/>
                  </a:lnTo>
                  <a:lnTo>
                    <a:pt x="148" y="1398"/>
                  </a:lnTo>
                  <a:lnTo>
                    <a:pt x="138" y="1405"/>
                  </a:lnTo>
                  <a:lnTo>
                    <a:pt x="148" y="1426"/>
                  </a:lnTo>
                  <a:lnTo>
                    <a:pt x="151" y="1431"/>
                  </a:lnTo>
                  <a:lnTo>
                    <a:pt x="161" y="1438"/>
                  </a:lnTo>
                  <a:lnTo>
                    <a:pt x="163" y="1438"/>
                  </a:lnTo>
                  <a:lnTo>
                    <a:pt x="168" y="1441"/>
                  </a:lnTo>
                  <a:lnTo>
                    <a:pt x="174" y="1438"/>
                  </a:lnTo>
                  <a:lnTo>
                    <a:pt x="179" y="1438"/>
                  </a:lnTo>
                  <a:lnTo>
                    <a:pt x="189" y="1428"/>
                  </a:lnTo>
                  <a:lnTo>
                    <a:pt x="189" y="1428"/>
                  </a:lnTo>
                  <a:lnTo>
                    <a:pt x="199" y="1415"/>
                  </a:lnTo>
                  <a:lnTo>
                    <a:pt x="202" y="1413"/>
                  </a:lnTo>
                  <a:lnTo>
                    <a:pt x="215" y="1392"/>
                  </a:lnTo>
                  <a:lnTo>
                    <a:pt x="215" y="1390"/>
                  </a:lnTo>
                  <a:lnTo>
                    <a:pt x="222" y="1372"/>
                  </a:lnTo>
                  <a:lnTo>
                    <a:pt x="209" y="1364"/>
                  </a:lnTo>
                  <a:lnTo>
                    <a:pt x="222" y="1372"/>
                  </a:lnTo>
                  <a:lnTo>
                    <a:pt x="232" y="1352"/>
                  </a:lnTo>
                  <a:lnTo>
                    <a:pt x="243" y="1331"/>
                  </a:lnTo>
                  <a:lnTo>
                    <a:pt x="243" y="1331"/>
                  </a:lnTo>
                  <a:lnTo>
                    <a:pt x="253" y="1308"/>
                  </a:lnTo>
                  <a:lnTo>
                    <a:pt x="240" y="1300"/>
                  </a:lnTo>
                  <a:lnTo>
                    <a:pt x="250" y="1313"/>
                  </a:lnTo>
                  <a:lnTo>
                    <a:pt x="263" y="1300"/>
                  </a:lnTo>
                  <a:lnTo>
                    <a:pt x="263" y="1298"/>
                  </a:lnTo>
                  <a:lnTo>
                    <a:pt x="268" y="1288"/>
                  </a:lnTo>
                  <a:lnTo>
                    <a:pt x="266" y="1293"/>
                  </a:lnTo>
                  <a:lnTo>
                    <a:pt x="276" y="1265"/>
                  </a:lnTo>
                  <a:lnTo>
                    <a:pt x="286" y="1239"/>
                  </a:lnTo>
                  <a:lnTo>
                    <a:pt x="289" y="1239"/>
                  </a:lnTo>
                  <a:lnTo>
                    <a:pt x="299" y="1206"/>
                  </a:lnTo>
                  <a:lnTo>
                    <a:pt x="309" y="1173"/>
                  </a:lnTo>
                  <a:lnTo>
                    <a:pt x="322" y="1132"/>
                  </a:lnTo>
                  <a:lnTo>
                    <a:pt x="322" y="1129"/>
                  </a:lnTo>
                  <a:lnTo>
                    <a:pt x="332" y="1086"/>
                  </a:lnTo>
                  <a:lnTo>
                    <a:pt x="340" y="1037"/>
                  </a:lnTo>
                  <a:lnTo>
                    <a:pt x="350" y="989"/>
                  </a:lnTo>
                  <a:lnTo>
                    <a:pt x="360" y="930"/>
                  </a:lnTo>
                  <a:lnTo>
                    <a:pt x="373" y="874"/>
                  </a:lnTo>
                  <a:lnTo>
                    <a:pt x="383" y="815"/>
                  </a:lnTo>
                  <a:lnTo>
                    <a:pt x="383" y="815"/>
                  </a:lnTo>
                  <a:lnTo>
                    <a:pt x="394" y="741"/>
                  </a:lnTo>
                  <a:lnTo>
                    <a:pt x="378" y="738"/>
                  </a:lnTo>
                  <a:lnTo>
                    <a:pt x="394" y="743"/>
                  </a:lnTo>
                  <a:lnTo>
                    <a:pt x="404" y="702"/>
                  </a:lnTo>
                  <a:lnTo>
                    <a:pt x="404" y="700"/>
                  </a:lnTo>
                  <a:lnTo>
                    <a:pt x="414" y="656"/>
                  </a:lnTo>
                  <a:lnTo>
                    <a:pt x="399" y="654"/>
                  </a:lnTo>
                  <a:lnTo>
                    <a:pt x="411" y="664"/>
                  </a:lnTo>
                  <a:lnTo>
                    <a:pt x="424" y="644"/>
                  </a:lnTo>
                  <a:lnTo>
                    <a:pt x="406" y="646"/>
                  </a:lnTo>
                  <a:lnTo>
                    <a:pt x="411" y="649"/>
                  </a:lnTo>
                  <a:lnTo>
                    <a:pt x="417" y="646"/>
                  </a:lnTo>
                  <a:lnTo>
                    <a:pt x="422" y="644"/>
                  </a:lnTo>
                  <a:lnTo>
                    <a:pt x="411" y="633"/>
                  </a:lnTo>
                  <a:lnTo>
                    <a:pt x="404" y="646"/>
                  </a:lnTo>
                  <a:lnTo>
                    <a:pt x="414" y="654"/>
                  </a:lnTo>
                  <a:lnTo>
                    <a:pt x="422" y="641"/>
                  </a:lnTo>
                  <a:lnTo>
                    <a:pt x="409" y="644"/>
                  </a:lnTo>
                  <a:lnTo>
                    <a:pt x="419" y="690"/>
                  </a:lnTo>
                  <a:lnTo>
                    <a:pt x="432" y="687"/>
                  </a:lnTo>
                  <a:lnTo>
                    <a:pt x="419" y="690"/>
                  </a:lnTo>
                  <a:lnTo>
                    <a:pt x="427" y="756"/>
                  </a:lnTo>
                  <a:lnTo>
                    <a:pt x="427" y="756"/>
                  </a:lnTo>
                  <a:lnTo>
                    <a:pt x="437" y="828"/>
                  </a:lnTo>
                  <a:lnTo>
                    <a:pt x="450" y="889"/>
                  </a:lnTo>
                  <a:lnTo>
                    <a:pt x="460" y="943"/>
                  </a:lnTo>
                  <a:lnTo>
                    <a:pt x="460" y="945"/>
                  </a:lnTo>
                  <a:lnTo>
                    <a:pt x="470" y="986"/>
                  </a:lnTo>
                  <a:lnTo>
                    <a:pt x="480" y="1022"/>
                  </a:lnTo>
                  <a:lnTo>
                    <a:pt x="491" y="1058"/>
                  </a:lnTo>
                  <a:lnTo>
                    <a:pt x="491" y="1058"/>
                  </a:lnTo>
                  <a:lnTo>
                    <a:pt x="503" y="1096"/>
                  </a:lnTo>
                  <a:lnTo>
                    <a:pt x="516" y="1091"/>
                  </a:lnTo>
                  <a:lnTo>
                    <a:pt x="503" y="1096"/>
                  </a:lnTo>
                  <a:lnTo>
                    <a:pt x="514" y="1137"/>
                  </a:lnTo>
                  <a:lnTo>
                    <a:pt x="524" y="1178"/>
                  </a:lnTo>
                  <a:lnTo>
                    <a:pt x="537" y="1173"/>
                  </a:lnTo>
                  <a:lnTo>
                    <a:pt x="524" y="1175"/>
                  </a:lnTo>
                  <a:lnTo>
                    <a:pt x="534" y="1219"/>
                  </a:lnTo>
                  <a:lnTo>
                    <a:pt x="542" y="1262"/>
                  </a:lnTo>
                  <a:lnTo>
                    <a:pt x="542" y="1265"/>
                  </a:lnTo>
                  <a:lnTo>
                    <a:pt x="555" y="1308"/>
                  </a:lnTo>
                  <a:lnTo>
                    <a:pt x="565" y="1346"/>
                  </a:lnTo>
                  <a:lnTo>
                    <a:pt x="575" y="1380"/>
                  </a:lnTo>
                  <a:lnTo>
                    <a:pt x="585" y="1413"/>
                  </a:lnTo>
                  <a:lnTo>
                    <a:pt x="596" y="1446"/>
                  </a:lnTo>
                  <a:lnTo>
                    <a:pt x="596" y="1446"/>
                  </a:lnTo>
                  <a:lnTo>
                    <a:pt x="608" y="1484"/>
                  </a:lnTo>
                  <a:lnTo>
                    <a:pt x="621" y="1479"/>
                  </a:lnTo>
                  <a:lnTo>
                    <a:pt x="608" y="1482"/>
                  </a:lnTo>
                  <a:lnTo>
                    <a:pt x="619" y="1525"/>
                  </a:lnTo>
                  <a:lnTo>
                    <a:pt x="629" y="1587"/>
                  </a:lnTo>
                  <a:lnTo>
                    <a:pt x="629" y="1589"/>
                  </a:lnTo>
                  <a:lnTo>
                    <a:pt x="639" y="1620"/>
                  </a:lnTo>
                  <a:lnTo>
                    <a:pt x="652" y="1615"/>
                  </a:lnTo>
                  <a:lnTo>
                    <a:pt x="639" y="1617"/>
                  </a:lnTo>
                  <a:lnTo>
                    <a:pt x="647" y="1658"/>
                  </a:lnTo>
                  <a:lnTo>
                    <a:pt x="647" y="1661"/>
                  </a:lnTo>
                  <a:lnTo>
                    <a:pt x="659" y="1694"/>
                  </a:lnTo>
                  <a:lnTo>
                    <a:pt x="670" y="1720"/>
                  </a:lnTo>
                  <a:lnTo>
                    <a:pt x="672" y="1725"/>
                  </a:lnTo>
                  <a:lnTo>
                    <a:pt x="682" y="1743"/>
                  </a:lnTo>
                  <a:lnTo>
                    <a:pt x="682" y="1745"/>
                  </a:lnTo>
                  <a:lnTo>
                    <a:pt x="693" y="1758"/>
                  </a:lnTo>
                  <a:lnTo>
                    <a:pt x="695" y="1758"/>
                  </a:lnTo>
                  <a:lnTo>
                    <a:pt x="705" y="1766"/>
                  </a:lnTo>
                  <a:lnTo>
                    <a:pt x="708" y="1766"/>
                  </a:lnTo>
                  <a:lnTo>
                    <a:pt x="711" y="1768"/>
                  </a:lnTo>
                  <a:lnTo>
                    <a:pt x="723" y="1771"/>
                  </a:lnTo>
                  <a:lnTo>
                    <a:pt x="726" y="1771"/>
                  </a:lnTo>
                  <a:lnTo>
                    <a:pt x="736" y="1771"/>
                  </a:lnTo>
                  <a:lnTo>
                    <a:pt x="736" y="1771"/>
                  </a:lnTo>
                  <a:lnTo>
                    <a:pt x="741" y="1768"/>
                  </a:lnTo>
                  <a:lnTo>
                    <a:pt x="744" y="1771"/>
                  </a:lnTo>
                  <a:lnTo>
                    <a:pt x="754" y="1766"/>
                  </a:lnTo>
                  <a:lnTo>
                    <a:pt x="757" y="1763"/>
                  </a:lnTo>
                  <a:lnTo>
                    <a:pt x="767" y="1753"/>
                  </a:lnTo>
                  <a:lnTo>
                    <a:pt x="777" y="1743"/>
                  </a:lnTo>
                  <a:lnTo>
                    <a:pt x="777" y="1743"/>
                  </a:lnTo>
                  <a:lnTo>
                    <a:pt x="787" y="1730"/>
                  </a:lnTo>
                  <a:lnTo>
                    <a:pt x="798" y="1714"/>
                  </a:lnTo>
                  <a:lnTo>
                    <a:pt x="808" y="1702"/>
                  </a:lnTo>
                  <a:lnTo>
                    <a:pt x="798" y="1689"/>
                  </a:lnTo>
                  <a:lnTo>
                    <a:pt x="808" y="1702"/>
                  </a:lnTo>
                  <a:lnTo>
                    <a:pt x="818" y="1691"/>
                  </a:lnTo>
                  <a:lnTo>
                    <a:pt x="818" y="1691"/>
                  </a:lnTo>
                  <a:lnTo>
                    <a:pt x="828" y="1679"/>
                  </a:lnTo>
                  <a:lnTo>
                    <a:pt x="818" y="1666"/>
                  </a:lnTo>
                  <a:lnTo>
                    <a:pt x="828" y="1679"/>
                  </a:lnTo>
                  <a:lnTo>
                    <a:pt x="841" y="1668"/>
                  </a:lnTo>
                  <a:lnTo>
                    <a:pt x="841" y="1668"/>
                  </a:lnTo>
                  <a:lnTo>
                    <a:pt x="851" y="1658"/>
                  </a:lnTo>
                  <a:lnTo>
                    <a:pt x="861" y="1648"/>
                  </a:lnTo>
                  <a:lnTo>
                    <a:pt x="851" y="1635"/>
                  </a:lnTo>
                  <a:lnTo>
                    <a:pt x="861" y="1648"/>
                  </a:lnTo>
                  <a:lnTo>
                    <a:pt x="872" y="1640"/>
                  </a:lnTo>
                  <a:lnTo>
                    <a:pt x="872" y="1640"/>
                  </a:lnTo>
                  <a:lnTo>
                    <a:pt x="882" y="1628"/>
                  </a:lnTo>
                  <a:lnTo>
                    <a:pt x="892" y="1612"/>
                  </a:lnTo>
                  <a:lnTo>
                    <a:pt x="895" y="1610"/>
                  </a:lnTo>
                  <a:lnTo>
                    <a:pt x="905" y="1592"/>
                  </a:lnTo>
                  <a:lnTo>
                    <a:pt x="905" y="1589"/>
                  </a:lnTo>
                  <a:lnTo>
                    <a:pt x="915" y="1566"/>
                  </a:lnTo>
                  <a:lnTo>
                    <a:pt x="918" y="1559"/>
                  </a:lnTo>
                  <a:lnTo>
                    <a:pt x="915" y="1564"/>
                  </a:lnTo>
                  <a:lnTo>
                    <a:pt x="925" y="1538"/>
                  </a:lnTo>
                  <a:lnTo>
                    <a:pt x="936" y="1513"/>
                  </a:lnTo>
                  <a:lnTo>
                    <a:pt x="923" y="1507"/>
                  </a:lnTo>
                  <a:lnTo>
                    <a:pt x="936" y="1515"/>
                  </a:lnTo>
                  <a:lnTo>
                    <a:pt x="948" y="1487"/>
                  </a:lnTo>
                  <a:lnTo>
                    <a:pt x="959" y="1464"/>
                  </a:lnTo>
                  <a:lnTo>
                    <a:pt x="946" y="1456"/>
                  </a:lnTo>
                  <a:lnTo>
                    <a:pt x="959" y="1467"/>
                  </a:lnTo>
                  <a:lnTo>
                    <a:pt x="969" y="1449"/>
                  </a:lnTo>
                  <a:lnTo>
                    <a:pt x="956" y="1438"/>
                  </a:lnTo>
                  <a:lnTo>
                    <a:pt x="966" y="1451"/>
                  </a:lnTo>
                  <a:lnTo>
                    <a:pt x="977" y="1438"/>
                  </a:lnTo>
                  <a:lnTo>
                    <a:pt x="966" y="1426"/>
                  </a:lnTo>
                  <a:lnTo>
                    <a:pt x="974" y="1441"/>
                  </a:lnTo>
                  <a:lnTo>
                    <a:pt x="984" y="1436"/>
                  </a:lnTo>
                  <a:lnTo>
                    <a:pt x="977" y="1421"/>
                  </a:lnTo>
                  <a:lnTo>
                    <a:pt x="977" y="1436"/>
                  </a:lnTo>
                  <a:lnTo>
                    <a:pt x="987" y="1436"/>
                  </a:lnTo>
                  <a:lnTo>
                    <a:pt x="997" y="1436"/>
                  </a:lnTo>
                  <a:lnTo>
                    <a:pt x="997" y="1421"/>
                  </a:lnTo>
                  <a:lnTo>
                    <a:pt x="992" y="1436"/>
                  </a:lnTo>
                  <a:lnTo>
                    <a:pt x="1002" y="1441"/>
                  </a:lnTo>
                  <a:lnTo>
                    <a:pt x="1012" y="1446"/>
                  </a:lnTo>
                  <a:lnTo>
                    <a:pt x="1015" y="1446"/>
                  </a:lnTo>
                  <a:lnTo>
                    <a:pt x="1025" y="1449"/>
                  </a:lnTo>
                  <a:lnTo>
                    <a:pt x="1028" y="1449"/>
                  </a:lnTo>
                  <a:lnTo>
                    <a:pt x="1030" y="1449"/>
                  </a:lnTo>
                  <a:lnTo>
                    <a:pt x="1043" y="1446"/>
                  </a:lnTo>
                  <a:lnTo>
                    <a:pt x="1046" y="1444"/>
                  </a:lnTo>
                  <a:lnTo>
                    <a:pt x="1051" y="1444"/>
                  </a:lnTo>
                  <a:lnTo>
                    <a:pt x="1061" y="1436"/>
                  </a:lnTo>
                  <a:lnTo>
                    <a:pt x="1061" y="1436"/>
                  </a:lnTo>
                  <a:lnTo>
                    <a:pt x="1071" y="1421"/>
                  </a:lnTo>
                  <a:lnTo>
                    <a:pt x="1074" y="1415"/>
                  </a:lnTo>
                  <a:lnTo>
                    <a:pt x="1084" y="1395"/>
                  </a:lnTo>
                  <a:lnTo>
                    <a:pt x="1086" y="1387"/>
                  </a:lnTo>
                  <a:lnTo>
                    <a:pt x="1084" y="1392"/>
                  </a:lnTo>
                  <a:lnTo>
                    <a:pt x="1094" y="1364"/>
                  </a:lnTo>
                  <a:lnTo>
                    <a:pt x="1104" y="1336"/>
                  </a:lnTo>
                  <a:lnTo>
                    <a:pt x="1115" y="1308"/>
                  </a:lnTo>
                  <a:lnTo>
                    <a:pt x="1102" y="1303"/>
                  </a:lnTo>
                  <a:lnTo>
                    <a:pt x="1115" y="1311"/>
                  </a:lnTo>
                  <a:lnTo>
                    <a:pt x="1125" y="1288"/>
                  </a:lnTo>
                  <a:lnTo>
                    <a:pt x="1112" y="1280"/>
                  </a:lnTo>
                  <a:lnTo>
                    <a:pt x="1122" y="1293"/>
                  </a:lnTo>
                  <a:lnTo>
                    <a:pt x="1132" y="1277"/>
                  </a:lnTo>
                  <a:lnTo>
                    <a:pt x="1122" y="1265"/>
                  </a:lnTo>
                  <a:lnTo>
                    <a:pt x="1132" y="1277"/>
                  </a:lnTo>
                  <a:lnTo>
                    <a:pt x="1143" y="1270"/>
                  </a:lnTo>
                  <a:lnTo>
                    <a:pt x="1132" y="1272"/>
                  </a:lnTo>
                  <a:lnTo>
                    <a:pt x="1138" y="1270"/>
                  </a:lnTo>
                  <a:lnTo>
                    <a:pt x="1132" y="1257"/>
                  </a:lnTo>
                  <a:lnTo>
                    <a:pt x="1127" y="1272"/>
                  </a:lnTo>
                  <a:lnTo>
                    <a:pt x="1140" y="1277"/>
                  </a:lnTo>
                  <a:lnTo>
                    <a:pt x="1145" y="1262"/>
                  </a:lnTo>
                  <a:lnTo>
                    <a:pt x="1135" y="1275"/>
                  </a:lnTo>
                  <a:lnTo>
                    <a:pt x="1145" y="1290"/>
                  </a:lnTo>
                  <a:lnTo>
                    <a:pt x="1155" y="1277"/>
                  </a:lnTo>
                  <a:lnTo>
                    <a:pt x="1143" y="1283"/>
                  </a:lnTo>
                  <a:lnTo>
                    <a:pt x="1153" y="1321"/>
                  </a:lnTo>
                  <a:lnTo>
                    <a:pt x="1153" y="1321"/>
                  </a:lnTo>
                  <a:lnTo>
                    <a:pt x="1163" y="1346"/>
                  </a:lnTo>
                  <a:lnTo>
                    <a:pt x="1176" y="1341"/>
                  </a:lnTo>
                  <a:lnTo>
                    <a:pt x="1163" y="1346"/>
                  </a:lnTo>
                  <a:lnTo>
                    <a:pt x="1173" y="1385"/>
                  </a:lnTo>
                  <a:lnTo>
                    <a:pt x="1184" y="1426"/>
                  </a:lnTo>
                  <a:lnTo>
                    <a:pt x="1194" y="1464"/>
                  </a:lnTo>
                  <a:lnTo>
                    <a:pt x="1204" y="1497"/>
                  </a:lnTo>
                  <a:lnTo>
                    <a:pt x="1204" y="1500"/>
                  </a:lnTo>
                  <a:lnTo>
                    <a:pt x="1214" y="1523"/>
                  </a:lnTo>
                  <a:lnTo>
                    <a:pt x="1217" y="1525"/>
                  </a:lnTo>
                  <a:lnTo>
                    <a:pt x="1227" y="1543"/>
                  </a:lnTo>
                  <a:lnTo>
                    <a:pt x="1227" y="1543"/>
                  </a:lnTo>
                  <a:lnTo>
                    <a:pt x="1232" y="1546"/>
                  </a:lnTo>
                  <a:lnTo>
                    <a:pt x="1232" y="1548"/>
                  </a:lnTo>
                  <a:lnTo>
                    <a:pt x="1245" y="1553"/>
                  </a:lnTo>
                  <a:lnTo>
                    <a:pt x="1250" y="1553"/>
                  </a:lnTo>
                  <a:lnTo>
                    <a:pt x="1255" y="1551"/>
                  </a:lnTo>
                  <a:lnTo>
                    <a:pt x="1258" y="1553"/>
                  </a:lnTo>
                  <a:lnTo>
                    <a:pt x="1268" y="1548"/>
                  </a:lnTo>
                  <a:lnTo>
                    <a:pt x="1271" y="1546"/>
                  </a:lnTo>
                  <a:lnTo>
                    <a:pt x="1281" y="1536"/>
                  </a:lnTo>
                  <a:lnTo>
                    <a:pt x="1281" y="1536"/>
                  </a:lnTo>
                  <a:lnTo>
                    <a:pt x="1291" y="1520"/>
                  </a:lnTo>
                  <a:lnTo>
                    <a:pt x="1294" y="1515"/>
                  </a:lnTo>
                  <a:lnTo>
                    <a:pt x="1304" y="1495"/>
                  </a:lnTo>
                  <a:lnTo>
                    <a:pt x="1291" y="1487"/>
                  </a:lnTo>
                  <a:lnTo>
                    <a:pt x="1301" y="1500"/>
                  </a:lnTo>
                  <a:lnTo>
                    <a:pt x="1314" y="1482"/>
                  </a:lnTo>
                  <a:lnTo>
                    <a:pt x="1317" y="1479"/>
                  </a:lnTo>
                  <a:lnTo>
                    <a:pt x="1324" y="1467"/>
                  </a:lnTo>
                  <a:lnTo>
                    <a:pt x="1311" y="1456"/>
                  </a:lnTo>
                  <a:lnTo>
                    <a:pt x="1317" y="1472"/>
                  </a:lnTo>
                  <a:lnTo>
                    <a:pt x="1327" y="1469"/>
                  </a:lnTo>
                  <a:lnTo>
                    <a:pt x="1317" y="1467"/>
                  </a:lnTo>
                  <a:lnTo>
                    <a:pt x="1322" y="1469"/>
                  </a:lnTo>
                  <a:lnTo>
                    <a:pt x="1322" y="1454"/>
                  </a:lnTo>
                  <a:lnTo>
                    <a:pt x="1311" y="1467"/>
                  </a:lnTo>
                  <a:lnTo>
                    <a:pt x="1322" y="1482"/>
                  </a:lnTo>
                  <a:lnTo>
                    <a:pt x="1332" y="1469"/>
                  </a:lnTo>
                  <a:lnTo>
                    <a:pt x="1319" y="1474"/>
                  </a:lnTo>
                  <a:lnTo>
                    <a:pt x="1329" y="1505"/>
                  </a:lnTo>
                  <a:lnTo>
                    <a:pt x="1342" y="1500"/>
                  </a:lnTo>
                  <a:lnTo>
                    <a:pt x="1329" y="1505"/>
                  </a:lnTo>
                  <a:lnTo>
                    <a:pt x="1342" y="1546"/>
                  </a:lnTo>
                  <a:lnTo>
                    <a:pt x="1355" y="1541"/>
                  </a:lnTo>
                  <a:lnTo>
                    <a:pt x="1342" y="1543"/>
                  </a:lnTo>
                  <a:lnTo>
                    <a:pt x="1352" y="1587"/>
                  </a:lnTo>
                  <a:lnTo>
                    <a:pt x="1363" y="1633"/>
                  </a:lnTo>
                  <a:lnTo>
                    <a:pt x="1373" y="1681"/>
                  </a:lnTo>
                  <a:lnTo>
                    <a:pt x="1383" y="1730"/>
                  </a:lnTo>
                  <a:lnTo>
                    <a:pt x="1383" y="1732"/>
                  </a:lnTo>
                  <a:lnTo>
                    <a:pt x="1396" y="1778"/>
                  </a:lnTo>
                  <a:lnTo>
                    <a:pt x="1409" y="1773"/>
                  </a:lnTo>
                  <a:lnTo>
                    <a:pt x="1396" y="1776"/>
                  </a:lnTo>
                  <a:lnTo>
                    <a:pt x="1406" y="1819"/>
                  </a:lnTo>
                  <a:lnTo>
                    <a:pt x="1414" y="1855"/>
                  </a:lnTo>
                  <a:lnTo>
                    <a:pt x="1414" y="1858"/>
                  </a:lnTo>
                  <a:lnTo>
                    <a:pt x="1424" y="1886"/>
                  </a:lnTo>
                  <a:lnTo>
                    <a:pt x="1427" y="1888"/>
                  </a:lnTo>
                  <a:lnTo>
                    <a:pt x="1437" y="1909"/>
                  </a:lnTo>
                  <a:lnTo>
                    <a:pt x="1439" y="1914"/>
                  </a:lnTo>
                  <a:lnTo>
                    <a:pt x="1452" y="1927"/>
                  </a:lnTo>
                  <a:lnTo>
                    <a:pt x="1452" y="1927"/>
                  </a:lnTo>
                  <a:lnTo>
                    <a:pt x="1462" y="1934"/>
                  </a:lnTo>
                  <a:lnTo>
                    <a:pt x="1465" y="1934"/>
                  </a:lnTo>
                  <a:lnTo>
                    <a:pt x="1470" y="1937"/>
                  </a:lnTo>
                  <a:lnTo>
                    <a:pt x="1475" y="1937"/>
                  </a:lnTo>
                  <a:lnTo>
                    <a:pt x="1485" y="1934"/>
                  </a:lnTo>
                  <a:lnTo>
                    <a:pt x="1485" y="1932"/>
                  </a:lnTo>
                  <a:lnTo>
                    <a:pt x="1490" y="1932"/>
                  </a:lnTo>
                  <a:lnTo>
                    <a:pt x="1501" y="1924"/>
                  </a:lnTo>
                  <a:lnTo>
                    <a:pt x="1501" y="1924"/>
                  </a:lnTo>
                  <a:lnTo>
                    <a:pt x="1511" y="1911"/>
                  </a:lnTo>
                  <a:lnTo>
                    <a:pt x="1501" y="1898"/>
                  </a:lnTo>
                  <a:lnTo>
                    <a:pt x="1511" y="1911"/>
                  </a:lnTo>
                  <a:lnTo>
                    <a:pt x="1524" y="1901"/>
                  </a:lnTo>
                  <a:lnTo>
                    <a:pt x="1534" y="1893"/>
                  </a:lnTo>
                  <a:lnTo>
                    <a:pt x="1524" y="1896"/>
                  </a:lnTo>
                  <a:lnTo>
                    <a:pt x="1529" y="1893"/>
                  </a:lnTo>
                  <a:lnTo>
                    <a:pt x="1524" y="1881"/>
                  </a:lnTo>
                  <a:lnTo>
                    <a:pt x="1521" y="1896"/>
                  </a:lnTo>
                  <a:lnTo>
                    <a:pt x="1531" y="1898"/>
                  </a:lnTo>
                  <a:lnTo>
                    <a:pt x="1534" y="1883"/>
                  </a:lnTo>
                  <a:lnTo>
                    <a:pt x="1524" y="1893"/>
                  </a:lnTo>
                  <a:lnTo>
                    <a:pt x="1531" y="1906"/>
                  </a:lnTo>
                  <a:lnTo>
                    <a:pt x="1542" y="1896"/>
                  </a:lnTo>
                  <a:lnTo>
                    <a:pt x="1529" y="1904"/>
                  </a:lnTo>
                  <a:lnTo>
                    <a:pt x="1539" y="1927"/>
                  </a:lnTo>
                  <a:lnTo>
                    <a:pt x="1552" y="1955"/>
                  </a:lnTo>
                  <a:lnTo>
                    <a:pt x="1565" y="1947"/>
                  </a:lnTo>
                  <a:lnTo>
                    <a:pt x="1552" y="1952"/>
                  </a:lnTo>
                  <a:lnTo>
                    <a:pt x="1562" y="1983"/>
                  </a:lnTo>
                  <a:lnTo>
                    <a:pt x="1572" y="2013"/>
                  </a:lnTo>
                  <a:lnTo>
                    <a:pt x="1572" y="2013"/>
                  </a:lnTo>
                  <a:lnTo>
                    <a:pt x="1583" y="2042"/>
                  </a:lnTo>
                  <a:lnTo>
                    <a:pt x="1583" y="2044"/>
                  </a:lnTo>
                  <a:lnTo>
                    <a:pt x="1593" y="2067"/>
                  </a:lnTo>
                  <a:lnTo>
                    <a:pt x="1595" y="2070"/>
                  </a:lnTo>
                  <a:lnTo>
                    <a:pt x="1608" y="2090"/>
                  </a:lnTo>
                  <a:lnTo>
                    <a:pt x="1618" y="2080"/>
                  </a:lnTo>
                  <a:lnTo>
                    <a:pt x="1608" y="2090"/>
                  </a:lnTo>
                  <a:lnTo>
                    <a:pt x="1618" y="2108"/>
                  </a:lnTo>
                  <a:lnTo>
                    <a:pt x="1618" y="2111"/>
                  </a:lnTo>
                  <a:lnTo>
                    <a:pt x="1629" y="2123"/>
                  </a:lnTo>
                  <a:lnTo>
                    <a:pt x="1631" y="2123"/>
                  </a:lnTo>
                  <a:lnTo>
                    <a:pt x="1641" y="2134"/>
                  </a:lnTo>
                  <a:lnTo>
                    <a:pt x="1649" y="2121"/>
                  </a:lnTo>
                  <a:lnTo>
                    <a:pt x="1639" y="2134"/>
                  </a:lnTo>
                  <a:lnTo>
                    <a:pt x="1646" y="2144"/>
                  </a:lnTo>
                  <a:lnTo>
                    <a:pt x="1649" y="2144"/>
                  </a:lnTo>
                  <a:lnTo>
                    <a:pt x="1662" y="2154"/>
                  </a:lnTo>
                  <a:lnTo>
                    <a:pt x="1669" y="2141"/>
                  </a:lnTo>
                  <a:lnTo>
                    <a:pt x="1662" y="2154"/>
                  </a:lnTo>
                  <a:lnTo>
                    <a:pt x="1672" y="2164"/>
                  </a:lnTo>
                  <a:lnTo>
                    <a:pt x="1682" y="2175"/>
                  </a:lnTo>
                  <a:lnTo>
                    <a:pt x="1682" y="2175"/>
                  </a:lnTo>
                  <a:lnTo>
                    <a:pt x="1692" y="2182"/>
                  </a:lnTo>
                  <a:lnTo>
                    <a:pt x="1703" y="2190"/>
                  </a:lnTo>
                  <a:lnTo>
                    <a:pt x="1705" y="2190"/>
                  </a:lnTo>
                  <a:lnTo>
                    <a:pt x="1705" y="2192"/>
                  </a:lnTo>
                  <a:lnTo>
                    <a:pt x="1718" y="2198"/>
                  </a:lnTo>
                  <a:lnTo>
                    <a:pt x="1728" y="2203"/>
                  </a:lnTo>
                  <a:lnTo>
                    <a:pt x="1738" y="2208"/>
                  </a:lnTo>
                  <a:lnTo>
                    <a:pt x="1741" y="2208"/>
                  </a:lnTo>
                  <a:lnTo>
                    <a:pt x="1751" y="2210"/>
                  </a:lnTo>
                  <a:lnTo>
                    <a:pt x="1754" y="2195"/>
                  </a:lnTo>
                  <a:lnTo>
                    <a:pt x="1749" y="2210"/>
                  </a:lnTo>
                  <a:lnTo>
                    <a:pt x="1759" y="2215"/>
                  </a:lnTo>
                  <a:lnTo>
                    <a:pt x="1759" y="2213"/>
                  </a:lnTo>
                  <a:lnTo>
                    <a:pt x="1764" y="2215"/>
                  </a:lnTo>
                  <a:lnTo>
                    <a:pt x="1774" y="2215"/>
                  </a:lnTo>
                  <a:lnTo>
                    <a:pt x="1785" y="2215"/>
                  </a:lnTo>
                  <a:lnTo>
                    <a:pt x="1785" y="2200"/>
                  </a:lnTo>
                  <a:lnTo>
                    <a:pt x="1782" y="2215"/>
                  </a:lnTo>
                  <a:lnTo>
                    <a:pt x="1792" y="2218"/>
                  </a:lnTo>
                  <a:lnTo>
                    <a:pt x="1802" y="2221"/>
                  </a:lnTo>
                  <a:lnTo>
                    <a:pt x="1805" y="2221"/>
                  </a:lnTo>
                  <a:lnTo>
                    <a:pt x="1815" y="2221"/>
                  </a:lnTo>
                  <a:lnTo>
                    <a:pt x="1828" y="2221"/>
                  </a:lnTo>
                  <a:lnTo>
                    <a:pt x="1838" y="2221"/>
                  </a:lnTo>
                  <a:lnTo>
                    <a:pt x="1848" y="2221"/>
                  </a:lnTo>
                  <a:lnTo>
                    <a:pt x="1859" y="2221"/>
                  </a:lnTo>
                  <a:lnTo>
                    <a:pt x="1869" y="2221"/>
                  </a:lnTo>
                  <a:lnTo>
                    <a:pt x="1879" y="2221"/>
                  </a:lnTo>
                  <a:lnTo>
                    <a:pt x="1889" y="2221"/>
                  </a:lnTo>
                  <a:lnTo>
                    <a:pt x="1900" y="2221"/>
                  </a:lnTo>
                  <a:lnTo>
                    <a:pt x="1900" y="2221"/>
                  </a:lnTo>
                  <a:lnTo>
                    <a:pt x="1905" y="2221"/>
                  </a:lnTo>
                  <a:lnTo>
                    <a:pt x="1915" y="2218"/>
                  </a:lnTo>
                  <a:lnTo>
                    <a:pt x="1910" y="2203"/>
                  </a:lnTo>
                  <a:lnTo>
                    <a:pt x="1910" y="2218"/>
                  </a:lnTo>
                  <a:lnTo>
                    <a:pt x="1920" y="2218"/>
                  </a:lnTo>
                  <a:lnTo>
                    <a:pt x="1923" y="2218"/>
                  </a:lnTo>
                  <a:lnTo>
                    <a:pt x="1935" y="2215"/>
                  </a:lnTo>
                  <a:lnTo>
                    <a:pt x="1933" y="2200"/>
                  </a:lnTo>
                  <a:lnTo>
                    <a:pt x="1933" y="2215"/>
                  </a:lnTo>
                  <a:lnTo>
                    <a:pt x="1943" y="2215"/>
                  </a:lnTo>
                  <a:lnTo>
                    <a:pt x="1953" y="2215"/>
                  </a:lnTo>
                  <a:lnTo>
                    <a:pt x="1964" y="2215"/>
                  </a:lnTo>
                  <a:lnTo>
                    <a:pt x="1974" y="2215"/>
                  </a:lnTo>
                  <a:lnTo>
                    <a:pt x="1974" y="2215"/>
                  </a:lnTo>
                  <a:lnTo>
                    <a:pt x="1979" y="2215"/>
                  </a:lnTo>
                  <a:lnTo>
                    <a:pt x="1989" y="2213"/>
                  </a:lnTo>
                  <a:lnTo>
                    <a:pt x="1984" y="2198"/>
                  </a:lnTo>
                  <a:lnTo>
                    <a:pt x="1984" y="2213"/>
                  </a:lnTo>
                  <a:lnTo>
                    <a:pt x="1994" y="2213"/>
                  </a:lnTo>
                  <a:lnTo>
                    <a:pt x="1994" y="2213"/>
                  </a:lnTo>
                  <a:lnTo>
                    <a:pt x="1999" y="2213"/>
                  </a:lnTo>
                  <a:lnTo>
                    <a:pt x="2010" y="2210"/>
                  </a:lnTo>
                  <a:lnTo>
                    <a:pt x="2004" y="2195"/>
                  </a:lnTo>
                  <a:lnTo>
                    <a:pt x="2004" y="2210"/>
                  </a:lnTo>
                  <a:lnTo>
                    <a:pt x="2015" y="2210"/>
                  </a:lnTo>
                  <a:lnTo>
                    <a:pt x="2025" y="2210"/>
                  </a:lnTo>
                  <a:lnTo>
                    <a:pt x="2027" y="2210"/>
                  </a:lnTo>
                  <a:lnTo>
                    <a:pt x="2040" y="2208"/>
                  </a:lnTo>
                  <a:lnTo>
                    <a:pt x="2038" y="2192"/>
                  </a:lnTo>
                  <a:lnTo>
                    <a:pt x="2038" y="2208"/>
                  </a:lnTo>
                  <a:lnTo>
                    <a:pt x="2048" y="2208"/>
                  </a:lnTo>
                  <a:lnTo>
                    <a:pt x="2058" y="2208"/>
                  </a:lnTo>
                  <a:lnTo>
                    <a:pt x="2068" y="2208"/>
                  </a:lnTo>
                  <a:lnTo>
                    <a:pt x="2079" y="2208"/>
                  </a:lnTo>
                  <a:lnTo>
                    <a:pt x="2089" y="2208"/>
                  </a:lnTo>
                  <a:lnTo>
                    <a:pt x="2099" y="2208"/>
                  </a:lnTo>
                  <a:lnTo>
                    <a:pt x="2099" y="2208"/>
                  </a:lnTo>
                  <a:lnTo>
                    <a:pt x="2104" y="2208"/>
                  </a:lnTo>
                  <a:lnTo>
                    <a:pt x="2114" y="2205"/>
                  </a:lnTo>
                  <a:lnTo>
                    <a:pt x="2109" y="2190"/>
                  </a:lnTo>
                  <a:lnTo>
                    <a:pt x="2109" y="2205"/>
                  </a:lnTo>
                  <a:lnTo>
                    <a:pt x="2119" y="2205"/>
                  </a:lnTo>
                  <a:lnTo>
                    <a:pt x="2130" y="2205"/>
                  </a:lnTo>
                  <a:lnTo>
                    <a:pt x="2132" y="2205"/>
                  </a:lnTo>
                  <a:lnTo>
                    <a:pt x="2145" y="2203"/>
                  </a:lnTo>
                  <a:lnTo>
                    <a:pt x="2143" y="2187"/>
                  </a:lnTo>
                  <a:lnTo>
                    <a:pt x="2143" y="2203"/>
                  </a:lnTo>
                  <a:lnTo>
                    <a:pt x="2153" y="2203"/>
                  </a:lnTo>
                  <a:lnTo>
                    <a:pt x="2163" y="2203"/>
                  </a:lnTo>
                  <a:lnTo>
                    <a:pt x="2173" y="2203"/>
                  </a:lnTo>
                  <a:lnTo>
                    <a:pt x="2183" y="2203"/>
                  </a:lnTo>
                  <a:lnTo>
                    <a:pt x="2183" y="2203"/>
                  </a:lnTo>
                  <a:lnTo>
                    <a:pt x="2189" y="2203"/>
                  </a:lnTo>
                  <a:lnTo>
                    <a:pt x="2199" y="2200"/>
                  </a:lnTo>
                  <a:lnTo>
                    <a:pt x="2194" y="2185"/>
                  </a:lnTo>
                  <a:lnTo>
                    <a:pt x="2194" y="2200"/>
                  </a:lnTo>
                  <a:lnTo>
                    <a:pt x="2204" y="2200"/>
                  </a:lnTo>
                  <a:lnTo>
                    <a:pt x="2204" y="2200"/>
                  </a:lnTo>
                  <a:lnTo>
                    <a:pt x="2209" y="2200"/>
                  </a:lnTo>
                  <a:lnTo>
                    <a:pt x="2219" y="2198"/>
                  </a:lnTo>
                  <a:lnTo>
                    <a:pt x="2214" y="2182"/>
                  </a:lnTo>
                  <a:lnTo>
                    <a:pt x="2214" y="2198"/>
                  </a:lnTo>
                  <a:lnTo>
                    <a:pt x="2224" y="2198"/>
                  </a:lnTo>
                  <a:lnTo>
                    <a:pt x="2224" y="2198"/>
                  </a:lnTo>
                  <a:lnTo>
                    <a:pt x="2229" y="2198"/>
                  </a:lnTo>
                  <a:lnTo>
                    <a:pt x="2240" y="2195"/>
                  </a:lnTo>
                  <a:lnTo>
                    <a:pt x="2235" y="2180"/>
                  </a:lnTo>
                  <a:lnTo>
                    <a:pt x="2237" y="2195"/>
                  </a:lnTo>
                  <a:lnTo>
                    <a:pt x="2250" y="2192"/>
                  </a:lnTo>
                  <a:lnTo>
                    <a:pt x="2252" y="2192"/>
                  </a:lnTo>
                  <a:lnTo>
                    <a:pt x="2263" y="2190"/>
                  </a:lnTo>
                  <a:lnTo>
                    <a:pt x="2273" y="2187"/>
                  </a:lnTo>
                  <a:lnTo>
                    <a:pt x="2283" y="2185"/>
                  </a:lnTo>
                  <a:lnTo>
                    <a:pt x="2293" y="2182"/>
                  </a:lnTo>
                  <a:lnTo>
                    <a:pt x="2288" y="2167"/>
                  </a:lnTo>
                  <a:lnTo>
                    <a:pt x="2291" y="2182"/>
                  </a:lnTo>
                  <a:lnTo>
                    <a:pt x="2304" y="2180"/>
                  </a:lnTo>
                  <a:lnTo>
                    <a:pt x="2306" y="2177"/>
                  </a:lnTo>
                  <a:lnTo>
                    <a:pt x="2311" y="2177"/>
                  </a:lnTo>
                  <a:lnTo>
                    <a:pt x="2319" y="2172"/>
                  </a:lnTo>
                  <a:lnTo>
                    <a:pt x="2309" y="2159"/>
                  </a:lnTo>
                  <a:lnTo>
                    <a:pt x="2314" y="2175"/>
                  </a:lnTo>
                  <a:lnTo>
                    <a:pt x="2324" y="2172"/>
                  </a:lnTo>
                  <a:lnTo>
                    <a:pt x="2327" y="2172"/>
                  </a:lnTo>
                  <a:lnTo>
                    <a:pt x="2337" y="2167"/>
                  </a:lnTo>
                  <a:lnTo>
                    <a:pt x="2329" y="2152"/>
                  </a:lnTo>
                  <a:lnTo>
                    <a:pt x="2334" y="2167"/>
                  </a:lnTo>
                  <a:lnTo>
                    <a:pt x="2345" y="2164"/>
                  </a:lnTo>
                  <a:lnTo>
                    <a:pt x="2347" y="2164"/>
                  </a:lnTo>
                  <a:lnTo>
                    <a:pt x="2360" y="2159"/>
                  </a:lnTo>
                  <a:lnTo>
                    <a:pt x="2357" y="2157"/>
                  </a:lnTo>
                  <a:lnTo>
                    <a:pt x="2362" y="2157"/>
                  </a:lnTo>
                  <a:lnTo>
                    <a:pt x="2373" y="2149"/>
                  </a:lnTo>
                  <a:lnTo>
                    <a:pt x="2362" y="2136"/>
                  </a:lnTo>
                  <a:lnTo>
                    <a:pt x="2370" y="2152"/>
                  </a:lnTo>
                  <a:lnTo>
                    <a:pt x="2380" y="2146"/>
                  </a:lnTo>
                  <a:lnTo>
                    <a:pt x="2391" y="2141"/>
                  </a:lnTo>
                  <a:lnTo>
                    <a:pt x="2401" y="2136"/>
                  </a:lnTo>
                  <a:lnTo>
                    <a:pt x="2393" y="2121"/>
                  </a:lnTo>
                  <a:lnTo>
                    <a:pt x="2396" y="2136"/>
                  </a:lnTo>
                  <a:lnTo>
                    <a:pt x="2408" y="2134"/>
                  </a:lnTo>
                  <a:lnTo>
                    <a:pt x="2406" y="2118"/>
                  </a:lnTo>
                  <a:lnTo>
                    <a:pt x="2406" y="2134"/>
                  </a:lnTo>
                  <a:lnTo>
                    <a:pt x="2416" y="2134"/>
                  </a:lnTo>
                  <a:lnTo>
                    <a:pt x="2416" y="2134"/>
                  </a:lnTo>
                  <a:lnTo>
                    <a:pt x="2421" y="2134"/>
                  </a:lnTo>
                  <a:lnTo>
                    <a:pt x="2429" y="2131"/>
                  </a:lnTo>
                  <a:lnTo>
                    <a:pt x="2424" y="2116"/>
                  </a:lnTo>
                  <a:lnTo>
                    <a:pt x="2424" y="2131"/>
                  </a:lnTo>
                  <a:lnTo>
                    <a:pt x="2434" y="2131"/>
                  </a:lnTo>
                  <a:lnTo>
                    <a:pt x="2444" y="2131"/>
                  </a:lnTo>
                  <a:lnTo>
                    <a:pt x="2457" y="2131"/>
                  </a:lnTo>
                  <a:lnTo>
                    <a:pt x="2467" y="2131"/>
                  </a:lnTo>
                  <a:lnTo>
                    <a:pt x="2477" y="2131"/>
                  </a:lnTo>
                  <a:lnTo>
                    <a:pt x="2477" y="2131"/>
                  </a:lnTo>
                  <a:lnTo>
                    <a:pt x="2483" y="2131"/>
                  </a:lnTo>
                  <a:lnTo>
                    <a:pt x="2493" y="2129"/>
                  </a:lnTo>
                  <a:lnTo>
                    <a:pt x="2503" y="2126"/>
                  </a:lnTo>
                  <a:lnTo>
                    <a:pt x="2506" y="2126"/>
                  </a:lnTo>
                  <a:lnTo>
                    <a:pt x="2518" y="2121"/>
                  </a:lnTo>
                  <a:lnTo>
                    <a:pt x="2529" y="2116"/>
                  </a:lnTo>
                  <a:lnTo>
                    <a:pt x="2531" y="2113"/>
                  </a:lnTo>
                  <a:lnTo>
                    <a:pt x="2541" y="2106"/>
                  </a:lnTo>
                  <a:lnTo>
                    <a:pt x="2541" y="2106"/>
                  </a:lnTo>
                  <a:lnTo>
                    <a:pt x="2549" y="2098"/>
                  </a:lnTo>
                  <a:lnTo>
                    <a:pt x="2539" y="2085"/>
                  </a:lnTo>
                  <a:lnTo>
                    <a:pt x="2549" y="2098"/>
                  </a:lnTo>
                  <a:lnTo>
                    <a:pt x="2559" y="2090"/>
                  </a:lnTo>
                  <a:lnTo>
                    <a:pt x="2572" y="2080"/>
                  </a:lnTo>
                  <a:lnTo>
                    <a:pt x="2572" y="2080"/>
                  </a:lnTo>
                  <a:lnTo>
                    <a:pt x="2582" y="2070"/>
                  </a:lnTo>
                  <a:lnTo>
                    <a:pt x="2582" y="2070"/>
                  </a:lnTo>
                  <a:lnTo>
                    <a:pt x="2593" y="2057"/>
                  </a:lnTo>
                  <a:lnTo>
                    <a:pt x="2603" y="2042"/>
                  </a:lnTo>
                  <a:lnTo>
                    <a:pt x="2605" y="2039"/>
                  </a:lnTo>
                  <a:lnTo>
                    <a:pt x="2616" y="2021"/>
                  </a:lnTo>
                  <a:lnTo>
                    <a:pt x="2603" y="2011"/>
                  </a:lnTo>
                  <a:lnTo>
                    <a:pt x="2613" y="2024"/>
                  </a:lnTo>
                  <a:lnTo>
                    <a:pt x="2626" y="2006"/>
                  </a:lnTo>
                  <a:lnTo>
                    <a:pt x="2628" y="2003"/>
                  </a:lnTo>
                  <a:lnTo>
                    <a:pt x="2639" y="1985"/>
                  </a:lnTo>
                  <a:lnTo>
                    <a:pt x="2626" y="1975"/>
                  </a:lnTo>
                  <a:lnTo>
                    <a:pt x="2636" y="1988"/>
                  </a:lnTo>
                  <a:lnTo>
                    <a:pt x="2646" y="1973"/>
                  </a:lnTo>
                  <a:lnTo>
                    <a:pt x="2636" y="1960"/>
                  </a:lnTo>
                  <a:lnTo>
                    <a:pt x="2646" y="1973"/>
                  </a:lnTo>
                  <a:lnTo>
                    <a:pt x="2656" y="1962"/>
                  </a:lnTo>
                  <a:lnTo>
                    <a:pt x="2646" y="1950"/>
                  </a:lnTo>
                  <a:lnTo>
                    <a:pt x="2656" y="1962"/>
                  </a:lnTo>
                  <a:lnTo>
                    <a:pt x="2664" y="1957"/>
                  </a:lnTo>
                  <a:lnTo>
                    <a:pt x="2654" y="1960"/>
                  </a:lnTo>
                  <a:lnTo>
                    <a:pt x="2659" y="1957"/>
                  </a:lnTo>
                  <a:lnTo>
                    <a:pt x="2654" y="1944"/>
                  </a:lnTo>
                  <a:lnTo>
                    <a:pt x="2651" y="1960"/>
                  </a:lnTo>
                  <a:lnTo>
                    <a:pt x="2664" y="1962"/>
                  </a:lnTo>
                  <a:lnTo>
                    <a:pt x="2662" y="1960"/>
                  </a:lnTo>
                  <a:lnTo>
                    <a:pt x="2667" y="1947"/>
                  </a:lnTo>
                  <a:lnTo>
                    <a:pt x="2659" y="1960"/>
                  </a:lnTo>
                  <a:lnTo>
                    <a:pt x="2669" y="1967"/>
                  </a:lnTo>
                  <a:lnTo>
                    <a:pt x="2677" y="1955"/>
                  </a:lnTo>
                  <a:lnTo>
                    <a:pt x="2669" y="1967"/>
                  </a:lnTo>
                  <a:lnTo>
                    <a:pt x="2679" y="1978"/>
                  </a:lnTo>
                  <a:lnTo>
                    <a:pt x="2687" y="1965"/>
                  </a:lnTo>
                  <a:lnTo>
                    <a:pt x="2677" y="1978"/>
                  </a:lnTo>
                  <a:lnTo>
                    <a:pt x="2687" y="1990"/>
                  </a:lnTo>
                  <a:lnTo>
                    <a:pt x="2690" y="1990"/>
                  </a:lnTo>
                  <a:lnTo>
                    <a:pt x="2700" y="2001"/>
                  </a:lnTo>
                  <a:lnTo>
                    <a:pt x="2700" y="2001"/>
                  </a:lnTo>
                  <a:lnTo>
                    <a:pt x="2713" y="2008"/>
                  </a:lnTo>
                  <a:lnTo>
                    <a:pt x="2720" y="1996"/>
                  </a:lnTo>
                  <a:lnTo>
                    <a:pt x="2713" y="2008"/>
                  </a:lnTo>
                  <a:lnTo>
                    <a:pt x="2723" y="2016"/>
                  </a:lnTo>
                  <a:lnTo>
                    <a:pt x="2726" y="2016"/>
                  </a:lnTo>
                  <a:lnTo>
                    <a:pt x="2728" y="2019"/>
                  </a:lnTo>
                  <a:lnTo>
                    <a:pt x="2738" y="2021"/>
                  </a:lnTo>
                  <a:lnTo>
                    <a:pt x="2741" y="2021"/>
                  </a:lnTo>
                  <a:lnTo>
                    <a:pt x="2746" y="2019"/>
                  </a:lnTo>
                  <a:lnTo>
                    <a:pt x="2749" y="2021"/>
                  </a:lnTo>
                  <a:lnTo>
                    <a:pt x="2759" y="2016"/>
                  </a:lnTo>
                  <a:lnTo>
                    <a:pt x="2769" y="2011"/>
                  </a:lnTo>
                  <a:lnTo>
                    <a:pt x="2772" y="2008"/>
                  </a:lnTo>
                  <a:lnTo>
                    <a:pt x="2782" y="1998"/>
                  </a:lnTo>
                  <a:lnTo>
                    <a:pt x="2782" y="1998"/>
                  </a:lnTo>
                  <a:lnTo>
                    <a:pt x="2792" y="1985"/>
                  </a:lnTo>
                  <a:lnTo>
                    <a:pt x="2795" y="1983"/>
                  </a:lnTo>
                  <a:lnTo>
                    <a:pt x="2805" y="1965"/>
                  </a:lnTo>
                  <a:lnTo>
                    <a:pt x="2805" y="1962"/>
                  </a:lnTo>
                  <a:lnTo>
                    <a:pt x="2815" y="1939"/>
                  </a:lnTo>
                  <a:lnTo>
                    <a:pt x="2825" y="1916"/>
                  </a:lnTo>
                  <a:lnTo>
                    <a:pt x="2838" y="1888"/>
                  </a:lnTo>
                  <a:lnTo>
                    <a:pt x="2841" y="1881"/>
                  </a:lnTo>
                  <a:lnTo>
                    <a:pt x="2841" y="1886"/>
                  </a:lnTo>
                  <a:lnTo>
                    <a:pt x="2851" y="1855"/>
                  </a:lnTo>
                  <a:lnTo>
                    <a:pt x="2851" y="1855"/>
                  </a:lnTo>
                  <a:lnTo>
                    <a:pt x="2861" y="1819"/>
                  </a:lnTo>
                  <a:lnTo>
                    <a:pt x="2871" y="1778"/>
                  </a:lnTo>
                  <a:lnTo>
                    <a:pt x="2871" y="1776"/>
                  </a:lnTo>
                  <a:lnTo>
                    <a:pt x="2881" y="1730"/>
                  </a:lnTo>
                  <a:lnTo>
                    <a:pt x="2892" y="1681"/>
                  </a:lnTo>
                  <a:lnTo>
                    <a:pt x="2902" y="1620"/>
                  </a:lnTo>
                  <a:lnTo>
                    <a:pt x="2912" y="1556"/>
                  </a:lnTo>
                  <a:lnTo>
                    <a:pt x="2922" y="1484"/>
                  </a:lnTo>
                  <a:lnTo>
                    <a:pt x="2922" y="1484"/>
                  </a:lnTo>
                  <a:lnTo>
                    <a:pt x="2933" y="1405"/>
                  </a:lnTo>
                  <a:lnTo>
                    <a:pt x="2945" y="1313"/>
                  </a:lnTo>
                  <a:lnTo>
                    <a:pt x="2945" y="1313"/>
                  </a:lnTo>
                  <a:lnTo>
                    <a:pt x="2956" y="1214"/>
                  </a:lnTo>
                  <a:lnTo>
                    <a:pt x="2966" y="1104"/>
                  </a:lnTo>
                  <a:lnTo>
                    <a:pt x="2976" y="984"/>
                  </a:lnTo>
                  <a:lnTo>
                    <a:pt x="2986" y="853"/>
                  </a:lnTo>
                  <a:lnTo>
                    <a:pt x="2997" y="715"/>
                  </a:lnTo>
                  <a:lnTo>
                    <a:pt x="3007" y="577"/>
                  </a:lnTo>
                  <a:lnTo>
                    <a:pt x="3017" y="439"/>
                  </a:lnTo>
                  <a:lnTo>
                    <a:pt x="3027" y="306"/>
                  </a:lnTo>
                  <a:lnTo>
                    <a:pt x="3037" y="191"/>
                  </a:lnTo>
                  <a:lnTo>
                    <a:pt x="3022" y="189"/>
                  </a:lnTo>
                  <a:lnTo>
                    <a:pt x="3037" y="191"/>
                  </a:lnTo>
                  <a:lnTo>
                    <a:pt x="3050" y="97"/>
                  </a:lnTo>
                  <a:lnTo>
                    <a:pt x="3035" y="94"/>
                  </a:lnTo>
                  <a:lnTo>
                    <a:pt x="3050" y="97"/>
                  </a:lnTo>
                  <a:lnTo>
                    <a:pt x="3060" y="35"/>
                  </a:lnTo>
                  <a:lnTo>
                    <a:pt x="3045" y="33"/>
                  </a:lnTo>
                  <a:lnTo>
                    <a:pt x="3058" y="43"/>
                  </a:lnTo>
                  <a:lnTo>
                    <a:pt x="3068" y="25"/>
                  </a:lnTo>
                  <a:lnTo>
                    <a:pt x="3050" y="28"/>
                  </a:lnTo>
                  <a:lnTo>
                    <a:pt x="3055" y="30"/>
                  </a:lnTo>
                  <a:lnTo>
                    <a:pt x="3060" y="28"/>
                  </a:lnTo>
                  <a:lnTo>
                    <a:pt x="3066" y="25"/>
                  </a:lnTo>
                  <a:lnTo>
                    <a:pt x="3055" y="15"/>
                  </a:lnTo>
                  <a:lnTo>
                    <a:pt x="3048" y="28"/>
                  </a:lnTo>
                  <a:lnTo>
                    <a:pt x="3058" y="35"/>
                  </a:lnTo>
                  <a:lnTo>
                    <a:pt x="3066" y="23"/>
                  </a:lnTo>
                  <a:lnTo>
                    <a:pt x="3053" y="25"/>
                  </a:lnTo>
                  <a:lnTo>
                    <a:pt x="3063" y="81"/>
                  </a:lnTo>
                  <a:lnTo>
                    <a:pt x="3076" y="79"/>
                  </a:lnTo>
                  <a:lnTo>
                    <a:pt x="3063" y="81"/>
                  </a:lnTo>
                  <a:lnTo>
                    <a:pt x="3073" y="171"/>
                  </a:lnTo>
                  <a:lnTo>
                    <a:pt x="3086" y="168"/>
                  </a:lnTo>
                  <a:lnTo>
                    <a:pt x="3071" y="171"/>
                  </a:lnTo>
                  <a:lnTo>
                    <a:pt x="3081" y="296"/>
                  </a:lnTo>
                  <a:lnTo>
                    <a:pt x="3091" y="431"/>
                  </a:lnTo>
                  <a:lnTo>
                    <a:pt x="3101" y="587"/>
                  </a:lnTo>
                  <a:lnTo>
                    <a:pt x="3112" y="748"/>
                  </a:lnTo>
                  <a:lnTo>
                    <a:pt x="3124" y="917"/>
                  </a:lnTo>
                  <a:lnTo>
                    <a:pt x="3135" y="1081"/>
                  </a:lnTo>
                  <a:lnTo>
                    <a:pt x="3145" y="1214"/>
                  </a:lnTo>
                  <a:close/>
                </a:path>
              </a:pathLst>
            </a:custGeom>
            <a:solidFill>
              <a:srgbClr val="000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8" name="Rectangle 29"/>
            <p:cNvSpPr>
              <a:spLocks noChangeArrowheads="1"/>
            </p:cNvSpPr>
            <p:nvPr/>
          </p:nvSpPr>
          <p:spPr bwMode="auto">
            <a:xfrm>
              <a:off x="2049503" y="1851025"/>
              <a:ext cx="5000625" cy="3976688"/>
            </a:xfrm>
            <a:prstGeom prst="rect">
              <a:avLst/>
            </a:prstGeom>
            <a:noFill/>
            <a:ln w="49213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9" name="Freeform 30"/>
            <p:cNvSpPr>
              <a:spLocks/>
            </p:cNvSpPr>
            <p:nvPr/>
          </p:nvSpPr>
          <p:spPr bwMode="auto">
            <a:xfrm>
              <a:off x="2025691" y="5822950"/>
              <a:ext cx="52388" cy="77788"/>
            </a:xfrm>
            <a:custGeom>
              <a:avLst/>
              <a:gdLst/>
              <a:ahLst/>
              <a:cxnLst>
                <a:cxn ang="0">
                  <a:pos x="0" y="46"/>
                </a:cxn>
                <a:cxn ang="0">
                  <a:pos x="30" y="49"/>
                </a:cxn>
                <a:cxn ang="0">
                  <a:pos x="33" y="3"/>
                </a:cxn>
                <a:cxn ang="0">
                  <a:pos x="2" y="0"/>
                </a:cxn>
                <a:cxn ang="0">
                  <a:pos x="0" y="46"/>
                </a:cxn>
              </a:cxnLst>
              <a:rect l="0" t="0" r="r" b="b"/>
              <a:pathLst>
                <a:path w="33" h="49">
                  <a:moveTo>
                    <a:pt x="0" y="46"/>
                  </a:moveTo>
                  <a:lnTo>
                    <a:pt x="30" y="49"/>
                  </a:lnTo>
                  <a:lnTo>
                    <a:pt x="33" y="3"/>
                  </a:lnTo>
                  <a:lnTo>
                    <a:pt x="2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0" name="Freeform 31"/>
            <p:cNvSpPr>
              <a:spLocks/>
            </p:cNvSpPr>
            <p:nvPr/>
          </p:nvSpPr>
          <p:spPr bwMode="auto">
            <a:xfrm>
              <a:off x="2857541" y="5822950"/>
              <a:ext cx="52388" cy="77788"/>
            </a:xfrm>
            <a:custGeom>
              <a:avLst/>
              <a:gdLst/>
              <a:ahLst/>
              <a:cxnLst>
                <a:cxn ang="0">
                  <a:pos x="0" y="46"/>
                </a:cxn>
                <a:cxn ang="0">
                  <a:pos x="30" y="49"/>
                </a:cxn>
                <a:cxn ang="0">
                  <a:pos x="33" y="3"/>
                </a:cxn>
                <a:cxn ang="0">
                  <a:pos x="2" y="0"/>
                </a:cxn>
                <a:cxn ang="0">
                  <a:pos x="0" y="46"/>
                </a:cxn>
              </a:cxnLst>
              <a:rect l="0" t="0" r="r" b="b"/>
              <a:pathLst>
                <a:path w="33" h="49">
                  <a:moveTo>
                    <a:pt x="0" y="46"/>
                  </a:moveTo>
                  <a:lnTo>
                    <a:pt x="30" y="49"/>
                  </a:lnTo>
                  <a:lnTo>
                    <a:pt x="33" y="3"/>
                  </a:lnTo>
                  <a:lnTo>
                    <a:pt x="2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1" name="Freeform 32"/>
            <p:cNvSpPr>
              <a:spLocks/>
            </p:cNvSpPr>
            <p:nvPr/>
          </p:nvSpPr>
          <p:spPr bwMode="auto">
            <a:xfrm>
              <a:off x="3694153" y="5822950"/>
              <a:ext cx="52388" cy="77788"/>
            </a:xfrm>
            <a:custGeom>
              <a:avLst/>
              <a:gdLst/>
              <a:ahLst/>
              <a:cxnLst>
                <a:cxn ang="0">
                  <a:pos x="0" y="46"/>
                </a:cxn>
                <a:cxn ang="0">
                  <a:pos x="30" y="49"/>
                </a:cxn>
                <a:cxn ang="0">
                  <a:pos x="33" y="3"/>
                </a:cxn>
                <a:cxn ang="0">
                  <a:pos x="2" y="0"/>
                </a:cxn>
                <a:cxn ang="0">
                  <a:pos x="0" y="46"/>
                </a:cxn>
              </a:cxnLst>
              <a:rect l="0" t="0" r="r" b="b"/>
              <a:pathLst>
                <a:path w="33" h="49">
                  <a:moveTo>
                    <a:pt x="0" y="46"/>
                  </a:moveTo>
                  <a:lnTo>
                    <a:pt x="30" y="49"/>
                  </a:lnTo>
                  <a:lnTo>
                    <a:pt x="33" y="3"/>
                  </a:lnTo>
                  <a:lnTo>
                    <a:pt x="2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" name="Freeform 33"/>
            <p:cNvSpPr>
              <a:spLocks/>
            </p:cNvSpPr>
            <p:nvPr/>
          </p:nvSpPr>
          <p:spPr bwMode="auto">
            <a:xfrm>
              <a:off x="4521241" y="5822950"/>
              <a:ext cx="52388" cy="77788"/>
            </a:xfrm>
            <a:custGeom>
              <a:avLst/>
              <a:gdLst/>
              <a:ahLst/>
              <a:cxnLst>
                <a:cxn ang="0">
                  <a:pos x="0" y="46"/>
                </a:cxn>
                <a:cxn ang="0">
                  <a:pos x="31" y="49"/>
                </a:cxn>
                <a:cxn ang="0">
                  <a:pos x="33" y="3"/>
                </a:cxn>
                <a:cxn ang="0">
                  <a:pos x="3" y="0"/>
                </a:cxn>
                <a:cxn ang="0">
                  <a:pos x="0" y="46"/>
                </a:cxn>
              </a:cxnLst>
              <a:rect l="0" t="0" r="r" b="b"/>
              <a:pathLst>
                <a:path w="33" h="49">
                  <a:moveTo>
                    <a:pt x="0" y="46"/>
                  </a:moveTo>
                  <a:lnTo>
                    <a:pt x="31" y="49"/>
                  </a:lnTo>
                  <a:lnTo>
                    <a:pt x="33" y="3"/>
                  </a:lnTo>
                  <a:lnTo>
                    <a:pt x="3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" name="Freeform 34"/>
            <p:cNvSpPr>
              <a:spLocks/>
            </p:cNvSpPr>
            <p:nvPr/>
          </p:nvSpPr>
          <p:spPr bwMode="auto">
            <a:xfrm>
              <a:off x="5353091" y="5822950"/>
              <a:ext cx="53975" cy="77788"/>
            </a:xfrm>
            <a:custGeom>
              <a:avLst/>
              <a:gdLst/>
              <a:ahLst/>
              <a:cxnLst>
                <a:cxn ang="0">
                  <a:pos x="0" y="46"/>
                </a:cxn>
                <a:cxn ang="0">
                  <a:pos x="31" y="49"/>
                </a:cxn>
                <a:cxn ang="0">
                  <a:pos x="34" y="3"/>
                </a:cxn>
                <a:cxn ang="0">
                  <a:pos x="3" y="0"/>
                </a:cxn>
                <a:cxn ang="0">
                  <a:pos x="0" y="46"/>
                </a:cxn>
              </a:cxnLst>
              <a:rect l="0" t="0" r="r" b="b"/>
              <a:pathLst>
                <a:path w="34" h="49">
                  <a:moveTo>
                    <a:pt x="0" y="46"/>
                  </a:moveTo>
                  <a:lnTo>
                    <a:pt x="31" y="49"/>
                  </a:lnTo>
                  <a:lnTo>
                    <a:pt x="34" y="3"/>
                  </a:lnTo>
                  <a:lnTo>
                    <a:pt x="3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" name="Freeform 35"/>
            <p:cNvSpPr>
              <a:spLocks/>
            </p:cNvSpPr>
            <p:nvPr/>
          </p:nvSpPr>
          <p:spPr bwMode="auto">
            <a:xfrm>
              <a:off x="6189703" y="5822950"/>
              <a:ext cx="52388" cy="77788"/>
            </a:xfrm>
            <a:custGeom>
              <a:avLst/>
              <a:gdLst/>
              <a:ahLst/>
              <a:cxnLst>
                <a:cxn ang="0">
                  <a:pos x="0" y="46"/>
                </a:cxn>
                <a:cxn ang="0">
                  <a:pos x="31" y="49"/>
                </a:cxn>
                <a:cxn ang="0">
                  <a:pos x="33" y="3"/>
                </a:cxn>
                <a:cxn ang="0">
                  <a:pos x="3" y="0"/>
                </a:cxn>
                <a:cxn ang="0">
                  <a:pos x="0" y="46"/>
                </a:cxn>
              </a:cxnLst>
              <a:rect l="0" t="0" r="r" b="b"/>
              <a:pathLst>
                <a:path w="33" h="49">
                  <a:moveTo>
                    <a:pt x="0" y="46"/>
                  </a:moveTo>
                  <a:lnTo>
                    <a:pt x="31" y="49"/>
                  </a:lnTo>
                  <a:lnTo>
                    <a:pt x="33" y="3"/>
                  </a:lnTo>
                  <a:lnTo>
                    <a:pt x="3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5" name="Freeform 36"/>
            <p:cNvSpPr>
              <a:spLocks/>
            </p:cNvSpPr>
            <p:nvPr/>
          </p:nvSpPr>
          <p:spPr bwMode="auto">
            <a:xfrm>
              <a:off x="7021553" y="5822950"/>
              <a:ext cx="53975" cy="77788"/>
            </a:xfrm>
            <a:custGeom>
              <a:avLst/>
              <a:gdLst/>
              <a:ahLst/>
              <a:cxnLst>
                <a:cxn ang="0">
                  <a:pos x="0" y="46"/>
                </a:cxn>
                <a:cxn ang="0">
                  <a:pos x="31" y="49"/>
                </a:cxn>
                <a:cxn ang="0">
                  <a:pos x="34" y="3"/>
                </a:cxn>
                <a:cxn ang="0">
                  <a:pos x="3" y="0"/>
                </a:cxn>
                <a:cxn ang="0">
                  <a:pos x="0" y="46"/>
                </a:cxn>
              </a:cxnLst>
              <a:rect l="0" t="0" r="r" b="b"/>
              <a:pathLst>
                <a:path w="34" h="49">
                  <a:moveTo>
                    <a:pt x="0" y="46"/>
                  </a:moveTo>
                  <a:lnTo>
                    <a:pt x="31" y="49"/>
                  </a:lnTo>
                  <a:lnTo>
                    <a:pt x="34" y="3"/>
                  </a:lnTo>
                  <a:lnTo>
                    <a:pt x="3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6" name="Freeform 37"/>
            <p:cNvSpPr>
              <a:spLocks/>
            </p:cNvSpPr>
            <p:nvPr/>
          </p:nvSpPr>
          <p:spPr bwMode="auto">
            <a:xfrm>
              <a:off x="2033628" y="2233612"/>
              <a:ext cx="5041900" cy="3525838"/>
            </a:xfrm>
            <a:custGeom>
              <a:avLst/>
              <a:gdLst/>
              <a:ahLst/>
              <a:cxnLst>
                <a:cxn ang="0">
                  <a:pos x="3045" y="7"/>
                </a:cxn>
                <a:cxn ang="0">
                  <a:pos x="2894" y="1479"/>
                </a:cxn>
                <a:cxn ang="0">
                  <a:pos x="2782" y="1973"/>
                </a:cxn>
                <a:cxn ang="0">
                  <a:pos x="2718" y="1978"/>
                </a:cxn>
                <a:cxn ang="0">
                  <a:pos x="2605" y="1985"/>
                </a:cxn>
                <a:cxn ang="0">
                  <a:pos x="2513" y="2088"/>
                </a:cxn>
                <a:cxn ang="0">
                  <a:pos x="2406" y="2103"/>
                </a:cxn>
                <a:cxn ang="0">
                  <a:pos x="2304" y="2146"/>
                </a:cxn>
                <a:cxn ang="0">
                  <a:pos x="2212" y="2169"/>
                </a:cxn>
                <a:cxn ang="0">
                  <a:pos x="2107" y="2177"/>
                </a:cxn>
                <a:cxn ang="0">
                  <a:pos x="1984" y="2182"/>
                </a:cxn>
                <a:cxn ang="0">
                  <a:pos x="1879" y="2190"/>
                </a:cxn>
                <a:cxn ang="0">
                  <a:pos x="1751" y="2180"/>
                </a:cxn>
                <a:cxn ang="0">
                  <a:pos x="1639" y="2088"/>
                </a:cxn>
                <a:cxn ang="0">
                  <a:pos x="1544" y="1873"/>
                </a:cxn>
                <a:cxn ang="0">
                  <a:pos x="1470" y="1901"/>
                </a:cxn>
                <a:cxn ang="0">
                  <a:pos x="1370" y="1538"/>
                </a:cxn>
                <a:cxn ang="0">
                  <a:pos x="1281" y="1507"/>
                </a:cxn>
                <a:cxn ang="0">
                  <a:pos x="1232" y="1490"/>
                </a:cxn>
                <a:cxn ang="0">
                  <a:pos x="1102" y="1270"/>
                </a:cxn>
                <a:cxn ang="0">
                  <a:pos x="1033" y="1421"/>
                </a:cxn>
                <a:cxn ang="0">
                  <a:pos x="910" y="1502"/>
                </a:cxn>
                <a:cxn ang="0">
                  <a:pos x="810" y="1653"/>
                </a:cxn>
                <a:cxn ang="0">
                  <a:pos x="728" y="1740"/>
                </a:cxn>
                <a:cxn ang="0">
                  <a:pos x="642" y="1584"/>
                </a:cxn>
                <a:cxn ang="0">
                  <a:pos x="519" y="1047"/>
                </a:cxn>
                <a:cxn ang="0">
                  <a:pos x="406" y="621"/>
                </a:cxn>
                <a:cxn ang="0">
                  <a:pos x="281" y="1165"/>
                </a:cxn>
                <a:cxn ang="0">
                  <a:pos x="179" y="1392"/>
                </a:cxn>
                <a:cxn ang="0">
                  <a:pos x="125" y="1362"/>
                </a:cxn>
                <a:cxn ang="0">
                  <a:pos x="51" y="1507"/>
                </a:cxn>
                <a:cxn ang="0">
                  <a:pos x="25" y="1643"/>
                </a:cxn>
                <a:cxn ang="0">
                  <a:pos x="110" y="1479"/>
                </a:cxn>
                <a:cxn ang="0">
                  <a:pos x="138" y="1405"/>
                </a:cxn>
                <a:cxn ang="0">
                  <a:pos x="240" y="1300"/>
                </a:cxn>
                <a:cxn ang="0">
                  <a:pos x="378" y="738"/>
                </a:cxn>
                <a:cxn ang="0">
                  <a:pos x="427" y="756"/>
                </a:cxn>
                <a:cxn ang="0">
                  <a:pos x="575" y="1380"/>
                </a:cxn>
                <a:cxn ang="0">
                  <a:pos x="695" y="1758"/>
                </a:cxn>
                <a:cxn ang="0">
                  <a:pos x="818" y="1691"/>
                </a:cxn>
                <a:cxn ang="0">
                  <a:pos x="936" y="1513"/>
                </a:cxn>
                <a:cxn ang="0">
                  <a:pos x="1012" y="1446"/>
                </a:cxn>
                <a:cxn ang="0">
                  <a:pos x="1112" y="1280"/>
                </a:cxn>
                <a:cxn ang="0">
                  <a:pos x="1173" y="1385"/>
                </a:cxn>
                <a:cxn ang="0">
                  <a:pos x="1304" y="1495"/>
                </a:cxn>
                <a:cxn ang="0">
                  <a:pos x="1342" y="1543"/>
                </a:cxn>
                <a:cxn ang="0">
                  <a:pos x="1475" y="1937"/>
                </a:cxn>
                <a:cxn ang="0">
                  <a:pos x="1539" y="1927"/>
                </a:cxn>
                <a:cxn ang="0">
                  <a:pos x="1646" y="2144"/>
                </a:cxn>
                <a:cxn ang="0">
                  <a:pos x="1764" y="2215"/>
                </a:cxn>
                <a:cxn ang="0">
                  <a:pos x="1910" y="2218"/>
                </a:cxn>
                <a:cxn ang="0">
                  <a:pos x="2015" y="2210"/>
                </a:cxn>
                <a:cxn ang="0">
                  <a:pos x="2143" y="2187"/>
                </a:cxn>
                <a:cxn ang="0">
                  <a:pos x="2235" y="2180"/>
                </a:cxn>
                <a:cxn ang="0">
                  <a:pos x="2345" y="2164"/>
                </a:cxn>
                <a:cxn ang="0">
                  <a:pos x="2424" y="2131"/>
                </a:cxn>
                <a:cxn ang="0">
                  <a:pos x="2572" y="2080"/>
                </a:cxn>
                <a:cxn ang="0">
                  <a:pos x="2654" y="1960"/>
                </a:cxn>
                <a:cxn ang="0">
                  <a:pos x="2723" y="2016"/>
                </a:cxn>
                <a:cxn ang="0">
                  <a:pos x="2851" y="1855"/>
                </a:cxn>
                <a:cxn ang="0">
                  <a:pos x="3027" y="306"/>
                </a:cxn>
                <a:cxn ang="0">
                  <a:pos x="3076" y="79"/>
                </a:cxn>
              </a:cxnLst>
              <a:rect l="0" t="0" r="r" b="b"/>
              <a:pathLst>
                <a:path w="3176" h="2221">
                  <a:moveTo>
                    <a:pt x="3145" y="1214"/>
                  </a:moveTo>
                  <a:lnTo>
                    <a:pt x="3176" y="1211"/>
                  </a:lnTo>
                  <a:lnTo>
                    <a:pt x="3165" y="1078"/>
                  </a:lnTo>
                  <a:lnTo>
                    <a:pt x="3155" y="915"/>
                  </a:lnTo>
                  <a:lnTo>
                    <a:pt x="3142" y="746"/>
                  </a:lnTo>
                  <a:lnTo>
                    <a:pt x="3132" y="585"/>
                  </a:lnTo>
                  <a:lnTo>
                    <a:pt x="3122" y="429"/>
                  </a:lnTo>
                  <a:lnTo>
                    <a:pt x="3112" y="293"/>
                  </a:lnTo>
                  <a:lnTo>
                    <a:pt x="3101" y="168"/>
                  </a:lnTo>
                  <a:lnTo>
                    <a:pt x="3101" y="168"/>
                  </a:lnTo>
                  <a:lnTo>
                    <a:pt x="3091" y="79"/>
                  </a:lnTo>
                  <a:lnTo>
                    <a:pt x="3091" y="76"/>
                  </a:lnTo>
                  <a:lnTo>
                    <a:pt x="3081" y="20"/>
                  </a:lnTo>
                  <a:lnTo>
                    <a:pt x="3076" y="12"/>
                  </a:lnTo>
                  <a:lnTo>
                    <a:pt x="3076" y="10"/>
                  </a:lnTo>
                  <a:lnTo>
                    <a:pt x="3066" y="2"/>
                  </a:lnTo>
                  <a:lnTo>
                    <a:pt x="3060" y="2"/>
                  </a:lnTo>
                  <a:lnTo>
                    <a:pt x="3055" y="0"/>
                  </a:lnTo>
                  <a:lnTo>
                    <a:pt x="3050" y="2"/>
                  </a:lnTo>
                  <a:lnTo>
                    <a:pt x="3045" y="5"/>
                  </a:lnTo>
                  <a:lnTo>
                    <a:pt x="3045" y="7"/>
                  </a:lnTo>
                  <a:lnTo>
                    <a:pt x="3035" y="25"/>
                  </a:lnTo>
                  <a:lnTo>
                    <a:pt x="3032" y="30"/>
                  </a:lnTo>
                  <a:lnTo>
                    <a:pt x="3022" y="92"/>
                  </a:lnTo>
                  <a:lnTo>
                    <a:pt x="3022" y="94"/>
                  </a:lnTo>
                  <a:lnTo>
                    <a:pt x="3009" y="189"/>
                  </a:lnTo>
                  <a:lnTo>
                    <a:pt x="3007" y="189"/>
                  </a:lnTo>
                  <a:lnTo>
                    <a:pt x="2997" y="304"/>
                  </a:lnTo>
                  <a:lnTo>
                    <a:pt x="2986" y="437"/>
                  </a:lnTo>
                  <a:lnTo>
                    <a:pt x="2976" y="575"/>
                  </a:lnTo>
                  <a:lnTo>
                    <a:pt x="2966" y="713"/>
                  </a:lnTo>
                  <a:lnTo>
                    <a:pt x="2956" y="851"/>
                  </a:lnTo>
                  <a:lnTo>
                    <a:pt x="2945" y="981"/>
                  </a:lnTo>
                  <a:lnTo>
                    <a:pt x="2935" y="1101"/>
                  </a:lnTo>
                  <a:lnTo>
                    <a:pt x="2925" y="1211"/>
                  </a:lnTo>
                  <a:lnTo>
                    <a:pt x="2915" y="1311"/>
                  </a:lnTo>
                  <a:lnTo>
                    <a:pt x="2930" y="1311"/>
                  </a:lnTo>
                  <a:lnTo>
                    <a:pt x="2917" y="1311"/>
                  </a:lnTo>
                  <a:lnTo>
                    <a:pt x="2904" y="1403"/>
                  </a:lnTo>
                  <a:lnTo>
                    <a:pt x="2894" y="1482"/>
                  </a:lnTo>
                  <a:lnTo>
                    <a:pt x="2907" y="1482"/>
                  </a:lnTo>
                  <a:lnTo>
                    <a:pt x="2894" y="1479"/>
                  </a:lnTo>
                  <a:lnTo>
                    <a:pt x="2884" y="1551"/>
                  </a:lnTo>
                  <a:lnTo>
                    <a:pt x="2874" y="1615"/>
                  </a:lnTo>
                  <a:lnTo>
                    <a:pt x="2864" y="1676"/>
                  </a:lnTo>
                  <a:lnTo>
                    <a:pt x="2853" y="1725"/>
                  </a:lnTo>
                  <a:lnTo>
                    <a:pt x="2843" y="1771"/>
                  </a:lnTo>
                  <a:lnTo>
                    <a:pt x="2856" y="1773"/>
                  </a:lnTo>
                  <a:lnTo>
                    <a:pt x="2843" y="1771"/>
                  </a:lnTo>
                  <a:lnTo>
                    <a:pt x="2833" y="1812"/>
                  </a:lnTo>
                  <a:lnTo>
                    <a:pt x="2823" y="1847"/>
                  </a:lnTo>
                  <a:lnTo>
                    <a:pt x="2835" y="1850"/>
                  </a:lnTo>
                  <a:lnTo>
                    <a:pt x="2823" y="1845"/>
                  </a:lnTo>
                  <a:lnTo>
                    <a:pt x="2812" y="1875"/>
                  </a:lnTo>
                  <a:lnTo>
                    <a:pt x="2825" y="1881"/>
                  </a:lnTo>
                  <a:lnTo>
                    <a:pt x="2812" y="1875"/>
                  </a:lnTo>
                  <a:lnTo>
                    <a:pt x="2800" y="1904"/>
                  </a:lnTo>
                  <a:lnTo>
                    <a:pt x="2789" y="1927"/>
                  </a:lnTo>
                  <a:lnTo>
                    <a:pt x="2779" y="1950"/>
                  </a:lnTo>
                  <a:lnTo>
                    <a:pt x="2792" y="1955"/>
                  </a:lnTo>
                  <a:lnTo>
                    <a:pt x="2782" y="1947"/>
                  </a:lnTo>
                  <a:lnTo>
                    <a:pt x="2772" y="1965"/>
                  </a:lnTo>
                  <a:lnTo>
                    <a:pt x="2782" y="1973"/>
                  </a:lnTo>
                  <a:lnTo>
                    <a:pt x="2772" y="1962"/>
                  </a:lnTo>
                  <a:lnTo>
                    <a:pt x="2761" y="1975"/>
                  </a:lnTo>
                  <a:lnTo>
                    <a:pt x="2772" y="1985"/>
                  </a:lnTo>
                  <a:lnTo>
                    <a:pt x="2764" y="1975"/>
                  </a:lnTo>
                  <a:lnTo>
                    <a:pt x="2754" y="1985"/>
                  </a:lnTo>
                  <a:lnTo>
                    <a:pt x="2761" y="1996"/>
                  </a:lnTo>
                  <a:lnTo>
                    <a:pt x="2756" y="1983"/>
                  </a:lnTo>
                  <a:lnTo>
                    <a:pt x="2746" y="1988"/>
                  </a:lnTo>
                  <a:lnTo>
                    <a:pt x="2736" y="1993"/>
                  </a:lnTo>
                  <a:lnTo>
                    <a:pt x="2741" y="2006"/>
                  </a:lnTo>
                  <a:lnTo>
                    <a:pt x="2741" y="1990"/>
                  </a:lnTo>
                  <a:lnTo>
                    <a:pt x="2736" y="1993"/>
                  </a:lnTo>
                  <a:lnTo>
                    <a:pt x="2746" y="1993"/>
                  </a:lnTo>
                  <a:lnTo>
                    <a:pt x="2736" y="1990"/>
                  </a:lnTo>
                  <a:lnTo>
                    <a:pt x="2731" y="2003"/>
                  </a:lnTo>
                  <a:lnTo>
                    <a:pt x="2741" y="1990"/>
                  </a:lnTo>
                  <a:lnTo>
                    <a:pt x="2731" y="1983"/>
                  </a:lnTo>
                  <a:lnTo>
                    <a:pt x="2728" y="1983"/>
                  </a:lnTo>
                  <a:lnTo>
                    <a:pt x="2715" y="1975"/>
                  </a:lnTo>
                  <a:lnTo>
                    <a:pt x="2708" y="1988"/>
                  </a:lnTo>
                  <a:lnTo>
                    <a:pt x="2718" y="1978"/>
                  </a:lnTo>
                  <a:lnTo>
                    <a:pt x="2708" y="1967"/>
                  </a:lnTo>
                  <a:lnTo>
                    <a:pt x="2697" y="1978"/>
                  </a:lnTo>
                  <a:lnTo>
                    <a:pt x="2708" y="1967"/>
                  </a:lnTo>
                  <a:lnTo>
                    <a:pt x="2697" y="1955"/>
                  </a:lnTo>
                  <a:lnTo>
                    <a:pt x="2697" y="1955"/>
                  </a:lnTo>
                  <a:lnTo>
                    <a:pt x="2687" y="1944"/>
                  </a:lnTo>
                  <a:lnTo>
                    <a:pt x="2687" y="1942"/>
                  </a:lnTo>
                  <a:lnTo>
                    <a:pt x="2677" y="1934"/>
                  </a:lnTo>
                  <a:lnTo>
                    <a:pt x="2672" y="1934"/>
                  </a:lnTo>
                  <a:lnTo>
                    <a:pt x="2669" y="1932"/>
                  </a:lnTo>
                  <a:lnTo>
                    <a:pt x="2656" y="1929"/>
                  </a:lnTo>
                  <a:lnTo>
                    <a:pt x="2654" y="1929"/>
                  </a:lnTo>
                  <a:lnTo>
                    <a:pt x="2649" y="1932"/>
                  </a:lnTo>
                  <a:lnTo>
                    <a:pt x="2646" y="1932"/>
                  </a:lnTo>
                  <a:lnTo>
                    <a:pt x="2639" y="1937"/>
                  </a:lnTo>
                  <a:lnTo>
                    <a:pt x="2639" y="1939"/>
                  </a:lnTo>
                  <a:lnTo>
                    <a:pt x="2628" y="1950"/>
                  </a:lnTo>
                  <a:lnTo>
                    <a:pt x="2626" y="1950"/>
                  </a:lnTo>
                  <a:lnTo>
                    <a:pt x="2616" y="1965"/>
                  </a:lnTo>
                  <a:lnTo>
                    <a:pt x="2616" y="1967"/>
                  </a:lnTo>
                  <a:lnTo>
                    <a:pt x="2605" y="1985"/>
                  </a:lnTo>
                  <a:lnTo>
                    <a:pt x="2616" y="1993"/>
                  </a:lnTo>
                  <a:lnTo>
                    <a:pt x="2605" y="1983"/>
                  </a:lnTo>
                  <a:lnTo>
                    <a:pt x="2593" y="2001"/>
                  </a:lnTo>
                  <a:lnTo>
                    <a:pt x="2593" y="2003"/>
                  </a:lnTo>
                  <a:lnTo>
                    <a:pt x="2582" y="2021"/>
                  </a:lnTo>
                  <a:lnTo>
                    <a:pt x="2593" y="2029"/>
                  </a:lnTo>
                  <a:lnTo>
                    <a:pt x="2582" y="2019"/>
                  </a:lnTo>
                  <a:lnTo>
                    <a:pt x="2572" y="2034"/>
                  </a:lnTo>
                  <a:lnTo>
                    <a:pt x="2562" y="2047"/>
                  </a:lnTo>
                  <a:lnTo>
                    <a:pt x="2572" y="2057"/>
                  </a:lnTo>
                  <a:lnTo>
                    <a:pt x="2564" y="2047"/>
                  </a:lnTo>
                  <a:lnTo>
                    <a:pt x="2554" y="2057"/>
                  </a:lnTo>
                  <a:lnTo>
                    <a:pt x="2562" y="2067"/>
                  </a:lnTo>
                  <a:lnTo>
                    <a:pt x="2554" y="2054"/>
                  </a:lnTo>
                  <a:lnTo>
                    <a:pt x="2541" y="2065"/>
                  </a:lnTo>
                  <a:lnTo>
                    <a:pt x="2531" y="2072"/>
                  </a:lnTo>
                  <a:lnTo>
                    <a:pt x="2531" y="2075"/>
                  </a:lnTo>
                  <a:lnTo>
                    <a:pt x="2524" y="2082"/>
                  </a:lnTo>
                  <a:lnTo>
                    <a:pt x="2531" y="2093"/>
                  </a:lnTo>
                  <a:lnTo>
                    <a:pt x="2524" y="2080"/>
                  </a:lnTo>
                  <a:lnTo>
                    <a:pt x="2513" y="2088"/>
                  </a:lnTo>
                  <a:lnTo>
                    <a:pt x="2521" y="2100"/>
                  </a:lnTo>
                  <a:lnTo>
                    <a:pt x="2516" y="2088"/>
                  </a:lnTo>
                  <a:lnTo>
                    <a:pt x="2506" y="2093"/>
                  </a:lnTo>
                  <a:lnTo>
                    <a:pt x="2493" y="2098"/>
                  </a:lnTo>
                  <a:lnTo>
                    <a:pt x="2498" y="2111"/>
                  </a:lnTo>
                  <a:lnTo>
                    <a:pt x="2495" y="2098"/>
                  </a:lnTo>
                  <a:lnTo>
                    <a:pt x="2485" y="2100"/>
                  </a:lnTo>
                  <a:lnTo>
                    <a:pt x="2475" y="2103"/>
                  </a:lnTo>
                  <a:lnTo>
                    <a:pt x="2477" y="2116"/>
                  </a:lnTo>
                  <a:lnTo>
                    <a:pt x="2477" y="2100"/>
                  </a:lnTo>
                  <a:lnTo>
                    <a:pt x="2467" y="2100"/>
                  </a:lnTo>
                  <a:lnTo>
                    <a:pt x="2457" y="2100"/>
                  </a:lnTo>
                  <a:lnTo>
                    <a:pt x="2444" y="2100"/>
                  </a:lnTo>
                  <a:lnTo>
                    <a:pt x="2434" y="2100"/>
                  </a:lnTo>
                  <a:lnTo>
                    <a:pt x="2424" y="2100"/>
                  </a:lnTo>
                  <a:lnTo>
                    <a:pt x="2424" y="2100"/>
                  </a:lnTo>
                  <a:lnTo>
                    <a:pt x="2419" y="2103"/>
                  </a:lnTo>
                  <a:lnTo>
                    <a:pt x="2411" y="2106"/>
                  </a:lnTo>
                  <a:lnTo>
                    <a:pt x="2416" y="2118"/>
                  </a:lnTo>
                  <a:lnTo>
                    <a:pt x="2416" y="2103"/>
                  </a:lnTo>
                  <a:lnTo>
                    <a:pt x="2406" y="2103"/>
                  </a:lnTo>
                  <a:lnTo>
                    <a:pt x="2403" y="2103"/>
                  </a:lnTo>
                  <a:lnTo>
                    <a:pt x="2391" y="2106"/>
                  </a:lnTo>
                  <a:lnTo>
                    <a:pt x="2388" y="2108"/>
                  </a:lnTo>
                  <a:lnTo>
                    <a:pt x="2388" y="2108"/>
                  </a:lnTo>
                  <a:lnTo>
                    <a:pt x="2378" y="2113"/>
                  </a:lnTo>
                  <a:lnTo>
                    <a:pt x="2368" y="2118"/>
                  </a:lnTo>
                  <a:lnTo>
                    <a:pt x="2357" y="2123"/>
                  </a:lnTo>
                  <a:lnTo>
                    <a:pt x="2355" y="2123"/>
                  </a:lnTo>
                  <a:lnTo>
                    <a:pt x="2345" y="2131"/>
                  </a:lnTo>
                  <a:lnTo>
                    <a:pt x="2352" y="2144"/>
                  </a:lnTo>
                  <a:lnTo>
                    <a:pt x="2347" y="2131"/>
                  </a:lnTo>
                  <a:lnTo>
                    <a:pt x="2334" y="2136"/>
                  </a:lnTo>
                  <a:lnTo>
                    <a:pt x="2339" y="2149"/>
                  </a:lnTo>
                  <a:lnTo>
                    <a:pt x="2337" y="2136"/>
                  </a:lnTo>
                  <a:lnTo>
                    <a:pt x="2327" y="2139"/>
                  </a:lnTo>
                  <a:lnTo>
                    <a:pt x="2324" y="2139"/>
                  </a:lnTo>
                  <a:lnTo>
                    <a:pt x="2314" y="2144"/>
                  </a:lnTo>
                  <a:lnTo>
                    <a:pt x="2319" y="2157"/>
                  </a:lnTo>
                  <a:lnTo>
                    <a:pt x="2316" y="2144"/>
                  </a:lnTo>
                  <a:lnTo>
                    <a:pt x="2306" y="2146"/>
                  </a:lnTo>
                  <a:lnTo>
                    <a:pt x="2304" y="2146"/>
                  </a:lnTo>
                  <a:lnTo>
                    <a:pt x="2301" y="2146"/>
                  </a:lnTo>
                  <a:lnTo>
                    <a:pt x="2293" y="2152"/>
                  </a:lnTo>
                  <a:lnTo>
                    <a:pt x="2301" y="2164"/>
                  </a:lnTo>
                  <a:lnTo>
                    <a:pt x="2296" y="2152"/>
                  </a:lnTo>
                  <a:lnTo>
                    <a:pt x="2298" y="2149"/>
                  </a:lnTo>
                  <a:lnTo>
                    <a:pt x="2286" y="2152"/>
                  </a:lnTo>
                  <a:lnTo>
                    <a:pt x="2286" y="2154"/>
                  </a:lnTo>
                  <a:lnTo>
                    <a:pt x="2275" y="2157"/>
                  </a:lnTo>
                  <a:lnTo>
                    <a:pt x="2265" y="2159"/>
                  </a:lnTo>
                  <a:lnTo>
                    <a:pt x="2255" y="2162"/>
                  </a:lnTo>
                  <a:lnTo>
                    <a:pt x="2245" y="2164"/>
                  </a:lnTo>
                  <a:lnTo>
                    <a:pt x="2247" y="2177"/>
                  </a:lnTo>
                  <a:lnTo>
                    <a:pt x="2245" y="2162"/>
                  </a:lnTo>
                  <a:lnTo>
                    <a:pt x="2232" y="2164"/>
                  </a:lnTo>
                  <a:lnTo>
                    <a:pt x="2232" y="2167"/>
                  </a:lnTo>
                  <a:lnTo>
                    <a:pt x="2222" y="2169"/>
                  </a:lnTo>
                  <a:lnTo>
                    <a:pt x="2224" y="2182"/>
                  </a:lnTo>
                  <a:lnTo>
                    <a:pt x="2224" y="2167"/>
                  </a:lnTo>
                  <a:lnTo>
                    <a:pt x="2214" y="2167"/>
                  </a:lnTo>
                  <a:lnTo>
                    <a:pt x="2214" y="2167"/>
                  </a:lnTo>
                  <a:lnTo>
                    <a:pt x="2212" y="2169"/>
                  </a:lnTo>
                  <a:lnTo>
                    <a:pt x="2201" y="2172"/>
                  </a:lnTo>
                  <a:lnTo>
                    <a:pt x="2204" y="2185"/>
                  </a:lnTo>
                  <a:lnTo>
                    <a:pt x="2204" y="2169"/>
                  </a:lnTo>
                  <a:lnTo>
                    <a:pt x="2194" y="2169"/>
                  </a:lnTo>
                  <a:lnTo>
                    <a:pt x="2194" y="2169"/>
                  </a:lnTo>
                  <a:lnTo>
                    <a:pt x="2191" y="2172"/>
                  </a:lnTo>
                  <a:lnTo>
                    <a:pt x="2181" y="2175"/>
                  </a:lnTo>
                  <a:lnTo>
                    <a:pt x="2183" y="2187"/>
                  </a:lnTo>
                  <a:lnTo>
                    <a:pt x="2183" y="2172"/>
                  </a:lnTo>
                  <a:lnTo>
                    <a:pt x="2173" y="2172"/>
                  </a:lnTo>
                  <a:lnTo>
                    <a:pt x="2163" y="2172"/>
                  </a:lnTo>
                  <a:lnTo>
                    <a:pt x="2153" y="2172"/>
                  </a:lnTo>
                  <a:lnTo>
                    <a:pt x="2143" y="2172"/>
                  </a:lnTo>
                  <a:lnTo>
                    <a:pt x="2140" y="2172"/>
                  </a:lnTo>
                  <a:lnTo>
                    <a:pt x="2127" y="2175"/>
                  </a:lnTo>
                  <a:lnTo>
                    <a:pt x="2130" y="2190"/>
                  </a:lnTo>
                  <a:lnTo>
                    <a:pt x="2130" y="2175"/>
                  </a:lnTo>
                  <a:lnTo>
                    <a:pt x="2119" y="2175"/>
                  </a:lnTo>
                  <a:lnTo>
                    <a:pt x="2109" y="2175"/>
                  </a:lnTo>
                  <a:lnTo>
                    <a:pt x="2109" y="2175"/>
                  </a:lnTo>
                  <a:lnTo>
                    <a:pt x="2107" y="2177"/>
                  </a:lnTo>
                  <a:lnTo>
                    <a:pt x="2096" y="2180"/>
                  </a:lnTo>
                  <a:lnTo>
                    <a:pt x="2099" y="2192"/>
                  </a:lnTo>
                  <a:lnTo>
                    <a:pt x="2099" y="2177"/>
                  </a:lnTo>
                  <a:lnTo>
                    <a:pt x="2089" y="2177"/>
                  </a:lnTo>
                  <a:lnTo>
                    <a:pt x="2079" y="2177"/>
                  </a:lnTo>
                  <a:lnTo>
                    <a:pt x="2068" y="2177"/>
                  </a:lnTo>
                  <a:lnTo>
                    <a:pt x="2058" y="2177"/>
                  </a:lnTo>
                  <a:lnTo>
                    <a:pt x="2048" y="2177"/>
                  </a:lnTo>
                  <a:lnTo>
                    <a:pt x="2038" y="2177"/>
                  </a:lnTo>
                  <a:lnTo>
                    <a:pt x="2035" y="2177"/>
                  </a:lnTo>
                  <a:lnTo>
                    <a:pt x="2022" y="2180"/>
                  </a:lnTo>
                  <a:lnTo>
                    <a:pt x="2025" y="2195"/>
                  </a:lnTo>
                  <a:lnTo>
                    <a:pt x="2025" y="2180"/>
                  </a:lnTo>
                  <a:lnTo>
                    <a:pt x="2015" y="2180"/>
                  </a:lnTo>
                  <a:lnTo>
                    <a:pt x="2004" y="2180"/>
                  </a:lnTo>
                  <a:lnTo>
                    <a:pt x="2004" y="2180"/>
                  </a:lnTo>
                  <a:lnTo>
                    <a:pt x="2002" y="2182"/>
                  </a:lnTo>
                  <a:lnTo>
                    <a:pt x="1992" y="2185"/>
                  </a:lnTo>
                  <a:lnTo>
                    <a:pt x="1994" y="2198"/>
                  </a:lnTo>
                  <a:lnTo>
                    <a:pt x="1994" y="2182"/>
                  </a:lnTo>
                  <a:lnTo>
                    <a:pt x="1984" y="2182"/>
                  </a:lnTo>
                  <a:lnTo>
                    <a:pt x="1984" y="2182"/>
                  </a:lnTo>
                  <a:lnTo>
                    <a:pt x="1981" y="2185"/>
                  </a:lnTo>
                  <a:lnTo>
                    <a:pt x="1971" y="2187"/>
                  </a:lnTo>
                  <a:lnTo>
                    <a:pt x="1974" y="2200"/>
                  </a:lnTo>
                  <a:lnTo>
                    <a:pt x="1974" y="2185"/>
                  </a:lnTo>
                  <a:lnTo>
                    <a:pt x="1964" y="2185"/>
                  </a:lnTo>
                  <a:lnTo>
                    <a:pt x="1953" y="2185"/>
                  </a:lnTo>
                  <a:lnTo>
                    <a:pt x="1943" y="2185"/>
                  </a:lnTo>
                  <a:lnTo>
                    <a:pt x="1933" y="2185"/>
                  </a:lnTo>
                  <a:lnTo>
                    <a:pt x="1930" y="2185"/>
                  </a:lnTo>
                  <a:lnTo>
                    <a:pt x="1917" y="2187"/>
                  </a:lnTo>
                  <a:lnTo>
                    <a:pt x="1920" y="2203"/>
                  </a:lnTo>
                  <a:lnTo>
                    <a:pt x="1920" y="2187"/>
                  </a:lnTo>
                  <a:lnTo>
                    <a:pt x="1910" y="2187"/>
                  </a:lnTo>
                  <a:lnTo>
                    <a:pt x="1910" y="2187"/>
                  </a:lnTo>
                  <a:lnTo>
                    <a:pt x="1907" y="2190"/>
                  </a:lnTo>
                  <a:lnTo>
                    <a:pt x="1897" y="2192"/>
                  </a:lnTo>
                  <a:lnTo>
                    <a:pt x="1900" y="2205"/>
                  </a:lnTo>
                  <a:lnTo>
                    <a:pt x="1900" y="2190"/>
                  </a:lnTo>
                  <a:lnTo>
                    <a:pt x="1889" y="2190"/>
                  </a:lnTo>
                  <a:lnTo>
                    <a:pt x="1879" y="2190"/>
                  </a:lnTo>
                  <a:lnTo>
                    <a:pt x="1869" y="2190"/>
                  </a:lnTo>
                  <a:lnTo>
                    <a:pt x="1859" y="2190"/>
                  </a:lnTo>
                  <a:lnTo>
                    <a:pt x="1848" y="2190"/>
                  </a:lnTo>
                  <a:lnTo>
                    <a:pt x="1838" y="2190"/>
                  </a:lnTo>
                  <a:lnTo>
                    <a:pt x="1828" y="2190"/>
                  </a:lnTo>
                  <a:lnTo>
                    <a:pt x="1815" y="2190"/>
                  </a:lnTo>
                  <a:lnTo>
                    <a:pt x="1805" y="2190"/>
                  </a:lnTo>
                  <a:lnTo>
                    <a:pt x="1805" y="2205"/>
                  </a:lnTo>
                  <a:lnTo>
                    <a:pt x="1810" y="2192"/>
                  </a:lnTo>
                  <a:lnTo>
                    <a:pt x="1800" y="2190"/>
                  </a:lnTo>
                  <a:lnTo>
                    <a:pt x="1790" y="2187"/>
                  </a:lnTo>
                  <a:lnTo>
                    <a:pt x="1785" y="2185"/>
                  </a:lnTo>
                  <a:lnTo>
                    <a:pt x="1774" y="2185"/>
                  </a:lnTo>
                  <a:lnTo>
                    <a:pt x="1764" y="2185"/>
                  </a:lnTo>
                  <a:lnTo>
                    <a:pt x="1764" y="2200"/>
                  </a:lnTo>
                  <a:lnTo>
                    <a:pt x="1772" y="2187"/>
                  </a:lnTo>
                  <a:lnTo>
                    <a:pt x="1762" y="2182"/>
                  </a:lnTo>
                  <a:lnTo>
                    <a:pt x="1759" y="2182"/>
                  </a:lnTo>
                  <a:lnTo>
                    <a:pt x="1749" y="2180"/>
                  </a:lnTo>
                  <a:lnTo>
                    <a:pt x="1744" y="2192"/>
                  </a:lnTo>
                  <a:lnTo>
                    <a:pt x="1751" y="2180"/>
                  </a:lnTo>
                  <a:lnTo>
                    <a:pt x="1741" y="2175"/>
                  </a:lnTo>
                  <a:lnTo>
                    <a:pt x="1731" y="2169"/>
                  </a:lnTo>
                  <a:lnTo>
                    <a:pt x="1718" y="2164"/>
                  </a:lnTo>
                  <a:lnTo>
                    <a:pt x="1710" y="2177"/>
                  </a:lnTo>
                  <a:lnTo>
                    <a:pt x="1721" y="2164"/>
                  </a:lnTo>
                  <a:lnTo>
                    <a:pt x="1710" y="2157"/>
                  </a:lnTo>
                  <a:lnTo>
                    <a:pt x="1700" y="2149"/>
                  </a:lnTo>
                  <a:lnTo>
                    <a:pt x="1690" y="2162"/>
                  </a:lnTo>
                  <a:lnTo>
                    <a:pt x="1700" y="2152"/>
                  </a:lnTo>
                  <a:lnTo>
                    <a:pt x="1690" y="2141"/>
                  </a:lnTo>
                  <a:lnTo>
                    <a:pt x="1680" y="2131"/>
                  </a:lnTo>
                  <a:lnTo>
                    <a:pt x="1680" y="2129"/>
                  </a:lnTo>
                  <a:lnTo>
                    <a:pt x="1667" y="2118"/>
                  </a:lnTo>
                  <a:lnTo>
                    <a:pt x="1657" y="2131"/>
                  </a:lnTo>
                  <a:lnTo>
                    <a:pt x="1667" y="2121"/>
                  </a:lnTo>
                  <a:lnTo>
                    <a:pt x="1659" y="2111"/>
                  </a:lnTo>
                  <a:lnTo>
                    <a:pt x="1659" y="2111"/>
                  </a:lnTo>
                  <a:lnTo>
                    <a:pt x="1649" y="2100"/>
                  </a:lnTo>
                  <a:lnTo>
                    <a:pt x="1639" y="2111"/>
                  </a:lnTo>
                  <a:lnTo>
                    <a:pt x="1649" y="2100"/>
                  </a:lnTo>
                  <a:lnTo>
                    <a:pt x="1639" y="2088"/>
                  </a:lnTo>
                  <a:lnTo>
                    <a:pt x="1629" y="2098"/>
                  </a:lnTo>
                  <a:lnTo>
                    <a:pt x="1641" y="2090"/>
                  </a:lnTo>
                  <a:lnTo>
                    <a:pt x="1631" y="2072"/>
                  </a:lnTo>
                  <a:lnTo>
                    <a:pt x="1631" y="2070"/>
                  </a:lnTo>
                  <a:lnTo>
                    <a:pt x="1618" y="2049"/>
                  </a:lnTo>
                  <a:lnTo>
                    <a:pt x="1606" y="2059"/>
                  </a:lnTo>
                  <a:lnTo>
                    <a:pt x="1618" y="2054"/>
                  </a:lnTo>
                  <a:lnTo>
                    <a:pt x="1608" y="2031"/>
                  </a:lnTo>
                  <a:lnTo>
                    <a:pt x="1595" y="2036"/>
                  </a:lnTo>
                  <a:lnTo>
                    <a:pt x="1608" y="2031"/>
                  </a:lnTo>
                  <a:lnTo>
                    <a:pt x="1598" y="2003"/>
                  </a:lnTo>
                  <a:lnTo>
                    <a:pt x="1585" y="2008"/>
                  </a:lnTo>
                  <a:lnTo>
                    <a:pt x="1600" y="2003"/>
                  </a:lnTo>
                  <a:lnTo>
                    <a:pt x="1590" y="1973"/>
                  </a:lnTo>
                  <a:lnTo>
                    <a:pt x="1580" y="1942"/>
                  </a:lnTo>
                  <a:lnTo>
                    <a:pt x="1577" y="1942"/>
                  </a:lnTo>
                  <a:lnTo>
                    <a:pt x="1565" y="1914"/>
                  </a:lnTo>
                  <a:lnTo>
                    <a:pt x="1554" y="1891"/>
                  </a:lnTo>
                  <a:lnTo>
                    <a:pt x="1554" y="1886"/>
                  </a:lnTo>
                  <a:lnTo>
                    <a:pt x="1547" y="1873"/>
                  </a:lnTo>
                  <a:lnTo>
                    <a:pt x="1544" y="1873"/>
                  </a:lnTo>
                  <a:lnTo>
                    <a:pt x="1539" y="1870"/>
                  </a:lnTo>
                  <a:lnTo>
                    <a:pt x="1539" y="1870"/>
                  </a:lnTo>
                  <a:lnTo>
                    <a:pt x="1529" y="1868"/>
                  </a:lnTo>
                  <a:lnTo>
                    <a:pt x="1524" y="1865"/>
                  </a:lnTo>
                  <a:lnTo>
                    <a:pt x="1519" y="1868"/>
                  </a:lnTo>
                  <a:lnTo>
                    <a:pt x="1516" y="1868"/>
                  </a:lnTo>
                  <a:lnTo>
                    <a:pt x="1506" y="1875"/>
                  </a:lnTo>
                  <a:lnTo>
                    <a:pt x="1493" y="1886"/>
                  </a:lnTo>
                  <a:lnTo>
                    <a:pt x="1490" y="1888"/>
                  </a:lnTo>
                  <a:lnTo>
                    <a:pt x="1480" y="1901"/>
                  </a:lnTo>
                  <a:lnTo>
                    <a:pt x="1490" y="1911"/>
                  </a:lnTo>
                  <a:lnTo>
                    <a:pt x="1483" y="1898"/>
                  </a:lnTo>
                  <a:lnTo>
                    <a:pt x="1473" y="1906"/>
                  </a:lnTo>
                  <a:lnTo>
                    <a:pt x="1480" y="1919"/>
                  </a:lnTo>
                  <a:lnTo>
                    <a:pt x="1478" y="1906"/>
                  </a:lnTo>
                  <a:lnTo>
                    <a:pt x="1467" y="1909"/>
                  </a:lnTo>
                  <a:lnTo>
                    <a:pt x="1470" y="1921"/>
                  </a:lnTo>
                  <a:lnTo>
                    <a:pt x="1475" y="1909"/>
                  </a:lnTo>
                  <a:lnTo>
                    <a:pt x="1470" y="1906"/>
                  </a:lnTo>
                  <a:lnTo>
                    <a:pt x="1480" y="1909"/>
                  </a:lnTo>
                  <a:lnTo>
                    <a:pt x="1470" y="1901"/>
                  </a:lnTo>
                  <a:lnTo>
                    <a:pt x="1460" y="1914"/>
                  </a:lnTo>
                  <a:lnTo>
                    <a:pt x="1470" y="1904"/>
                  </a:lnTo>
                  <a:lnTo>
                    <a:pt x="1457" y="1891"/>
                  </a:lnTo>
                  <a:lnTo>
                    <a:pt x="1447" y="1901"/>
                  </a:lnTo>
                  <a:lnTo>
                    <a:pt x="1460" y="1893"/>
                  </a:lnTo>
                  <a:lnTo>
                    <a:pt x="1450" y="1873"/>
                  </a:lnTo>
                  <a:lnTo>
                    <a:pt x="1437" y="1881"/>
                  </a:lnTo>
                  <a:lnTo>
                    <a:pt x="1450" y="1875"/>
                  </a:lnTo>
                  <a:lnTo>
                    <a:pt x="1439" y="1847"/>
                  </a:lnTo>
                  <a:lnTo>
                    <a:pt x="1427" y="1852"/>
                  </a:lnTo>
                  <a:lnTo>
                    <a:pt x="1442" y="1850"/>
                  </a:lnTo>
                  <a:lnTo>
                    <a:pt x="1434" y="1814"/>
                  </a:lnTo>
                  <a:lnTo>
                    <a:pt x="1424" y="1771"/>
                  </a:lnTo>
                  <a:lnTo>
                    <a:pt x="1424" y="1771"/>
                  </a:lnTo>
                  <a:lnTo>
                    <a:pt x="1411" y="1725"/>
                  </a:lnTo>
                  <a:lnTo>
                    <a:pt x="1396" y="1727"/>
                  </a:lnTo>
                  <a:lnTo>
                    <a:pt x="1411" y="1725"/>
                  </a:lnTo>
                  <a:lnTo>
                    <a:pt x="1401" y="1676"/>
                  </a:lnTo>
                  <a:lnTo>
                    <a:pt x="1391" y="1628"/>
                  </a:lnTo>
                  <a:lnTo>
                    <a:pt x="1381" y="1582"/>
                  </a:lnTo>
                  <a:lnTo>
                    <a:pt x="1370" y="1538"/>
                  </a:lnTo>
                  <a:lnTo>
                    <a:pt x="1370" y="1538"/>
                  </a:lnTo>
                  <a:lnTo>
                    <a:pt x="1358" y="1497"/>
                  </a:lnTo>
                  <a:lnTo>
                    <a:pt x="1358" y="1495"/>
                  </a:lnTo>
                  <a:lnTo>
                    <a:pt x="1347" y="1464"/>
                  </a:lnTo>
                  <a:lnTo>
                    <a:pt x="1342" y="1459"/>
                  </a:lnTo>
                  <a:lnTo>
                    <a:pt x="1342" y="1459"/>
                  </a:lnTo>
                  <a:lnTo>
                    <a:pt x="1332" y="1444"/>
                  </a:lnTo>
                  <a:lnTo>
                    <a:pt x="1327" y="1441"/>
                  </a:lnTo>
                  <a:lnTo>
                    <a:pt x="1322" y="1438"/>
                  </a:lnTo>
                  <a:lnTo>
                    <a:pt x="1319" y="1441"/>
                  </a:lnTo>
                  <a:lnTo>
                    <a:pt x="1309" y="1444"/>
                  </a:lnTo>
                  <a:lnTo>
                    <a:pt x="1306" y="1444"/>
                  </a:lnTo>
                  <a:lnTo>
                    <a:pt x="1301" y="1446"/>
                  </a:lnTo>
                  <a:lnTo>
                    <a:pt x="1301" y="1446"/>
                  </a:lnTo>
                  <a:lnTo>
                    <a:pt x="1294" y="1459"/>
                  </a:lnTo>
                  <a:lnTo>
                    <a:pt x="1304" y="1469"/>
                  </a:lnTo>
                  <a:lnTo>
                    <a:pt x="1294" y="1459"/>
                  </a:lnTo>
                  <a:lnTo>
                    <a:pt x="1281" y="1477"/>
                  </a:lnTo>
                  <a:lnTo>
                    <a:pt x="1281" y="1479"/>
                  </a:lnTo>
                  <a:lnTo>
                    <a:pt x="1271" y="1500"/>
                  </a:lnTo>
                  <a:lnTo>
                    <a:pt x="1281" y="1507"/>
                  </a:lnTo>
                  <a:lnTo>
                    <a:pt x="1271" y="1497"/>
                  </a:lnTo>
                  <a:lnTo>
                    <a:pt x="1260" y="1513"/>
                  </a:lnTo>
                  <a:lnTo>
                    <a:pt x="1271" y="1523"/>
                  </a:lnTo>
                  <a:lnTo>
                    <a:pt x="1263" y="1513"/>
                  </a:lnTo>
                  <a:lnTo>
                    <a:pt x="1253" y="1523"/>
                  </a:lnTo>
                  <a:lnTo>
                    <a:pt x="1260" y="1533"/>
                  </a:lnTo>
                  <a:lnTo>
                    <a:pt x="1255" y="1520"/>
                  </a:lnTo>
                  <a:lnTo>
                    <a:pt x="1245" y="1525"/>
                  </a:lnTo>
                  <a:lnTo>
                    <a:pt x="1250" y="1538"/>
                  </a:lnTo>
                  <a:lnTo>
                    <a:pt x="1250" y="1523"/>
                  </a:lnTo>
                  <a:lnTo>
                    <a:pt x="1245" y="1525"/>
                  </a:lnTo>
                  <a:lnTo>
                    <a:pt x="1258" y="1525"/>
                  </a:lnTo>
                  <a:lnTo>
                    <a:pt x="1245" y="1520"/>
                  </a:lnTo>
                  <a:lnTo>
                    <a:pt x="1237" y="1533"/>
                  </a:lnTo>
                  <a:lnTo>
                    <a:pt x="1250" y="1525"/>
                  </a:lnTo>
                  <a:lnTo>
                    <a:pt x="1240" y="1507"/>
                  </a:lnTo>
                  <a:lnTo>
                    <a:pt x="1227" y="1515"/>
                  </a:lnTo>
                  <a:lnTo>
                    <a:pt x="1240" y="1510"/>
                  </a:lnTo>
                  <a:lnTo>
                    <a:pt x="1230" y="1487"/>
                  </a:lnTo>
                  <a:lnTo>
                    <a:pt x="1217" y="1492"/>
                  </a:lnTo>
                  <a:lnTo>
                    <a:pt x="1232" y="1490"/>
                  </a:lnTo>
                  <a:lnTo>
                    <a:pt x="1222" y="1456"/>
                  </a:lnTo>
                  <a:lnTo>
                    <a:pt x="1212" y="1418"/>
                  </a:lnTo>
                  <a:lnTo>
                    <a:pt x="1202" y="1377"/>
                  </a:lnTo>
                  <a:lnTo>
                    <a:pt x="1191" y="1339"/>
                  </a:lnTo>
                  <a:lnTo>
                    <a:pt x="1189" y="1336"/>
                  </a:lnTo>
                  <a:lnTo>
                    <a:pt x="1179" y="1311"/>
                  </a:lnTo>
                  <a:lnTo>
                    <a:pt x="1166" y="1316"/>
                  </a:lnTo>
                  <a:lnTo>
                    <a:pt x="1181" y="1313"/>
                  </a:lnTo>
                  <a:lnTo>
                    <a:pt x="1171" y="1275"/>
                  </a:lnTo>
                  <a:lnTo>
                    <a:pt x="1166" y="1267"/>
                  </a:lnTo>
                  <a:lnTo>
                    <a:pt x="1166" y="1267"/>
                  </a:lnTo>
                  <a:lnTo>
                    <a:pt x="1155" y="1252"/>
                  </a:lnTo>
                  <a:lnTo>
                    <a:pt x="1150" y="1249"/>
                  </a:lnTo>
                  <a:lnTo>
                    <a:pt x="1153" y="1249"/>
                  </a:lnTo>
                  <a:lnTo>
                    <a:pt x="1140" y="1244"/>
                  </a:lnTo>
                  <a:lnTo>
                    <a:pt x="1132" y="1242"/>
                  </a:lnTo>
                  <a:lnTo>
                    <a:pt x="1127" y="1244"/>
                  </a:lnTo>
                  <a:lnTo>
                    <a:pt x="1125" y="1244"/>
                  </a:lnTo>
                  <a:lnTo>
                    <a:pt x="1115" y="1252"/>
                  </a:lnTo>
                  <a:lnTo>
                    <a:pt x="1112" y="1254"/>
                  </a:lnTo>
                  <a:lnTo>
                    <a:pt x="1102" y="1270"/>
                  </a:lnTo>
                  <a:lnTo>
                    <a:pt x="1099" y="1275"/>
                  </a:lnTo>
                  <a:lnTo>
                    <a:pt x="1089" y="1298"/>
                  </a:lnTo>
                  <a:lnTo>
                    <a:pt x="1089" y="1298"/>
                  </a:lnTo>
                  <a:lnTo>
                    <a:pt x="1079" y="1326"/>
                  </a:lnTo>
                  <a:lnTo>
                    <a:pt x="1069" y="1354"/>
                  </a:lnTo>
                  <a:lnTo>
                    <a:pt x="1058" y="1382"/>
                  </a:lnTo>
                  <a:lnTo>
                    <a:pt x="1071" y="1387"/>
                  </a:lnTo>
                  <a:lnTo>
                    <a:pt x="1061" y="1380"/>
                  </a:lnTo>
                  <a:lnTo>
                    <a:pt x="1051" y="1400"/>
                  </a:lnTo>
                  <a:lnTo>
                    <a:pt x="1061" y="1408"/>
                  </a:lnTo>
                  <a:lnTo>
                    <a:pt x="1051" y="1398"/>
                  </a:lnTo>
                  <a:lnTo>
                    <a:pt x="1040" y="1413"/>
                  </a:lnTo>
                  <a:lnTo>
                    <a:pt x="1051" y="1423"/>
                  </a:lnTo>
                  <a:lnTo>
                    <a:pt x="1043" y="1410"/>
                  </a:lnTo>
                  <a:lnTo>
                    <a:pt x="1033" y="1418"/>
                  </a:lnTo>
                  <a:lnTo>
                    <a:pt x="1040" y="1431"/>
                  </a:lnTo>
                  <a:lnTo>
                    <a:pt x="1035" y="1418"/>
                  </a:lnTo>
                  <a:lnTo>
                    <a:pt x="1038" y="1415"/>
                  </a:lnTo>
                  <a:lnTo>
                    <a:pt x="1025" y="1418"/>
                  </a:lnTo>
                  <a:lnTo>
                    <a:pt x="1028" y="1433"/>
                  </a:lnTo>
                  <a:lnTo>
                    <a:pt x="1033" y="1421"/>
                  </a:lnTo>
                  <a:lnTo>
                    <a:pt x="1023" y="1418"/>
                  </a:lnTo>
                  <a:lnTo>
                    <a:pt x="1017" y="1431"/>
                  </a:lnTo>
                  <a:lnTo>
                    <a:pt x="1025" y="1418"/>
                  </a:lnTo>
                  <a:lnTo>
                    <a:pt x="1015" y="1413"/>
                  </a:lnTo>
                  <a:lnTo>
                    <a:pt x="1005" y="1408"/>
                  </a:lnTo>
                  <a:lnTo>
                    <a:pt x="1002" y="1408"/>
                  </a:lnTo>
                  <a:lnTo>
                    <a:pt x="997" y="1405"/>
                  </a:lnTo>
                  <a:lnTo>
                    <a:pt x="987" y="1405"/>
                  </a:lnTo>
                  <a:lnTo>
                    <a:pt x="977" y="1405"/>
                  </a:lnTo>
                  <a:lnTo>
                    <a:pt x="977" y="1405"/>
                  </a:lnTo>
                  <a:lnTo>
                    <a:pt x="971" y="1408"/>
                  </a:lnTo>
                  <a:lnTo>
                    <a:pt x="971" y="1408"/>
                  </a:lnTo>
                  <a:lnTo>
                    <a:pt x="961" y="1413"/>
                  </a:lnTo>
                  <a:lnTo>
                    <a:pt x="956" y="1415"/>
                  </a:lnTo>
                  <a:lnTo>
                    <a:pt x="946" y="1428"/>
                  </a:lnTo>
                  <a:lnTo>
                    <a:pt x="946" y="1431"/>
                  </a:lnTo>
                  <a:lnTo>
                    <a:pt x="936" y="1449"/>
                  </a:lnTo>
                  <a:lnTo>
                    <a:pt x="933" y="1451"/>
                  </a:lnTo>
                  <a:lnTo>
                    <a:pt x="923" y="1474"/>
                  </a:lnTo>
                  <a:lnTo>
                    <a:pt x="910" y="1502"/>
                  </a:lnTo>
                  <a:lnTo>
                    <a:pt x="910" y="1502"/>
                  </a:lnTo>
                  <a:lnTo>
                    <a:pt x="900" y="1528"/>
                  </a:lnTo>
                  <a:lnTo>
                    <a:pt x="890" y="1553"/>
                  </a:lnTo>
                  <a:lnTo>
                    <a:pt x="902" y="1559"/>
                  </a:lnTo>
                  <a:lnTo>
                    <a:pt x="890" y="1553"/>
                  </a:lnTo>
                  <a:lnTo>
                    <a:pt x="879" y="1576"/>
                  </a:lnTo>
                  <a:lnTo>
                    <a:pt x="892" y="1582"/>
                  </a:lnTo>
                  <a:lnTo>
                    <a:pt x="882" y="1574"/>
                  </a:lnTo>
                  <a:lnTo>
                    <a:pt x="872" y="1592"/>
                  </a:lnTo>
                  <a:lnTo>
                    <a:pt x="882" y="1599"/>
                  </a:lnTo>
                  <a:lnTo>
                    <a:pt x="872" y="1589"/>
                  </a:lnTo>
                  <a:lnTo>
                    <a:pt x="861" y="1605"/>
                  </a:lnTo>
                  <a:lnTo>
                    <a:pt x="851" y="1617"/>
                  </a:lnTo>
                  <a:lnTo>
                    <a:pt x="861" y="1628"/>
                  </a:lnTo>
                  <a:lnTo>
                    <a:pt x="854" y="1615"/>
                  </a:lnTo>
                  <a:lnTo>
                    <a:pt x="844" y="1622"/>
                  </a:lnTo>
                  <a:lnTo>
                    <a:pt x="844" y="1625"/>
                  </a:lnTo>
                  <a:lnTo>
                    <a:pt x="833" y="1635"/>
                  </a:lnTo>
                  <a:lnTo>
                    <a:pt x="823" y="1645"/>
                  </a:lnTo>
                  <a:lnTo>
                    <a:pt x="831" y="1656"/>
                  </a:lnTo>
                  <a:lnTo>
                    <a:pt x="823" y="1643"/>
                  </a:lnTo>
                  <a:lnTo>
                    <a:pt x="810" y="1653"/>
                  </a:lnTo>
                  <a:lnTo>
                    <a:pt x="808" y="1656"/>
                  </a:lnTo>
                  <a:lnTo>
                    <a:pt x="798" y="1668"/>
                  </a:lnTo>
                  <a:lnTo>
                    <a:pt x="808" y="1679"/>
                  </a:lnTo>
                  <a:lnTo>
                    <a:pt x="800" y="1668"/>
                  </a:lnTo>
                  <a:lnTo>
                    <a:pt x="790" y="1679"/>
                  </a:lnTo>
                  <a:lnTo>
                    <a:pt x="787" y="1679"/>
                  </a:lnTo>
                  <a:lnTo>
                    <a:pt x="777" y="1691"/>
                  </a:lnTo>
                  <a:lnTo>
                    <a:pt x="767" y="1707"/>
                  </a:lnTo>
                  <a:lnTo>
                    <a:pt x="757" y="1720"/>
                  </a:lnTo>
                  <a:lnTo>
                    <a:pt x="767" y="1730"/>
                  </a:lnTo>
                  <a:lnTo>
                    <a:pt x="759" y="1720"/>
                  </a:lnTo>
                  <a:lnTo>
                    <a:pt x="749" y="1730"/>
                  </a:lnTo>
                  <a:lnTo>
                    <a:pt x="739" y="1740"/>
                  </a:lnTo>
                  <a:lnTo>
                    <a:pt x="746" y="1750"/>
                  </a:lnTo>
                  <a:lnTo>
                    <a:pt x="741" y="1737"/>
                  </a:lnTo>
                  <a:lnTo>
                    <a:pt x="731" y="1743"/>
                  </a:lnTo>
                  <a:lnTo>
                    <a:pt x="736" y="1755"/>
                  </a:lnTo>
                  <a:lnTo>
                    <a:pt x="736" y="1740"/>
                  </a:lnTo>
                  <a:lnTo>
                    <a:pt x="726" y="1740"/>
                  </a:lnTo>
                  <a:lnTo>
                    <a:pt x="726" y="1755"/>
                  </a:lnTo>
                  <a:lnTo>
                    <a:pt x="728" y="1740"/>
                  </a:lnTo>
                  <a:lnTo>
                    <a:pt x="716" y="1737"/>
                  </a:lnTo>
                  <a:lnTo>
                    <a:pt x="713" y="1753"/>
                  </a:lnTo>
                  <a:lnTo>
                    <a:pt x="718" y="1740"/>
                  </a:lnTo>
                  <a:lnTo>
                    <a:pt x="723" y="1740"/>
                  </a:lnTo>
                  <a:lnTo>
                    <a:pt x="713" y="1732"/>
                  </a:lnTo>
                  <a:lnTo>
                    <a:pt x="703" y="1745"/>
                  </a:lnTo>
                  <a:lnTo>
                    <a:pt x="713" y="1735"/>
                  </a:lnTo>
                  <a:lnTo>
                    <a:pt x="703" y="1722"/>
                  </a:lnTo>
                  <a:lnTo>
                    <a:pt x="693" y="1732"/>
                  </a:lnTo>
                  <a:lnTo>
                    <a:pt x="705" y="1725"/>
                  </a:lnTo>
                  <a:lnTo>
                    <a:pt x="695" y="1707"/>
                  </a:lnTo>
                  <a:lnTo>
                    <a:pt x="682" y="1714"/>
                  </a:lnTo>
                  <a:lnTo>
                    <a:pt x="695" y="1709"/>
                  </a:lnTo>
                  <a:lnTo>
                    <a:pt x="685" y="1684"/>
                  </a:lnTo>
                  <a:lnTo>
                    <a:pt x="672" y="1651"/>
                  </a:lnTo>
                  <a:lnTo>
                    <a:pt x="659" y="1656"/>
                  </a:lnTo>
                  <a:lnTo>
                    <a:pt x="675" y="1653"/>
                  </a:lnTo>
                  <a:lnTo>
                    <a:pt x="667" y="1612"/>
                  </a:lnTo>
                  <a:lnTo>
                    <a:pt x="667" y="1610"/>
                  </a:lnTo>
                  <a:lnTo>
                    <a:pt x="657" y="1579"/>
                  </a:lnTo>
                  <a:lnTo>
                    <a:pt x="642" y="1584"/>
                  </a:lnTo>
                  <a:lnTo>
                    <a:pt x="657" y="1582"/>
                  </a:lnTo>
                  <a:lnTo>
                    <a:pt x="647" y="1520"/>
                  </a:lnTo>
                  <a:lnTo>
                    <a:pt x="636" y="1477"/>
                  </a:lnTo>
                  <a:lnTo>
                    <a:pt x="636" y="1474"/>
                  </a:lnTo>
                  <a:lnTo>
                    <a:pt x="624" y="1436"/>
                  </a:lnTo>
                  <a:lnTo>
                    <a:pt x="608" y="1441"/>
                  </a:lnTo>
                  <a:lnTo>
                    <a:pt x="624" y="1438"/>
                  </a:lnTo>
                  <a:lnTo>
                    <a:pt x="613" y="1405"/>
                  </a:lnTo>
                  <a:lnTo>
                    <a:pt x="603" y="1372"/>
                  </a:lnTo>
                  <a:lnTo>
                    <a:pt x="593" y="1339"/>
                  </a:lnTo>
                  <a:lnTo>
                    <a:pt x="583" y="1300"/>
                  </a:lnTo>
                  <a:lnTo>
                    <a:pt x="570" y="1257"/>
                  </a:lnTo>
                  <a:lnTo>
                    <a:pt x="555" y="1260"/>
                  </a:lnTo>
                  <a:lnTo>
                    <a:pt x="570" y="1257"/>
                  </a:lnTo>
                  <a:lnTo>
                    <a:pt x="562" y="1214"/>
                  </a:lnTo>
                  <a:lnTo>
                    <a:pt x="552" y="1170"/>
                  </a:lnTo>
                  <a:lnTo>
                    <a:pt x="552" y="1170"/>
                  </a:lnTo>
                  <a:lnTo>
                    <a:pt x="542" y="1129"/>
                  </a:lnTo>
                  <a:lnTo>
                    <a:pt x="532" y="1088"/>
                  </a:lnTo>
                  <a:lnTo>
                    <a:pt x="532" y="1086"/>
                  </a:lnTo>
                  <a:lnTo>
                    <a:pt x="519" y="1047"/>
                  </a:lnTo>
                  <a:lnTo>
                    <a:pt x="503" y="1053"/>
                  </a:lnTo>
                  <a:lnTo>
                    <a:pt x="519" y="1050"/>
                  </a:lnTo>
                  <a:lnTo>
                    <a:pt x="509" y="1014"/>
                  </a:lnTo>
                  <a:lnTo>
                    <a:pt x="498" y="978"/>
                  </a:lnTo>
                  <a:lnTo>
                    <a:pt x="488" y="938"/>
                  </a:lnTo>
                  <a:lnTo>
                    <a:pt x="473" y="940"/>
                  </a:lnTo>
                  <a:lnTo>
                    <a:pt x="488" y="938"/>
                  </a:lnTo>
                  <a:lnTo>
                    <a:pt x="478" y="884"/>
                  </a:lnTo>
                  <a:lnTo>
                    <a:pt x="465" y="823"/>
                  </a:lnTo>
                  <a:lnTo>
                    <a:pt x="455" y="751"/>
                  </a:lnTo>
                  <a:lnTo>
                    <a:pt x="440" y="754"/>
                  </a:lnTo>
                  <a:lnTo>
                    <a:pt x="455" y="754"/>
                  </a:lnTo>
                  <a:lnTo>
                    <a:pt x="447" y="687"/>
                  </a:lnTo>
                  <a:lnTo>
                    <a:pt x="447" y="685"/>
                  </a:lnTo>
                  <a:lnTo>
                    <a:pt x="437" y="639"/>
                  </a:lnTo>
                  <a:lnTo>
                    <a:pt x="432" y="631"/>
                  </a:lnTo>
                  <a:lnTo>
                    <a:pt x="432" y="628"/>
                  </a:lnTo>
                  <a:lnTo>
                    <a:pt x="422" y="621"/>
                  </a:lnTo>
                  <a:lnTo>
                    <a:pt x="417" y="621"/>
                  </a:lnTo>
                  <a:lnTo>
                    <a:pt x="411" y="618"/>
                  </a:lnTo>
                  <a:lnTo>
                    <a:pt x="406" y="621"/>
                  </a:lnTo>
                  <a:lnTo>
                    <a:pt x="401" y="623"/>
                  </a:lnTo>
                  <a:lnTo>
                    <a:pt x="401" y="623"/>
                  </a:lnTo>
                  <a:lnTo>
                    <a:pt x="388" y="644"/>
                  </a:lnTo>
                  <a:lnTo>
                    <a:pt x="386" y="651"/>
                  </a:lnTo>
                  <a:lnTo>
                    <a:pt x="376" y="695"/>
                  </a:lnTo>
                  <a:lnTo>
                    <a:pt x="388" y="697"/>
                  </a:lnTo>
                  <a:lnTo>
                    <a:pt x="376" y="695"/>
                  </a:lnTo>
                  <a:lnTo>
                    <a:pt x="365" y="736"/>
                  </a:lnTo>
                  <a:lnTo>
                    <a:pt x="365" y="738"/>
                  </a:lnTo>
                  <a:lnTo>
                    <a:pt x="355" y="812"/>
                  </a:lnTo>
                  <a:lnTo>
                    <a:pt x="368" y="812"/>
                  </a:lnTo>
                  <a:lnTo>
                    <a:pt x="355" y="810"/>
                  </a:lnTo>
                  <a:lnTo>
                    <a:pt x="345" y="869"/>
                  </a:lnTo>
                  <a:lnTo>
                    <a:pt x="332" y="925"/>
                  </a:lnTo>
                  <a:lnTo>
                    <a:pt x="322" y="984"/>
                  </a:lnTo>
                  <a:lnTo>
                    <a:pt x="312" y="1032"/>
                  </a:lnTo>
                  <a:lnTo>
                    <a:pt x="304" y="1081"/>
                  </a:lnTo>
                  <a:lnTo>
                    <a:pt x="294" y="1124"/>
                  </a:lnTo>
                  <a:lnTo>
                    <a:pt x="307" y="1127"/>
                  </a:lnTo>
                  <a:lnTo>
                    <a:pt x="294" y="1124"/>
                  </a:lnTo>
                  <a:lnTo>
                    <a:pt x="281" y="1165"/>
                  </a:lnTo>
                  <a:lnTo>
                    <a:pt x="271" y="1198"/>
                  </a:lnTo>
                  <a:lnTo>
                    <a:pt x="261" y="1231"/>
                  </a:lnTo>
                  <a:lnTo>
                    <a:pt x="273" y="1234"/>
                  </a:lnTo>
                  <a:lnTo>
                    <a:pt x="261" y="1229"/>
                  </a:lnTo>
                  <a:lnTo>
                    <a:pt x="250" y="1254"/>
                  </a:lnTo>
                  <a:lnTo>
                    <a:pt x="240" y="1283"/>
                  </a:lnTo>
                  <a:lnTo>
                    <a:pt x="253" y="1288"/>
                  </a:lnTo>
                  <a:lnTo>
                    <a:pt x="243" y="1277"/>
                  </a:lnTo>
                  <a:lnTo>
                    <a:pt x="245" y="1277"/>
                  </a:lnTo>
                  <a:lnTo>
                    <a:pt x="232" y="1290"/>
                  </a:lnTo>
                  <a:lnTo>
                    <a:pt x="227" y="1295"/>
                  </a:lnTo>
                  <a:lnTo>
                    <a:pt x="217" y="1318"/>
                  </a:lnTo>
                  <a:lnTo>
                    <a:pt x="230" y="1323"/>
                  </a:lnTo>
                  <a:lnTo>
                    <a:pt x="220" y="1316"/>
                  </a:lnTo>
                  <a:lnTo>
                    <a:pt x="209" y="1336"/>
                  </a:lnTo>
                  <a:lnTo>
                    <a:pt x="199" y="1357"/>
                  </a:lnTo>
                  <a:lnTo>
                    <a:pt x="197" y="1359"/>
                  </a:lnTo>
                  <a:lnTo>
                    <a:pt x="189" y="1377"/>
                  </a:lnTo>
                  <a:lnTo>
                    <a:pt x="202" y="1382"/>
                  </a:lnTo>
                  <a:lnTo>
                    <a:pt x="192" y="1372"/>
                  </a:lnTo>
                  <a:lnTo>
                    <a:pt x="179" y="1392"/>
                  </a:lnTo>
                  <a:lnTo>
                    <a:pt x="189" y="1403"/>
                  </a:lnTo>
                  <a:lnTo>
                    <a:pt x="179" y="1392"/>
                  </a:lnTo>
                  <a:lnTo>
                    <a:pt x="168" y="1405"/>
                  </a:lnTo>
                  <a:lnTo>
                    <a:pt x="179" y="1415"/>
                  </a:lnTo>
                  <a:lnTo>
                    <a:pt x="171" y="1405"/>
                  </a:lnTo>
                  <a:lnTo>
                    <a:pt x="161" y="1415"/>
                  </a:lnTo>
                  <a:lnTo>
                    <a:pt x="168" y="1426"/>
                  </a:lnTo>
                  <a:lnTo>
                    <a:pt x="174" y="1413"/>
                  </a:lnTo>
                  <a:lnTo>
                    <a:pt x="168" y="1410"/>
                  </a:lnTo>
                  <a:lnTo>
                    <a:pt x="163" y="1413"/>
                  </a:lnTo>
                  <a:lnTo>
                    <a:pt x="179" y="1413"/>
                  </a:lnTo>
                  <a:lnTo>
                    <a:pt x="168" y="1405"/>
                  </a:lnTo>
                  <a:lnTo>
                    <a:pt x="158" y="1418"/>
                  </a:lnTo>
                  <a:lnTo>
                    <a:pt x="171" y="1410"/>
                  </a:lnTo>
                  <a:lnTo>
                    <a:pt x="161" y="1390"/>
                  </a:lnTo>
                  <a:lnTo>
                    <a:pt x="161" y="1387"/>
                  </a:lnTo>
                  <a:lnTo>
                    <a:pt x="148" y="1367"/>
                  </a:lnTo>
                  <a:lnTo>
                    <a:pt x="145" y="1367"/>
                  </a:lnTo>
                  <a:lnTo>
                    <a:pt x="140" y="1364"/>
                  </a:lnTo>
                  <a:lnTo>
                    <a:pt x="135" y="1362"/>
                  </a:lnTo>
                  <a:lnTo>
                    <a:pt x="125" y="1362"/>
                  </a:lnTo>
                  <a:lnTo>
                    <a:pt x="125" y="1362"/>
                  </a:lnTo>
                  <a:lnTo>
                    <a:pt x="120" y="1364"/>
                  </a:lnTo>
                  <a:lnTo>
                    <a:pt x="115" y="1367"/>
                  </a:lnTo>
                  <a:lnTo>
                    <a:pt x="112" y="1372"/>
                  </a:lnTo>
                  <a:lnTo>
                    <a:pt x="102" y="1403"/>
                  </a:lnTo>
                  <a:lnTo>
                    <a:pt x="102" y="1405"/>
                  </a:lnTo>
                  <a:lnTo>
                    <a:pt x="92" y="1446"/>
                  </a:lnTo>
                  <a:lnTo>
                    <a:pt x="105" y="1449"/>
                  </a:lnTo>
                  <a:lnTo>
                    <a:pt x="92" y="1444"/>
                  </a:lnTo>
                  <a:lnTo>
                    <a:pt x="82" y="1474"/>
                  </a:lnTo>
                  <a:lnTo>
                    <a:pt x="94" y="1479"/>
                  </a:lnTo>
                  <a:lnTo>
                    <a:pt x="84" y="1469"/>
                  </a:lnTo>
                  <a:lnTo>
                    <a:pt x="84" y="1469"/>
                  </a:lnTo>
                  <a:lnTo>
                    <a:pt x="74" y="1484"/>
                  </a:lnTo>
                  <a:lnTo>
                    <a:pt x="84" y="1495"/>
                  </a:lnTo>
                  <a:lnTo>
                    <a:pt x="79" y="1482"/>
                  </a:lnTo>
                  <a:lnTo>
                    <a:pt x="69" y="1487"/>
                  </a:lnTo>
                  <a:lnTo>
                    <a:pt x="64" y="1490"/>
                  </a:lnTo>
                  <a:lnTo>
                    <a:pt x="53" y="1502"/>
                  </a:lnTo>
                  <a:lnTo>
                    <a:pt x="53" y="1502"/>
                  </a:lnTo>
                  <a:lnTo>
                    <a:pt x="51" y="1507"/>
                  </a:lnTo>
                  <a:lnTo>
                    <a:pt x="41" y="1536"/>
                  </a:lnTo>
                  <a:lnTo>
                    <a:pt x="41" y="1538"/>
                  </a:lnTo>
                  <a:lnTo>
                    <a:pt x="30" y="1579"/>
                  </a:lnTo>
                  <a:lnTo>
                    <a:pt x="43" y="1582"/>
                  </a:lnTo>
                  <a:lnTo>
                    <a:pt x="30" y="1576"/>
                  </a:lnTo>
                  <a:lnTo>
                    <a:pt x="18" y="1610"/>
                  </a:lnTo>
                  <a:lnTo>
                    <a:pt x="30" y="1615"/>
                  </a:lnTo>
                  <a:lnTo>
                    <a:pt x="20" y="1605"/>
                  </a:lnTo>
                  <a:lnTo>
                    <a:pt x="20" y="1605"/>
                  </a:lnTo>
                  <a:lnTo>
                    <a:pt x="10" y="1620"/>
                  </a:lnTo>
                  <a:lnTo>
                    <a:pt x="20" y="1630"/>
                  </a:lnTo>
                  <a:lnTo>
                    <a:pt x="25" y="1617"/>
                  </a:lnTo>
                  <a:lnTo>
                    <a:pt x="20" y="1615"/>
                  </a:lnTo>
                  <a:lnTo>
                    <a:pt x="15" y="1617"/>
                  </a:lnTo>
                  <a:lnTo>
                    <a:pt x="30" y="1620"/>
                  </a:lnTo>
                  <a:lnTo>
                    <a:pt x="20" y="1607"/>
                  </a:lnTo>
                  <a:lnTo>
                    <a:pt x="0" y="1630"/>
                  </a:lnTo>
                  <a:lnTo>
                    <a:pt x="10" y="1643"/>
                  </a:lnTo>
                  <a:lnTo>
                    <a:pt x="15" y="1643"/>
                  </a:lnTo>
                  <a:lnTo>
                    <a:pt x="20" y="1645"/>
                  </a:lnTo>
                  <a:lnTo>
                    <a:pt x="25" y="1643"/>
                  </a:lnTo>
                  <a:lnTo>
                    <a:pt x="30" y="1643"/>
                  </a:lnTo>
                  <a:lnTo>
                    <a:pt x="41" y="1628"/>
                  </a:lnTo>
                  <a:lnTo>
                    <a:pt x="41" y="1625"/>
                  </a:lnTo>
                  <a:lnTo>
                    <a:pt x="46" y="1615"/>
                  </a:lnTo>
                  <a:lnTo>
                    <a:pt x="43" y="1620"/>
                  </a:lnTo>
                  <a:lnTo>
                    <a:pt x="56" y="1587"/>
                  </a:lnTo>
                  <a:lnTo>
                    <a:pt x="59" y="1587"/>
                  </a:lnTo>
                  <a:lnTo>
                    <a:pt x="69" y="1546"/>
                  </a:lnTo>
                  <a:lnTo>
                    <a:pt x="53" y="1541"/>
                  </a:lnTo>
                  <a:lnTo>
                    <a:pt x="66" y="1546"/>
                  </a:lnTo>
                  <a:lnTo>
                    <a:pt x="76" y="1518"/>
                  </a:lnTo>
                  <a:lnTo>
                    <a:pt x="64" y="1513"/>
                  </a:lnTo>
                  <a:lnTo>
                    <a:pt x="74" y="1525"/>
                  </a:lnTo>
                  <a:lnTo>
                    <a:pt x="84" y="1513"/>
                  </a:lnTo>
                  <a:lnTo>
                    <a:pt x="74" y="1500"/>
                  </a:lnTo>
                  <a:lnTo>
                    <a:pt x="82" y="1515"/>
                  </a:lnTo>
                  <a:lnTo>
                    <a:pt x="92" y="1510"/>
                  </a:lnTo>
                  <a:lnTo>
                    <a:pt x="94" y="1507"/>
                  </a:lnTo>
                  <a:lnTo>
                    <a:pt x="105" y="1492"/>
                  </a:lnTo>
                  <a:lnTo>
                    <a:pt x="105" y="1490"/>
                  </a:lnTo>
                  <a:lnTo>
                    <a:pt x="110" y="1479"/>
                  </a:lnTo>
                  <a:lnTo>
                    <a:pt x="110" y="1484"/>
                  </a:lnTo>
                  <a:lnTo>
                    <a:pt x="120" y="1454"/>
                  </a:lnTo>
                  <a:lnTo>
                    <a:pt x="120" y="1454"/>
                  </a:lnTo>
                  <a:lnTo>
                    <a:pt x="130" y="1413"/>
                  </a:lnTo>
                  <a:lnTo>
                    <a:pt x="115" y="1408"/>
                  </a:lnTo>
                  <a:lnTo>
                    <a:pt x="130" y="1413"/>
                  </a:lnTo>
                  <a:lnTo>
                    <a:pt x="140" y="1382"/>
                  </a:lnTo>
                  <a:lnTo>
                    <a:pt x="125" y="1392"/>
                  </a:lnTo>
                  <a:lnTo>
                    <a:pt x="130" y="1390"/>
                  </a:lnTo>
                  <a:lnTo>
                    <a:pt x="135" y="1387"/>
                  </a:lnTo>
                  <a:lnTo>
                    <a:pt x="140" y="1377"/>
                  </a:lnTo>
                  <a:lnTo>
                    <a:pt x="125" y="1377"/>
                  </a:lnTo>
                  <a:lnTo>
                    <a:pt x="125" y="1392"/>
                  </a:lnTo>
                  <a:lnTo>
                    <a:pt x="135" y="1392"/>
                  </a:lnTo>
                  <a:lnTo>
                    <a:pt x="125" y="1387"/>
                  </a:lnTo>
                  <a:lnTo>
                    <a:pt x="130" y="1390"/>
                  </a:lnTo>
                  <a:lnTo>
                    <a:pt x="135" y="1377"/>
                  </a:lnTo>
                  <a:lnTo>
                    <a:pt x="125" y="1387"/>
                  </a:lnTo>
                  <a:lnTo>
                    <a:pt x="138" y="1408"/>
                  </a:lnTo>
                  <a:lnTo>
                    <a:pt x="148" y="1398"/>
                  </a:lnTo>
                  <a:lnTo>
                    <a:pt x="138" y="1405"/>
                  </a:lnTo>
                  <a:lnTo>
                    <a:pt x="148" y="1426"/>
                  </a:lnTo>
                  <a:lnTo>
                    <a:pt x="151" y="1431"/>
                  </a:lnTo>
                  <a:lnTo>
                    <a:pt x="161" y="1438"/>
                  </a:lnTo>
                  <a:lnTo>
                    <a:pt x="163" y="1438"/>
                  </a:lnTo>
                  <a:lnTo>
                    <a:pt x="168" y="1441"/>
                  </a:lnTo>
                  <a:lnTo>
                    <a:pt x="174" y="1438"/>
                  </a:lnTo>
                  <a:lnTo>
                    <a:pt x="179" y="1438"/>
                  </a:lnTo>
                  <a:lnTo>
                    <a:pt x="189" y="1428"/>
                  </a:lnTo>
                  <a:lnTo>
                    <a:pt x="189" y="1428"/>
                  </a:lnTo>
                  <a:lnTo>
                    <a:pt x="199" y="1415"/>
                  </a:lnTo>
                  <a:lnTo>
                    <a:pt x="202" y="1413"/>
                  </a:lnTo>
                  <a:lnTo>
                    <a:pt x="215" y="1392"/>
                  </a:lnTo>
                  <a:lnTo>
                    <a:pt x="215" y="1390"/>
                  </a:lnTo>
                  <a:lnTo>
                    <a:pt x="222" y="1372"/>
                  </a:lnTo>
                  <a:lnTo>
                    <a:pt x="209" y="1364"/>
                  </a:lnTo>
                  <a:lnTo>
                    <a:pt x="222" y="1372"/>
                  </a:lnTo>
                  <a:lnTo>
                    <a:pt x="232" y="1352"/>
                  </a:lnTo>
                  <a:lnTo>
                    <a:pt x="243" y="1331"/>
                  </a:lnTo>
                  <a:lnTo>
                    <a:pt x="243" y="1331"/>
                  </a:lnTo>
                  <a:lnTo>
                    <a:pt x="253" y="1308"/>
                  </a:lnTo>
                  <a:lnTo>
                    <a:pt x="240" y="1300"/>
                  </a:lnTo>
                  <a:lnTo>
                    <a:pt x="250" y="1313"/>
                  </a:lnTo>
                  <a:lnTo>
                    <a:pt x="263" y="1300"/>
                  </a:lnTo>
                  <a:lnTo>
                    <a:pt x="263" y="1298"/>
                  </a:lnTo>
                  <a:lnTo>
                    <a:pt x="268" y="1288"/>
                  </a:lnTo>
                  <a:lnTo>
                    <a:pt x="266" y="1293"/>
                  </a:lnTo>
                  <a:lnTo>
                    <a:pt x="276" y="1265"/>
                  </a:lnTo>
                  <a:lnTo>
                    <a:pt x="286" y="1239"/>
                  </a:lnTo>
                  <a:lnTo>
                    <a:pt x="289" y="1239"/>
                  </a:lnTo>
                  <a:lnTo>
                    <a:pt x="299" y="1206"/>
                  </a:lnTo>
                  <a:lnTo>
                    <a:pt x="309" y="1173"/>
                  </a:lnTo>
                  <a:lnTo>
                    <a:pt x="322" y="1132"/>
                  </a:lnTo>
                  <a:lnTo>
                    <a:pt x="322" y="1129"/>
                  </a:lnTo>
                  <a:lnTo>
                    <a:pt x="332" y="1086"/>
                  </a:lnTo>
                  <a:lnTo>
                    <a:pt x="340" y="1037"/>
                  </a:lnTo>
                  <a:lnTo>
                    <a:pt x="350" y="989"/>
                  </a:lnTo>
                  <a:lnTo>
                    <a:pt x="360" y="930"/>
                  </a:lnTo>
                  <a:lnTo>
                    <a:pt x="373" y="874"/>
                  </a:lnTo>
                  <a:lnTo>
                    <a:pt x="383" y="815"/>
                  </a:lnTo>
                  <a:lnTo>
                    <a:pt x="383" y="815"/>
                  </a:lnTo>
                  <a:lnTo>
                    <a:pt x="394" y="741"/>
                  </a:lnTo>
                  <a:lnTo>
                    <a:pt x="378" y="738"/>
                  </a:lnTo>
                  <a:lnTo>
                    <a:pt x="394" y="743"/>
                  </a:lnTo>
                  <a:lnTo>
                    <a:pt x="404" y="702"/>
                  </a:lnTo>
                  <a:lnTo>
                    <a:pt x="404" y="700"/>
                  </a:lnTo>
                  <a:lnTo>
                    <a:pt x="414" y="656"/>
                  </a:lnTo>
                  <a:lnTo>
                    <a:pt x="399" y="654"/>
                  </a:lnTo>
                  <a:lnTo>
                    <a:pt x="411" y="664"/>
                  </a:lnTo>
                  <a:lnTo>
                    <a:pt x="424" y="644"/>
                  </a:lnTo>
                  <a:lnTo>
                    <a:pt x="406" y="646"/>
                  </a:lnTo>
                  <a:lnTo>
                    <a:pt x="411" y="649"/>
                  </a:lnTo>
                  <a:lnTo>
                    <a:pt x="417" y="646"/>
                  </a:lnTo>
                  <a:lnTo>
                    <a:pt x="422" y="644"/>
                  </a:lnTo>
                  <a:lnTo>
                    <a:pt x="411" y="633"/>
                  </a:lnTo>
                  <a:lnTo>
                    <a:pt x="404" y="646"/>
                  </a:lnTo>
                  <a:lnTo>
                    <a:pt x="414" y="654"/>
                  </a:lnTo>
                  <a:lnTo>
                    <a:pt x="422" y="641"/>
                  </a:lnTo>
                  <a:lnTo>
                    <a:pt x="409" y="644"/>
                  </a:lnTo>
                  <a:lnTo>
                    <a:pt x="419" y="690"/>
                  </a:lnTo>
                  <a:lnTo>
                    <a:pt x="432" y="687"/>
                  </a:lnTo>
                  <a:lnTo>
                    <a:pt x="419" y="690"/>
                  </a:lnTo>
                  <a:lnTo>
                    <a:pt x="427" y="756"/>
                  </a:lnTo>
                  <a:lnTo>
                    <a:pt x="427" y="756"/>
                  </a:lnTo>
                  <a:lnTo>
                    <a:pt x="437" y="828"/>
                  </a:lnTo>
                  <a:lnTo>
                    <a:pt x="450" y="889"/>
                  </a:lnTo>
                  <a:lnTo>
                    <a:pt x="460" y="943"/>
                  </a:lnTo>
                  <a:lnTo>
                    <a:pt x="460" y="945"/>
                  </a:lnTo>
                  <a:lnTo>
                    <a:pt x="470" y="986"/>
                  </a:lnTo>
                  <a:lnTo>
                    <a:pt x="480" y="1022"/>
                  </a:lnTo>
                  <a:lnTo>
                    <a:pt x="491" y="1058"/>
                  </a:lnTo>
                  <a:lnTo>
                    <a:pt x="491" y="1058"/>
                  </a:lnTo>
                  <a:lnTo>
                    <a:pt x="503" y="1096"/>
                  </a:lnTo>
                  <a:lnTo>
                    <a:pt x="516" y="1091"/>
                  </a:lnTo>
                  <a:lnTo>
                    <a:pt x="503" y="1096"/>
                  </a:lnTo>
                  <a:lnTo>
                    <a:pt x="514" y="1137"/>
                  </a:lnTo>
                  <a:lnTo>
                    <a:pt x="524" y="1178"/>
                  </a:lnTo>
                  <a:lnTo>
                    <a:pt x="537" y="1173"/>
                  </a:lnTo>
                  <a:lnTo>
                    <a:pt x="524" y="1175"/>
                  </a:lnTo>
                  <a:lnTo>
                    <a:pt x="534" y="1219"/>
                  </a:lnTo>
                  <a:lnTo>
                    <a:pt x="542" y="1262"/>
                  </a:lnTo>
                  <a:lnTo>
                    <a:pt x="542" y="1265"/>
                  </a:lnTo>
                  <a:lnTo>
                    <a:pt x="555" y="1308"/>
                  </a:lnTo>
                  <a:lnTo>
                    <a:pt x="565" y="1346"/>
                  </a:lnTo>
                  <a:lnTo>
                    <a:pt x="575" y="1380"/>
                  </a:lnTo>
                  <a:lnTo>
                    <a:pt x="585" y="1413"/>
                  </a:lnTo>
                  <a:lnTo>
                    <a:pt x="596" y="1446"/>
                  </a:lnTo>
                  <a:lnTo>
                    <a:pt x="596" y="1446"/>
                  </a:lnTo>
                  <a:lnTo>
                    <a:pt x="608" y="1484"/>
                  </a:lnTo>
                  <a:lnTo>
                    <a:pt x="621" y="1479"/>
                  </a:lnTo>
                  <a:lnTo>
                    <a:pt x="608" y="1482"/>
                  </a:lnTo>
                  <a:lnTo>
                    <a:pt x="619" y="1525"/>
                  </a:lnTo>
                  <a:lnTo>
                    <a:pt x="629" y="1587"/>
                  </a:lnTo>
                  <a:lnTo>
                    <a:pt x="629" y="1589"/>
                  </a:lnTo>
                  <a:lnTo>
                    <a:pt x="639" y="1620"/>
                  </a:lnTo>
                  <a:lnTo>
                    <a:pt x="652" y="1615"/>
                  </a:lnTo>
                  <a:lnTo>
                    <a:pt x="639" y="1617"/>
                  </a:lnTo>
                  <a:lnTo>
                    <a:pt x="647" y="1658"/>
                  </a:lnTo>
                  <a:lnTo>
                    <a:pt x="647" y="1661"/>
                  </a:lnTo>
                  <a:lnTo>
                    <a:pt x="659" y="1694"/>
                  </a:lnTo>
                  <a:lnTo>
                    <a:pt x="670" y="1720"/>
                  </a:lnTo>
                  <a:lnTo>
                    <a:pt x="672" y="1725"/>
                  </a:lnTo>
                  <a:lnTo>
                    <a:pt x="682" y="1743"/>
                  </a:lnTo>
                  <a:lnTo>
                    <a:pt x="682" y="1745"/>
                  </a:lnTo>
                  <a:lnTo>
                    <a:pt x="693" y="1758"/>
                  </a:lnTo>
                  <a:lnTo>
                    <a:pt x="695" y="1758"/>
                  </a:lnTo>
                  <a:lnTo>
                    <a:pt x="705" y="1766"/>
                  </a:lnTo>
                  <a:lnTo>
                    <a:pt x="708" y="1766"/>
                  </a:lnTo>
                  <a:lnTo>
                    <a:pt x="711" y="1768"/>
                  </a:lnTo>
                  <a:lnTo>
                    <a:pt x="723" y="1771"/>
                  </a:lnTo>
                  <a:lnTo>
                    <a:pt x="726" y="1771"/>
                  </a:lnTo>
                  <a:lnTo>
                    <a:pt x="736" y="1771"/>
                  </a:lnTo>
                  <a:lnTo>
                    <a:pt x="736" y="1771"/>
                  </a:lnTo>
                  <a:lnTo>
                    <a:pt x="741" y="1768"/>
                  </a:lnTo>
                  <a:lnTo>
                    <a:pt x="744" y="1771"/>
                  </a:lnTo>
                  <a:lnTo>
                    <a:pt x="754" y="1766"/>
                  </a:lnTo>
                  <a:lnTo>
                    <a:pt x="757" y="1763"/>
                  </a:lnTo>
                  <a:lnTo>
                    <a:pt x="767" y="1753"/>
                  </a:lnTo>
                  <a:lnTo>
                    <a:pt x="777" y="1743"/>
                  </a:lnTo>
                  <a:lnTo>
                    <a:pt x="777" y="1743"/>
                  </a:lnTo>
                  <a:lnTo>
                    <a:pt x="787" y="1730"/>
                  </a:lnTo>
                  <a:lnTo>
                    <a:pt x="798" y="1714"/>
                  </a:lnTo>
                  <a:lnTo>
                    <a:pt x="808" y="1702"/>
                  </a:lnTo>
                  <a:lnTo>
                    <a:pt x="798" y="1689"/>
                  </a:lnTo>
                  <a:lnTo>
                    <a:pt x="808" y="1702"/>
                  </a:lnTo>
                  <a:lnTo>
                    <a:pt x="818" y="1691"/>
                  </a:lnTo>
                  <a:lnTo>
                    <a:pt x="818" y="1691"/>
                  </a:lnTo>
                  <a:lnTo>
                    <a:pt x="828" y="1679"/>
                  </a:lnTo>
                  <a:lnTo>
                    <a:pt x="818" y="1666"/>
                  </a:lnTo>
                  <a:lnTo>
                    <a:pt x="828" y="1679"/>
                  </a:lnTo>
                  <a:lnTo>
                    <a:pt x="841" y="1668"/>
                  </a:lnTo>
                  <a:lnTo>
                    <a:pt x="841" y="1668"/>
                  </a:lnTo>
                  <a:lnTo>
                    <a:pt x="851" y="1658"/>
                  </a:lnTo>
                  <a:lnTo>
                    <a:pt x="861" y="1648"/>
                  </a:lnTo>
                  <a:lnTo>
                    <a:pt x="851" y="1635"/>
                  </a:lnTo>
                  <a:lnTo>
                    <a:pt x="861" y="1648"/>
                  </a:lnTo>
                  <a:lnTo>
                    <a:pt x="872" y="1640"/>
                  </a:lnTo>
                  <a:lnTo>
                    <a:pt x="872" y="1640"/>
                  </a:lnTo>
                  <a:lnTo>
                    <a:pt x="882" y="1628"/>
                  </a:lnTo>
                  <a:lnTo>
                    <a:pt x="892" y="1612"/>
                  </a:lnTo>
                  <a:lnTo>
                    <a:pt x="895" y="1610"/>
                  </a:lnTo>
                  <a:lnTo>
                    <a:pt x="905" y="1592"/>
                  </a:lnTo>
                  <a:lnTo>
                    <a:pt x="905" y="1589"/>
                  </a:lnTo>
                  <a:lnTo>
                    <a:pt x="915" y="1566"/>
                  </a:lnTo>
                  <a:lnTo>
                    <a:pt x="918" y="1559"/>
                  </a:lnTo>
                  <a:lnTo>
                    <a:pt x="915" y="1564"/>
                  </a:lnTo>
                  <a:lnTo>
                    <a:pt x="925" y="1538"/>
                  </a:lnTo>
                  <a:lnTo>
                    <a:pt x="936" y="1513"/>
                  </a:lnTo>
                  <a:lnTo>
                    <a:pt x="923" y="1507"/>
                  </a:lnTo>
                  <a:lnTo>
                    <a:pt x="936" y="1515"/>
                  </a:lnTo>
                  <a:lnTo>
                    <a:pt x="948" y="1487"/>
                  </a:lnTo>
                  <a:lnTo>
                    <a:pt x="959" y="1464"/>
                  </a:lnTo>
                  <a:lnTo>
                    <a:pt x="946" y="1456"/>
                  </a:lnTo>
                  <a:lnTo>
                    <a:pt x="959" y="1467"/>
                  </a:lnTo>
                  <a:lnTo>
                    <a:pt x="969" y="1449"/>
                  </a:lnTo>
                  <a:lnTo>
                    <a:pt x="956" y="1438"/>
                  </a:lnTo>
                  <a:lnTo>
                    <a:pt x="966" y="1451"/>
                  </a:lnTo>
                  <a:lnTo>
                    <a:pt x="977" y="1438"/>
                  </a:lnTo>
                  <a:lnTo>
                    <a:pt x="966" y="1426"/>
                  </a:lnTo>
                  <a:lnTo>
                    <a:pt x="974" y="1441"/>
                  </a:lnTo>
                  <a:lnTo>
                    <a:pt x="984" y="1436"/>
                  </a:lnTo>
                  <a:lnTo>
                    <a:pt x="977" y="1421"/>
                  </a:lnTo>
                  <a:lnTo>
                    <a:pt x="977" y="1436"/>
                  </a:lnTo>
                  <a:lnTo>
                    <a:pt x="987" y="1436"/>
                  </a:lnTo>
                  <a:lnTo>
                    <a:pt x="997" y="1436"/>
                  </a:lnTo>
                  <a:lnTo>
                    <a:pt x="997" y="1421"/>
                  </a:lnTo>
                  <a:lnTo>
                    <a:pt x="992" y="1436"/>
                  </a:lnTo>
                  <a:lnTo>
                    <a:pt x="1002" y="1441"/>
                  </a:lnTo>
                  <a:lnTo>
                    <a:pt x="1012" y="1446"/>
                  </a:lnTo>
                  <a:lnTo>
                    <a:pt x="1015" y="1446"/>
                  </a:lnTo>
                  <a:lnTo>
                    <a:pt x="1025" y="1449"/>
                  </a:lnTo>
                  <a:lnTo>
                    <a:pt x="1028" y="1449"/>
                  </a:lnTo>
                  <a:lnTo>
                    <a:pt x="1030" y="1449"/>
                  </a:lnTo>
                  <a:lnTo>
                    <a:pt x="1043" y="1446"/>
                  </a:lnTo>
                  <a:lnTo>
                    <a:pt x="1046" y="1444"/>
                  </a:lnTo>
                  <a:lnTo>
                    <a:pt x="1051" y="1444"/>
                  </a:lnTo>
                  <a:lnTo>
                    <a:pt x="1061" y="1436"/>
                  </a:lnTo>
                  <a:lnTo>
                    <a:pt x="1061" y="1436"/>
                  </a:lnTo>
                  <a:lnTo>
                    <a:pt x="1071" y="1421"/>
                  </a:lnTo>
                  <a:lnTo>
                    <a:pt x="1074" y="1415"/>
                  </a:lnTo>
                  <a:lnTo>
                    <a:pt x="1084" y="1395"/>
                  </a:lnTo>
                  <a:lnTo>
                    <a:pt x="1086" y="1387"/>
                  </a:lnTo>
                  <a:lnTo>
                    <a:pt x="1084" y="1392"/>
                  </a:lnTo>
                  <a:lnTo>
                    <a:pt x="1094" y="1364"/>
                  </a:lnTo>
                  <a:lnTo>
                    <a:pt x="1104" y="1336"/>
                  </a:lnTo>
                  <a:lnTo>
                    <a:pt x="1115" y="1308"/>
                  </a:lnTo>
                  <a:lnTo>
                    <a:pt x="1102" y="1303"/>
                  </a:lnTo>
                  <a:lnTo>
                    <a:pt x="1115" y="1311"/>
                  </a:lnTo>
                  <a:lnTo>
                    <a:pt x="1125" y="1288"/>
                  </a:lnTo>
                  <a:lnTo>
                    <a:pt x="1112" y="1280"/>
                  </a:lnTo>
                  <a:lnTo>
                    <a:pt x="1122" y="1293"/>
                  </a:lnTo>
                  <a:lnTo>
                    <a:pt x="1132" y="1277"/>
                  </a:lnTo>
                  <a:lnTo>
                    <a:pt x="1122" y="1265"/>
                  </a:lnTo>
                  <a:lnTo>
                    <a:pt x="1132" y="1277"/>
                  </a:lnTo>
                  <a:lnTo>
                    <a:pt x="1143" y="1270"/>
                  </a:lnTo>
                  <a:lnTo>
                    <a:pt x="1132" y="1272"/>
                  </a:lnTo>
                  <a:lnTo>
                    <a:pt x="1138" y="1270"/>
                  </a:lnTo>
                  <a:lnTo>
                    <a:pt x="1132" y="1257"/>
                  </a:lnTo>
                  <a:lnTo>
                    <a:pt x="1127" y="1272"/>
                  </a:lnTo>
                  <a:lnTo>
                    <a:pt x="1140" y="1277"/>
                  </a:lnTo>
                  <a:lnTo>
                    <a:pt x="1145" y="1262"/>
                  </a:lnTo>
                  <a:lnTo>
                    <a:pt x="1135" y="1275"/>
                  </a:lnTo>
                  <a:lnTo>
                    <a:pt x="1145" y="1290"/>
                  </a:lnTo>
                  <a:lnTo>
                    <a:pt x="1155" y="1277"/>
                  </a:lnTo>
                  <a:lnTo>
                    <a:pt x="1143" y="1283"/>
                  </a:lnTo>
                  <a:lnTo>
                    <a:pt x="1153" y="1321"/>
                  </a:lnTo>
                  <a:lnTo>
                    <a:pt x="1153" y="1321"/>
                  </a:lnTo>
                  <a:lnTo>
                    <a:pt x="1163" y="1346"/>
                  </a:lnTo>
                  <a:lnTo>
                    <a:pt x="1176" y="1341"/>
                  </a:lnTo>
                  <a:lnTo>
                    <a:pt x="1163" y="1346"/>
                  </a:lnTo>
                  <a:lnTo>
                    <a:pt x="1173" y="1385"/>
                  </a:lnTo>
                  <a:lnTo>
                    <a:pt x="1184" y="1426"/>
                  </a:lnTo>
                  <a:lnTo>
                    <a:pt x="1194" y="1464"/>
                  </a:lnTo>
                  <a:lnTo>
                    <a:pt x="1204" y="1497"/>
                  </a:lnTo>
                  <a:lnTo>
                    <a:pt x="1204" y="1500"/>
                  </a:lnTo>
                  <a:lnTo>
                    <a:pt x="1214" y="1523"/>
                  </a:lnTo>
                  <a:lnTo>
                    <a:pt x="1217" y="1525"/>
                  </a:lnTo>
                  <a:lnTo>
                    <a:pt x="1227" y="1543"/>
                  </a:lnTo>
                  <a:lnTo>
                    <a:pt x="1227" y="1543"/>
                  </a:lnTo>
                  <a:lnTo>
                    <a:pt x="1232" y="1546"/>
                  </a:lnTo>
                  <a:lnTo>
                    <a:pt x="1232" y="1548"/>
                  </a:lnTo>
                  <a:lnTo>
                    <a:pt x="1245" y="1553"/>
                  </a:lnTo>
                  <a:lnTo>
                    <a:pt x="1250" y="1553"/>
                  </a:lnTo>
                  <a:lnTo>
                    <a:pt x="1255" y="1551"/>
                  </a:lnTo>
                  <a:lnTo>
                    <a:pt x="1258" y="1553"/>
                  </a:lnTo>
                  <a:lnTo>
                    <a:pt x="1268" y="1548"/>
                  </a:lnTo>
                  <a:lnTo>
                    <a:pt x="1271" y="1546"/>
                  </a:lnTo>
                  <a:lnTo>
                    <a:pt x="1281" y="1536"/>
                  </a:lnTo>
                  <a:lnTo>
                    <a:pt x="1281" y="1536"/>
                  </a:lnTo>
                  <a:lnTo>
                    <a:pt x="1291" y="1520"/>
                  </a:lnTo>
                  <a:lnTo>
                    <a:pt x="1294" y="1515"/>
                  </a:lnTo>
                  <a:lnTo>
                    <a:pt x="1304" y="1495"/>
                  </a:lnTo>
                  <a:lnTo>
                    <a:pt x="1291" y="1487"/>
                  </a:lnTo>
                  <a:lnTo>
                    <a:pt x="1301" y="1500"/>
                  </a:lnTo>
                  <a:lnTo>
                    <a:pt x="1314" y="1482"/>
                  </a:lnTo>
                  <a:lnTo>
                    <a:pt x="1317" y="1479"/>
                  </a:lnTo>
                  <a:lnTo>
                    <a:pt x="1324" y="1467"/>
                  </a:lnTo>
                  <a:lnTo>
                    <a:pt x="1311" y="1456"/>
                  </a:lnTo>
                  <a:lnTo>
                    <a:pt x="1317" y="1472"/>
                  </a:lnTo>
                  <a:lnTo>
                    <a:pt x="1327" y="1469"/>
                  </a:lnTo>
                  <a:lnTo>
                    <a:pt x="1317" y="1467"/>
                  </a:lnTo>
                  <a:lnTo>
                    <a:pt x="1322" y="1469"/>
                  </a:lnTo>
                  <a:lnTo>
                    <a:pt x="1322" y="1454"/>
                  </a:lnTo>
                  <a:lnTo>
                    <a:pt x="1311" y="1467"/>
                  </a:lnTo>
                  <a:lnTo>
                    <a:pt x="1322" y="1482"/>
                  </a:lnTo>
                  <a:lnTo>
                    <a:pt x="1332" y="1469"/>
                  </a:lnTo>
                  <a:lnTo>
                    <a:pt x="1319" y="1474"/>
                  </a:lnTo>
                  <a:lnTo>
                    <a:pt x="1329" y="1505"/>
                  </a:lnTo>
                  <a:lnTo>
                    <a:pt x="1342" y="1500"/>
                  </a:lnTo>
                  <a:lnTo>
                    <a:pt x="1329" y="1505"/>
                  </a:lnTo>
                  <a:lnTo>
                    <a:pt x="1342" y="1546"/>
                  </a:lnTo>
                  <a:lnTo>
                    <a:pt x="1355" y="1541"/>
                  </a:lnTo>
                  <a:lnTo>
                    <a:pt x="1342" y="1543"/>
                  </a:lnTo>
                  <a:lnTo>
                    <a:pt x="1352" y="1587"/>
                  </a:lnTo>
                  <a:lnTo>
                    <a:pt x="1363" y="1633"/>
                  </a:lnTo>
                  <a:lnTo>
                    <a:pt x="1373" y="1681"/>
                  </a:lnTo>
                  <a:lnTo>
                    <a:pt x="1383" y="1730"/>
                  </a:lnTo>
                  <a:lnTo>
                    <a:pt x="1383" y="1732"/>
                  </a:lnTo>
                  <a:lnTo>
                    <a:pt x="1396" y="1778"/>
                  </a:lnTo>
                  <a:lnTo>
                    <a:pt x="1409" y="1773"/>
                  </a:lnTo>
                  <a:lnTo>
                    <a:pt x="1396" y="1776"/>
                  </a:lnTo>
                  <a:lnTo>
                    <a:pt x="1406" y="1819"/>
                  </a:lnTo>
                  <a:lnTo>
                    <a:pt x="1414" y="1855"/>
                  </a:lnTo>
                  <a:lnTo>
                    <a:pt x="1414" y="1858"/>
                  </a:lnTo>
                  <a:lnTo>
                    <a:pt x="1424" y="1886"/>
                  </a:lnTo>
                  <a:lnTo>
                    <a:pt x="1427" y="1888"/>
                  </a:lnTo>
                  <a:lnTo>
                    <a:pt x="1437" y="1909"/>
                  </a:lnTo>
                  <a:lnTo>
                    <a:pt x="1439" y="1914"/>
                  </a:lnTo>
                  <a:lnTo>
                    <a:pt x="1452" y="1927"/>
                  </a:lnTo>
                  <a:lnTo>
                    <a:pt x="1452" y="1927"/>
                  </a:lnTo>
                  <a:lnTo>
                    <a:pt x="1462" y="1934"/>
                  </a:lnTo>
                  <a:lnTo>
                    <a:pt x="1465" y="1934"/>
                  </a:lnTo>
                  <a:lnTo>
                    <a:pt x="1470" y="1937"/>
                  </a:lnTo>
                  <a:lnTo>
                    <a:pt x="1475" y="1937"/>
                  </a:lnTo>
                  <a:lnTo>
                    <a:pt x="1485" y="1934"/>
                  </a:lnTo>
                  <a:lnTo>
                    <a:pt x="1485" y="1932"/>
                  </a:lnTo>
                  <a:lnTo>
                    <a:pt x="1490" y="1932"/>
                  </a:lnTo>
                  <a:lnTo>
                    <a:pt x="1501" y="1924"/>
                  </a:lnTo>
                  <a:lnTo>
                    <a:pt x="1501" y="1924"/>
                  </a:lnTo>
                  <a:lnTo>
                    <a:pt x="1511" y="1911"/>
                  </a:lnTo>
                  <a:lnTo>
                    <a:pt x="1501" y="1898"/>
                  </a:lnTo>
                  <a:lnTo>
                    <a:pt x="1511" y="1911"/>
                  </a:lnTo>
                  <a:lnTo>
                    <a:pt x="1524" y="1901"/>
                  </a:lnTo>
                  <a:lnTo>
                    <a:pt x="1534" y="1893"/>
                  </a:lnTo>
                  <a:lnTo>
                    <a:pt x="1524" y="1896"/>
                  </a:lnTo>
                  <a:lnTo>
                    <a:pt x="1529" y="1893"/>
                  </a:lnTo>
                  <a:lnTo>
                    <a:pt x="1524" y="1881"/>
                  </a:lnTo>
                  <a:lnTo>
                    <a:pt x="1521" y="1896"/>
                  </a:lnTo>
                  <a:lnTo>
                    <a:pt x="1531" y="1898"/>
                  </a:lnTo>
                  <a:lnTo>
                    <a:pt x="1534" y="1883"/>
                  </a:lnTo>
                  <a:lnTo>
                    <a:pt x="1524" y="1893"/>
                  </a:lnTo>
                  <a:lnTo>
                    <a:pt x="1531" y="1906"/>
                  </a:lnTo>
                  <a:lnTo>
                    <a:pt x="1542" y="1896"/>
                  </a:lnTo>
                  <a:lnTo>
                    <a:pt x="1529" y="1904"/>
                  </a:lnTo>
                  <a:lnTo>
                    <a:pt x="1539" y="1927"/>
                  </a:lnTo>
                  <a:lnTo>
                    <a:pt x="1552" y="1955"/>
                  </a:lnTo>
                  <a:lnTo>
                    <a:pt x="1565" y="1947"/>
                  </a:lnTo>
                  <a:lnTo>
                    <a:pt x="1552" y="1952"/>
                  </a:lnTo>
                  <a:lnTo>
                    <a:pt x="1562" y="1983"/>
                  </a:lnTo>
                  <a:lnTo>
                    <a:pt x="1572" y="2013"/>
                  </a:lnTo>
                  <a:lnTo>
                    <a:pt x="1572" y="2013"/>
                  </a:lnTo>
                  <a:lnTo>
                    <a:pt x="1583" y="2042"/>
                  </a:lnTo>
                  <a:lnTo>
                    <a:pt x="1583" y="2044"/>
                  </a:lnTo>
                  <a:lnTo>
                    <a:pt x="1593" y="2067"/>
                  </a:lnTo>
                  <a:lnTo>
                    <a:pt x="1595" y="2070"/>
                  </a:lnTo>
                  <a:lnTo>
                    <a:pt x="1608" y="2090"/>
                  </a:lnTo>
                  <a:lnTo>
                    <a:pt x="1618" y="2080"/>
                  </a:lnTo>
                  <a:lnTo>
                    <a:pt x="1608" y="2090"/>
                  </a:lnTo>
                  <a:lnTo>
                    <a:pt x="1618" y="2108"/>
                  </a:lnTo>
                  <a:lnTo>
                    <a:pt x="1618" y="2111"/>
                  </a:lnTo>
                  <a:lnTo>
                    <a:pt x="1629" y="2123"/>
                  </a:lnTo>
                  <a:lnTo>
                    <a:pt x="1631" y="2123"/>
                  </a:lnTo>
                  <a:lnTo>
                    <a:pt x="1641" y="2134"/>
                  </a:lnTo>
                  <a:lnTo>
                    <a:pt x="1649" y="2121"/>
                  </a:lnTo>
                  <a:lnTo>
                    <a:pt x="1639" y="2134"/>
                  </a:lnTo>
                  <a:lnTo>
                    <a:pt x="1646" y="2144"/>
                  </a:lnTo>
                  <a:lnTo>
                    <a:pt x="1649" y="2144"/>
                  </a:lnTo>
                  <a:lnTo>
                    <a:pt x="1662" y="2154"/>
                  </a:lnTo>
                  <a:lnTo>
                    <a:pt x="1669" y="2141"/>
                  </a:lnTo>
                  <a:lnTo>
                    <a:pt x="1662" y="2154"/>
                  </a:lnTo>
                  <a:lnTo>
                    <a:pt x="1672" y="2164"/>
                  </a:lnTo>
                  <a:lnTo>
                    <a:pt x="1682" y="2175"/>
                  </a:lnTo>
                  <a:lnTo>
                    <a:pt x="1682" y="2175"/>
                  </a:lnTo>
                  <a:lnTo>
                    <a:pt x="1692" y="2182"/>
                  </a:lnTo>
                  <a:lnTo>
                    <a:pt x="1703" y="2190"/>
                  </a:lnTo>
                  <a:lnTo>
                    <a:pt x="1705" y="2190"/>
                  </a:lnTo>
                  <a:lnTo>
                    <a:pt x="1705" y="2192"/>
                  </a:lnTo>
                  <a:lnTo>
                    <a:pt x="1718" y="2198"/>
                  </a:lnTo>
                  <a:lnTo>
                    <a:pt x="1728" y="2203"/>
                  </a:lnTo>
                  <a:lnTo>
                    <a:pt x="1738" y="2208"/>
                  </a:lnTo>
                  <a:lnTo>
                    <a:pt x="1741" y="2208"/>
                  </a:lnTo>
                  <a:lnTo>
                    <a:pt x="1751" y="2210"/>
                  </a:lnTo>
                  <a:lnTo>
                    <a:pt x="1754" y="2195"/>
                  </a:lnTo>
                  <a:lnTo>
                    <a:pt x="1749" y="2210"/>
                  </a:lnTo>
                  <a:lnTo>
                    <a:pt x="1759" y="2215"/>
                  </a:lnTo>
                  <a:lnTo>
                    <a:pt x="1759" y="2213"/>
                  </a:lnTo>
                  <a:lnTo>
                    <a:pt x="1764" y="2215"/>
                  </a:lnTo>
                  <a:lnTo>
                    <a:pt x="1774" y="2215"/>
                  </a:lnTo>
                  <a:lnTo>
                    <a:pt x="1785" y="2215"/>
                  </a:lnTo>
                  <a:lnTo>
                    <a:pt x="1785" y="2200"/>
                  </a:lnTo>
                  <a:lnTo>
                    <a:pt x="1782" y="2215"/>
                  </a:lnTo>
                  <a:lnTo>
                    <a:pt x="1792" y="2218"/>
                  </a:lnTo>
                  <a:lnTo>
                    <a:pt x="1802" y="2221"/>
                  </a:lnTo>
                  <a:lnTo>
                    <a:pt x="1805" y="2221"/>
                  </a:lnTo>
                  <a:lnTo>
                    <a:pt x="1815" y="2221"/>
                  </a:lnTo>
                  <a:lnTo>
                    <a:pt x="1828" y="2221"/>
                  </a:lnTo>
                  <a:lnTo>
                    <a:pt x="1838" y="2221"/>
                  </a:lnTo>
                  <a:lnTo>
                    <a:pt x="1848" y="2221"/>
                  </a:lnTo>
                  <a:lnTo>
                    <a:pt x="1859" y="2221"/>
                  </a:lnTo>
                  <a:lnTo>
                    <a:pt x="1869" y="2221"/>
                  </a:lnTo>
                  <a:lnTo>
                    <a:pt x="1879" y="2221"/>
                  </a:lnTo>
                  <a:lnTo>
                    <a:pt x="1889" y="2221"/>
                  </a:lnTo>
                  <a:lnTo>
                    <a:pt x="1900" y="2221"/>
                  </a:lnTo>
                  <a:lnTo>
                    <a:pt x="1900" y="2221"/>
                  </a:lnTo>
                  <a:lnTo>
                    <a:pt x="1905" y="2221"/>
                  </a:lnTo>
                  <a:lnTo>
                    <a:pt x="1915" y="2218"/>
                  </a:lnTo>
                  <a:lnTo>
                    <a:pt x="1910" y="2203"/>
                  </a:lnTo>
                  <a:lnTo>
                    <a:pt x="1910" y="2218"/>
                  </a:lnTo>
                  <a:lnTo>
                    <a:pt x="1920" y="2218"/>
                  </a:lnTo>
                  <a:lnTo>
                    <a:pt x="1923" y="2218"/>
                  </a:lnTo>
                  <a:lnTo>
                    <a:pt x="1935" y="2215"/>
                  </a:lnTo>
                  <a:lnTo>
                    <a:pt x="1933" y="2200"/>
                  </a:lnTo>
                  <a:lnTo>
                    <a:pt x="1933" y="2215"/>
                  </a:lnTo>
                  <a:lnTo>
                    <a:pt x="1943" y="2215"/>
                  </a:lnTo>
                  <a:lnTo>
                    <a:pt x="1953" y="2215"/>
                  </a:lnTo>
                  <a:lnTo>
                    <a:pt x="1964" y="2215"/>
                  </a:lnTo>
                  <a:lnTo>
                    <a:pt x="1974" y="2215"/>
                  </a:lnTo>
                  <a:lnTo>
                    <a:pt x="1974" y="2215"/>
                  </a:lnTo>
                  <a:lnTo>
                    <a:pt x="1979" y="2215"/>
                  </a:lnTo>
                  <a:lnTo>
                    <a:pt x="1989" y="2213"/>
                  </a:lnTo>
                  <a:lnTo>
                    <a:pt x="1984" y="2198"/>
                  </a:lnTo>
                  <a:lnTo>
                    <a:pt x="1984" y="2213"/>
                  </a:lnTo>
                  <a:lnTo>
                    <a:pt x="1994" y="2213"/>
                  </a:lnTo>
                  <a:lnTo>
                    <a:pt x="1994" y="2213"/>
                  </a:lnTo>
                  <a:lnTo>
                    <a:pt x="1999" y="2213"/>
                  </a:lnTo>
                  <a:lnTo>
                    <a:pt x="2010" y="2210"/>
                  </a:lnTo>
                  <a:lnTo>
                    <a:pt x="2004" y="2195"/>
                  </a:lnTo>
                  <a:lnTo>
                    <a:pt x="2004" y="2210"/>
                  </a:lnTo>
                  <a:lnTo>
                    <a:pt x="2015" y="2210"/>
                  </a:lnTo>
                  <a:lnTo>
                    <a:pt x="2025" y="2210"/>
                  </a:lnTo>
                  <a:lnTo>
                    <a:pt x="2027" y="2210"/>
                  </a:lnTo>
                  <a:lnTo>
                    <a:pt x="2040" y="2208"/>
                  </a:lnTo>
                  <a:lnTo>
                    <a:pt x="2038" y="2192"/>
                  </a:lnTo>
                  <a:lnTo>
                    <a:pt x="2038" y="2208"/>
                  </a:lnTo>
                  <a:lnTo>
                    <a:pt x="2048" y="2208"/>
                  </a:lnTo>
                  <a:lnTo>
                    <a:pt x="2058" y="2208"/>
                  </a:lnTo>
                  <a:lnTo>
                    <a:pt x="2068" y="2208"/>
                  </a:lnTo>
                  <a:lnTo>
                    <a:pt x="2079" y="2208"/>
                  </a:lnTo>
                  <a:lnTo>
                    <a:pt x="2089" y="2208"/>
                  </a:lnTo>
                  <a:lnTo>
                    <a:pt x="2099" y="2208"/>
                  </a:lnTo>
                  <a:lnTo>
                    <a:pt x="2099" y="2208"/>
                  </a:lnTo>
                  <a:lnTo>
                    <a:pt x="2104" y="2208"/>
                  </a:lnTo>
                  <a:lnTo>
                    <a:pt x="2114" y="2205"/>
                  </a:lnTo>
                  <a:lnTo>
                    <a:pt x="2109" y="2190"/>
                  </a:lnTo>
                  <a:lnTo>
                    <a:pt x="2109" y="2205"/>
                  </a:lnTo>
                  <a:lnTo>
                    <a:pt x="2119" y="2205"/>
                  </a:lnTo>
                  <a:lnTo>
                    <a:pt x="2130" y="2205"/>
                  </a:lnTo>
                  <a:lnTo>
                    <a:pt x="2132" y="2205"/>
                  </a:lnTo>
                  <a:lnTo>
                    <a:pt x="2145" y="2203"/>
                  </a:lnTo>
                  <a:lnTo>
                    <a:pt x="2143" y="2187"/>
                  </a:lnTo>
                  <a:lnTo>
                    <a:pt x="2143" y="2203"/>
                  </a:lnTo>
                  <a:lnTo>
                    <a:pt x="2153" y="2203"/>
                  </a:lnTo>
                  <a:lnTo>
                    <a:pt x="2163" y="2203"/>
                  </a:lnTo>
                  <a:lnTo>
                    <a:pt x="2173" y="2203"/>
                  </a:lnTo>
                  <a:lnTo>
                    <a:pt x="2183" y="2203"/>
                  </a:lnTo>
                  <a:lnTo>
                    <a:pt x="2183" y="2203"/>
                  </a:lnTo>
                  <a:lnTo>
                    <a:pt x="2189" y="2203"/>
                  </a:lnTo>
                  <a:lnTo>
                    <a:pt x="2199" y="2200"/>
                  </a:lnTo>
                  <a:lnTo>
                    <a:pt x="2194" y="2185"/>
                  </a:lnTo>
                  <a:lnTo>
                    <a:pt x="2194" y="2200"/>
                  </a:lnTo>
                  <a:lnTo>
                    <a:pt x="2204" y="2200"/>
                  </a:lnTo>
                  <a:lnTo>
                    <a:pt x="2204" y="2200"/>
                  </a:lnTo>
                  <a:lnTo>
                    <a:pt x="2209" y="2200"/>
                  </a:lnTo>
                  <a:lnTo>
                    <a:pt x="2219" y="2198"/>
                  </a:lnTo>
                  <a:lnTo>
                    <a:pt x="2214" y="2182"/>
                  </a:lnTo>
                  <a:lnTo>
                    <a:pt x="2214" y="2198"/>
                  </a:lnTo>
                  <a:lnTo>
                    <a:pt x="2224" y="2198"/>
                  </a:lnTo>
                  <a:lnTo>
                    <a:pt x="2224" y="2198"/>
                  </a:lnTo>
                  <a:lnTo>
                    <a:pt x="2229" y="2198"/>
                  </a:lnTo>
                  <a:lnTo>
                    <a:pt x="2240" y="2195"/>
                  </a:lnTo>
                  <a:lnTo>
                    <a:pt x="2235" y="2180"/>
                  </a:lnTo>
                  <a:lnTo>
                    <a:pt x="2237" y="2195"/>
                  </a:lnTo>
                  <a:lnTo>
                    <a:pt x="2250" y="2192"/>
                  </a:lnTo>
                  <a:lnTo>
                    <a:pt x="2252" y="2192"/>
                  </a:lnTo>
                  <a:lnTo>
                    <a:pt x="2263" y="2190"/>
                  </a:lnTo>
                  <a:lnTo>
                    <a:pt x="2273" y="2187"/>
                  </a:lnTo>
                  <a:lnTo>
                    <a:pt x="2283" y="2185"/>
                  </a:lnTo>
                  <a:lnTo>
                    <a:pt x="2293" y="2182"/>
                  </a:lnTo>
                  <a:lnTo>
                    <a:pt x="2288" y="2167"/>
                  </a:lnTo>
                  <a:lnTo>
                    <a:pt x="2291" y="2182"/>
                  </a:lnTo>
                  <a:lnTo>
                    <a:pt x="2304" y="2180"/>
                  </a:lnTo>
                  <a:lnTo>
                    <a:pt x="2306" y="2177"/>
                  </a:lnTo>
                  <a:lnTo>
                    <a:pt x="2311" y="2177"/>
                  </a:lnTo>
                  <a:lnTo>
                    <a:pt x="2319" y="2172"/>
                  </a:lnTo>
                  <a:lnTo>
                    <a:pt x="2309" y="2159"/>
                  </a:lnTo>
                  <a:lnTo>
                    <a:pt x="2314" y="2175"/>
                  </a:lnTo>
                  <a:lnTo>
                    <a:pt x="2324" y="2172"/>
                  </a:lnTo>
                  <a:lnTo>
                    <a:pt x="2327" y="2172"/>
                  </a:lnTo>
                  <a:lnTo>
                    <a:pt x="2337" y="2167"/>
                  </a:lnTo>
                  <a:lnTo>
                    <a:pt x="2329" y="2152"/>
                  </a:lnTo>
                  <a:lnTo>
                    <a:pt x="2334" y="2167"/>
                  </a:lnTo>
                  <a:lnTo>
                    <a:pt x="2345" y="2164"/>
                  </a:lnTo>
                  <a:lnTo>
                    <a:pt x="2347" y="2164"/>
                  </a:lnTo>
                  <a:lnTo>
                    <a:pt x="2360" y="2159"/>
                  </a:lnTo>
                  <a:lnTo>
                    <a:pt x="2357" y="2157"/>
                  </a:lnTo>
                  <a:lnTo>
                    <a:pt x="2362" y="2157"/>
                  </a:lnTo>
                  <a:lnTo>
                    <a:pt x="2373" y="2149"/>
                  </a:lnTo>
                  <a:lnTo>
                    <a:pt x="2362" y="2136"/>
                  </a:lnTo>
                  <a:lnTo>
                    <a:pt x="2370" y="2152"/>
                  </a:lnTo>
                  <a:lnTo>
                    <a:pt x="2380" y="2146"/>
                  </a:lnTo>
                  <a:lnTo>
                    <a:pt x="2391" y="2141"/>
                  </a:lnTo>
                  <a:lnTo>
                    <a:pt x="2401" y="2136"/>
                  </a:lnTo>
                  <a:lnTo>
                    <a:pt x="2393" y="2121"/>
                  </a:lnTo>
                  <a:lnTo>
                    <a:pt x="2396" y="2136"/>
                  </a:lnTo>
                  <a:lnTo>
                    <a:pt x="2408" y="2134"/>
                  </a:lnTo>
                  <a:lnTo>
                    <a:pt x="2406" y="2118"/>
                  </a:lnTo>
                  <a:lnTo>
                    <a:pt x="2406" y="2134"/>
                  </a:lnTo>
                  <a:lnTo>
                    <a:pt x="2416" y="2134"/>
                  </a:lnTo>
                  <a:lnTo>
                    <a:pt x="2416" y="2134"/>
                  </a:lnTo>
                  <a:lnTo>
                    <a:pt x="2421" y="2134"/>
                  </a:lnTo>
                  <a:lnTo>
                    <a:pt x="2429" y="2131"/>
                  </a:lnTo>
                  <a:lnTo>
                    <a:pt x="2424" y="2116"/>
                  </a:lnTo>
                  <a:lnTo>
                    <a:pt x="2424" y="2131"/>
                  </a:lnTo>
                  <a:lnTo>
                    <a:pt x="2434" y="2131"/>
                  </a:lnTo>
                  <a:lnTo>
                    <a:pt x="2444" y="2131"/>
                  </a:lnTo>
                  <a:lnTo>
                    <a:pt x="2457" y="2131"/>
                  </a:lnTo>
                  <a:lnTo>
                    <a:pt x="2467" y="2131"/>
                  </a:lnTo>
                  <a:lnTo>
                    <a:pt x="2477" y="2131"/>
                  </a:lnTo>
                  <a:lnTo>
                    <a:pt x="2477" y="2131"/>
                  </a:lnTo>
                  <a:lnTo>
                    <a:pt x="2483" y="2131"/>
                  </a:lnTo>
                  <a:lnTo>
                    <a:pt x="2493" y="2129"/>
                  </a:lnTo>
                  <a:lnTo>
                    <a:pt x="2503" y="2126"/>
                  </a:lnTo>
                  <a:lnTo>
                    <a:pt x="2506" y="2126"/>
                  </a:lnTo>
                  <a:lnTo>
                    <a:pt x="2518" y="2121"/>
                  </a:lnTo>
                  <a:lnTo>
                    <a:pt x="2529" y="2116"/>
                  </a:lnTo>
                  <a:lnTo>
                    <a:pt x="2531" y="2113"/>
                  </a:lnTo>
                  <a:lnTo>
                    <a:pt x="2541" y="2106"/>
                  </a:lnTo>
                  <a:lnTo>
                    <a:pt x="2541" y="2106"/>
                  </a:lnTo>
                  <a:lnTo>
                    <a:pt x="2549" y="2098"/>
                  </a:lnTo>
                  <a:lnTo>
                    <a:pt x="2539" y="2085"/>
                  </a:lnTo>
                  <a:lnTo>
                    <a:pt x="2549" y="2098"/>
                  </a:lnTo>
                  <a:lnTo>
                    <a:pt x="2559" y="2090"/>
                  </a:lnTo>
                  <a:lnTo>
                    <a:pt x="2572" y="2080"/>
                  </a:lnTo>
                  <a:lnTo>
                    <a:pt x="2572" y="2080"/>
                  </a:lnTo>
                  <a:lnTo>
                    <a:pt x="2582" y="2070"/>
                  </a:lnTo>
                  <a:lnTo>
                    <a:pt x="2582" y="2070"/>
                  </a:lnTo>
                  <a:lnTo>
                    <a:pt x="2593" y="2057"/>
                  </a:lnTo>
                  <a:lnTo>
                    <a:pt x="2603" y="2042"/>
                  </a:lnTo>
                  <a:lnTo>
                    <a:pt x="2605" y="2039"/>
                  </a:lnTo>
                  <a:lnTo>
                    <a:pt x="2616" y="2021"/>
                  </a:lnTo>
                  <a:lnTo>
                    <a:pt x="2603" y="2011"/>
                  </a:lnTo>
                  <a:lnTo>
                    <a:pt x="2613" y="2024"/>
                  </a:lnTo>
                  <a:lnTo>
                    <a:pt x="2626" y="2006"/>
                  </a:lnTo>
                  <a:lnTo>
                    <a:pt x="2628" y="2003"/>
                  </a:lnTo>
                  <a:lnTo>
                    <a:pt x="2639" y="1985"/>
                  </a:lnTo>
                  <a:lnTo>
                    <a:pt x="2626" y="1975"/>
                  </a:lnTo>
                  <a:lnTo>
                    <a:pt x="2636" y="1988"/>
                  </a:lnTo>
                  <a:lnTo>
                    <a:pt x="2646" y="1973"/>
                  </a:lnTo>
                  <a:lnTo>
                    <a:pt x="2636" y="1960"/>
                  </a:lnTo>
                  <a:lnTo>
                    <a:pt x="2646" y="1973"/>
                  </a:lnTo>
                  <a:lnTo>
                    <a:pt x="2656" y="1962"/>
                  </a:lnTo>
                  <a:lnTo>
                    <a:pt x="2646" y="1950"/>
                  </a:lnTo>
                  <a:lnTo>
                    <a:pt x="2656" y="1962"/>
                  </a:lnTo>
                  <a:lnTo>
                    <a:pt x="2664" y="1957"/>
                  </a:lnTo>
                  <a:lnTo>
                    <a:pt x="2654" y="1960"/>
                  </a:lnTo>
                  <a:lnTo>
                    <a:pt x="2659" y="1957"/>
                  </a:lnTo>
                  <a:lnTo>
                    <a:pt x="2654" y="1944"/>
                  </a:lnTo>
                  <a:lnTo>
                    <a:pt x="2651" y="1960"/>
                  </a:lnTo>
                  <a:lnTo>
                    <a:pt x="2664" y="1962"/>
                  </a:lnTo>
                  <a:lnTo>
                    <a:pt x="2662" y="1960"/>
                  </a:lnTo>
                  <a:lnTo>
                    <a:pt x="2667" y="1947"/>
                  </a:lnTo>
                  <a:lnTo>
                    <a:pt x="2659" y="1960"/>
                  </a:lnTo>
                  <a:lnTo>
                    <a:pt x="2669" y="1967"/>
                  </a:lnTo>
                  <a:lnTo>
                    <a:pt x="2677" y="1955"/>
                  </a:lnTo>
                  <a:lnTo>
                    <a:pt x="2669" y="1967"/>
                  </a:lnTo>
                  <a:lnTo>
                    <a:pt x="2679" y="1978"/>
                  </a:lnTo>
                  <a:lnTo>
                    <a:pt x="2687" y="1965"/>
                  </a:lnTo>
                  <a:lnTo>
                    <a:pt x="2677" y="1978"/>
                  </a:lnTo>
                  <a:lnTo>
                    <a:pt x="2687" y="1990"/>
                  </a:lnTo>
                  <a:lnTo>
                    <a:pt x="2690" y="1990"/>
                  </a:lnTo>
                  <a:lnTo>
                    <a:pt x="2700" y="2001"/>
                  </a:lnTo>
                  <a:lnTo>
                    <a:pt x="2700" y="2001"/>
                  </a:lnTo>
                  <a:lnTo>
                    <a:pt x="2713" y="2008"/>
                  </a:lnTo>
                  <a:lnTo>
                    <a:pt x="2720" y="1996"/>
                  </a:lnTo>
                  <a:lnTo>
                    <a:pt x="2713" y="2008"/>
                  </a:lnTo>
                  <a:lnTo>
                    <a:pt x="2723" y="2016"/>
                  </a:lnTo>
                  <a:lnTo>
                    <a:pt x="2726" y="2016"/>
                  </a:lnTo>
                  <a:lnTo>
                    <a:pt x="2728" y="2019"/>
                  </a:lnTo>
                  <a:lnTo>
                    <a:pt x="2738" y="2021"/>
                  </a:lnTo>
                  <a:lnTo>
                    <a:pt x="2741" y="2021"/>
                  </a:lnTo>
                  <a:lnTo>
                    <a:pt x="2746" y="2019"/>
                  </a:lnTo>
                  <a:lnTo>
                    <a:pt x="2749" y="2021"/>
                  </a:lnTo>
                  <a:lnTo>
                    <a:pt x="2759" y="2016"/>
                  </a:lnTo>
                  <a:lnTo>
                    <a:pt x="2769" y="2011"/>
                  </a:lnTo>
                  <a:lnTo>
                    <a:pt x="2772" y="2008"/>
                  </a:lnTo>
                  <a:lnTo>
                    <a:pt x="2782" y="1998"/>
                  </a:lnTo>
                  <a:lnTo>
                    <a:pt x="2782" y="1998"/>
                  </a:lnTo>
                  <a:lnTo>
                    <a:pt x="2792" y="1985"/>
                  </a:lnTo>
                  <a:lnTo>
                    <a:pt x="2795" y="1983"/>
                  </a:lnTo>
                  <a:lnTo>
                    <a:pt x="2805" y="1965"/>
                  </a:lnTo>
                  <a:lnTo>
                    <a:pt x="2805" y="1962"/>
                  </a:lnTo>
                  <a:lnTo>
                    <a:pt x="2815" y="1939"/>
                  </a:lnTo>
                  <a:lnTo>
                    <a:pt x="2825" y="1916"/>
                  </a:lnTo>
                  <a:lnTo>
                    <a:pt x="2838" y="1888"/>
                  </a:lnTo>
                  <a:lnTo>
                    <a:pt x="2841" y="1881"/>
                  </a:lnTo>
                  <a:lnTo>
                    <a:pt x="2841" y="1886"/>
                  </a:lnTo>
                  <a:lnTo>
                    <a:pt x="2851" y="1855"/>
                  </a:lnTo>
                  <a:lnTo>
                    <a:pt x="2851" y="1855"/>
                  </a:lnTo>
                  <a:lnTo>
                    <a:pt x="2861" y="1819"/>
                  </a:lnTo>
                  <a:lnTo>
                    <a:pt x="2871" y="1778"/>
                  </a:lnTo>
                  <a:lnTo>
                    <a:pt x="2871" y="1776"/>
                  </a:lnTo>
                  <a:lnTo>
                    <a:pt x="2881" y="1730"/>
                  </a:lnTo>
                  <a:lnTo>
                    <a:pt x="2892" y="1681"/>
                  </a:lnTo>
                  <a:lnTo>
                    <a:pt x="2902" y="1620"/>
                  </a:lnTo>
                  <a:lnTo>
                    <a:pt x="2912" y="1556"/>
                  </a:lnTo>
                  <a:lnTo>
                    <a:pt x="2922" y="1484"/>
                  </a:lnTo>
                  <a:lnTo>
                    <a:pt x="2922" y="1484"/>
                  </a:lnTo>
                  <a:lnTo>
                    <a:pt x="2933" y="1405"/>
                  </a:lnTo>
                  <a:lnTo>
                    <a:pt x="2945" y="1313"/>
                  </a:lnTo>
                  <a:lnTo>
                    <a:pt x="2945" y="1313"/>
                  </a:lnTo>
                  <a:lnTo>
                    <a:pt x="2956" y="1214"/>
                  </a:lnTo>
                  <a:lnTo>
                    <a:pt x="2966" y="1104"/>
                  </a:lnTo>
                  <a:lnTo>
                    <a:pt x="2976" y="984"/>
                  </a:lnTo>
                  <a:lnTo>
                    <a:pt x="2986" y="853"/>
                  </a:lnTo>
                  <a:lnTo>
                    <a:pt x="2997" y="715"/>
                  </a:lnTo>
                  <a:lnTo>
                    <a:pt x="3007" y="577"/>
                  </a:lnTo>
                  <a:lnTo>
                    <a:pt x="3017" y="439"/>
                  </a:lnTo>
                  <a:lnTo>
                    <a:pt x="3027" y="306"/>
                  </a:lnTo>
                  <a:lnTo>
                    <a:pt x="3037" y="191"/>
                  </a:lnTo>
                  <a:lnTo>
                    <a:pt x="3022" y="189"/>
                  </a:lnTo>
                  <a:lnTo>
                    <a:pt x="3037" y="191"/>
                  </a:lnTo>
                  <a:lnTo>
                    <a:pt x="3050" y="97"/>
                  </a:lnTo>
                  <a:lnTo>
                    <a:pt x="3035" y="94"/>
                  </a:lnTo>
                  <a:lnTo>
                    <a:pt x="3050" y="97"/>
                  </a:lnTo>
                  <a:lnTo>
                    <a:pt x="3060" y="35"/>
                  </a:lnTo>
                  <a:lnTo>
                    <a:pt x="3045" y="33"/>
                  </a:lnTo>
                  <a:lnTo>
                    <a:pt x="3058" y="43"/>
                  </a:lnTo>
                  <a:lnTo>
                    <a:pt x="3068" y="25"/>
                  </a:lnTo>
                  <a:lnTo>
                    <a:pt x="3050" y="28"/>
                  </a:lnTo>
                  <a:lnTo>
                    <a:pt x="3055" y="30"/>
                  </a:lnTo>
                  <a:lnTo>
                    <a:pt x="3060" y="28"/>
                  </a:lnTo>
                  <a:lnTo>
                    <a:pt x="3066" y="25"/>
                  </a:lnTo>
                  <a:lnTo>
                    <a:pt x="3055" y="15"/>
                  </a:lnTo>
                  <a:lnTo>
                    <a:pt x="3048" y="28"/>
                  </a:lnTo>
                  <a:lnTo>
                    <a:pt x="3058" y="35"/>
                  </a:lnTo>
                  <a:lnTo>
                    <a:pt x="3066" y="23"/>
                  </a:lnTo>
                  <a:lnTo>
                    <a:pt x="3053" y="25"/>
                  </a:lnTo>
                  <a:lnTo>
                    <a:pt x="3063" y="81"/>
                  </a:lnTo>
                  <a:lnTo>
                    <a:pt x="3076" y="79"/>
                  </a:lnTo>
                  <a:lnTo>
                    <a:pt x="3063" y="81"/>
                  </a:lnTo>
                  <a:lnTo>
                    <a:pt x="3073" y="171"/>
                  </a:lnTo>
                  <a:lnTo>
                    <a:pt x="3086" y="168"/>
                  </a:lnTo>
                  <a:lnTo>
                    <a:pt x="3071" y="171"/>
                  </a:lnTo>
                  <a:lnTo>
                    <a:pt x="3081" y="296"/>
                  </a:lnTo>
                  <a:lnTo>
                    <a:pt x="3091" y="431"/>
                  </a:lnTo>
                  <a:lnTo>
                    <a:pt x="3101" y="587"/>
                  </a:lnTo>
                  <a:lnTo>
                    <a:pt x="3112" y="748"/>
                  </a:lnTo>
                  <a:lnTo>
                    <a:pt x="3124" y="917"/>
                  </a:lnTo>
                  <a:lnTo>
                    <a:pt x="3135" y="1081"/>
                  </a:lnTo>
                  <a:lnTo>
                    <a:pt x="3145" y="1214"/>
                  </a:lnTo>
                  <a:close/>
                </a:path>
              </a:pathLst>
            </a:custGeom>
            <a:solidFill>
              <a:srgbClr val="000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7" name="Rectangle 55"/>
            <p:cNvSpPr>
              <a:spLocks noChangeArrowheads="1"/>
            </p:cNvSpPr>
            <p:nvPr/>
          </p:nvSpPr>
          <p:spPr bwMode="auto">
            <a:xfrm>
              <a:off x="2049503" y="1851025"/>
              <a:ext cx="5000625" cy="3976688"/>
            </a:xfrm>
            <a:prstGeom prst="rect">
              <a:avLst/>
            </a:prstGeom>
            <a:noFill/>
            <a:ln w="49213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8" name="Freeform 56"/>
            <p:cNvSpPr>
              <a:spLocks/>
            </p:cNvSpPr>
            <p:nvPr/>
          </p:nvSpPr>
          <p:spPr bwMode="auto">
            <a:xfrm>
              <a:off x="2025691" y="5822950"/>
              <a:ext cx="52388" cy="77788"/>
            </a:xfrm>
            <a:custGeom>
              <a:avLst/>
              <a:gdLst/>
              <a:ahLst/>
              <a:cxnLst>
                <a:cxn ang="0">
                  <a:pos x="0" y="46"/>
                </a:cxn>
                <a:cxn ang="0">
                  <a:pos x="30" y="49"/>
                </a:cxn>
                <a:cxn ang="0">
                  <a:pos x="33" y="3"/>
                </a:cxn>
                <a:cxn ang="0">
                  <a:pos x="2" y="0"/>
                </a:cxn>
                <a:cxn ang="0">
                  <a:pos x="0" y="46"/>
                </a:cxn>
              </a:cxnLst>
              <a:rect l="0" t="0" r="r" b="b"/>
              <a:pathLst>
                <a:path w="33" h="49">
                  <a:moveTo>
                    <a:pt x="0" y="46"/>
                  </a:moveTo>
                  <a:lnTo>
                    <a:pt x="30" y="49"/>
                  </a:lnTo>
                  <a:lnTo>
                    <a:pt x="33" y="3"/>
                  </a:lnTo>
                  <a:lnTo>
                    <a:pt x="2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9" name="Freeform 57"/>
            <p:cNvSpPr>
              <a:spLocks/>
            </p:cNvSpPr>
            <p:nvPr/>
          </p:nvSpPr>
          <p:spPr bwMode="auto">
            <a:xfrm>
              <a:off x="2857541" y="5822950"/>
              <a:ext cx="52388" cy="77788"/>
            </a:xfrm>
            <a:custGeom>
              <a:avLst/>
              <a:gdLst/>
              <a:ahLst/>
              <a:cxnLst>
                <a:cxn ang="0">
                  <a:pos x="0" y="46"/>
                </a:cxn>
                <a:cxn ang="0">
                  <a:pos x="30" y="49"/>
                </a:cxn>
                <a:cxn ang="0">
                  <a:pos x="33" y="3"/>
                </a:cxn>
                <a:cxn ang="0">
                  <a:pos x="2" y="0"/>
                </a:cxn>
                <a:cxn ang="0">
                  <a:pos x="0" y="46"/>
                </a:cxn>
              </a:cxnLst>
              <a:rect l="0" t="0" r="r" b="b"/>
              <a:pathLst>
                <a:path w="33" h="49">
                  <a:moveTo>
                    <a:pt x="0" y="46"/>
                  </a:moveTo>
                  <a:lnTo>
                    <a:pt x="30" y="49"/>
                  </a:lnTo>
                  <a:lnTo>
                    <a:pt x="33" y="3"/>
                  </a:lnTo>
                  <a:lnTo>
                    <a:pt x="2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0" name="Freeform 58"/>
            <p:cNvSpPr>
              <a:spLocks/>
            </p:cNvSpPr>
            <p:nvPr/>
          </p:nvSpPr>
          <p:spPr bwMode="auto">
            <a:xfrm>
              <a:off x="3694153" y="5822950"/>
              <a:ext cx="52388" cy="77788"/>
            </a:xfrm>
            <a:custGeom>
              <a:avLst/>
              <a:gdLst/>
              <a:ahLst/>
              <a:cxnLst>
                <a:cxn ang="0">
                  <a:pos x="0" y="46"/>
                </a:cxn>
                <a:cxn ang="0">
                  <a:pos x="30" y="49"/>
                </a:cxn>
                <a:cxn ang="0">
                  <a:pos x="33" y="3"/>
                </a:cxn>
                <a:cxn ang="0">
                  <a:pos x="2" y="0"/>
                </a:cxn>
                <a:cxn ang="0">
                  <a:pos x="0" y="46"/>
                </a:cxn>
              </a:cxnLst>
              <a:rect l="0" t="0" r="r" b="b"/>
              <a:pathLst>
                <a:path w="33" h="49">
                  <a:moveTo>
                    <a:pt x="0" y="46"/>
                  </a:moveTo>
                  <a:lnTo>
                    <a:pt x="30" y="49"/>
                  </a:lnTo>
                  <a:lnTo>
                    <a:pt x="33" y="3"/>
                  </a:lnTo>
                  <a:lnTo>
                    <a:pt x="2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1" name="Freeform 59"/>
            <p:cNvSpPr>
              <a:spLocks/>
            </p:cNvSpPr>
            <p:nvPr/>
          </p:nvSpPr>
          <p:spPr bwMode="auto">
            <a:xfrm>
              <a:off x="4521241" y="5822950"/>
              <a:ext cx="52388" cy="77788"/>
            </a:xfrm>
            <a:custGeom>
              <a:avLst/>
              <a:gdLst/>
              <a:ahLst/>
              <a:cxnLst>
                <a:cxn ang="0">
                  <a:pos x="0" y="46"/>
                </a:cxn>
                <a:cxn ang="0">
                  <a:pos x="31" y="49"/>
                </a:cxn>
                <a:cxn ang="0">
                  <a:pos x="33" y="3"/>
                </a:cxn>
                <a:cxn ang="0">
                  <a:pos x="3" y="0"/>
                </a:cxn>
                <a:cxn ang="0">
                  <a:pos x="0" y="46"/>
                </a:cxn>
              </a:cxnLst>
              <a:rect l="0" t="0" r="r" b="b"/>
              <a:pathLst>
                <a:path w="33" h="49">
                  <a:moveTo>
                    <a:pt x="0" y="46"/>
                  </a:moveTo>
                  <a:lnTo>
                    <a:pt x="31" y="49"/>
                  </a:lnTo>
                  <a:lnTo>
                    <a:pt x="33" y="3"/>
                  </a:lnTo>
                  <a:lnTo>
                    <a:pt x="3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2" name="Freeform 60"/>
            <p:cNvSpPr>
              <a:spLocks/>
            </p:cNvSpPr>
            <p:nvPr/>
          </p:nvSpPr>
          <p:spPr bwMode="auto">
            <a:xfrm>
              <a:off x="5353091" y="5822950"/>
              <a:ext cx="53975" cy="77788"/>
            </a:xfrm>
            <a:custGeom>
              <a:avLst/>
              <a:gdLst/>
              <a:ahLst/>
              <a:cxnLst>
                <a:cxn ang="0">
                  <a:pos x="0" y="46"/>
                </a:cxn>
                <a:cxn ang="0">
                  <a:pos x="31" y="49"/>
                </a:cxn>
                <a:cxn ang="0">
                  <a:pos x="34" y="3"/>
                </a:cxn>
                <a:cxn ang="0">
                  <a:pos x="3" y="0"/>
                </a:cxn>
                <a:cxn ang="0">
                  <a:pos x="0" y="46"/>
                </a:cxn>
              </a:cxnLst>
              <a:rect l="0" t="0" r="r" b="b"/>
              <a:pathLst>
                <a:path w="34" h="49">
                  <a:moveTo>
                    <a:pt x="0" y="46"/>
                  </a:moveTo>
                  <a:lnTo>
                    <a:pt x="31" y="49"/>
                  </a:lnTo>
                  <a:lnTo>
                    <a:pt x="34" y="3"/>
                  </a:lnTo>
                  <a:lnTo>
                    <a:pt x="3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3" name="Freeform 61"/>
            <p:cNvSpPr>
              <a:spLocks/>
            </p:cNvSpPr>
            <p:nvPr/>
          </p:nvSpPr>
          <p:spPr bwMode="auto">
            <a:xfrm>
              <a:off x="6189703" y="5822950"/>
              <a:ext cx="52388" cy="77788"/>
            </a:xfrm>
            <a:custGeom>
              <a:avLst/>
              <a:gdLst/>
              <a:ahLst/>
              <a:cxnLst>
                <a:cxn ang="0">
                  <a:pos x="0" y="46"/>
                </a:cxn>
                <a:cxn ang="0">
                  <a:pos x="31" y="49"/>
                </a:cxn>
                <a:cxn ang="0">
                  <a:pos x="33" y="3"/>
                </a:cxn>
                <a:cxn ang="0">
                  <a:pos x="3" y="0"/>
                </a:cxn>
                <a:cxn ang="0">
                  <a:pos x="0" y="46"/>
                </a:cxn>
              </a:cxnLst>
              <a:rect l="0" t="0" r="r" b="b"/>
              <a:pathLst>
                <a:path w="33" h="49">
                  <a:moveTo>
                    <a:pt x="0" y="46"/>
                  </a:moveTo>
                  <a:lnTo>
                    <a:pt x="31" y="49"/>
                  </a:lnTo>
                  <a:lnTo>
                    <a:pt x="33" y="3"/>
                  </a:lnTo>
                  <a:lnTo>
                    <a:pt x="3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4" name="Freeform 62"/>
            <p:cNvSpPr>
              <a:spLocks/>
            </p:cNvSpPr>
            <p:nvPr/>
          </p:nvSpPr>
          <p:spPr bwMode="auto">
            <a:xfrm>
              <a:off x="7021553" y="5822950"/>
              <a:ext cx="53975" cy="77788"/>
            </a:xfrm>
            <a:custGeom>
              <a:avLst/>
              <a:gdLst/>
              <a:ahLst/>
              <a:cxnLst>
                <a:cxn ang="0">
                  <a:pos x="0" y="46"/>
                </a:cxn>
                <a:cxn ang="0">
                  <a:pos x="31" y="49"/>
                </a:cxn>
                <a:cxn ang="0">
                  <a:pos x="34" y="3"/>
                </a:cxn>
                <a:cxn ang="0">
                  <a:pos x="3" y="0"/>
                </a:cxn>
                <a:cxn ang="0">
                  <a:pos x="0" y="46"/>
                </a:cxn>
              </a:cxnLst>
              <a:rect l="0" t="0" r="r" b="b"/>
              <a:pathLst>
                <a:path w="34" h="49">
                  <a:moveTo>
                    <a:pt x="0" y="46"/>
                  </a:moveTo>
                  <a:lnTo>
                    <a:pt x="31" y="49"/>
                  </a:lnTo>
                  <a:lnTo>
                    <a:pt x="34" y="3"/>
                  </a:lnTo>
                  <a:lnTo>
                    <a:pt x="3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5" name="Freeform 63"/>
            <p:cNvSpPr>
              <a:spLocks/>
            </p:cNvSpPr>
            <p:nvPr/>
          </p:nvSpPr>
          <p:spPr bwMode="auto">
            <a:xfrm>
              <a:off x="2033628" y="2233612"/>
              <a:ext cx="5041900" cy="3525838"/>
            </a:xfrm>
            <a:custGeom>
              <a:avLst/>
              <a:gdLst/>
              <a:ahLst/>
              <a:cxnLst>
                <a:cxn ang="0">
                  <a:pos x="3045" y="7"/>
                </a:cxn>
                <a:cxn ang="0">
                  <a:pos x="2894" y="1479"/>
                </a:cxn>
                <a:cxn ang="0">
                  <a:pos x="2782" y="1973"/>
                </a:cxn>
                <a:cxn ang="0">
                  <a:pos x="2718" y="1978"/>
                </a:cxn>
                <a:cxn ang="0">
                  <a:pos x="2605" y="1985"/>
                </a:cxn>
                <a:cxn ang="0">
                  <a:pos x="2513" y="2088"/>
                </a:cxn>
                <a:cxn ang="0">
                  <a:pos x="2406" y="2103"/>
                </a:cxn>
                <a:cxn ang="0">
                  <a:pos x="2304" y="2146"/>
                </a:cxn>
                <a:cxn ang="0">
                  <a:pos x="2212" y="2169"/>
                </a:cxn>
                <a:cxn ang="0">
                  <a:pos x="2107" y="2177"/>
                </a:cxn>
                <a:cxn ang="0">
                  <a:pos x="1984" y="2182"/>
                </a:cxn>
                <a:cxn ang="0">
                  <a:pos x="1879" y="2190"/>
                </a:cxn>
                <a:cxn ang="0">
                  <a:pos x="1751" y="2180"/>
                </a:cxn>
                <a:cxn ang="0">
                  <a:pos x="1639" y="2088"/>
                </a:cxn>
                <a:cxn ang="0">
                  <a:pos x="1544" y="1873"/>
                </a:cxn>
                <a:cxn ang="0">
                  <a:pos x="1470" y="1901"/>
                </a:cxn>
                <a:cxn ang="0">
                  <a:pos x="1370" y="1538"/>
                </a:cxn>
                <a:cxn ang="0">
                  <a:pos x="1281" y="1507"/>
                </a:cxn>
                <a:cxn ang="0">
                  <a:pos x="1232" y="1490"/>
                </a:cxn>
                <a:cxn ang="0">
                  <a:pos x="1102" y="1270"/>
                </a:cxn>
                <a:cxn ang="0">
                  <a:pos x="1033" y="1421"/>
                </a:cxn>
                <a:cxn ang="0">
                  <a:pos x="910" y="1502"/>
                </a:cxn>
                <a:cxn ang="0">
                  <a:pos x="810" y="1653"/>
                </a:cxn>
                <a:cxn ang="0">
                  <a:pos x="728" y="1740"/>
                </a:cxn>
                <a:cxn ang="0">
                  <a:pos x="642" y="1584"/>
                </a:cxn>
                <a:cxn ang="0">
                  <a:pos x="519" y="1047"/>
                </a:cxn>
                <a:cxn ang="0">
                  <a:pos x="406" y="621"/>
                </a:cxn>
                <a:cxn ang="0">
                  <a:pos x="281" y="1165"/>
                </a:cxn>
                <a:cxn ang="0">
                  <a:pos x="179" y="1392"/>
                </a:cxn>
                <a:cxn ang="0">
                  <a:pos x="125" y="1362"/>
                </a:cxn>
                <a:cxn ang="0">
                  <a:pos x="51" y="1507"/>
                </a:cxn>
                <a:cxn ang="0">
                  <a:pos x="25" y="1643"/>
                </a:cxn>
                <a:cxn ang="0">
                  <a:pos x="110" y="1479"/>
                </a:cxn>
                <a:cxn ang="0">
                  <a:pos x="138" y="1405"/>
                </a:cxn>
                <a:cxn ang="0">
                  <a:pos x="240" y="1300"/>
                </a:cxn>
                <a:cxn ang="0">
                  <a:pos x="378" y="738"/>
                </a:cxn>
                <a:cxn ang="0">
                  <a:pos x="427" y="756"/>
                </a:cxn>
                <a:cxn ang="0">
                  <a:pos x="575" y="1380"/>
                </a:cxn>
                <a:cxn ang="0">
                  <a:pos x="695" y="1758"/>
                </a:cxn>
                <a:cxn ang="0">
                  <a:pos x="818" y="1691"/>
                </a:cxn>
                <a:cxn ang="0">
                  <a:pos x="936" y="1513"/>
                </a:cxn>
                <a:cxn ang="0">
                  <a:pos x="1012" y="1446"/>
                </a:cxn>
                <a:cxn ang="0">
                  <a:pos x="1112" y="1280"/>
                </a:cxn>
                <a:cxn ang="0">
                  <a:pos x="1173" y="1385"/>
                </a:cxn>
                <a:cxn ang="0">
                  <a:pos x="1304" y="1495"/>
                </a:cxn>
                <a:cxn ang="0">
                  <a:pos x="1342" y="1543"/>
                </a:cxn>
                <a:cxn ang="0">
                  <a:pos x="1475" y="1937"/>
                </a:cxn>
                <a:cxn ang="0">
                  <a:pos x="1539" y="1927"/>
                </a:cxn>
                <a:cxn ang="0">
                  <a:pos x="1646" y="2144"/>
                </a:cxn>
                <a:cxn ang="0">
                  <a:pos x="1764" y="2215"/>
                </a:cxn>
                <a:cxn ang="0">
                  <a:pos x="1910" y="2218"/>
                </a:cxn>
                <a:cxn ang="0">
                  <a:pos x="2015" y="2210"/>
                </a:cxn>
                <a:cxn ang="0">
                  <a:pos x="2143" y="2187"/>
                </a:cxn>
                <a:cxn ang="0">
                  <a:pos x="2235" y="2180"/>
                </a:cxn>
                <a:cxn ang="0">
                  <a:pos x="2345" y="2164"/>
                </a:cxn>
                <a:cxn ang="0">
                  <a:pos x="2424" y="2131"/>
                </a:cxn>
                <a:cxn ang="0">
                  <a:pos x="2572" y="2080"/>
                </a:cxn>
                <a:cxn ang="0">
                  <a:pos x="2654" y="1960"/>
                </a:cxn>
                <a:cxn ang="0">
                  <a:pos x="2723" y="2016"/>
                </a:cxn>
                <a:cxn ang="0">
                  <a:pos x="2851" y="1855"/>
                </a:cxn>
                <a:cxn ang="0">
                  <a:pos x="3027" y="306"/>
                </a:cxn>
                <a:cxn ang="0">
                  <a:pos x="3076" y="79"/>
                </a:cxn>
              </a:cxnLst>
              <a:rect l="0" t="0" r="r" b="b"/>
              <a:pathLst>
                <a:path w="3176" h="2221">
                  <a:moveTo>
                    <a:pt x="3145" y="1214"/>
                  </a:moveTo>
                  <a:lnTo>
                    <a:pt x="3176" y="1211"/>
                  </a:lnTo>
                  <a:lnTo>
                    <a:pt x="3165" y="1078"/>
                  </a:lnTo>
                  <a:lnTo>
                    <a:pt x="3155" y="915"/>
                  </a:lnTo>
                  <a:lnTo>
                    <a:pt x="3142" y="746"/>
                  </a:lnTo>
                  <a:lnTo>
                    <a:pt x="3132" y="585"/>
                  </a:lnTo>
                  <a:lnTo>
                    <a:pt x="3122" y="429"/>
                  </a:lnTo>
                  <a:lnTo>
                    <a:pt x="3112" y="293"/>
                  </a:lnTo>
                  <a:lnTo>
                    <a:pt x="3101" y="168"/>
                  </a:lnTo>
                  <a:lnTo>
                    <a:pt x="3101" y="168"/>
                  </a:lnTo>
                  <a:lnTo>
                    <a:pt x="3091" y="79"/>
                  </a:lnTo>
                  <a:lnTo>
                    <a:pt x="3091" y="76"/>
                  </a:lnTo>
                  <a:lnTo>
                    <a:pt x="3081" y="20"/>
                  </a:lnTo>
                  <a:lnTo>
                    <a:pt x="3076" y="12"/>
                  </a:lnTo>
                  <a:lnTo>
                    <a:pt x="3076" y="10"/>
                  </a:lnTo>
                  <a:lnTo>
                    <a:pt x="3066" y="2"/>
                  </a:lnTo>
                  <a:lnTo>
                    <a:pt x="3060" y="2"/>
                  </a:lnTo>
                  <a:lnTo>
                    <a:pt x="3055" y="0"/>
                  </a:lnTo>
                  <a:lnTo>
                    <a:pt x="3050" y="2"/>
                  </a:lnTo>
                  <a:lnTo>
                    <a:pt x="3045" y="5"/>
                  </a:lnTo>
                  <a:lnTo>
                    <a:pt x="3045" y="7"/>
                  </a:lnTo>
                  <a:lnTo>
                    <a:pt x="3035" y="25"/>
                  </a:lnTo>
                  <a:lnTo>
                    <a:pt x="3032" y="30"/>
                  </a:lnTo>
                  <a:lnTo>
                    <a:pt x="3022" y="92"/>
                  </a:lnTo>
                  <a:lnTo>
                    <a:pt x="3022" y="94"/>
                  </a:lnTo>
                  <a:lnTo>
                    <a:pt x="3009" y="189"/>
                  </a:lnTo>
                  <a:lnTo>
                    <a:pt x="3007" y="189"/>
                  </a:lnTo>
                  <a:lnTo>
                    <a:pt x="2997" y="304"/>
                  </a:lnTo>
                  <a:lnTo>
                    <a:pt x="2986" y="437"/>
                  </a:lnTo>
                  <a:lnTo>
                    <a:pt x="2976" y="575"/>
                  </a:lnTo>
                  <a:lnTo>
                    <a:pt x="2966" y="713"/>
                  </a:lnTo>
                  <a:lnTo>
                    <a:pt x="2956" y="851"/>
                  </a:lnTo>
                  <a:lnTo>
                    <a:pt x="2945" y="981"/>
                  </a:lnTo>
                  <a:lnTo>
                    <a:pt x="2935" y="1101"/>
                  </a:lnTo>
                  <a:lnTo>
                    <a:pt x="2925" y="1211"/>
                  </a:lnTo>
                  <a:lnTo>
                    <a:pt x="2915" y="1311"/>
                  </a:lnTo>
                  <a:lnTo>
                    <a:pt x="2930" y="1311"/>
                  </a:lnTo>
                  <a:lnTo>
                    <a:pt x="2917" y="1311"/>
                  </a:lnTo>
                  <a:lnTo>
                    <a:pt x="2904" y="1403"/>
                  </a:lnTo>
                  <a:lnTo>
                    <a:pt x="2894" y="1482"/>
                  </a:lnTo>
                  <a:lnTo>
                    <a:pt x="2907" y="1482"/>
                  </a:lnTo>
                  <a:lnTo>
                    <a:pt x="2894" y="1479"/>
                  </a:lnTo>
                  <a:lnTo>
                    <a:pt x="2884" y="1551"/>
                  </a:lnTo>
                  <a:lnTo>
                    <a:pt x="2874" y="1615"/>
                  </a:lnTo>
                  <a:lnTo>
                    <a:pt x="2864" y="1676"/>
                  </a:lnTo>
                  <a:lnTo>
                    <a:pt x="2853" y="1725"/>
                  </a:lnTo>
                  <a:lnTo>
                    <a:pt x="2843" y="1771"/>
                  </a:lnTo>
                  <a:lnTo>
                    <a:pt x="2856" y="1773"/>
                  </a:lnTo>
                  <a:lnTo>
                    <a:pt x="2843" y="1771"/>
                  </a:lnTo>
                  <a:lnTo>
                    <a:pt x="2833" y="1812"/>
                  </a:lnTo>
                  <a:lnTo>
                    <a:pt x="2823" y="1847"/>
                  </a:lnTo>
                  <a:lnTo>
                    <a:pt x="2835" y="1850"/>
                  </a:lnTo>
                  <a:lnTo>
                    <a:pt x="2823" y="1845"/>
                  </a:lnTo>
                  <a:lnTo>
                    <a:pt x="2812" y="1875"/>
                  </a:lnTo>
                  <a:lnTo>
                    <a:pt x="2825" y="1881"/>
                  </a:lnTo>
                  <a:lnTo>
                    <a:pt x="2812" y="1875"/>
                  </a:lnTo>
                  <a:lnTo>
                    <a:pt x="2800" y="1904"/>
                  </a:lnTo>
                  <a:lnTo>
                    <a:pt x="2789" y="1927"/>
                  </a:lnTo>
                  <a:lnTo>
                    <a:pt x="2779" y="1950"/>
                  </a:lnTo>
                  <a:lnTo>
                    <a:pt x="2792" y="1955"/>
                  </a:lnTo>
                  <a:lnTo>
                    <a:pt x="2782" y="1947"/>
                  </a:lnTo>
                  <a:lnTo>
                    <a:pt x="2772" y="1965"/>
                  </a:lnTo>
                  <a:lnTo>
                    <a:pt x="2782" y="1973"/>
                  </a:lnTo>
                  <a:lnTo>
                    <a:pt x="2772" y="1962"/>
                  </a:lnTo>
                  <a:lnTo>
                    <a:pt x="2761" y="1975"/>
                  </a:lnTo>
                  <a:lnTo>
                    <a:pt x="2772" y="1985"/>
                  </a:lnTo>
                  <a:lnTo>
                    <a:pt x="2764" y="1975"/>
                  </a:lnTo>
                  <a:lnTo>
                    <a:pt x="2754" y="1985"/>
                  </a:lnTo>
                  <a:lnTo>
                    <a:pt x="2761" y="1996"/>
                  </a:lnTo>
                  <a:lnTo>
                    <a:pt x="2756" y="1983"/>
                  </a:lnTo>
                  <a:lnTo>
                    <a:pt x="2746" y="1988"/>
                  </a:lnTo>
                  <a:lnTo>
                    <a:pt x="2736" y="1993"/>
                  </a:lnTo>
                  <a:lnTo>
                    <a:pt x="2741" y="2006"/>
                  </a:lnTo>
                  <a:lnTo>
                    <a:pt x="2741" y="1990"/>
                  </a:lnTo>
                  <a:lnTo>
                    <a:pt x="2736" y="1993"/>
                  </a:lnTo>
                  <a:lnTo>
                    <a:pt x="2746" y="1993"/>
                  </a:lnTo>
                  <a:lnTo>
                    <a:pt x="2736" y="1990"/>
                  </a:lnTo>
                  <a:lnTo>
                    <a:pt x="2731" y="2003"/>
                  </a:lnTo>
                  <a:lnTo>
                    <a:pt x="2741" y="1990"/>
                  </a:lnTo>
                  <a:lnTo>
                    <a:pt x="2731" y="1983"/>
                  </a:lnTo>
                  <a:lnTo>
                    <a:pt x="2728" y="1983"/>
                  </a:lnTo>
                  <a:lnTo>
                    <a:pt x="2715" y="1975"/>
                  </a:lnTo>
                  <a:lnTo>
                    <a:pt x="2708" y="1988"/>
                  </a:lnTo>
                  <a:lnTo>
                    <a:pt x="2718" y="1978"/>
                  </a:lnTo>
                  <a:lnTo>
                    <a:pt x="2708" y="1967"/>
                  </a:lnTo>
                  <a:lnTo>
                    <a:pt x="2697" y="1978"/>
                  </a:lnTo>
                  <a:lnTo>
                    <a:pt x="2708" y="1967"/>
                  </a:lnTo>
                  <a:lnTo>
                    <a:pt x="2697" y="1955"/>
                  </a:lnTo>
                  <a:lnTo>
                    <a:pt x="2697" y="1955"/>
                  </a:lnTo>
                  <a:lnTo>
                    <a:pt x="2687" y="1944"/>
                  </a:lnTo>
                  <a:lnTo>
                    <a:pt x="2687" y="1942"/>
                  </a:lnTo>
                  <a:lnTo>
                    <a:pt x="2677" y="1934"/>
                  </a:lnTo>
                  <a:lnTo>
                    <a:pt x="2672" y="1934"/>
                  </a:lnTo>
                  <a:lnTo>
                    <a:pt x="2669" y="1932"/>
                  </a:lnTo>
                  <a:lnTo>
                    <a:pt x="2656" y="1929"/>
                  </a:lnTo>
                  <a:lnTo>
                    <a:pt x="2654" y="1929"/>
                  </a:lnTo>
                  <a:lnTo>
                    <a:pt x="2649" y="1932"/>
                  </a:lnTo>
                  <a:lnTo>
                    <a:pt x="2646" y="1932"/>
                  </a:lnTo>
                  <a:lnTo>
                    <a:pt x="2639" y="1937"/>
                  </a:lnTo>
                  <a:lnTo>
                    <a:pt x="2639" y="1939"/>
                  </a:lnTo>
                  <a:lnTo>
                    <a:pt x="2628" y="1950"/>
                  </a:lnTo>
                  <a:lnTo>
                    <a:pt x="2626" y="1950"/>
                  </a:lnTo>
                  <a:lnTo>
                    <a:pt x="2616" y="1965"/>
                  </a:lnTo>
                  <a:lnTo>
                    <a:pt x="2616" y="1967"/>
                  </a:lnTo>
                  <a:lnTo>
                    <a:pt x="2605" y="1985"/>
                  </a:lnTo>
                  <a:lnTo>
                    <a:pt x="2616" y="1993"/>
                  </a:lnTo>
                  <a:lnTo>
                    <a:pt x="2605" y="1983"/>
                  </a:lnTo>
                  <a:lnTo>
                    <a:pt x="2593" y="2001"/>
                  </a:lnTo>
                  <a:lnTo>
                    <a:pt x="2593" y="2003"/>
                  </a:lnTo>
                  <a:lnTo>
                    <a:pt x="2582" y="2021"/>
                  </a:lnTo>
                  <a:lnTo>
                    <a:pt x="2593" y="2029"/>
                  </a:lnTo>
                  <a:lnTo>
                    <a:pt x="2582" y="2019"/>
                  </a:lnTo>
                  <a:lnTo>
                    <a:pt x="2572" y="2034"/>
                  </a:lnTo>
                  <a:lnTo>
                    <a:pt x="2562" y="2047"/>
                  </a:lnTo>
                  <a:lnTo>
                    <a:pt x="2572" y="2057"/>
                  </a:lnTo>
                  <a:lnTo>
                    <a:pt x="2564" y="2047"/>
                  </a:lnTo>
                  <a:lnTo>
                    <a:pt x="2554" y="2057"/>
                  </a:lnTo>
                  <a:lnTo>
                    <a:pt x="2562" y="2067"/>
                  </a:lnTo>
                  <a:lnTo>
                    <a:pt x="2554" y="2054"/>
                  </a:lnTo>
                  <a:lnTo>
                    <a:pt x="2541" y="2065"/>
                  </a:lnTo>
                  <a:lnTo>
                    <a:pt x="2531" y="2072"/>
                  </a:lnTo>
                  <a:lnTo>
                    <a:pt x="2531" y="2075"/>
                  </a:lnTo>
                  <a:lnTo>
                    <a:pt x="2524" y="2082"/>
                  </a:lnTo>
                  <a:lnTo>
                    <a:pt x="2531" y="2093"/>
                  </a:lnTo>
                  <a:lnTo>
                    <a:pt x="2524" y="2080"/>
                  </a:lnTo>
                  <a:lnTo>
                    <a:pt x="2513" y="2088"/>
                  </a:lnTo>
                  <a:lnTo>
                    <a:pt x="2521" y="2100"/>
                  </a:lnTo>
                  <a:lnTo>
                    <a:pt x="2516" y="2088"/>
                  </a:lnTo>
                  <a:lnTo>
                    <a:pt x="2506" y="2093"/>
                  </a:lnTo>
                  <a:lnTo>
                    <a:pt x="2493" y="2098"/>
                  </a:lnTo>
                  <a:lnTo>
                    <a:pt x="2498" y="2111"/>
                  </a:lnTo>
                  <a:lnTo>
                    <a:pt x="2495" y="2098"/>
                  </a:lnTo>
                  <a:lnTo>
                    <a:pt x="2485" y="2100"/>
                  </a:lnTo>
                  <a:lnTo>
                    <a:pt x="2475" y="2103"/>
                  </a:lnTo>
                  <a:lnTo>
                    <a:pt x="2477" y="2116"/>
                  </a:lnTo>
                  <a:lnTo>
                    <a:pt x="2477" y="2100"/>
                  </a:lnTo>
                  <a:lnTo>
                    <a:pt x="2467" y="2100"/>
                  </a:lnTo>
                  <a:lnTo>
                    <a:pt x="2457" y="2100"/>
                  </a:lnTo>
                  <a:lnTo>
                    <a:pt x="2444" y="2100"/>
                  </a:lnTo>
                  <a:lnTo>
                    <a:pt x="2434" y="2100"/>
                  </a:lnTo>
                  <a:lnTo>
                    <a:pt x="2424" y="2100"/>
                  </a:lnTo>
                  <a:lnTo>
                    <a:pt x="2424" y="2100"/>
                  </a:lnTo>
                  <a:lnTo>
                    <a:pt x="2419" y="2103"/>
                  </a:lnTo>
                  <a:lnTo>
                    <a:pt x="2411" y="2106"/>
                  </a:lnTo>
                  <a:lnTo>
                    <a:pt x="2416" y="2118"/>
                  </a:lnTo>
                  <a:lnTo>
                    <a:pt x="2416" y="2103"/>
                  </a:lnTo>
                  <a:lnTo>
                    <a:pt x="2406" y="2103"/>
                  </a:lnTo>
                  <a:lnTo>
                    <a:pt x="2403" y="2103"/>
                  </a:lnTo>
                  <a:lnTo>
                    <a:pt x="2391" y="2106"/>
                  </a:lnTo>
                  <a:lnTo>
                    <a:pt x="2388" y="2108"/>
                  </a:lnTo>
                  <a:lnTo>
                    <a:pt x="2388" y="2108"/>
                  </a:lnTo>
                  <a:lnTo>
                    <a:pt x="2378" y="2113"/>
                  </a:lnTo>
                  <a:lnTo>
                    <a:pt x="2368" y="2118"/>
                  </a:lnTo>
                  <a:lnTo>
                    <a:pt x="2357" y="2123"/>
                  </a:lnTo>
                  <a:lnTo>
                    <a:pt x="2355" y="2123"/>
                  </a:lnTo>
                  <a:lnTo>
                    <a:pt x="2345" y="2131"/>
                  </a:lnTo>
                  <a:lnTo>
                    <a:pt x="2352" y="2144"/>
                  </a:lnTo>
                  <a:lnTo>
                    <a:pt x="2347" y="2131"/>
                  </a:lnTo>
                  <a:lnTo>
                    <a:pt x="2334" y="2136"/>
                  </a:lnTo>
                  <a:lnTo>
                    <a:pt x="2339" y="2149"/>
                  </a:lnTo>
                  <a:lnTo>
                    <a:pt x="2337" y="2136"/>
                  </a:lnTo>
                  <a:lnTo>
                    <a:pt x="2327" y="2139"/>
                  </a:lnTo>
                  <a:lnTo>
                    <a:pt x="2324" y="2139"/>
                  </a:lnTo>
                  <a:lnTo>
                    <a:pt x="2314" y="2144"/>
                  </a:lnTo>
                  <a:lnTo>
                    <a:pt x="2319" y="2157"/>
                  </a:lnTo>
                  <a:lnTo>
                    <a:pt x="2316" y="2144"/>
                  </a:lnTo>
                  <a:lnTo>
                    <a:pt x="2306" y="2146"/>
                  </a:lnTo>
                  <a:lnTo>
                    <a:pt x="2304" y="2146"/>
                  </a:lnTo>
                  <a:lnTo>
                    <a:pt x="2301" y="2146"/>
                  </a:lnTo>
                  <a:lnTo>
                    <a:pt x="2293" y="2152"/>
                  </a:lnTo>
                  <a:lnTo>
                    <a:pt x="2301" y="2164"/>
                  </a:lnTo>
                  <a:lnTo>
                    <a:pt x="2296" y="2152"/>
                  </a:lnTo>
                  <a:lnTo>
                    <a:pt x="2298" y="2149"/>
                  </a:lnTo>
                  <a:lnTo>
                    <a:pt x="2286" y="2152"/>
                  </a:lnTo>
                  <a:lnTo>
                    <a:pt x="2286" y="2154"/>
                  </a:lnTo>
                  <a:lnTo>
                    <a:pt x="2275" y="2157"/>
                  </a:lnTo>
                  <a:lnTo>
                    <a:pt x="2265" y="2159"/>
                  </a:lnTo>
                  <a:lnTo>
                    <a:pt x="2255" y="2162"/>
                  </a:lnTo>
                  <a:lnTo>
                    <a:pt x="2245" y="2164"/>
                  </a:lnTo>
                  <a:lnTo>
                    <a:pt x="2247" y="2177"/>
                  </a:lnTo>
                  <a:lnTo>
                    <a:pt x="2245" y="2162"/>
                  </a:lnTo>
                  <a:lnTo>
                    <a:pt x="2232" y="2164"/>
                  </a:lnTo>
                  <a:lnTo>
                    <a:pt x="2232" y="2167"/>
                  </a:lnTo>
                  <a:lnTo>
                    <a:pt x="2222" y="2169"/>
                  </a:lnTo>
                  <a:lnTo>
                    <a:pt x="2224" y="2182"/>
                  </a:lnTo>
                  <a:lnTo>
                    <a:pt x="2224" y="2167"/>
                  </a:lnTo>
                  <a:lnTo>
                    <a:pt x="2214" y="2167"/>
                  </a:lnTo>
                  <a:lnTo>
                    <a:pt x="2214" y="2167"/>
                  </a:lnTo>
                  <a:lnTo>
                    <a:pt x="2212" y="2169"/>
                  </a:lnTo>
                  <a:lnTo>
                    <a:pt x="2201" y="2172"/>
                  </a:lnTo>
                  <a:lnTo>
                    <a:pt x="2204" y="2185"/>
                  </a:lnTo>
                  <a:lnTo>
                    <a:pt x="2204" y="2169"/>
                  </a:lnTo>
                  <a:lnTo>
                    <a:pt x="2194" y="2169"/>
                  </a:lnTo>
                  <a:lnTo>
                    <a:pt x="2194" y="2169"/>
                  </a:lnTo>
                  <a:lnTo>
                    <a:pt x="2191" y="2172"/>
                  </a:lnTo>
                  <a:lnTo>
                    <a:pt x="2181" y="2175"/>
                  </a:lnTo>
                  <a:lnTo>
                    <a:pt x="2183" y="2187"/>
                  </a:lnTo>
                  <a:lnTo>
                    <a:pt x="2183" y="2172"/>
                  </a:lnTo>
                  <a:lnTo>
                    <a:pt x="2173" y="2172"/>
                  </a:lnTo>
                  <a:lnTo>
                    <a:pt x="2163" y="2172"/>
                  </a:lnTo>
                  <a:lnTo>
                    <a:pt x="2153" y="2172"/>
                  </a:lnTo>
                  <a:lnTo>
                    <a:pt x="2143" y="2172"/>
                  </a:lnTo>
                  <a:lnTo>
                    <a:pt x="2140" y="2172"/>
                  </a:lnTo>
                  <a:lnTo>
                    <a:pt x="2127" y="2175"/>
                  </a:lnTo>
                  <a:lnTo>
                    <a:pt x="2130" y="2190"/>
                  </a:lnTo>
                  <a:lnTo>
                    <a:pt x="2130" y="2175"/>
                  </a:lnTo>
                  <a:lnTo>
                    <a:pt x="2119" y="2175"/>
                  </a:lnTo>
                  <a:lnTo>
                    <a:pt x="2109" y="2175"/>
                  </a:lnTo>
                  <a:lnTo>
                    <a:pt x="2109" y="2175"/>
                  </a:lnTo>
                  <a:lnTo>
                    <a:pt x="2107" y="2177"/>
                  </a:lnTo>
                  <a:lnTo>
                    <a:pt x="2096" y="2180"/>
                  </a:lnTo>
                  <a:lnTo>
                    <a:pt x="2099" y="2192"/>
                  </a:lnTo>
                  <a:lnTo>
                    <a:pt x="2099" y="2177"/>
                  </a:lnTo>
                  <a:lnTo>
                    <a:pt x="2089" y="2177"/>
                  </a:lnTo>
                  <a:lnTo>
                    <a:pt x="2079" y="2177"/>
                  </a:lnTo>
                  <a:lnTo>
                    <a:pt x="2068" y="2177"/>
                  </a:lnTo>
                  <a:lnTo>
                    <a:pt x="2058" y="2177"/>
                  </a:lnTo>
                  <a:lnTo>
                    <a:pt x="2048" y="2177"/>
                  </a:lnTo>
                  <a:lnTo>
                    <a:pt x="2038" y="2177"/>
                  </a:lnTo>
                  <a:lnTo>
                    <a:pt x="2035" y="2177"/>
                  </a:lnTo>
                  <a:lnTo>
                    <a:pt x="2022" y="2180"/>
                  </a:lnTo>
                  <a:lnTo>
                    <a:pt x="2025" y="2195"/>
                  </a:lnTo>
                  <a:lnTo>
                    <a:pt x="2025" y="2180"/>
                  </a:lnTo>
                  <a:lnTo>
                    <a:pt x="2015" y="2180"/>
                  </a:lnTo>
                  <a:lnTo>
                    <a:pt x="2004" y="2180"/>
                  </a:lnTo>
                  <a:lnTo>
                    <a:pt x="2004" y="2180"/>
                  </a:lnTo>
                  <a:lnTo>
                    <a:pt x="2002" y="2182"/>
                  </a:lnTo>
                  <a:lnTo>
                    <a:pt x="1992" y="2185"/>
                  </a:lnTo>
                  <a:lnTo>
                    <a:pt x="1994" y="2198"/>
                  </a:lnTo>
                  <a:lnTo>
                    <a:pt x="1994" y="2182"/>
                  </a:lnTo>
                  <a:lnTo>
                    <a:pt x="1984" y="2182"/>
                  </a:lnTo>
                  <a:lnTo>
                    <a:pt x="1984" y="2182"/>
                  </a:lnTo>
                  <a:lnTo>
                    <a:pt x="1981" y="2185"/>
                  </a:lnTo>
                  <a:lnTo>
                    <a:pt x="1971" y="2187"/>
                  </a:lnTo>
                  <a:lnTo>
                    <a:pt x="1974" y="2200"/>
                  </a:lnTo>
                  <a:lnTo>
                    <a:pt x="1974" y="2185"/>
                  </a:lnTo>
                  <a:lnTo>
                    <a:pt x="1964" y="2185"/>
                  </a:lnTo>
                  <a:lnTo>
                    <a:pt x="1953" y="2185"/>
                  </a:lnTo>
                  <a:lnTo>
                    <a:pt x="1943" y="2185"/>
                  </a:lnTo>
                  <a:lnTo>
                    <a:pt x="1933" y="2185"/>
                  </a:lnTo>
                  <a:lnTo>
                    <a:pt x="1930" y="2185"/>
                  </a:lnTo>
                  <a:lnTo>
                    <a:pt x="1917" y="2187"/>
                  </a:lnTo>
                  <a:lnTo>
                    <a:pt x="1920" y="2203"/>
                  </a:lnTo>
                  <a:lnTo>
                    <a:pt x="1920" y="2187"/>
                  </a:lnTo>
                  <a:lnTo>
                    <a:pt x="1910" y="2187"/>
                  </a:lnTo>
                  <a:lnTo>
                    <a:pt x="1910" y="2187"/>
                  </a:lnTo>
                  <a:lnTo>
                    <a:pt x="1907" y="2190"/>
                  </a:lnTo>
                  <a:lnTo>
                    <a:pt x="1897" y="2192"/>
                  </a:lnTo>
                  <a:lnTo>
                    <a:pt x="1900" y="2205"/>
                  </a:lnTo>
                  <a:lnTo>
                    <a:pt x="1900" y="2190"/>
                  </a:lnTo>
                  <a:lnTo>
                    <a:pt x="1889" y="2190"/>
                  </a:lnTo>
                  <a:lnTo>
                    <a:pt x="1879" y="2190"/>
                  </a:lnTo>
                  <a:lnTo>
                    <a:pt x="1869" y="2190"/>
                  </a:lnTo>
                  <a:lnTo>
                    <a:pt x="1859" y="2190"/>
                  </a:lnTo>
                  <a:lnTo>
                    <a:pt x="1848" y="2190"/>
                  </a:lnTo>
                  <a:lnTo>
                    <a:pt x="1838" y="2190"/>
                  </a:lnTo>
                  <a:lnTo>
                    <a:pt x="1828" y="2190"/>
                  </a:lnTo>
                  <a:lnTo>
                    <a:pt x="1815" y="2190"/>
                  </a:lnTo>
                  <a:lnTo>
                    <a:pt x="1805" y="2190"/>
                  </a:lnTo>
                  <a:lnTo>
                    <a:pt x="1805" y="2205"/>
                  </a:lnTo>
                  <a:lnTo>
                    <a:pt x="1810" y="2192"/>
                  </a:lnTo>
                  <a:lnTo>
                    <a:pt x="1800" y="2190"/>
                  </a:lnTo>
                  <a:lnTo>
                    <a:pt x="1790" y="2187"/>
                  </a:lnTo>
                  <a:lnTo>
                    <a:pt x="1785" y="2185"/>
                  </a:lnTo>
                  <a:lnTo>
                    <a:pt x="1774" y="2185"/>
                  </a:lnTo>
                  <a:lnTo>
                    <a:pt x="1764" y="2185"/>
                  </a:lnTo>
                  <a:lnTo>
                    <a:pt x="1764" y="2200"/>
                  </a:lnTo>
                  <a:lnTo>
                    <a:pt x="1772" y="2187"/>
                  </a:lnTo>
                  <a:lnTo>
                    <a:pt x="1762" y="2182"/>
                  </a:lnTo>
                  <a:lnTo>
                    <a:pt x="1759" y="2182"/>
                  </a:lnTo>
                  <a:lnTo>
                    <a:pt x="1749" y="2180"/>
                  </a:lnTo>
                  <a:lnTo>
                    <a:pt x="1744" y="2192"/>
                  </a:lnTo>
                  <a:lnTo>
                    <a:pt x="1751" y="2180"/>
                  </a:lnTo>
                  <a:lnTo>
                    <a:pt x="1741" y="2175"/>
                  </a:lnTo>
                  <a:lnTo>
                    <a:pt x="1731" y="2169"/>
                  </a:lnTo>
                  <a:lnTo>
                    <a:pt x="1718" y="2164"/>
                  </a:lnTo>
                  <a:lnTo>
                    <a:pt x="1710" y="2177"/>
                  </a:lnTo>
                  <a:lnTo>
                    <a:pt x="1721" y="2164"/>
                  </a:lnTo>
                  <a:lnTo>
                    <a:pt x="1710" y="2157"/>
                  </a:lnTo>
                  <a:lnTo>
                    <a:pt x="1700" y="2149"/>
                  </a:lnTo>
                  <a:lnTo>
                    <a:pt x="1690" y="2162"/>
                  </a:lnTo>
                  <a:lnTo>
                    <a:pt x="1700" y="2152"/>
                  </a:lnTo>
                  <a:lnTo>
                    <a:pt x="1690" y="2141"/>
                  </a:lnTo>
                  <a:lnTo>
                    <a:pt x="1680" y="2131"/>
                  </a:lnTo>
                  <a:lnTo>
                    <a:pt x="1680" y="2129"/>
                  </a:lnTo>
                  <a:lnTo>
                    <a:pt x="1667" y="2118"/>
                  </a:lnTo>
                  <a:lnTo>
                    <a:pt x="1657" y="2131"/>
                  </a:lnTo>
                  <a:lnTo>
                    <a:pt x="1667" y="2121"/>
                  </a:lnTo>
                  <a:lnTo>
                    <a:pt x="1659" y="2111"/>
                  </a:lnTo>
                  <a:lnTo>
                    <a:pt x="1659" y="2111"/>
                  </a:lnTo>
                  <a:lnTo>
                    <a:pt x="1649" y="2100"/>
                  </a:lnTo>
                  <a:lnTo>
                    <a:pt x="1639" y="2111"/>
                  </a:lnTo>
                  <a:lnTo>
                    <a:pt x="1649" y="2100"/>
                  </a:lnTo>
                  <a:lnTo>
                    <a:pt x="1639" y="2088"/>
                  </a:lnTo>
                  <a:lnTo>
                    <a:pt x="1629" y="2098"/>
                  </a:lnTo>
                  <a:lnTo>
                    <a:pt x="1641" y="2090"/>
                  </a:lnTo>
                  <a:lnTo>
                    <a:pt x="1631" y="2072"/>
                  </a:lnTo>
                  <a:lnTo>
                    <a:pt x="1631" y="2070"/>
                  </a:lnTo>
                  <a:lnTo>
                    <a:pt x="1618" y="2049"/>
                  </a:lnTo>
                  <a:lnTo>
                    <a:pt x="1606" y="2059"/>
                  </a:lnTo>
                  <a:lnTo>
                    <a:pt x="1618" y="2054"/>
                  </a:lnTo>
                  <a:lnTo>
                    <a:pt x="1608" y="2031"/>
                  </a:lnTo>
                  <a:lnTo>
                    <a:pt x="1595" y="2036"/>
                  </a:lnTo>
                  <a:lnTo>
                    <a:pt x="1608" y="2031"/>
                  </a:lnTo>
                  <a:lnTo>
                    <a:pt x="1598" y="2003"/>
                  </a:lnTo>
                  <a:lnTo>
                    <a:pt x="1585" y="2008"/>
                  </a:lnTo>
                  <a:lnTo>
                    <a:pt x="1600" y="2003"/>
                  </a:lnTo>
                  <a:lnTo>
                    <a:pt x="1590" y="1973"/>
                  </a:lnTo>
                  <a:lnTo>
                    <a:pt x="1580" y="1942"/>
                  </a:lnTo>
                  <a:lnTo>
                    <a:pt x="1577" y="1942"/>
                  </a:lnTo>
                  <a:lnTo>
                    <a:pt x="1565" y="1914"/>
                  </a:lnTo>
                  <a:lnTo>
                    <a:pt x="1554" y="1891"/>
                  </a:lnTo>
                  <a:lnTo>
                    <a:pt x="1554" y="1886"/>
                  </a:lnTo>
                  <a:lnTo>
                    <a:pt x="1547" y="1873"/>
                  </a:lnTo>
                  <a:lnTo>
                    <a:pt x="1544" y="1873"/>
                  </a:lnTo>
                  <a:lnTo>
                    <a:pt x="1539" y="1870"/>
                  </a:lnTo>
                  <a:lnTo>
                    <a:pt x="1539" y="1870"/>
                  </a:lnTo>
                  <a:lnTo>
                    <a:pt x="1529" y="1868"/>
                  </a:lnTo>
                  <a:lnTo>
                    <a:pt x="1524" y="1865"/>
                  </a:lnTo>
                  <a:lnTo>
                    <a:pt x="1519" y="1868"/>
                  </a:lnTo>
                  <a:lnTo>
                    <a:pt x="1516" y="1868"/>
                  </a:lnTo>
                  <a:lnTo>
                    <a:pt x="1506" y="1875"/>
                  </a:lnTo>
                  <a:lnTo>
                    <a:pt x="1493" y="1886"/>
                  </a:lnTo>
                  <a:lnTo>
                    <a:pt x="1490" y="1888"/>
                  </a:lnTo>
                  <a:lnTo>
                    <a:pt x="1480" y="1901"/>
                  </a:lnTo>
                  <a:lnTo>
                    <a:pt x="1490" y="1911"/>
                  </a:lnTo>
                  <a:lnTo>
                    <a:pt x="1483" y="1898"/>
                  </a:lnTo>
                  <a:lnTo>
                    <a:pt x="1473" y="1906"/>
                  </a:lnTo>
                  <a:lnTo>
                    <a:pt x="1480" y="1919"/>
                  </a:lnTo>
                  <a:lnTo>
                    <a:pt x="1478" y="1906"/>
                  </a:lnTo>
                  <a:lnTo>
                    <a:pt x="1467" y="1909"/>
                  </a:lnTo>
                  <a:lnTo>
                    <a:pt x="1470" y="1921"/>
                  </a:lnTo>
                  <a:lnTo>
                    <a:pt x="1475" y="1909"/>
                  </a:lnTo>
                  <a:lnTo>
                    <a:pt x="1470" y="1906"/>
                  </a:lnTo>
                  <a:lnTo>
                    <a:pt x="1480" y="1909"/>
                  </a:lnTo>
                  <a:lnTo>
                    <a:pt x="1470" y="1901"/>
                  </a:lnTo>
                  <a:lnTo>
                    <a:pt x="1460" y="1914"/>
                  </a:lnTo>
                  <a:lnTo>
                    <a:pt x="1470" y="1904"/>
                  </a:lnTo>
                  <a:lnTo>
                    <a:pt x="1457" y="1891"/>
                  </a:lnTo>
                  <a:lnTo>
                    <a:pt x="1447" y="1901"/>
                  </a:lnTo>
                  <a:lnTo>
                    <a:pt x="1460" y="1893"/>
                  </a:lnTo>
                  <a:lnTo>
                    <a:pt x="1450" y="1873"/>
                  </a:lnTo>
                  <a:lnTo>
                    <a:pt x="1437" y="1881"/>
                  </a:lnTo>
                  <a:lnTo>
                    <a:pt x="1450" y="1875"/>
                  </a:lnTo>
                  <a:lnTo>
                    <a:pt x="1439" y="1847"/>
                  </a:lnTo>
                  <a:lnTo>
                    <a:pt x="1427" y="1852"/>
                  </a:lnTo>
                  <a:lnTo>
                    <a:pt x="1442" y="1850"/>
                  </a:lnTo>
                  <a:lnTo>
                    <a:pt x="1434" y="1814"/>
                  </a:lnTo>
                  <a:lnTo>
                    <a:pt x="1424" y="1771"/>
                  </a:lnTo>
                  <a:lnTo>
                    <a:pt x="1424" y="1771"/>
                  </a:lnTo>
                  <a:lnTo>
                    <a:pt x="1411" y="1725"/>
                  </a:lnTo>
                  <a:lnTo>
                    <a:pt x="1396" y="1727"/>
                  </a:lnTo>
                  <a:lnTo>
                    <a:pt x="1411" y="1725"/>
                  </a:lnTo>
                  <a:lnTo>
                    <a:pt x="1401" y="1676"/>
                  </a:lnTo>
                  <a:lnTo>
                    <a:pt x="1391" y="1628"/>
                  </a:lnTo>
                  <a:lnTo>
                    <a:pt x="1381" y="1582"/>
                  </a:lnTo>
                  <a:lnTo>
                    <a:pt x="1370" y="1538"/>
                  </a:lnTo>
                  <a:lnTo>
                    <a:pt x="1370" y="1538"/>
                  </a:lnTo>
                  <a:lnTo>
                    <a:pt x="1358" y="1497"/>
                  </a:lnTo>
                  <a:lnTo>
                    <a:pt x="1358" y="1495"/>
                  </a:lnTo>
                  <a:lnTo>
                    <a:pt x="1347" y="1464"/>
                  </a:lnTo>
                  <a:lnTo>
                    <a:pt x="1342" y="1459"/>
                  </a:lnTo>
                  <a:lnTo>
                    <a:pt x="1342" y="1459"/>
                  </a:lnTo>
                  <a:lnTo>
                    <a:pt x="1332" y="1444"/>
                  </a:lnTo>
                  <a:lnTo>
                    <a:pt x="1327" y="1441"/>
                  </a:lnTo>
                  <a:lnTo>
                    <a:pt x="1322" y="1438"/>
                  </a:lnTo>
                  <a:lnTo>
                    <a:pt x="1319" y="1441"/>
                  </a:lnTo>
                  <a:lnTo>
                    <a:pt x="1309" y="1444"/>
                  </a:lnTo>
                  <a:lnTo>
                    <a:pt x="1306" y="1444"/>
                  </a:lnTo>
                  <a:lnTo>
                    <a:pt x="1301" y="1446"/>
                  </a:lnTo>
                  <a:lnTo>
                    <a:pt x="1301" y="1446"/>
                  </a:lnTo>
                  <a:lnTo>
                    <a:pt x="1294" y="1459"/>
                  </a:lnTo>
                  <a:lnTo>
                    <a:pt x="1304" y="1469"/>
                  </a:lnTo>
                  <a:lnTo>
                    <a:pt x="1294" y="1459"/>
                  </a:lnTo>
                  <a:lnTo>
                    <a:pt x="1281" y="1477"/>
                  </a:lnTo>
                  <a:lnTo>
                    <a:pt x="1281" y="1479"/>
                  </a:lnTo>
                  <a:lnTo>
                    <a:pt x="1271" y="1500"/>
                  </a:lnTo>
                  <a:lnTo>
                    <a:pt x="1281" y="1507"/>
                  </a:lnTo>
                  <a:lnTo>
                    <a:pt x="1271" y="1497"/>
                  </a:lnTo>
                  <a:lnTo>
                    <a:pt x="1260" y="1513"/>
                  </a:lnTo>
                  <a:lnTo>
                    <a:pt x="1271" y="1523"/>
                  </a:lnTo>
                  <a:lnTo>
                    <a:pt x="1263" y="1513"/>
                  </a:lnTo>
                  <a:lnTo>
                    <a:pt x="1253" y="1523"/>
                  </a:lnTo>
                  <a:lnTo>
                    <a:pt x="1260" y="1533"/>
                  </a:lnTo>
                  <a:lnTo>
                    <a:pt x="1255" y="1520"/>
                  </a:lnTo>
                  <a:lnTo>
                    <a:pt x="1245" y="1525"/>
                  </a:lnTo>
                  <a:lnTo>
                    <a:pt x="1250" y="1538"/>
                  </a:lnTo>
                  <a:lnTo>
                    <a:pt x="1250" y="1523"/>
                  </a:lnTo>
                  <a:lnTo>
                    <a:pt x="1245" y="1525"/>
                  </a:lnTo>
                  <a:lnTo>
                    <a:pt x="1258" y="1525"/>
                  </a:lnTo>
                  <a:lnTo>
                    <a:pt x="1245" y="1520"/>
                  </a:lnTo>
                  <a:lnTo>
                    <a:pt x="1237" y="1533"/>
                  </a:lnTo>
                  <a:lnTo>
                    <a:pt x="1250" y="1525"/>
                  </a:lnTo>
                  <a:lnTo>
                    <a:pt x="1240" y="1507"/>
                  </a:lnTo>
                  <a:lnTo>
                    <a:pt x="1227" y="1515"/>
                  </a:lnTo>
                  <a:lnTo>
                    <a:pt x="1240" y="1510"/>
                  </a:lnTo>
                  <a:lnTo>
                    <a:pt x="1230" y="1487"/>
                  </a:lnTo>
                  <a:lnTo>
                    <a:pt x="1217" y="1492"/>
                  </a:lnTo>
                  <a:lnTo>
                    <a:pt x="1232" y="1490"/>
                  </a:lnTo>
                  <a:lnTo>
                    <a:pt x="1222" y="1456"/>
                  </a:lnTo>
                  <a:lnTo>
                    <a:pt x="1212" y="1418"/>
                  </a:lnTo>
                  <a:lnTo>
                    <a:pt x="1202" y="1377"/>
                  </a:lnTo>
                  <a:lnTo>
                    <a:pt x="1191" y="1339"/>
                  </a:lnTo>
                  <a:lnTo>
                    <a:pt x="1189" y="1336"/>
                  </a:lnTo>
                  <a:lnTo>
                    <a:pt x="1179" y="1311"/>
                  </a:lnTo>
                  <a:lnTo>
                    <a:pt x="1166" y="1316"/>
                  </a:lnTo>
                  <a:lnTo>
                    <a:pt x="1181" y="1313"/>
                  </a:lnTo>
                  <a:lnTo>
                    <a:pt x="1171" y="1275"/>
                  </a:lnTo>
                  <a:lnTo>
                    <a:pt x="1166" y="1267"/>
                  </a:lnTo>
                  <a:lnTo>
                    <a:pt x="1166" y="1267"/>
                  </a:lnTo>
                  <a:lnTo>
                    <a:pt x="1155" y="1252"/>
                  </a:lnTo>
                  <a:lnTo>
                    <a:pt x="1150" y="1249"/>
                  </a:lnTo>
                  <a:lnTo>
                    <a:pt x="1153" y="1249"/>
                  </a:lnTo>
                  <a:lnTo>
                    <a:pt x="1140" y="1244"/>
                  </a:lnTo>
                  <a:lnTo>
                    <a:pt x="1132" y="1242"/>
                  </a:lnTo>
                  <a:lnTo>
                    <a:pt x="1127" y="1244"/>
                  </a:lnTo>
                  <a:lnTo>
                    <a:pt x="1125" y="1244"/>
                  </a:lnTo>
                  <a:lnTo>
                    <a:pt x="1115" y="1252"/>
                  </a:lnTo>
                  <a:lnTo>
                    <a:pt x="1112" y="1254"/>
                  </a:lnTo>
                  <a:lnTo>
                    <a:pt x="1102" y="1270"/>
                  </a:lnTo>
                  <a:lnTo>
                    <a:pt x="1099" y="1275"/>
                  </a:lnTo>
                  <a:lnTo>
                    <a:pt x="1089" y="1298"/>
                  </a:lnTo>
                  <a:lnTo>
                    <a:pt x="1089" y="1298"/>
                  </a:lnTo>
                  <a:lnTo>
                    <a:pt x="1079" y="1326"/>
                  </a:lnTo>
                  <a:lnTo>
                    <a:pt x="1069" y="1354"/>
                  </a:lnTo>
                  <a:lnTo>
                    <a:pt x="1058" y="1382"/>
                  </a:lnTo>
                  <a:lnTo>
                    <a:pt x="1071" y="1387"/>
                  </a:lnTo>
                  <a:lnTo>
                    <a:pt x="1061" y="1380"/>
                  </a:lnTo>
                  <a:lnTo>
                    <a:pt x="1051" y="1400"/>
                  </a:lnTo>
                  <a:lnTo>
                    <a:pt x="1061" y="1408"/>
                  </a:lnTo>
                  <a:lnTo>
                    <a:pt x="1051" y="1398"/>
                  </a:lnTo>
                  <a:lnTo>
                    <a:pt x="1040" y="1413"/>
                  </a:lnTo>
                  <a:lnTo>
                    <a:pt x="1051" y="1423"/>
                  </a:lnTo>
                  <a:lnTo>
                    <a:pt x="1043" y="1410"/>
                  </a:lnTo>
                  <a:lnTo>
                    <a:pt x="1033" y="1418"/>
                  </a:lnTo>
                  <a:lnTo>
                    <a:pt x="1040" y="1431"/>
                  </a:lnTo>
                  <a:lnTo>
                    <a:pt x="1035" y="1418"/>
                  </a:lnTo>
                  <a:lnTo>
                    <a:pt x="1038" y="1415"/>
                  </a:lnTo>
                  <a:lnTo>
                    <a:pt x="1025" y="1418"/>
                  </a:lnTo>
                  <a:lnTo>
                    <a:pt x="1028" y="1433"/>
                  </a:lnTo>
                  <a:lnTo>
                    <a:pt x="1033" y="1421"/>
                  </a:lnTo>
                  <a:lnTo>
                    <a:pt x="1023" y="1418"/>
                  </a:lnTo>
                  <a:lnTo>
                    <a:pt x="1017" y="1431"/>
                  </a:lnTo>
                  <a:lnTo>
                    <a:pt x="1025" y="1418"/>
                  </a:lnTo>
                  <a:lnTo>
                    <a:pt x="1015" y="1413"/>
                  </a:lnTo>
                  <a:lnTo>
                    <a:pt x="1005" y="1408"/>
                  </a:lnTo>
                  <a:lnTo>
                    <a:pt x="1002" y="1408"/>
                  </a:lnTo>
                  <a:lnTo>
                    <a:pt x="997" y="1405"/>
                  </a:lnTo>
                  <a:lnTo>
                    <a:pt x="987" y="1405"/>
                  </a:lnTo>
                  <a:lnTo>
                    <a:pt x="977" y="1405"/>
                  </a:lnTo>
                  <a:lnTo>
                    <a:pt x="977" y="1405"/>
                  </a:lnTo>
                  <a:lnTo>
                    <a:pt x="971" y="1408"/>
                  </a:lnTo>
                  <a:lnTo>
                    <a:pt x="971" y="1408"/>
                  </a:lnTo>
                  <a:lnTo>
                    <a:pt x="961" y="1413"/>
                  </a:lnTo>
                  <a:lnTo>
                    <a:pt x="956" y="1415"/>
                  </a:lnTo>
                  <a:lnTo>
                    <a:pt x="946" y="1428"/>
                  </a:lnTo>
                  <a:lnTo>
                    <a:pt x="946" y="1431"/>
                  </a:lnTo>
                  <a:lnTo>
                    <a:pt x="936" y="1449"/>
                  </a:lnTo>
                  <a:lnTo>
                    <a:pt x="933" y="1451"/>
                  </a:lnTo>
                  <a:lnTo>
                    <a:pt x="923" y="1474"/>
                  </a:lnTo>
                  <a:lnTo>
                    <a:pt x="910" y="1502"/>
                  </a:lnTo>
                  <a:lnTo>
                    <a:pt x="910" y="1502"/>
                  </a:lnTo>
                  <a:lnTo>
                    <a:pt x="900" y="1528"/>
                  </a:lnTo>
                  <a:lnTo>
                    <a:pt x="890" y="1553"/>
                  </a:lnTo>
                  <a:lnTo>
                    <a:pt x="902" y="1559"/>
                  </a:lnTo>
                  <a:lnTo>
                    <a:pt x="890" y="1553"/>
                  </a:lnTo>
                  <a:lnTo>
                    <a:pt x="879" y="1576"/>
                  </a:lnTo>
                  <a:lnTo>
                    <a:pt x="892" y="1582"/>
                  </a:lnTo>
                  <a:lnTo>
                    <a:pt x="882" y="1574"/>
                  </a:lnTo>
                  <a:lnTo>
                    <a:pt x="872" y="1592"/>
                  </a:lnTo>
                  <a:lnTo>
                    <a:pt x="882" y="1599"/>
                  </a:lnTo>
                  <a:lnTo>
                    <a:pt x="872" y="1589"/>
                  </a:lnTo>
                  <a:lnTo>
                    <a:pt x="861" y="1605"/>
                  </a:lnTo>
                  <a:lnTo>
                    <a:pt x="851" y="1617"/>
                  </a:lnTo>
                  <a:lnTo>
                    <a:pt x="861" y="1628"/>
                  </a:lnTo>
                  <a:lnTo>
                    <a:pt x="854" y="1615"/>
                  </a:lnTo>
                  <a:lnTo>
                    <a:pt x="844" y="1622"/>
                  </a:lnTo>
                  <a:lnTo>
                    <a:pt x="844" y="1625"/>
                  </a:lnTo>
                  <a:lnTo>
                    <a:pt x="833" y="1635"/>
                  </a:lnTo>
                  <a:lnTo>
                    <a:pt x="823" y="1645"/>
                  </a:lnTo>
                  <a:lnTo>
                    <a:pt x="831" y="1656"/>
                  </a:lnTo>
                  <a:lnTo>
                    <a:pt x="823" y="1643"/>
                  </a:lnTo>
                  <a:lnTo>
                    <a:pt x="810" y="1653"/>
                  </a:lnTo>
                  <a:lnTo>
                    <a:pt x="808" y="1656"/>
                  </a:lnTo>
                  <a:lnTo>
                    <a:pt x="798" y="1668"/>
                  </a:lnTo>
                  <a:lnTo>
                    <a:pt x="808" y="1679"/>
                  </a:lnTo>
                  <a:lnTo>
                    <a:pt x="800" y="1668"/>
                  </a:lnTo>
                  <a:lnTo>
                    <a:pt x="790" y="1679"/>
                  </a:lnTo>
                  <a:lnTo>
                    <a:pt x="787" y="1679"/>
                  </a:lnTo>
                  <a:lnTo>
                    <a:pt x="777" y="1691"/>
                  </a:lnTo>
                  <a:lnTo>
                    <a:pt x="767" y="1707"/>
                  </a:lnTo>
                  <a:lnTo>
                    <a:pt x="757" y="1720"/>
                  </a:lnTo>
                  <a:lnTo>
                    <a:pt x="767" y="1730"/>
                  </a:lnTo>
                  <a:lnTo>
                    <a:pt x="759" y="1720"/>
                  </a:lnTo>
                  <a:lnTo>
                    <a:pt x="749" y="1730"/>
                  </a:lnTo>
                  <a:lnTo>
                    <a:pt x="739" y="1740"/>
                  </a:lnTo>
                  <a:lnTo>
                    <a:pt x="746" y="1750"/>
                  </a:lnTo>
                  <a:lnTo>
                    <a:pt x="741" y="1737"/>
                  </a:lnTo>
                  <a:lnTo>
                    <a:pt x="731" y="1743"/>
                  </a:lnTo>
                  <a:lnTo>
                    <a:pt x="736" y="1755"/>
                  </a:lnTo>
                  <a:lnTo>
                    <a:pt x="736" y="1740"/>
                  </a:lnTo>
                  <a:lnTo>
                    <a:pt x="726" y="1740"/>
                  </a:lnTo>
                  <a:lnTo>
                    <a:pt x="726" y="1755"/>
                  </a:lnTo>
                  <a:lnTo>
                    <a:pt x="728" y="1740"/>
                  </a:lnTo>
                  <a:lnTo>
                    <a:pt x="716" y="1737"/>
                  </a:lnTo>
                  <a:lnTo>
                    <a:pt x="713" y="1753"/>
                  </a:lnTo>
                  <a:lnTo>
                    <a:pt x="718" y="1740"/>
                  </a:lnTo>
                  <a:lnTo>
                    <a:pt x="723" y="1740"/>
                  </a:lnTo>
                  <a:lnTo>
                    <a:pt x="713" y="1732"/>
                  </a:lnTo>
                  <a:lnTo>
                    <a:pt x="703" y="1745"/>
                  </a:lnTo>
                  <a:lnTo>
                    <a:pt x="713" y="1735"/>
                  </a:lnTo>
                  <a:lnTo>
                    <a:pt x="703" y="1722"/>
                  </a:lnTo>
                  <a:lnTo>
                    <a:pt x="693" y="1732"/>
                  </a:lnTo>
                  <a:lnTo>
                    <a:pt x="705" y="1725"/>
                  </a:lnTo>
                  <a:lnTo>
                    <a:pt x="695" y="1707"/>
                  </a:lnTo>
                  <a:lnTo>
                    <a:pt x="682" y="1714"/>
                  </a:lnTo>
                  <a:lnTo>
                    <a:pt x="695" y="1709"/>
                  </a:lnTo>
                  <a:lnTo>
                    <a:pt x="685" y="1684"/>
                  </a:lnTo>
                  <a:lnTo>
                    <a:pt x="672" y="1651"/>
                  </a:lnTo>
                  <a:lnTo>
                    <a:pt x="659" y="1656"/>
                  </a:lnTo>
                  <a:lnTo>
                    <a:pt x="675" y="1653"/>
                  </a:lnTo>
                  <a:lnTo>
                    <a:pt x="667" y="1612"/>
                  </a:lnTo>
                  <a:lnTo>
                    <a:pt x="667" y="1610"/>
                  </a:lnTo>
                  <a:lnTo>
                    <a:pt x="657" y="1579"/>
                  </a:lnTo>
                  <a:lnTo>
                    <a:pt x="642" y="1584"/>
                  </a:lnTo>
                  <a:lnTo>
                    <a:pt x="657" y="1582"/>
                  </a:lnTo>
                  <a:lnTo>
                    <a:pt x="647" y="1520"/>
                  </a:lnTo>
                  <a:lnTo>
                    <a:pt x="636" y="1477"/>
                  </a:lnTo>
                  <a:lnTo>
                    <a:pt x="636" y="1474"/>
                  </a:lnTo>
                  <a:lnTo>
                    <a:pt x="624" y="1436"/>
                  </a:lnTo>
                  <a:lnTo>
                    <a:pt x="608" y="1441"/>
                  </a:lnTo>
                  <a:lnTo>
                    <a:pt x="624" y="1438"/>
                  </a:lnTo>
                  <a:lnTo>
                    <a:pt x="613" y="1405"/>
                  </a:lnTo>
                  <a:lnTo>
                    <a:pt x="603" y="1372"/>
                  </a:lnTo>
                  <a:lnTo>
                    <a:pt x="593" y="1339"/>
                  </a:lnTo>
                  <a:lnTo>
                    <a:pt x="583" y="1300"/>
                  </a:lnTo>
                  <a:lnTo>
                    <a:pt x="570" y="1257"/>
                  </a:lnTo>
                  <a:lnTo>
                    <a:pt x="555" y="1260"/>
                  </a:lnTo>
                  <a:lnTo>
                    <a:pt x="570" y="1257"/>
                  </a:lnTo>
                  <a:lnTo>
                    <a:pt x="562" y="1214"/>
                  </a:lnTo>
                  <a:lnTo>
                    <a:pt x="552" y="1170"/>
                  </a:lnTo>
                  <a:lnTo>
                    <a:pt x="552" y="1170"/>
                  </a:lnTo>
                  <a:lnTo>
                    <a:pt x="542" y="1129"/>
                  </a:lnTo>
                  <a:lnTo>
                    <a:pt x="532" y="1088"/>
                  </a:lnTo>
                  <a:lnTo>
                    <a:pt x="532" y="1086"/>
                  </a:lnTo>
                  <a:lnTo>
                    <a:pt x="519" y="1047"/>
                  </a:lnTo>
                  <a:lnTo>
                    <a:pt x="503" y="1053"/>
                  </a:lnTo>
                  <a:lnTo>
                    <a:pt x="519" y="1050"/>
                  </a:lnTo>
                  <a:lnTo>
                    <a:pt x="509" y="1014"/>
                  </a:lnTo>
                  <a:lnTo>
                    <a:pt x="498" y="978"/>
                  </a:lnTo>
                  <a:lnTo>
                    <a:pt x="488" y="938"/>
                  </a:lnTo>
                  <a:lnTo>
                    <a:pt x="473" y="940"/>
                  </a:lnTo>
                  <a:lnTo>
                    <a:pt x="488" y="938"/>
                  </a:lnTo>
                  <a:lnTo>
                    <a:pt x="478" y="884"/>
                  </a:lnTo>
                  <a:lnTo>
                    <a:pt x="465" y="823"/>
                  </a:lnTo>
                  <a:lnTo>
                    <a:pt x="455" y="751"/>
                  </a:lnTo>
                  <a:lnTo>
                    <a:pt x="440" y="754"/>
                  </a:lnTo>
                  <a:lnTo>
                    <a:pt x="455" y="754"/>
                  </a:lnTo>
                  <a:lnTo>
                    <a:pt x="447" y="687"/>
                  </a:lnTo>
                  <a:lnTo>
                    <a:pt x="447" y="685"/>
                  </a:lnTo>
                  <a:lnTo>
                    <a:pt x="437" y="639"/>
                  </a:lnTo>
                  <a:lnTo>
                    <a:pt x="432" y="631"/>
                  </a:lnTo>
                  <a:lnTo>
                    <a:pt x="432" y="628"/>
                  </a:lnTo>
                  <a:lnTo>
                    <a:pt x="422" y="621"/>
                  </a:lnTo>
                  <a:lnTo>
                    <a:pt x="417" y="621"/>
                  </a:lnTo>
                  <a:lnTo>
                    <a:pt x="411" y="618"/>
                  </a:lnTo>
                  <a:lnTo>
                    <a:pt x="406" y="621"/>
                  </a:lnTo>
                  <a:lnTo>
                    <a:pt x="401" y="623"/>
                  </a:lnTo>
                  <a:lnTo>
                    <a:pt x="401" y="623"/>
                  </a:lnTo>
                  <a:lnTo>
                    <a:pt x="388" y="644"/>
                  </a:lnTo>
                  <a:lnTo>
                    <a:pt x="386" y="651"/>
                  </a:lnTo>
                  <a:lnTo>
                    <a:pt x="376" y="695"/>
                  </a:lnTo>
                  <a:lnTo>
                    <a:pt x="388" y="697"/>
                  </a:lnTo>
                  <a:lnTo>
                    <a:pt x="376" y="695"/>
                  </a:lnTo>
                  <a:lnTo>
                    <a:pt x="365" y="736"/>
                  </a:lnTo>
                  <a:lnTo>
                    <a:pt x="365" y="738"/>
                  </a:lnTo>
                  <a:lnTo>
                    <a:pt x="355" y="812"/>
                  </a:lnTo>
                  <a:lnTo>
                    <a:pt x="368" y="812"/>
                  </a:lnTo>
                  <a:lnTo>
                    <a:pt x="355" y="810"/>
                  </a:lnTo>
                  <a:lnTo>
                    <a:pt x="345" y="869"/>
                  </a:lnTo>
                  <a:lnTo>
                    <a:pt x="332" y="925"/>
                  </a:lnTo>
                  <a:lnTo>
                    <a:pt x="322" y="984"/>
                  </a:lnTo>
                  <a:lnTo>
                    <a:pt x="312" y="1032"/>
                  </a:lnTo>
                  <a:lnTo>
                    <a:pt x="304" y="1081"/>
                  </a:lnTo>
                  <a:lnTo>
                    <a:pt x="294" y="1124"/>
                  </a:lnTo>
                  <a:lnTo>
                    <a:pt x="307" y="1127"/>
                  </a:lnTo>
                  <a:lnTo>
                    <a:pt x="294" y="1124"/>
                  </a:lnTo>
                  <a:lnTo>
                    <a:pt x="281" y="1165"/>
                  </a:lnTo>
                  <a:lnTo>
                    <a:pt x="271" y="1198"/>
                  </a:lnTo>
                  <a:lnTo>
                    <a:pt x="261" y="1231"/>
                  </a:lnTo>
                  <a:lnTo>
                    <a:pt x="273" y="1234"/>
                  </a:lnTo>
                  <a:lnTo>
                    <a:pt x="261" y="1229"/>
                  </a:lnTo>
                  <a:lnTo>
                    <a:pt x="250" y="1254"/>
                  </a:lnTo>
                  <a:lnTo>
                    <a:pt x="240" y="1283"/>
                  </a:lnTo>
                  <a:lnTo>
                    <a:pt x="253" y="1288"/>
                  </a:lnTo>
                  <a:lnTo>
                    <a:pt x="243" y="1277"/>
                  </a:lnTo>
                  <a:lnTo>
                    <a:pt x="245" y="1277"/>
                  </a:lnTo>
                  <a:lnTo>
                    <a:pt x="232" y="1290"/>
                  </a:lnTo>
                  <a:lnTo>
                    <a:pt x="227" y="1295"/>
                  </a:lnTo>
                  <a:lnTo>
                    <a:pt x="217" y="1318"/>
                  </a:lnTo>
                  <a:lnTo>
                    <a:pt x="230" y="1323"/>
                  </a:lnTo>
                  <a:lnTo>
                    <a:pt x="220" y="1316"/>
                  </a:lnTo>
                  <a:lnTo>
                    <a:pt x="209" y="1336"/>
                  </a:lnTo>
                  <a:lnTo>
                    <a:pt x="199" y="1357"/>
                  </a:lnTo>
                  <a:lnTo>
                    <a:pt x="197" y="1359"/>
                  </a:lnTo>
                  <a:lnTo>
                    <a:pt x="189" y="1377"/>
                  </a:lnTo>
                  <a:lnTo>
                    <a:pt x="202" y="1382"/>
                  </a:lnTo>
                  <a:lnTo>
                    <a:pt x="192" y="1372"/>
                  </a:lnTo>
                  <a:lnTo>
                    <a:pt x="179" y="1392"/>
                  </a:lnTo>
                  <a:lnTo>
                    <a:pt x="189" y="1403"/>
                  </a:lnTo>
                  <a:lnTo>
                    <a:pt x="179" y="1392"/>
                  </a:lnTo>
                  <a:lnTo>
                    <a:pt x="168" y="1405"/>
                  </a:lnTo>
                  <a:lnTo>
                    <a:pt x="179" y="1415"/>
                  </a:lnTo>
                  <a:lnTo>
                    <a:pt x="171" y="1405"/>
                  </a:lnTo>
                  <a:lnTo>
                    <a:pt x="161" y="1415"/>
                  </a:lnTo>
                  <a:lnTo>
                    <a:pt x="168" y="1426"/>
                  </a:lnTo>
                  <a:lnTo>
                    <a:pt x="174" y="1413"/>
                  </a:lnTo>
                  <a:lnTo>
                    <a:pt x="168" y="1410"/>
                  </a:lnTo>
                  <a:lnTo>
                    <a:pt x="163" y="1413"/>
                  </a:lnTo>
                  <a:lnTo>
                    <a:pt x="179" y="1413"/>
                  </a:lnTo>
                  <a:lnTo>
                    <a:pt x="168" y="1405"/>
                  </a:lnTo>
                  <a:lnTo>
                    <a:pt x="158" y="1418"/>
                  </a:lnTo>
                  <a:lnTo>
                    <a:pt x="171" y="1410"/>
                  </a:lnTo>
                  <a:lnTo>
                    <a:pt x="161" y="1390"/>
                  </a:lnTo>
                  <a:lnTo>
                    <a:pt x="161" y="1387"/>
                  </a:lnTo>
                  <a:lnTo>
                    <a:pt x="148" y="1367"/>
                  </a:lnTo>
                  <a:lnTo>
                    <a:pt x="145" y="1367"/>
                  </a:lnTo>
                  <a:lnTo>
                    <a:pt x="140" y="1364"/>
                  </a:lnTo>
                  <a:lnTo>
                    <a:pt x="135" y="1362"/>
                  </a:lnTo>
                  <a:lnTo>
                    <a:pt x="125" y="1362"/>
                  </a:lnTo>
                  <a:lnTo>
                    <a:pt x="125" y="1362"/>
                  </a:lnTo>
                  <a:lnTo>
                    <a:pt x="120" y="1364"/>
                  </a:lnTo>
                  <a:lnTo>
                    <a:pt x="115" y="1367"/>
                  </a:lnTo>
                  <a:lnTo>
                    <a:pt x="112" y="1372"/>
                  </a:lnTo>
                  <a:lnTo>
                    <a:pt x="102" y="1403"/>
                  </a:lnTo>
                  <a:lnTo>
                    <a:pt x="102" y="1405"/>
                  </a:lnTo>
                  <a:lnTo>
                    <a:pt x="92" y="1446"/>
                  </a:lnTo>
                  <a:lnTo>
                    <a:pt x="105" y="1449"/>
                  </a:lnTo>
                  <a:lnTo>
                    <a:pt x="92" y="1444"/>
                  </a:lnTo>
                  <a:lnTo>
                    <a:pt x="82" y="1474"/>
                  </a:lnTo>
                  <a:lnTo>
                    <a:pt x="94" y="1479"/>
                  </a:lnTo>
                  <a:lnTo>
                    <a:pt x="84" y="1469"/>
                  </a:lnTo>
                  <a:lnTo>
                    <a:pt x="84" y="1469"/>
                  </a:lnTo>
                  <a:lnTo>
                    <a:pt x="74" y="1484"/>
                  </a:lnTo>
                  <a:lnTo>
                    <a:pt x="84" y="1495"/>
                  </a:lnTo>
                  <a:lnTo>
                    <a:pt x="79" y="1482"/>
                  </a:lnTo>
                  <a:lnTo>
                    <a:pt x="69" y="1487"/>
                  </a:lnTo>
                  <a:lnTo>
                    <a:pt x="64" y="1490"/>
                  </a:lnTo>
                  <a:lnTo>
                    <a:pt x="53" y="1502"/>
                  </a:lnTo>
                  <a:lnTo>
                    <a:pt x="53" y="1502"/>
                  </a:lnTo>
                  <a:lnTo>
                    <a:pt x="51" y="1507"/>
                  </a:lnTo>
                  <a:lnTo>
                    <a:pt x="41" y="1536"/>
                  </a:lnTo>
                  <a:lnTo>
                    <a:pt x="41" y="1538"/>
                  </a:lnTo>
                  <a:lnTo>
                    <a:pt x="30" y="1579"/>
                  </a:lnTo>
                  <a:lnTo>
                    <a:pt x="43" y="1582"/>
                  </a:lnTo>
                  <a:lnTo>
                    <a:pt x="30" y="1576"/>
                  </a:lnTo>
                  <a:lnTo>
                    <a:pt x="18" y="1610"/>
                  </a:lnTo>
                  <a:lnTo>
                    <a:pt x="30" y="1615"/>
                  </a:lnTo>
                  <a:lnTo>
                    <a:pt x="20" y="1605"/>
                  </a:lnTo>
                  <a:lnTo>
                    <a:pt x="20" y="1605"/>
                  </a:lnTo>
                  <a:lnTo>
                    <a:pt x="10" y="1620"/>
                  </a:lnTo>
                  <a:lnTo>
                    <a:pt x="20" y="1630"/>
                  </a:lnTo>
                  <a:lnTo>
                    <a:pt x="25" y="1617"/>
                  </a:lnTo>
                  <a:lnTo>
                    <a:pt x="20" y="1615"/>
                  </a:lnTo>
                  <a:lnTo>
                    <a:pt x="15" y="1617"/>
                  </a:lnTo>
                  <a:lnTo>
                    <a:pt x="30" y="1620"/>
                  </a:lnTo>
                  <a:lnTo>
                    <a:pt x="20" y="1607"/>
                  </a:lnTo>
                  <a:lnTo>
                    <a:pt x="0" y="1630"/>
                  </a:lnTo>
                  <a:lnTo>
                    <a:pt x="10" y="1643"/>
                  </a:lnTo>
                  <a:lnTo>
                    <a:pt x="15" y="1643"/>
                  </a:lnTo>
                  <a:lnTo>
                    <a:pt x="20" y="1645"/>
                  </a:lnTo>
                  <a:lnTo>
                    <a:pt x="25" y="1643"/>
                  </a:lnTo>
                  <a:lnTo>
                    <a:pt x="30" y="1643"/>
                  </a:lnTo>
                  <a:lnTo>
                    <a:pt x="41" y="1628"/>
                  </a:lnTo>
                  <a:lnTo>
                    <a:pt x="41" y="1625"/>
                  </a:lnTo>
                  <a:lnTo>
                    <a:pt x="46" y="1615"/>
                  </a:lnTo>
                  <a:lnTo>
                    <a:pt x="43" y="1620"/>
                  </a:lnTo>
                  <a:lnTo>
                    <a:pt x="56" y="1587"/>
                  </a:lnTo>
                  <a:lnTo>
                    <a:pt x="59" y="1587"/>
                  </a:lnTo>
                  <a:lnTo>
                    <a:pt x="69" y="1546"/>
                  </a:lnTo>
                  <a:lnTo>
                    <a:pt x="53" y="1541"/>
                  </a:lnTo>
                  <a:lnTo>
                    <a:pt x="66" y="1546"/>
                  </a:lnTo>
                  <a:lnTo>
                    <a:pt x="76" y="1518"/>
                  </a:lnTo>
                  <a:lnTo>
                    <a:pt x="64" y="1513"/>
                  </a:lnTo>
                  <a:lnTo>
                    <a:pt x="74" y="1525"/>
                  </a:lnTo>
                  <a:lnTo>
                    <a:pt x="84" y="1513"/>
                  </a:lnTo>
                  <a:lnTo>
                    <a:pt x="74" y="1500"/>
                  </a:lnTo>
                  <a:lnTo>
                    <a:pt x="82" y="1515"/>
                  </a:lnTo>
                  <a:lnTo>
                    <a:pt x="92" y="1510"/>
                  </a:lnTo>
                  <a:lnTo>
                    <a:pt x="94" y="1507"/>
                  </a:lnTo>
                  <a:lnTo>
                    <a:pt x="105" y="1492"/>
                  </a:lnTo>
                  <a:lnTo>
                    <a:pt x="105" y="1490"/>
                  </a:lnTo>
                  <a:lnTo>
                    <a:pt x="110" y="1479"/>
                  </a:lnTo>
                  <a:lnTo>
                    <a:pt x="110" y="1484"/>
                  </a:lnTo>
                  <a:lnTo>
                    <a:pt x="120" y="1454"/>
                  </a:lnTo>
                  <a:lnTo>
                    <a:pt x="120" y="1454"/>
                  </a:lnTo>
                  <a:lnTo>
                    <a:pt x="130" y="1413"/>
                  </a:lnTo>
                  <a:lnTo>
                    <a:pt x="115" y="1408"/>
                  </a:lnTo>
                  <a:lnTo>
                    <a:pt x="130" y="1413"/>
                  </a:lnTo>
                  <a:lnTo>
                    <a:pt x="140" y="1382"/>
                  </a:lnTo>
                  <a:lnTo>
                    <a:pt x="125" y="1392"/>
                  </a:lnTo>
                  <a:lnTo>
                    <a:pt x="130" y="1390"/>
                  </a:lnTo>
                  <a:lnTo>
                    <a:pt x="135" y="1387"/>
                  </a:lnTo>
                  <a:lnTo>
                    <a:pt x="140" y="1377"/>
                  </a:lnTo>
                  <a:lnTo>
                    <a:pt x="125" y="1377"/>
                  </a:lnTo>
                  <a:lnTo>
                    <a:pt x="125" y="1392"/>
                  </a:lnTo>
                  <a:lnTo>
                    <a:pt x="135" y="1392"/>
                  </a:lnTo>
                  <a:lnTo>
                    <a:pt x="125" y="1387"/>
                  </a:lnTo>
                  <a:lnTo>
                    <a:pt x="130" y="1390"/>
                  </a:lnTo>
                  <a:lnTo>
                    <a:pt x="135" y="1377"/>
                  </a:lnTo>
                  <a:lnTo>
                    <a:pt x="125" y="1387"/>
                  </a:lnTo>
                  <a:lnTo>
                    <a:pt x="138" y="1408"/>
                  </a:lnTo>
                  <a:lnTo>
                    <a:pt x="148" y="1398"/>
                  </a:lnTo>
                  <a:lnTo>
                    <a:pt x="138" y="1405"/>
                  </a:lnTo>
                  <a:lnTo>
                    <a:pt x="148" y="1426"/>
                  </a:lnTo>
                  <a:lnTo>
                    <a:pt x="151" y="1431"/>
                  </a:lnTo>
                  <a:lnTo>
                    <a:pt x="161" y="1438"/>
                  </a:lnTo>
                  <a:lnTo>
                    <a:pt x="163" y="1438"/>
                  </a:lnTo>
                  <a:lnTo>
                    <a:pt x="168" y="1441"/>
                  </a:lnTo>
                  <a:lnTo>
                    <a:pt x="174" y="1438"/>
                  </a:lnTo>
                  <a:lnTo>
                    <a:pt x="179" y="1438"/>
                  </a:lnTo>
                  <a:lnTo>
                    <a:pt x="189" y="1428"/>
                  </a:lnTo>
                  <a:lnTo>
                    <a:pt x="189" y="1428"/>
                  </a:lnTo>
                  <a:lnTo>
                    <a:pt x="199" y="1415"/>
                  </a:lnTo>
                  <a:lnTo>
                    <a:pt x="202" y="1413"/>
                  </a:lnTo>
                  <a:lnTo>
                    <a:pt x="215" y="1392"/>
                  </a:lnTo>
                  <a:lnTo>
                    <a:pt x="215" y="1390"/>
                  </a:lnTo>
                  <a:lnTo>
                    <a:pt x="222" y="1372"/>
                  </a:lnTo>
                  <a:lnTo>
                    <a:pt x="209" y="1364"/>
                  </a:lnTo>
                  <a:lnTo>
                    <a:pt x="222" y="1372"/>
                  </a:lnTo>
                  <a:lnTo>
                    <a:pt x="232" y="1352"/>
                  </a:lnTo>
                  <a:lnTo>
                    <a:pt x="243" y="1331"/>
                  </a:lnTo>
                  <a:lnTo>
                    <a:pt x="243" y="1331"/>
                  </a:lnTo>
                  <a:lnTo>
                    <a:pt x="253" y="1308"/>
                  </a:lnTo>
                  <a:lnTo>
                    <a:pt x="240" y="1300"/>
                  </a:lnTo>
                  <a:lnTo>
                    <a:pt x="250" y="1313"/>
                  </a:lnTo>
                  <a:lnTo>
                    <a:pt x="263" y="1300"/>
                  </a:lnTo>
                  <a:lnTo>
                    <a:pt x="263" y="1298"/>
                  </a:lnTo>
                  <a:lnTo>
                    <a:pt x="268" y="1288"/>
                  </a:lnTo>
                  <a:lnTo>
                    <a:pt x="266" y="1293"/>
                  </a:lnTo>
                  <a:lnTo>
                    <a:pt x="276" y="1265"/>
                  </a:lnTo>
                  <a:lnTo>
                    <a:pt x="286" y="1239"/>
                  </a:lnTo>
                  <a:lnTo>
                    <a:pt x="289" y="1239"/>
                  </a:lnTo>
                  <a:lnTo>
                    <a:pt x="299" y="1206"/>
                  </a:lnTo>
                  <a:lnTo>
                    <a:pt x="309" y="1173"/>
                  </a:lnTo>
                  <a:lnTo>
                    <a:pt x="322" y="1132"/>
                  </a:lnTo>
                  <a:lnTo>
                    <a:pt x="322" y="1129"/>
                  </a:lnTo>
                  <a:lnTo>
                    <a:pt x="332" y="1086"/>
                  </a:lnTo>
                  <a:lnTo>
                    <a:pt x="340" y="1037"/>
                  </a:lnTo>
                  <a:lnTo>
                    <a:pt x="350" y="989"/>
                  </a:lnTo>
                  <a:lnTo>
                    <a:pt x="360" y="930"/>
                  </a:lnTo>
                  <a:lnTo>
                    <a:pt x="373" y="874"/>
                  </a:lnTo>
                  <a:lnTo>
                    <a:pt x="383" y="815"/>
                  </a:lnTo>
                  <a:lnTo>
                    <a:pt x="383" y="815"/>
                  </a:lnTo>
                  <a:lnTo>
                    <a:pt x="394" y="741"/>
                  </a:lnTo>
                  <a:lnTo>
                    <a:pt x="378" y="738"/>
                  </a:lnTo>
                  <a:lnTo>
                    <a:pt x="394" y="743"/>
                  </a:lnTo>
                  <a:lnTo>
                    <a:pt x="404" y="702"/>
                  </a:lnTo>
                  <a:lnTo>
                    <a:pt x="404" y="700"/>
                  </a:lnTo>
                  <a:lnTo>
                    <a:pt x="414" y="656"/>
                  </a:lnTo>
                  <a:lnTo>
                    <a:pt x="399" y="654"/>
                  </a:lnTo>
                  <a:lnTo>
                    <a:pt x="411" y="664"/>
                  </a:lnTo>
                  <a:lnTo>
                    <a:pt x="424" y="644"/>
                  </a:lnTo>
                  <a:lnTo>
                    <a:pt x="406" y="646"/>
                  </a:lnTo>
                  <a:lnTo>
                    <a:pt x="411" y="649"/>
                  </a:lnTo>
                  <a:lnTo>
                    <a:pt x="417" y="646"/>
                  </a:lnTo>
                  <a:lnTo>
                    <a:pt x="422" y="644"/>
                  </a:lnTo>
                  <a:lnTo>
                    <a:pt x="411" y="633"/>
                  </a:lnTo>
                  <a:lnTo>
                    <a:pt x="404" y="646"/>
                  </a:lnTo>
                  <a:lnTo>
                    <a:pt x="414" y="654"/>
                  </a:lnTo>
                  <a:lnTo>
                    <a:pt x="422" y="641"/>
                  </a:lnTo>
                  <a:lnTo>
                    <a:pt x="409" y="644"/>
                  </a:lnTo>
                  <a:lnTo>
                    <a:pt x="419" y="690"/>
                  </a:lnTo>
                  <a:lnTo>
                    <a:pt x="432" y="687"/>
                  </a:lnTo>
                  <a:lnTo>
                    <a:pt x="419" y="690"/>
                  </a:lnTo>
                  <a:lnTo>
                    <a:pt x="427" y="756"/>
                  </a:lnTo>
                  <a:lnTo>
                    <a:pt x="427" y="756"/>
                  </a:lnTo>
                  <a:lnTo>
                    <a:pt x="437" y="828"/>
                  </a:lnTo>
                  <a:lnTo>
                    <a:pt x="450" y="889"/>
                  </a:lnTo>
                  <a:lnTo>
                    <a:pt x="460" y="943"/>
                  </a:lnTo>
                  <a:lnTo>
                    <a:pt x="460" y="945"/>
                  </a:lnTo>
                  <a:lnTo>
                    <a:pt x="470" y="986"/>
                  </a:lnTo>
                  <a:lnTo>
                    <a:pt x="480" y="1022"/>
                  </a:lnTo>
                  <a:lnTo>
                    <a:pt x="491" y="1058"/>
                  </a:lnTo>
                  <a:lnTo>
                    <a:pt x="491" y="1058"/>
                  </a:lnTo>
                  <a:lnTo>
                    <a:pt x="503" y="1096"/>
                  </a:lnTo>
                  <a:lnTo>
                    <a:pt x="516" y="1091"/>
                  </a:lnTo>
                  <a:lnTo>
                    <a:pt x="503" y="1096"/>
                  </a:lnTo>
                  <a:lnTo>
                    <a:pt x="514" y="1137"/>
                  </a:lnTo>
                  <a:lnTo>
                    <a:pt x="524" y="1178"/>
                  </a:lnTo>
                  <a:lnTo>
                    <a:pt x="537" y="1173"/>
                  </a:lnTo>
                  <a:lnTo>
                    <a:pt x="524" y="1175"/>
                  </a:lnTo>
                  <a:lnTo>
                    <a:pt x="534" y="1219"/>
                  </a:lnTo>
                  <a:lnTo>
                    <a:pt x="542" y="1262"/>
                  </a:lnTo>
                  <a:lnTo>
                    <a:pt x="542" y="1265"/>
                  </a:lnTo>
                  <a:lnTo>
                    <a:pt x="555" y="1308"/>
                  </a:lnTo>
                  <a:lnTo>
                    <a:pt x="565" y="1346"/>
                  </a:lnTo>
                  <a:lnTo>
                    <a:pt x="575" y="1380"/>
                  </a:lnTo>
                  <a:lnTo>
                    <a:pt x="585" y="1413"/>
                  </a:lnTo>
                  <a:lnTo>
                    <a:pt x="596" y="1446"/>
                  </a:lnTo>
                  <a:lnTo>
                    <a:pt x="596" y="1446"/>
                  </a:lnTo>
                  <a:lnTo>
                    <a:pt x="608" y="1484"/>
                  </a:lnTo>
                  <a:lnTo>
                    <a:pt x="621" y="1479"/>
                  </a:lnTo>
                  <a:lnTo>
                    <a:pt x="608" y="1482"/>
                  </a:lnTo>
                  <a:lnTo>
                    <a:pt x="619" y="1525"/>
                  </a:lnTo>
                  <a:lnTo>
                    <a:pt x="629" y="1587"/>
                  </a:lnTo>
                  <a:lnTo>
                    <a:pt x="629" y="1589"/>
                  </a:lnTo>
                  <a:lnTo>
                    <a:pt x="639" y="1620"/>
                  </a:lnTo>
                  <a:lnTo>
                    <a:pt x="652" y="1615"/>
                  </a:lnTo>
                  <a:lnTo>
                    <a:pt x="639" y="1617"/>
                  </a:lnTo>
                  <a:lnTo>
                    <a:pt x="647" y="1658"/>
                  </a:lnTo>
                  <a:lnTo>
                    <a:pt x="647" y="1661"/>
                  </a:lnTo>
                  <a:lnTo>
                    <a:pt x="659" y="1694"/>
                  </a:lnTo>
                  <a:lnTo>
                    <a:pt x="670" y="1720"/>
                  </a:lnTo>
                  <a:lnTo>
                    <a:pt x="672" y="1725"/>
                  </a:lnTo>
                  <a:lnTo>
                    <a:pt x="682" y="1743"/>
                  </a:lnTo>
                  <a:lnTo>
                    <a:pt x="682" y="1745"/>
                  </a:lnTo>
                  <a:lnTo>
                    <a:pt x="693" y="1758"/>
                  </a:lnTo>
                  <a:lnTo>
                    <a:pt x="695" y="1758"/>
                  </a:lnTo>
                  <a:lnTo>
                    <a:pt x="705" y="1766"/>
                  </a:lnTo>
                  <a:lnTo>
                    <a:pt x="708" y="1766"/>
                  </a:lnTo>
                  <a:lnTo>
                    <a:pt x="711" y="1768"/>
                  </a:lnTo>
                  <a:lnTo>
                    <a:pt x="723" y="1771"/>
                  </a:lnTo>
                  <a:lnTo>
                    <a:pt x="726" y="1771"/>
                  </a:lnTo>
                  <a:lnTo>
                    <a:pt x="736" y="1771"/>
                  </a:lnTo>
                  <a:lnTo>
                    <a:pt x="736" y="1771"/>
                  </a:lnTo>
                  <a:lnTo>
                    <a:pt x="741" y="1768"/>
                  </a:lnTo>
                  <a:lnTo>
                    <a:pt x="744" y="1771"/>
                  </a:lnTo>
                  <a:lnTo>
                    <a:pt x="754" y="1766"/>
                  </a:lnTo>
                  <a:lnTo>
                    <a:pt x="757" y="1763"/>
                  </a:lnTo>
                  <a:lnTo>
                    <a:pt x="767" y="1753"/>
                  </a:lnTo>
                  <a:lnTo>
                    <a:pt x="777" y="1743"/>
                  </a:lnTo>
                  <a:lnTo>
                    <a:pt x="777" y="1743"/>
                  </a:lnTo>
                  <a:lnTo>
                    <a:pt x="787" y="1730"/>
                  </a:lnTo>
                  <a:lnTo>
                    <a:pt x="798" y="1714"/>
                  </a:lnTo>
                  <a:lnTo>
                    <a:pt x="808" y="1702"/>
                  </a:lnTo>
                  <a:lnTo>
                    <a:pt x="798" y="1689"/>
                  </a:lnTo>
                  <a:lnTo>
                    <a:pt x="808" y="1702"/>
                  </a:lnTo>
                  <a:lnTo>
                    <a:pt x="818" y="1691"/>
                  </a:lnTo>
                  <a:lnTo>
                    <a:pt x="818" y="1691"/>
                  </a:lnTo>
                  <a:lnTo>
                    <a:pt x="828" y="1679"/>
                  </a:lnTo>
                  <a:lnTo>
                    <a:pt x="818" y="1666"/>
                  </a:lnTo>
                  <a:lnTo>
                    <a:pt x="828" y="1679"/>
                  </a:lnTo>
                  <a:lnTo>
                    <a:pt x="841" y="1668"/>
                  </a:lnTo>
                  <a:lnTo>
                    <a:pt x="841" y="1668"/>
                  </a:lnTo>
                  <a:lnTo>
                    <a:pt x="851" y="1658"/>
                  </a:lnTo>
                  <a:lnTo>
                    <a:pt x="861" y="1648"/>
                  </a:lnTo>
                  <a:lnTo>
                    <a:pt x="851" y="1635"/>
                  </a:lnTo>
                  <a:lnTo>
                    <a:pt x="861" y="1648"/>
                  </a:lnTo>
                  <a:lnTo>
                    <a:pt x="872" y="1640"/>
                  </a:lnTo>
                  <a:lnTo>
                    <a:pt x="872" y="1640"/>
                  </a:lnTo>
                  <a:lnTo>
                    <a:pt x="882" y="1628"/>
                  </a:lnTo>
                  <a:lnTo>
                    <a:pt x="892" y="1612"/>
                  </a:lnTo>
                  <a:lnTo>
                    <a:pt x="895" y="1610"/>
                  </a:lnTo>
                  <a:lnTo>
                    <a:pt x="905" y="1592"/>
                  </a:lnTo>
                  <a:lnTo>
                    <a:pt x="905" y="1589"/>
                  </a:lnTo>
                  <a:lnTo>
                    <a:pt x="915" y="1566"/>
                  </a:lnTo>
                  <a:lnTo>
                    <a:pt x="918" y="1559"/>
                  </a:lnTo>
                  <a:lnTo>
                    <a:pt x="915" y="1564"/>
                  </a:lnTo>
                  <a:lnTo>
                    <a:pt x="925" y="1538"/>
                  </a:lnTo>
                  <a:lnTo>
                    <a:pt x="936" y="1513"/>
                  </a:lnTo>
                  <a:lnTo>
                    <a:pt x="923" y="1507"/>
                  </a:lnTo>
                  <a:lnTo>
                    <a:pt x="936" y="1515"/>
                  </a:lnTo>
                  <a:lnTo>
                    <a:pt x="948" y="1487"/>
                  </a:lnTo>
                  <a:lnTo>
                    <a:pt x="959" y="1464"/>
                  </a:lnTo>
                  <a:lnTo>
                    <a:pt x="946" y="1456"/>
                  </a:lnTo>
                  <a:lnTo>
                    <a:pt x="959" y="1467"/>
                  </a:lnTo>
                  <a:lnTo>
                    <a:pt x="969" y="1449"/>
                  </a:lnTo>
                  <a:lnTo>
                    <a:pt x="956" y="1438"/>
                  </a:lnTo>
                  <a:lnTo>
                    <a:pt x="966" y="1451"/>
                  </a:lnTo>
                  <a:lnTo>
                    <a:pt x="977" y="1438"/>
                  </a:lnTo>
                  <a:lnTo>
                    <a:pt x="966" y="1426"/>
                  </a:lnTo>
                  <a:lnTo>
                    <a:pt x="974" y="1441"/>
                  </a:lnTo>
                  <a:lnTo>
                    <a:pt x="984" y="1436"/>
                  </a:lnTo>
                  <a:lnTo>
                    <a:pt x="977" y="1421"/>
                  </a:lnTo>
                  <a:lnTo>
                    <a:pt x="977" y="1436"/>
                  </a:lnTo>
                  <a:lnTo>
                    <a:pt x="987" y="1436"/>
                  </a:lnTo>
                  <a:lnTo>
                    <a:pt x="997" y="1436"/>
                  </a:lnTo>
                  <a:lnTo>
                    <a:pt x="997" y="1421"/>
                  </a:lnTo>
                  <a:lnTo>
                    <a:pt x="992" y="1436"/>
                  </a:lnTo>
                  <a:lnTo>
                    <a:pt x="1002" y="1441"/>
                  </a:lnTo>
                  <a:lnTo>
                    <a:pt x="1012" y="1446"/>
                  </a:lnTo>
                  <a:lnTo>
                    <a:pt x="1015" y="1446"/>
                  </a:lnTo>
                  <a:lnTo>
                    <a:pt x="1025" y="1449"/>
                  </a:lnTo>
                  <a:lnTo>
                    <a:pt x="1028" y="1449"/>
                  </a:lnTo>
                  <a:lnTo>
                    <a:pt x="1030" y="1449"/>
                  </a:lnTo>
                  <a:lnTo>
                    <a:pt x="1043" y="1446"/>
                  </a:lnTo>
                  <a:lnTo>
                    <a:pt x="1046" y="1444"/>
                  </a:lnTo>
                  <a:lnTo>
                    <a:pt x="1051" y="1444"/>
                  </a:lnTo>
                  <a:lnTo>
                    <a:pt x="1061" y="1436"/>
                  </a:lnTo>
                  <a:lnTo>
                    <a:pt x="1061" y="1436"/>
                  </a:lnTo>
                  <a:lnTo>
                    <a:pt x="1071" y="1421"/>
                  </a:lnTo>
                  <a:lnTo>
                    <a:pt x="1074" y="1415"/>
                  </a:lnTo>
                  <a:lnTo>
                    <a:pt x="1084" y="1395"/>
                  </a:lnTo>
                  <a:lnTo>
                    <a:pt x="1086" y="1387"/>
                  </a:lnTo>
                  <a:lnTo>
                    <a:pt x="1084" y="1392"/>
                  </a:lnTo>
                  <a:lnTo>
                    <a:pt x="1094" y="1364"/>
                  </a:lnTo>
                  <a:lnTo>
                    <a:pt x="1104" y="1336"/>
                  </a:lnTo>
                  <a:lnTo>
                    <a:pt x="1115" y="1308"/>
                  </a:lnTo>
                  <a:lnTo>
                    <a:pt x="1102" y="1303"/>
                  </a:lnTo>
                  <a:lnTo>
                    <a:pt x="1115" y="1311"/>
                  </a:lnTo>
                  <a:lnTo>
                    <a:pt x="1125" y="1288"/>
                  </a:lnTo>
                  <a:lnTo>
                    <a:pt x="1112" y="1280"/>
                  </a:lnTo>
                  <a:lnTo>
                    <a:pt x="1122" y="1293"/>
                  </a:lnTo>
                  <a:lnTo>
                    <a:pt x="1132" y="1277"/>
                  </a:lnTo>
                  <a:lnTo>
                    <a:pt x="1122" y="1265"/>
                  </a:lnTo>
                  <a:lnTo>
                    <a:pt x="1132" y="1277"/>
                  </a:lnTo>
                  <a:lnTo>
                    <a:pt x="1143" y="1270"/>
                  </a:lnTo>
                  <a:lnTo>
                    <a:pt x="1132" y="1272"/>
                  </a:lnTo>
                  <a:lnTo>
                    <a:pt x="1138" y="1270"/>
                  </a:lnTo>
                  <a:lnTo>
                    <a:pt x="1132" y="1257"/>
                  </a:lnTo>
                  <a:lnTo>
                    <a:pt x="1127" y="1272"/>
                  </a:lnTo>
                  <a:lnTo>
                    <a:pt x="1140" y="1277"/>
                  </a:lnTo>
                  <a:lnTo>
                    <a:pt x="1145" y="1262"/>
                  </a:lnTo>
                  <a:lnTo>
                    <a:pt x="1135" y="1275"/>
                  </a:lnTo>
                  <a:lnTo>
                    <a:pt x="1145" y="1290"/>
                  </a:lnTo>
                  <a:lnTo>
                    <a:pt x="1155" y="1277"/>
                  </a:lnTo>
                  <a:lnTo>
                    <a:pt x="1143" y="1283"/>
                  </a:lnTo>
                  <a:lnTo>
                    <a:pt x="1153" y="1321"/>
                  </a:lnTo>
                  <a:lnTo>
                    <a:pt x="1153" y="1321"/>
                  </a:lnTo>
                  <a:lnTo>
                    <a:pt x="1163" y="1346"/>
                  </a:lnTo>
                  <a:lnTo>
                    <a:pt x="1176" y="1341"/>
                  </a:lnTo>
                  <a:lnTo>
                    <a:pt x="1163" y="1346"/>
                  </a:lnTo>
                  <a:lnTo>
                    <a:pt x="1173" y="1385"/>
                  </a:lnTo>
                  <a:lnTo>
                    <a:pt x="1184" y="1426"/>
                  </a:lnTo>
                  <a:lnTo>
                    <a:pt x="1194" y="1464"/>
                  </a:lnTo>
                  <a:lnTo>
                    <a:pt x="1204" y="1497"/>
                  </a:lnTo>
                  <a:lnTo>
                    <a:pt x="1204" y="1500"/>
                  </a:lnTo>
                  <a:lnTo>
                    <a:pt x="1214" y="1523"/>
                  </a:lnTo>
                  <a:lnTo>
                    <a:pt x="1217" y="1525"/>
                  </a:lnTo>
                  <a:lnTo>
                    <a:pt x="1227" y="1543"/>
                  </a:lnTo>
                  <a:lnTo>
                    <a:pt x="1227" y="1543"/>
                  </a:lnTo>
                  <a:lnTo>
                    <a:pt x="1232" y="1546"/>
                  </a:lnTo>
                  <a:lnTo>
                    <a:pt x="1232" y="1548"/>
                  </a:lnTo>
                  <a:lnTo>
                    <a:pt x="1245" y="1553"/>
                  </a:lnTo>
                  <a:lnTo>
                    <a:pt x="1250" y="1553"/>
                  </a:lnTo>
                  <a:lnTo>
                    <a:pt x="1255" y="1551"/>
                  </a:lnTo>
                  <a:lnTo>
                    <a:pt x="1258" y="1553"/>
                  </a:lnTo>
                  <a:lnTo>
                    <a:pt x="1268" y="1548"/>
                  </a:lnTo>
                  <a:lnTo>
                    <a:pt x="1271" y="1546"/>
                  </a:lnTo>
                  <a:lnTo>
                    <a:pt x="1281" y="1536"/>
                  </a:lnTo>
                  <a:lnTo>
                    <a:pt x="1281" y="1536"/>
                  </a:lnTo>
                  <a:lnTo>
                    <a:pt x="1291" y="1520"/>
                  </a:lnTo>
                  <a:lnTo>
                    <a:pt x="1294" y="1515"/>
                  </a:lnTo>
                  <a:lnTo>
                    <a:pt x="1304" y="1495"/>
                  </a:lnTo>
                  <a:lnTo>
                    <a:pt x="1291" y="1487"/>
                  </a:lnTo>
                  <a:lnTo>
                    <a:pt x="1301" y="1500"/>
                  </a:lnTo>
                  <a:lnTo>
                    <a:pt x="1314" y="1482"/>
                  </a:lnTo>
                  <a:lnTo>
                    <a:pt x="1317" y="1479"/>
                  </a:lnTo>
                  <a:lnTo>
                    <a:pt x="1324" y="1467"/>
                  </a:lnTo>
                  <a:lnTo>
                    <a:pt x="1311" y="1456"/>
                  </a:lnTo>
                  <a:lnTo>
                    <a:pt x="1317" y="1472"/>
                  </a:lnTo>
                  <a:lnTo>
                    <a:pt x="1327" y="1469"/>
                  </a:lnTo>
                  <a:lnTo>
                    <a:pt x="1317" y="1467"/>
                  </a:lnTo>
                  <a:lnTo>
                    <a:pt x="1322" y="1469"/>
                  </a:lnTo>
                  <a:lnTo>
                    <a:pt x="1322" y="1454"/>
                  </a:lnTo>
                  <a:lnTo>
                    <a:pt x="1311" y="1467"/>
                  </a:lnTo>
                  <a:lnTo>
                    <a:pt x="1322" y="1482"/>
                  </a:lnTo>
                  <a:lnTo>
                    <a:pt x="1332" y="1469"/>
                  </a:lnTo>
                  <a:lnTo>
                    <a:pt x="1319" y="1474"/>
                  </a:lnTo>
                  <a:lnTo>
                    <a:pt x="1329" y="1505"/>
                  </a:lnTo>
                  <a:lnTo>
                    <a:pt x="1342" y="1500"/>
                  </a:lnTo>
                  <a:lnTo>
                    <a:pt x="1329" y="1505"/>
                  </a:lnTo>
                  <a:lnTo>
                    <a:pt x="1342" y="1546"/>
                  </a:lnTo>
                  <a:lnTo>
                    <a:pt x="1355" y="1541"/>
                  </a:lnTo>
                  <a:lnTo>
                    <a:pt x="1342" y="1543"/>
                  </a:lnTo>
                  <a:lnTo>
                    <a:pt x="1352" y="1587"/>
                  </a:lnTo>
                  <a:lnTo>
                    <a:pt x="1363" y="1633"/>
                  </a:lnTo>
                  <a:lnTo>
                    <a:pt x="1373" y="1681"/>
                  </a:lnTo>
                  <a:lnTo>
                    <a:pt x="1383" y="1730"/>
                  </a:lnTo>
                  <a:lnTo>
                    <a:pt x="1383" y="1732"/>
                  </a:lnTo>
                  <a:lnTo>
                    <a:pt x="1396" y="1778"/>
                  </a:lnTo>
                  <a:lnTo>
                    <a:pt x="1409" y="1773"/>
                  </a:lnTo>
                  <a:lnTo>
                    <a:pt x="1396" y="1776"/>
                  </a:lnTo>
                  <a:lnTo>
                    <a:pt x="1406" y="1819"/>
                  </a:lnTo>
                  <a:lnTo>
                    <a:pt x="1414" y="1855"/>
                  </a:lnTo>
                  <a:lnTo>
                    <a:pt x="1414" y="1858"/>
                  </a:lnTo>
                  <a:lnTo>
                    <a:pt x="1424" y="1886"/>
                  </a:lnTo>
                  <a:lnTo>
                    <a:pt x="1427" y="1888"/>
                  </a:lnTo>
                  <a:lnTo>
                    <a:pt x="1437" y="1909"/>
                  </a:lnTo>
                  <a:lnTo>
                    <a:pt x="1439" y="1914"/>
                  </a:lnTo>
                  <a:lnTo>
                    <a:pt x="1452" y="1927"/>
                  </a:lnTo>
                  <a:lnTo>
                    <a:pt x="1452" y="1927"/>
                  </a:lnTo>
                  <a:lnTo>
                    <a:pt x="1462" y="1934"/>
                  </a:lnTo>
                  <a:lnTo>
                    <a:pt x="1465" y="1934"/>
                  </a:lnTo>
                  <a:lnTo>
                    <a:pt x="1470" y="1937"/>
                  </a:lnTo>
                  <a:lnTo>
                    <a:pt x="1475" y="1937"/>
                  </a:lnTo>
                  <a:lnTo>
                    <a:pt x="1485" y="1934"/>
                  </a:lnTo>
                  <a:lnTo>
                    <a:pt x="1485" y="1932"/>
                  </a:lnTo>
                  <a:lnTo>
                    <a:pt x="1490" y="1932"/>
                  </a:lnTo>
                  <a:lnTo>
                    <a:pt x="1501" y="1924"/>
                  </a:lnTo>
                  <a:lnTo>
                    <a:pt x="1501" y="1924"/>
                  </a:lnTo>
                  <a:lnTo>
                    <a:pt x="1511" y="1911"/>
                  </a:lnTo>
                  <a:lnTo>
                    <a:pt x="1501" y="1898"/>
                  </a:lnTo>
                  <a:lnTo>
                    <a:pt x="1511" y="1911"/>
                  </a:lnTo>
                  <a:lnTo>
                    <a:pt x="1524" y="1901"/>
                  </a:lnTo>
                  <a:lnTo>
                    <a:pt x="1534" y="1893"/>
                  </a:lnTo>
                  <a:lnTo>
                    <a:pt x="1524" y="1896"/>
                  </a:lnTo>
                  <a:lnTo>
                    <a:pt x="1529" y="1893"/>
                  </a:lnTo>
                  <a:lnTo>
                    <a:pt x="1524" y="1881"/>
                  </a:lnTo>
                  <a:lnTo>
                    <a:pt x="1521" y="1896"/>
                  </a:lnTo>
                  <a:lnTo>
                    <a:pt x="1531" y="1898"/>
                  </a:lnTo>
                  <a:lnTo>
                    <a:pt x="1534" y="1883"/>
                  </a:lnTo>
                  <a:lnTo>
                    <a:pt x="1524" y="1893"/>
                  </a:lnTo>
                  <a:lnTo>
                    <a:pt x="1531" y="1906"/>
                  </a:lnTo>
                  <a:lnTo>
                    <a:pt x="1542" y="1896"/>
                  </a:lnTo>
                  <a:lnTo>
                    <a:pt x="1529" y="1904"/>
                  </a:lnTo>
                  <a:lnTo>
                    <a:pt x="1539" y="1927"/>
                  </a:lnTo>
                  <a:lnTo>
                    <a:pt x="1552" y="1955"/>
                  </a:lnTo>
                  <a:lnTo>
                    <a:pt x="1565" y="1947"/>
                  </a:lnTo>
                  <a:lnTo>
                    <a:pt x="1552" y="1952"/>
                  </a:lnTo>
                  <a:lnTo>
                    <a:pt x="1562" y="1983"/>
                  </a:lnTo>
                  <a:lnTo>
                    <a:pt x="1572" y="2013"/>
                  </a:lnTo>
                  <a:lnTo>
                    <a:pt x="1572" y="2013"/>
                  </a:lnTo>
                  <a:lnTo>
                    <a:pt x="1583" y="2042"/>
                  </a:lnTo>
                  <a:lnTo>
                    <a:pt x="1583" y="2044"/>
                  </a:lnTo>
                  <a:lnTo>
                    <a:pt x="1593" y="2067"/>
                  </a:lnTo>
                  <a:lnTo>
                    <a:pt x="1595" y="2070"/>
                  </a:lnTo>
                  <a:lnTo>
                    <a:pt x="1608" y="2090"/>
                  </a:lnTo>
                  <a:lnTo>
                    <a:pt x="1618" y="2080"/>
                  </a:lnTo>
                  <a:lnTo>
                    <a:pt x="1608" y="2090"/>
                  </a:lnTo>
                  <a:lnTo>
                    <a:pt x="1618" y="2108"/>
                  </a:lnTo>
                  <a:lnTo>
                    <a:pt x="1618" y="2111"/>
                  </a:lnTo>
                  <a:lnTo>
                    <a:pt x="1629" y="2123"/>
                  </a:lnTo>
                  <a:lnTo>
                    <a:pt x="1631" y="2123"/>
                  </a:lnTo>
                  <a:lnTo>
                    <a:pt x="1641" y="2134"/>
                  </a:lnTo>
                  <a:lnTo>
                    <a:pt x="1649" y="2121"/>
                  </a:lnTo>
                  <a:lnTo>
                    <a:pt x="1639" y="2134"/>
                  </a:lnTo>
                  <a:lnTo>
                    <a:pt x="1646" y="2144"/>
                  </a:lnTo>
                  <a:lnTo>
                    <a:pt x="1649" y="2144"/>
                  </a:lnTo>
                  <a:lnTo>
                    <a:pt x="1662" y="2154"/>
                  </a:lnTo>
                  <a:lnTo>
                    <a:pt x="1669" y="2141"/>
                  </a:lnTo>
                  <a:lnTo>
                    <a:pt x="1662" y="2154"/>
                  </a:lnTo>
                  <a:lnTo>
                    <a:pt x="1672" y="2164"/>
                  </a:lnTo>
                  <a:lnTo>
                    <a:pt x="1682" y="2175"/>
                  </a:lnTo>
                  <a:lnTo>
                    <a:pt x="1682" y="2175"/>
                  </a:lnTo>
                  <a:lnTo>
                    <a:pt x="1692" y="2182"/>
                  </a:lnTo>
                  <a:lnTo>
                    <a:pt x="1703" y="2190"/>
                  </a:lnTo>
                  <a:lnTo>
                    <a:pt x="1705" y="2190"/>
                  </a:lnTo>
                  <a:lnTo>
                    <a:pt x="1705" y="2192"/>
                  </a:lnTo>
                  <a:lnTo>
                    <a:pt x="1718" y="2198"/>
                  </a:lnTo>
                  <a:lnTo>
                    <a:pt x="1728" y="2203"/>
                  </a:lnTo>
                  <a:lnTo>
                    <a:pt x="1738" y="2208"/>
                  </a:lnTo>
                  <a:lnTo>
                    <a:pt x="1741" y="2208"/>
                  </a:lnTo>
                  <a:lnTo>
                    <a:pt x="1751" y="2210"/>
                  </a:lnTo>
                  <a:lnTo>
                    <a:pt x="1754" y="2195"/>
                  </a:lnTo>
                  <a:lnTo>
                    <a:pt x="1749" y="2210"/>
                  </a:lnTo>
                  <a:lnTo>
                    <a:pt x="1759" y="2215"/>
                  </a:lnTo>
                  <a:lnTo>
                    <a:pt x="1759" y="2213"/>
                  </a:lnTo>
                  <a:lnTo>
                    <a:pt x="1764" y="2215"/>
                  </a:lnTo>
                  <a:lnTo>
                    <a:pt x="1774" y="2215"/>
                  </a:lnTo>
                  <a:lnTo>
                    <a:pt x="1785" y="2215"/>
                  </a:lnTo>
                  <a:lnTo>
                    <a:pt x="1785" y="2200"/>
                  </a:lnTo>
                  <a:lnTo>
                    <a:pt x="1782" y="2215"/>
                  </a:lnTo>
                  <a:lnTo>
                    <a:pt x="1792" y="2218"/>
                  </a:lnTo>
                  <a:lnTo>
                    <a:pt x="1802" y="2221"/>
                  </a:lnTo>
                  <a:lnTo>
                    <a:pt x="1805" y="2221"/>
                  </a:lnTo>
                  <a:lnTo>
                    <a:pt x="1815" y="2221"/>
                  </a:lnTo>
                  <a:lnTo>
                    <a:pt x="1828" y="2221"/>
                  </a:lnTo>
                  <a:lnTo>
                    <a:pt x="1838" y="2221"/>
                  </a:lnTo>
                  <a:lnTo>
                    <a:pt x="1848" y="2221"/>
                  </a:lnTo>
                  <a:lnTo>
                    <a:pt x="1859" y="2221"/>
                  </a:lnTo>
                  <a:lnTo>
                    <a:pt x="1869" y="2221"/>
                  </a:lnTo>
                  <a:lnTo>
                    <a:pt x="1879" y="2221"/>
                  </a:lnTo>
                  <a:lnTo>
                    <a:pt x="1889" y="2221"/>
                  </a:lnTo>
                  <a:lnTo>
                    <a:pt x="1900" y="2221"/>
                  </a:lnTo>
                  <a:lnTo>
                    <a:pt x="1900" y="2221"/>
                  </a:lnTo>
                  <a:lnTo>
                    <a:pt x="1905" y="2221"/>
                  </a:lnTo>
                  <a:lnTo>
                    <a:pt x="1915" y="2218"/>
                  </a:lnTo>
                  <a:lnTo>
                    <a:pt x="1910" y="2203"/>
                  </a:lnTo>
                  <a:lnTo>
                    <a:pt x="1910" y="2218"/>
                  </a:lnTo>
                  <a:lnTo>
                    <a:pt x="1920" y="2218"/>
                  </a:lnTo>
                  <a:lnTo>
                    <a:pt x="1923" y="2218"/>
                  </a:lnTo>
                  <a:lnTo>
                    <a:pt x="1935" y="2215"/>
                  </a:lnTo>
                  <a:lnTo>
                    <a:pt x="1933" y="2200"/>
                  </a:lnTo>
                  <a:lnTo>
                    <a:pt x="1933" y="2215"/>
                  </a:lnTo>
                  <a:lnTo>
                    <a:pt x="1943" y="2215"/>
                  </a:lnTo>
                  <a:lnTo>
                    <a:pt x="1953" y="2215"/>
                  </a:lnTo>
                  <a:lnTo>
                    <a:pt x="1964" y="2215"/>
                  </a:lnTo>
                  <a:lnTo>
                    <a:pt x="1974" y="2215"/>
                  </a:lnTo>
                  <a:lnTo>
                    <a:pt x="1974" y="2215"/>
                  </a:lnTo>
                  <a:lnTo>
                    <a:pt x="1979" y="2215"/>
                  </a:lnTo>
                  <a:lnTo>
                    <a:pt x="1989" y="2213"/>
                  </a:lnTo>
                  <a:lnTo>
                    <a:pt x="1984" y="2198"/>
                  </a:lnTo>
                  <a:lnTo>
                    <a:pt x="1984" y="2213"/>
                  </a:lnTo>
                  <a:lnTo>
                    <a:pt x="1994" y="2213"/>
                  </a:lnTo>
                  <a:lnTo>
                    <a:pt x="1994" y="2213"/>
                  </a:lnTo>
                  <a:lnTo>
                    <a:pt x="1999" y="2213"/>
                  </a:lnTo>
                  <a:lnTo>
                    <a:pt x="2010" y="2210"/>
                  </a:lnTo>
                  <a:lnTo>
                    <a:pt x="2004" y="2195"/>
                  </a:lnTo>
                  <a:lnTo>
                    <a:pt x="2004" y="2210"/>
                  </a:lnTo>
                  <a:lnTo>
                    <a:pt x="2015" y="2210"/>
                  </a:lnTo>
                  <a:lnTo>
                    <a:pt x="2025" y="2210"/>
                  </a:lnTo>
                  <a:lnTo>
                    <a:pt x="2027" y="2210"/>
                  </a:lnTo>
                  <a:lnTo>
                    <a:pt x="2040" y="2208"/>
                  </a:lnTo>
                  <a:lnTo>
                    <a:pt x="2038" y="2192"/>
                  </a:lnTo>
                  <a:lnTo>
                    <a:pt x="2038" y="2208"/>
                  </a:lnTo>
                  <a:lnTo>
                    <a:pt x="2048" y="2208"/>
                  </a:lnTo>
                  <a:lnTo>
                    <a:pt x="2058" y="2208"/>
                  </a:lnTo>
                  <a:lnTo>
                    <a:pt x="2068" y="2208"/>
                  </a:lnTo>
                  <a:lnTo>
                    <a:pt x="2079" y="2208"/>
                  </a:lnTo>
                  <a:lnTo>
                    <a:pt x="2089" y="2208"/>
                  </a:lnTo>
                  <a:lnTo>
                    <a:pt x="2099" y="2208"/>
                  </a:lnTo>
                  <a:lnTo>
                    <a:pt x="2099" y="2208"/>
                  </a:lnTo>
                  <a:lnTo>
                    <a:pt x="2104" y="2208"/>
                  </a:lnTo>
                  <a:lnTo>
                    <a:pt x="2114" y="2205"/>
                  </a:lnTo>
                  <a:lnTo>
                    <a:pt x="2109" y="2190"/>
                  </a:lnTo>
                  <a:lnTo>
                    <a:pt x="2109" y="2205"/>
                  </a:lnTo>
                  <a:lnTo>
                    <a:pt x="2119" y="2205"/>
                  </a:lnTo>
                  <a:lnTo>
                    <a:pt x="2130" y="2205"/>
                  </a:lnTo>
                  <a:lnTo>
                    <a:pt x="2132" y="2205"/>
                  </a:lnTo>
                  <a:lnTo>
                    <a:pt x="2145" y="2203"/>
                  </a:lnTo>
                  <a:lnTo>
                    <a:pt x="2143" y="2187"/>
                  </a:lnTo>
                  <a:lnTo>
                    <a:pt x="2143" y="2203"/>
                  </a:lnTo>
                  <a:lnTo>
                    <a:pt x="2153" y="2203"/>
                  </a:lnTo>
                  <a:lnTo>
                    <a:pt x="2163" y="2203"/>
                  </a:lnTo>
                  <a:lnTo>
                    <a:pt x="2173" y="2203"/>
                  </a:lnTo>
                  <a:lnTo>
                    <a:pt x="2183" y="2203"/>
                  </a:lnTo>
                  <a:lnTo>
                    <a:pt x="2183" y="2203"/>
                  </a:lnTo>
                  <a:lnTo>
                    <a:pt x="2189" y="2203"/>
                  </a:lnTo>
                  <a:lnTo>
                    <a:pt x="2199" y="2200"/>
                  </a:lnTo>
                  <a:lnTo>
                    <a:pt x="2194" y="2185"/>
                  </a:lnTo>
                  <a:lnTo>
                    <a:pt x="2194" y="2200"/>
                  </a:lnTo>
                  <a:lnTo>
                    <a:pt x="2204" y="2200"/>
                  </a:lnTo>
                  <a:lnTo>
                    <a:pt x="2204" y="2200"/>
                  </a:lnTo>
                  <a:lnTo>
                    <a:pt x="2209" y="2200"/>
                  </a:lnTo>
                  <a:lnTo>
                    <a:pt x="2219" y="2198"/>
                  </a:lnTo>
                  <a:lnTo>
                    <a:pt x="2214" y="2182"/>
                  </a:lnTo>
                  <a:lnTo>
                    <a:pt x="2214" y="2198"/>
                  </a:lnTo>
                  <a:lnTo>
                    <a:pt x="2224" y="2198"/>
                  </a:lnTo>
                  <a:lnTo>
                    <a:pt x="2224" y="2198"/>
                  </a:lnTo>
                  <a:lnTo>
                    <a:pt x="2229" y="2198"/>
                  </a:lnTo>
                  <a:lnTo>
                    <a:pt x="2240" y="2195"/>
                  </a:lnTo>
                  <a:lnTo>
                    <a:pt x="2235" y="2180"/>
                  </a:lnTo>
                  <a:lnTo>
                    <a:pt x="2237" y="2195"/>
                  </a:lnTo>
                  <a:lnTo>
                    <a:pt x="2250" y="2192"/>
                  </a:lnTo>
                  <a:lnTo>
                    <a:pt x="2252" y="2192"/>
                  </a:lnTo>
                  <a:lnTo>
                    <a:pt x="2263" y="2190"/>
                  </a:lnTo>
                  <a:lnTo>
                    <a:pt x="2273" y="2187"/>
                  </a:lnTo>
                  <a:lnTo>
                    <a:pt x="2283" y="2185"/>
                  </a:lnTo>
                  <a:lnTo>
                    <a:pt x="2293" y="2182"/>
                  </a:lnTo>
                  <a:lnTo>
                    <a:pt x="2288" y="2167"/>
                  </a:lnTo>
                  <a:lnTo>
                    <a:pt x="2291" y="2182"/>
                  </a:lnTo>
                  <a:lnTo>
                    <a:pt x="2304" y="2180"/>
                  </a:lnTo>
                  <a:lnTo>
                    <a:pt x="2306" y="2177"/>
                  </a:lnTo>
                  <a:lnTo>
                    <a:pt x="2311" y="2177"/>
                  </a:lnTo>
                  <a:lnTo>
                    <a:pt x="2319" y="2172"/>
                  </a:lnTo>
                  <a:lnTo>
                    <a:pt x="2309" y="2159"/>
                  </a:lnTo>
                  <a:lnTo>
                    <a:pt x="2314" y="2175"/>
                  </a:lnTo>
                  <a:lnTo>
                    <a:pt x="2324" y="2172"/>
                  </a:lnTo>
                  <a:lnTo>
                    <a:pt x="2327" y="2172"/>
                  </a:lnTo>
                  <a:lnTo>
                    <a:pt x="2337" y="2167"/>
                  </a:lnTo>
                  <a:lnTo>
                    <a:pt x="2329" y="2152"/>
                  </a:lnTo>
                  <a:lnTo>
                    <a:pt x="2334" y="2167"/>
                  </a:lnTo>
                  <a:lnTo>
                    <a:pt x="2345" y="2164"/>
                  </a:lnTo>
                  <a:lnTo>
                    <a:pt x="2347" y="2164"/>
                  </a:lnTo>
                  <a:lnTo>
                    <a:pt x="2360" y="2159"/>
                  </a:lnTo>
                  <a:lnTo>
                    <a:pt x="2357" y="2157"/>
                  </a:lnTo>
                  <a:lnTo>
                    <a:pt x="2362" y="2157"/>
                  </a:lnTo>
                  <a:lnTo>
                    <a:pt x="2373" y="2149"/>
                  </a:lnTo>
                  <a:lnTo>
                    <a:pt x="2362" y="2136"/>
                  </a:lnTo>
                  <a:lnTo>
                    <a:pt x="2370" y="2152"/>
                  </a:lnTo>
                  <a:lnTo>
                    <a:pt x="2380" y="2146"/>
                  </a:lnTo>
                  <a:lnTo>
                    <a:pt x="2391" y="2141"/>
                  </a:lnTo>
                  <a:lnTo>
                    <a:pt x="2401" y="2136"/>
                  </a:lnTo>
                  <a:lnTo>
                    <a:pt x="2393" y="2121"/>
                  </a:lnTo>
                  <a:lnTo>
                    <a:pt x="2396" y="2136"/>
                  </a:lnTo>
                  <a:lnTo>
                    <a:pt x="2408" y="2134"/>
                  </a:lnTo>
                  <a:lnTo>
                    <a:pt x="2406" y="2118"/>
                  </a:lnTo>
                  <a:lnTo>
                    <a:pt x="2406" y="2134"/>
                  </a:lnTo>
                  <a:lnTo>
                    <a:pt x="2416" y="2134"/>
                  </a:lnTo>
                  <a:lnTo>
                    <a:pt x="2416" y="2134"/>
                  </a:lnTo>
                  <a:lnTo>
                    <a:pt x="2421" y="2134"/>
                  </a:lnTo>
                  <a:lnTo>
                    <a:pt x="2429" y="2131"/>
                  </a:lnTo>
                  <a:lnTo>
                    <a:pt x="2424" y="2116"/>
                  </a:lnTo>
                  <a:lnTo>
                    <a:pt x="2424" y="2131"/>
                  </a:lnTo>
                  <a:lnTo>
                    <a:pt x="2434" y="2131"/>
                  </a:lnTo>
                  <a:lnTo>
                    <a:pt x="2444" y="2131"/>
                  </a:lnTo>
                  <a:lnTo>
                    <a:pt x="2457" y="2131"/>
                  </a:lnTo>
                  <a:lnTo>
                    <a:pt x="2467" y="2131"/>
                  </a:lnTo>
                  <a:lnTo>
                    <a:pt x="2477" y="2131"/>
                  </a:lnTo>
                  <a:lnTo>
                    <a:pt x="2477" y="2131"/>
                  </a:lnTo>
                  <a:lnTo>
                    <a:pt x="2483" y="2131"/>
                  </a:lnTo>
                  <a:lnTo>
                    <a:pt x="2493" y="2129"/>
                  </a:lnTo>
                  <a:lnTo>
                    <a:pt x="2503" y="2126"/>
                  </a:lnTo>
                  <a:lnTo>
                    <a:pt x="2506" y="2126"/>
                  </a:lnTo>
                  <a:lnTo>
                    <a:pt x="2518" y="2121"/>
                  </a:lnTo>
                  <a:lnTo>
                    <a:pt x="2529" y="2116"/>
                  </a:lnTo>
                  <a:lnTo>
                    <a:pt x="2531" y="2113"/>
                  </a:lnTo>
                  <a:lnTo>
                    <a:pt x="2541" y="2106"/>
                  </a:lnTo>
                  <a:lnTo>
                    <a:pt x="2541" y="2106"/>
                  </a:lnTo>
                  <a:lnTo>
                    <a:pt x="2549" y="2098"/>
                  </a:lnTo>
                  <a:lnTo>
                    <a:pt x="2539" y="2085"/>
                  </a:lnTo>
                  <a:lnTo>
                    <a:pt x="2549" y="2098"/>
                  </a:lnTo>
                  <a:lnTo>
                    <a:pt x="2559" y="2090"/>
                  </a:lnTo>
                  <a:lnTo>
                    <a:pt x="2572" y="2080"/>
                  </a:lnTo>
                  <a:lnTo>
                    <a:pt x="2572" y="2080"/>
                  </a:lnTo>
                  <a:lnTo>
                    <a:pt x="2582" y="2070"/>
                  </a:lnTo>
                  <a:lnTo>
                    <a:pt x="2582" y="2070"/>
                  </a:lnTo>
                  <a:lnTo>
                    <a:pt x="2593" y="2057"/>
                  </a:lnTo>
                  <a:lnTo>
                    <a:pt x="2603" y="2042"/>
                  </a:lnTo>
                  <a:lnTo>
                    <a:pt x="2605" y="2039"/>
                  </a:lnTo>
                  <a:lnTo>
                    <a:pt x="2616" y="2021"/>
                  </a:lnTo>
                  <a:lnTo>
                    <a:pt x="2603" y="2011"/>
                  </a:lnTo>
                  <a:lnTo>
                    <a:pt x="2613" y="2024"/>
                  </a:lnTo>
                  <a:lnTo>
                    <a:pt x="2626" y="2006"/>
                  </a:lnTo>
                  <a:lnTo>
                    <a:pt x="2628" y="2003"/>
                  </a:lnTo>
                  <a:lnTo>
                    <a:pt x="2639" y="1985"/>
                  </a:lnTo>
                  <a:lnTo>
                    <a:pt x="2626" y="1975"/>
                  </a:lnTo>
                  <a:lnTo>
                    <a:pt x="2636" y="1988"/>
                  </a:lnTo>
                  <a:lnTo>
                    <a:pt x="2646" y="1973"/>
                  </a:lnTo>
                  <a:lnTo>
                    <a:pt x="2636" y="1960"/>
                  </a:lnTo>
                  <a:lnTo>
                    <a:pt x="2646" y="1973"/>
                  </a:lnTo>
                  <a:lnTo>
                    <a:pt x="2656" y="1962"/>
                  </a:lnTo>
                  <a:lnTo>
                    <a:pt x="2646" y="1950"/>
                  </a:lnTo>
                  <a:lnTo>
                    <a:pt x="2656" y="1962"/>
                  </a:lnTo>
                  <a:lnTo>
                    <a:pt x="2664" y="1957"/>
                  </a:lnTo>
                  <a:lnTo>
                    <a:pt x="2654" y="1960"/>
                  </a:lnTo>
                  <a:lnTo>
                    <a:pt x="2659" y="1957"/>
                  </a:lnTo>
                  <a:lnTo>
                    <a:pt x="2654" y="1944"/>
                  </a:lnTo>
                  <a:lnTo>
                    <a:pt x="2651" y="1960"/>
                  </a:lnTo>
                  <a:lnTo>
                    <a:pt x="2664" y="1962"/>
                  </a:lnTo>
                  <a:lnTo>
                    <a:pt x="2662" y="1960"/>
                  </a:lnTo>
                  <a:lnTo>
                    <a:pt x="2667" y="1947"/>
                  </a:lnTo>
                  <a:lnTo>
                    <a:pt x="2659" y="1960"/>
                  </a:lnTo>
                  <a:lnTo>
                    <a:pt x="2669" y="1967"/>
                  </a:lnTo>
                  <a:lnTo>
                    <a:pt x="2677" y="1955"/>
                  </a:lnTo>
                  <a:lnTo>
                    <a:pt x="2669" y="1967"/>
                  </a:lnTo>
                  <a:lnTo>
                    <a:pt x="2679" y="1978"/>
                  </a:lnTo>
                  <a:lnTo>
                    <a:pt x="2687" y="1965"/>
                  </a:lnTo>
                  <a:lnTo>
                    <a:pt x="2677" y="1978"/>
                  </a:lnTo>
                  <a:lnTo>
                    <a:pt x="2687" y="1990"/>
                  </a:lnTo>
                  <a:lnTo>
                    <a:pt x="2690" y="1990"/>
                  </a:lnTo>
                  <a:lnTo>
                    <a:pt x="2700" y="2001"/>
                  </a:lnTo>
                  <a:lnTo>
                    <a:pt x="2700" y="2001"/>
                  </a:lnTo>
                  <a:lnTo>
                    <a:pt x="2713" y="2008"/>
                  </a:lnTo>
                  <a:lnTo>
                    <a:pt x="2720" y="1996"/>
                  </a:lnTo>
                  <a:lnTo>
                    <a:pt x="2713" y="2008"/>
                  </a:lnTo>
                  <a:lnTo>
                    <a:pt x="2723" y="2016"/>
                  </a:lnTo>
                  <a:lnTo>
                    <a:pt x="2726" y="2016"/>
                  </a:lnTo>
                  <a:lnTo>
                    <a:pt x="2728" y="2019"/>
                  </a:lnTo>
                  <a:lnTo>
                    <a:pt x="2738" y="2021"/>
                  </a:lnTo>
                  <a:lnTo>
                    <a:pt x="2741" y="2021"/>
                  </a:lnTo>
                  <a:lnTo>
                    <a:pt x="2746" y="2019"/>
                  </a:lnTo>
                  <a:lnTo>
                    <a:pt x="2749" y="2021"/>
                  </a:lnTo>
                  <a:lnTo>
                    <a:pt x="2759" y="2016"/>
                  </a:lnTo>
                  <a:lnTo>
                    <a:pt x="2769" y="2011"/>
                  </a:lnTo>
                  <a:lnTo>
                    <a:pt x="2772" y="2008"/>
                  </a:lnTo>
                  <a:lnTo>
                    <a:pt x="2782" y="1998"/>
                  </a:lnTo>
                  <a:lnTo>
                    <a:pt x="2782" y="1998"/>
                  </a:lnTo>
                  <a:lnTo>
                    <a:pt x="2792" y="1985"/>
                  </a:lnTo>
                  <a:lnTo>
                    <a:pt x="2795" y="1983"/>
                  </a:lnTo>
                  <a:lnTo>
                    <a:pt x="2805" y="1965"/>
                  </a:lnTo>
                  <a:lnTo>
                    <a:pt x="2805" y="1962"/>
                  </a:lnTo>
                  <a:lnTo>
                    <a:pt x="2815" y="1939"/>
                  </a:lnTo>
                  <a:lnTo>
                    <a:pt x="2825" y="1916"/>
                  </a:lnTo>
                  <a:lnTo>
                    <a:pt x="2838" y="1888"/>
                  </a:lnTo>
                  <a:lnTo>
                    <a:pt x="2841" y="1881"/>
                  </a:lnTo>
                  <a:lnTo>
                    <a:pt x="2841" y="1886"/>
                  </a:lnTo>
                  <a:lnTo>
                    <a:pt x="2851" y="1855"/>
                  </a:lnTo>
                  <a:lnTo>
                    <a:pt x="2851" y="1855"/>
                  </a:lnTo>
                  <a:lnTo>
                    <a:pt x="2861" y="1819"/>
                  </a:lnTo>
                  <a:lnTo>
                    <a:pt x="2871" y="1778"/>
                  </a:lnTo>
                  <a:lnTo>
                    <a:pt x="2871" y="1776"/>
                  </a:lnTo>
                  <a:lnTo>
                    <a:pt x="2881" y="1730"/>
                  </a:lnTo>
                  <a:lnTo>
                    <a:pt x="2892" y="1681"/>
                  </a:lnTo>
                  <a:lnTo>
                    <a:pt x="2902" y="1620"/>
                  </a:lnTo>
                  <a:lnTo>
                    <a:pt x="2912" y="1556"/>
                  </a:lnTo>
                  <a:lnTo>
                    <a:pt x="2922" y="1484"/>
                  </a:lnTo>
                  <a:lnTo>
                    <a:pt x="2922" y="1484"/>
                  </a:lnTo>
                  <a:lnTo>
                    <a:pt x="2933" y="1405"/>
                  </a:lnTo>
                  <a:lnTo>
                    <a:pt x="2945" y="1313"/>
                  </a:lnTo>
                  <a:lnTo>
                    <a:pt x="2945" y="1313"/>
                  </a:lnTo>
                  <a:lnTo>
                    <a:pt x="2956" y="1214"/>
                  </a:lnTo>
                  <a:lnTo>
                    <a:pt x="2966" y="1104"/>
                  </a:lnTo>
                  <a:lnTo>
                    <a:pt x="2976" y="984"/>
                  </a:lnTo>
                  <a:lnTo>
                    <a:pt x="2986" y="853"/>
                  </a:lnTo>
                  <a:lnTo>
                    <a:pt x="2997" y="715"/>
                  </a:lnTo>
                  <a:lnTo>
                    <a:pt x="3007" y="577"/>
                  </a:lnTo>
                  <a:lnTo>
                    <a:pt x="3017" y="439"/>
                  </a:lnTo>
                  <a:lnTo>
                    <a:pt x="3027" y="306"/>
                  </a:lnTo>
                  <a:lnTo>
                    <a:pt x="3037" y="191"/>
                  </a:lnTo>
                  <a:lnTo>
                    <a:pt x="3022" y="189"/>
                  </a:lnTo>
                  <a:lnTo>
                    <a:pt x="3037" y="191"/>
                  </a:lnTo>
                  <a:lnTo>
                    <a:pt x="3050" y="97"/>
                  </a:lnTo>
                  <a:lnTo>
                    <a:pt x="3035" y="94"/>
                  </a:lnTo>
                  <a:lnTo>
                    <a:pt x="3050" y="97"/>
                  </a:lnTo>
                  <a:lnTo>
                    <a:pt x="3060" y="35"/>
                  </a:lnTo>
                  <a:lnTo>
                    <a:pt x="3045" y="33"/>
                  </a:lnTo>
                  <a:lnTo>
                    <a:pt x="3058" y="43"/>
                  </a:lnTo>
                  <a:lnTo>
                    <a:pt x="3068" y="25"/>
                  </a:lnTo>
                  <a:lnTo>
                    <a:pt x="3050" y="28"/>
                  </a:lnTo>
                  <a:lnTo>
                    <a:pt x="3055" y="30"/>
                  </a:lnTo>
                  <a:lnTo>
                    <a:pt x="3060" y="28"/>
                  </a:lnTo>
                  <a:lnTo>
                    <a:pt x="3066" y="25"/>
                  </a:lnTo>
                  <a:lnTo>
                    <a:pt x="3055" y="15"/>
                  </a:lnTo>
                  <a:lnTo>
                    <a:pt x="3048" y="28"/>
                  </a:lnTo>
                  <a:lnTo>
                    <a:pt x="3058" y="35"/>
                  </a:lnTo>
                  <a:lnTo>
                    <a:pt x="3066" y="23"/>
                  </a:lnTo>
                  <a:lnTo>
                    <a:pt x="3053" y="25"/>
                  </a:lnTo>
                  <a:lnTo>
                    <a:pt x="3063" y="81"/>
                  </a:lnTo>
                  <a:lnTo>
                    <a:pt x="3076" y="79"/>
                  </a:lnTo>
                  <a:lnTo>
                    <a:pt x="3063" y="81"/>
                  </a:lnTo>
                  <a:lnTo>
                    <a:pt x="3073" y="171"/>
                  </a:lnTo>
                  <a:lnTo>
                    <a:pt x="3086" y="168"/>
                  </a:lnTo>
                  <a:lnTo>
                    <a:pt x="3071" y="171"/>
                  </a:lnTo>
                  <a:lnTo>
                    <a:pt x="3081" y="296"/>
                  </a:lnTo>
                  <a:lnTo>
                    <a:pt x="3091" y="431"/>
                  </a:lnTo>
                  <a:lnTo>
                    <a:pt x="3101" y="587"/>
                  </a:lnTo>
                  <a:lnTo>
                    <a:pt x="3112" y="748"/>
                  </a:lnTo>
                  <a:lnTo>
                    <a:pt x="3124" y="917"/>
                  </a:lnTo>
                  <a:lnTo>
                    <a:pt x="3135" y="1081"/>
                  </a:lnTo>
                  <a:lnTo>
                    <a:pt x="3145" y="1214"/>
                  </a:lnTo>
                  <a:close/>
                </a:path>
              </a:pathLst>
            </a:custGeom>
            <a:solidFill>
              <a:srgbClr val="000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6" name="Rectangle 79"/>
            <p:cNvSpPr>
              <a:spLocks noChangeArrowheads="1"/>
            </p:cNvSpPr>
            <p:nvPr/>
          </p:nvSpPr>
          <p:spPr bwMode="auto">
            <a:xfrm>
              <a:off x="2049503" y="1851025"/>
              <a:ext cx="5000625" cy="3976688"/>
            </a:xfrm>
            <a:prstGeom prst="rect">
              <a:avLst/>
            </a:prstGeom>
            <a:noFill/>
            <a:ln w="49213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7" name="Freeform 80"/>
            <p:cNvSpPr>
              <a:spLocks/>
            </p:cNvSpPr>
            <p:nvPr/>
          </p:nvSpPr>
          <p:spPr bwMode="auto">
            <a:xfrm>
              <a:off x="2025691" y="5822950"/>
              <a:ext cx="52388" cy="77788"/>
            </a:xfrm>
            <a:custGeom>
              <a:avLst/>
              <a:gdLst/>
              <a:ahLst/>
              <a:cxnLst>
                <a:cxn ang="0">
                  <a:pos x="0" y="46"/>
                </a:cxn>
                <a:cxn ang="0">
                  <a:pos x="30" y="49"/>
                </a:cxn>
                <a:cxn ang="0">
                  <a:pos x="33" y="3"/>
                </a:cxn>
                <a:cxn ang="0">
                  <a:pos x="2" y="0"/>
                </a:cxn>
                <a:cxn ang="0">
                  <a:pos x="0" y="46"/>
                </a:cxn>
              </a:cxnLst>
              <a:rect l="0" t="0" r="r" b="b"/>
              <a:pathLst>
                <a:path w="33" h="49">
                  <a:moveTo>
                    <a:pt x="0" y="46"/>
                  </a:moveTo>
                  <a:lnTo>
                    <a:pt x="30" y="49"/>
                  </a:lnTo>
                  <a:lnTo>
                    <a:pt x="33" y="3"/>
                  </a:lnTo>
                  <a:lnTo>
                    <a:pt x="2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8" name="Freeform 81"/>
            <p:cNvSpPr>
              <a:spLocks/>
            </p:cNvSpPr>
            <p:nvPr/>
          </p:nvSpPr>
          <p:spPr bwMode="auto">
            <a:xfrm>
              <a:off x="2857541" y="5822950"/>
              <a:ext cx="52388" cy="77788"/>
            </a:xfrm>
            <a:custGeom>
              <a:avLst/>
              <a:gdLst/>
              <a:ahLst/>
              <a:cxnLst>
                <a:cxn ang="0">
                  <a:pos x="0" y="46"/>
                </a:cxn>
                <a:cxn ang="0">
                  <a:pos x="30" y="49"/>
                </a:cxn>
                <a:cxn ang="0">
                  <a:pos x="33" y="3"/>
                </a:cxn>
                <a:cxn ang="0">
                  <a:pos x="2" y="0"/>
                </a:cxn>
                <a:cxn ang="0">
                  <a:pos x="0" y="46"/>
                </a:cxn>
              </a:cxnLst>
              <a:rect l="0" t="0" r="r" b="b"/>
              <a:pathLst>
                <a:path w="33" h="49">
                  <a:moveTo>
                    <a:pt x="0" y="46"/>
                  </a:moveTo>
                  <a:lnTo>
                    <a:pt x="30" y="49"/>
                  </a:lnTo>
                  <a:lnTo>
                    <a:pt x="33" y="3"/>
                  </a:lnTo>
                  <a:lnTo>
                    <a:pt x="2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9" name="Freeform 82"/>
            <p:cNvSpPr>
              <a:spLocks/>
            </p:cNvSpPr>
            <p:nvPr/>
          </p:nvSpPr>
          <p:spPr bwMode="auto">
            <a:xfrm>
              <a:off x="3694153" y="5822950"/>
              <a:ext cx="52388" cy="77788"/>
            </a:xfrm>
            <a:custGeom>
              <a:avLst/>
              <a:gdLst/>
              <a:ahLst/>
              <a:cxnLst>
                <a:cxn ang="0">
                  <a:pos x="0" y="46"/>
                </a:cxn>
                <a:cxn ang="0">
                  <a:pos x="30" y="49"/>
                </a:cxn>
                <a:cxn ang="0">
                  <a:pos x="33" y="3"/>
                </a:cxn>
                <a:cxn ang="0">
                  <a:pos x="2" y="0"/>
                </a:cxn>
                <a:cxn ang="0">
                  <a:pos x="0" y="46"/>
                </a:cxn>
              </a:cxnLst>
              <a:rect l="0" t="0" r="r" b="b"/>
              <a:pathLst>
                <a:path w="33" h="49">
                  <a:moveTo>
                    <a:pt x="0" y="46"/>
                  </a:moveTo>
                  <a:lnTo>
                    <a:pt x="30" y="49"/>
                  </a:lnTo>
                  <a:lnTo>
                    <a:pt x="33" y="3"/>
                  </a:lnTo>
                  <a:lnTo>
                    <a:pt x="2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0" name="Freeform 83"/>
            <p:cNvSpPr>
              <a:spLocks/>
            </p:cNvSpPr>
            <p:nvPr/>
          </p:nvSpPr>
          <p:spPr bwMode="auto">
            <a:xfrm>
              <a:off x="4521241" y="5822950"/>
              <a:ext cx="52388" cy="77788"/>
            </a:xfrm>
            <a:custGeom>
              <a:avLst/>
              <a:gdLst/>
              <a:ahLst/>
              <a:cxnLst>
                <a:cxn ang="0">
                  <a:pos x="0" y="46"/>
                </a:cxn>
                <a:cxn ang="0">
                  <a:pos x="31" y="49"/>
                </a:cxn>
                <a:cxn ang="0">
                  <a:pos x="33" y="3"/>
                </a:cxn>
                <a:cxn ang="0">
                  <a:pos x="3" y="0"/>
                </a:cxn>
                <a:cxn ang="0">
                  <a:pos x="0" y="46"/>
                </a:cxn>
              </a:cxnLst>
              <a:rect l="0" t="0" r="r" b="b"/>
              <a:pathLst>
                <a:path w="33" h="49">
                  <a:moveTo>
                    <a:pt x="0" y="46"/>
                  </a:moveTo>
                  <a:lnTo>
                    <a:pt x="31" y="49"/>
                  </a:lnTo>
                  <a:lnTo>
                    <a:pt x="33" y="3"/>
                  </a:lnTo>
                  <a:lnTo>
                    <a:pt x="3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1" name="Freeform 84"/>
            <p:cNvSpPr>
              <a:spLocks/>
            </p:cNvSpPr>
            <p:nvPr/>
          </p:nvSpPr>
          <p:spPr bwMode="auto">
            <a:xfrm>
              <a:off x="5353091" y="5822950"/>
              <a:ext cx="53975" cy="77788"/>
            </a:xfrm>
            <a:custGeom>
              <a:avLst/>
              <a:gdLst/>
              <a:ahLst/>
              <a:cxnLst>
                <a:cxn ang="0">
                  <a:pos x="0" y="46"/>
                </a:cxn>
                <a:cxn ang="0">
                  <a:pos x="31" y="49"/>
                </a:cxn>
                <a:cxn ang="0">
                  <a:pos x="34" y="3"/>
                </a:cxn>
                <a:cxn ang="0">
                  <a:pos x="3" y="0"/>
                </a:cxn>
                <a:cxn ang="0">
                  <a:pos x="0" y="46"/>
                </a:cxn>
              </a:cxnLst>
              <a:rect l="0" t="0" r="r" b="b"/>
              <a:pathLst>
                <a:path w="34" h="49">
                  <a:moveTo>
                    <a:pt x="0" y="46"/>
                  </a:moveTo>
                  <a:lnTo>
                    <a:pt x="31" y="49"/>
                  </a:lnTo>
                  <a:lnTo>
                    <a:pt x="34" y="3"/>
                  </a:lnTo>
                  <a:lnTo>
                    <a:pt x="3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2" name="Freeform 85"/>
            <p:cNvSpPr>
              <a:spLocks/>
            </p:cNvSpPr>
            <p:nvPr/>
          </p:nvSpPr>
          <p:spPr bwMode="auto">
            <a:xfrm>
              <a:off x="6189703" y="5822950"/>
              <a:ext cx="52388" cy="77788"/>
            </a:xfrm>
            <a:custGeom>
              <a:avLst/>
              <a:gdLst/>
              <a:ahLst/>
              <a:cxnLst>
                <a:cxn ang="0">
                  <a:pos x="0" y="46"/>
                </a:cxn>
                <a:cxn ang="0">
                  <a:pos x="31" y="49"/>
                </a:cxn>
                <a:cxn ang="0">
                  <a:pos x="33" y="3"/>
                </a:cxn>
                <a:cxn ang="0">
                  <a:pos x="3" y="0"/>
                </a:cxn>
                <a:cxn ang="0">
                  <a:pos x="0" y="46"/>
                </a:cxn>
              </a:cxnLst>
              <a:rect l="0" t="0" r="r" b="b"/>
              <a:pathLst>
                <a:path w="33" h="49">
                  <a:moveTo>
                    <a:pt x="0" y="46"/>
                  </a:moveTo>
                  <a:lnTo>
                    <a:pt x="31" y="49"/>
                  </a:lnTo>
                  <a:lnTo>
                    <a:pt x="33" y="3"/>
                  </a:lnTo>
                  <a:lnTo>
                    <a:pt x="3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3" name="Freeform 86"/>
            <p:cNvSpPr>
              <a:spLocks/>
            </p:cNvSpPr>
            <p:nvPr/>
          </p:nvSpPr>
          <p:spPr bwMode="auto">
            <a:xfrm>
              <a:off x="7021553" y="5822950"/>
              <a:ext cx="53975" cy="77788"/>
            </a:xfrm>
            <a:custGeom>
              <a:avLst/>
              <a:gdLst/>
              <a:ahLst/>
              <a:cxnLst>
                <a:cxn ang="0">
                  <a:pos x="0" y="46"/>
                </a:cxn>
                <a:cxn ang="0">
                  <a:pos x="31" y="49"/>
                </a:cxn>
                <a:cxn ang="0">
                  <a:pos x="34" y="3"/>
                </a:cxn>
                <a:cxn ang="0">
                  <a:pos x="3" y="0"/>
                </a:cxn>
                <a:cxn ang="0">
                  <a:pos x="0" y="46"/>
                </a:cxn>
              </a:cxnLst>
              <a:rect l="0" t="0" r="r" b="b"/>
              <a:pathLst>
                <a:path w="34" h="49">
                  <a:moveTo>
                    <a:pt x="0" y="46"/>
                  </a:moveTo>
                  <a:lnTo>
                    <a:pt x="31" y="49"/>
                  </a:lnTo>
                  <a:lnTo>
                    <a:pt x="34" y="3"/>
                  </a:lnTo>
                  <a:lnTo>
                    <a:pt x="3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" name="Freeform 87"/>
            <p:cNvSpPr>
              <a:spLocks/>
            </p:cNvSpPr>
            <p:nvPr/>
          </p:nvSpPr>
          <p:spPr bwMode="auto">
            <a:xfrm>
              <a:off x="2033628" y="2233612"/>
              <a:ext cx="5041900" cy="3525838"/>
            </a:xfrm>
            <a:custGeom>
              <a:avLst/>
              <a:gdLst/>
              <a:ahLst/>
              <a:cxnLst>
                <a:cxn ang="0">
                  <a:pos x="3045" y="7"/>
                </a:cxn>
                <a:cxn ang="0">
                  <a:pos x="2894" y="1479"/>
                </a:cxn>
                <a:cxn ang="0">
                  <a:pos x="2782" y="1973"/>
                </a:cxn>
                <a:cxn ang="0">
                  <a:pos x="2718" y="1978"/>
                </a:cxn>
                <a:cxn ang="0">
                  <a:pos x="2605" y="1985"/>
                </a:cxn>
                <a:cxn ang="0">
                  <a:pos x="2513" y="2088"/>
                </a:cxn>
                <a:cxn ang="0">
                  <a:pos x="2406" y="2103"/>
                </a:cxn>
                <a:cxn ang="0">
                  <a:pos x="2304" y="2146"/>
                </a:cxn>
                <a:cxn ang="0">
                  <a:pos x="2212" y="2169"/>
                </a:cxn>
                <a:cxn ang="0">
                  <a:pos x="2107" y="2177"/>
                </a:cxn>
                <a:cxn ang="0">
                  <a:pos x="1984" y="2182"/>
                </a:cxn>
                <a:cxn ang="0">
                  <a:pos x="1879" y="2190"/>
                </a:cxn>
                <a:cxn ang="0">
                  <a:pos x="1751" y="2180"/>
                </a:cxn>
                <a:cxn ang="0">
                  <a:pos x="1639" y="2088"/>
                </a:cxn>
                <a:cxn ang="0">
                  <a:pos x="1544" y="1873"/>
                </a:cxn>
                <a:cxn ang="0">
                  <a:pos x="1470" y="1901"/>
                </a:cxn>
                <a:cxn ang="0">
                  <a:pos x="1370" y="1538"/>
                </a:cxn>
                <a:cxn ang="0">
                  <a:pos x="1281" y="1507"/>
                </a:cxn>
                <a:cxn ang="0">
                  <a:pos x="1232" y="1490"/>
                </a:cxn>
                <a:cxn ang="0">
                  <a:pos x="1102" y="1270"/>
                </a:cxn>
                <a:cxn ang="0">
                  <a:pos x="1033" y="1421"/>
                </a:cxn>
                <a:cxn ang="0">
                  <a:pos x="910" y="1502"/>
                </a:cxn>
                <a:cxn ang="0">
                  <a:pos x="810" y="1653"/>
                </a:cxn>
                <a:cxn ang="0">
                  <a:pos x="728" y="1740"/>
                </a:cxn>
                <a:cxn ang="0">
                  <a:pos x="642" y="1584"/>
                </a:cxn>
                <a:cxn ang="0">
                  <a:pos x="519" y="1047"/>
                </a:cxn>
                <a:cxn ang="0">
                  <a:pos x="406" y="621"/>
                </a:cxn>
                <a:cxn ang="0">
                  <a:pos x="281" y="1165"/>
                </a:cxn>
                <a:cxn ang="0">
                  <a:pos x="179" y="1392"/>
                </a:cxn>
                <a:cxn ang="0">
                  <a:pos x="125" y="1362"/>
                </a:cxn>
                <a:cxn ang="0">
                  <a:pos x="51" y="1507"/>
                </a:cxn>
                <a:cxn ang="0">
                  <a:pos x="25" y="1643"/>
                </a:cxn>
                <a:cxn ang="0">
                  <a:pos x="110" y="1479"/>
                </a:cxn>
                <a:cxn ang="0">
                  <a:pos x="138" y="1405"/>
                </a:cxn>
                <a:cxn ang="0">
                  <a:pos x="240" y="1300"/>
                </a:cxn>
                <a:cxn ang="0">
                  <a:pos x="378" y="738"/>
                </a:cxn>
                <a:cxn ang="0">
                  <a:pos x="427" y="756"/>
                </a:cxn>
                <a:cxn ang="0">
                  <a:pos x="575" y="1380"/>
                </a:cxn>
                <a:cxn ang="0">
                  <a:pos x="695" y="1758"/>
                </a:cxn>
                <a:cxn ang="0">
                  <a:pos x="818" y="1691"/>
                </a:cxn>
                <a:cxn ang="0">
                  <a:pos x="936" y="1513"/>
                </a:cxn>
                <a:cxn ang="0">
                  <a:pos x="1012" y="1446"/>
                </a:cxn>
                <a:cxn ang="0">
                  <a:pos x="1112" y="1280"/>
                </a:cxn>
                <a:cxn ang="0">
                  <a:pos x="1173" y="1385"/>
                </a:cxn>
                <a:cxn ang="0">
                  <a:pos x="1304" y="1495"/>
                </a:cxn>
                <a:cxn ang="0">
                  <a:pos x="1342" y="1543"/>
                </a:cxn>
                <a:cxn ang="0">
                  <a:pos x="1475" y="1937"/>
                </a:cxn>
                <a:cxn ang="0">
                  <a:pos x="1539" y="1927"/>
                </a:cxn>
                <a:cxn ang="0">
                  <a:pos x="1646" y="2144"/>
                </a:cxn>
                <a:cxn ang="0">
                  <a:pos x="1764" y="2215"/>
                </a:cxn>
                <a:cxn ang="0">
                  <a:pos x="1910" y="2218"/>
                </a:cxn>
                <a:cxn ang="0">
                  <a:pos x="2015" y="2210"/>
                </a:cxn>
                <a:cxn ang="0">
                  <a:pos x="2143" y="2187"/>
                </a:cxn>
                <a:cxn ang="0">
                  <a:pos x="2235" y="2180"/>
                </a:cxn>
                <a:cxn ang="0">
                  <a:pos x="2345" y="2164"/>
                </a:cxn>
                <a:cxn ang="0">
                  <a:pos x="2424" y="2131"/>
                </a:cxn>
                <a:cxn ang="0">
                  <a:pos x="2572" y="2080"/>
                </a:cxn>
                <a:cxn ang="0">
                  <a:pos x="2654" y="1960"/>
                </a:cxn>
                <a:cxn ang="0">
                  <a:pos x="2723" y="2016"/>
                </a:cxn>
                <a:cxn ang="0">
                  <a:pos x="2851" y="1855"/>
                </a:cxn>
                <a:cxn ang="0">
                  <a:pos x="3027" y="306"/>
                </a:cxn>
                <a:cxn ang="0">
                  <a:pos x="3076" y="79"/>
                </a:cxn>
              </a:cxnLst>
              <a:rect l="0" t="0" r="r" b="b"/>
              <a:pathLst>
                <a:path w="3176" h="2221">
                  <a:moveTo>
                    <a:pt x="3145" y="1214"/>
                  </a:moveTo>
                  <a:lnTo>
                    <a:pt x="3176" y="1211"/>
                  </a:lnTo>
                  <a:lnTo>
                    <a:pt x="3165" y="1078"/>
                  </a:lnTo>
                  <a:lnTo>
                    <a:pt x="3155" y="915"/>
                  </a:lnTo>
                  <a:lnTo>
                    <a:pt x="3142" y="746"/>
                  </a:lnTo>
                  <a:lnTo>
                    <a:pt x="3132" y="585"/>
                  </a:lnTo>
                  <a:lnTo>
                    <a:pt x="3122" y="429"/>
                  </a:lnTo>
                  <a:lnTo>
                    <a:pt x="3112" y="293"/>
                  </a:lnTo>
                  <a:lnTo>
                    <a:pt x="3101" y="168"/>
                  </a:lnTo>
                  <a:lnTo>
                    <a:pt x="3101" y="168"/>
                  </a:lnTo>
                  <a:lnTo>
                    <a:pt x="3091" y="79"/>
                  </a:lnTo>
                  <a:lnTo>
                    <a:pt x="3091" y="76"/>
                  </a:lnTo>
                  <a:lnTo>
                    <a:pt x="3081" y="20"/>
                  </a:lnTo>
                  <a:lnTo>
                    <a:pt x="3076" y="12"/>
                  </a:lnTo>
                  <a:lnTo>
                    <a:pt x="3076" y="10"/>
                  </a:lnTo>
                  <a:lnTo>
                    <a:pt x="3066" y="2"/>
                  </a:lnTo>
                  <a:lnTo>
                    <a:pt x="3060" y="2"/>
                  </a:lnTo>
                  <a:lnTo>
                    <a:pt x="3055" y="0"/>
                  </a:lnTo>
                  <a:lnTo>
                    <a:pt x="3050" y="2"/>
                  </a:lnTo>
                  <a:lnTo>
                    <a:pt x="3045" y="5"/>
                  </a:lnTo>
                  <a:lnTo>
                    <a:pt x="3045" y="7"/>
                  </a:lnTo>
                  <a:lnTo>
                    <a:pt x="3035" y="25"/>
                  </a:lnTo>
                  <a:lnTo>
                    <a:pt x="3032" y="30"/>
                  </a:lnTo>
                  <a:lnTo>
                    <a:pt x="3022" y="92"/>
                  </a:lnTo>
                  <a:lnTo>
                    <a:pt x="3022" y="94"/>
                  </a:lnTo>
                  <a:lnTo>
                    <a:pt x="3009" y="189"/>
                  </a:lnTo>
                  <a:lnTo>
                    <a:pt x="3007" y="189"/>
                  </a:lnTo>
                  <a:lnTo>
                    <a:pt x="2997" y="304"/>
                  </a:lnTo>
                  <a:lnTo>
                    <a:pt x="2986" y="437"/>
                  </a:lnTo>
                  <a:lnTo>
                    <a:pt x="2976" y="575"/>
                  </a:lnTo>
                  <a:lnTo>
                    <a:pt x="2966" y="713"/>
                  </a:lnTo>
                  <a:lnTo>
                    <a:pt x="2956" y="851"/>
                  </a:lnTo>
                  <a:lnTo>
                    <a:pt x="2945" y="981"/>
                  </a:lnTo>
                  <a:lnTo>
                    <a:pt x="2935" y="1101"/>
                  </a:lnTo>
                  <a:lnTo>
                    <a:pt x="2925" y="1211"/>
                  </a:lnTo>
                  <a:lnTo>
                    <a:pt x="2915" y="1311"/>
                  </a:lnTo>
                  <a:lnTo>
                    <a:pt x="2930" y="1311"/>
                  </a:lnTo>
                  <a:lnTo>
                    <a:pt x="2917" y="1311"/>
                  </a:lnTo>
                  <a:lnTo>
                    <a:pt x="2904" y="1403"/>
                  </a:lnTo>
                  <a:lnTo>
                    <a:pt x="2894" y="1482"/>
                  </a:lnTo>
                  <a:lnTo>
                    <a:pt x="2907" y="1482"/>
                  </a:lnTo>
                  <a:lnTo>
                    <a:pt x="2894" y="1479"/>
                  </a:lnTo>
                  <a:lnTo>
                    <a:pt x="2884" y="1551"/>
                  </a:lnTo>
                  <a:lnTo>
                    <a:pt x="2874" y="1615"/>
                  </a:lnTo>
                  <a:lnTo>
                    <a:pt x="2864" y="1676"/>
                  </a:lnTo>
                  <a:lnTo>
                    <a:pt x="2853" y="1725"/>
                  </a:lnTo>
                  <a:lnTo>
                    <a:pt x="2843" y="1771"/>
                  </a:lnTo>
                  <a:lnTo>
                    <a:pt x="2856" y="1773"/>
                  </a:lnTo>
                  <a:lnTo>
                    <a:pt x="2843" y="1771"/>
                  </a:lnTo>
                  <a:lnTo>
                    <a:pt x="2833" y="1812"/>
                  </a:lnTo>
                  <a:lnTo>
                    <a:pt x="2823" y="1847"/>
                  </a:lnTo>
                  <a:lnTo>
                    <a:pt x="2835" y="1850"/>
                  </a:lnTo>
                  <a:lnTo>
                    <a:pt x="2823" y="1845"/>
                  </a:lnTo>
                  <a:lnTo>
                    <a:pt x="2812" y="1875"/>
                  </a:lnTo>
                  <a:lnTo>
                    <a:pt x="2825" y="1881"/>
                  </a:lnTo>
                  <a:lnTo>
                    <a:pt x="2812" y="1875"/>
                  </a:lnTo>
                  <a:lnTo>
                    <a:pt x="2800" y="1904"/>
                  </a:lnTo>
                  <a:lnTo>
                    <a:pt x="2789" y="1927"/>
                  </a:lnTo>
                  <a:lnTo>
                    <a:pt x="2779" y="1950"/>
                  </a:lnTo>
                  <a:lnTo>
                    <a:pt x="2792" y="1955"/>
                  </a:lnTo>
                  <a:lnTo>
                    <a:pt x="2782" y="1947"/>
                  </a:lnTo>
                  <a:lnTo>
                    <a:pt x="2772" y="1965"/>
                  </a:lnTo>
                  <a:lnTo>
                    <a:pt x="2782" y="1973"/>
                  </a:lnTo>
                  <a:lnTo>
                    <a:pt x="2772" y="1962"/>
                  </a:lnTo>
                  <a:lnTo>
                    <a:pt x="2761" y="1975"/>
                  </a:lnTo>
                  <a:lnTo>
                    <a:pt x="2772" y="1985"/>
                  </a:lnTo>
                  <a:lnTo>
                    <a:pt x="2764" y="1975"/>
                  </a:lnTo>
                  <a:lnTo>
                    <a:pt x="2754" y="1985"/>
                  </a:lnTo>
                  <a:lnTo>
                    <a:pt x="2761" y="1996"/>
                  </a:lnTo>
                  <a:lnTo>
                    <a:pt x="2756" y="1983"/>
                  </a:lnTo>
                  <a:lnTo>
                    <a:pt x="2746" y="1988"/>
                  </a:lnTo>
                  <a:lnTo>
                    <a:pt x="2736" y="1993"/>
                  </a:lnTo>
                  <a:lnTo>
                    <a:pt x="2741" y="2006"/>
                  </a:lnTo>
                  <a:lnTo>
                    <a:pt x="2741" y="1990"/>
                  </a:lnTo>
                  <a:lnTo>
                    <a:pt x="2736" y="1993"/>
                  </a:lnTo>
                  <a:lnTo>
                    <a:pt x="2746" y="1993"/>
                  </a:lnTo>
                  <a:lnTo>
                    <a:pt x="2736" y="1990"/>
                  </a:lnTo>
                  <a:lnTo>
                    <a:pt x="2731" y="2003"/>
                  </a:lnTo>
                  <a:lnTo>
                    <a:pt x="2741" y="1990"/>
                  </a:lnTo>
                  <a:lnTo>
                    <a:pt x="2731" y="1983"/>
                  </a:lnTo>
                  <a:lnTo>
                    <a:pt x="2728" y="1983"/>
                  </a:lnTo>
                  <a:lnTo>
                    <a:pt x="2715" y="1975"/>
                  </a:lnTo>
                  <a:lnTo>
                    <a:pt x="2708" y="1988"/>
                  </a:lnTo>
                  <a:lnTo>
                    <a:pt x="2718" y="1978"/>
                  </a:lnTo>
                  <a:lnTo>
                    <a:pt x="2708" y="1967"/>
                  </a:lnTo>
                  <a:lnTo>
                    <a:pt x="2697" y="1978"/>
                  </a:lnTo>
                  <a:lnTo>
                    <a:pt x="2708" y="1967"/>
                  </a:lnTo>
                  <a:lnTo>
                    <a:pt x="2697" y="1955"/>
                  </a:lnTo>
                  <a:lnTo>
                    <a:pt x="2697" y="1955"/>
                  </a:lnTo>
                  <a:lnTo>
                    <a:pt x="2687" y="1944"/>
                  </a:lnTo>
                  <a:lnTo>
                    <a:pt x="2687" y="1942"/>
                  </a:lnTo>
                  <a:lnTo>
                    <a:pt x="2677" y="1934"/>
                  </a:lnTo>
                  <a:lnTo>
                    <a:pt x="2672" y="1934"/>
                  </a:lnTo>
                  <a:lnTo>
                    <a:pt x="2669" y="1932"/>
                  </a:lnTo>
                  <a:lnTo>
                    <a:pt x="2656" y="1929"/>
                  </a:lnTo>
                  <a:lnTo>
                    <a:pt x="2654" y="1929"/>
                  </a:lnTo>
                  <a:lnTo>
                    <a:pt x="2649" y="1932"/>
                  </a:lnTo>
                  <a:lnTo>
                    <a:pt x="2646" y="1932"/>
                  </a:lnTo>
                  <a:lnTo>
                    <a:pt x="2639" y="1937"/>
                  </a:lnTo>
                  <a:lnTo>
                    <a:pt x="2639" y="1939"/>
                  </a:lnTo>
                  <a:lnTo>
                    <a:pt x="2628" y="1950"/>
                  </a:lnTo>
                  <a:lnTo>
                    <a:pt x="2626" y="1950"/>
                  </a:lnTo>
                  <a:lnTo>
                    <a:pt x="2616" y="1965"/>
                  </a:lnTo>
                  <a:lnTo>
                    <a:pt x="2616" y="1967"/>
                  </a:lnTo>
                  <a:lnTo>
                    <a:pt x="2605" y="1985"/>
                  </a:lnTo>
                  <a:lnTo>
                    <a:pt x="2616" y="1993"/>
                  </a:lnTo>
                  <a:lnTo>
                    <a:pt x="2605" y="1983"/>
                  </a:lnTo>
                  <a:lnTo>
                    <a:pt x="2593" y="2001"/>
                  </a:lnTo>
                  <a:lnTo>
                    <a:pt x="2593" y="2003"/>
                  </a:lnTo>
                  <a:lnTo>
                    <a:pt x="2582" y="2021"/>
                  </a:lnTo>
                  <a:lnTo>
                    <a:pt x="2593" y="2029"/>
                  </a:lnTo>
                  <a:lnTo>
                    <a:pt x="2582" y="2019"/>
                  </a:lnTo>
                  <a:lnTo>
                    <a:pt x="2572" y="2034"/>
                  </a:lnTo>
                  <a:lnTo>
                    <a:pt x="2562" y="2047"/>
                  </a:lnTo>
                  <a:lnTo>
                    <a:pt x="2572" y="2057"/>
                  </a:lnTo>
                  <a:lnTo>
                    <a:pt x="2564" y="2047"/>
                  </a:lnTo>
                  <a:lnTo>
                    <a:pt x="2554" y="2057"/>
                  </a:lnTo>
                  <a:lnTo>
                    <a:pt x="2562" y="2067"/>
                  </a:lnTo>
                  <a:lnTo>
                    <a:pt x="2554" y="2054"/>
                  </a:lnTo>
                  <a:lnTo>
                    <a:pt x="2541" y="2065"/>
                  </a:lnTo>
                  <a:lnTo>
                    <a:pt x="2531" y="2072"/>
                  </a:lnTo>
                  <a:lnTo>
                    <a:pt x="2531" y="2075"/>
                  </a:lnTo>
                  <a:lnTo>
                    <a:pt x="2524" y="2082"/>
                  </a:lnTo>
                  <a:lnTo>
                    <a:pt x="2531" y="2093"/>
                  </a:lnTo>
                  <a:lnTo>
                    <a:pt x="2524" y="2080"/>
                  </a:lnTo>
                  <a:lnTo>
                    <a:pt x="2513" y="2088"/>
                  </a:lnTo>
                  <a:lnTo>
                    <a:pt x="2521" y="2100"/>
                  </a:lnTo>
                  <a:lnTo>
                    <a:pt x="2516" y="2088"/>
                  </a:lnTo>
                  <a:lnTo>
                    <a:pt x="2506" y="2093"/>
                  </a:lnTo>
                  <a:lnTo>
                    <a:pt x="2493" y="2098"/>
                  </a:lnTo>
                  <a:lnTo>
                    <a:pt x="2498" y="2111"/>
                  </a:lnTo>
                  <a:lnTo>
                    <a:pt x="2495" y="2098"/>
                  </a:lnTo>
                  <a:lnTo>
                    <a:pt x="2485" y="2100"/>
                  </a:lnTo>
                  <a:lnTo>
                    <a:pt x="2475" y="2103"/>
                  </a:lnTo>
                  <a:lnTo>
                    <a:pt x="2477" y="2116"/>
                  </a:lnTo>
                  <a:lnTo>
                    <a:pt x="2477" y="2100"/>
                  </a:lnTo>
                  <a:lnTo>
                    <a:pt x="2467" y="2100"/>
                  </a:lnTo>
                  <a:lnTo>
                    <a:pt x="2457" y="2100"/>
                  </a:lnTo>
                  <a:lnTo>
                    <a:pt x="2444" y="2100"/>
                  </a:lnTo>
                  <a:lnTo>
                    <a:pt x="2434" y="2100"/>
                  </a:lnTo>
                  <a:lnTo>
                    <a:pt x="2424" y="2100"/>
                  </a:lnTo>
                  <a:lnTo>
                    <a:pt x="2424" y="2100"/>
                  </a:lnTo>
                  <a:lnTo>
                    <a:pt x="2419" y="2103"/>
                  </a:lnTo>
                  <a:lnTo>
                    <a:pt x="2411" y="2106"/>
                  </a:lnTo>
                  <a:lnTo>
                    <a:pt x="2416" y="2118"/>
                  </a:lnTo>
                  <a:lnTo>
                    <a:pt x="2416" y="2103"/>
                  </a:lnTo>
                  <a:lnTo>
                    <a:pt x="2406" y="2103"/>
                  </a:lnTo>
                  <a:lnTo>
                    <a:pt x="2403" y="2103"/>
                  </a:lnTo>
                  <a:lnTo>
                    <a:pt x="2391" y="2106"/>
                  </a:lnTo>
                  <a:lnTo>
                    <a:pt x="2388" y="2108"/>
                  </a:lnTo>
                  <a:lnTo>
                    <a:pt x="2388" y="2108"/>
                  </a:lnTo>
                  <a:lnTo>
                    <a:pt x="2378" y="2113"/>
                  </a:lnTo>
                  <a:lnTo>
                    <a:pt x="2368" y="2118"/>
                  </a:lnTo>
                  <a:lnTo>
                    <a:pt x="2357" y="2123"/>
                  </a:lnTo>
                  <a:lnTo>
                    <a:pt x="2355" y="2123"/>
                  </a:lnTo>
                  <a:lnTo>
                    <a:pt x="2345" y="2131"/>
                  </a:lnTo>
                  <a:lnTo>
                    <a:pt x="2352" y="2144"/>
                  </a:lnTo>
                  <a:lnTo>
                    <a:pt x="2347" y="2131"/>
                  </a:lnTo>
                  <a:lnTo>
                    <a:pt x="2334" y="2136"/>
                  </a:lnTo>
                  <a:lnTo>
                    <a:pt x="2339" y="2149"/>
                  </a:lnTo>
                  <a:lnTo>
                    <a:pt x="2337" y="2136"/>
                  </a:lnTo>
                  <a:lnTo>
                    <a:pt x="2327" y="2139"/>
                  </a:lnTo>
                  <a:lnTo>
                    <a:pt x="2324" y="2139"/>
                  </a:lnTo>
                  <a:lnTo>
                    <a:pt x="2314" y="2144"/>
                  </a:lnTo>
                  <a:lnTo>
                    <a:pt x="2319" y="2157"/>
                  </a:lnTo>
                  <a:lnTo>
                    <a:pt x="2316" y="2144"/>
                  </a:lnTo>
                  <a:lnTo>
                    <a:pt x="2306" y="2146"/>
                  </a:lnTo>
                  <a:lnTo>
                    <a:pt x="2304" y="2146"/>
                  </a:lnTo>
                  <a:lnTo>
                    <a:pt x="2301" y="2146"/>
                  </a:lnTo>
                  <a:lnTo>
                    <a:pt x="2293" y="2152"/>
                  </a:lnTo>
                  <a:lnTo>
                    <a:pt x="2301" y="2164"/>
                  </a:lnTo>
                  <a:lnTo>
                    <a:pt x="2296" y="2152"/>
                  </a:lnTo>
                  <a:lnTo>
                    <a:pt x="2298" y="2149"/>
                  </a:lnTo>
                  <a:lnTo>
                    <a:pt x="2286" y="2152"/>
                  </a:lnTo>
                  <a:lnTo>
                    <a:pt x="2286" y="2154"/>
                  </a:lnTo>
                  <a:lnTo>
                    <a:pt x="2275" y="2157"/>
                  </a:lnTo>
                  <a:lnTo>
                    <a:pt x="2265" y="2159"/>
                  </a:lnTo>
                  <a:lnTo>
                    <a:pt x="2255" y="2162"/>
                  </a:lnTo>
                  <a:lnTo>
                    <a:pt x="2245" y="2164"/>
                  </a:lnTo>
                  <a:lnTo>
                    <a:pt x="2247" y="2177"/>
                  </a:lnTo>
                  <a:lnTo>
                    <a:pt x="2245" y="2162"/>
                  </a:lnTo>
                  <a:lnTo>
                    <a:pt x="2232" y="2164"/>
                  </a:lnTo>
                  <a:lnTo>
                    <a:pt x="2232" y="2167"/>
                  </a:lnTo>
                  <a:lnTo>
                    <a:pt x="2222" y="2169"/>
                  </a:lnTo>
                  <a:lnTo>
                    <a:pt x="2224" y="2182"/>
                  </a:lnTo>
                  <a:lnTo>
                    <a:pt x="2224" y="2167"/>
                  </a:lnTo>
                  <a:lnTo>
                    <a:pt x="2214" y="2167"/>
                  </a:lnTo>
                  <a:lnTo>
                    <a:pt x="2214" y="2167"/>
                  </a:lnTo>
                  <a:lnTo>
                    <a:pt x="2212" y="2169"/>
                  </a:lnTo>
                  <a:lnTo>
                    <a:pt x="2201" y="2172"/>
                  </a:lnTo>
                  <a:lnTo>
                    <a:pt x="2204" y="2185"/>
                  </a:lnTo>
                  <a:lnTo>
                    <a:pt x="2204" y="2169"/>
                  </a:lnTo>
                  <a:lnTo>
                    <a:pt x="2194" y="2169"/>
                  </a:lnTo>
                  <a:lnTo>
                    <a:pt x="2194" y="2169"/>
                  </a:lnTo>
                  <a:lnTo>
                    <a:pt x="2191" y="2172"/>
                  </a:lnTo>
                  <a:lnTo>
                    <a:pt x="2181" y="2175"/>
                  </a:lnTo>
                  <a:lnTo>
                    <a:pt x="2183" y="2187"/>
                  </a:lnTo>
                  <a:lnTo>
                    <a:pt x="2183" y="2172"/>
                  </a:lnTo>
                  <a:lnTo>
                    <a:pt x="2173" y="2172"/>
                  </a:lnTo>
                  <a:lnTo>
                    <a:pt x="2163" y="2172"/>
                  </a:lnTo>
                  <a:lnTo>
                    <a:pt x="2153" y="2172"/>
                  </a:lnTo>
                  <a:lnTo>
                    <a:pt x="2143" y="2172"/>
                  </a:lnTo>
                  <a:lnTo>
                    <a:pt x="2140" y="2172"/>
                  </a:lnTo>
                  <a:lnTo>
                    <a:pt x="2127" y="2175"/>
                  </a:lnTo>
                  <a:lnTo>
                    <a:pt x="2130" y="2190"/>
                  </a:lnTo>
                  <a:lnTo>
                    <a:pt x="2130" y="2175"/>
                  </a:lnTo>
                  <a:lnTo>
                    <a:pt x="2119" y="2175"/>
                  </a:lnTo>
                  <a:lnTo>
                    <a:pt x="2109" y="2175"/>
                  </a:lnTo>
                  <a:lnTo>
                    <a:pt x="2109" y="2175"/>
                  </a:lnTo>
                  <a:lnTo>
                    <a:pt x="2107" y="2177"/>
                  </a:lnTo>
                  <a:lnTo>
                    <a:pt x="2096" y="2180"/>
                  </a:lnTo>
                  <a:lnTo>
                    <a:pt x="2099" y="2192"/>
                  </a:lnTo>
                  <a:lnTo>
                    <a:pt x="2099" y="2177"/>
                  </a:lnTo>
                  <a:lnTo>
                    <a:pt x="2089" y="2177"/>
                  </a:lnTo>
                  <a:lnTo>
                    <a:pt x="2079" y="2177"/>
                  </a:lnTo>
                  <a:lnTo>
                    <a:pt x="2068" y="2177"/>
                  </a:lnTo>
                  <a:lnTo>
                    <a:pt x="2058" y="2177"/>
                  </a:lnTo>
                  <a:lnTo>
                    <a:pt x="2048" y="2177"/>
                  </a:lnTo>
                  <a:lnTo>
                    <a:pt x="2038" y="2177"/>
                  </a:lnTo>
                  <a:lnTo>
                    <a:pt x="2035" y="2177"/>
                  </a:lnTo>
                  <a:lnTo>
                    <a:pt x="2022" y="2180"/>
                  </a:lnTo>
                  <a:lnTo>
                    <a:pt x="2025" y="2195"/>
                  </a:lnTo>
                  <a:lnTo>
                    <a:pt x="2025" y="2180"/>
                  </a:lnTo>
                  <a:lnTo>
                    <a:pt x="2015" y="2180"/>
                  </a:lnTo>
                  <a:lnTo>
                    <a:pt x="2004" y="2180"/>
                  </a:lnTo>
                  <a:lnTo>
                    <a:pt x="2004" y="2180"/>
                  </a:lnTo>
                  <a:lnTo>
                    <a:pt x="2002" y="2182"/>
                  </a:lnTo>
                  <a:lnTo>
                    <a:pt x="1992" y="2185"/>
                  </a:lnTo>
                  <a:lnTo>
                    <a:pt x="1994" y="2198"/>
                  </a:lnTo>
                  <a:lnTo>
                    <a:pt x="1994" y="2182"/>
                  </a:lnTo>
                  <a:lnTo>
                    <a:pt x="1984" y="2182"/>
                  </a:lnTo>
                  <a:lnTo>
                    <a:pt x="1984" y="2182"/>
                  </a:lnTo>
                  <a:lnTo>
                    <a:pt x="1981" y="2185"/>
                  </a:lnTo>
                  <a:lnTo>
                    <a:pt x="1971" y="2187"/>
                  </a:lnTo>
                  <a:lnTo>
                    <a:pt x="1974" y="2200"/>
                  </a:lnTo>
                  <a:lnTo>
                    <a:pt x="1974" y="2185"/>
                  </a:lnTo>
                  <a:lnTo>
                    <a:pt x="1964" y="2185"/>
                  </a:lnTo>
                  <a:lnTo>
                    <a:pt x="1953" y="2185"/>
                  </a:lnTo>
                  <a:lnTo>
                    <a:pt x="1943" y="2185"/>
                  </a:lnTo>
                  <a:lnTo>
                    <a:pt x="1933" y="2185"/>
                  </a:lnTo>
                  <a:lnTo>
                    <a:pt x="1930" y="2185"/>
                  </a:lnTo>
                  <a:lnTo>
                    <a:pt x="1917" y="2187"/>
                  </a:lnTo>
                  <a:lnTo>
                    <a:pt x="1920" y="2203"/>
                  </a:lnTo>
                  <a:lnTo>
                    <a:pt x="1920" y="2187"/>
                  </a:lnTo>
                  <a:lnTo>
                    <a:pt x="1910" y="2187"/>
                  </a:lnTo>
                  <a:lnTo>
                    <a:pt x="1910" y="2187"/>
                  </a:lnTo>
                  <a:lnTo>
                    <a:pt x="1907" y="2190"/>
                  </a:lnTo>
                  <a:lnTo>
                    <a:pt x="1897" y="2192"/>
                  </a:lnTo>
                  <a:lnTo>
                    <a:pt x="1900" y="2205"/>
                  </a:lnTo>
                  <a:lnTo>
                    <a:pt x="1900" y="2190"/>
                  </a:lnTo>
                  <a:lnTo>
                    <a:pt x="1889" y="2190"/>
                  </a:lnTo>
                  <a:lnTo>
                    <a:pt x="1879" y="2190"/>
                  </a:lnTo>
                  <a:lnTo>
                    <a:pt x="1869" y="2190"/>
                  </a:lnTo>
                  <a:lnTo>
                    <a:pt x="1859" y="2190"/>
                  </a:lnTo>
                  <a:lnTo>
                    <a:pt x="1848" y="2190"/>
                  </a:lnTo>
                  <a:lnTo>
                    <a:pt x="1838" y="2190"/>
                  </a:lnTo>
                  <a:lnTo>
                    <a:pt x="1828" y="2190"/>
                  </a:lnTo>
                  <a:lnTo>
                    <a:pt x="1815" y="2190"/>
                  </a:lnTo>
                  <a:lnTo>
                    <a:pt x="1805" y="2190"/>
                  </a:lnTo>
                  <a:lnTo>
                    <a:pt x="1805" y="2205"/>
                  </a:lnTo>
                  <a:lnTo>
                    <a:pt x="1810" y="2192"/>
                  </a:lnTo>
                  <a:lnTo>
                    <a:pt x="1800" y="2190"/>
                  </a:lnTo>
                  <a:lnTo>
                    <a:pt x="1790" y="2187"/>
                  </a:lnTo>
                  <a:lnTo>
                    <a:pt x="1785" y="2185"/>
                  </a:lnTo>
                  <a:lnTo>
                    <a:pt x="1774" y="2185"/>
                  </a:lnTo>
                  <a:lnTo>
                    <a:pt x="1764" y="2185"/>
                  </a:lnTo>
                  <a:lnTo>
                    <a:pt x="1764" y="2200"/>
                  </a:lnTo>
                  <a:lnTo>
                    <a:pt x="1772" y="2187"/>
                  </a:lnTo>
                  <a:lnTo>
                    <a:pt x="1762" y="2182"/>
                  </a:lnTo>
                  <a:lnTo>
                    <a:pt x="1759" y="2182"/>
                  </a:lnTo>
                  <a:lnTo>
                    <a:pt x="1749" y="2180"/>
                  </a:lnTo>
                  <a:lnTo>
                    <a:pt x="1744" y="2192"/>
                  </a:lnTo>
                  <a:lnTo>
                    <a:pt x="1751" y="2180"/>
                  </a:lnTo>
                  <a:lnTo>
                    <a:pt x="1741" y="2175"/>
                  </a:lnTo>
                  <a:lnTo>
                    <a:pt x="1731" y="2169"/>
                  </a:lnTo>
                  <a:lnTo>
                    <a:pt x="1718" y="2164"/>
                  </a:lnTo>
                  <a:lnTo>
                    <a:pt x="1710" y="2177"/>
                  </a:lnTo>
                  <a:lnTo>
                    <a:pt x="1721" y="2164"/>
                  </a:lnTo>
                  <a:lnTo>
                    <a:pt x="1710" y="2157"/>
                  </a:lnTo>
                  <a:lnTo>
                    <a:pt x="1700" y="2149"/>
                  </a:lnTo>
                  <a:lnTo>
                    <a:pt x="1690" y="2162"/>
                  </a:lnTo>
                  <a:lnTo>
                    <a:pt x="1700" y="2152"/>
                  </a:lnTo>
                  <a:lnTo>
                    <a:pt x="1690" y="2141"/>
                  </a:lnTo>
                  <a:lnTo>
                    <a:pt x="1680" y="2131"/>
                  </a:lnTo>
                  <a:lnTo>
                    <a:pt x="1680" y="2129"/>
                  </a:lnTo>
                  <a:lnTo>
                    <a:pt x="1667" y="2118"/>
                  </a:lnTo>
                  <a:lnTo>
                    <a:pt x="1657" y="2131"/>
                  </a:lnTo>
                  <a:lnTo>
                    <a:pt x="1667" y="2121"/>
                  </a:lnTo>
                  <a:lnTo>
                    <a:pt x="1659" y="2111"/>
                  </a:lnTo>
                  <a:lnTo>
                    <a:pt x="1659" y="2111"/>
                  </a:lnTo>
                  <a:lnTo>
                    <a:pt x="1649" y="2100"/>
                  </a:lnTo>
                  <a:lnTo>
                    <a:pt x="1639" y="2111"/>
                  </a:lnTo>
                  <a:lnTo>
                    <a:pt x="1649" y="2100"/>
                  </a:lnTo>
                  <a:lnTo>
                    <a:pt x="1639" y="2088"/>
                  </a:lnTo>
                  <a:lnTo>
                    <a:pt x="1629" y="2098"/>
                  </a:lnTo>
                  <a:lnTo>
                    <a:pt x="1641" y="2090"/>
                  </a:lnTo>
                  <a:lnTo>
                    <a:pt x="1631" y="2072"/>
                  </a:lnTo>
                  <a:lnTo>
                    <a:pt x="1631" y="2070"/>
                  </a:lnTo>
                  <a:lnTo>
                    <a:pt x="1618" y="2049"/>
                  </a:lnTo>
                  <a:lnTo>
                    <a:pt x="1606" y="2059"/>
                  </a:lnTo>
                  <a:lnTo>
                    <a:pt x="1618" y="2054"/>
                  </a:lnTo>
                  <a:lnTo>
                    <a:pt x="1608" y="2031"/>
                  </a:lnTo>
                  <a:lnTo>
                    <a:pt x="1595" y="2036"/>
                  </a:lnTo>
                  <a:lnTo>
                    <a:pt x="1608" y="2031"/>
                  </a:lnTo>
                  <a:lnTo>
                    <a:pt x="1598" y="2003"/>
                  </a:lnTo>
                  <a:lnTo>
                    <a:pt x="1585" y="2008"/>
                  </a:lnTo>
                  <a:lnTo>
                    <a:pt x="1600" y="2003"/>
                  </a:lnTo>
                  <a:lnTo>
                    <a:pt x="1590" y="1973"/>
                  </a:lnTo>
                  <a:lnTo>
                    <a:pt x="1580" y="1942"/>
                  </a:lnTo>
                  <a:lnTo>
                    <a:pt x="1577" y="1942"/>
                  </a:lnTo>
                  <a:lnTo>
                    <a:pt x="1565" y="1914"/>
                  </a:lnTo>
                  <a:lnTo>
                    <a:pt x="1554" y="1891"/>
                  </a:lnTo>
                  <a:lnTo>
                    <a:pt x="1554" y="1886"/>
                  </a:lnTo>
                  <a:lnTo>
                    <a:pt x="1547" y="1873"/>
                  </a:lnTo>
                  <a:lnTo>
                    <a:pt x="1544" y="1873"/>
                  </a:lnTo>
                  <a:lnTo>
                    <a:pt x="1539" y="1870"/>
                  </a:lnTo>
                  <a:lnTo>
                    <a:pt x="1539" y="1870"/>
                  </a:lnTo>
                  <a:lnTo>
                    <a:pt x="1529" y="1868"/>
                  </a:lnTo>
                  <a:lnTo>
                    <a:pt x="1524" y="1865"/>
                  </a:lnTo>
                  <a:lnTo>
                    <a:pt x="1519" y="1868"/>
                  </a:lnTo>
                  <a:lnTo>
                    <a:pt x="1516" y="1868"/>
                  </a:lnTo>
                  <a:lnTo>
                    <a:pt x="1506" y="1875"/>
                  </a:lnTo>
                  <a:lnTo>
                    <a:pt x="1493" y="1886"/>
                  </a:lnTo>
                  <a:lnTo>
                    <a:pt x="1490" y="1888"/>
                  </a:lnTo>
                  <a:lnTo>
                    <a:pt x="1480" y="1901"/>
                  </a:lnTo>
                  <a:lnTo>
                    <a:pt x="1490" y="1911"/>
                  </a:lnTo>
                  <a:lnTo>
                    <a:pt x="1483" y="1898"/>
                  </a:lnTo>
                  <a:lnTo>
                    <a:pt x="1473" y="1906"/>
                  </a:lnTo>
                  <a:lnTo>
                    <a:pt x="1480" y="1919"/>
                  </a:lnTo>
                  <a:lnTo>
                    <a:pt x="1478" y="1906"/>
                  </a:lnTo>
                  <a:lnTo>
                    <a:pt x="1467" y="1909"/>
                  </a:lnTo>
                  <a:lnTo>
                    <a:pt x="1470" y="1921"/>
                  </a:lnTo>
                  <a:lnTo>
                    <a:pt x="1475" y="1909"/>
                  </a:lnTo>
                  <a:lnTo>
                    <a:pt x="1470" y="1906"/>
                  </a:lnTo>
                  <a:lnTo>
                    <a:pt x="1480" y="1909"/>
                  </a:lnTo>
                  <a:lnTo>
                    <a:pt x="1470" y="1901"/>
                  </a:lnTo>
                  <a:lnTo>
                    <a:pt x="1460" y="1914"/>
                  </a:lnTo>
                  <a:lnTo>
                    <a:pt x="1470" y="1904"/>
                  </a:lnTo>
                  <a:lnTo>
                    <a:pt x="1457" y="1891"/>
                  </a:lnTo>
                  <a:lnTo>
                    <a:pt x="1447" y="1901"/>
                  </a:lnTo>
                  <a:lnTo>
                    <a:pt x="1460" y="1893"/>
                  </a:lnTo>
                  <a:lnTo>
                    <a:pt x="1450" y="1873"/>
                  </a:lnTo>
                  <a:lnTo>
                    <a:pt x="1437" y="1881"/>
                  </a:lnTo>
                  <a:lnTo>
                    <a:pt x="1450" y="1875"/>
                  </a:lnTo>
                  <a:lnTo>
                    <a:pt x="1439" y="1847"/>
                  </a:lnTo>
                  <a:lnTo>
                    <a:pt x="1427" y="1852"/>
                  </a:lnTo>
                  <a:lnTo>
                    <a:pt x="1442" y="1850"/>
                  </a:lnTo>
                  <a:lnTo>
                    <a:pt x="1434" y="1814"/>
                  </a:lnTo>
                  <a:lnTo>
                    <a:pt x="1424" y="1771"/>
                  </a:lnTo>
                  <a:lnTo>
                    <a:pt x="1424" y="1771"/>
                  </a:lnTo>
                  <a:lnTo>
                    <a:pt x="1411" y="1725"/>
                  </a:lnTo>
                  <a:lnTo>
                    <a:pt x="1396" y="1727"/>
                  </a:lnTo>
                  <a:lnTo>
                    <a:pt x="1411" y="1725"/>
                  </a:lnTo>
                  <a:lnTo>
                    <a:pt x="1401" y="1676"/>
                  </a:lnTo>
                  <a:lnTo>
                    <a:pt x="1391" y="1628"/>
                  </a:lnTo>
                  <a:lnTo>
                    <a:pt x="1381" y="1582"/>
                  </a:lnTo>
                  <a:lnTo>
                    <a:pt x="1370" y="1538"/>
                  </a:lnTo>
                  <a:lnTo>
                    <a:pt x="1370" y="1538"/>
                  </a:lnTo>
                  <a:lnTo>
                    <a:pt x="1358" y="1497"/>
                  </a:lnTo>
                  <a:lnTo>
                    <a:pt x="1358" y="1495"/>
                  </a:lnTo>
                  <a:lnTo>
                    <a:pt x="1347" y="1464"/>
                  </a:lnTo>
                  <a:lnTo>
                    <a:pt x="1342" y="1459"/>
                  </a:lnTo>
                  <a:lnTo>
                    <a:pt x="1342" y="1459"/>
                  </a:lnTo>
                  <a:lnTo>
                    <a:pt x="1332" y="1444"/>
                  </a:lnTo>
                  <a:lnTo>
                    <a:pt x="1327" y="1441"/>
                  </a:lnTo>
                  <a:lnTo>
                    <a:pt x="1322" y="1438"/>
                  </a:lnTo>
                  <a:lnTo>
                    <a:pt x="1319" y="1441"/>
                  </a:lnTo>
                  <a:lnTo>
                    <a:pt x="1309" y="1444"/>
                  </a:lnTo>
                  <a:lnTo>
                    <a:pt x="1306" y="1444"/>
                  </a:lnTo>
                  <a:lnTo>
                    <a:pt x="1301" y="1446"/>
                  </a:lnTo>
                  <a:lnTo>
                    <a:pt x="1301" y="1446"/>
                  </a:lnTo>
                  <a:lnTo>
                    <a:pt x="1294" y="1459"/>
                  </a:lnTo>
                  <a:lnTo>
                    <a:pt x="1304" y="1469"/>
                  </a:lnTo>
                  <a:lnTo>
                    <a:pt x="1294" y="1459"/>
                  </a:lnTo>
                  <a:lnTo>
                    <a:pt x="1281" y="1477"/>
                  </a:lnTo>
                  <a:lnTo>
                    <a:pt x="1281" y="1479"/>
                  </a:lnTo>
                  <a:lnTo>
                    <a:pt x="1271" y="1500"/>
                  </a:lnTo>
                  <a:lnTo>
                    <a:pt x="1281" y="1507"/>
                  </a:lnTo>
                  <a:lnTo>
                    <a:pt x="1271" y="1497"/>
                  </a:lnTo>
                  <a:lnTo>
                    <a:pt x="1260" y="1513"/>
                  </a:lnTo>
                  <a:lnTo>
                    <a:pt x="1271" y="1523"/>
                  </a:lnTo>
                  <a:lnTo>
                    <a:pt x="1263" y="1513"/>
                  </a:lnTo>
                  <a:lnTo>
                    <a:pt x="1253" y="1523"/>
                  </a:lnTo>
                  <a:lnTo>
                    <a:pt x="1260" y="1533"/>
                  </a:lnTo>
                  <a:lnTo>
                    <a:pt x="1255" y="1520"/>
                  </a:lnTo>
                  <a:lnTo>
                    <a:pt x="1245" y="1525"/>
                  </a:lnTo>
                  <a:lnTo>
                    <a:pt x="1250" y="1538"/>
                  </a:lnTo>
                  <a:lnTo>
                    <a:pt x="1250" y="1523"/>
                  </a:lnTo>
                  <a:lnTo>
                    <a:pt x="1245" y="1525"/>
                  </a:lnTo>
                  <a:lnTo>
                    <a:pt x="1258" y="1525"/>
                  </a:lnTo>
                  <a:lnTo>
                    <a:pt x="1245" y="1520"/>
                  </a:lnTo>
                  <a:lnTo>
                    <a:pt x="1237" y="1533"/>
                  </a:lnTo>
                  <a:lnTo>
                    <a:pt x="1250" y="1525"/>
                  </a:lnTo>
                  <a:lnTo>
                    <a:pt x="1240" y="1507"/>
                  </a:lnTo>
                  <a:lnTo>
                    <a:pt x="1227" y="1515"/>
                  </a:lnTo>
                  <a:lnTo>
                    <a:pt x="1240" y="1510"/>
                  </a:lnTo>
                  <a:lnTo>
                    <a:pt x="1230" y="1487"/>
                  </a:lnTo>
                  <a:lnTo>
                    <a:pt x="1217" y="1492"/>
                  </a:lnTo>
                  <a:lnTo>
                    <a:pt x="1232" y="1490"/>
                  </a:lnTo>
                  <a:lnTo>
                    <a:pt x="1222" y="1456"/>
                  </a:lnTo>
                  <a:lnTo>
                    <a:pt x="1212" y="1418"/>
                  </a:lnTo>
                  <a:lnTo>
                    <a:pt x="1202" y="1377"/>
                  </a:lnTo>
                  <a:lnTo>
                    <a:pt x="1191" y="1339"/>
                  </a:lnTo>
                  <a:lnTo>
                    <a:pt x="1189" y="1336"/>
                  </a:lnTo>
                  <a:lnTo>
                    <a:pt x="1179" y="1311"/>
                  </a:lnTo>
                  <a:lnTo>
                    <a:pt x="1166" y="1316"/>
                  </a:lnTo>
                  <a:lnTo>
                    <a:pt x="1181" y="1313"/>
                  </a:lnTo>
                  <a:lnTo>
                    <a:pt x="1171" y="1275"/>
                  </a:lnTo>
                  <a:lnTo>
                    <a:pt x="1166" y="1267"/>
                  </a:lnTo>
                  <a:lnTo>
                    <a:pt x="1166" y="1267"/>
                  </a:lnTo>
                  <a:lnTo>
                    <a:pt x="1155" y="1252"/>
                  </a:lnTo>
                  <a:lnTo>
                    <a:pt x="1150" y="1249"/>
                  </a:lnTo>
                  <a:lnTo>
                    <a:pt x="1153" y="1249"/>
                  </a:lnTo>
                  <a:lnTo>
                    <a:pt x="1140" y="1244"/>
                  </a:lnTo>
                  <a:lnTo>
                    <a:pt x="1132" y="1242"/>
                  </a:lnTo>
                  <a:lnTo>
                    <a:pt x="1127" y="1244"/>
                  </a:lnTo>
                  <a:lnTo>
                    <a:pt x="1125" y="1244"/>
                  </a:lnTo>
                  <a:lnTo>
                    <a:pt x="1115" y="1252"/>
                  </a:lnTo>
                  <a:lnTo>
                    <a:pt x="1112" y="1254"/>
                  </a:lnTo>
                  <a:lnTo>
                    <a:pt x="1102" y="1270"/>
                  </a:lnTo>
                  <a:lnTo>
                    <a:pt x="1099" y="1275"/>
                  </a:lnTo>
                  <a:lnTo>
                    <a:pt x="1089" y="1298"/>
                  </a:lnTo>
                  <a:lnTo>
                    <a:pt x="1089" y="1298"/>
                  </a:lnTo>
                  <a:lnTo>
                    <a:pt x="1079" y="1326"/>
                  </a:lnTo>
                  <a:lnTo>
                    <a:pt x="1069" y="1354"/>
                  </a:lnTo>
                  <a:lnTo>
                    <a:pt x="1058" y="1382"/>
                  </a:lnTo>
                  <a:lnTo>
                    <a:pt x="1071" y="1387"/>
                  </a:lnTo>
                  <a:lnTo>
                    <a:pt x="1061" y="1380"/>
                  </a:lnTo>
                  <a:lnTo>
                    <a:pt x="1051" y="1400"/>
                  </a:lnTo>
                  <a:lnTo>
                    <a:pt x="1061" y="1408"/>
                  </a:lnTo>
                  <a:lnTo>
                    <a:pt x="1051" y="1398"/>
                  </a:lnTo>
                  <a:lnTo>
                    <a:pt x="1040" y="1413"/>
                  </a:lnTo>
                  <a:lnTo>
                    <a:pt x="1051" y="1423"/>
                  </a:lnTo>
                  <a:lnTo>
                    <a:pt x="1043" y="1410"/>
                  </a:lnTo>
                  <a:lnTo>
                    <a:pt x="1033" y="1418"/>
                  </a:lnTo>
                  <a:lnTo>
                    <a:pt x="1040" y="1431"/>
                  </a:lnTo>
                  <a:lnTo>
                    <a:pt x="1035" y="1418"/>
                  </a:lnTo>
                  <a:lnTo>
                    <a:pt x="1038" y="1415"/>
                  </a:lnTo>
                  <a:lnTo>
                    <a:pt x="1025" y="1418"/>
                  </a:lnTo>
                  <a:lnTo>
                    <a:pt x="1028" y="1433"/>
                  </a:lnTo>
                  <a:lnTo>
                    <a:pt x="1033" y="1421"/>
                  </a:lnTo>
                  <a:lnTo>
                    <a:pt x="1023" y="1418"/>
                  </a:lnTo>
                  <a:lnTo>
                    <a:pt x="1017" y="1431"/>
                  </a:lnTo>
                  <a:lnTo>
                    <a:pt x="1025" y="1418"/>
                  </a:lnTo>
                  <a:lnTo>
                    <a:pt x="1015" y="1413"/>
                  </a:lnTo>
                  <a:lnTo>
                    <a:pt x="1005" y="1408"/>
                  </a:lnTo>
                  <a:lnTo>
                    <a:pt x="1002" y="1408"/>
                  </a:lnTo>
                  <a:lnTo>
                    <a:pt x="997" y="1405"/>
                  </a:lnTo>
                  <a:lnTo>
                    <a:pt x="987" y="1405"/>
                  </a:lnTo>
                  <a:lnTo>
                    <a:pt x="977" y="1405"/>
                  </a:lnTo>
                  <a:lnTo>
                    <a:pt x="977" y="1405"/>
                  </a:lnTo>
                  <a:lnTo>
                    <a:pt x="971" y="1408"/>
                  </a:lnTo>
                  <a:lnTo>
                    <a:pt x="971" y="1408"/>
                  </a:lnTo>
                  <a:lnTo>
                    <a:pt x="961" y="1413"/>
                  </a:lnTo>
                  <a:lnTo>
                    <a:pt x="956" y="1415"/>
                  </a:lnTo>
                  <a:lnTo>
                    <a:pt x="946" y="1428"/>
                  </a:lnTo>
                  <a:lnTo>
                    <a:pt x="946" y="1431"/>
                  </a:lnTo>
                  <a:lnTo>
                    <a:pt x="936" y="1449"/>
                  </a:lnTo>
                  <a:lnTo>
                    <a:pt x="933" y="1451"/>
                  </a:lnTo>
                  <a:lnTo>
                    <a:pt x="923" y="1474"/>
                  </a:lnTo>
                  <a:lnTo>
                    <a:pt x="910" y="1502"/>
                  </a:lnTo>
                  <a:lnTo>
                    <a:pt x="910" y="1502"/>
                  </a:lnTo>
                  <a:lnTo>
                    <a:pt x="900" y="1528"/>
                  </a:lnTo>
                  <a:lnTo>
                    <a:pt x="890" y="1553"/>
                  </a:lnTo>
                  <a:lnTo>
                    <a:pt x="902" y="1559"/>
                  </a:lnTo>
                  <a:lnTo>
                    <a:pt x="890" y="1553"/>
                  </a:lnTo>
                  <a:lnTo>
                    <a:pt x="879" y="1576"/>
                  </a:lnTo>
                  <a:lnTo>
                    <a:pt x="892" y="1582"/>
                  </a:lnTo>
                  <a:lnTo>
                    <a:pt x="882" y="1574"/>
                  </a:lnTo>
                  <a:lnTo>
                    <a:pt x="872" y="1592"/>
                  </a:lnTo>
                  <a:lnTo>
                    <a:pt x="882" y="1599"/>
                  </a:lnTo>
                  <a:lnTo>
                    <a:pt x="872" y="1589"/>
                  </a:lnTo>
                  <a:lnTo>
                    <a:pt x="861" y="1605"/>
                  </a:lnTo>
                  <a:lnTo>
                    <a:pt x="851" y="1617"/>
                  </a:lnTo>
                  <a:lnTo>
                    <a:pt x="861" y="1628"/>
                  </a:lnTo>
                  <a:lnTo>
                    <a:pt x="854" y="1615"/>
                  </a:lnTo>
                  <a:lnTo>
                    <a:pt x="844" y="1622"/>
                  </a:lnTo>
                  <a:lnTo>
                    <a:pt x="844" y="1625"/>
                  </a:lnTo>
                  <a:lnTo>
                    <a:pt x="833" y="1635"/>
                  </a:lnTo>
                  <a:lnTo>
                    <a:pt x="823" y="1645"/>
                  </a:lnTo>
                  <a:lnTo>
                    <a:pt x="831" y="1656"/>
                  </a:lnTo>
                  <a:lnTo>
                    <a:pt x="823" y="1643"/>
                  </a:lnTo>
                  <a:lnTo>
                    <a:pt x="810" y="1653"/>
                  </a:lnTo>
                  <a:lnTo>
                    <a:pt x="808" y="1656"/>
                  </a:lnTo>
                  <a:lnTo>
                    <a:pt x="798" y="1668"/>
                  </a:lnTo>
                  <a:lnTo>
                    <a:pt x="808" y="1679"/>
                  </a:lnTo>
                  <a:lnTo>
                    <a:pt x="800" y="1668"/>
                  </a:lnTo>
                  <a:lnTo>
                    <a:pt x="790" y="1679"/>
                  </a:lnTo>
                  <a:lnTo>
                    <a:pt x="787" y="1679"/>
                  </a:lnTo>
                  <a:lnTo>
                    <a:pt x="777" y="1691"/>
                  </a:lnTo>
                  <a:lnTo>
                    <a:pt x="767" y="1707"/>
                  </a:lnTo>
                  <a:lnTo>
                    <a:pt x="757" y="1720"/>
                  </a:lnTo>
                  <a:lnTo>
                    <a:pt x="767" y="1730"/>
                  </a:lnTo>
                  <a:lnTo>
                    <a:pt x="759" y="1720"/>
                  </a:lnTo>
                  <a:lnTo>
                    <a:pt x="749" y="1730"/>
                  </a:lnTo>
                  <a:lnTo>
                    <a:pt x="739" y="1740"/>
                  </a:lnTo>
                  <a:lnTo>
                    <a:pt x="746" y="1750"/>
                  </a:lnTo>
                  <a:lnTo>
                    <a:pt x="741" y="1737"/>
                  </a:lnTo>
                  <a:lnTo>
                    <a:pt x="731" y="1743"/>
                  </a:lnTo>
                  <a:lnTo>
                    <a:pt x="736" y="1755"/>
                  </a:lnTo>
                  <a:lnTo>
                    <a:pt x="736" y="1740"/>
                  </a:lnTo>
                  <a:lnTo>
                    <a:pt x="726" y="1740"/>
                  </a:lnTo>
                  <a:lnTo>
                    <a:pt x="726" y="1755"/>
                  </a:lnTo>
                  <a:lnTo>
                    <a:pt x="728" y="1740"/>
                  </a:lnTo>
                  <a:lnTo>
                    <a:pt x="716" y="1737"/>
                  </a:lnTo>
                  <a:lnTo>
                    <a:pt x="713" y="1753"/>
                  </a:lnTo>
                  <a:lnTo>
                    <a:pt x="718" y="1740"/>
                  </a:lnTo>
                  <a:lnTo>
                    <a:pt x="723" y="1740"/>
                  </a:lnTo>
                  <a:lnTo>
                    <a:pt x="713" y="1732"/>
                  </a:lnTo>
                  <a:lnTo>
                    <a:pt x="703" y="1745"/>
                  </a:lnTo>
                  <a:lnTo>
                    <a:pt x="713" y="1735"/>
                  </a:lnTo>
                  <a:lnTo>
                    <a:pt x="703" y="1722"/>
                  </a:lnTo>
                  <a:lnTo>
                    <a:pt x="693" y="1732"/>
                  </a:lnTo>
                  <a:lnTo>
                    <a:pt x="705" y="1725"/>
                  </a:lnTo>
                  <a:lnTo>
                    <a:pt x="695" y="1707"/>
                  </a:lnTo>
                  <a:lnTo>
                    <a:pt x="682" y="1714"/>
                  </a:lnTo>
                  <a:lnTo>
                    <a:pt x="695" y="1709"/>
                  </a:lnTo>
                  <a:lnTo>
                    <a:pt x="685" y="1684"/>
                  </a:lnTo>
                  <a:lnTo>
                    <a:pt x="672" y="1651"/>
                  </a:lnTo>
                  <a:lnTo>
                    <a:pt x="659" y="1656"/>
                  </a:lnTo>
                  <a:lnTo>
                    <a:pt x="675" y="1653"/>
                  </a:lnTo>
                  <a:lnTo>
                    <a:pt x="667" y="1612"/>
                  </a:lnTo>
                  <a:lnTo>
                    <a:pt x="667" y="1610"/>
                  </a:lnTo>
                  <a:lnTo>
                    <a:pt x="657" y="1579"/>
                  </a:lnTo>
                  <a:lnTo>
                    <a:pt x="642" y="1584"/>
                  </a:lnTo>
                  <a:lnTo>
                    <a:pt x="657" y="1582"/>
                  </a:lnTo>
                  <a:lnTo>
                    <a:pt x="647" y="1520"/>
                  </a:lnTo>
                  <a:lnTo>
                    <a:pt x="636" y="1477"/>
                  </a:lnTo>
                  <a:lnTo>
                    <a:pt x="636" y="1474"/>
                  </a:lnTo>
                  <a:lnTo>
                    <a:pt x="624" y="1436"/>
                  </a:lnTo>
                  <a:lnTo>
                    <a:pt x="608" y="1441"/>
                  </a:lnTo>
                  <a:lnTo>
                    <a:pt x="624" y="1438"/>
                  </a:lnTo>
                  <a:lnTo>
                    <a:pt x="613" y="1405"/>
                  </a:lnTo>
                  <a:lnTo>
                    <a:pt x="603" y="1372"/>
                  </a:lnTo>
                  <a:lnTo>
                    <a:pt x="593" y="1339"/>
                  </a:lnTo>
                  <a:lnTo>
                    <a:pt x="583" y="1300"/>
                  </a:lnTo>
                  <a:lnTo>
                    <a:pt x="570" y="1257"/>
                  </a:lnTo>
                  <a:lnTo>
                    <a:pt x="555" y="1260"/>
                  </a:lnTo>
                  <a:lnTo>
                    <a:pt x="570" y="1257"/>
                  </a:lnTo>
                  <a:lnTo>
                    <a:pt x="562" y="1214"/>
                  </a:lnTo>
                  <a:lnTo>
                    <a:pt x="552" y="1170"/>
                  </a:lnTo>
                  <a:lnTo>
                    <a:pt x="552" y="1170"/>
                  </a:lnTo>
                  <a:lnTo>
                    <a:pt x="542" y="1129"/>
                  </a:lnTo>
                  <a:lnTo>
                    <a:pt x="532" y="1088"/>
                  </a:lnTo>
                  <a:lnTo>
                    <a:pt x="532" y="1086"/>
                  </a:lnTo>
                  <a:lnTo>
                    <a:pt x="519" y="1047"/>
                  </a:lnTo>
                  <a:lnTo>
                    <a:pt x="503" y="1053"/>
                  </a:lnTo>
                  <a:lnTo>
                    <a:pt x="519" y="1050"/>
                  </a:lnTo>
                  <a:lnTo>
                    <a:pt x="509" y="1014"/>
                  </a:lnTo>
                  <a:lnTo>
                    <a:pt x="498" y="978"/>
                  </a:lnTo>
                  <a:lnTo>
                    <a:pt x="488" y="938"/>
                  </a:lnTo>
                  <a:lnTo>
                    <a:pt x="473" y="940"/>
                  </a:lnTo>
                  <a:lnTo>
                    <a:pt x="488" y="938"/>
                  </a:lnTo>
                  <a:lnTo>
                    <a:pt x="478" y="884"/>
                  </a:lnTo>
                  <a:lnTo>
                    <a:pt x="465" y="823"/>
                  </a:lnTo>
                  <a:lnTo>
                    <a:pt x="455" y="751"/>
                  </a:lnTo>
                  <a:lnTo>
                    <a:pt x="440" y="754"/>
                  </a:lnTo>
                  <a:lnTo>
                    <a:pt x="455" y="754"/>
                  </a:lnTo>
                  <a:lnTo>
                    <a:pt x="447" y="687"/>
                  </a:lnTo>
                  <a:lnTo>
                    <a:pt x="447" y="685"/>
                  </a:lnTo>
                  <a:lnTo>
                    <a:pt x="437" y="639"/>
                  </a:lnTo>
                  <a:lnTo>
                    <a:pt x="432" y="631"/>
                  </a:lnTo>
                  <a:lnTo>
                    <a:pt x="432" y="628"/>
                  </a:lnTo>
                  <a:lnTo>
                    <a:pt x="422" y="621"/>
                  </a:lnTo>
                  <a:lnTo>
                    <a:pt x="417" y="621"/>
                  </a:lnTo>
                  <a:lnTo>
                    <a:pt x="411" y="618"/>
                  </a:lnTo>
                  <a:lnTo>
                    <a:pt x="406" y="621"/>
                  </a:lnTo>
                  <a:lnTo>
                    <a:pt x="401" y="623"/>
                  </a:lnTo>
                  <a:lnTo>
                    <a:pt x="401" y="623"/>
                  </a:lnTo>
                  <a:lnTo>
                    <a:pt x="388" y="644"/>
                  </a:lnTo>
                  <a:lnTo>
                    <a:pt x="386" y="651"/>
                  </a:lnTo>
                  <a:lnTo>
                    <a:pt x="376" y="695"/>
                  </a:lnTo>
                  <a:lnTo>
                    <a:pt x="388" y="697"/>
                  </a:lnTo>
                  <a:lnTo>
                    <a:pt x="376" y="695"/>
                  </a:lnTo>
                  <a:lnTo>
                    <a:pt x="365" y="736"/>
                  </a:lnTo>
                  <a:lnTo>
                    <a:pt x="365" y="738"/>
                  </a:lnTo>
                  <a:lnTo>
                    <a:pt x="355" y="812"/>
                  </a:lnTo>
                  <a:lnTo>
                    <a:pt x="368" y="812"/>
                  </a:lnTo>
                  <a:lnTo>
                    <a:pt x="355" y="810"/>
                  </a:lnTo>
                  <a:lnTo>
                    <a:pt x="345" y="869"/>
                  </a:lnTo>
                  <a:lnTo>
                    <a:pt x="332" y="925"/>
                  </a:lnTo>
                  <a:lnTo>
                    <a:pt x="322" y="984"/>
                  </a:lnTo>
                  <a:lnTo>
                    <a:pt x="312" y="1032"/>
                  </a:lnTo>
                  <a:lnTo>
                    <a:pt x="304" y="1081"/>
                  </a:lnTo>
                  <a:lnTo>
                    <a:pt x="294" y="1124"/>
                  </a:lnTo>
                  <a:lnTo>
                    <a:pt x="307" y="1127"/>
                  </a:lnTo>
                  <a:lnTo>
                    <a:pt x="294" y="1124"/>
                  </a:lnTo>
                  <a:lnTo>
                    <a:pt x="281" y="1165"/>
                  </a:lnTo>
                  <a:lnTo>
                    <a:pt x="271" y="1198"/>
                  </a:lnTo>
                  <a:lnTo>
                    <a:pt x="261" y="1231"/>
                  </a:lnTo>
                  <a:lnTo>
                    <a:pt x="273" y="1234"/>
                  </a:lnTo>
                  <a:lnTo>
                    <a:pt x="261" y="1229"/>
                  </a:lnTo>
                  <a:lnTo>
                    <a:pt x="250" y="1254"/>
                  </a:lnTo>
                  <a:lnTo>
                    <a:pt x="240" y="1283"/>
                  </a:lnTo>
                  <a:lnTo>
                    <a:pt x="253" y="1288"/>
                  </a:lnTo>
                  <a:lnTo>
                    <a:pt x="243" y="1277"/>
                  </a:lnTo>
                  <a:lnTo>
                    <a:pt x="245" y="1277"/>
                  </a:lnTo>
                  <a:lnTo>
                    <a:pt x="232" y="1290"/>
                  </a:lnTo>
                  <a:lnTo>
                    <a:pt x="227" y="1295"/>
                  </a:lnTo>
                  <a:lnTo>
                    <a:pt x="217" y="1318"/>
                  </a:lnTo>
                  <a:lnTo>
                    <a:pt x="230" y="1323"/>
                  </a:lnTo>
                  <a:lnTo>
                    <a:pt x="220" y="1316"/>
                  </a:lnTo>
                  <a:lnTo>
                    <a:pt x="209" y="1336"/>
                  </a:lnTo>
                  <a:lnTo>
                    <a:pt x="199" y="1357"/>
                  </a:lnTo>
                  <a:lnTo>
                    <a:pt x="197" y="1359"/>
                  </a:lnTo>
                  <a:lnTo>
                    <a:pt x="189" y="1377"/>
                  </a:lnTo>
                  <a:lnTo>
                    <a:pt x="202" y="1382"/>
                  </a:lnTo>
                  <a:lnTo>
                    <a:pt x="192" y="1372"/>
                  </a:lnTo>
                  <a:lnTo>
                    <a:pt x="179" y="1392"/>
                  </a:lnTo>
                  <a:lnTo>
                    <a:pt x="189" y="1403"/>
                  </a:lnTo>
                  <a:lnTo>
                    <a:pt x="179" y="1392"/>
                  </a:lnTo>
                  <a:lnTo>
                    <a:pt x="168" y="1405"/>
                  </a:lnTo>
                  <a:lnTo>
                    <a:pt x="179" y="1415"/>
                  </a:lnTo>
                  <a:lnTo>
                    <a:pt x="171" y="1405"/>
                  </a:lnTo>
                  <a:lnTo>
                    <a:pt x="161" y="1415"/>
                  </a:lnTo>
                  <a:lnTo>
                    <a:pt x="168" y="1426"/>
                  </a:lnTo>
                  <a:lnTo>
                    <a:pt x="174" y="1413"/>
                  </a:lnTo>
                  <a:lnTo>
                    <a:pt x="168" y="1410"/>
                  </a:lnTo>
                  <a:lnTo>
                    <a:pt x="163" y="1413"/>
                  </a:lnTo>
                  <a:lnTo>
                    <a:pt x="179" y="1413"/>
                  </a:lnTo>
                  <a:lnTo>
                    <a:pt x="168" y="1405"/>
                  </a:lnTo>
                  <a:lnTo>
                    <a:pt x="158" y="1418"/>
                  </a:lnTo>
                  <a:lnTo>
                    <a:pt x="171" y="1410"/>
                  </a:lnTo>
                  <a:lnTo>
                    <a:pt x="161" y="1390"/>
                  </a:lnTo>
                  <a:lnTo>
                    <a:pt x="161" y="1387"/>
                  </a:lnTo>
                  <a:lnTo>
                    <a:pt x="148" y="1367"/>
                  </a:lnTo>
                  <a:lnTo>
                    <a:pt x="145" y="1367"/>
                  </a:lnTo>
                  <a:lnTo>
                    <a:pt x="140" y="1364"/>
                  </a:lnTo>
                  <a:lnTo>
                    <a:pt x="135" y="1362"/>
                  </a:lnTo>
                  <a:lnTo>
                    <a:pt x="125" y="1362"/>
                  </a:lnTo>
                  <a:lnTo>
                    <a:pt x="125" y="1362"/>
                  </a:lnTo>
                  <a:lnTo>
                    <a:pt x="120" y="1364"/>
                  </a:lnTo>
                  <a:lnTo>
                    <a:pt x="115" y="1367"/>
                  </a:lnTo>
                  <a:lnTo>
                    <a:pt x="112" y="1372"/>
                  </a:lnTo>
                  <a:lnTo>
                    <a:pt x="102" y="1403"/>
                  </a:lnTo>
                  <a:lnTo>
                    <a:pt x="102" y="1405"/>
                  </a:lnTo>
                  <a:lnTo>
                    <a:pt x="92" y="1446"/>
                  </a:lnTo>
                  <a:lnTo>
                    <a:pt x="105" y="1449"/>
                  </a:lnTo>
                  <a:lnTo>
                    <a:pt x="92" y="1444"/>
                  </a:lnTo>
                  <a:lnTo>
                    <a:pt x="82" y="1474"/>
                  </a:lnTo>
                  <a:lnTo>
                    <a:pt x="94" y="1479"/>
                  </a:lnTo>
                  <a:lnTo>
                    <a:pt x="84" y="1469"/>
                  </a:lnTo>
                  <a:lnTo>
                    <a:pt x="84" y="1469"/>
                  </a:lnTo>
                  <a:lnTo>
                    <a:pt x="74" y="1484"/>
                  </a:lnTo>
                  <a:lnTo>
                    <a:pt x="84" y="1495"/>
                  </a:lnTo>
                  <a:lnTo>
                    <a:pt x="79" y="1482"/>
                  </a:lnTo>
                  <a:lnTo>
                    <a:pt x="69" y="1487"/>
                  </a:lnTo>
                  <a:lnTo>
                    <a:pt x="64" y="1490"/>
                  </a:lnTo>
                  <a:lnTo>
                    <a:pt x="53" y="1502"/>
                  </a:lnTo>
                  <a:lnTo>
                    <a:pt x="53" y="1502"/>
                  </a:lnTo>
                  <a:lnTo>
                    <a:pt x="51" y="1507"/>
                  </a:lnTo>
                  <a:lnTo>
                    <a:pt x="41" y="1536"/>
                  </a:lnTo>
                  <a:lnTo>
                    <a:pt x="41" y="1538"/>
                  </a:lnTo>
                  <a:lnTo>
                    <a:pt x="30" y="1579"/>
                  </a:lnTo>
                  <a:lnTo>
                    <a:pt x="43" y="1582"/>
                  </a:lnTo>
                  <a:lnTo>
                    <a:pt x="30" y="1576"/>
                  </a:lnTo>
                  <a:lnTo>
                    <a:pt x="18" y="1610"/>
                  </a:lnTo>
                  <a:lnTo>
                    <a:pt x="30" y="1615"/>
                  </a:lnTo>
                  <a:lnTo>
                    <a:pt x="20" y="1605"/>
                  </a:lnTo>
                  <a:lnTo>
                    <a:pt x="20" y="1605"/>
                  </a:lnTo>
                  <a:lnTo>
                    <a:pt x="10" y="1620"/>
                  </a:lnTo>
                  <a:lnTo>
                    <a:pt x="20" y="1630"/>
                  </a:lnTo>
                  <a:lnTo>
                    <a:pt x="25" y="1617"/>
                  </a:lnTo>
                  <a:lnTo>
                    <a:pt x="20" y="1615"/>
                  </a:lnTo>
                  <a:lnTo>
                    <a:pt x="15" y="1617"/>
                  </a:lnTo>
                  <a:lnTo>
                    <a:pt x="30" y="1620"/>
                  </a:lnTo>
                  <a:lnTo>
                    <a:pt x="20" y="1607"/>
                  </a:lnTo>
                  <a:lnTo>
                    <a:pt x="0" y="1630"/>
                  </a:lnTo>
                  <a:lnTo>
                    <a:pt x="10" y="1643"/>
                  </a:lnTo>
                  <a:lnTo>
                    <a:pt x="15" y="1643"/>
                  </a:lnTo>
                  <a:lnTo>
                    <a:pt x="20" y="1645"/>
                  </a:lnTo>
                  <a:lnTo>
                    <a:pt x="25" y="1643"/>
                  </a:lnTo>
                  <a:lnTo>
                    <a:pt x="30" y="1643"/>
                  </a:lnTo>
                  <a:lnTo>
                    <a:pt x="41" y="1628"/>
                  </a:lnTo>
                  <a:lnTo>
                    <a:pt x="41" y="1625"/>
                  </a:lnTo>
                  <a:lnTo>
                    <a:pt x="46" y="1615"/>
                  </a:lnTo>
                  <a:lnTo>
                    <a:pt x="43" y="1620"/>
                  </a:lnTo>
                  <a:lnTo>
                    <a:pt x="56" y="1587"/>
                  </a:lnTo>
                  <a:lnTo>
                    <a:pt x="59" y="1587"/>
                  </a:lnTo>
                  <a:lnTo>
                    <a:pt x="69" y="1546"/>
                  </a:lnTo>
                  <a:lnTo>
                    <a:pt x="53" y="1541"/>
                  </a:lnTo>
                  <a:lnTo>
                    <a:pt x="66" y="1546"/>
                  </a:lnTo>
                  <a:lnTo>
                    <a:pt x="76" y="1518"/>
                  </a:lnTo>
                  <a:lnTo>
                    <a:pt x="64" y="1513"/>
                  </a:lnTo>
                  <a:lnTo>
                    <a:pt x="74" y="1525"/>
                  </a:lnTo>
                  <a:lnTo>
                    <a:pt x="84" y="1513"/>
                  </a:lnTo>
                  <a:lnTo>
                    <a:pt x="74" y="1500"/>
                  </a:lnTo>
                  <a:lnTo>
                    <a:pt x="82" y="1515"/>
                  </a:lnTo>
                  <a:lnTo>
                    <a:pt x="92" y="1510"/>
                  </a:lnTo>
                  <a:lnTo>
                    <a:pt x="94" y="1507"/>
                  </a:lnTo>
                  <a:lnTo>
                    <a:pt x="105" y="1492"/>
                  </a:lnTo>
                  <a:lnTo>
                    <a:pt x="105" y="1490"/>
                  </a:lnTo>
                  <a:lnTo>
                    <a:pt x="110" y="1479"/>
                  </a:lnTo>
                  <a:lnTo>
                    <a:pt x="110" y="1484"/>
                  </a:lnTo>
                  <a:lnTo>
                    <a:pt x="120" y="1454"/>
                  </a:lnTo>
                  <a:lnTo>
                    <a:pt x="120" y="1454"/>
                  </a:lnTo>
                  <a:lnTo>
                    <a:pt x="130" y="1413"/>
                  </a:lnTo>
                  <a:lnTo>
                    <a:pt x="115" y="1408"/>
                  </a:lnTo>
                  <a:lnTo>
                    <a:pt x="130" y="1413"/>
                  </a:lnTo>
                  <a:lnTo>
                    <a:pt x="140" y="1382"/>
                  </a:lnTo>
                  <a:lnTo>
                    <a:pt x="125" y="1392"/>
                  </a:lnTo>
                  <a:lnTo>
                    <a:pt x="130" y="1390"/>
                  </a:lnTo>
                  <a:lnTo>
                    <a:pt x="135" y="1387"/>
                  </a:lnTo>
                  <a:lnTo>
                    <a:pt x="140" y="1377"/>
                  </a:lnTo>
                  <a:lnTo>
                    <a:pt x="125" y="1377"/>
                  </a:lnTo>
                  <a:lnTo>
                    <a:pt x="125" y="1392"/>
                  </a:lnTo>
                  <a:lnTo>
                    <a:pt x="135" y="1392"/>
                  </a:lnTo>
                  <a:lnTo>
                    <a:pt x="125" y="1387"/>
                  </a:lnTo>
                  <a:lnTo>
                    <a:pt x="130" y="1390"/>
                  </a:lnTo>
                  <a:lnTo>
                    <a:pt x="135" y="1377"/>
                  </a:lnTo>
                  <a:lnTo>
                    <a:pt x="125" y="1387"/>
                  </a:lnTo>
                  <a:lnTo>
                    <a:pt x="138" y="1408"/>
                  </a:lnTo>
                  <a:lnTo>
                    <a:pt x="148" y="1398"/>
                  </a:lnTo>
                  <a:lnTo>
                    <a:pt x="138" y="1405"/>
                  </a:lnTo>
                  <a:lnTo>
                    <a:pt x="148" y="1426"/>
                  </a:lnTo>
                  <a:lnTo>
                    <a:pt x="151" y="1431"/>
                  </a:lnTo>
                  <a:lnTo>
                    <a:pt x="161" y="1438"/>
                  </a:lnTo>
                  <a:lnTo>
                    <a:pt x="163" y="1438"/>
                  </a:lnTo>
                  <a:lnTo>
                    <a:pt x="168" y="1441"/>
                  </a:lnTo>
                  <a:lnTo>
                    <a:pt x="174" y="1438"/>
                  </a:lnTo>
                  <a:lnTo>
                    <a:pt x="179" y="1438"/>
                  </a:lnTo>
                  <a:lnTo>
                    <a:pt x="189" y="1428"/>
                  </a:lnTo>
                  <a:lnTo>
                    <a:pt x="189" y="1428"/>
                  </a:lnTo>
                  <a:lnTo>
                    <a:pt x="199" y="1415"/>
                  </a:lnTo>
                  <a:lnTo>
                    <a:pt x="202" y="1413"/>
                  </a:lnTo>
                  <a:lnTo>
                    <a:pt x="215" y="1392"/>
                  </a:lnTo>
                  <a:lnTo>
                    <a:pt x="215" y="1390"/>
                  </a:lnTo>
                  <a:lnTo>
                    <a:pt x="222" y="1372"/>
                  </a:lnTo>
                  <a:lnTo>
                    <a:pt x="209" y="1364"/>
                  </a:lnTo>
                  <a:lnTo>
                    <a:pt x="222" y="1372"/>
                  </a:lnTo>
                  <a:lnTo>
                    <a:pt x="232" y="1352"/>
                  </a:lnTo>
                  <a:lnTo>
                    <a:pt x="243" y="1331"/>
                  </a:lnTo>
                  <a:lnTo>
                    <a:pt x="243" y="1331"/>
                  </a:lnTo>
                  <a:lnTo>
                    <a:pt x="253" y="1308"/>
                  </a:lnTo>
                  <a:lnTo>
                    <a:pt x="240" y="1300"/>
                  </a:lnTo>
                  <a:lnTo>
                    <a:pt x="250" y="1313"/>
                  </a:lnTo>
                  <a:lnTo>
                    <a:pt x="263" y="1300"/>
                  </a:lnTo>
                  <a:lnTo>
                    <a:pt x="263" y="1298"/>
                  </a:lnTo>
                  <a:lnTo>
                    <a:pt x="268" y="1288"/>
                  </a:lnTo>
                  <a:lnTo>
                    <a:pt x="266" y="1293"/>
                  </a:lnTo>
                  <a:lnTo>
                    <a:pt x="276" y="1265"/>
                  </a:lnTo>
                  <a:lnTo>
                    <a:pt x="286" y="1239"/>
                  </a:lnTo>
                  <a:lnTo>
                    <a:pt x="289" y="1239"/>
                  </a:lnTo>
                  <a:lnTo>
                    <a:pt x="299" y="1206"/>
                  </a:lnTo>
                  <a:lnTo>
                    <a:pt x="309" y="1173"/>
                  </a:lnTo>
                  <a:lnTo>
                    <a:pt x="322" y="1132"/>
                  </a:lnTo>
                  <a:lnTo>
                    <a:pt x="322" y="1129"/>
                  </a:lnTo>
                  <a:lnTo>
                    <a:pt x="332" y="1086"/>
                  </a:lnTo>
                  <a:lnTo>
                    <a:pt x="340" y="1037"/>
                  </a:lnTo>
                  <a:lnTo>
                    <a:pt x="350" y="989"/>
                  </a:lnTo>
                  <a:lnTo>
                    <a:pt x="360" y="930"/>
                  </a:lnTo>
                  <a:lnTo>
                    <a:pt x="373" y="874"/>
                  </a:lnTo>
                  <a:lnTo>
                    <a:pt x="383" y="815"/>
                  </a:lnTo>
                  <a:lnTo>
                    <a:pt x="383" y="815"/>
                  </a:lnTo>
                  <a:lnTo>
                    <a:pt x="394" y="741"/>
                  </a:lnTo>
                  <a:lnTo>
                    <a:pt x="378" y="738"/>
                  </a:lnTo>
                  <a:lnTo>
                    <a:pt x="394" y="743"/>
                  </a:lnTo>
                  <a:lnTo>
                    <a:pt x="404" y="702"/>
                  </a:lnTo>
                  <a:lnTo>
                    <a:pt x="404" y="700"/>
                  </a:lnTo>
                  <a:lnTo>
                    <a:pt x="414" y="656"/>
                  </a:lnTo>
                  <a:lnTo>
                    <a:pt x="399" y="654"/>
                  </a:lnTo>
                  <a:lnTo>
                    <a:pt x="411" y="664"/>
                  </a:lnTo>
                  <a:lnTo>
                    <a:pt x="424" y="644"/>
                  </a:lnTo>
                  <a:lnTo>
                    <a:pt x="406" y="646"/>
                  </a:lnTo>
                  <a:lnTo>
                    <a:pt x="411" y="649"/>
                  </a:lnTo>
                  <a:lnTo>
                    <a:pt x="417" y="646"/>
                  </a:lnTo>
                  <a:lnTo>
                    <a:pt x="422" y="644"/>
                  </a:lnTo>
                  <a:lnTo>
                    <a:pt x="411" y="633"/>
                  </a:lnTo>
                  <a:lnTo>
                    <a:pt x="404" y="646"/>
                  </a:lnTo>
                  <a:lnTo>
                    <a:pt x="414" y="654"/>
                  </a:lnTo>
                  <a:lnTo>
                    <a:pt x="422" y="641"/>
                  </a:lnTo>
                  <a:lnTo>
                    <a:pt x="409" y="644"/>
                  </a:lnTo>
                  <a:lnTo>
                    <a:pt x="419" y="690"/>
                  </a:lnTo>
                  <a:lnTo>
                    <a:pt x="432" y="687"/>
                  </a:lnTo>
                  <a:lnTo>
                    <a:pt x="419" y="690"/>
                  </a:lnTo>
                  <a:lnTo>
                    <a:pt x="427" y="756"/>
                  </a:lnTo>
                  <a:lnTo>
                    <a:pt x="427" y="756"/>
                  </a:lnTo>
                  <a:lnTo>
                    <a:pt x="437" y="828"/>
                  </a:lnTo>
                  <a:lnTo>
                    <a:pt x="450" y="889"/>
                  </a:lnTo>
                  <a:lnTo>
                    <a:pt x="460" y="943"/>
                  </a:lnTo>
                  <a:lnTo>
                    <a:pt x="460" y="945"/>
                  </a:lnTo>
                  <a:lnTo>
                    <a:pt x="470" y="986"/>
                  </a:lnTo>
                  <a:lnTo>
                    <a:pt x="480" y="1022"/>
                  </a:lnTo>
                  <a:lnTo>
                    <a:pt x="491" y="1058"/>
                  </a:lnTo>
                  <a:lnTo>
                    <a:pt x="491" y="1058"/>
                  </a:lnTo>
                  <a:lnTo>
                    <a:pt x="503" y="1096"/>
                  </a:lnTo>
                  <a:lnTo>
                    <a:pt x="516" y="1091"/>
                  </a:lnTo>
                  <a:lnTo>
                    <a:pt x="503" y="1096"/>
                  </a:lnTo>
                  <a:lnTo>
                    <a:pt x="514" y="1137"/>
                  </a:lnTo>
                  <a:lnTo>
                    <a:pt x="524" y="1178"/>
                  </a:lnTo>
                  <a:lnTo>
                    <a:pt x="537" y="1173"/>
                  </a:lnTo>
                  <a:lnTo>
                    <a:pt x="524" y="1175"/>
                  </a:lnTo>
                  <a:lnTo>
                    <a:pt x="534" y="1219"/>
                  </a:lnTo>
                  <a:lnTo>
                    <a:pt x="542" y="1262"/>
                  </a:lnTo>
                  <a:lnTo>
                    <a:pt x="542" y="1265"/>
                  </a:lnTo>
                  <a:lnTo>
                    <a:pt x="555" y="1308"/>
                  </a:lnTo>
                  <a:lnTo>
                    <a:pt x="565" y="1346"/>
                  </a:lnTo>
                  <a:lnTo>
                    <a:pt x="575" y="1380"/>
                  </a:lnTo>
                  <a:lnTo>
                    <a:pt x="585" y="1413"/>
                  </a:lnTo>
                  <a:lnTo>
                    <a:pt x="596" y="1446"/>
                  </a:lnTo>
                  <a:lnTo>
                    <a:pt x="596" y="1446"/>
                  </a:lnTo>
                  <a:lnTo>
                    <a:pt x="608" y="1484"/>
                  </a:lnTo>
                  <a:lnTo>
                    <a:pt x="621" y="1479"/>
                  </a:lnTo>
                  <a:lnTo>
                    <a:pt x="608" y="1482"/>
                  </a:lnTo>
                  <a:lnTo>
                    <a:pt x="619" y="1525"/>
                  </a:lnTo>
                  <a:lnTo>
                    <a:pt x="629" y="1587"/>
                  </a:lnTo>
                  <a:lnTo>
                    <a:pt x="629" y="1589"/>
                  </a:lnTo>
                  <a:lnTo>
                    <a:pt x="639" y="1620"/>
                  </a:lnTo>
                  <a:lnTo>
                    <a:pt x="652" y="1615"/>
                  </a:lnTo>
                  <a:lnTo>
                    <a:pt x="639" y="1617"/>
                  </a:lnTo>
                  <a:lnTo>
                    <a:pt x="647" y="1658"/>
                  </a:lnTo>
                  <a:lnTo>
                    <a:pt x="647" y="1661"/>
                  </a:lnTo>
                  <a:lnTo>
                    <a:pt x="659" y="1694"/>
                  </a:lnTo>
                  <a:lnTo>
                    <a:pt x="670" y="1720"/>
                  </a:lnTo>
                  <a:lnTo>
                    <a:pt x="672" y="1725"/>
                  </a:lnTo>
                  <a:lnTo>
                    <a:pt x="682" y="1743"/>
                  </a:lnTo>
                  <a:lnTo>
                    <a:pt x="682" y="1745"/>
                  </a:lnTo>
                  <a:lnTo>
                    <a:pt x="693" y="1758"/>
                  </a:lnTo>
                  <a:lnTo>
                    <a:pt x="695" y="1758"/>
                  </a:lnTo>
                  <a:lnTo>
                    <a:pt x="705" y="1766"/>
                  </a:lnTo>
                  <a:lnTo>
                    <a:pt x="708" y="1766"/>
                  </a:lnTo>
                  <a:lnTo>
                    <a:pt x="711" y="1768"/>
                  </a:lnTo>
                  <a:lnTo>
                    <a:pt x="723" y="1771"/>
                  </a:lnTo>
                  <a:lnTo>
                    <a:pt x="726" y="1771"/>
                  </a:lnTo>
                  <a:lnTo>
                    <a:pt x="736" y="1771"/>
                  </a:lnTo>
                  <a:lnTo>
                    <a:pt x="736" y="1771"/>
                  </a:lnTo>
                  <a:lnTo>
                    <a:pt x="741" y="1768"/>
                  </a:lnTo>
                  <a:lnTo>
                    <a:pt x="744" y="1771"/>
                  </a:lnTo>
                  <a:lnTo>
                    <a:pt x="754" y="1766"/>
                  </a:lnTo>
                  <a:lnTo>
                    <a:pt x="757" y="1763"/>
                  </a:lnTo>
                  <a:lnTo>
                    <a:pt x="767" y="1753"/>
                  </a:lnTo>
                  <a:lnTo>
                    <a:pt x="777" y="1743"/>
                  </a:lnTo>
                  <a:lnTo>
                    <a:pt x="777" y="1743"/>
                  </a:lnTo>
                  <a:lnTo>
                    <a:pt x="787" y="1730"/>
                  </a:lnTo>
                  <a:lnTo>
                    <a:pt x="798" y="1714"/>
                  </a:lnTo>
                  <a:lnTo>
                    <a:pt x="808" y="1702"/>
                  </a:lnTo>
                  <a:lnTo>
                    <a:pt x="798" y="1689"/>
                  </a:lnTo>
                  <a:lnTo>
                    <a:pt x="808" y="1702"/>
                  </a:lnTo>
                  <a:lnTo>
                    <a:pt x="818" y="1691"/>
                  </a:lnTo>
                  <a:lnTo>
                    <a:pt x="818" y="1691"/>
                  </a:lnTo>
                  <a:lnTo>
                    <a:pt x="828" y="1679"/>
                  </a:lnTo>
                  <a:lnTo>
                    <a:pt x="818" y="1666"/>
                  </a:lnTo>
                  <a:lnTo>
                    <a:pt x="828" y="1679"/>
                  </a:lnTo>
                  <a:lnTo>
                    <a:pt x="841" y="1668"/>
                  </a:lnTo>
                  <a:lnTo>
                    <a:pt x="841" y="1668"/>
                  </a:lnTo>
                  <a:lnTo>
                    <a:pt x="851" y="1658"/>
                  </a:lnTo>
                  <a:lnTo>
                    <a:pt x="861" y="1648"/>
                  </a:lnTo>
                  <a:lnTo>
                    <a:pt x="851" y="1635"/>
                  </a:lnTo>
                  <a:lnTo>
                    <a:pt x="861" y="1648"/>
                  </a:lnTo>
                  <a:lnTo>
                    <a:pt x="872" y="1640"/>
                  </a:lnTo>
                  <a:lnTo>
                    <a:pt x="872" y="1640"/>
                  </a:lnTo>
                  <a:lnTo>
                    <a:pt x="882" y="1628"/>
                  </a:lnTo>
                  <a:lnTo>
                    <a:pt x="892" y="1612"/>
                  </a:lnTo>
                  <a:lnTo>
                    <a:pt x="895" y="1610"/>
                  </a:lnTo>
                  <a:lnTo>
                    <a:pt x="905" y="1592"/>
                  </a:lnTo>
                  <a:lnTo>
                    <a:pt x="905" y="1589"/>
                  </a:lnTo>
                  <a:lnTo>
                    <a:pt x="915" y="1566"/>
                  </a:lnTo>
                  <a:lnTo>
                    <a:pt x="918" y="1559"/>
                  </a:lnTo>
                  <a:lnTo>
                    <a:pt x="915" y="1564"/>
                  </a:lnTo>
                  <a:lnTo>
                    <a:pt x="925" y="1538"/>
                  </a:lnTo>
                  <a:lnTo>
                    <a:pt x="936" y="1513"/>
                  </a:lnTo>
                  <a:lnTo>
                    <a:pt x="923" y="1507"/>
                  </a:lnTo>
                  <a:lnTo>
                    <a:pt x="936" y="1515"/>
                  </a:lnTo>
                  <a:lnTo>
                    <a:pt x="948" y="1487"/>
                  </a:lnTo>
                  <a:lnTo>
                    <a:pt x="959" y="1464"/>
                  </a:lnTo>
                  <a:lnTo>
                    <a:pt x="946" y="1456"/>
                  </a:lnTo>
                  <a:lnTo>
                    <a:pt x="959" y="1467"/>
                  </a:lnTo>
                  <a:lnTo>
                    <a:pt x="969" y="1449"/>
                  </a:lnTo>
                  <a:lnTo>
                    <a:pt x="956" y="1438"/>
                  </a:lnTo>
                  <a:lnTo>
                    <a:pt x="966" y="1451"/>
                  </a:lnTo>
                  <a:lnTo>
                    <a:pt x="977" y="1438"/>
                  </a:lnTo>
                  <a:lnTo>
                    <a:pt x="966" y="1426"/>
                  </a:lnTo>
                  <a:lnTo>
                    <a:pt x="974" y="1441"/>
                  </a:lnTo>
                  <a:lnTo>
                    <a:pt x="984" y="1436"/>
                  </a:lnTo>
                  <a:lnTo>
                    <a:pt x="977" y="1421"/>
                  </a:lnTo>
                  <a:lnTo>
                    <a:pt x="977" y="1436"/>
                  </a:lnTo>
                  <a:lnTo>
                    <a:pt x="987" y="1436"/>
                  </a:lnTo>
                  <a:lnTo>
                    <a:pt x="997" y="1436"/>
                  </a:lnTo>
                  <a:lnTo>
                    <a:pt x="997" y="1421"/>
                  </a:lnTo>
                  <a:lnTo>
                    <a:pt x="992" y="1436"/>
                  </a:lnTo>
                  <a:lnTo>
                    <a:pt x="1002" y="1441"/>
                  </a:lnTo>
                  <a:lnTo>
                    <a:pt x="1012" y="1446"/>
                  </a:lnTo>
                  <a:lnTo>
                    <a:pt x="1015" y="1446"/>
                  </a:lnTo>
                  <a:lnTo>
                    <a:pt x="1025" y="1449"/>
                  </a:lnTo>
                  <a:lnTo>
                    <a:pt x="1028" y="1449"/>
                  </a:lnTo>
                  <a:lnTo>
                    <a:pt x="1030" y="1449"/>
                  </a:lnTo>
                  <a:lnTo>
                    <a:pt x="1043" y="1446"/>
                  </a:lnTo>
                  <a:lnTo>
                    <a:pt x="1046" y="1444"/>
                  </a:lnTo>
                  <a:lnTo>
                    <a:pt x="1051" y="1444"/>
                  </a:lnTo>
                  <a:lnTo>
                    <a:pt x="1061" y="1436"/>
                  </a:lnTo>
                  <a:lnTo>
                    <a:pt x="1061" y="1436"/>
                  </a:lnTo>
                  <a:lnTo>
                    <a:pt x="1071" y="1421"/>
                  </a:lnTo>
                  <a:lnTo>
                    <a:pt x="1074" y="1415"/>
                  </a:lnTo>
                  <a:lnTo>
                    <a:pt x="1084" y="1395"/>
                  </a:lnTo>
                  <a:lnTo>
                    <a:pt x="1086" y="1387"/>
                  </a:lnTo>
                  <a:lnTo>
                    <a:pt x="1084" y="1392"/>
                  </a:lnTo>
                  <a:lnTo>
                    <a:pt x="1094" y="1364"/>
                  </a:lnTo>
                  <a:lnTo>
                    <a:pt x="1104" y="1336"/>
                  </a:lnTo>
                  <a:lnTo>
                    <a:pt x="1115" y="1308"/>
                  </a:lnTo>
                  <a:lnTo>
                    <a:pt x="1102" y="1303"/>
                  </a:lnTo>
                  <a:lnTo>
                    <a:pt x="1115" y="1311"/>
                  </a:lnTo>
                  <a:lnTo>
                    <a:pt x="1125" y="1288"/>
                  </a:lnTo>
                  <a:lnTo>
                    <a:pt x="1112" y="1280"/>
                  </a:lnTo>
                  <a:lnTo>
                    <a:pt x="1122" y="1293"/>
                  </a:lnTo>
                  <a:lnTo>
                    <a:pt x="1132" y="1277"/>
                  </a:lnTo>
                  <a:lnTo>
                    <a:pt x="1122" y="1265"/>
                  </a:lnTo>
                  <a:lnTo>
                    <a:pt x="1132" y="1277"/>
                  </a:lnTo>
                  <a:lnTo>
                    <a:pt x="1143" y="1270"/>
                  </a:lnTo>
                  <a:lnTo>
                    <a:pt x="1132" y="1272"/>
                  </a:lnTo>
                  <a:lnTo>
                    <a:pt x="1138" y="1270"/>
                  </a:lnTo>
                  <a:lnTo>
                    <a:pt x="1132" y="1257"/>
                  </a:lnTo>
                  <a:lnTo>
                    <a:pt x="1127" y="1272"/>
                  </a:lnTo>
                  <a:lnTo>
                    <a:pt x="1140" y="1277"/>
                  </a:lnTo>
                  <a:lnTo>
                    <a:pt x="1145" y="1262"/>
                  </a:lnTo>
                  <a:lnTo>
                    <a:pt x="1135" y="1275"/>
                  </a:lnTo>
                  <a:lnTo>
                    <a:pt x="1145" y="1290"/>
                  </a:lnTo>
                  <a:lnTo>
                    <a:pt x="1155" y="1277"/>
                  </a:lnTo>
                  <a:lnTo>
                    <a:pt x="1143" y="1283"/>
                  </a:lnTo>
                  <a:lnTo>
                    <a:pt x="1153" y="1321"/>
                  </a:lnTo>
                  <a:lnTo>
                    <a:pt x="1153" y="1321"/>
                  </a:lnTo>
                  <a:lnTo>
                    <a:pt x="1163" y="1346"/>
                  </a:lnTo>
                  <a:lnTo>
                    <a:pt x="1176" y="1341"/>
                  </a:lnTo>
                  <a:lnTo>
                    <a:pt x="1163" y="1346"/>
                  </a:lnTo>
                  <a:lnTo>
                    <a:pt x="1173" y="1385"/>
                  </a:lnTo>
                  <a:lnTo>
                    <a:pt x="1184" y="1426"/>
                  </a:lnTo>
                  <a:lnTo>
                    <a:pt x="1194" y="1464"/>
                  </a:lnTo>
                  <a:lnTo>
                    <a:pt x="1204" y="1497"/>
                  </a:lnTo>
                  <a:lnTo>
                    <a:pt x="1204" y="1500"/>
                  </a:lnTo>
                  <a:lnTo>
                    <a:pt x="1214" y="1523"/>
                  </a:lnTo>
                  <a:lnTo>
                    <a:pt x="1217" y="1525"/>
                  </a:lnTo>
                  <a:lnTo>
                    <a:pt x="1227" y="1543"/>
                  </a:lnTo>
                  <a:lnTo>
                    <a:pt x="1227" y="1543"/>
                  </a:lnTo>
                  <a:lnTo>
                    <a:pt x="1232" y="1546"/>
                  </a:lnTo>
                  <a:lnTo>
                    <a:pt x="1232" y="1548"/>
                  </a:lnTo>
                  <a:lnTo>
                    <a:pt x="1245" y="1553"/>
                  </a:lnTo>
                  <a:lnTo>
                    <a:pt x="1250" y="1553"/>
                  </a:lnTo>
                  <a:lnTo>
                    <a:pt x="1255" y="1551"/>
                  </a:lnTo>
                  <a:lnTo>
                    <a:pt x="1258" y="1553"/>
                  </a:lnTo>
                  <a:lnTo>
                    <a:pt x="1268" y="1548"/>
                  </a:lnTo>
                  <a:lnTo>
                    <a:pt x="1271" y="1546"/>
                  </a:lnTo>
                  <a:lnTo>
                    <a:pt x="1281" y="1536"/>
                  </a:lnTo>
                  <a:lnTo>
                    <a:pt x="1281" y="1536"/>
                  </a:lnTo>
                  <a:lnTo>
                    <a:pt x="1291" y="1520"/>
                  </a:lnTo>
                  <a:lnTo>
                    <a:pt x="1294" y="1515"/>
                  </a:lnTo>
                  <a:lnTo>
                    <a:pt x="1304" y="1495"/>
                  </a:lnTo>
                  <a:lnTo>
                    <a:pt x="1291" y="1487"/>
                  </a:lnTo>
                  <a:lnTo>
                    <a:pt x="1301" y="1500"/>
                  </a:lnTo>
                  <a:lnTo>
                    <a:pt x="1314" y="1482"/>
                  </a:lnTo>
                  <a:lnTo>
                    <a:pt x="1317" y="1479"/>
                  </a:lnTo>
                  <a:lnTo>
                    <a:pt x="1324" y="1467"/>
                  </a:lnTo>
                  <a:lnTo>
                    <a:pt x="1311" y="1456"/>
                  </a:lnTo>
                  <a:lnTo>
                    <a:pt x="1317" y="1472"/>
                  </a:lnTo>
                  <a:lnTo>
                    <a:pt x="1327" y="1469"/>
                  </a:lnTo>
                  <a:lnTo>
                    <a:pt x="1317" y="1467"/>
                  </a:lnTo>
                  <a:lnTo>
                    <a:pt x="1322" y="1469"/>
                  </a:lnTo>
                  <a:lnTo>
                    <a:pt x="1322" y="1454"/>
                  </a:lnTo>
                  <a:lnTo>
                    <a:pt x="1311" y="1467"/>
                  </a:lnTo>
                  <a:lnTo>
                    <a:pt x="1322" y="1482"/>
                  </a:lnTo>
                  <a:lnTo>
                    <a:pt x="1332" y="1469"/>
                  </a:lnTo>
                  <a:lnTo>
                    <a:pt x="1319" y="1474"/>
                  </a:lnTo>
                  <a:lnTo>
                    <a:pt x="1329" y="1505"/>
                  </a:lnTo>
                  <a:lnTo>
                    <a:pt x="1342" y="1500"/>
                  </a:lnTo>
                  <a:lnTo>
                    <a:pt x="1329" y="1505"/>
                  </a:lnTo>
                  <a:lnTo>
                    <a:pt x="1342" y="1546"/>
                  </a:lnTo>
                  <a:lnTo>
                    <a:pt x="1355" y="1541"/>
                  </a:lnTo>
                  <a:lnTo>
                    <a:pt x="1342" y="1543"/>
                  </a:lnTo>
                  <a:lnTo>
                    <a:pt x="1352" y="1587"/>
                  </a:lnTo>
                  <a:lnTo>
                    <a:pt x="1363" y="1633"/>
                  </a:lnTo>
                  <a:lnTo>
                    <a:pt x="1373" y="1681"/>
                  </a:lnTo>
                  <a:lnTo>
                    <a:pt x="1383" y="1730"/>
                  </a:lnTo>
                  <a:lnTo>
                    <a:pt x="1383" y="1732"/>
                  </a:lnTo>
                  <a:lnTo>
                    <a:pt x="1396" y="1778"/>
                  </a:lnTo>
                  <a:lnTo>
                    <a:pt x="1409" y="1773"/>
                  </a:lnTo>
                  <a:lnTo>
                    <a:pt x="1396" y="1776"/>
                  </a:lnTo>
                  <a:lnTo>
                    <a:pt x="1406" y="1819"/>
                  </a:lnTo>
                  <a:lnTo>
                    <a:pt x="1414" y="1855"/>
                  </a:lnTo>
                  <a:lnTo>
                    <a:pt x="1414" y="1858"/>
                  </a:lnTo>
                  <a:lnTo>
                    <a:pt x="1424" y="1886"/>
                  </a:lnTo>
                  <a:lnTo>
                    <a:pt x="1427" y="1888"/>
                  </a:lnTo>
                  <a:lnTo>
                    <a:pt x="1437" y="1909"/>
                  </a:lnTo>
                  <a:lnTo>
                    <a:pt x="1439" y="1914"/>
                  </a:lnTo>
                  <a:lnTo>
                    <a:pt x="1452" y="1927"/>
                  </a:lnTo>
                  <a:lnTo>
                    <a:pt x="1452" y="1927"/>
                  </a:lnTo>
                  <a:lnTo>
                    <a:pt x="1462" y="1934"/>
                  </a:lnTo>
                  <a:lnTo>
                    <a:pt x="1465" y="1934"/>
                  </a:lnTo>
                  <a:lnTo>
                    <a:pt x="1470" y="1937"/>
                  </a:lnTo>
                  <a:lnTo>
                    <a:pt x="1475" y="1937"/>
                  </a:lnTo>
                  <a:lnTo>
                    <a:pt x="1485" y="1934"/>
                  </a:lnTo>
                  <a:lnTo>
                    <a:pt x="1485" y="1932"/>
                  </a:lnTo>
                  <a:lnTo>
                    <a:pt x="1490" y="1932"/>
                  </a:lnTo>
                  <a:lnTo>
                    <a:pt x="1501" y="1924"/>
                  </a:lnTo>
                  <a:lnTo>
                    <a:pt x="1501" y="1924"/>
                  </a:lnTo>
                  <a:lnTo>
                    <a:pt x="1511" y="1911"/>
                  </a:lnTo>
                  <a:lnTo>
                    <a:pt x="1501" y="1898"/>
                  </a:lnTo>
                  <a:lnTo>
                    <a:pt x="1511" y="1911"/>
                  </a:lnTo>
                  <a:lnTo>
                    <a:pt x="1524" y="1901"/>
                  </a:lnTo>
                  <a:lnTo>
                    <a:pt x="1534" y="1893"/>
                  </a:lnTo>
                  <a:lnTo>
                    <a:pt x="1524" y="1896"/>
                  </a:lnTo>
                  <a:lnTo>
                    <a:pt x="1529" y="1893"/>
                  </a:lnTo>
                  <a:lnTo>
                    <a:pt x="1524" y="1881"/>
                  </a:lnTo>
                  <a:lnTo>
                    <a:pt x="1521" y="1896"/>
                  </a:lnTo>
                  <a:lnTo>
                    <a:pt x="1531" y="1898"/>
                  </a:lnTo>
                  <a:lnTo>
                    <a:pt x="1534" y="1883"/>
                  </a:lnTo>
                  <a:lnTo>
                    <a:pt x="1524" y="1893"/>
                  </a:lnTo>
                  <a:lnTo>
                    <a:pt x="1531" y="1906"/>
                  </a:lnTo>
                  <a:lnTo>
                    <a:pt x="1542" y="1896"/>
                  </a:lnTo>
                  <a:lnTo>
                    <a:pt x="1529" y="1904"/>
                  </a:lnTo>
                  <a:lnTo>
                    <a:pt x="1539" y="1927"/>
                  </a:lnTo>
                  <a:lnTo>
                    <a:pt x="1552" y="1955"/>
                  </a:lnTo>
                  <a:lnTo>
                    <a:pt x="1565" y="1947"/>
                  </a:lnTo>
                  <a:lnTo>
                    <a:pt x="1552" y="1952"/>
                  </a:lnTo>
                  <a:lnTo>
                    <a:pt x="1562" y="1983"/>
                  </a:lnTo>
                  <a:lnTo>
                    <a:pt x="1572" y="2013"/>
                  </a:lnTo>
                  <a:lnTo>
                    <a:pt x="1572" y="2013"/>
                  </a:lnTo>
                  <a:lnTo>
                    <a:pt x="1583" y="2042"/>
                  </a:lnTo>
                  <a:lnTo>
                    <a:pt x="1583" y="2044"/>
                  </a:lnTo>
                  <a:lnTo>
                    <a:pt x="1593" y="2067"/>
                  </a:lnTo>
                  <a:lnTo>
                    <a:pt x="1595" y="2070"/>
                  </a:lnTo>
                  <a:lnTo>
                    <a:pt x="1608" y="2090"/>
                  </a:lnTo>
                  <a:lnTo>
                    <a:pt x="1618" y="2080"/>
                  </a:lnTo>
                  <a:lnTo>
                    <a:pt x="1608" y="2090"/>
                  </a:lnTo>
                  <a:lnTo>
                    <a:pt x="1618" y="2108"/>
                  </a:lnTo>
                  <a:lnTo>
                    <a:pt x="1618" y="2111"/>
                  </a:lnTo>
                  <a:lnTo>
                    <a:pt x="1629" y="2123"/>
                  </a:lnTo>
                  <a:lnTo>
                    <a:pt x="1631" y="2123"/>
                  </a:lnTo>
                  <a:lnTo>
                    <a:pt x="1641" y="2134"/>
                  </a:lnTo>
                  <a:lnTo>
                    <a:pt x="1649" y="2121"/>
                  </a:lnTo>
                  <a:lnTo>
                    <a:pt x="1639" y="2134"/>
                  </a:lnTo>
                  <a:lnTo>
                    <a:pt x="1646" y="2144"/>
                  </a:lnTo>
                  <a:lnTo>
                    <a:pt x="1649" y="2144"/>
                  </a:lnTo>
                  <a:lnTo>
                    <a:pt x="1662" y="2154"/>
                  </a:lnTo>
                  <a:lnTo>
                    <a:pt x="1669" y="2141"/>
                  </a:lnTo>
                  <a:lnTo>
                    <a:pt x="1662" y="2154"/>
                  </a:lnTo>
                  <a:lnTo>
                    <a:pt x="1672" y="2164"/>
                  </a:lnTo>
                  <a:lnTo>
                    <a:pt x="1682" y="2175"/>
                  </a:lnTo>
                  <a:lnTo>
                    <a:pt x="1682" y="2175"/>
                  </a:lnTo>
                  <a:lnTo>
                    <a:pt x="1692" y="2182"/>
                  </a:lnTo>
                  <a:lnTo>
                    <a:pt x="1703" y="2190"/>
                  </a:lnTo>
                  <a:lnTo>
                    <a:pt x="1705" y="2190"/>
                  </a:lnTo>
                  <a:lnTo>
                    <a:pt x="1705" y="2192"/>
                  </a:lnTo>
                  <a:lnTo>
                    <a:pt x="1718" y="2198"/>
                  </a:lnTo>
                  <a:lnTo>
                    <a:pt x="1728" y="2203"/>
                  </a:lnTo>
                  <a:lnTo>
                    <a:pt x="1738" y="2208"/>
                  </a:lnTo>
                  <a:lnTo>
                    <a:pt x="1741" y="2208"/>
                  </a:lnTo>
                  <a:lnTo>
                    <a:pt x="1751" y="2210"/>
                  </a:lnTo>
                  <a:lnTo>
                    <a:pt x="1754" y="2195"/>
                  </a:lnTo>
                  <a:lnTo>
                    <a:pt x="1749" y="2210"/>
                  </a:lnTo>
                  <a:lnTo>
                    <a:pt x="1759" y="2215"/>
                  </a:lnTo>
                  <a:lnTo>
                    <a:pt x="1759" y="2213"/>
                  </a:lnTo>
                  <a:lnTo>
                    <a:pt x="1764" y="2215"/>
                  </a:lnTo>
                  <a:lnTo>
                    <a:pt x="1774" y="2215"/>
                  </a:lnTo>
                  <a:lnTo>
                    <a:pt x="1785" y="2215"/>
                  </a:lnTo>
                  <a:lnTo>
                    <a:pt x="1785" y="2200"/>
                  </a:lnTo>
                  <a:lnTo>
                    <a:pt x="1782" y="2215"/>
                  </a:lnTo>
                  <a:lnTo>
                    <a:pt x="1792" y="2218"/>
                  </a:lnTo>
                  <a:lnTo>
                    <a:pt x="1802" y="2221"/>
                  </a:lnTo>
                  <a:lnTo>
                    <a:pt x="1805" y="2221"/>
                  </a:lnTo>
                  <a:lnTo>
                    <a:pt x="1815" y="2221"/>
                  </a:lnTo>
                  <a:lnTo>
                    <a:pt x="1828" y="2221"/>
                  </a:lnTo>
                  <a:lnTo>
                    <a:pt x="1838" y="2221"/>
                  </a:lnTo>
                  <a:lnTo>
                    <a:pt x="1848" y="2221"/>
                  </a:lnTo>
                  <a:lnTo>
                    <a:pt x="1859" y="2221"/>
                  </a:lnTo>
                  <a:lnTo>
                    <a:pt x="1869" y="2221"/>
                  </a:lnTo>
                  <a:lnTo>
                    <a:pt x="1879" y="2221"/>
                  </a:lnTo>
                  <a:lnTo>
                    <a:pt x="1889" y="2221"/>
                  </a:lnTo>
                  <a:lnTo>
                    <a:pt x="1900" y="2221"/>
                  </a:lnTo>
                  <a:lnTo>
                    <a:pt x="1900" y="2221"/>
                  </a:lnTo>
                  <a:lnTo>
                    <a:pt x="1905" y="2221"/>
                  </a:lnTo>
                  <a:lnTo>
                    <a:pt x="1915" y="2218"/>
                  </a:lnTo>
                  <a:lnTo>
                    <a:pt x="1910" y="2203"/>
                  </a:lnTo>
                  <a:lnTo>
                    <a:pt x="1910" y="2218"/>
                  </a:lnTo>
                  <a:lnTo>
                    <a:pt x="1920" y="2218"/>
                  </a:lnTo>
                  <a:lnTo>
                    <a:pt x="1923" y="2218"/>
                  </a:lnTo>
                  <a:lnTo>
                    <a:pt x="1935" y="2215"/>
                  </a:lnTo>
                  <a:lnTo>
                    <a:pt x="1933" y="2200"/>
                  </a:lnTo>
                  <a:lnTo>
                    <a:pt x="1933" y="2215"/>
                  </a:lnTo>
                  <a:lnTo>
                    <a:pt x="1943" y="2215"/>
                  </a:lnTo>
                  <a:lnTo>
                    <a:pt x="1953" y="2215"/>
                  </a:lnTo>
                  <a:lnTo>
                    <a:pt x="1964" y="2215"/>
                  </a:lnTo>
                  <a:lnTo>
                    <a:pt x="1974" y="2215"/>
                  </a:lnTo>
                  <a:lnTo>
                    <a:pt x="1974" y="2215"/>
                  </a:lnTo>
                  <a:lnTo>
                    <a:pt x="1979" y="2215"/>
                  </a:lnTo>
                  <a:lnTo>
                    <a:pt x="1989" y="2213"/>
                  </a:lnTo>
                  <a:lnTo>
                    <a:pt x="1984" y="2198"/>
                  </a:lnTo>
                  <a:lnTo>
                    <a:pt x="1984" y="2213"/>
                  </a:lnTo>
                  <a:lnTo>
                    <a:pt x="1994" y="2213"/>
                  </a:lnTo>
                  <a:lnTo>
                    <a:pt x="1994" y="2213"/>
                  </a:lnTo>
                  <a:lnTo>
                    <a:pt x="1999" y="2213"/>
                  </a:lnTo>
                  <a:lnTo>
                    <a:pt x="2010" y="2210"/>
                  </a:lnTo>
                  <a:lnTo>
                    <a:pt x="2004" y="2195"/>
                  </a:lnTo>
                  <a:lnTo>
                    <a:pt x="2004" y="2210"/>
                  </a:lnTo>
                  <a:lnTo>
                    <a:pt x="2015" y="2210"/>
                  </a:lnTo>
                  <a:lnTo>
                    <a:pt x="2025" y="2210"/>
                  </a:lnTo>
                  <a:lnTo>
                    <a:pt x="2027" y="2210"/>
                  </a:lnTo>
                  <a:lnTo>
                    <a:pt x="2040" y="2208"/>
                  </a:lnTo>
                  <a:lnTo>
                    <a:pt x="2038" y="2192"/>
                  </a:lnTo>
                  <a:lnTo>
                    <a:pt x="2038" y="2208"/>
                  </a:lnTo>
                  <a:lnTo>
                    <a:pt x="2048" y="2208"/>
                  </a:lnTo>
                  <a:lnTo>
                    <a:pt x="2058" y="2208"/>
                  </a:lnTo>
                  <a:lnTo>
                    <a:pt x="2068" y="2208"/>
                  </a:lnTo>
                  <a:lnTo>
                    <a:pt x="2079" y="2208"/>
                  </a:lnTo>
                  <a:lnTo>
                    <a:pt x="2089" y="2208"/>
                  </a:lnTo>
                  <a:lnTo>
                    <a:pt x="2099" y="2208"/>
                  </a:lnTo>
                  <a:lnTo>
                    <a:pt x="2099" y="2208"/>
                  </a:lnTo>
                  <a:lnTo>
                    <a:pt x="2104" y="2208"/>
                  </a:lnTo>
                  <a:lnTo>
                    <a:pt x="2114" y="2205"/>
                  </a:lnTo>
                  <a:lnTo>
                    <a:pt x="2109" y="2190"/>
                  </a:lnTo>
                  <a:lnTo>
                    <a:pt x="2109" y="2205"/>
                  </a:lnTo>
                  <a:lnTo>
                    <a:pt x="2119" y="2205"/>
                  </a:lnTo>
                  <a:lnTo>
                    <a:pt x="2130" y="2205"/>
                  </a:lnTo>
                  <a:lnTo>
                    <a:pt x="2132" y="2205"/>
                  </a:lnTo>
                  <a:lnTo>
                    <a:pt x="2145" y="2203"/>
                  </a:lnTo>
                  <a:lnTo>
                    <a:pt x="2143" y="2187"/>
                  </a:lnTo>
                  <a:lnTo>
                    <a:pt x="2143" y="2203"/>
                  </a:lnTo>
                  <a:lnTo>
                    <a:pt x="2153" y="2203"/>
                  </a:lnTo>
                  <a:lnTo>
                    <a:pt x="2163" y="2203"/>
                  </a:lnTo>
                  <a:lnTo>
                    <a:pt x="2173" y="2203"/>
                  </a:lnTo>
                  <a:lnTo>
                    <a:pt x="2183" y="2203"/>
                  </a:lnTo>
                  <a:lnTo>
                    <a:pt x="2183" y="2203"/>
                  </a:lnTo>
                  <a:lnTo>
                    <a:pt x="2189" y="2203"/>
                  </a:lnTo>
                  <a:lnTo>
                    <a:pt x="2199" y="2200"/>
                  </a:lnTo>
                  <a:lnTo>
                    <a:pt x="2194" y="2185"/>
                  </a:lnTo>
                  <a:lnTo>
                    <a:pt x="2194" y="2200"/>
                  </a:lnTo>
                  <a:lnTo>
                    <a:pt x="2204" y="2200"/>
                  </a:lnTo>
                  <a:lnTo>
                    <a:pt x="2204" y="2200"/>
                  </a:lnTo>
                  <a:lnTo>
                    <a:pt x="2209" y="2200"/>
                  </a:lnTo>
                  <a:lnTo>
                    <a:pt x="2219" y="2198"/>
                  </a:lnTo>
                  <a:lnTo>
                    <a:pt x="2214" y="2182"/>
                  </a:lnTo>
                  <a:lnTo>
                    <a:pt x="2214" y="2198"/>
                  </a:lnTo>
                  <a:lnTo>
                    <a:pt x="2224" y="2198"/>
                  </a:lnTo>
                  <a:lnTo>
                    <a:pt x="2224" y="2198"/>
                  </a:lnTo>
                  <a:lnTo>
                    <a:pt x="2229" y="2198"/>
                  </a:lnTo>
                  <a:lnTo>
                    <a:pt x="2240" y="2195"/>
                  </a:lnTo>
                  <a:lnTo>
                    <a:pt x="2235" y="2180"/>
                  </a:lnTo>
                  <a:lnTo>
                    <a:pt x="2237" y="2195"/>
                  </a:lnTo>
                  <a:lnTo>
                    <a:pt x="2250" y="2192"/>
                  </a:lnTo>
                  <a:lnTo>
                    <a:pt x="2252" y="2192"/>
                  </a:lnTo>
                  <a:lnTo>
                    <a:pt x="2263" y="2190"/>
                  </a:lnTo>
                  <a:lnTo>
                    <a:pt x="2273" y="2187"/>
                  </a:lnTo>
                  <a:lnTo>
                    <a:pt x="2283" y="2185"/>
                  </a:lnTo>
                  <a:lnTo>
                    <a:pt x="2293" y="2182"/>
                  </a:lnTo>
                  <a:lnTo>
                    <a:pt x="2288" y="2167"/>
                  </a:lnTo>
                  <a:lnTo>
                    <a:pt x="2291" y="2182"/>
                  </a:lnTo>
                  <a:lnTo>
                    <a:pt x="2304" y="2180"/>
                  </a:lnTo>
                  <a:lnTo>
                    <a:pt x="2306" y="2177"/>
                  </a:lnTo>
                  <a:lnTo>
                    <a:pt x="2311" y="2177"/>
                  </a:lnTo>
                  <a:lnTo>
                    <a:pt x="2319" y="2172"/>
                  </a:lnTo>
                  <a:lnTo>
                    <a:pt x="2309" y="2159"/>
                  </a:lnTo>
                  <a:lnTo>
                    <a:pt x="2314" y="2175"/>
                  </a:lnTo>
                  <a:lnTo>
                    <a:pt x="2324" y="2172"/>
                  </a:lnTo>
                  <a:lnTo>
                    <a:pt x="2327" y="2172"/>
                  </a:lnTo>
                  <a:lnTo>
                    <a:pt x="2337" y="2167"/>
                  </a:lnTo>
                  <a:lnTo>
                    <a:pt x="2329" y="2152"/>
                  </a:lnTo>
                  <a:lnTo>
                    <a:pt x="2334" y="2167"/>
                  </a:lnTo>
                  <a:lnTo>
                    <a:pt x="2345" y="2164"/>
                  </a:lnTo>
                  <a:lnTo>
                    <a:pt x="2347" y="2164"/>
                  </a:lnTo>
                  <a:lnTo>
                    <a:pt x="2360" y="2159"/>
                  </a:lnTo>
                  <a:lnTo>
                    <a:pt x="2357" y="2157"/>
                  </a:lnTo>
                  <a:lnTo>
                    <a:pt x="2362" y="2157"/>
                  </a:lnTo>
                  <a:lnTo>
                    <a:pt x="2373" y="2149"/>
                  </a:lnTo>
                  <a:lnTo>
                    <a:pt x="2362" y="2136"/>
                  </a:lnTo>
                  <a:lnTo>
                    <a:pt x="2370" y="2152"/>
                  </a:lnTo>
                  <a:lnTo>
                    <a:pt x="2380" y="2146"/>
                  </a:lnTo>
                  <a:lnTo>
                    <a:pt x="2391" y="2141"/>
                  </a:lnTo>
                  <a:lnTo>
                    <a:pt x="2401" y="2136"/>
                  </a:lnTo>
                  <a:lnTo>
                    <a:pt x="2393" y="2121"/>
                  </a:lnTo>
                  <a:lnTo>
                    <a:pt x="2396" y="2136"/>
                  </a:lnTo>
                  <a:lnTo>
                    <a:pt x="2408" y="2134"/>
                  </a:lnTo>
                  <a:lnTo>
                    <a:pt x="2406" y="2118"/>
                  </a:lnTo>
                  <a:lnTo>
                    <a:pt x="2406" y="2134"/>
                  </a:lnTo>
                  <a:lnTo>
                    <a:pt x="2416" y="2134"/>
                  </a:lnTo>
                  <a:lnTo>
                    <a:pt x="2416" y="2134"/>
                  </a:lnTo>
                  <a:lnTo>
                    <a:pt x="2421" y="2134"/>
                  </a:lnTo>
                  <a:lnTo>
                    <a:pt x="2429" y="2131"/>
                  </a:lnTo>
                  <a:lnTo>
                    <a:pt x="2424" y="2116"/>
                  </a:lnTo>
                  <a:lnTo>
                    <a:pt x="2424" y="2131"/>
                  </a:lnTo>
                  <a:lnTo>
                    <a:pt x="2434" y="2131"/>
                  </a:lnTo>
                  <a:lnTo>
                    <a:pt x="2444" y="2131"/>
                  </a:lnTo>
                  <a:lnTo>
                    <a:pt x="2457" y="2131"/>
                  </a:lnTo>
                  <a:lnTo>
                    <a:pt x="2467" y="2131"/>
                  </a:lnTo>
                  <a:lnTo>
                    <a:pt x="2477" y="2131"/>
                  </a:lnTo>
                  <a:lnTo>
                    <a:pt x="2477" y="2131"/>
                  </a:lnTo>
                  <a:lnTo>
                    <a:pt x="2483" y="2131"/>
                  </a:lnTo>
                  <a:lnTo>
                    <a:pt x="2493" y="2129"/>
                  </a:lnTo>
                  <a:lnTo>
                    <a:pt x="2503" y="2126"/>
                  </a:lnTo>
                  <a:lnTo>
                    <a:pt x="2506" y="2126"/>
                  </a:lnTo>
                  <a:lnTo>
                    <a:pt x="2518" y="2121"/>
                  </a:lnTo>
                  <a:lnTo>
                    <a:pt x="2529" y="2116"/>
                  </a:lnTo>
                  <a:lnTo>
                    <a:pt x="2531" y="2113"/>
                  </a:lnTo>
                  <a:lnTo>
                    <a:pt x="2541" y="2106"/>
                  </a:lnTo>
                  <a:lnTo>
                    <a:pt x="2541" y="2106"/>
                  </a:lnTo>
                  <a:lnTo>
                    <a:pt x="2549" y="2098"/>
                  </a:lnTo>
                  <a:lnTo>
                    <a:pt x="2539" y="2085"/>
                  </a:lnTo>
                  <a:lnTo>
                    <a:pt x="2549" y="2098"/>
                  </a:lnTo>
                  <a:lnTo>
                    <a:pt x="2559" y="2090"/>
                  </a:lnTo>
                  <a:lnTo>
                    <a:pt x="2572" y="2080"/>
                  </a:lnTo>
                  <a:lnTo>
                    <a:pt x="2572" y="2080"/>
                  </a:lnTo>
                  <a:lnTo>
                    <a:pt x="2582" y="2070"/>
                  </a:lnTo>
                  <a:lnTo>
                    <a:pt x="2582" y="2070"/>
                  </a:lnTo>
                  <a:lnTo>
                    <a:pt x="2593" y="2057"/>
                  </a:lnTo>
                  <a:lnTo>
                    <a:pt x="2603" y="2042"/>
                  </a:lnTo>
                  <a:lnTo>
                    <a:pt x="2605" y="2039"/>
                  </a:lnTo>
                  <a:lnTo>
                    <a:pt x="2616" y="2021"/>
                  </a:lnTo>
                  <a:lnTo>
                    <a:pt x="2603" y="2011"/>
                  </a:lnTo>
                  <a:lnTo>
                    <a:pt x="2613" y="2024"/>
                  </a:lnTo>
                  <a:lnTo>
                    <a:pt x="2626" y="2006"/>
                  </a:lnTo>
                  <a:lnTo>
                    <a:pt x="2628" y="2003"/>
                  </a:lnTo>
                  <a:lnTo>
                    <a:pt x="2639" y="1985"/>
                  </a:lnTo>
                  <a:lnTo>
                    <a:pt x="2626" y="1975"/>
                  </a:lnTo>
                  <a:lnTo>
                    <a:pt x="2636" y="1988"/>
                  </a:lnTo>
                  <a:lnTo>
                    <a:pt x="2646" y="1973"/>
                  </a:lnTo>
                  <a:lnTo>
                    <a:pt x="2636" y="1960"/>
                  </a:lnTo>
                  <a:lnTo>
                    <a:pt x="2646" y="1973"/>
                  </a:lnTo>
                  <a:lnTo>
                    <a:pt x="2656" y="1962"/>
                  </a:lnTo>
                  <a:lnTo>
                    <a:pt x="2646" y="1950"/>
                  </a:lnTo>
                  <a:lnTo>
                    <a:pt x="2656" y="1962"/>
                  </a:lnTo>
                  <a:lnTo>
                    <a:pt x="2664" y="1957"/>
                  </a:lnTo>
                  <a:lnTo>
                    <a:pt x="2654" y="1960"/>
                  </a:lnTo>
                  <a:lnTo>
                    <a:pt x="2659" y="1957"/>
                  </a:lnTo>
                  <a:lnTo>
                    <a:pt x="2654" y="1944"/>
                  </a:lnTo>
                  <a:lnTo>
                    <a:pt x="2651" y="1960"/>
                  </a:lnTo>
                  <a:lnTo>
                    <a:pt x="2664" y="1962"/>
                  </a:lnTo>
                  <a:lnTo>
                    <a:pt x="2662" y="1960"/>
                  </a:lnTo>
                  <a:lnTo>
                    <a:pt x="2667" y="1947"/>
                  </a:lnTo>
                  <a:lnTo>
                    <a:pt x="2659" y="1960"/>
                  </a:lnTo>
                  <a:lnTo>
                    <a:pt x="2669" y="1967"/>
                  </a:lnTo>
                  <a:lnTo>
                    <a:pt x="2677" y="1955"/>
                  </a:lnTo>
                  <a:lnTo>
                    <a:pt x="2669" y="1967"/>
                  </a:lnTo>
                  <a:lnTo>
                    <a:pt x="2679" y="1978"/>
                  </a:lnTo>
                  <a:lnTo>
                    <a:pt x="2687" y="1965"/>
                  </a:lnTo>
                  <a:lnTo>
                    <a:pt x="2677" y="1978"/>
                  </a:lnTo>
                  <a:lnTo>
                    <a:pt x="2687" y="1990"/>
                  </a:lnTo>
                  <a:lnTo>
                    <a:pt x="2690" y="1990"/>
                  </a:lnTo>
                  <a:lnTo>
                    <a:pt x="2700" y="2001"/>
                  </a:lnTo>
                  <a:lnTo>
                    <a:pt x="2700" y="2001"/>
                  </a:lnTo>
                  <a:lnTo>
                    <a:pt x="2713" y="2008"/>
                  </a:lnTo>
                  <a:lnTo>
                    <a:pt x="2720" y="1996"/>
                  </a:lnTo>
                  <a:lnTo>
                    <a:pt x="2713" y="2008"/>
                  </a:lnTo>
                  <a:lnTo>
                    <a:pt x="2723" y="2016"/>
                  </a:lnTo>
                  <a:lnTo>
                    <a:pt x="2726" y="2016"/>
                  </a:lnTo>
                  <a:lnTo>
                    <a:pt x="2728" y="2019"/>
                  </a:lnTo>
                  <a:lnTo>
                    <a:pt x="2738" y="2021"/>
                  </a:lnTo>
                  <a:lnTo>
                    <a:pt x="2741" y="2021"/>
                  </a:lnTo>
                  <a:lnTo>
                    <a:pt x="2746" y="2019"/>
                  </a:lnTo>
                  <a:lnTo>
                    <a:pt x="2749" y="2021"/>
                  </a:lnTo>
                  <a:lnTo>
                    <a:pt x="2759" y="2016"/>
                  </a:lnTo>
                  <a:lnTo>
                    <a:pt x="2769" y="2011"/>
                  </a:lnTo>
                  <a:lnTo>
                    <a:pt x="2772" y="2008"/>
                  </a:lnTo>
                  <a:lnTo>
                    <a:pt x="2782" y="1998"/>
                  </a:lnTo>
                  <a:lnTo>
                    <a:pt x="2782" y="1998"/>
                  </a:lnTo>
                  <a:lnTo>
                    <a:pt x="2792" y="1985"/>
                  </a:lnTo>
                  <a:lnTo>
                    <a:pt x="2795" y="1983"/>
                  </a:lnTo>
                  <a:lnTo>
                    <a:pt x="2805" y="1965"/>
                  </a:lnTo>
                  <a:lnTo>
                    <a:pt x="2805" y="1962"/>
                  </a:lnTo>
                  <a:lnTo>
                    <a:pt x="2815" y="1939"/>
                  </a:lnTo>
                  <a:lnTo>
                    <a:pt x="2825" y="1916"/>
                  </a:lnTo>
                  <a:lnTo>
                    <a:pt x="2838" y="1888"/>
                  </a:lnTo>
                  <a:lnTo>
                    <a:pt x="2841" y="1881"/>
                  </a:lnTo>
                  <a:lnTo>
                    <a:pt x="2841" y="1886"/>
                  </a:lnTo>
                  <a:lnTo>
                    <a:pt x="2851" y="1855"/>
                  </a:lnTo>
                  <a:lnTo>
                    <a:pt x="2851" y="1855"/>
                  </a:lnTo>
                  <a:lnTo>
                    <a:pt x="2861" y="1819"/>
                  </a:lnTo>
                  <a:lnTo>
                    <a:pt x="2871" y="1778"/>
                  </a:lnTo>
                  <a:lnTo>
                    <a:pt x="2871" y="1776"/>
                  </a:lnTo>
                  <a:lnTo>
                    <a:pt x="2881" y="1730"/>
                  </a:lnTo>
                  <a:lnTo>
                    <a:pt x="2892" y="1681"/>
                  </a:lnTo>
                  <a:lnTo>
                    <a:pt x="2902" y="1620"/>
                  </a:lnTo>
                  <a:lnTo>
                    <a:pt x="2912" y="1556"/>
                  </a:lnTo>
                  <a:lnTo>
                    <a:pt x="2922" y="1484"/>
                  </a:lnTo>
                  <a:lnTo>
                    <a:pt x="2922" y="1484"/>
                  </a:lnTo>
                  <a:lnTo>
                    <a:pt x="2933" y="1405"/>
                  </a:lnTo>
                  <a:lnTo>
                    <a:pt x="2945" y="1313"/>
                  </a:lnTo>
                  <a:lnTo>
                    <a:pt x="2945" y="1313"/>
                  </a:lnTo>
                  <a:lnTo>
                    <a:pt x="2956" y="1214"/>
                  </a:lnTo>
                  <a:lnTo>
                    <a:pt x="2966" y="1104"/>
                  </a:lnTo>
                  <a:lnTo>
                    <a:pt x="2976" y="984"/>
                  </a:lnTo>
                  <a:lnTo>
                    <a:pt x="2986" y="853"/>
                  </a:lnTo>
                  <a:lnTo>
                    <a:pt x="2997" y="715"/>
                  </a:lnTo>
                  <a:lnTo>
                    <a:pt x="3007" y="577"/>
                  </a:lnTo>
                  <a:lnTo>
                    <a:pt x="3017" y="439"/>
                  </a:lnTo>
                  <a:lnTo>
                    <a:pt x="3027" y="306"/>
                  </a:lnTo>
                  <a:lnTo>
                    <a:pt x="3037" y="191"/>
                  </a:lnTo>
                  <a:lnTo>
                    <a:pt x="3022" y="189"/>
                  </a:lnTo>
                  <a:lnTo>
                    <a:pt x="3037" y="191"/>
                  </a:lnTo>
                  <a:lnTo>
                    <a:pt x="3050" y="97"/>
                  </a:lnTo>
                  <a:lnTo>
                    <a:pt x="3035" y="94"/>
                  </a:lnTo>
                  <a:lnTo>
                    <a:pt x="3050" y="97"/>
                  </a:lnTo>
                  <a:lnTo>
                    <a:pt x="3060" y="35"/>
                  </a:lnTo>
                  <a:lnTo>
                    <a:pt x="3045" y="33"/>
                  </a:lnTo>
                  <a:lnTo>
                    <a:pt x="3058" y="43"/>
                  </a:lnTo>
                  <a:lnTo>
                    <a:pt x="3068" y="25"/>
                  </a:lnTo>
                  <a:lnTo>
                    <a:pt x="3050" y="28"/>
                  </a:lnTo>
                  <a:lnTo>
                    <a:pt x="3055" y="30"/>
                  </a:lnTo>
                  <a:lnTo>
                    <a:pt x="3060" y="28"/>
                  </a:lnTo>
                  <a:lnTo>
                    <a:pt x="3066" y="25"/>
                  </a:lnTo>
                  <a:lnTo>
                    <a:pt x="3055" y="15"/>
                  </a:lnTo>
                  <a:lnTo>
                    <a:pt x="3048" y="28"/>
                  </a:lnTo>
                  <a:lnTo>
                    <a:pt x="3058" y="35"/>
                  </a:lnTo>
                  <a:lnTo>
                    <a:pt x="3066" y="23"/>
                  </a:lnTo>
                  <a:lnTo>
                    <a:pt x="3053" y="25"/>
                  </a:lnTo>
                  <a:lnTo>
                    <a:pt x="3063" y="81"/>
                  </a:lnTo>
                  <a:lnTo>
                    <a:pt x="3076" y="79"/>
                  </a:lnTo>
                  <a:lnTo>
                    <a:pt x="3063" y="81"/>
                  </a:lnTo>
                  <a:lnTo>
                    <a:pt x="3073" y="171"/>
                  </a:lnTo>
                  <a:lnTo>
                    <a:pt x="3086" y="168"/>
                  </a:lnTo>
                  <a:lnTo>
                    <a:pt x="3071" y="171"/>
                  </a:lnTo>
                  <a:lnTo>
                    <a:pt x="3081" y="296"/>
                  </a:lnTo>
                  <a:lnTo>
                    <a:pt x="3091" y="431"/>
                  </a:lnTo>
                  <a:lnTo>
                    <a:pt x="3101" y="587"/>
                  </a:lnTo>
                  <a:lnTo>
                    <a:pt x="3112" y="748"/>
                  </a:lnTo>
                  <a:lnTo>
                    <a:pt x="3124" y="917"/>
                  </a:lnTo>
                  <a:lnTo>
                    <a:pt x="3135" y="1081"/>
                  </a:lnTo>
                  <a:lnTo>
                    <a:pt x="3145" y="1214"/>
                  </a:lnTo>
                  <a:close/>
                </a:path>
              </a:pathLst>
            </a:custGeom>
            <a:solidFill>
              <a:srgbClr val="000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60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2" name="Rectangle 92"/>
          <p:cNvSpPr>
            <a:spLocks noChangeArrowheads="1"/>
          </p:cNvSpPr>
          <p:nvPr/>
        </p:nvSpPr>
        <p:spPr bwMode="auto">
          <a:xfrm>
            <a:off x="1861978" y="5930411"/>
            <a:ext cx="440040" cy="38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13" name="Rectangle 103"/>
          <p:cNvSpPr>
            <a:spLocks noChangeArrowheads="1"/>
          </p:cNvSpPr>
          <p:nvPr/>
        </p:nvSpPr>
        <p:spPr bwMode="auto">
          <a:xfrm>
            <a:off x="2613959" y="6311707"/>
            <a:ext cx="375991" cy="386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114" name="Textfeld 113"/>
          <p:cNvSpPr txBox="1"/>
          <p:nvPr/>
        </p:nvSpPr>
        <p:spPr>
          <a:xfrm>
            <a:off x="958222" y="2792863"/>
            <a:ext cx="737814" cy="3291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 smtClean="0">
                <a:solidFill>
                  <a:srgbClr val="C00000"/>
                </a:solidFill>
              </a:rPr>
              <a:t>LH1, RC</a:t>
            </a:r>
            <a:endParaRPr lang="de-DE" sz="2000" b="1" dirty="0">
              <a:solidFill>
                <a:srgbClr val="C00000"/>
              </a:solidFill>
            </a:endParaRPr>
          </a:p>
        </p:txBody>
      </p:sp>
      <p:sp>
        <p:nvSpPr>
          <p:cNvPr id="115" name="Textfeld 114"/>
          <p:cNvSpPr txBox="1"/>
          <p:nvPr/>
        </p:nvSpPr>
        <p:spPr>
          <a:xfrm>
            <a:off x="1807162" y="3784617"/>
            <a:ext cx="1204236" cy="582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 err="1" smtClean="0">
                <a:solidFill>
                  <a:srgbClr val="C00000"/>
                </a:solidFill>
              </a:rPr>
              <a:t>carotenoids</a:t>
            </a:r>
            <a:r>
              <a:rPr lang="de-DE" sz="2000" b="1" dirty="0" smtClean="0">
                <a:solidFill>
                  <a:srgbClr val="C00000"/>
                </a:solidFill>
              </a:rPr>
              <a:t>,</a:t>
            </a:r>
          </a:p>
          <a:p>
            <a:r>
              <a:rPr lang="de-DE" sz="2000" b="1" dirty="0" err="1" smtClean="0">
                <a:solidFill>
                  <a:srgbClr val="C00000"/>
                </a:solidFill>
              </a:rPr>
              <a:t>cytochrome</a:t>
            </a:r>
            <a:r>
              <a:rPr lang="de-DE" sz="2000" b="1" dirty="0" smtClean="0">
                <a:solidFill>
                  <a:srgbClr val="C00000"/>
                </a:solidFill>
              </a:rPr>
              <a:t> </a:t>
            </a:r>
            <a:r>
              <a:rPr lang="de-DE" sz="2000" b="1" i="1" dirty="0" smtClean="0">
                <a:solidFill>
                  <a:srgbClr val="C00000"/>
                </a:solidFill>
              </a:rPr>
              <a:t>c</a:t>
            </a:r>
            <a:endParaRPr lang="de-DE" sz="2000" b="1" i="1" dirty="0">
              <a:solidFill>
                <a:srgbClr val="C00000"/>
              </a:solidFill>
            </a:endParaRPr>
          </a:p>
        </p:txBody>
      </p:sp>
      <p:sp>
        <p:nvSpPr>
          <p:cNvPr id="116" name="Textfeld 115"/>
          <p:cNvSpPr txBox="1"/>
          <p:nvPr/>
        </p:nvSpPr>
        <p:spPr>
          <a:xfrm>
            <a:off x="3458918" y="2870618"/>
            <a:ext cx="437390" cy="3291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 smtClean="0">
                <a:solidFill>
                  <a:srgbClr val="C00000"/>
                </a:solidFill>
              </a:rPr>
              <a:t>LH1</a:t>
            </a:r>
            <a:endParaRPr lang="de-DE" sz="2000" b="1" dirty="0">
              <a:solidFill>
                <a:srgbClr val="C00000"/>
              </a:solidFill>
            </a:endParaRPr>
          </a:p>
        </p:txBody>
      </p:sp>
      <p:sp>
        <p:nvSpPr>
          <p:cNvPr id="117" name="Textfeld 116"/>
          <p:cNvSpPr txBox="1"/>
          <p:nvPr/>
        </p:nvSpPr>
        <p:spPr>
          <a:xfrm>
            <a:off x="2635918" y="4754161"/>
            <a:ext cx="737814" cy="3291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 smtClean="0">
                <a:solidFill>
                  <a:srgbClr val="C00000"/>
                </a:solidFill>
              </a:rPr>
              <a:t>LH1, RC</a:t>
            </a:r>
            <a:endParaRPr lang="de-DE" sz="2000" b="1" dirty="0">
              <a:solidFill>
                <a:srgbClr val="C00000"/>
              </a:solidFill>
            </a:endParaRPr>
          </a:p>
        </p:txBody>
      </p:sp>
      <p:sp>
        <p:nvSpPr>
          <p:cNvPr id="118" name="Textfeld 117"/>
          <p:cNvSpPr txBox="1"/>
          <p:nvPr/>
        </p:nvSpPr>
        <p:spPr>
          <a:xfrm>
            <a:off x="3509365" y="4763678"/>
            <a:ext cx="346175" cy="3291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 smtClean="0">
                <a:solidFill>
                  <a:srgbClr val="C00000"/>
                </a:solidFill>
              </a:rPr>
              <a:t>RC</a:t>
            </a:r>
            <a:endParaRPr lang="de-DE" sz="2000" b="1" dirty="0">
              <a:solidFill>
                <a:srgbClr val="C00000"/>
              </a:solidFill>
            </a:endParaRPr>
          </a:p>
        </p:txBody>
      </p:sp>
      <p:cxnSp>
        <p:nvCxnSpPr>
          <p:cNvPr id="119" name="Gerade Verbindung mit Pfeil 118"/>
          <p:cNvCxnSpPr/>
          <p:nvPr/>
        </p:nvCxnSpPr>
        <p:spPr>
          <a:xfrm>
            <a:off x="1269549" y="3097532"/>
            <a:ext cx="8648" cy="599813"/>
          </a:xfrm>
          <a:prstGeom prst="straightConnector1">
            <a:avLst/>
          </a:prstGeom>
          <a:ln w="1905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Gerade Verbindung mit Pfeil 119"/>
          <p:cNvCxnSpPr/>
          <p:nvPr/>
        </p:nvCxnSpPr>
        <p:spPr>
          <a:xfrm flipH="1">
            <a:off x="2680606" y="5058824"/>
            <a:ext cx="249349" cy="353858"/>
          </a:xfrm>
          <a:prstGeom prst="straightConnector1">
            <a:avLst/>
          </a:prstGeom>
          <a:ln w="1905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" name="Gruppieren 82"/>
          <p:cNvGrpSpPr/>
          <p:nvPr/>
        </p:nvGrpSpPr>
        <p:grpSpPr>
          <a:xfrm>
            <a:off x="1804613" y="4506132"/>
            <a:ext cx="631300" cy="306254"/>
            <a:chOff x="4572000" y="1365813"/>
            <a:chExt cx="844952" cy="372319"/>
          </a:xfrm>
        </p:grpSpPr>
        <p:cxnSp>
          <p:nvCxnSpPr>
            <p:cNvPr id="125" name="Gerade Verbindung 124"/>
            <p:cNvCxnSpPr/>
            <p:nvPr/>
          </p:nvCxnSpPr>
          <p:spPr>
            <a:xfrm>
              <a:off x="4572000" y="1365813"/>
              <a:ext cx="83337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Gerade Verbindung 125"/>
            <p:cNvCxnSpPr/>
            <p:nvPr/>
          </p:nvCxnSpPr>
          <p:spPr>
            <a:xfrm>
              <a:off x="5405377" y="1365813"/>
              <a:ext cx="11575" cy="370389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Gerade Verbindung 126"/>
            <p:cNvCxnSpPr/>
            <p:nvPr/>
          </p:nvCxnSpPr>
          <p:spPr>
            <a:xfrm>
              <a:off x="4573929" y="1367743"/>
              <a:ext cx="11575" cy="370389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2" name="Gerade Verbindung mit Pfeil 121"/>
          <p:cNvCxnSpPr/>
          <p:nvPr/>
        </p:nvCxnSpPr>
        <p:spPr>
          <a:xfrm>
            <a:off x="3768805" y="5058824"/>
            <a:ext cx="95128" cy="333229"/>
          </a:xfrm>
          <a:prstGeom prst="straightConnector1">
            <a:avLst/>
          </a:prstGeom>
          <a:ln w="1905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Gerade Verbindung mit Pfeil 122"/>
          <p:cNvCxnSpPr/>
          <p:nvPr/>
        </p:nvCxnSpPr>
        <p:spPr>
          <a:xfrm flipH="1">
            <a:off x="3621790" y="5050890"/>
            <a:ext cx="27385" cy="550622"/>
          </a:xfrm>
          <a:prstGeom prst="straightConnector1">
            <a:avLst/>
          </a:prstGeom>
          <a:ln w="1905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Gerade Verbindung mit Pfeil 123"/>
          <p:cNvCxnSpPr/>
          <p:nvPr/>
        </p:nvCxnSpPr>
        <p:spPr>
          <a:xfrm flipV="1">
            <a:off x="3951852" y="3078490"/>
            <a:ext cx="396365" cy="1587"/>
          </a:xfrm>
          <a:prstGeom prst="straightConnector1">
            <a:avLst/>
          </a:prstGeom>
          <a:ln w="1905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Textfeld 164"/>
          <p:cNvSpPr txBox="1"/>
          <p:nvPr/>
        </p:nvSpPr>
        <p:spPr>
          <a:xfrm>
            <a:off x="517616" y="1654139"/>
            <a:ext cx="8175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err="1" smtClean="0"/>
              <a:t>Photosynthetic</a:t>
            </a:r>
            <a:r>
              <a:rPr lang="de-DE" sz="2400" dirty="0" smtClean="0"/>
              <a:t> </a:t>
            </a:r>
            <a:r>
              <a:rPr lang="de-DE" sz="2400" dirty="0" err="1" smtClean="0"/>
              <a:t>membrane</a:t>
            </a:r>
            <a:r>
              <a:rPr lang="de-DE" sz="2400" dirty="0" smtClean="0"/>
              <a:t> </a:t>
            </a:r>
            <a:r>
              <a:rPr lang="de-DE" sz="2400" dirty="0" err="1" smtClean="0"/>
              <a:t>expression</a:t>
            </a:r>
            <a:r>
              <a:rPr lang="de-DE" sz="2400" dirty="0" smtClean="0"/>
              <a:t> </a:t>
            </a:r>
            <a:r>
              <a:rPr lang="de-DE" sz="2400" dirty="0" err="1" smtClean="0"/>
              <a:t>as</a:t>
            </a:r>
            <a:r>
              <a:rPr lang="de-DE" sz="2400" dirty="0" smtClean="0"/>
              <a:t> </a:t>
            </a:r>
            <a:r>
              <a:rPr lang="de-DE" sz="2400" dirty="0" err="1" smtClean="0"/>
              <a:t>cellular</a:t>
            </a:r>
            <a:r>
              <a:rPr lang="de-DE" sz="2400" dirty="0" smtClean="0"/>
              <a:t> </a:t>
            </a:r>
            <a:r>
              <a:rPr lang="de-DE" sz="2400" dirty="0" err="1" smtClean="0"/>
              <a:t>redox</a:t>
            </a:r>
            <a:r>
              <a:rPr lang="de-DE" sz="2400" dirty="0" smtClean="0"/>
              <a:t> </a:t>
            </a:r>
            <a:r>
              <a:rPr lang="de-DE" sz="2400" dirty="0" err="1" smtClean="0"/>
              <a:t>indicator</a:t>
            </a:r>
            <a:endParaRPr lang="de-DE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rammel\Application Data\SSH\temp\cimg0591.jpg"/>
          <p:cNvPicPr>
            <a:picLocks noChangeAspect="1" noChangeArrowheads="1"/>
          </p:cNvPicPr>
          <p:nvPr/>
        </p:nvPicPr>
        <p:blipFill>
          <a:blip r:embed="rId2" cstate="print"/>
          <a:srcRect t="14141"/>
          <a:stretch>
            <a:fillRect/>
          </a:stretch>
        </p:blipFill>
        <p:spPr bwMode="auto">
          <a:xfrm>
            <a:off x="603823" y="1388809"/>
            <a:ext cx="8003030" cy="5153465"/>
          </a:xfrm>
          <a:prstGeom prst="rect">
            <a:avLst/>
          </a:prstGeom>
          <a:noFill/>
        </p:spPr>
      </p:pic>
      <p:sp>
        <p:nvSpPr>
          <p:cNvPr id="5" name="Textfeld 4"/>
          <p:cNvSpPr txBox="1"/>
          <p:nvPr/>
        </p:nvSpPr>
        <p:spPr>
          <a:xfrm>
            <a:off x="6807200" y="4296229"/>
            <a:ext cx="1273618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de-DE" sz="2000" dirty="0" err="1" smtClean="0"/>
              <a:t>Bioreactor</a:t>
            </a:r>
            <a:endParaRPr lang="de-DE" sz="2000" dirty="0"/>
          </a:p>
        </p:txBody>
      </p:sp>
      <p:sp>
        <p:nvSpPr>
          <p:cNvPr id="6" name="Textfeld 5"/>
          <p:cNvSpPr txBox="1"/>
          <p:nvPr/>
        </p:nvSpPr>
        <p:spPr>
          <a:xfrm>
            <a:off x="5000172" y="5842000"/>
            <a:ext cx="1393587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de-DE" sz="2000" dirty="0" err="1" smtClean="0"/>
              <a:t>Fibre</a:t>
            </a:r>
            <a:r>
              <a:rPr lang="de-DE" sz="2000" dirty="0" smtClean="0"/>
              <a:t> </a:t>
            </a:r>
            <a:r>
              <a:rPr lang="de-DE" sz="2000" dirty="0" err="1" smtClean="0"/>
              <a:t>optics</a:t>
            </a:r>
            <a:endParaRPr lang="de-DE" sz="2000" dirty="0"/>
          </a:p>
        </p:txBody>
      </p:sp>
      <p:sp>
        <p:nvSpPr>
          <p:cNvPr id="7" name="Textfeld 6"/>
          <p:cNvSpPr txBox="1"/>
          <p:nvPr/>
        </p:nvSpPr>
        <p:spPr>
          <a:xfrm>
            <a:off x="4616450" y="3360058"/>
            <a:ext cx="3028008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de-DE" sz="2000" dirty="0" err="1" smtClean="0"/>
              <a:t>Fluorescence</a:t>
            </a:r>
            <a:r>
              <a:rPr lang="de-DE" sz="2000" dirty="0" smtClean="0"/>
              <a:t> </a:t>
            </a:r>
            <a:r>
              <a:rPr lang="de-DE" sz="2000" dirty="0" err="1" smtClean="0"/>
              <a:t>spectrometer</a:t>
            </a:r>
            <a:endParaRPr lang="de-DE" sz="2000" dirty="0"/>
          </a:p>
        </p:txBody>
      </p:sp>
      <p:sp>
        <p:nvSpPr>
          <p:cNvPr id="8" name="Textfeld 7"/>
          <p:cNvSpPr txBox="1"/>
          <p:nvPr/>
        </p:nvSpPr>
        <p:spPr>
          <a:xfrm>
            <a:off x="4303485" y="4927600"/>
            <a:ext cx="2182264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de-DE" sz="2000" dirty="0" smtClean="0"/>
              <a:t>CCD </a:t>
            </a:r>
            <a:r>
              <a:rPr lang="de-DE" sz="2000" dirty="0" err="1" smtClean="0"/>
              <a:t>spectrometers</a:t>
            </a:r>
            <a:endParaRPr lang="de-DE" sz="2000" dirty="0"/>
          </a:p>
        </p:txBody>
      </p:sp>
      <p:sp>
        <p:nvSpPr>
          <p:cNvPr id="9" name="Textfeld 8"/>
          <p:cNvSpPr txBox="1"/>
          <p:nvPr/>
        </p:nvSpPr>
        <p:spPr>
          <a:xfrm>
            <a:off x="907010" y="132096"/>
            <a:ext cx="7558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dirty="0" smtClean="0">
                <a:solidFill>
                  <a:srgbClr val="000099"/>
                </a:solidFill>
              </a:rPr>
              <a:t>Online </a:t>
            </a:r>
            <a:r>
              <a:rPr lang="de-DE" sz="3600" dirty="0" err="1">
                <a:solidFill>
                  <a:srgbClr val="000099"/>
                </a:solidFill>
              </a:rPr>
              <a:t>S</a:t>
            </a:r>
            <a:r>
              <a:rPr lang="de-DE" sz="3600" dirty="0" err="1" smtClean="0">
                <a:solidFill>
                  <a:srgbClr val="000099"/>
                </a:solidFill>
              </a:rPr>
              <a:t>pectroscopical</a:t>
            </a:r>
            <a:r>
              <a:rPr lang="de-DE" sz="3600" dirty="0" smtClean="0">
                <a:solidFill>
                  <a:srgbClr val="000099"/>
                </a:solidFill>
              </a:rPr>
              <a:t> </a:t>
            </a:r>
            <a:r>
              <a:rPr lang="de-DE" sz="3600" dirty="0" err="1">
                <a:solidFill>
                  <a:srgbClr val="000099"/>
                </a:solidFill>
              </a:rPr>
              <a:t>P</a:t>
            </a:r>
            <a:r>
              <a:rPr lang="de-DE" sz="3600" dirty="0" err="1" smtClean="0">
                <a:solidFill>
                  <a:srgbClr val="000099"/>
                </a:solidFill>
              </a:rPr>
              <a:t>rocess</a:t>
            </a:r>
            <a:r>
              <a:rPr lang="de-DE" sz="3600" dirty="0" smtClean="0">
                <a:solidFill>
                  <a:srgbClr val="000099"/>
                </a:solidFill>
              </a:rPr>
              <a:t> </a:t>
            </a:r>
            <a:r>
              <a:rPr lang="de-DE" sz="3600" dirty="0">
                <a:solidFill>
                  <a:srgbClr val="000099"/>
                </a:solidFill>
              </a:rPr>
              <a:t>M</a:t>
            </a:r>
            <a:r>
              <a:rPr lang="de-DE" sz="3600" dirty="0" smtClean="0">
                <a:solidFill>
                  <a:srgbClr val="000099"/>
                </a:solidFill>
              </a:rPr>
              <a:t>onitoring – </a:t>
            </a:r>
            <a:r>
              <a:rPr lang="de-DE" sz="3600" dirty="0">
                <a:solidFill>
                  <a:srgbClr val="000099"/>
                </a:solidFill>
              </a:rPr>
              <a:t>T</a:t>
            </a:r>
            <a:r>
              <a:rPr lang="de-DE" sz="3600" dirty="0" smtClean="0">
                <a:solidFill>
                  <a:srgbClr val="000099"/>
                </a:solidFill>
              </a:rPr>
              <a:t>echnical </a:t>
            </a:r>
            <a:r>
              <a:rPr lang="de-DE" sz="3600" dirty="0">
                <a:solidFill>
                  <a:srgbClr val="000099"/>
                </a:solidFill>
              </a:rPr>
              <a:t>E</a:t>
            </a:r>
            <a:r>
              <a:rPr lang="de-DE" sz="3600" dirty="0" smtClean="0">
                <a:solidFill>
                  <a:srgbClr val="000099"/>
                </a:solidFill>
              </a:rPr>
              <a:t>quipment</a:t>
            </a:r>
            <a:endParaRPr lang="de-DE" sz="36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5659" y="3065462"/>
            <a:ext cx="6192858" cy="3292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Ellipse 2"/>
          <p:cNvSpPr/>
          <p:nvPr/>
        </p:nvSpPr>
        <p:spPr>
          <a:xfrm>
            <a:off x="8179203" y="3175294"/>
            <a:ext cx="726831" cy="62132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/>
          <p:cNvSpPr txBox="1"/>
          <p:nvPr/>
        </p:nvSpPr>
        <p:spPr>
          <a:xfrm>
            <a:off x="6862641" y="1715156"/>
            <a:ext cx="19972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smtClean="0">
                <a:solidFill>
                  <a:srgbClr val="FF0000"/>
                </a:solidFill>
              </a:rPr>
              <a:t>online </a:t>
            </a:r>
            <a:r>
              <a:rPr lang="de-DE" sz="2000" dirty="0" err="1" smtClean="0">
                <a:solidFill>
                  <a:srgbClr val="FF0000"/>
                </a:solidFill>
              </a:rPr>
              <a:t>Biomass</a:t>
            </a:r>
            <a:r>
              <a:rPr lang="de-DE" sz="2000" dirty="0" smtClean="0">
                <a:solidFill>
                  <a:srgbClr val="FF0000"/>
                </a:solidFill>
              </a:rPr>
              <a:t> </a:t>
            </a:r>
            <a:r>
              <a:rPr lang="de-DE" sz="2000" dirty="0" err="1" smtClean="0">
                <a:solidFill>
                  <a:srgbClr val="FF0000"/>
                </a:solidFill>
              </a:rPr>
              <a:t>and</a:t>
            </a:r>
            <a:r>
              <a:rPr lang="de-DE" sz="2000" dirty="0" smtClean="0">
                <a:solidFill>
                  <a:srgbClr val="FF0000"/>
                </a:solidFill>
              </a:rPr>
              <a:t> PM </a:t>
            </a:r>
            <a:r>
              <a:rPr lang="de-DE" sz="2000" dirty="0" err="1" smtClean="0">
                <a:solidFill>
                  <a:srgbClr val="FF0000"/>
                </a:solidFill>
              </a:rPr>
              <a:t>spectroscopic</a:t>
            </a:r>
            <a:endParaRPr lang="de-DE" sz="2000" dirty="0" smtClean="0">
              <a:solidFill>
                <a:srgbClr val="FF0000"/>
              </a:solidFill>
            </a:endParaRPr>
          </a:p>
          <a:p>
            <a:pPr algn="ctr"/>
            <a:r>
              <a:rPr lang="de-DE" sz="2000" dirty="0" err="1" smtClean="0">
                <a:solidFill>
                  <a:srgbClr val="FF0000"/>
                </a:solidFill>
              </a:rPr>
              <a:t>data</a:t>
            </a:r>
            <a:endParaRPr lang="de-DE" sz="2000" dirty="0">
              <a:solidFill>
                <a:srgbClr val="FF0000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219842" y="252983"/>
            <a:ext cx="87709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smtClean="0">
                <a:solidFill>
                  <a:srgbClr val="000099"/>
                </a:solidFill>
              </a:rPr>
              <a:t>Model-</a:t>
            </a:r>
            <a:r>
              <a:rPr lang="de-DE" sz="3200" dirty="0" err="1" smtClean="0">
                <a:solidFill>
                  <a:srgbClr val="000099"/>
                </a:solidFill>
              </a:rPr>
              <a:t>based</a:t>
            </a:r>
            <a:r>
              <a:rPr lang="de-DE" sz="3200" dirty="0" smtClean="0">
                <a:solidFill>
                  <a:srgbClr val="000099"/>
                </a:solidFill>
              </a:rPr>
              <a:t> </a:t>
            </a:r>
            <a:r>
              <a:rPr lang="de-DE" sz="3200" dirty="0" err="1" smtClean="0">
                <a:solidFill>
                  <a:srgbClr val="000099"/>
                </a:solidFill>
              </a:rPr>
              <a:t>Control</a:t>
            </a:r>
            <a:r>
              <a:rPr lang="de-DE" sz="3200" dirty="0" smtClean="0">
                <a:solidFill>
                  <a:srgbClr val="000099"/>
                </a:solidFill>
              </a:rPr>
              <a:t> </a:t>
            </a:r>
            <a:r>
              <a:rPr lang="de-DE" sz="3200" dirty="0" err="1" smtClean="0">
                <a:solidFill>
                  <a:srgbClr val="000099"/>
                </a:solidFill>
              </a:rPr>
              <a:t>of</a:t>
            </a:r>
            <a:r>
              <a:rPr lang="de-DE" sz="3200" dirty="0" smtClean="0">
                <a:solidFill>
                  <a:srgbClr val="000099"/>
                </a:solidFill>
              </a:rPr>
              <a:t> </a:t>
            </a:r>
            <a:r>
              <a:rPr lang="de-DE" sz="3200" dirty="0" err="1" smtClean="0">
                <a:solidFill>
                  <a:srgbClr val="000099"/>
                </a:solidFill>
              </a:rPr>
              <a:t>Microaerobic</a:t>
            </a:r>
            <a:r>
              <a:rPr lang="de-DE" sz="3200" dirty="0" smtClean="0">
                <a:solidFill>
                  <a:srgbClr val="000099"/>
                </a:solidFill>
              </a:rPr>
              <a:t> </a:t>
            </a:r>
            <a:r>
              <a:rPr lang="de-DE" sz="3200" dirty="0" err="1" smtClean="0">
                <a:solidFill>
                  <a:srgbClr val="000099"/>
                </a:solidFill>
              </a:rPr>
              <a:t>Steady</a:t>
            </a:r>
            <a:r>
              <a:rPr lang="de-DE" sz="3200" dirty="0" smtClean="0">
                <a:solidFill>
                  <a:srgbClr val="000099"/>
                </a:solidFill>
              </a:rPr>
              <a:t>-States</a:t>
            </a:r>
            <a:endParaRPr lang="de-DE" sz="3200" dirty="0">
              <a:solidFill>
                <a:srgbClr val="000099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246580" y="1669699"/>
            <a:ext cx="62900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sz="2400" dirty="0" smtClean="0"/>
              <a:t> model-</a:t>
            </a:r>
            <a:r>
              <a:rPr lang="de-DE" sz="2400" dirty="0" err="1" smtClean="0"/>
              <a:t>based</a:t>
            </a:r>
            <a:r>
              <a:rPr lang="de-DE" sz="2400" dirty="0" smtClean="0"/>
              <a:t>. </a:t>
            </a:r>
            <a:r>
              <a:rPr lang="de-DE" sz="2400" dirty="0" err="1" smtClean="0"/>
              <a:t>CRP-dependent</a:t>
            </a:r>
            <a:r>
              <a:rPr lang="de-DE" sz="2400" dirty="0" smtClean="0"/>
              <a:t> </a:t>
            </a:r>
            <a:r>
              <a:rPr lang="de-DE" sz="2400" dirty="0" err="1" smtClean="0"/>
              <a:t>2DOF</a:t>
            </a:r>
            <a:r>
              <a:rPr lang="de-DE" sz="2400" dirty="0" smtClean="0"/>
              <a:t> </a:t>
            </a:r>
            <a:r>
              <a:rPr lang="de-DE" sz="2400" dirty="0" err="1" smtClean="0"/>
              <a:t>controller</a:t>
            </a:r>
            <a:endParaRPr lang="de-DE" sz="2400" dirty="0" smtClean="0"/>
          </a:p>
        </p:txBody>
      </p:sp>
      <p:sp>
        <p:nvSpPr>
          <p:cNvPr id="7" name="Ellipse 6"/>
          <p:cNvSpPr/>
          <p:nvPr/>
        </p:nvSpPr>
        <p:spPr>
          <a:xfrm>
            <a:off x="5045127" y="3127107"/>
            <a:ext cx="1561156" cy="10910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6666458" y="4230422"/>
            <a:ext cx="19972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smtClean="0">
                <a:solidFill>
                  <a:srgbClr val="FF0000"/>
                </a:solidFill>
              </a:rPr>
              <a:t>Dilution rate</a:t>
            </a:r>
            <a:endParaRPr lang="de-DE" sz="2000" dirty="0">
              <a:solidFill>
                <a:srgbClr val="FF0000"/>
              </a:solidFill>
            </a:endParaRPr>
          </a:p>
        </p:txBody>
      </p:sp>
      <p:cxnSp>
        <p:nvCxnSpPr>
          <p:cNvPr id="10" name="Gerade Verbindung mit Pfeil 9"/>
          <p:cNvCxnSpPr/>
          <p:nvPr/>
        </p:nvCxnSpPr>
        <p:spPr>
          <a:xfrm>
            <a:off x="8239874" y="2722652"/>
            <a:ext cx="240785" cy="56226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 flipH="1" flipV="1">
            <a:off x="6413481" y="4035879"/>
            <a:ext cx="705853" cy="28474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835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0274" y="4221763"/>
            <a:ext cx="3366377" cy="1505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Ellipse 14"/>
          <p:cNvSpPr/>
          <p:nvPr/>
        </p:nvSpPr>
        <p:spPr>
          <a:xfrm>
            <a:off x="4839128" y="5818936"/>
            <a:ext cx="912686" cy="6061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Textfeld 15"/>
          <p:cNvSpPr txBox="1"/>
          <p:nvPr/>
        </p:nvSpPr>
        <p:spPr>
          <a:xfrm>
            <a:off x="2732926" y="5369621"/>
            <a:ext cx="150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smtClean="0">
                <a:solidFill>
                  <a:srgbClr val="FF0000"/>
                </a:solidFill>
              </a:rPr>
              <a:t>Model </a:t>
            </a:r>
          </a:p>
          <a:p>
            <a:pPr algn="ctr"/>
            <a:r>
              <a:rPr lang="de-DE" sz="2000" dirty="0" err="1" smtClean="0">
                <a:solidFill>
                  <a:srgbClr val="FF0000"/>
                </a:solidFill>
              </a:rPr>
              <a:t>trajectory</a:t>
            </a:r>
            <a:endParaRPr lang="de-DE" sz="2000" dirty="0">
              <a:solidFill>
                <a:srgbClr val="FF0000"/>
              </a:solidFill>
            </a:endParaRPr>
          </a:p>
        </p:txBody>
      </p:sp>
      <p:cxnSp>
        <p:nvCxnSpPr>
          <p:cNvPr id="17" name="Gerade Verbindung mit Pfeil 16"/>
          <p:cNvCxnSpPr/>
          <p:nvPr/>
        </p:nvCxnSpPr>
        <p:spPr>
          <a:xfrm>
            <a:off x="4222679" y="5907640"/>
            <a:ext cx="639765" cy="9821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/>
        </p:nvSpPr>
        <p:spPr>
          <a:xfrm>
            <a:off x="5854557" y="5822361"/>
            <a:ext cx="912686" cy="6061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Textfeld 19"/>
          <p:cNvSpPr txBox="1"/>
          <p:nvPr/>
        </p:nvSpPr>
        <p:spPr>
          <a:xfrm>
            <a:off x="6964166" y="5208179"/>
            <a:ext cx="150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err="1" smtClean="0">
                <a:solidFill>
                  <a:srgbClr val="FF0000"/>
                </a:solidFill>
              </a:rPr>
              <a:t>output</a:t>
            </a:r>
            <a:endParaRPr lang="de-DE" sz="2000" dirty="0" smtClean="0">
              <a:solidFill>
                <a:srgbClr val="FF0000"/>
              </a:solidFill>
            </a:endParaRPr>
          </a:p>
          <a:p>
            <a:pPr algn="ctr"/>
            <a:r>
              <a:rPr lang="de-DE" sz="2000" dirty="0" err="1" smtClean="0">
                <a:solidFill>
                  <a:srgbClr val="FF0000"/>
                </a:solidFill>
              </a:rPr>
              <a:t>trajectory</a:t>
            </a:r>
            <a:endParaRPr lang="de-DE" sz="2000" dirty="0">
              <a:solidFill>
                <a:srgbClr val="FF0000"/>
              </a:solidFill>
            </a:endParaRPr>
          </a:p>
        </p:txBody>
      </p:sp>
      <p:cxnSp>
        <p:nvCxnSpPr>
          <p:cNvPr id="21" name="Gerade Verbindung mit Pfeil 20"/>
          <p:cNvCxnSpPr/>
          <p:nvPr/>
        </p:nvCxnSpPr>
        <p:spPr>
          <a:xfrm flipH="1">
            <a:off x="6719300" y="5860033"/>
            <a:ext cx="441788" cy="19520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feld 21"/>
          <p:cNvSpPr txBox="1"/>
          <p:nvPr/>
        </p:nvSpPr>
        <p:spPr>
          <a:xfrm>
            <a:off x="-10274" y="3441840"/>
            <a:ext cx="33601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Unstructured</a:t>
            </a:r>
            <a:r>
              <a:rPr lang="de-DE" dirty="0" smtClean="0"/>
              <a:t> </a:t>
            </a:r>
            <a:r>
              <a:rPr lang="de-DE" dirty="0" err="1" smtClean="0"/>
              <a:t>process</a:t>
            </a:r>
            <a:r>
              <a:rPr lang="de-DE" dirty="0" smtClean="0"/>
              <a:t> model</a:t>
            </a:r>
          </a:p>
          <a:p>
            <a:r>
              <a:rPr lang="de-DE" i="1" dirty="0" err="1" smtClean="0"/>
              <a:t>r</a:t>
            </a:r>
            <a:r>
              <a:rPr lang="de-DE" i="1" baseline="-25000" dirty="0" err="1" smtClean="0"/>
              <a:t>b</a:t>
            </a:r>
            <a:r>
              <a:rPr lang="de-DE" dirty="0" smtClean="0"/>
              <a:t>(</a:t>
            </a:r>
            <a:r>
              <a:rPr lang="de-DE" dirty="0" err="1" smtClean="0"/>
              <a:t>CRP,</a:t>
            </a:r>
            <a:r>
              <a:rPr lang="de-DE" i="1" dirty="0" err="1" smtClean="0"/>
              <a:t>x</a:t>
            </a:r>
            <a:r>
              <a:rPr lang="de-DE" i="1" baseline="-25000" dirty="0" err="1" smtClean="0"/>
              <a:t>s</a:t>
            </a:r>
            <a:r>
              <a:rPr lang="de-DE" i="1" dirty="0" smtClean="0"/>
              <a:t>, </a:t>
            </a:r>
            <a:r>
              <a:rPr lang="de-DE" i="1" dirty="0" err="1" smtClean="0"/>
              <a:t>x</a:t>
            </a:r>
            <a:r>
              <a:rPr lang="de-DE" i="1" baseline="-25000" dirty="0" err="1" smtClean="0"/>
              <a:t>f</a:t>
            </a:r>
            <a:r>
              <a:rPr lang="de-DE" dirty="0" smtClean="0"/>
              <a:t>) (</a:t>
            </a:r>
            <a:r>
              <a:rPr lang="de-DE" dirty="0" err="1" smtClean="0"/>
              <a:t>specific</a:t>
            </a:r>
            <a:r>
              <a:rPr lang="de-DE" dirty="0" smtClean="0"/>
              <a:t> </a:t>
            </a:r>
            <a:r>
              <a:rPr lang="de-DE" dirty="0" err="1" smtClean="0"/>
              <a:t>growth</a:t>
            </a:r>
            <a:r>
              <a:rPr lang="de-DE" dirty="0" smtClean="0"/>
              <a:t> rate)</a:t>
            </a:r>
            <a:endParaRPr lang="de-DE" dirty="0"/>
          </a:p>
        </p:txBody>
      </p:sp>
      <p:sp>
        <p:nvSpPr>
          <p:cNvPr id="24" name="Textfeld 23"/>
          <p:cNvSpPr txBox="1"/>
          <p:nvPr/>
        </p:nvSpPr>
        <p:spPr>
          <a:xfrm>
            <a:off x="255142" y="2366629"/>
            <a:ext cx="62900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sz="2400" dirty="0" smtClean="0"/>
              <a:t> model-</a:t>
            </a:r>
            <a:r>
              <a:rPr lang="de-DE" sz="2400" dirty="0" err="1" smtClean="0"/>
              <a:t>based</a:t>
            </a:r>
            <a:r>
              <a:rPr lang="de-DE" sz="2400" dirty="0" smtClean="0"/>
              <a:t>. </a:t>
            </a:r>
            <a:r>
              <a:rPr lang="de-DE" sz="2400" dirty="0" err="1" smtClean="0"/>
              <a:t>CRP-dependent</a:t>
            </a:r>
            <a:r>
              <a:rPr lang="de-DE" sz="2400" dirty="0" smtClean="0"/>
              <a:t> </a:t>
            </a:r>
            <a:r>
              <a:rPr lang="de-DE" sz="2400" dirty="0" err="1" smtClean="0"/>
              <a:t>2DOF</a:t>
            </a:r>
            <a:r>
              <a:rPr lang="de-DE" sz="2400" dirty="0" smtClean="0"/>
              <a:t> </a:t>
            </a:r>
            <a:r>
              <a:rPr lang="de-DE" sz="2400" dirty="0" err="1" smtClean="0"/>
              <a:t>controller</a:t>
            </a:r>
            <a:endParaRPr lang="de-DE" sz="2400" dirty="0" smtClean="0"/>
          </a:p>
        </p:txBody>
      </p:sp>
    </p:spTree>
    <p:extLst>
      <p:ext uri="{BB962C8B-B14F-4D97-AF65-F5344CB8AC3E}">
        <p14:creationId xmlns:p14="http://schemas.microsoft.com/office/powerpoint/2010/main" val="3553065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7" grpId="0" animBg="1"/>
      <p:bldP spid="8" grpId="0"/>
      <p:bldP spid="15" grpId="0" animBg="1"/>
      <p:bldP spid="16" grpId="0"/>
      <p:bldP spid="19" grpId="0" animBg="1"/>
      <p:bldP spid="2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3" cstate="print"/>
          <a:srcRect t="6047"/>
          <a:stretch>
            <a:fillRect/>
          </a:stretch>
        </p:blipFill>
        <p:spPr bwMode="auto">
          <a:xfrm>
            <a:off x="246060" y="586557"/>
            <a:ext cx="5029324" cy="5981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4346" y="1905000"/>
            <a:ext cx="3657600" cy="194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feld 3"/>
          <p:cNvSpPr txBox="1"/>
          <p:nvPr/>
        </p:nvSpPr>
        <p:spPr>
          <a:xfrm>
            <a:off x="729116" y="277613"/>
            <a:ext cx="1391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CRP – 50 mV</a:t>
            </a:r>
            <a:endParaRPr lang="de-DE" b="1" dirty="0"/>
          </a:p>
        </p:txBody>
      </p:sp>
      <p:sp>
        <p:nvSpPr>
          <p:cNvPr id="5" name="Textfeld 4"/>
          <p:cNvSpPr txBox="1"/>
          <p:nvPr/>
        </p:nvSpPr>
        <p:spPr>
          <a:xfrm>
            <a:off x="3240752" y="284505"/>
            <a:ext cx="1508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CRP – 100 mV</a:t>
            </a:r>
            <a:endParaRPr lang="de-DE" b="1" dirty="0"/>
          </a:p>
        </p:txBody>
      </p:sp>
      <p:cxnSp>
        <p:nvCxnSpPr>
          <p:cNvPr id="7" name="Gerade Verbindung mit Pfeil 6"/>
          <p:cNvCxnSpPr/>
          <p:nvPr/>
        </p:nvCxnSpPr>
        <p:spPr>
          <a:xfrm flipH="1">
            <a:off x="4107766" y="5712261"/>
            <a:ext cx="1435768" cy="41425"/>
          </a:xfrm>
          <a:prstGeom prst="straightConnector1">
            <a:avLst/>
          </a:prstGeom>
          <a:ln w="41275">
            <a:solidFill>
              <a:srgbClr val="CC0066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/>
          <p:cNvSpPr txBox="1"/>
          <p:nvPr/>
        </p:nvSpPr>
        <p:spPr>
          <a:xfrm>
            <a:off x="5500899" y="4345224"/>
            <a:ext cx="3474659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dirty="0" smtClean="0"/>
              <a:t>model-</a:t>
            </a:r>
            <a:r>
              <a:rPr lang="de-DE" dirty="0" err="1" smtClean="0"/>
              <a:t>based</a:t>
            </a:r>
            <a:r>
              <a:rPr lang="de-DE" dirty="0" smtClean="0"/>
              <a:t> 2 DOF </a:t>
            </a:r>
            <a:r>
              <a:rPr lang="de-DE" dirty="0" err="1" smtClean="0"/>
              <a:t>control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online </a:t>
            </a:r>
            <a:r>
              <a:rPr lang="de-DE" dirty="0" err="1" smtClean="0"/>
              <a:t>spectroscopy</a:t>
            </a:r>
            <a:r>
              <a:rPr lang="de-DE" dirty="0" smtClean="0"/>
              <a:t> </a:t>
            </a:r>
            <a:r>
              <a:rPr lang="de-DE" dirty="0" err="1" smtClean="0"/>
              <a:t>allows</a:t>
            </a:r>
            <a:r>
              <a:rPr lang="de-DE" dirty="0" smtClean="0"/>
              <a:t> </a:t>
            </a:r>
            <a:r>
              <a:rPr lang="de-DE" dirty="0" err="1" smtClean="0"/>
              <a:t>switch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– 50 mV </a:t>
            </a:r>
            <a:r>
              <a:rPr lang="de-DE" dirty="0" err="1" smtClean="0"/>
              <a:t>to</a:t>
            </a:r>
            <a:r>
              <a:rPr lang="de-DE" dirty="0" smtClean="0"/>
              <a:t> -100 mV </a:t>
            </a:r>
            <a:r>
              <a:rPr lang="de-DE" dirty="0" err="1" smtClean="0"/>
              <a:t>without</a:t>
            </a:r>
            <a:r>
              <a:rPr lang="de-DE" dirty="0" smtClean="0"/>
              <a:t> </a:t>
            </a:r>
            <a:r>
              <a:rPr lang="de-DE" dirty="0" err="1" smtClean="0"/>
              <a:t>disturance</a:t>
            </a:r>
            <a:r>
              <a:rPr lang="de-DE" dirty="0" smtClean="0"/>
              <a:t>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oscillations</a:t>
            </a:r>
            <a:r>
              <a:rPr lang="de-DE" dirty="0" smtClean="0"/>
              <a:t>.</a:t>
            </a:r>
          </a:p>
          <a:p>
            <a:pPr>
              <a:spcAft>
                <a:spcPts val="600"/>
              </a:spcAft>
            </a:pPr>
            <a:r>
              <a:rPr lang="de-DE" dirty="0" smtClean="0"/>
              <a:t>New </a:t>
            </a:r>
            <a:r>
              <a:rPr lang="de-DE" dirty="0" err="1" smtClean="0"/>
              <a:t>dilution</a:t>
            </a:r>
            <a:r>
              <a:rPr lang="de-DE" dirty="0" smtClean="0"/>
              <a:t> rate </a:t>
            </a:r>
            <a:r>
              <a:rPr lang="de-DE" dirty="0" err="1" smtClean="0"/>
              <a:t>adjusted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reach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desired</a:t>
            </a:r>
            <a:r>
              <a:rPr lang="de-DE" dirty="0" smtClean="0"/>
              <a:t> </a:t>
            </a:r>
            <a:r>
              <a:rPr lang="de-DE" dirty="0" err="1" smtClean="0"/>
              <a:t>steady</a:t>
            </a:r>
            <a:r>
              <a:rPr lang="de-DE" dirty="0" smtClean="0"/>
              <a:t> </a:t>
            </a:r>
            <a:r>
              <a:rPr lang="de-DE" dirty="0" err="1" smtClean="0"/>
              <a:t>state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4962293" y="546409"/>
            <a:ext cx="41817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 smtClean="0">
                <a:solidFill>
                  <a:srgbClr val="000099"/>
                </a:solidFill>
              </a:rPr>
              <a:t>Model-</a:t>
            </a:r>
            <a:r>
              <a:rPr lang="de-DE" sz="2800" dirty="0" err="1" smtClean="0">
                <a:solidFill>
                  <a:srgbClr val="000099"/>
                </a:solidFill>
              </a:rPr>
              <a:t>based</a:t>
            </a:r>
            <a:r>
              <a:rPr lang="de-DE" sz="2800" dirty="0" smtClean="0">
                <a:solidFill>
                  <a:srgbClr val="000099"/>
                </a:solidFill>
              </a:rPr>
              <a:t> </a:t>
            </a:r>
            <a:r>
              <a:rPr lang="de-DE" sz="2800" dirty="0" err="1">
                <a:solidFill>
                  <a:srgbClr val="000099"/>
                </a:solidFill>
              </a:rPr>
              <a:t>C</a:t>
            </a:r>
            <a:r>
              <a:rPr lang="de-DE" sz="2800" dirty="0" err="1" smtClean="0">
                <a:solidFill>
                  <a:srgbClr val="000099"/>
                </a:solidFill>
              </a:rPr>
              <a:t>ontrol</a:t>
            </a:r>
            <a:r>
              <a:rPr lang="de-DE" sz="2800" dirty="0" smtClean="0">
                <a:solidFill>
                  <a:srgbClr val="000099"/>
                </a:solidFill>
              </a:rPr>
              <a:t> </a:t>
            </a:r>
            <a:r>
              <a:rPr lang="de-DE" sz="2800" dirty="0" err="1" smtClean="0">
                <a:solidFill>
                  <a:srgbClr val="000099"/>
                </a:solidFill>
              </a:rPr>
              <a:t>of</a:t>
            </a:r>
            <a:r>
              <a:rPr lang="de-DE" sz="2800" dirty="0" smtClean="0">
                <a:solidFill>
                  <a:srgbClr val="000099"/>
                </a:solidFill>
              </a:rPr>
              <a:t> </a:t>
            </a:r>
            <a:r>
              <a:rPr lang="de-DE" sz="2800" dirty="0" err="1">
                <a:solidFill>
                  <a:srgbClr val="000099"/>
                </a:solidFill>
              </a:rPr>
              <a:t>M</a:t>
            </a:r>
            <a:r>
              <a:rPr lang="de-DE" sz="2800" dirty="0" err="1" smtClean="0">
                <a:solidFill>
                  <a:srgbClr val="000099"/>
                </a:solidFill>
              </a:rPr>
              <a:t>icroaerobic</a:t>
            </a:r>
            <a:r>
              <a:rPr lang="de-DE" sz="2800" dirty="0" smtClean="0">
                <a:solidFill>
                  <a:srgbClr val="000099"/>
                </a:solidFill>
              </a:rPr>
              <a:t> </a:t>
            </a:r>
            <a:r>
              <a:rPr lang="de-DE" sz="2800" dirty="0" err="1" smtClean="0">
                <a:solidFill>
                  <a:srgbClr val="000099"/>
                </a:solidFill>
              </a:rPr>
              <a:t>Steady</a:t>
            </a:r>
            <a:r>
              <a:rPr lang="de-DE" sz="2800" dirty="0" smtClean="0">
                <a:solidFill>
                  <a:srgbClr val="000099"/>
                </a:solidFill>
              </a:rPr>
              <a:t>-States</a:t>
            </a:r>
            <a:endParaRPr lang="de-DE" sz="28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913" y="1020277"/>
            <a:ext cx="3449463" cy="5004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400" y="5000625"/>
            <a:ext cx="1992313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8206" name="Text Box 69"/>
          <p:cNvSpPr txBox="1">
            <a:spLocks noChangeArrowheads="1"/>
          </p:cNvSpPr>
          <p:nvPr/>
        </p:nvSpPr>
        <p:spPr bwMode="auto">
          <a:xfrm>
            <a:off x="369888" y="6021388"/>
            <a:ext cx="35575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de-DE" sz="1400" b="1" u="sng" dirty="0">
                <a:solidFill>
                  <a:srgbClr val="C00000"/>
                </a:solidFill>
              </a:rPr>
              <a:t>…</a:t>
            </a:r>
            <a:r>
              <a:rPr lang="de-DE" sz="1400" b="1" u="sng" dirty="0" err="1">
                <a:solidFill>
                  <a:srgbClr val="C00000"/>
                </a:solidFill>
              </a:rPr>
              <a:t>independent</a:t>
            </a:r>
            <a:r>
              <a:rPr lang="de-DE" sz="1400" b="1" u="sng" dirty="0">
                <a:solidFill>
                  <a:srgbClr val="C00000"/>
                </a:solidFill>
              </a:rPr>
              <a:t> </a:t>
            </a:r>
            <a:r>
              <a:rPr lang="de-DE" sz="1400" b="1" u="sng" dirty="0" err="1">
                <a:solidFill>
                  <a:srgbClr val="C00000"/>
                </a:solidFill>
              </a:rPr>
              <a:t>of</a:t>
            </a:r>
            <a:r>
              <a:rPr lang="de-DE" sz="1400" b="1" u="sng" dirty="0">
                <a:solidFill>
                  <a:srgbClr val="C00000"/>
                </a:solidFill>
              </a:rPr>
              <a:t> </a:t>
            </a:r>
            <a:r>
              <a:rPr lang="de-DE" sz="1400" b="1" u="sng" dirty="0" err="1">
                <a:solidFill>
                  <a:srgbClr val="C00000"/>
                </a:solidFill>
              </a:rPr>
              <a:t>light</a:t>
            </a:r>
            <a:r>
              <a:rPr lang="de-DE" sz="1400" b="1" u="sng" dirty="0">
                <a:solidFill>
                  <a:srgbClr val="C00000"/>
                </a:solidFill>
              </a:rPr>
              <a:t>; </a:t>
            </a:r>
            <a:r>
              <a:rPr lang="de-DE" sz="1400" b="1" u="sng" dirty="0" err="1">
                <a:solidFill>
                  <a:srgbClr val="C00000"/>
                </a:solidFill>
              </a:rPr>
              <a:t>at</a:t>
            </a:r>
            <a:r>
              <a:rPr lang="de-DE" sz="1400" b="1" u="sng" dirty="0">
                <a:solidFill>
                  <a:srgbClr val="C00000"/>
                </a:solidFill>
              </a:rPr>
              <a:t> </a:t>
            </a:r>
            <a:r>
              <a:rPr lang="de-DE" sz="1400" b="1" u="sng" dirty="0" err="1">
                <a:solidFill>
                  <a:srgbClr val="C00000"/>
                </a:solidFill>
              </a:rPr>
              <a:t>high</a:t>
            </a:r>
            <a:r>
              <a:rPr lang="de-DE" sz="1400" b="1" u="sng" dirty="0">
                <a:solidFill>
                  <a:srgbClr val="C00000"/>
                </a:solidFill>
              </a:rPr>
              <a:t> </a:t>
            </a:r>
            <a:r>
              <a:rPr lang="de-DE" sz="1400" b="1" u="sng" dirty="0" err="1">
                <a:solidFill>
                  <a:srgbClr val="C00000"/>
                </a:solidFill>
              </a:rPr>
              <a:t>cell</a:t>
            </a:r>
            <a:r>
              <a:rPr lang="de-DE" sz="1400" b="1" u="sng" dirty="0">
                <a:solidFill>
                  <a:srgbClr val="C00000"/>
                </a:solidFill>
              </a:rPr>
              <a:t> </a:t>
            </a:r>
            <a:r>
              <a:rPr lang="de-DE" sz="1400" b="1" u="sng" dirty="0" err="1">
                <a:solidFill>
                  <a:srgbClr val="C00000"/>
                </a:solidFill>
              </a:rPr>
              <a:t>densities</a:t>
            </a:r>
            <a:r>
              <a:rPr lang="de-DE" sz="1400" b="1" u="sng" dirty="0">
                <a:solidFill>
                  <a:srgbClr val="C00000"/>
                </a:solidFill>
              </a:rPr>
              <a:t> ?</a:t>
            </a:r>
            <a:endParaRPr lang="en-US" sz="1400" b="1" u="sng" dirty="0">
              <a:solidFill>
                <a:srgbClr val="C00000"/>
              </a:solidFill>
            </a:endParaRPr>
          </a:p>
        </p:txBody>
      </p:sp>
      <p:pic>
        <p:nvPicPr>
          <p:cNvPr id="8207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152" y="5019675"/>
            <a:ext cx="2128838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8218" name="Text Box 4"/>
          <p:cNvSpPr txBox="1">
            <a:spLocks noChangeArrowheads="1"/>
          </p:cNvSpPr>
          <p:nvPr/>
        </p:nvSpPr>
        <p:spPr bwMode="auto">
          <a:xfrm>
            <a:off x="911225" y="360363"/>
            <a:ext cx="1809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endParaRPr lang="de-DE" sz="2000" b="1">
              <a:solidFill>
                <a:srgbClr val="000000"/>
              </a:solidFill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1570658" y="1563688"/>
            <a:ext cx="3505398" cy="650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dist="143684" dir="2700000" algn="ctr" rotWithShape="0">
              <a:srgbClr val="808080"/>
            </a:outerShdw>
          </a:effectLst>
        </p:spPr>
        <p:txBody>
          <a:bodyPr/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sz="1200">
              <a:latin typeface="Calibri" pitchFamily="34" charset="0"/>
            </a:endParaRPr>
          </a:p>
        </p:txBody>
      </p:sp>
      <p:sp>
        <p:nvSpPr>
          <p:cNvPr id="33" name="Rectangle 18"/>
          <p:cNvSpPr>
            <a:spLocks noChangeArrowheads="1"/>
          </p:cNvSpPr>
          <p:nvPr/>
        </p:nvSpPr>
        <p:spPr bwMode="auto">
          <a:xfrm>
            <a:off x="1815133" y="1644650"/>
            <a:ext cx="1131079" cy="2462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</a:pPr>
            <a:r>
              <a:rPr lang="de-DE" sz="1600" b="1" dirty="0">
                <a:solidFill>
                  <a:srgbClr val="000000"/>
                </a:solidFill>
              </a:rPr>
              <a:t> </a:t>
            </a:r>
            <a:r>
              <a:rPr lang="de-DE" sz="1600" b="1" dirty="0" err="1">
                <a:solidFill>
                  <a:srgbClr val="000000"/>
                </a:solidFill>
              </a:rPr>
              <a:t>Porphyrins</a:t>
            </a:r>
            <a:endParaRPr lang="de-DE" sz="1600" dirty="0"/>
          </a:p>
        </p:txBody>
      </p:sp>
      <p:sp>
        <p:nvSpPr>
          <p:cNvPr id="34" name="Rectangle 25"/>
          <p:cNvSpPr>
            <a:spLocks noChangeArrowheads="1"/>
          </p:cNvSpPr>
          <p:nvPr/>
        </p:nvSpPr>
        <p:spPr bwMode="auto">
          <a:xfrm>
            <a:off x="1581771" y="2244725"/>
            <a:ext cx="2949575" cy="6492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sz="1600">
              <a:latin typeface="Calibri" pitchFamily="34" charset="0"/>
            </a:endParaRPr>
          </a:p>
        </p:txBody>
      </p:sp>
      <p:sp>
        <p:nvSpPr>
          <p:cNvPr id="35" name="Rectangle 33"/>
          <p:cNvSpPr>
            <a:spLocks noChangeArrowheads="1"/>
          </p:cNvSpPr>
          <p:nvPr/>
        </p:nvSpPr>
        <p:spPr bwMode="auto">
          <a:xfrm>
            <a:off x="2275508" y="2614613"/>
            <a:ext cx="1248419" cy="2462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</a:pPr>
            <a:r>
              <a:rPr lang="de-DE" sz="1600">
                <a:solidFill>
                  <a:srgbClr val="000000"/>
                </a:solidFill>
              </a:rPr>
              <a:t> Biopolymers</a:t>
            </a:r>
            <a:endParaRPr lang="de-DE" sz="1600"/>
          </a:p>
        </p:txBody>
      </p:sp>
      <p:sp>
        <p:nvSpPr>
          <p:cNvPr id="36" name="Rectangle 51"/>
          <p:cNvSpPr>
            <a:spLocks noChangeArrowheads="1"/>
          </p:cNvSpPr>
          <p:nvPr/>
        </p:nvSpPr>
        <p:spPr bwMode="auto">
          <a:xfrm>
            <a:off x="1588121" y="2935288"/>
            <a:ext cx="2335807" cy="650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dist="99190" dir="2388334" algn="ctr" rotWithShape="0">
              <a:srgbClr val="808080"/>
            </a:outerShdw>
          </a:effectLst>
        </p:spPr>
        <p:txBody>
          <a:bodyPr/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sz="1600">
              <a:latin typeface="Calibri" pitchFamily="34" charset="0"/>
            </a:endParaRPr>
          </a:p>
        </p:txBody>
      </p:sp>
      <p:sp>
        <p:nvSpPr>
          <p:cNvPr id="37" name="Rectangle 53"/>
          <p:cNvSpPr>
            <a:spLocks noChangeArrowheads="1"/>
          </p:cNvSpPr>
          <p:nvPr/>
        </p:nvSpPr>
        <p:spPr bwMode="auto">
          <a:xfrm>
            <a:off x="1831008" y="3014663"/>
            <a:ext cx="1289327" cy="2462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</a:pPr>
            <a:r>
              <a:rPr lang="de-DE" sz="1600" b="1" dirty="0">
                <a:solidFill>
                  <a:srgbClr val="000000"/>
                </a:solidFill>
              </a:rPr>
              <a:t> </a:t>
            </a:r>
            <a:r>
              <a:rPr lang="de-DE" sz="1600" b="1" dirty="0" smtClean="0">
                <a:solidFill>
                  <a:srgbClr val="000000"/>
                </a:solidFill>
              </a:rPr>
              <a:t>Biohydrogen</a:t>
            </a:r>
            <a:endParaRPr lang="de-DE" sz="1600" dirty="0"/>
          </a:p>
        </p:txBody>
      </p:sp>
      <p:sp>
        <p:nvSpPr>
          <p:cNvPr id="38" name="Rectangle 55"/>
          <p:cNvSpPr>
            <a:spLocks noChangeArrowheads="1"/>
          </p:cNvSpPr>
          <p:nvPr/>
        </p:nvSpPr>
        <p:spPr bwMode="auto">
          <a:xfrm>
            <a:off x="2281858" y="3298825"/>
            <a:ext cx="1374030" cy="2462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</a:pPr>
            <a:r>
              <a:rPr lang="de-DE" sz="1600">
                <a:solidFill>
                  <a:srgbClr val="000000"/>
                </a:solidFill>
              </a:rPr>
              <a:t> Energy carrier</a:t>
            </a:r>
            <a:endParaRPr lang="de-DE" sz="1600"/>
          </a:p>
        </p:txBody>
      </p:sp>
      <p:sp>
        <p:nvSpPr>
          <p:cNvPr id="39" name="Rectangle 67"/>
          <p:cNvSpPr>
            <a:spLocks noChangeArrowheads="1"/>
          </p:cNvSpPr>
          <p:nvPr/>
        </p:nvSpPr>
        <p:spPr bwMode="auto">
          <a:xfrm>
            <a:off x="2250108" y="1917700"/>
            <a:ext cx="2716385" cy="2462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</a:pPr>
            <a:r>
              <a:rPr lang="de-DE" sz="1600">
                <a:solidFill>
                  <a:srgbClr val="000000"/>
                </a:solidFill>
              </a:rPr>
              <a:t> Photodynamic Tumor Therapy</a:t>
            </a:r>
            <a:endParaRPr lang="de-DE" sz="1600"/>
          </a:p>
        </p:txBody>
      </p:sp>
      <p:sp>
        <p:nvSpPr>
          <p:cNvPr id="40" name="Rectangle 68"/>
          <p:cNvSpPr>
            <a:spLocks noChangeArrowheads="1"/>
          </p:cNvSpPr>
          <p:nvPr/>
        </p:nvSpPr>
        <p:spPr bwMode="auto">
          <a:xfrm>
            <a:off x="1043608" y="1196752"/>
            <a:ext cx="121898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400"/>
            <a:r>
              <a:rPr lang="de-DE" sz="1600" b="1" dirty="0" err="1">
                <a:solidFill>
                  <a:srgbClr val="000000"/>
                </a:solidFill>
              </a:rPr>
              <a:t>Production</a:t>
            </a:r>
            <a:r>
              <a:rPr lang="de-DE" sz="1600" b="1" dirty="0">
                <a:solidFill>
                  <a:srgbClr val="000000"/>
                </a:solidFill>
              </a:rPr>
              <a:t> </a:t>
            </a:r>
            <a:r>
              <a:rPr lang="de-DE" sz="1600" b="1" dirty="0" err="1">
                <a:solidFill>
                  <a:srgbClr val="000000"/>
                </a:solidFill>
              </a:rPr>
              <a:t>of</a:t>
            </a:r>
            <a:r>
              <a:rPr lang="de-DE" sz="1600" b="1" dirty="0">
                <a:solidFill>
                  <a:srgbClr val="000000"/>
                </a:solidFill>
              </a:rPr>
              <a:t>:</a:t>
            </a:r>
            <a:endParaRPr lang="de-DE" sz="1600" dirty="0"/>
          </a:p>
        </p:txBody>
      </p:sp>
      <p:sp>
        <p:nvSpPr>
          <p:cNvPr id="41" name="Rectangle 71"/>
          <p:cNvSpPr>
            <a:spLocks noChangeArrowheads="1"/>
          </p:cNvSpPr>
          <p:nvPr/>
        </p:nvSpPr>
        <p:spPr bwMode="auto">
          <a:xfrm>
            <a:off x="1824658" y="2328863"/>
            <a:ext cx="2410596" cy="2462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</a:pPr>
            <a:r>
              <a:rPr lang="de-DE" sz="1600" b="1" dirty="0">
                <a:solidFill>
                  <a:srgbClr val="000000"/>
                </a:solidFill>
              </a:rPr>
              <a:t> </a:t>
            </a:r>
            <a:r>
              <a:rPr lang="de-DE" sz="1600" b="1" dirty="0" err="1">
                <a:solidFill>
                  <a:srgbClr val="000000"/>
                </a:solidFill>
              </a:rPr>
              <a:t>Poly</a:t>
            </a:r>
            <a:r>
              <a:rPr lang="de-DE" sz="1600" b="1" dirty="0">
                <a:solidFill>
                  <a:srgbClr val="000000"/>
                </a:solidFill>
              </a:rPr>
              <a:t>-</a:t>
            </a:r>
            <a:r>
              <a:rPr lang="de-DE" sz="1600" b="1" dirty="0">
                <a:solidFill>
                  <a:srgbClr val="000000"/>
                </a:solidFill>
                <a:latin typeface="Symbol" pitchFamily="18" charset="2"/>
              </a:rPr>
              <a:t>b</a:t>
            </a:r>
            <a:r>
              <a:rPr lang="de-DE" sz="1600" b="1" dirty="0">
                <a:solidFill>
                  <a:srgbClr val="000000"/>
                </a:solidFill>
              </a:rPr>
              <a:t>-</a:t>
            </a:r>
            <a:r>
              <a:rPr lang="de-DE" sz="1600" b="1" dirty="0" err="1">
                <a:solidFill>
                  <a:srgbClr val="000000"/>
                </a:solidFill>
              </a:rPr>
              <a:t>hydroxyalkanoates</a:t>
            </a:r>
            <a:endParaRPr lang="de-DE" sz="1600" dirty="0"/>
          </a:p>
        </p:txBody>
      </p:sp>
      <p:sp>
        <p:nvSpPr>
          <p:cNvPr id="42" name="Rectangle 46"/>
          <p:cNvSpPr>
            <a:spLocks noChangeArrowheads="1"/>
          </p:cNvSpPr>
          <p:nvPr/>
        </p:nvSpPr>
        <p:spPr bwMode="auto">
          <a:xfrm>
            <a:off x="1577008" y="3629025"/>
            <a:ext cx="2490936" cy="650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dist="99190" dir="2388334" algn="ctr" rotWithShape="0">
              <a:srgbClr val="808080"/>
            </a:outerShdw>
          </a:effectLst>
        </p:spPr>
        <p:txBody>
          <a:bodyPr/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sz="1600">
              <a:latin typeface="Calibri" pitchFamily="34" charset="0"/>
            </a:endParaRPr>
          </a:p>
        </p:txBody>
      </p:sp>
      <p:sp>
        <p:nvSpPr>
          <p:cNvPr id="43" name="Rectangle 48"/>
          <p:cNvSpPr>
            <a:spLocks noChangeArrowheads="1"/>
          </p:cNvSpPr>
          <p:nvPr/>
        </p:nvSpPr>
        <p:spPr bwMode="auto">
          <a:xfrm>
            <a:off x="1824658" y="3706813"/>
            <a:ext cx="1235723" cy="2462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</a:pPr>
            <a:r>
              <a:rPr lang="de-DE" sz="1600" b="1">
                <a:solidFill>
                  <a:srgbClr val="000000"/>
                </a:solidFill>
              </a:rPr>
              <a:t> Carotenoids</a:t>
            </a:r>
            <a:endParaRPr lang="de-DE" sz="1600"/>
          </a:p>
        </p:txBody>
      </p:sp>
      <p:sp>
        <p:nvSpPr>
          <p:cNvPr id="44" name="Rectangle 50"/>
          <p:cNvSpPr>
            <a:spLocks noChangeArrowheads="1"/>
          </p:cNvSpPr>
          <p:nvPr/>
        </p:nvSpPr>
        <p:spPr bwMode="auto">
          <a:xfrm>
            <a:off x="2072308" y="4470400"/>
            <a:ext cx="1355243" cy="2462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</a:pPr>
            <a:r>
              <a:rPr lang="de-DE" sz="1600">
                <a:solidFill>
                  <a:srgbClr val="000000"/>
                </a:solidFill>
              </a:rPr>
              <a:t> Food industry</a:t>
            </a:r>
            <a:endParaRPr lang="de-DE" sz="1600"/>
          </a:p>
        </p:txBody>
      </p:sp>
      <p:sp>
        <p:nvSpPr>
          <p:cNvPr id="45" name="Rectangle 46"/>
          <p:cNvSpPr>
            <a:spLocks noChangeArrowheads="1"/>
          </p:cNvSpPr>
          <p:nvPr/>
        </p:nvSpPr>
        <p:spPr bwMode="auto">
          <a:xfrm>
            <a:off x="1589708" y="4322763"/>
            <a:ext cx="2406228" cy="650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dist="99190" dir="2388334" algn="ctr" rotWithShape="0">
              <a:srgbClr val="808080"/>
            </a:outerShdw>
          </a:effectLst>
        </p:spPr>
        <p:txBody>
          <a:bodyPr/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sz="1600">
              <a:latin typeface="Calibri" pitchFamily="34" charset="0"/>
            </a:endParaRPr>
          </a:p>
        </p:txBody>
      </p:sp>
      <p:sp>
        <p:nvSpPr>
          <p:cNvPr id="46" name="Rectangle 48"/>
          <p:cNvSpPr>
            <a:spLocks noChangeArrowheads="1"/>
          </p:cNvSpPr>
          <p:nvPr/>
        </p:nvSpPr>
        <p:spPr bwMode="auto">
          <a:xfrm>
            <a:off x="1837358" y="4400550"/>
            <a:ext cx="2021131" cy="2462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</a:pPr>
            <a:r>
              <a:rPr lang="de-DE" sz="1600" b="1">
                <a:solidFill>
                  <a:srgbClr val="000000"/>
                </a:solidFill>
              </a:rPr>
              <a:t> Vitamins, Coenzymes</a:t>
            </a:r>
            <a:endParaRPr lang="de-DE" sz="1600"/>
          </a:p>
        </p:txBody>
      </p:sp>
      <p:sp>
        <p:nvSpPr>
          <p:cNvPr id="47" name="Rectangle 50"/>
          <p:cNvSpPr>
            <a:spLocks noChangeArrowheads="1"/>
          </p:cNvSpPr>
          <p:nvPr/>
        </p:nvSpPr>
        <p:spPr bwMode="auto">
          <a:xfrm>
            <a:off x="2288208" y="4686300"/>
            <a:ext cx="833562" cy="2462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</a:pPr>
            <a:r>
              <a:rPr lang="de-DE" sz="1600">
                <a:solidFill>
                  <a:srgbClr val="000000"/>
                </a:solidFill>
              </a:rPr>
              <a:t> B</a:t>
            </a:r>
            <a:r>
              <a:rPr lang="de-DE" sz="1600" baseline="-25000">
                <a:solidFill>
                  <a:srgbClr val="000000"/>
                </a:solidFill>
              </a:rPr>
              <a:t>12</a:t>
            </a:r>
            <a:r>
              <a:rPr lang="de-DE" sz="1600">
                <a:solidFill>
                  <a:srgbClr val="000000"/>
                </a:solidFill>
              </a:rPr>
              <a:t>, Q</a:t>
            </a:r>
            <a:r>
              <a:rPr lang="de-DE" sz="1600" baseline="-25000">
                <a:solidFill>
                  <a:srgbClr val="000000"/>
                </a:solidFill>
              </a:rPr>
              <a:t>10</a:t>
            </a:r>
          </a:p>
        </p:txBody>
      </p:sp>
      <p:sp>
        <p:nvSpPr>
          <p:cNvPr id="48" name="Rectangle 38"/>
          <p:cNvSpPr>
            <a:spLocks noChangeArrowheads="1"/>
          </p:cNvSpPr>
          <p:nvPr/>
        </p:nvSpPr>
        <p:spPr bwMode="auto">
          <a:xfrm>
            <a:off x="1577008" y="5021262"/>
            <a:ext cx="2274912" cy="8560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dist="99190" dir="2388334" algn="ctr" rotWithShape="0">
              <a:srgbClr val="808080"/>
            </a:outerShdw>
          </a:effectLst>
        </p:spPr>
        <p:txBody>
          <a:bodyPr/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sz="1600">
              <a:latin typeface="Calibri" pitchFamily="34" charset="0"/>
            </a:endParaRPr>
          </a:p>
        </p:txBody>
      </p:sp>
      <p:sp>
        <p:nvSpPr>
          <p:cNvPr id="49" name="Rectangle 40"/>
          <p:cNvSpPr>
            <a:spLocks noChangeArrowheads="1"/>
          </p:cNvSpPr>
          <p:nvPr/>
        </p:nvSpPr>
        <p:spPr bwMode="auto">
          <a:xfrm>
            <a:off x="1807196" y="5097463"/>
            <a:ext cx="1950983" cy="2462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</a:pPr>
            <a:r>
              <a:rPr lang="de-DE" sz="1600" b="1" dirty="0">
                <a:solidFill>
                  <a:srgbClr val="000000"/>
                </a:solidFill>
              </a:rPr>
              <a:t> Membrane </a:t>
            </a:r>
            <a:r>
              <a:rPr lang="de-DE" sz="1600" b="1" dirty="0" err="1">
                <a:solidFill>
                  <a:srgbClr val="000000"/>
                </a:solidFill>
              </a:rPr>
              <a:t>proteins</a:t>
            </a:r>
            <a:r>
              <a:rPr lang="de-DE" sz="1600" b="1" dirty="0">
                <a:solidFill>
                  <a:srgbClr val="000000"/>
                </a:solidFill>
              </a:rPr>
              <a:t> </a:t>
            </a:r>
            <a:endParaRPr lang="de-DE" sz="1600" dirty="0"/>
          </a:p>
        </p:txBody>
      </p:sp>
      <p:sp>
        <p:nvSpPr>
          <p:cNvPr id="50" name="Rectangle 43"/>
          <p:cNvSpPr>
            <a:spLocks noChangeArrowheads="1"/>
          </p:cNvSpPr>
          <p:nvPr/>
        </p:nvSpPr>
        <p:spPr bwMode="auto">
          <a:xfrm>
            <a:off x="2269158" y="5384800"/>
            <a:ext cx="923138" cy="4924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</a:pPr>
            <a:r>
              <a:rPr lang="de-DE" sz="1600">
                <a:solidFill>
                  <a:srgbClr val="000000"/>
                </a:solidFill>
              </a:rPr>
              <a:t> Vaccines</a:t>
            </a:r>
          </a:p>
          <a:p>
            <a:pPr defTabSz="914400">
              <a:buClr>
                <a:srgbClr val="FF0000"/>
              </a:buClr>
              <a:buFont typeface="Wingdings" pitchFamily="2" charset="2"/>
              <a:buChar char="Ø"/>
            </a:pPr>
            <a:r>
              <a:rPr lang="de-DE" sz="1600">
                <a:solidFill>
                  <a:srgbClr val="000000"/>
                </a:solidFill>
              </a:rPr>
              <a:t> …</a:t>
            </a:r>
            <a:endParaRPr lang="de-DE" sz="1600"/>
          </a:p>
        </p:txBody>
      </p:sp>
      <p:sp>
        <p:nvSpPr>
          <p:cNvPr id="51" name="Rectangle 50"/>
          <p:cNvSpPr>
            <a:spLocks noChangeArrowheads="1"/>
          </p:cNvSpPr>
          <p:nvPr/>
        </p:nvSpPr>
        <p:spPr bwMode="auto">
          <a:xfrm>
            <a:off x="2272333" y="3957638"/>
            <a:ext cx="1665584" cy="2462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defTabSz="914400">
              <a:buClr>
                <a:srgbClr val="FF0000"/>
              </a:buClr>
              <a:buFont typeface="Wingdings" pitchFamily="2" charset="2"/>
              <a:buChar char="Ø"/>
            </a:pPr>
            <a:r>
              <a:rPr lang="de-DE" sz="1600">
                <a:solidFill>
                  <a:srgbClr val="000000"/>
                </a:solidFill>
              </a:rPr>
              <a:t> Food supplement</a:t>
            </a:r>
            <a:endParaRPr lang="de-DE" sz="1600" baseline="-25000">
              <a:solidFill>
                <a:srgbClr val="000000"/>
              </a:solidFill>
            </a:endParaRPr>
          </a:p>
        </p:txBody>
      </p:sp>
      <p:sp>
        <p:nvSpPr>
          <p:cNvPr id="52" name="Text Box 7"/>
          <p:cNvSpPr txBox="1">
            <a:spLocks noChangeArrowheads="1"/>
          </p:cNvSpPr>
          <p:nvPr/>
        </p:nvSpPr>
        <p:spPr bwMode="auto">
          <a:xfrm>
            <a:off x="718542" y="385207"/>
            <a:ext cx="7746801" cy="492443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Arial" pitchFamily="34" charset="0"/>
              <a:buNone/>
              <a:defRPr/>
            </a:pPr>
            <a:r>
              <a:rPr lang="en-GB" sz="2600" dirty="0">
                <a:solidFill>
                  <a:srgbClr val="000099"/>
                </a:solidFill>
              </a:rPr>
              <a:t>Biotechnological Potential of </a:t>
            </a:r>
            <a:r>
              <a:rPr lang="en-GB" sz="2600" dirty="0" smtClean="0">
                <a:solidFill>
                  <a:srgbClr val="000099"/>
                </a:solidFill>
              </a:rPr>
              <a:t>Purple Non-</a:t>
            </a:r>
            <a:r>
              <a:rPr lang="en-GB" sz="2600" dirty="0" err="1" smtClean="0">
                <a:solidFill>
                  <a:srgbClr val="000099"/>
                </a:solidFill>
              </a:rPr>
              <a:t>Sulfur</a:t>
            </a:r>
            <a:r>
              <a:rPr lang="en-GB" sz="2600" dirty="0" smtClean="0">
                <a:solidFill>
                  <a:srgbClr val="000099"/>
                </a:solidFill>
              </a:rPr>
              <a:t> </a:t>
            </a:r>
            <a:r>
              <a:rPr lang="en-GB" sz="2600" dirty="0">
                <a:solidFill>
                  <a:srgbClr val="000099"/>
                </a:solidFill>
              </a:rPr>
              <a:t>Bacteria</a:t>
            </a:r>
            <a:endParaRPr lang="en-US" sz="2600" i="1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2684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5308600" y="1598613"/>
            <a:ext cx="3033713" cy="4710112"/>
            <a:chOff x="2880" y="702"/>
            <a:chExt cx="2211" cy="3272"/>
          </a:xfrm>
        </p:grpSpPr>
        <p:pic>
          <p:nvPicPr>
            <p:cNvPr id="3585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702"/>
              <a:ext cx="2212" cy="3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35857" name="AutoShape 3"/>
            <p:cNvSpPr>
              <a:spLocks noChangeArrowheads="1"/>
            </p:cNvSpPr>
            <p:nvPr/>
          </p:nvSpPr>
          <p:spPr bwMode="auto">
            <a:xfrm>
              <a:off x="2880" y="702"/>
              <a:ext cx="2212" cy="3273"/>
            </a:xfrm>
            <a:prstGeom prst="roundRect">
              <a:avLst>
                <a:gd name="adj" fmla="val 69"/>
              </a:avLst>
            </a:prstGeom>
            <a:noFill/>
            <a:ln w="126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  <p:pic>
        <p:nvPicPr>
          <p:cNvPr id="35843" name="Picture 8" descr="Fig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3470275"/>
            <a:ext cx="5984875" cy="29479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805911" y="353096"/>
            <a:ext cx="7598853" cy="46384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/>
            <a:r>
              <a:rPr lang="en-GB" sz="2400" dirty="0">
                <a:solidFill>
                  <a:srgbClr val="000099"/>
                </a:solidFill>
              </a:rPr>
              <a:t>High Cell Density </a:t>
            </a:r>
            <a:r>
              <a:rPr lang="en-GB" sz="2400" dirty="0" smtClean="0">
                <a:solidFill>
                  <a:srgbClr val="000099"/>
                </a:solidFill>
              </a:rPr>
              <a:t>Cultivation of </a:t>
            </a:r>
            <a:r>
              <a:rPr lang="en-GB" sz="2400" i="1" dirty="0" err="1">
                <a:solidFill>
                  <a:srgbClr val="000099"/>
                </a:solidFill>
              </a:rPr>
              <a:t>Rhodospirillum</a:t>
            </a:r>
            <a:r>
              <a:rPr lang="en-GB" sz="2400" i="1" dirty="0">
                <a:solidFill>
                  <a:srgbClr val="000099"/>
                </a:solidFill>
              </a:rPr>
              <a:t> </a:t>
            </a:r>
            <a:r>
              <a:rPr lang="en-GB" sz="2400" i="1" dirty="0" err="1">
                <a:solidFill>
                  <a:srgbClr val="000099"/>
                </a:solidFill>
              </a:rPr>
              <a:t>rubrum</a:t>
            </a:r>
            <a:endParaRPr lang="en-GB" sz="2400" i="1" dirty="0">
              <a:solidFill>
                <a:srgbClr val="000099"/>
              </a:solidFill>
            </a:endParaRPr>
          </a:p>
        </p:txBody>
      </p:sp>
      <p:sp>
        <p:nvSpPr>
          <p:cNvPr id="35845" name="Textfeld 9"/>
          <p:cNvSpPr txBox="1">
            <a:spLocks noChangeArrowheads="1"/>
          </p:cNvSpPr>
          <p:nvPr/>
        </p:nvSpPr>
        <p:spPr bwMode="auto">
          <a:xfrm>
            <a:off x="4305300" y="3802063"/>
            <a:ext cx="6270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>
              <a:lnSpc>
                <a:spcPct val="81000"/>
              </a:lnSpc>
            </a:pPr>
            <a:r>
              <a:rPr lang="de-DE" sz="1000">
                <a:solidFill>
                  <a:srgbClr val="6600CC"/>
                </a:solidFill>
              </a:rPr>
              <a:t>A</a:t>
            </a:r>
            <a:r>
              <a:rPr lang="de-DE" sz="1000" baseline="-25000">
                <a:solidFill>
                  <a:srgbClr val="6600CC"/>
                </a:solidFill>
              </a:rPr>
              <a:t>660</a:t>
            </a:r>
            <a:r>
              <a:rPr lang="de-DE" sz="1000">
                <a:solidFill>
                  <a:srgbClr val="6600CC"/>
                </a:solidFill>
              </a:rPr>
              <a:t> nm</a:t>
            </a:r>
          </a:p>
        </p:txBody>
      </p:sp>
      <p:sp>
        <p:nvSpPr>
          <p:cNvPr id="35846" name="Textfeld 10"/>
          <p:cNvSpPr txBox="1">
            <a:spLocks noChangeArrowheads="1"/>
          </p:cNvSpPr>
          <p:nvPr/>
        </p:nvSpPr>
        <p:spPr bwMode="auto">
          <a:xfrm>
            <a:off x="3224213" y="4122738"/>
            <a:ext cx="6762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>
              <a:lnSpc>
                <a:spcPct val="81000"/>
              </a:lnSpc>
            </a:pPr>
            <a:r>
              <a:rPr lang="de-DE" sz="1000">
                <a:solidFill>
                  <a:srgbClr val="0070C0"/>
                </a:solidFill>
              </a:rPr>
              <a:t>Fructose</a:t>
            </a:r>
          </a:p>
        </p:txBody>
      </p:sp>
      <p:sp>
        <p:nvSpPr>
          <p:cNvPr id="35847" name="Textfeld 11"/>
          <p:cNvSpPr txBox="1">
            <a:spLocks noChangeArrowheads="1"/>
          </p:cNvSpPr>
          <p:nvPr/>
        </p:nvSpPr>
        <p:spPr bwMode="auto">
          <a:xfrm>
            <a:off x="1109663" y="4773613"/>
            <a:ext cx="8255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>
              <a:lnSpc>
                <a:spcPct val="81000"/>
              </a:lnSpc>
            </a:pPr>
            <a:r>
              <a:rPr lang="de-DE" sz="1000">
                <a:solidFill>
                  <a:srgbClr val="D55C11"/>
                </a:solidFill>
              </a:rPr>
              <a:t>Ammonium</a:t>
            </a:r>
          </a:p>
        </p:txBody>
      </p:sp>
      <p:sp>
        <p:nvSpPr>
          <p:cNvPr id="35848" name="Textfeld 12"/>
          <p:cNvSpPr txBox="1">
            <a:spLocks noChangeArrowheads="1"/>
          </p:cNvSpPr>
          <p:nvPr/>
        </p:nvSpPr>
        <p:spPr bwMode="auto">
          <a:xfrm>
            <a:off x="979488" y="5360988"/>
            <a:ext cx="14097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>
              <a:lnSpc>
                <a:spcPct val="81000"/>
              </a:lnSpc>
            </a:pPr>
            <a:r>
              <a:rPr lang="de-DE" sz="1000">
                <a:solidFill>
                  <a:srgbClr val="AC0000"/>
                </a:solidFill>
              </a:rPr>
              <a:t>Succinate</a:t>
            </a:r>
            <a:r>
              <a:rPr lang="de-DE" sz="1000">
                <a:solidFill>
                  <a:srgbClr val="C00000"/>
                </a:solidFill>
              </a:rPr>
              <a:t>, </a:t>
            </a:r>
            <a:r>
              <a:rPr lang="de-DE" sz="1000">
                <a:solidFill>
                  <a:srgbClr val="009973"/>
                </a:solidFill>
              </a:rPr>
              <a:t>Phosphate</a:t>
            </a:r>
          </a:p>
        </p:txBody>
      </p:sp>
      <p:cxnSp>
        <p:nvCxnSpPr>
          <p:cNvPr id="35849" name="Gerade Verbindung mit Pfeil 16"/>
          <p:cNvCxnSpPr>
            <a:cxnSpLocks noChangeShapeType="1"/>
          </p:cNvCxnSpPr>
          <p:nvPr/>
        </p:nvCxnSpPr>
        <p:spPr bwMode="auto">
          <a:xfrm>
            <a:off x="4203700" y="3327400"/>
            <a:ext cx="939800" cy="39370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75" name="AutoShape 19"/>
          <p:cNvSpPr>
            <a:spLocks noChangeArrowheads="1"/>
          </p:cNvSpPr>
          <p:nvPr/>
        </p:nvSpPr>
        <p:spPr bwMode="auto">
          <a:xfrm>
            <a:off x="854075" y="2149475"/>
            <a:ext cx="4217988" cy="1028700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  <a:headEnd/>
            <a:tailEnd type="none" w="lg" len="lg"/>
          </a:ln>
          <a:effectLst>
            <a:outerShdw dist="161645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 sz="1400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35851" name="Text Box 20"/>
          <p:cNvSpPr txBox="1">
            <a:spLocks noChangeArrowheads="1"/>
          </p:cNvSpPr>
          <p:nvPr/>
        </p:nvSpPr>
        <p:spPr bwMode="auto">
          <a:xfrm>
            <a:off x="104775" y="2258396"/>
            <a:ext cx="4859111" cy="105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ctr" eaLnBrk="1" hangingPunct="1">
              <a:buClr>
                <a:srgbClr val="00B050"/>
              </a:buClr>
            </a:pPr>
            <a:endParaRPr lang="de-DE" sz="1400" dirty="0">
              <a:solidFill>
                <a:srgbClr val="000099"/>
              </a:solidFill>
            </a:endParaRPr>
          </a:p>
          <a:p>
            <a:pPr algn="ctr" eaLnBrk="1" hangingPunct="1"/>
            <a:endParaRPr lang="de-DE" b="1" dirty="0" smtClean="0">
              <a:solidFill>
                <a:srgbClr val="000099"/>
              </a:solidFill>
            </a:endParaRPr>
          </a:p>
          <a:p>
            <a:pPr algn="ctr" eaLnBrk="1" hangingPunct="1"/>
            <a:r>
              <a:rPr lang="de-DE" b="1" dirty="0" smtClean="0">
                <a:solidFill>
                  <a:srgbClr val="000099"/>
                </a:solidFill>
              </a:rPr>
              <a:t>	~ </a:t>
            </a:r>
            <a:r>
              <a:rPr lang="de-DE" b="1" dirty="0">
                <a:solidFill>
                  <a:srgbClr val="000099"/>
                </a:solidFill>
              </a:rPr>
              <a:t>60 g/l </a:t>
            </a:r>
            <a:r>
              <a:rPr lang="de-DE" b="1" dirty="0" err="1">
                <a:solidFill>
                  <a:srgbClr val="000099"/>
                </a:solidFill>
              </a:rPr>
              <a:t>cell</a:t>
            </a:r>
            <a:r>
              <a:rPr lang="de-DE" b="1" dirty="0">
                <a:solidFill>
                  <a:srgbClr val="000099"/>
                </a:solidFill>
              </a:rPr>
              <a:t> dry </a:t>
            </a:r>
            <a:r>
              <a:rPr lang="de-DE" b="1" dirty="0" err="1" smtClean="0">
                <a:solidFill>
                  <a:srgbClr val="000099"/>
                </a:solidFill>
              </a:rPr>
              <a:t>weight</a:t>
            </a:r>
            <a:endParaRPr lang="de-DE" b="1" dirty="0">
              <a:solidFill>
                <a:srgbClr val="000099"/>
              </a:solidFill>
            </a:endParaRPr>
          </a:p>
          <a:p>
            <a:pPr eaLnBrk="1" hangingPunct="1">
              <a:lnSpc>
                <a:spcPct val="125000"/>
              </a:lnSpc>
              <a:buClr>
                <a:srgbClr val="009999"/>
              </a:buClr>
              <a:buFont typeface="Wingdings" pitchFamily="2" charset="2"/>
              <a:buNone/>
            </a:pPr>
            <a:r>
              <a:rPr lang="de-DE" sz="1000" dirty="0" smtClean="0">
                <a:solidFill>
                  <a:srgbClr val="000099"/>
                </a:solidFill>
              </a:rPr>
              <a:t>	(</a:t>
            </a:r>
            <a:r>
              <a:rPr lang="de-DE" sz="1000" dirty="0">
                <a:solidFill>
                  <a:srgbClr val="000099"/>
                </a:solidFill>
              </a:rPr>
              <a:t>Zeiger </a:t>
            </a:r>
            <a:r>
              <a:rPr lang="de-DE" sz="1000" dirty="0" err="1">
                <a:solidFill>
                  <a:srgbClr val="000099"/>
                </a:solidFill>
              </a:rPr>
              <a:t>and</a:t>
            </a:r>
            <a:r>
              <a:rPr lang="de-DE" sz="1000" dirty="0">
                <a:solidFill>
                  <a:srgbClr val="000099"/>
                </a:solidFill>
              </a:rPr>
              <a:t> Grammel, 2010. </a:t>
            </a:r>
            <a:r>
              <a:rPr lang="de-DE" sz="1000" dirty="0" err="1" smtClean="0">
                <a:solidFill>
                  <a:srgbClr val="000099"/>
                </a:solidFill>
              </a:rPr>
              <a:t>Biotechnol</a:t>
            </a:r>
            <a:r>
              <a:rPr lang="de-DE" sz="1000" dirty="0" smtClean="0">
                <a:solidFill>
                  <a:srgbClr val="000099"/>
                </a:solidFill>
              </a:rPr>
              <a:t>. Bioeng.105(4</a:t>
            </a:r>
            <a:r>
              <a:rPr lang="de-DE" sz="1000" dirty="0">
                <a:solidFill>
                  <a:srgbClr val="000099"/>
                </a:solidFill>
              </a:rPr>
              <a:t>):729-39.)</a:t>
            </a:r>
            <a:endParaRPr lang="en-US" sz="1000" dirty="0">
              <a:solidFill>
                <a:srgbClr val="000099"/>
              </a:solidFill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523965" y="1105835"/>
            <a:ext cx="40813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smtClean="0">
                <a:solidFill>
                  <a:srgbClr val="000099"/>
                </a:solidFill>
              </a:rPr>
              <a:t>Model-</a:t>
            </a:r>
            <a:r>
              <a:rPr lang="de-DE" dirty="0" err="1" smtClean="0">
                <a:solidFill>
                  <a:srgbClr val="000099"/>
                </a:solidFill>
              </a:rPr>
              <a:t>based</a:t>
            </a:r>
            <a:r>
              <a:rPr lang="de-DE" dirty="0" smtClean="0">
                <a:solidFill>
                  <a:srgbClr val="000099"/>
                </a:solidFill>
              </a:rPr>
              <a:t> </a:t>
            </a:r>
            <a:r>
              <a:rPr lang="de-DE" dirty="0" err="1" smtClean="0">
                <a:solidFill>
                  <a:srgbClr val="000099"/>
                </a:solidFill>
              </a:rPr>
              <a:t>high</a:t>
            </a:r>
            <a:r>
              <a:rPr lang="de-DE" dirty="0" smtClean="0">
                <a:solidFill>
                  <a:srgbClr val="000099"/>
                </a:solidFill>
              </a:rPr>
              <a:t> </a:t>
            </a:r>
            <a:r>
              <a:rPr lang="de-DE" dirty="0" err="1" smtClean="0">
                <a:solidFill>
                  <a:srgbClr val="000099"/>
                </a:solidFill>
              </a:rPr>
              <a:t>cell</a:t>
            </a:r>
            <a:r>
              <a:rPr lang="de-DE" dirty="0" smtClean="0">
                <a:solidFill>
                  <a:srgbClr val="000099"/>
                </a:solidFill>
              </a:rPr>
              <a:t> </a:t>
            </a:r>
            <a:r>
              <a:rPr lang="de-DE" dirty="0" err="1" smtClean="0">
                <a:solidFill>
                  <a:srgbClr val="000099"/>
                </a:solidFill>
              </a:rPr>
              <a:t>density</a:t>
            </a:r>
            <a:r>
              <a:rPr lang="de-DE" dirty="0" smtClean="0">
                <a:solidFill>
                  <a:srgbClr val="000099"/>
                </a:solidFill>
              </a:rPr>
              <a:t> </a:t>
            </a:r>
            <a:r>
              <a:rPr lang="de-DE" dirty="0" err="1" smtClean="0">
                <a:solidFill>
                  <a:srgbClr val="000099"/>
                </a:solidFill>
              </a:rPr>
              <a:t>cultivation</a:t>
            </a:r>
            <a:r>
              <a:rPr lang="de-DE" dirty="0" smtClean="0">
                <a:solidFill>
                  <a:srgbClr val="000099"/>
                </a:solidFill>
              </a:rPr>
              <a:t>:</a:t>
            </a:r>
            <a:endParaRPr lang="de-DE" sz="2400" dirty="0"/>
          </a:p>
        </p:txBody>
      </p:sp>
      <p:pic>
        <p:nvPicPr>
          <p:cNvPr id="16" name="Picture 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7513" y="1721479"/>
            <a:ext cx="3646036" cy="77220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179512" y="836712"/>
            <a:ext cx="8820472" cy="42153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extfeld 1"/>
          <p:cNvSpPr txBox="1"/>
          <p:nvPr/>
        </p:nvSpPr>
        <p:spPr>
          <a:xfrm>
            <a:off x="4761027" y="1241072"/>
            <a:ext cx="4176144" cy="3400931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b="1" dirty="0" smtClean="0"/>
              <a:t>Partners</a:t>
            </a:r>
          </a:p>
          <a:p>
            <a:pPr marL="263525" indent="-263525">
              <a:spcAft>
                <a:spcPts val="600"/>
              </a:spcAft>
              <a:buFont typeface="Arial" pitchFamily="34" charset="0"/>
              <a:buChar char="•"/>
            </a:pPr>
            <a:r>
              <a:rPr lang="de-DE" dirty="0" smtClean="0"/>
              <a:t>Biberach University </a:t>
            </a:r>
            <a:r>
              <a:rPr lang="de-DE" dirty="0" err="1" smtClean="0"/>
              <a:t>of</a:t>
            </a:r>
            <a:r>
              <a:rPr lang="de-DE" dirty="0" smtClean="0"/>
              <a:t> Applied Science</a:t>
            </a:r>
          </a:p>
          <a:p>
            <a:pPr marL="263525" indent="-263525">
              <a:spcAft>
                <a:spcPts val="600"/>
              </a:spcAft>
              <a:buFont typeface="Arial" pitchFamily="34" charset="0"/>
              <a:buChar char="•"/>
            </a:pPr>
            <a:r>
              <a:rPr lang="de-DE" dirty="0" smtClean="0"/>
              <a:t>Max Planck Institute </a:t>
            </a:r>
            <a:r>
              <a:rPr lang="de-DE" dirty="0" err="1" smtClean="0"/>
              <a:t>for</a:t>
            </a:r>
            <a:r>
              <a:rPr lang="de-DE" dirty="0" smtClean="0"/>
              <a:t> Dynamics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Complex</a:t>
            </a:r>
            <a:r>
              <a:rPr lang="de-DE" dirty="0" smtClean="0"/>
              <a:t> Technical Systems, Magdeburg</a:t>
            </a:r>
          </a:p>
          <a:p>
            <a:pPr marL="263525" indent="-263525">
              <a:spcAft>
                <a:spcPts val="600"/>
              </a:spcAft>
              <a:buFont typeface="Arial" pitchFamily="34" charset="0"/>
              <a:buChar char="•"/>
            </a:pPr>
            <a:r>
              <a:rPr lang="de-DE" dirty="0" smtClean="0"/>
              <a:t>University Stuttgart</a:t>
            </a:r>
          </a:p>
          <a:p>
            <a:pPr marL="263525" indent="-263525">
              <a:spcAft>
                <a:spcPts val="600"/>
              </a:spcAft>
              <a:buFont typeface="Arial" pitchFamily="34" charset="0"/>
              <a:buChar char="•"/>
            </a:pPr>
            <a:r>
              <a:rPr lang="de-DE" dirty="0" smtClean="0"/>
              <a:t>Center </a:t>
            </a:r>
            <a:r>
              <a:rPr lang="de-DE" dirty="0" err="1" smtClean="0"/>
              <a:t>for</a:t>
            </a:r>
            <a:r>
              <a:rPr lang="de-DE" dirty="0" smtClean="0"/>
              <a:t> Systems </a:t>
            </a:r>
            <a:r>
              <a:rPr lang="de-DE" dirty="0" err="1" smtClean="0"/>
              <a:t>Biology</a:t>
            </a:r>
            <a:r>
              <a:rPr lang="de-DE" dirty="0" smtClean="0"/>
              <a:t>, Stuttgart</a:t>
            </a:r>
          </a:p>
          <a:p>
            <a:pPr marL="263525" indent="-263525">
              <a:spcAft>
                <a:spcPts val="600"/>
              </a:spcAft>
              <a:buFont typeface="Arial" pitchFamily="34" charset="0"/>
              <a:buChar char="•"/>
            </a:pPr>
            <a:r>
              <a:rPr lang="de-DE" dirty="0" smtClean="0"/>
              <a:t>FZ Jülich</a:t>
            </a:r>
          </a:p>
          <a:p>
            <a:pPr marL="263525" indent="-263525">
              <a:spcAft>
                <a:spcPts val="600"/>
              </a:spcAft>
              <a:buFont typeface="Arial" pitchFamily="34" charset="0"/>
              <a:buChar char="•"/>
            </a:pPr>
            <a:r>
              <a:rPr lang="de-DE" dirty="0" smtClean="0"/>
              <a:t>NMI Reutlingen</a:t>
            </a:r>
          </a:p>
          <a:p>
            <a:pPr marL="263525" indent="-263525">
              <a:spcAft>
                <a:spcPts val="600"/>
              </a:spcAft>
              <a:buFont typeface="Arial" pitchFamily="34" charset="0"/>
              <a:buChar char="•"/>
            </a:pPr>
            <a:r>
              <a:rPr lang="de-DE" dirty="0" smtClean="0"/>
              <a:t>Philipps-University  Marburg, Loewe  Center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Synthetic</a:t>
            </a:r>
            <a:r>
              <a:rPr lang="de-DE" dirty="0" smtClean="0"/>
              <a:t> </a:t>
            </a:r>
            <a:r>
              <a:rPr lang="de-DE" dirty="0" err="1" smtClean="0"/>
              <a:t>Microbiology</a:t>
            </a:r>
            <a:endParaRPr lang="de-DE" dirty="0"/>
          </a:p>
        </p:txBody>
      </p:sp>
      <p:pic>
        <p:nvPicPr>
          <p:cNvPr id="7" name="Picture 4" descr="https://encrypted-tbn0.google.com/images?q=tbn:ANd9GcRYbxEMvjxlwsW18N4lyegvb5RQT8-oXPhXZbRrmaQaIi88yN4th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9559" y="1601091"/>
            <a:ext cx="1742920" cy="567669"/>
          </a:xfrm>
          <a:prstGeom prst="rect">
            <a:avLst/>
          </a:prstGeom>
          <a:noFill/>
        </p:spPr>
      </p:pic>
      <p:sp>
        <p:nvSpPr>
          <p:cNvPr id="10" name="Rechteck 9"/>
          <p:cNvSpPr/>
          <p:nvPr/>
        </p:nvSpPr>
        <p:spPr>
          <a:xfrm>
            <a:off x="0" y="5280942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5400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Thank</a:t>
            </a:r>
            <a:r>
              <a:rPr lang="de-DE" sz="5400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de-DE" sz="5400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you</a:t>
            </a:r>
            <a:r>
              <a:rPr lang="de-DE" sz="5400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de-DE" sz="5400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for</a:t>
            </a:r>
            <a:r>
              <a:rPr lang="de-DE" sz="5400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de-DE" sz="5400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</a:t>
            </a:r>
            <a:r>
              <a:rPr lang="de-DE" sz="5400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de-DE" sz="5400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attention</a:t>
            </a:r>
            <a:r>
              <a:rPr lang="de-DE" sz="5400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! </a:t>
            </a:r>
            <a:endParaRPr lang="de-DE" sz="54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99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539552" y="33265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800" b="1" dirty="0" err="1" smtClean="0">
                <a:solidFill>
                  <a:srgbClr val="000099"/>
                </a:solidFill>
              </a:rPr>
              <a:t>Acknowledgements</a:t>
            </a:r>
            <a:endParaRPr lang="de-DE" sz="2800" dirty="0" smtClean="0">
              <a:solidFill>
                <a:srgbClr val="000099"/>
              </a:solidFill>
            </a:endParaRPr>
          </a:p>
        </p:txBody>
      </p:sp>
      <p:pic>
        <p:nvPicPr>
          <p:cNvPr id="13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7456" y="3624169"/>
            <a:ext cx="2209802" cy="521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http://www.ufu.de/media/content/images/Fachgebiete/Umweltrecht/bmbf_logo_english_sponsored_by_gross_200px.jpg"/>
          <p:cNvPicPr>
            <a:picLocks noChangeAspect="1" noChangeArrowheads="1"/>
          </p:cNvPicPr>
          <p:nvPr/>
        </p:nvPicPr>
        <p:blipFill>
          <a:blip r:embed="rId4" cstate="print"/>
          <a:srcRect t="19664"/>
          <a:stretch>
            <a:fillRect/>
          </a:stretch>
        </p:blipFill>
        <p:spPr bwMode="auto">
          <a:xfrm>
            <a:off x="438655" y="434703"/>
            <a:ext cx="1458686" cy="903075"/>
          </a:xfrm>
          <a:prstGeom prst="rect">
            <a:avLst/>
          </a:prstGeom>
          <a:noFill/>
        </p:spPr>
      </p:pic>
      <p:pic>
        <p:nvPicPr>
          <p:cNvPr id="264194" name="Picture 2" descr="http://energierohstoffzentrum.de/sites/default/files/editor/FZ_Juelich_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2636232"/>
            <a:ext cx="1382486" cy="461405"/>
          </a:xfrm>
          <a:prstGeom prst="rect">
            <a:avLst/>
          </a:prstGeom>
          <a:noFill/>
        </p:spPr>
      </p:pic>
      <p:pic>
        <p:nvPicPr>
          <p:cNvPr id="94210" name="Picture 2" descr="Philipps-Universität Marbur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02870" y="2654463"/>
            <a:ext cx="1521493" cy="730998"/>
          </a:xfrm>
          <a:prstGeom prst="rect">
            <a:avLst/>
          </a:prstGeom>
          <a:noFill/>
        </p:spPr>
      </p:pic>
      <p:pic>
        <p:nvPicPr>
          <p:cNvPr id="94212" name="Picture 4" descr="http://www.psych.rwth-aachen.de/ifp-zentral/upload/MoMoTech/img/uni_stutt_logo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74556" y="3561830"/>
            <a:ext cx="1502207" cy="532917"/>
          </a:xfrm>
          <a:prstGeom prst="rect">
            <a:avLst/>
          </a:prstGeom>
          <a:noFill/>
        </p:spPr>
      </p:pic>
      <p:pic>
        <p:nvPicPr>
          <p:cNvPr id="94214" name="Picture 6" descr="Startseit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1372" y="4379092"/>
            <a:ext cx="1175658" cy="490459"/>
          </a:xfrm>
          <a:prstGeom prst="rect">
            <a:avLst/>
          </a:prstGeom>
          <a:noFill/>
        </p:spPr>
      </p:pic>
      <p:pic>
        <p:nvPicPr>
          <p:cNvPr id="8" name="Grafik 7" descr="HBC_Logo_klein_DIGITAL_RGB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92629" y="1459265"/>
            <a:ext cx="1029789" cy="1009755"/>
          </a:xfrm>
          <a:prstGeom prst="rect">
            <a:avLst/>
          </a:prstGeom>
        </p:spPr>
      </p:pic>
      <p:pic>
        <p:nvPicPr>
          <p:cNvPr id="15" name="Picture 1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057977" y="4313468"/>
            <a:ext cx="817337" cy="672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7" y="168863"/>
            <a:ext cx="567303" cy="421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 noChangeAspect="1"/>
          </p:cNvGrpSpPr>
          <p:nvPr/>
        </p:nvGrpSpPr>
        <p:grpSpPr bwMode="auto">
          <a:xfrm>
            <a:off x="706209" y="1173163"/>
            <a:ext cx="4697413" cy="5048250"/>
            <a:chOff x="607" y="571"/>
            <a:chExt cx="2769" cy="2976"/>
          </a:xfrm>
        </p:grpSpPr>
        <p:sp>
          <p:nvSpPr>
            <p:cNvPr id="12581" name="AutoShape 5"/>
            <p:cNvSpPr>
              <a:spLocks noChangeAspect="1" noChangeArrowheads="1" noTextEdit="1"/>
            </p:cNvSpPr>
            <p:nvPr/>
          </p:nvSpPr>
          <p:spPr bwMode="auto">
            <a:xfrm>
              <a:off x="607" y="587"/>
              <a:ext cx="2769" cy="29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grpSp>
          <p:nvGrpSpPr>
            <p:cNvPr id="3" name="Group 207"/>
            <p:cNvGrpSpPr>
              <a:grpSpLocks/>
            </p:cNvGrpSpPr>
            <p:nvPr/>
          </p:nvGrpSpPr>
          <p:grpSpPr bwMode="auto">
            <a:xfrm>
              <a:off x="646" y="2797"/>
              <a:ext cx="2388" cy="713"/>
              <a:chOff x="646" y="2797"/>
              <a:chExt cx="2388" cy="713"/>
            </a:xfrm>
          </p:grpSpPr>
          <p:sp>
            <p:nvSpPr>
              <p:cNvPr id="13220" name="Line 7"/>
              <p:cNvSpPr>
                <a:spLocks noChangeShapeType="1"/>
              </p:cNvSpPr>
              <p:nvPr/>
            </p:nvSpPr>
            <p:spPr bwMode="auto">
              <a:xfrm>
                <a:off x="1649" y="3399"/>
                <a:ext cx="227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221" name="Line 8"/>
              <p:cNvSpPr>
                <a:spLocks noChangeShapeType="1"/>
              </p:cNvSpPr>
              <p:nvPr/>
            </p:nvSpPr>
            <p:spPr bwMode="auto">
              <a:xfrm>
                <a:off x="1937" y="3399"/>
                <a:ext cx="507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222" name="Line 9"/>
              <p:cNvSpPr>
                <a:spLocks noChangeShapeType="1"/>
              </p:cNvSpPr>
              <p:nvPr/>
            </p:nvSpPr>
            <p:spPr bwMode="auto">
              <a:xfrm>
                <a:off x="2507" y="3399"/>
                <a:ext cx="497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223" name="Rectangle 10"/>
              <p:cNvSpPr>
                <a:spLocks noChangeArrowheads="1"/>
              </p:cNvSpPr>
              <p:nvPr/>
            </p:nvSpPr>
            <p:spPr bwMode="auto">
              <a:xfrm>
                <a:off x="3009" y="3337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)</a:t>
                </a:r>
                <a:endParaRPr lang="en-US"/>
              </a:p>
            </p:txBody>
          </p:sp>
          <p:sp>
            <p:nvSpPr>
              <p:cNvPr id="13224" name="Rectangle 11"/>
              <p:cNvSpPr>
                <a:spLocks noChangeArrowheads="1"/>
              </p:cNvSpPr>
              <p:nvPr/>
            </p:nvSpPr>
            <p:spPr bwMode="auto">
              <a:xfrm>
                <a:off x="2573" y="3402"/>
                <a:ext cx="187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00001</a:t>
                </a:r>
                <a:endParaRPr lang="en-US"/>
              </a:p>
            </p:txBody>
          </p:sp>
          <p:sp>
            <p:nvSpPr>
              <p:cNvPr id="13225" name="Rectangle 12"/>
              <p:cNvSpPr>
                <a:spLocks noChangeArrowheads="1"/>
              </p:cNvSpPr>
              <p:nvPr/>
            </p:nvSpPr>
            <p:spPr bwMode="auto">
              <a:xfrm>
                <a:off x="2553" y="3402"/>
                <a:ext cx="1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.</a:t>
                </a:r>
                <a:endParaRPr lang="en-US"/>
              </a:p>
            </p:txBody>
          </p:sp>
          <p:sp>
            <p:nvSpPr>
              <p:cNvPr id="13226" name="Rectangle 13"/>
              <p:cNvSpPr>
                <a:spLocks noChangeArrowheads="1"/>
              </p:cNvSpPr>
              <p:nvPr/>
            </p:nvSpPr>
            <p:spPr bwMode="auto">
              <a:xfrm>
                <a:off x="2511" y="3402"/>
                <a:ext cx="37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0</a:t>
                </a:r>
                <a:endParaRPr lang="en-US"/>
              </a:p>
            </p:txBody>
          </p:sp>
          <p:sp>
            <p:nvSpPr>
              <p:cNvPr id="13227" name="Rectangle 14"/>
              <p:cNvSpPr>
                <a:spLocks noChangeArrowheads="1"/>
              </p:cNvSpPr>
              <p:nvPr/>
            </p:nvSpPr>
            <p:spPr bwMode="auto">
              <a:xfrm>
                <a:off x="2450" y="3337"/>
                <a:ext cx="5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)(</a:t>
                </a:r>
                <a:endParaRPr lang="en-US"/>
              </a:p>
            </p:txBody>
          </p:sp>
          <p:sp>
            <p:nvSpPr>
              <p:cNvPr id="13228" name="Rectangle 15"/>
              <p:cNvSpPr>
                <a:spLocks noChangeArrowheads="1"/>
              </p:cNvSpPr>
              <p:nvPr/>
            </p:nvSpPr>
            <p:spPr bwMode="auto">
              <a:xfrm>
                <a:off x="2004" y="3402"/>
                <a:ext cx="187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00001</a:t>
                </a:r>
                <a:endParaRPr lang="en-US"/>
              </a:p>
            </p:txBody>
          </p:sp>
          <p:sp>
            <p:nvSpPr>
              <p:cNvPr id="13229" name="Rectangle 16"/>
              <p:cNvSpPr>
                <a:spLocks noChangeArrowheads="1"/>
              </p:cNvSpPr>
              <p:nvPr/>
            </p:nvSpPr>
            <p:spPr bwMode="auto">
              <a:xfrm>
                <a:off x="1983" y="3402"/>
                <a:ext cx="1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.</a:t>
                </a:r>
                <a:endParaRPr lang="en-US"/>
              </a:p>
            </p:txBody>
          </p:sp>
          <p:sp>
            <p:nvSpPr>
              <p:cNvPr id="13230" name="Rectangle 17"/>
              <p:cNvSpPr>
                <a:spLocks noChangeArrowheads="1"/>
              </p:cNvSpPr>
              <p:nvPr/>
            </p:nvSpPr>
            <p:spPr bwMode="auto">
              <a:xfrm>
                <a:off x="1943" y="3402"/>
                <a:ext cx="37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0</a:t>
                </a:r>
                <a:endParaRPr lang="en-US"/>
              </a:p>
            </p:txBody>
          </p:sp>
          <p:sp>
            <p:nvSpPr>
              <p:cNvPr id="13231" name="Rectangle 18"/>
              <p:cNvSpPr>
                <a:spLocks noChangeArrowheads="1"/>
              </p:cNvSpPr>
              <p:nvPr/>
            </p:nvSpPr>
            <p:spPr bwMode="auto">
              <a:xfrm>
                <a:off x="1880" y="3337"/>
                <a:ext cx="5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)(</a:t>
                </a:r>
                <a:endParaRPr lang="en-US"/>
              </a:p>
            </p:txBody>
          </p:sp>
          <p:sp>
            <p:nvSpPr>
              <p:cNvPr id="13232" name="Rectangle 19"/>
              <p:cNvSpPr>
                <a:spLocks noChangeArrowheads="1"/>
              </p:cNvSpPr>
              <p:nvPr/>
            </p:nvSpPr>
            <p:spPr bwMode="auto">
              <a:xfrm>
                <a:off x="1743" y="3284"/>
                <a:ext cx="37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en-US"/>
              </a:p>
            </p:txBody>
          </p:sp>
          <p:sp>
            <p:nvSpPr>
              <p:cNvPr id="13233" name="Rectangle 20"/>
              <p:cNvSpPr>
                <a:spLocks noChangeArrowheads="1"/>
              </p:cNvSpPr>
              <p:nvPr/>
            </p:nvSpPr>
            <p:spPr bwMode="auto">
              <a:xfrm>
                <a:off x="1592" y="3337"/>
                <a:ext cx="5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)(</a:t>
                </a:r>
                <a:endParaRPr lang="en-US"/>
              </a:p>
            </p:txBody>
          </p:sp>
          <p:sp>
            <p:nvSpPr>
              <p:cNvPr id="13234" name="Rectangle 21"/>
              <p:cNvSpPr>
                <a:spLocks noChangeArrowheads="1"/>
              </p:cNvSpPr>
              <p:nvPr/>
            </p:nvSpPr>
            <p:spPr bwMode="auto">
              <a:xfrm>
                <a:off x="1082" y="3337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(</a:t>
                </a:r>
                <a:endParaRPr lang="en-US"/>
              </a:p>
            </p:txBody>
          </p:sp>
          <p:sp>
            <p:nvSpPr>
              <p:cNvPr id="13235" name="Rectangle 22"/>
              <p:cNvSpPr>
                <a:spLocks noChangeArrowheads="1"/>
              </p:cNvSpPr>
              <p:nvPr/>
            </p:nvSpPr>
            <p:spPr bwMode="auto">
              <a:xfrm>
                <a:off x="2971" y="3481"/>
                <a:ext cx="15" cy="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4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3236" name="Rectangle 23"/>
              <p:cNvSpPr>
                <a:spLocks noChangeArrowheads="1"/>
              </p:cNvSpPr>
              <p:nvPr/>
            </p:nvSpPr>
            <p:spPr bwMode="auto">
              <a:xfrm>
                <a:off x="2802" y="3354"/>
                <a:ext cx="15" cy="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4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3237" name="Rectangle 24"/>
              <p:cNvSpPr>
                <a:spLocks noChangeArrowheads="1"/>
              </p:cNvSpPr>
              <p:nvPr/>
            </p:nvSpPr>
            <p:spPr bwMode="auto">
              <a:xfrm>
                <a:off x="2411" y="3481"/>
                <a:ext cx="15" cy="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4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3238" name="Rectangle 25"/>
              <p:cNvSpPr>
                <a:spLocks noChangeArrowheads="1"/>
              </p:cNvSpPr>
              <p:nvPr/>
            </p:nvSpPr>
            <p:spPr bwMode="auto">
              <a:xfrm>
                <a:off x="2247" y="3354"/>
                <a:ext cx="15" cy="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4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3239" name="Rectangle 26"/>
              <p:cNvSpPr>
                <a:spLocks noChangeArrowheads="1"/>
              </p:cNvSpPr>
              <p:nvPr/>
            </p:nvSpPr>
            <p:spPr bwMode="auto">
              <a:xfrm>
                <a:off x="1839" y="3456"/>
                <a:ext cx="2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en-US"/>
              </a:p>
            </p:txBody>
          </p:sp>
          <p:sp>
            <p:nvSpPr>
              <p:cNvPr id="13240" name="Rectangle 27"/>
              <p:cNvSpPr>
                <a:spLocks noChangeArrowheads="1"/>
              </p:cNvSpPr>
              <p:nvPr/>
            </p:nvSpPr>
            <p:spPr bwMode="auto">
              <a:xfrm>
                <a:off x="1690" y="3456"/>
                <a:ext cx="2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en-US"/>
              </a:p>
            </p:txBody>
          </p:sp>
          <p:sp>
            <p:nvSpPr>
              <p:cNvPr id="13241" name="Rectangle 28"/>
              <p:cNvSpPr>
                <a:spLocks noChangeArrowheads="1"/>
              </p:cNvSpPr>
              <p:nvPr/>
            </p:nvSpPr>
            <p:spPr bwMode="auto">
              <a:xfrm>
                <a:off x="1424" y="3392"/>
                <a:ext cx="2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en-US"/>
              </a:p>
            </p:txBody>
          </p:sp>
          <p:sp>
            <p:nvSpPr>
              <p:cNvPr id="13242" name="Rectangle 29"/>
              <p:cNvSpPr>
                <a:spLocks noChangeArrowheads="1"/>
              </p:cNvSpPr>
              <p:nvPr/>
            </p:nvSpPr>
            <p:spPr bwMode="auto">
              <a:xfrm>
                <a:off x="1146" y="3392"/>
                <a:ext cx="2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en-US"/>
              </a:p>
            </p:txBody>
          </p:sp>
          <p:sp>
            <p:nvSpPr>
              <p:cNvPr id="13243" name="Rectangle 30"/>
              <p:cNvSpPr>
                <a:spLocks noChangeArrowheads="1"/>
              </p:cNvSpPr>
              <p:nvPr/>
            </p:nvSpPr>
            <p:spPr bwMode="auto">
              <a:xfrm>
                <a:off x="986" y="3392"/>
                <a:ext cx="2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en-US"/>
              </a:p>
            </p:txBody>
          </p:sp>
          <p:sp>
            <p:nvSpPr>
              <p:cNvPr id="13244" name="Rectangle 31"/>
              <p:cNvSpPr>
                <a:spLocks noChangeArrowheads="1"/>
              </p:cNvSpPr>
              <p:nvPr/>
            </p:nvSpPr>
            <p:spPr bwMode="auto">
              <a:xfrm>
                <a:off x="838" y="3392"/>
                <a:ext cx="88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max,</a:t>
                </a:r>
                <a:endParaRPr lang="en-US"/>
              </a:p>
            </p:txBody>
          </p:sp>
          <p:sp>
            <p:nvSpPr>
              <p:cNvPr id="13245" name="Rectangle 32"/>
              <p:cNvSpPr>
                <a:spLocks noChangeArrowheads="1"/>
              </p:cNvSpPr>
              <p:nvPr/>
            </p:nvSpPr>
            <p:spPr bwMode="auto">
              <a:xfrm>
                <a:off x="2908" y="3455"/>
                <a:ext cx="6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PO</a:t>
                </a:r>
                <a:endParaRPr lang="en-US"/>
              </a:p>
            </p:txBody>
          </p:sp>
          <p:sp>
            <p:nvSpPr>
              <p:cNvPr id="13246" name="Rectangle 33"/>
              <p:cNvSpPr>
                <a:spLocks noChangeArrowheads="1"/>
              </p:cNvSpPr>
              <p:nvPr/>
            </p:nvSpPr>
            <p:spPr bwMode="auto">
              <a:xfrm>
                <a:off x="2739" y="3325"/>
                <a:ext cx="6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PO</a:t>
                </a:r>
                <a:endParaRPr lang="en-US"/>
              </a:p>
            </p:txBody>
          </p:sp>
          <p:sp>
            <p:nvSpPr>
              <p:cNvPr id="13247" name="Rectangle 34"/>
              <p:cNvSpPr>
                <a:spLocks noChangeArrowheads="1"/>
              </p:cNvSpPr>
              <p:nvPr/>
            </p:nvSpPr>
            <p:spPr bwMode="auto">
              <a:xfrm>
                <a:off x="2339" y="3455"/>
                <a:ext cx="6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NH</a:t>
                </a:r>
                <a:endParaRPr lang="en-US"/>
              </a:p>
            </p:txBody>
          </p:sp>
          <p:sp>
            <p:nvSpPr>
              <p:cNvPr id="13248" name="Rectangle 35"/>
              <p:cNvSpPr>
                <a:spLocks noChangeArrowheads="1"/>
              </p:cNvSpPr>
              <p:nvPr/>
            </p:nvSpPr>
            <p:spPr bwMode="auto">
              <a:xfrm>
                <a:off x="2163" y="3321"/>
                <a:ext cx="6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NH</a:t>
                </a:r>
                <a:endParaRPr lang="en-US"/>
              </a:p>
            </p:txBody>
          </p:sp>
          <p:sp>
            <p:nvSpPr>
              <p:cNvPr id="13249" name="Rectangle 36"/>
              <p:cNvSpPr>
                <a:spLocks noChangeArrowheads="1"/>
              </p:cNvSpPr>
              <p:nvPr/>
            </p:nvSpPr>
            <p:spPr bwMode="auto">
              <a:xfrm>
                <a:off x="1507" y="3391"/>
                <a:ext cx="67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Fru</a:t>
                </a:r>
                <a:endParaRPr lang="en-US"/>
              </a:p>
            </p:txBody>
          </p:sp>
          <p:sp>
            <p:nvSpPr>
              <p:cNvPr id="13250" name="Rectangle 37"/>
              <p:cNvSpPr>
                <a:spLocks noChangeArrowheads="1"/>
              </p:cNvSpPr>
              <p:nvPr/>
            </p:nvSpPr>
            <p:spPr bwMode="auto">
              <a:xfrm>
                <a:off x="1225" y="3391"/>
                <a:ext cx="65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3251" name="Rectangle 38"/>
              <p:cNvSpPr>
                <a:spLocks noChangeArrowheads="1"/>
              </p:cNvSpPr>
              <p:nvPr/>
            </p:nvSpPr>
            <p:spPr bwMode="auto">
              <a:xfrm>
                <a:off x="1014" y="3391"/>
                <a:ext cx="49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SF</a:t>
                </a:r>
                <a:endParaRPr lang="en-US"/>
              </a:p>
            </p:txBody>
          </p:sp>
          <p:sp>
            <p:nvSpPr>
              <p:cNvPr id="13252" name="Rectangle 39"/>
              <p:cNvSpPr>
                <a:spLocks noChangeArrowheads="1"/>
              </p:cNvSpPr>
              <p:nvPr/>
            </p:nvSpPr>
            <p:spPr bwMode="auto">
              <a:xfrm>
                <a:off x="934" y="3391"/>
                <a:ext cx="38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M</a:t>
                </a:r>
                <a:endParaRPr lang="en-US"/>
              </a:p>
            </p:txBody>
          </p:sp>
          <p:sp>
            <p:nvSpPr>
              <p:cNvPr id="13253" name="Rectangle 40"/>
              <p:cNvSpPr>
                <a:spLocks noChangeArrowheads="1"/>
              </p:cNvSpPr>
              <p:nvPr/>
            </p:nvSpPr>
            <p:spPr bwMode="auto">
              <a:xfrm>
                <a:off x="2849" y="3402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254" name="Rectangle 41"/>
              <p:cNvSpPr>
                <a:spLocks noChangeArrowheads="1"/>
              </p:cNvSpPr>
              <p:nvPr/>
            </p:nvSpPr>
            <p:spPr bwMode="auto">
              <a:xfrm>
                <a:off x="2680" y="3272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255" name="Rectangle 42"/>
              <p:cNvSpPr>
                <a:spLocks noChangeArrowheads="1"/>
              </p:cNvSpPr>
              <p:nvPr/>
            </p:nvSpPr>
            <p:spPr bwMode="auto">
              <a:xfrm>
                <a:off x="2281" y="3402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256" name="Rectangle 43"/>
              <p:cNvSpPr>
                <a:spLocks noChangeArrowheads="1"/>
              </p:cNvSpPr>
              <p:nvPr/>
            </p:nvSpPr>
            <p:spPr bwMode="auto">
              <a:xfrm>
                <a:off x="2105" y="3268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257" name="Rectangle 44"/>
              <p:cNvSpPr>
                <a:spLocks noChangeArrowheads="1"/>
              </p:cNvSpPr>
              <p:nvPr/>
            </p:nvSpPr>
            <p:spPr bwMode="auto">
              <a:xfrm>
                <a:off x="1799" y="3402"/>
                <a:ext cx="34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k</a:t>
                </a:r>
                <a:endParaRPr lang="en-US"/>
              </a:p>
            </p:txBody>
          </p:sp>
          <p:sp>
            <p:nvSpPr>
              <p:cNvPr id="13258" name="Rectangle 45"/>
              <p:cNvSpPr>
                <a:spLocks noChangeArrowheads="1"/>
              </p:cNvSpPr>
              <p:nvPr/>
            </p:nvSpPr>
            <p:spPr bwMode="auto">
              <a:xfrm>
                <a:off x="1655" y="3402"/>
                <a:ext cx="3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k</a:t>
                </a:r>
                <a:endParaRPr lang="en-US"/>
              </a:p>
            </p:txBody>
          </p:sp>
          <p:sp>
            <p:nvSpPr>
              <p:cNvPr id="13259" name="Rectangle 46"/>
              <p:cNvSpPr>
                <a:spLocks noChangeArrowheads="1"/>
              </p:cNvSpPr>
              <p:nvPr/>
            </p:nvSpPr>
            <p:spPr bwMode="auto">
              <a:xfrm>
                <a:off x="1384" y="3337"/>
                <a:ext cx="34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k</a:t>
                </a:r>
                <a:endParaRPr lang="en-US"/>
              </a:p>
            </p:txBody>
          </p:sp>
          <p:sp>
            <p:nvSpPr>
              <p:cNvPr id="13260" name="Rectangle 47"/>
              <p:cNvSpPr>
                <a:spLocks noChangeArrowheads="1"/>
              </p:cNvSpPr>
              <p:nvPr/>
            </p:nvSpPr>
            <p:spPr bwMode="auto">
              <a:xfrm>
                <a:off x="1113" y="3337"/>
                <a:ext cx="34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k</a:t>
                </a:r>
                <a:endParaRPr lang="en-US"/>
              </a:p>
            </p:txBody>
          </p:sp>
          <p:sp>
            <p:nvSpPr>
              <p:cNvPr id="13261" name="Rectangle 48"/>
              <p:cNvSpPr>
                <a:spLocks noChangeArrowheads="1"/>
              </p:cNvSpPr>
              <p:nvPr/>
            </p:nvSpPr>
            <p:spPr bwMode="auto">
              <a:xfrm>
                <a:off x="2789" y="3387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en-US"/>
              </a:p>
            </p:txBody>
          </p:sp>
          <p:sp>
            <p:nvSpPr>
              <p:cNvPr id="13262" name="Rectangle 49"/>
              <p:cNvSpPr>
                <a:spLocks noChangeArrowheads="1"/>
              </p:cNvSpPr>
              <p:nvPr/>
            </p:nvSpPr>
            <p:spPr bwMode="auto">
              <a:xfrm>
                <a:off x="2219" y="3387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en-US"/>
              </a:p>
            </p:txBody>
          </p:sp>
          <p:sp>
            <p:nvSpPr>
              <p:cNvPr id="13263" name="Rectangle 50"/>
              <p:cNvSpPr>
                <a:spLocks noChangeArrowheads="1"/>
              </p:cNvSpPr>
              <p:nvPr/>
            </p:nvSpPr>
            <p:spPr bwMode="auto">
              <a:xfrm>
                <a:off x="1736" y="3387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en-US"/>
              </a:p>
            </p:txBody>
          </p:sp>
          <p:sp>
            <p:nvSpPr>
              <p:cNvPr id="13264" name="Rectangle 51"/>
              <p:cNvSpPr>
                <a:spLocks noChangeArrowheads="1"/>
              </p:cNvSpPr>
              <p:nvPr/>
            </p:nvSpPr>
            <p:spPr bwMode="auto">
              <a:xfrm>
                <a:off x="1321" y="3321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en-US"/>
              </a:p>
            </p:txBody>
          </p:sp>
          <p:sp>
            <p:nvSpPr>
              <p:cNvPr id="13265" name="Rectangle 52"/>
              <p:cNvSpPr>
                <a:spLocks noChangeArrowheads="1"/>
              </p:cNvSpPr>
              <p:nvPr/>
            </p:nvSpPr>
            <p:spPr bwMode="auto">
              <a:xfrm>
                <a:off x="720" y="3321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=</a:t>
                </a:r>
                <a:endParaRPr lang="en-US"/>
              </a:p>
            </p:txBody>
          </p:sp>
          <p:sp>
            <p:nvSpPr>
              <p:cNvPr id="13266" name="Rectangle 53"/>
              <p:cNvSpPr>
                <a:spLocks noChangeArrowheads="1"/>
              </p:cNvSpPr>
              <p:nvPr/>
            </p:nvSpPr>
            <p:spPr bwMode="auto">
              <a:xfrm>
                <a:off x="1454" y="3321"/>
                <a:ext cx="4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Symbol" pitchFamily="18" charset="2"/>
                  </a:rPr>
                  <a:t>m</a:t>
                </a:r>
                <a:endParaRPr lang="en-US"/>
              </a:p>
            </p:txBody>
          </p:sp>
          <p:sp>
            <p:nvSpPr>
              <p:cNvPr id="13267" name="Rectangle 54"/>
              <p:cNvSpPr>
                <a:spLocks noChangeArrowheads="1"/>
              </p:cNvSpPr>
              <p:nvPr/>
            </p:nvSpPr>
            <p:spPr bwMode="auto">
              <a:xfrm>
                <a:off x="1173" y="3321"/>
                <a:ext cx="4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Symbol" pitchFamily="18" charset="2"/>
                  </a:rPr>
                  <a:t>m</a:t>
                </a:r>
                <a:endParaRPr lang="en-US"/>
              </a:p>
            </p:txBody>
          </p:sp>
          <p:sp>
            <p:nvSpPr>
              <p:cNvPr id="13268" name="Rectangle 55"/>
              <p:cNvSpPr>
                <a:spLocks noChangeArrowheads="1"/>
              </p:cNvSpPr>
              <p:nvPr/>
            </p:nvSpPr>
            <p:spPr bwMode="auto">
              <a:xfrm>
                <a:off x="786" y="3321"/>
                <a:ext cx="4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Symbol" pitchFamily="18" charset="2"/>
                  </a:rPr>
                  <a:t>m</a:t>
                </a:r>
                <a:endParaRPr lang="en-US"/>
              </a:p>
            </p:txBody>
          </p:sp>
          <p:sp>
            <p:nvSpPr>
              <p:cNvPr id="13269" name="Rectangle 56"/>
              <p:cNvSpPr>
                <a:spLocks noChangeArrowheads="1"/>
              </p:cNvSpPr>
              <p:nvPr/>
            </p:nvSpPr>
            <p:spPr bwMode="auto">
              <a:xfrm>
                <a:off x="646" y="3321"/>
                <a:ext cx="4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Symbol" pitchFamily="18" charset="2"/>
                  </a:rPr>
                  <a:t>m</a:t>
                </a:r>
                <a:endParaRPr lang="en-US"/>
              </a:p>
            </p:txBody>
          </p:sp>
          <p:sp>
            <p:nvSpPr>
              <p:cNvPr id="13270" name="Line 57"/>
              <p:cNvSpPr>
                <a:spLocks noChangeShapeType="1"/>
              </p:cNvSpPr>
              <p:nvPr/>
            </p:nvSpPr>
            <p:spPr bwMode="auto">
              <a:xfrm>
                <a:off x="1649" y="3399"/>
                <a:ext cx="227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271" name="Line 58"/>
              <p:cNvSpPr>
                <a:spLocks noChangeShapeType="1"/>
              </p:cNvSpPr>
              <p:nvPr/>
            </p:nvSpPr>
            <p:spPr bwMode="auto">
              <a:xfrm>
                <a:off x="1937" y="3399"/>
                <a:ext cx="507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272" name="Line 59"/>
              <p:cNvSpPr>
                <a:spLocks noChangeShapeType="1"/>
              </p:cNvSpPr>
              <p:nvPr/>
            </p:nvSpPr>
            <p:spPr bwMode="auto">
              <a:xfrm>
                <a:off x="2507" y="3399"/>
                <a:ext cx="497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273" name="Rectangle 60"/>
              <p:cNvSpPr>
                <a:spLocks noChangeArrowheads="1"/>
              </p:cNvSpPr>
              <p:nvPr/>
            </p:nvSpPr>
            <p:spPr bwMode="auto">
              <a:xfrm>
                <a:off x="3009" y="3337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)</a:t>
                </a:r>
                <a:endParaRPr lang="en-US"/>
              </a:p>
            </p:txBody>
          </p:sp>
          <p:sp>
            <p:nvSpPr>
              <p:cNvPr id="13274" name="Rectangle 61"/>
              <p:cNvSpPr>
                <a:spLocks noChangeArrowheads="1"/>
              </p:cNvSpPr>
              <p:nvPr/>
            </p:nvSpPr>
            <p:spPr bwMode="auto">
              <a:xfrm>
                <a:off x="2573" y="3402"/>
                <a:ext cx="187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00001</a:t>
                </a:r>
                <a:endParaRPr lang="en-US"/>
              </a:p>
            </p:txBody>
          </p:sp>
          <p:sp>
            <p:nvSpPr>
              <p:cNvPr id="13275" name="Rectangle 62"/>
              <p:cNvSpPr>
                <a:spLocks noChangeArrowheads="1"/>
              </p:cNvSpPr>
              <p:nvPr/>
            </p:nvSpPr>
            <p:spPr bwMode="auto">
              <a:xfrm>
                <a:off x="2553" y="3402"/>
                <a:ext cx="1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.</a:t>
                </a:r>
                <a:endParaRPr lang="en-US"/>
              </a:p>
            </p:txBody>
          </p:sp>
          <p:sp>
            <p:nvSpPr>
              <p:cNvPr id="13276" name="Rectangle 63"/>
              <p:cNvSpPr>
                <a:spLocks noChangeArrowheads="1"/>
              </p:cNvSpPr>
              <p:nvPr/>
            </p:nvSpPr>
            <p:spPr bwMode="auto">
              <a:xfrm>
                <a:off x="2511" y="3402"/>
                <a:ext cx="37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0</a:t>
                </a:r>
                <a:endParaRPr lang="en-US"/>
              </a:p>
            </p:txBody>
          </p:sp>
          <p:sp>
            <p:nvSpPr>
              <p:cNvPr id="13277" name="Rectangle 64"/>
              <p:cNvSpPr>
                <a:spLocks noChangeArrowheads="1"/>
              </p:cNvSpPr>
              <p:nvPr/>
            </p:nvSpPr>
            <p:spPr bwMode="auto">
              <a:xfrm>
                <a:off x="2450" y="3337"/>
                <a:ext cx="5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)(</a:t>
                </a:r>
                <a:endParaRPr lang="en-US"/>
              </a:p>
            </p:txBody>
          </p:sp>
          <p:sp>
            <p:nvSpPr>
              <p:cNvPr id="13278" name="Rectangle 65"/>
              <p:cNvSpPr>
                <a:spLocks noChangeArrowheads="1"/>
              </p:cNvSpPr>
              <p:nvPr/>
            </p:nvSpPr>
            <p:spPr bwMode="auto">
              <a:xfrm>
                <a:off x="2004" y="3402"/>
                <a:ext cx="187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00001</a:t>
                </a:r>
                <a:endParaRPr lang="en-US"/>
              </a:p>
            </p:txBody>
          </p:sp>
          <p:sp>
            <p:nvSpPr>
              <p:cNvPr id="13279" name="Rectangle 66"/>
              <p:cNvSpPr>
                <a:spLocks noChangeArrowheads="1"/>
              </p:cNvSpPr>
              <p:nvPr/>
            </p:nvSpPr>
            <p:spPr bwMode="auto">
              <a:xfrm>
                <a:off x="1983" y="3402"/>
                <a:ext cx="1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.</a:t>
                </a:r>
                <a:endParaRPr lang="en-US"/>
              </a:p>
            </p:txBody>
          </p:sp>
          <p:sp>
            <p:nvSpPr>
              <p:cNvPr id="13280" name="Rectangle 67"/>
              <p:cNvSpPr>
                <a:spLocks noChangeArrowheads="1"/>
              </p:cNvSpPr>
              <p:nvPr/>
            </p:nvSpPr>
            <p:spPr bwMode="auto">
              <a:xfrm>
                <a:off x="1943" y="3402"/>
                <a:ext cx="37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0</a:t>
                </a:r>
                <a:endParaRPr lang="en-US"/>
              </a:p>
            </p:txBody>
          </p:sp>
          <p:sp>
            <p:nvSpPr>
              <p:cNvPr id="13281" name="Rectangle 68"/>
              <p:cNvSpPr>
                <a:spLocks noChangeArrowheads="1"/>
              </p:cNvSpPr>
              <p:nvPr/>
            </p:nvSpPr>
            <p:spPr bwMode="auto">
              <a:xfrm>
                <a:off x="1880" y="3337"/>
                <a:ext cx="5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)(</a:t>
                </a:r>
                <a:endParaRPr lang="en-US"/>
              </a:p>
            </p:txBody>
          </p:sp>
          <p:sp>
            <p:nvSpPr>
              <p:cNvPr id="13282" name="Rectangle 69"/>
              <p:cNvSpPr>
                <a:spLocks noChangeArrowheads="1"/>
              </p:cNvSpPr>
              <p:nvPr/>
            </p:nvSpPr>
            <p:spPr bwMode="auto">
              <a:xfrm>
                <a:off x="1743" y="3284"/>
                <a:ext cx="37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en-US"/>
              </a:p>
            </p:txBody>
          </p:sp>
          <p:sp>
            <p:nvSpPr>
              <p:cNvPr id="13283" name="Rectangle 70"/>
              <p:cNvSpPr>
                <a:spLocks noChangeArrowheads="1"/>
              </p:cNvSpPr>
              <p:nvPr/>
            </p:nvSpPr>
            <p:spPr bwMode="auto">
              <a:xfrm>
                <a:off x="1592" y="3337"/>
                <a:ext cx="5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)(</a:t>
                </a:r>
                <a:endParaRPr lang="en-US"/>
              </a:p>
            </p:txBody>
          </p:sp>
          <p:sp>
            <p:nvSpPr>
              <p:cNvPr id="13284" name="Rectangle 71"/>
              <p:cNvSpPr>
                <a:spLocks noChangeArrowheads="1"/>
              </p:cNvSpPr>
              <p:nvPr/>
            </p:nvSpPr>
            <p:spPr bwMode="auto">
              <a:xfrm>
                <a:off x="1082" y="3337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(</a:t>
                </a:r>
                <a:endParaRPr lang="en-US"/>
              </a:p>
            </p:txBody>
          </p:sp>
          <p:sp>
            <p:nvSpPr>
              <p:cNvPr id="13285" name="Rectangle 72"/>
              <p:cNvSpPr>
                <a:spLocks noChangeArrowheads="1"/>
              </p:cNvSpPr>
              <p:nvPr/>
            </p:nvSpPr>
            <p:spPr bwMode="auto">
              <a:xfrm>
                <a:off x="2971" y="3481"/>
                <a:ext cx="15" cy="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4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3286" name="Rectangle 73"/>
              <p:cNvSpPr>
                <a:spLocks noChangeArrowheads="1"/>
              </p:cNvSpPr>
              <p:nvPr/>
            </p:nvSpPr>
            <p:spPr bwMode="auto">
              <a:xfrm>
                <a:off x="2802" y="3354"/>
                <a:ext cx="15" cy="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4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3287" name="Rectangle 74"/>
              <p:cNvSpPr>
                <a:spLocks noChangeArrowheads="1"/>
              </p:cNvSpPr>
              <p:nvPr/>
            </p:nvSpPr>
            <p:spPr bwMode="auto">
              <a:xfrm>
                <a:off x="2411" y="3481"/>
                <a:ext cx="15" cy="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4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3288" name="Rectangle 75"/>
              <p:cNvSpPr>
                <a:spLocks noChangeArrowheads="1"/>
              </p:cNvSpPr>
              <p:nvPr/>
            </p:nvSpPr>
            <p:spPr bwMode="auto">
              <a:xfrm>
                <a:off x="2247" y="3354"/>
                <a:ext cx="15" cy="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4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3289" name="Rectangle 76"/>
              <p:cNvSpPr>
                <a:spLocks noChangeArrowheads="1"/>
              </p:cNvSpPr>
              <p:nvPr/>
            </p:nvSpPr>
            <p:spPr bwMode="auto">
              <a:xfrm>
                <a:off x="1839" y="3456"/>
                <a:ext cx="2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en-US"/>
              </a:p>
            </p:txBody>
          </p:sp>
          <p:sp>
            <p:nvSpPr>
              <p:cNvPr id="13290" name="Rectangle 77"/>
              <p:cNvSpPr>
                <a:spLocks noChangeArrowheads="1"/>
              </p:cNvSpPr>
              <p:nvPr/>
            </p:nvSpPr>
            <p:spPr bwMode="auto">
              <a:xfrm>
                <a:off x="1690" y="3456"/>
                <a:ext cx="2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en-US"/>
              </a:p>
            </p:txBody>
          </p:sp>
          <p:sp>
            <p:nvSpPr>
              <p:cNvPr id="13291" name="Rectangle 78"/>
              <p:cNvSpPr>
                <a:spLocks noChangeArrowheads="1"/>
              </p:cNvSpPr>
              <p:nvPr/>
            </p:nvSpPr>
            <p:spPr bwMode="auto">
              <a:xfrm>
                <a:off x="1424" y="3392"/>
                <a:ext cx="2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en-US"/>
              </a:p>
            </p:txBody>
          </p:sp>
          <p:sp>
            <p:nvSpPr>
              <p:cNvPr id="13292" name="Rectangle 79"/>
              <p:cNvSpPr>
                <a:spLocks noChangeArrowheads="1"/>
              </p:cNvSpPr>
              <p:nvPr/>
            </p:nvSpPr>
            <p:spPr bwMode="auto">
              <a:xfrm>
                <a:off x="1146" y="3392"/>
                <a:ext cx="2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en-US"/>
              </a:p>
            </p:txBody>
          </p:sp>
          <p:sp>
            <p:nvSpPr>
              <p:cNvPr id="13293" name="Rectangle 80"/>
              <p:cNvSpPr>
                <a:spLocks noChangeArrowheads="1"/>
              </p:cNvSpPr>
              <p:nvPr/>
            </p:nvSpPr>
            <p:spPr bwMode="auto">
              <a:xfrm>
                <a:off x="986" y="3392"/>
                <a:ext cx="2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en-US"/>
              </a:p>
            </p:txBody>
          </p:sp>
          <p:sp>
            <p:nvSpPr>
              <p:cNvPr id="13294" name="Rectangle 81"/>
              <p:cNvSpPr>
                <a:spLocks noChangeArrowheads="1"/>
              </p:cNvSpPr>
              <p:nvPr/>
            </p:nvSpPr>
            <p:spPr bwMode="auto">
              <a:xfrm>
                <a:off x="838" y="3392"/>
                <a:ext cx="88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max,</a:t>
                </a:r>
                <a:endParaRPr lang="en-US"/>
              </a:p>
            </p:txBody>
          </p:sp>
          <p:sp>
            <p:nvSpPr>
              <p:cNvPr id="13295" name="Rectangle 82"/>
              <p:cNvSpPr>
                <a:spLocks noChangeArrowheads="1"/>
              </p:cNvSpPr>
              <p:nvPr/>
            </p:nvSpPr>
            <p:spPr bwMode="auto">
              <a:xfrm>
                <a:off x="2908" y="3455"/>
                <a:ext cx="6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PO</a:t>
                </a:r>
                <a:endParaRPr lang="en-US"/>
              </a:p>
            </p:txBody>
          </p:sp>
          <p:sp>
            <p:nvSpPr>
              <p:cNvPr id="13296" name="Rectangle 83"/>
              <p:cNvSpPr>
                <a:spLocks noChangeArrowheads="1"/>
              </p:cNvSpPr>
              <p:nvPr/>
            </p:nvSpPr>
            <p:spPr bwMode="auto">
              <a:xfrm>
                <a:off x="2739" y="3325"/>
                <a:ext cx="6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PO</a:t>
                </a:r>
                <a:endParaRPr lang="en-US"/>
              </a:p>
            </p:txBody>
          </p:sp>
          <p:sp>
            <p:nvSpPr>
              <p:cNvPr id="13297" name="Rectangle 84"/>
              <p:cNvSpPr>
                <a:spLocks noChangeArrowheads="1"/>
              </p:cNvSpPr>
              <p:nvPr/>
            </p:nvSpPr>
            <p:spPr bwMode="auto">
              <a:xfrm>
                <a:off x="2339" y="3455"/>
                <a:ext cx="6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NH</a:t>
                </a:r>
                <a:endParaRPr lang="en-US"/>
              </a:p>
            </p:txBody>
          </p:sp>
          <p:sp>
            <p:nvSpPr>
              <p:cNvPr id="13298" name="Rectangle 85"/>
              <p:cNvSpPr>
                <a:spLocks noChangeArrowheads="1"/>
              </p:cNvSpPr>
              <p:nvPr/>
            </p:nvSpPr>
            <p:spPr bwMode="auto">
              <a:xfrm>
                <a:off x="2163" y="3321"/>
                <a:ext cx="6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NH</a:t>
                </a:r>
                <a:endParaRPr lang="en-US"/>
              </a:p>
            </p:txBody>
          </p:sp>
          <p:sp>
            <p:nvSpPr>
              <p:cNvPr id="13299" name="Rectangle 86"/>
              <p:cNvSpPr>
                <a:spLocks noChangeArrowheads="1"/>
              </p:cNvSpPr>
              <p:nvPr/>
            </p:nvSpPr>
            <p:spPr bwMode="auto">
              <a:xfrm>
                <a:off x="1507" y="3391"/>
                <a:ext cx="67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Fru</a:t>
                </a:r>
                <a:endParaRPr lang="en-US"/>
              </a:p>
            </p:txBody>
          </p:sp>
          <p:sp>
            <p:nvSpPr>
              <p:cNvPr id="13300" name="Rectangle 87"/>
              <p:cNvSpPr>
                <a:spLocks noChangeArrowheads="1"/>
              </p:cNvSpPr>
              <p:nvPr/>
            </p:nvSpPr>
            <p:spPr bwMode="auto">
              <a:xfrm>
                <a:off x="1225" y="3391"/>
                <a:ext cx="65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3301" name="Rectangle 88"/>
              <p:cNvSpPr>
                <a:spLocks noChangeArrowheads="1"/>
              </p:cNvSpPr>
              <p:nvPr/>
            </p:nvSpPr>
            <p:spPr bwMode="auto">
              <a:xfrm>
                <a:off x="1014" y="3391"/>
                <a:ext cx="49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SF</a:t>
                </a:r>
                <a:endParaRPr lang="en-US"/>
              </a:p>
            </p:txBody>
          </p:sp>
          <p:sp>
            <p:nvSpPr>
              <p:cNvPr id="13302" name="Rectangle 89"/>
              <p:cNvSpPr>
                <a:spLocks noChangeArrowheads="1"/>
              </p:cNvSpPr>
              <p:nvPr/>
            </p:nvSpPr>
            <p:spPr bwMode="auto">
              <a:xfrm>
                <a:off x="934" y="3391"/>
                <a:ext cx="38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M</a:t>
                </a:r>
                <a:endParaRPr lang="en-US"/>
              </a:p>
            </p:txBody>
          </p:sp>
          <p:sp>
            <p:nvSpPr>
              <p:cNvPr id="13303" name="Rectangle 90"/>
              <p:cNvSpPr>
                <a:spLocks noChangeArrowheads="1"/>
              </p:cNvSpPr>
              <p:nvPr/>
            </p:nvSpPr>
            <p:spPr bwMode="auto">
              <a:xfrm>
                <a:off x="2849" y="3402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304" name="Rectangle 91"/>
              <p:cNvSpPr>
                <a:spLocks noChangeArrowheads="1"/>
              </p:cNvSpPr>
              <p:nvPr/>
            </p:nvSpPr>
            <p:spPr bwMode="auto">
              <a:xfrm>
                <a:off x="2680" y="3272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305" name="Rectangle 92"/>
              <p:cNvSpPr>
                <a:spLocks noChangeArrowheads="1"/>
              </p:cNvSpPr>
              <p:nvPr/>
            </p:nvSpPr>
            <p:spPr bwMode="auto">
              <a:xfrm>
                <a:off x="2281" y="3402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306" name="Rectangle 93"/>
              <p:cNvSpPr>
                <a:spLocks noChangeArrowheads="1"/>
              </p:cNvSpPr>
              <p:nvPr/>
            </p:nvSpPr>
            <p:spPr bwMode="auto">
              <a:xfrm>
                <a:off x="2105" y="3268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307" name="Rectangle 94"/>
              <p:cNvSpPr>
                <a:spLocks noChangeArrowheads="1"/>
              </p:cNvSpPr>
              <p:nvPr/>
            </p:nvSpPr>
            <p:spPr bwMode="auto">
              <a:xfrm>
                <a:off x="1799" y="3402"/>
                <a:ext cx="34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k</a:t>
                </a:r>
                <a:endParaRPr lang="en-US"/>
              </a:p>
            </p:txBody>
          </p:sp>
          <p:sp>
            <p:nvSpPr>
              <p:cNvPr id="13308" name="Rectangle 95"/>
              <p:cNvSpPr>
                <a:spLocks noChangeArrowheads="1"/>
              </p:cNvSpPr>
              <p:nvPr/>
            </p:nvSpPr>
            <p:spPr bwMode="auto">
              <a:xfrm>
                <a:off x="1655" y="3402"/>
                <a:ext cx="3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k</a:t>
                </a:r>
                <a:endParaRPr lang="en-US"/>
              </a:p>
            </p:txBody>
          </p:sp>
          <p:sp>
            <p:nvSpPr>
              <p:cNvPr id="13309" name="Rectangle 96"/>
              <p:cNvSpPr>
                <a:spLocks noChangeArrowheads="1"/>
              </p:cNvSpPr>
              <p:nvPr/>
            </p:nvSpPr>
            <p:spPr bwMode="auto">
              <a:xfrm>
                <a:off x="1384" y="3337"/>
                <a:ext cx="34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k</a:t>
                </a:r>
                <a:endParaRPr lang="en-US"/>
              </a:p>
            </p:txBody>
          </p:sp>
          <p:sp>
            <p:nvSpPr>
              <p:cNvPr id="13310" name="Rectangle 97"/>
              <p:cNvSpPr>
                <a:spLocks noChangeArrowheads="1"/>
              </p:cNvSpPr>
              <p:nvPr/>
            </p:nvSpPr>
            <p:spPr bwMode="auto">
              <a:xfrm>
                <a:off x="1113" y="3337"/>
                <a:ext cx="34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k</a:t>
                </a:r>
                <a:endParaRPr lang="en-US"/>
              </a:p>
            </p:txBody>
          </p:sp>
          <p:sp>
            <p:nvSpPr>
              <p:cNvPr id="13311" name="Rectangle 98"/>
              <p:cNvSpPr>
                <a:spLocks noChangeArrowheads="1"/>
              </p:cNvSpPr>
              <p:nvPr/>
            </p:nvSpPr>
            <p:spPr bwMode="auto">
              <a:xfrm>
                <a:off x="2789" y="3387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en-US"/>
              </a:p>
            </p:txBody>
          </p:sp>
          <p:sp>
            <p:nvSpPr>
              <p:cNvPr id="13312" name="Rectangle 99"/>
              <p:cNvSpPr>
                <a:spLocks noChangeArrowheads="1"/>
              </p:cNvSpPr>
              <p:nvPr/>
            </p:nvSpPr>
            <p:spPr bwMode="auto">
              <a:xfrm>
                <a:off x="2219" y="3387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en-US"/>
              </a:p>
            </p:txBody>
          </p:sp>
          <p:sp>
            <p:nvSpPr>
              <p:cNvPr id="13313" name="Rectangle 100"/>
              <p:cNvSpPr>
                <a:spLocks noChangeArrowheads="1"/>
              </p:cNvSpPr>
              <p:nvPr/>
            </p:nvSpPr>
            <p:spPr bwMode="auto">
              <a:xfrm>
                <a:off x="1736" y="3387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en-US"/>
              </a:p>
            </p:txBody>
          </p:sp>
          <p:sp>
            <p:nvSpPr>
              <p:cNvPr id="13314" name="Rectangle 101"/>
              <p:cNvSpPr>
                <a:spLocks noChangeArrowheads="1"/>
              </p:cNvSpPr>
              <p:nvPr/>
            </p:nvSpPr>
            <p:spPr bwMode="auto">
              <a:xfrm>
                <a:off x="1321" y="3321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en-US"/>
              </a:p>
            </p:txBody>
          </p:sp>
          <p:sp>
            <p:nvSpPr>
              <p:cNvPr id="13315" name="Rectangle 102"/>
              <p:cNvSpPr>
                <a:spLocks noChangeArrowheads="1"/>
              </p:cNvSpPr>
              <p:nvPr/>
            </p:nvSpPr>
            <p:spPr bwMode="auto">
              <a:xfrm>
                <a:off x="720" y="3321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=</a:t>
                </a:r>
                <a:endParaRPr lang="en-US"/>
              </a:p>
            </p:txBody>
          </p:sp>
          <p:sp>
            <p:nvSpPr>
              <p:cNvPr id="13316" name="Rectangle 103"/>
              <p:cNvSpPr>
                <a:spLocks noChangeArrowheads="1"/>
              </p:cNvSpPr>
              <p:nvPr/>
            </p:nvSpPr>
            <p:spPr bwMode="auto">
              <a:xfrm>
                <a:off x="1454" y="3321"/>
                <a:ext cx="4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Symbol" pitchFamily="18" charset="2"/>
                  </a:rPr>
                  <a:t>m</a:t>
                </a:r>
                <a:endParaRPr lang="en-US"/>
              </a:p>
            </p:txBody>
          </p:sp>
          <p:sp>
            <p:nvSpPr>
              <p:cNvPr id="13317" name="Rectangle 104"/>
              <p:cNvSpPr>
                <a:spLocks noChangeArrowheads="1"/>
              </p:cNvSpPr>
              <p:nvPr/>
            </p:nvSpPr>
            <p:spPr bwMode="auto">
              <a:xfrm>
                <a:off x="1173" y="3321"/>
                <a:ext cx="4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Symbol" pitchFamily="18" charset="2"/>
                  </a:rPr>
                  <a:t>m</a:t>
                </a:r>
                <a:endParaRPr lang="en-US"/>
              </a:p>
            </p:txBody>
          </p:sp>
          <p:sp>
            <p:nvSpPr>
              <p:cNvPr id="13318" name="Rectangle 105"/>
              <p:cNvSpPr>
                <a:spLocks noChangeArrowheads="1"/>
              </p:cNvSpPr>
              <p:nvPr/>
            </p:nvSpPr>
            <p:spPr bwMode="auto">
              <a:xfrm>
                <a:off x="786" y="3321"/>
                <a:ext cx="4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Symbol" pitchFamily="18" charset="2"/>
                  </a:rPr>
                  <a:t>m</a:t>
                </a:r>
                <a:endParaRPr lang="en-US"/>
              </a:p>
            </p:txBody>
          </p:sp>
          <p:sp>
            <p:nvSpPr>
              <p:cNvPr id="13319" name="Rectangle 106"/>
              <p:cNvSpPr>
                <a:spLocks noChangeArrowheads="1"/>
              </p:cNvSpPr>
              <p:nvPr/>
            </p:nvSpPr>
            <p:spPr bwMode="auto">
              <a:xfrm>
                <a:off x="646" y="3321"/>
                <a:ext cx="4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Symbol" pitchFamily="18" charset="2"/>
                  </a:rPr>
                  <a:t>m</a:t>
                </a:r>
                <a:endParaRPr lang="en-US"/>
              </a:p>
            </p:txBody>
          </p:sp>
          <p:sp>
            <p:nvSpPr>
              <p:cNvPr id="13320" name="Line 107"/>
              <p:cNvSpPr>
                <a:spLocks noChangeShapeType="1"/>
              </p:cNvSpPr>
              <p:nvPr/>
            </p:nvSpPr>
            <p:spPr bwMode="auto">
              <a:xfrm>
                <a:off x="1649" y="3399"/>
                <a:ext cx="227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321" name="Line 108"/>
              <p:cNvSpPr>
                <a:spLocks noChangeShapeType="1"/>
              </p:cNvSpPr>
              <p:nvPr/>
            </p:nvSpPr>
            <p:spPr bwMode="auto">
              <a:xfrm>
                <a:off x="1937" y="3399"/>
                <a:ext cx="507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322" name="Line 109"/>
              <p:cNvSpPr>
                <a:spLocks noChangeShapeType="1"/>
              </p:cNvSpPr>
              <p:nvPr/>
            </p:nvSpPr>
            <p:spPr bwMode="auto">
              <a:xfrm>
                <a:off x="2507" y="3399"/>
                <a:ext cx="497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323" name="Rectangle 110"/>
              <p:cNvSpPr>
                <a:spLocks noChangeArrowheads="1"/>
              </p:cNvSpPr>
              <p:nvPr/>
            </p:nvSpPr>
            <p:spPr bwMode="auto">
              <a:xfrm>
                <a:off x="3009" y="3337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)</a:t>
                </a:r>
                <a:endParaRPr lang="en-US"/>
              </a:p>
            </p:txBody>
          </p:sp>
          <p:sp>
            <p:nvSpPr>
              <p:cNvPr id="13324" name="Rectangle 111"/>
              <p:cNvSpPr>
                <a:spLocks noChangeArrowheads="1"/>
              </p:cNvSpPr>
              <p:nvPr/>
            </p:nvSpPr>
            <p:spPr bwMode="auto">
              <a:xfrm>
                <a:off x="2573" y="3402"/>
                <a:ext cx="187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00001</a:t>
                </a:r>
                <a:endParaRPr lang="en-US"/>
              </a:p>
            </p:txBody>
          </p:sp>
          <p:sp>
            <p:nvSpPr>
              <p:cNvPr id="13325" name="Rectangle 112"/>
              <p:cNvSpPr>
                <a:spLocks noChangeArrowheads="1"/>
              </p:cNvSpPr>
              <p:nvPr/>
            </p:nvSpPr>
            <p:spPr bwMode="auto">
              <a:xfrm>
                <a:off x="2553" y="3402"/>
                <a:ext cx="1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.</a:t>
                </a:r>
                <a:endParaRPr lang="en-US"/>
              </a:p>
            </p:txBody>
          </p:sp>
          <p:sp>
            <p:nvSpPr>
              <p:cNvPr id="13326" name="Rectangle 113"/>
              <p:cNvSpPr>
                <a:spLocks noChangeArrowheads="1"/>
              </p:cNvSpPr>
              <p:nvPr/>
            </p:nvSpPr>
            <p:spPr bwMode="auto">
              <a:xfrm>
                <a:off x="2511" y="3402"/>
                <a:ext cx="37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0</a:t>
                </a:r>
                <a:endParaRPr lang="en-US"/>
              </a:p>
            </p:txBody>
          </p:sp>
          <p:sp>
            <p:nvSpPr>
              <p:cNvPr id="13327" name="Rectangle 114"/>
              <p:cNvSpPr>
                <a:spLocks noChangeArrowheads="1"/>
              </p:cNvSpPr>
              <p:nvPr/>
            </p:nvSpPr>
            <p:spPr bwMode="auto">
              <a:xfrm>
                <a:off x="2450" y="3337"/>
                <a:ext cx="5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)(</a:t>
                </a:r>
                <a:endParaRPr lang="en-US"/>
              </a:p>
            </p:txBody>
          </p:sp>
          <p:sp>
            <p:nvSpPr>
              <p:cNvPr id="13328" name="Rectangle 115"/>
              <p:cNvSpPr>
                <a:spLocks noChangeArrowheads="1"/>
              </p:cNvSpPr>
              <p:nvPr/>
            </p:nvSpPr>
            <p:spPr bwMode="auto">
              <a:xfrm>
                <a:off x="2004" y="3402"/>
                <a:ext cx="187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00001</a:t>
                </a:r>
                <a:endParaRPr lang="en-US"/>
              </a:p>
            </p:txBody>
          </p:sp>
          <p:sp>
            <p:nvSpPr>
              <p:cNvPr id="13329" name="Rectangle 116"/>
              <p:cNvSpPr>
                <a:spLocks noChangeArrowheads="1"/>
              </p:cNvSpPr>
              <p:nvPr/>
            </p:nvSpPr>
            <p:spPr bwMode="auto">
              <a:xfrm>
                <a:off x="1983" y="3402"/>
                <a:ext cx="1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.</a:t>
                </a:r>
                <a:endParaRPr lang="en-US"/>
              </a:p>
            </p:txBody>
          </p:sp>
          <p:sp>
            <p:nvSpPr>
              <p:cNvPr id="13330" name="Rectangle 117"/>
              <p:cNvSpPr>
                <a:spLocks noChangeArrowheads="1"/>
              </p:cNvSpPr>
              <p:nvPr/>
            </p:nvSpPr>
            <p:spPr bwMode="auto">
              <a:xfrm>
                <a:off x="1943" y="3402"/>
                <a:ext cx="37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0</a:t>
                </a:r>
                <a:endParaRPr lang="en-US"/>
              </a:p>
            </p:txBody>
          </p:sp>
          <p:sp>
            <p:nvSpPr>
              <p:cNvPr id="13331" name="Rectangle 118"/>
              <p:cNvSpPr>
                <a:spLocks noChangeArrowheads="1"/>
              </p:cNvSpPr>
              <p:nvPr/>
            </p:nvSpPr>
            <p:spPr bwMode="auto">
              <a:xfrm>
                <a:off x="1880" y="3337"/>
                <a:ext cx="5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)(</a:t>
                </a:r>
                <a:endParaRPr lang="en-US"/>
              </a:p>
            </p:txBody>
          </p:sp>
          <p:sp>
            <p:nvSpPr>
              <p:cNvPr id="13332" name="Rectangle 119"/>
              <p:cNvSpPr>
                <a:spLocks noChangeArrowheads="1"/>
              </p:cNvSpPr>
              <p:nvPr/>
            </p:nvSpPr>
            <p:spPr bwMode="auto">
              <a:xfrm>
                <a:off x="1743" y="3284"/>
                <a:ext cx="37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en-US"/>
              </a:p>
            </p:txBody>
          </p:sp>
          <p:sp>
            <p:nvSpPr>
              <p:cNvPr id="13333" name="Rectangle 120"/>
              <p:cNvSpPr>
                <a:spLocks noChangeArrowheads="1"/>
              </p:cNvSpPr>
              <p:nvPr/>
            </p:nvSpPr>
            <p:spPr bwMode="auto">
              <a:xfrm>
                <a:off x="1592" y="3337"/>
                <a:ext cx="5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)(</a:t>
                </a:r>
                <a:endParaRPr lang="en-US"/>
              </a:p>
            </p:txBody>
          </p:sp>
          <p:sp>
            <p:nvSpPr>
              <p:cNvPr id="13334" name="Rectangle 121"/>
              <p:cNvSpPr>
                <a:spLocks noChangeArrowheads="1"/>
              </p:cNvSpPr>
              <p:nvPr/>
            </p:nvSpPr>
            <p:spPr bwMode="auto">
              <a:xfrm>
                <a:off x="1082" y="3337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(</a:t>
                </a:r>
                <a:endParaRPr lang="en-US"/>
              </a:p>
            </p:txBody>
          </p:sp>
          <p:sp>
            <p:nvSpPr>
              <p:cNvPr id="13335" name="Rectangle 122"/>
              <p:cNvSpPr>
                <a:spLocks noChangeArrowheads="1"/>
              </p:cNvSpPr>
              <p:nvPr/>
            </p:nvSpPr>
            <p:spPr bwMode="auto">
              <a:xfrm>
                <a:off x="2971" y="3481"/>
                <a:ext cx="15" cy="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4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3336" name="Rectangle 123"/>
              <p:cNvSpPr>
                <a:spLocks noChangeArrowheads="1"/>
              </p:cNvSpPr>
              <p:nvPr/>
            </p:nvSpPr>
            <p:spPr bwMode="auto">
              <a:xfrm>
                <a:off x="2802" y="3354"/>
                <a:ext cx="15" cy="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4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3337" name="Rectangle 124"/>
              <p:cNvSpPr>
                <a:spLocks noChangeArrowheads="1"/>
              </p:cNvSpPr>
              <p:nvPr/>
            </p:nvSpPr>
            <p:spPr bwMode="auto">
              <a:xfrm>
                <a:off x="2411" y="3481"/>
                <a:ext cx="15" cy="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4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3338" name="Rectangle 125"/>
              <p:cNvSpPr>
                <a:spLocks noChangeArrowheads="1"/>
              </p:cNvSpPr>
              <p:nvPr/>
            </p:nvSpPr>
            <p:spPr bwMode="auto">
              <a:xfrm>
                <a:off x="2247" y="3354"/>
                <a:ext cx="15" cy="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4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3339" name="Rectangle 126"/>
              <p:cNvSpPr>
                <a:spLocks noChangeArrowheads="1"/>
              </p:cNvSpPr>
              <p:nvPr/>
            </p:nvSpPr>
            <p:spPr bwMode="auto">
              <a:xfrm>
                <a:off x="1839" y="3456"/>
                <a:ext cx="2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en-US"/>
              </a:p>
            </p:txBody>
          </p:sp>
          <p:sp>
            <p:nvSpPr>
              <p:cNvPr id="13340" name="Rectangle 127"/>
              <p:cNvSpPr>
                <a:spLocks noChangeArrowheads="1"/>
              </p:cNvSpPr>
              <p:nvPr/>
            </p:nvSpPr>
            <p:spPr bwMode="auto">
              <a:xfrm>
                <a:off x="1690" y="3456"/>
                <a:ext cx="2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en-US"/>
              </a:p>
            </p:txBody>
          </p:sp>
          <p:sp>
            <p:nvSpPr>
              <p:cNvPr id="13341" name="Rectangle 128"/>
              <p:cNvSpPr>
                <a:spLocks noChangeArrowheads="1"/>
              </p:cNvSpPr>
              <p:nvPr/>
            </p:nvSpPr>
            <p:spPr bwMode="auto">
              <a:xfrm>
                <a:off x="1424" y="3392"/>
                <a:ext cx="2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en-US"/>
              </a:p>
            </p:txBody>
          </p:sp>
          <p:sp>
            <p:nvSpPr>
              <p:cNvPr id="13342" name="Rectangle 129"/>
              <p:cNvSpPr>
                <a:spLocks noChangeArrowheads="1"/>
              </p:cNvSpPr>
              <p:nvPr/>
            </p:nvSpPr>
            <p:spPr bwMode="auto">
              <a:xfrm>
                <a:off x="1146" y="3392"/>
                <a:ext cx="2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1</a:t>
                </a:r>
                <a:endParaRPr lang="en-US"/>
              </a:p>
            </p:txBody>
          </p:sp>
          <p:sp>
            <p:nvSpPr>
              <p:cNvPr id="13343" name="Rectangle 130"/>
              <p:cNvSpPr>
                <a:spLocks noChangeArrowheads="1"/>
              </p:cNvSpPr>
              <p:nvPr/>
            </p:nvSpPr>
            <p:spPr bwMode="auto">
              <a:xfrm>
                <a:off x="986" y="3392"/>
                <a:ext cx="2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en-US"/>
              </a:p>
            </p:txBody>
          </p:sp>
          <p:sp>
            <p:nvSpPr>
              <p:cNvPr id="13344" name="Rectangle 131"/>
              <p:cNvSpPr>
                <a:spLocks noChangeArrowheads="1"/>
              </p:cNvSpPr>
              <p:nvPr/>
            </p:nvSpPr>
            <p:spPr bwMode="auto">
              <a:xfrm>
                <a:off x="838" y="3392"/>
                <a:ext cx="88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max,</a:t>
                </a:r>
                <a:endParaRPr lang="en-US"/>
              </a:p>
            </p:txBody>
          </p:sp>
          <p:sp>
            <p:nvSpPr>
              <p:cNvPr id="13345" name="Rectangle 132"/>
              <p:cNvSpPr>
                <a:spLocks noChangeArrowheads="1"/>
              </p:cNvSpPr>
              <p:nvPr/>
            </p:nvSpPr>
            <p:spPr bwMode="auto">
              <a:xfrm>
                <a:off x="2908" y="3455"/>
                <a:ext cx="6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PO</a:t>
                </a:r>
                <a:endParaRPr lang="en-US"/>
              </a:p>
            </p:txBody>
          </p:sp>
          <p:sp>
            <p:nvSpPr>
              <p:cNvPr id="13346" name="Rectangle 133"/>
              <p:cNvSpPr>
                <a:spLocks noChangeArrowheads="1"/>
              </p:cNvSpPr>
              <p:nvPr/>
            </p:nvSpPr>
            <p:spPr bwMode="auto">
              <a:xfrm>
                <a:off x="2739" y="3325"/>
                <a:ext cx="6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PO</a:t>
                </a:r>
                <a:endParaRPr lang="en-US"/>
              </a:p>
            </p:txBody>
          </p:sp>
          <p:sp>
            <p:nvSpPr>
              <p:cNvPr id="13347" name="Rectangle 134"/>
              <p:cNvSpPr>
                <a:spLocks noChangeArrowheads="1"/>
              </p:cNvSpPr>
              <p:nvPr/>
            </p:nvSpPr>
            <p:spPr bwMode="auto">
              <a:xfrm>
                <a:off x="2339" y="3455"/>
                <a:ext cx="6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NH</a:t>
                </a:r>
                <a:endParaRPr lang="en-US"/>
              </a:p>
            </p:txBody>
          </p:sp>
          <p:sp>
            <p:nvSpPr>
              <p:cNvPr id="13348" name="Rectangle 135"/>
              <p:cNvSpPr>
                <a:spLocks noChangeArrowheads="1"/>
              </p:cNvSpPr>
              <p:nvPr/>
            </p:nvSpPr>
            <p:spPr bwMode="auto">
              <a:xfrm>
                <a:off x="2163" y="3321"/>
                <a:ext cx="6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NH</a:t>
                </a:r>
                <a:endParaRPr lang="en-US"/>
              </a:p>
            </p:txBody>
          </p:sp>
          <p:sp>
            <p:nvSpPr>
              <p:cNvPr id="13349" name="Rectangle 136"/>
              <p:cNvSpPr>
                <a:spLocks noChangeArrowheads="1"/>
              </p:cNvSpPr>
              <p:nvPr/>
            </p:nvSpPr>
            <p:spPr bwMode="auto">
              <a:xfrm>
                <a:off x="1507" y="3391"/>
                <a:ext cx="67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Fru</a:t>
                </a:r>
                <a:endParaRPr lang="en-US"/>
              </a:p>
            </p:txBody>
          </p:sp>
          <p:sp>
            <p:nvSpPr>
              <p:cNvPr id="13350" name="Rectangle 137"/>
              <p:cNvSpPr>
                <a:spLocks noChangeArrowheads="1"/>
              </p:cNvSpPr>
              <p:nvPr/>
            </p:nvSpPr>
            <p:spPr bwMode="auto">
              <a:xfrm>
                <a:off x="1225" y="3391"/>
                <a:ext cx="65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3351" name="Rectangle 138"/>
              <p:cNvSpPr>
                <a:spLocks noChangeArrowheads="1"/>
              </p:cNvSpPr>
              <p:nvPr/>
            </p:nvSpPr>
            <p:spPr bwMode="auto">
              <a:xfrm>
                <a:off x="1014" y="3391"/>
                <a:ext cx="49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SF</a:t>
                </a:r>
                <a:endParaRPr lang="en-US"/>
              </a:p>
            </p:txBody>
          </p:sp>
          <p:sp>
            <p:nvSpPr>
              <p:cNvPr id="13352" name="Rectangle 139"/>
              <p:cNvSpPr>
                <a:spLocks noChangeArrowheads="1"/>
              </p:cNvSpPr>
              <p:nvPr/>
            </p:nvSpPr>
            <p:spPr bwMode="auto">
              <a:xfrm>
                <a:off x="934" y="3391"/>
                <a:ext cx="38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M</a:t>
                </a:r>
                <a:endParaRPr lang="en-US"/>
              </a:p>
            </p:txBody>
          </p:sp>
          <p:sp>
            <p:nvSpPr>
              <p:cNvPr id="13353" name="Rectangle 140"/>
              <p:cNvSpPr>
                <a:spLocks noChangeArrowheads="1"/>
              </p:cNvSpPr>
              <p:nvPr/>
            </p:nvSpPr>
            <p:spPr bwMode="auto">
              <a:xfrm>
                <a:off x="2849" y="3402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354" name="Rectangle 141"/>
              <p:cNvSpPr>
                <a:spLocks noChangeArrowheads="1"/>
              </p:cNvSpPr>
              <p:nvPr/>
            </p:nvSpPr>
            <p:spPr bwMode="auto">
              <a:xfrm>
                <a:off x="2680" y="3272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355" name="Rectangle 142"/>
              <p:cNvSpPr>
                <a:spLocks noChangeArrowheads="1"/>
              </p:cNvSpPr>
              <p:nvPr/>
            </p:nvSpPr>
            <p:spPr bwMode="auto">
              <a:xfrm>
                <a:off x="2281" y="3402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356" name="Rectangle 143"/>
              <p:cNvSpPr>
                <a:spLocks noChangeArrowheads="1"/>
              </p:cNvSpPr>
              <p:nvPr/>
            </p:nvSpPr>
            <p:spPr bwMode="auto">
              <a:xfrm>
                <a:off x="2105" y="3268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357" name="Rectangle 144"/>
              <p:cNvSpPr>
                <a:spLocks noChangeArrowheads="1"/>
              </p:cNvSpPr>
              <p:nvPr/>
            </p:nvSpPr>
            <p:spPr bwMode="auto">
              <a:xfrm>
                <a:off x="1799" y="3402"/>
                <a:ext cx="34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k</a:t>
                </a:r>
                <a:endParaRPr lang="en-US"/>
              </a:p>
            </p:txBody>
          </p:sp>
          <p:sp>
            <p:nvSpPr>
              <p:cNvPr id="13358" name="Rectangle 145"/>
              <p:cNvSpPr>
                <a:spLocks noChangeArrowheads="1"/>
              </p:cNvSpPr>
              <p:nvPr/>
            </p:nvSpPr>
            <p:spPr bwMode="auto">
              <a:xfrm>
                <a:off x="1655" y="3402"/>
                <a:ext cx="3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k</a:t>
                </a:r>
                <a:endParaRPr lang="en-US"/>
              </a:p>
            </p:txBody>
          </p:sp>
          <p:sp>
            <p:nvSpPr>
              <p:cNvPr id="13359" name="Rectangle 146"/>
              <p:cNvSpPr>
                <a:spLocks noChangeArrowheads="1"/>
              </p:cNvSpPr>
              <p:nvPr/>
            </p:nvSpPr>
            <p:spPr bwMode="auto">
              <a:xfrm>
                <a:off x="1384" y="3337"/>
                <a:ext cx="34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k</a:t>
                </a:r>
                <a:endParaRPr lang="en-US"/>
              </a:p>
            </p:txBody>
          </p:sp>
          <p:sp>
            <p:nvSpPr>
              <p:cNvPr id="13360" name="Rectangle 147"/>
              <p:cNvSpPr>
                <a:spLocks noChangeArrowheads="1"/>
              </p:cNvSpPr>
              <p:nvPr/>
            </p:nvSpPr>
            <p:spPr bwMode="auto">
              <a:xfrm>
                <a:off x="1113" y="3337"/>
                <a:ext cx="34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k</a:t>
                </a:r>
                <a:endParaRPr lang="en-US"/>
              </a:p>
            </p:txBody>
          </p:sp>
          <p:sp>
            <p:nvSpPr>
              <p:cNvPr id="13361" name="Rectangle 148"/>
              <p:cNvSpPr>
                <a:spLocks noChangeArrowheads="1"/>
              </p:cNvSpPr>
              <p:nvPr/>
            </p:nvSpPr>
            <p:spPr bwMode="auto">
              <a:xfrm>
                <a:off x="2789" y="3387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en-US"/>
              </a:p>
            </p:txBody>
          </p:sp>
          <p:sp>
            <p:nvSpPr>
              <p:cNvPr id="13362" name="Rectangle 149"/>
              <p:cNvSpPr>
                <a:spLocks noChangeArrowheads="1"/>
              </p:cNvSpPr>
              <p:nvPr/>
            </p:nvSpPr>
            <p:spPr bwMode="auto">
              <a:xfrm>
                <a:off x="2219" y="3387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en-US"/>
              </a:p>
            </p:txBody>
          </p:sp>
          <p:sp>
            <p:nvSpPr>
              <p:cNvPr id="13363" name="Rectangle 150"/>
              <p:cNvSpPr>
                <a:spLocks noChangeArrowheads="1"/>
              </p:cNvSpPr>
              <p:nvPr/>
            </p:nvSpPr>
            <p:spPr bwMode="auto">
              <a:xfrm>
                <a:off x="1736" y="3387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en-US"/>
              </a:p>
            </p:txBody>
          </p:sp>
          <p:sp>
            <p:nvSpPr>
              <p:cNvPr id="13364" name="Rectangle 151"/>
              <p:cNvSpPr>
                <a:spLocks noChangeArrowheads="1"/>
              </p:cNvSpPr>
              <p:nvPr/>
            </p:nvSpPr>
            <p:spPr bwMode="auto">
              <a:xfrm>
                <a:off x="1321" y="3321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en-US"/>
              </a:p>
            </p:txBody>
          </p:sp>
          <p:sp>
            <p:nvSpPr>
              <p:cNvPr id="13365" name="Rectangle 152"/>
              <p:cNvSpPr>
                <a:spLocks noChangeArrowheads="1"/>
              </p:cNvSpPr>
              <p:nvPr/>
            </p:nvSpPr>
            <p:spPr bwMode="auto">
              <a:xfrm>
                <a:off x="720" y="3321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=</a:t>
                </a:r>
                <a:endParaRPr lang="en-US"/>
              </a:p>
            </p:txBody>
          </p:sp>
          <p:sp>
            <p:nvSpPr>
              <p:cNvPr id="13366" name="Rectangle 153"/>
              <p:cNvSpPr>
                <a:spLocks noChangeArrowheads="1"/>
              </p:cNvSpPr>
              <p:nvPr/>
            </p:nvSpPr>
            <p:spPr bwMode="auto">
              <a:xfrm>
                <a:off x="1454" y="3321"/>
                <a:ext cx="4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Symbol" pitchFamily="18" charset="2"/>
                  </a:rPr>
                  <a:t>m</a:t>
                </a:r>
                <a:endParaRPr lang="en-US"/>
              </a:p>
            </p:txBody>
          </p:sp>
          <p:sp>
            <p:nvSpPr>
              <p:cNvPr id="13367" name="Rectangle 154"/>
              <p:cNvSpPr>
                <a:spLocks noChangeArrowheads="1"/>
              </p:cNvSpPr>
              <p:nvPr/>
            </p:nvSpPr>
            <p:spPr bwMode="auto">
              <a:xfrm>
                <a:off x="1173" y="3321"/>
                <a:ext cx="4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Symbol" pitchFamily="18" charset="2"/>
                  </a:rPr>
                  <a:t>m</a:t>
                </a:r>
                <a:endParaRPr lang="en-US"/>
              </a:p>
            </p:txBody>
          </p:sp>
          <p:sp>
            <p:nvSpPr>
              <p:cNvPr id="13368" name="Rectangle 155"/>
              <p:cNvSpPr>
                <a:spLocks noChangeArrowheads="1"/>
              </p:cNvSpPr>
              <p:nvPr/>
            </p:nvSpPr>
            <p:spPr bwMode="auto">
              <a:xfrm>
                <a:off x="786" y="3321"/>
                <a:ext cx="4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Symbol" pitchFamily="18" charset="2"/>
                  </a:rPr>
                  <a:t>m</a:t>
                </a:r>
                <a:endParaRPr lang="en-US"/>
              </a:p>
            </p:txBody>
          </p:sp>
          <p:sp>
            <p:nvSpPr>
              <p:cNvPr id="13369" name="Rectangle 156"/>
              <p:cNvSpPr>
                <a:spLocks noChangeArrowheads="1"/>
              </p:cNvSpPr>
              <p:nvPr/>
            </p:nvSpPr>
            <p:spPr bwMode="auto">
              <a:xfrm>
                <a:off x="646" y="3321"/>
                <a:ext cx="4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Symbol" pitchFamily="18" charset="2"/>
                  </a:rPr>
                  <a:t>m</a:t>
                </a:r>
                <a:endParaRPr lang="en-US"/>
              </a:p>
            </p:txBody>
          </p:sp>
          <p:sp>
            <p:nvSpPr>
              <p:cNvPr id="13370" name="Line 157"/>
              <p:cNvSpPr>
                <a:spLocks noChangeShapeType="1"/>
              </p:cNvSpPr>
              <p:nvPr/>
            </p:nvSpPr>
            <p:spPr bwMode="auto">
              <a:xfrm>
                <a:off x="1702" y="3027"/>
                <a:ext cx="183" cy="2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371" name="Line 158"/>
              <p:cNvSpPr>
                <a:spLocks noChangeShapeType="1"/>
              </p:cNvSpPr>
              <p:nvPr/>
            </p:nvSpPr>
            <p:spPr bwMode="auto">
              <a:xfrm>
                <a:off x="1223" y="2911"/>
                <a:ext cx="697" cy="2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372" name="Rectangle 159"/>
              <p:cNvSpPr>
                <a:spLocks noChangeArrowheads="1"/>
              </p:cNvSpPr>
              <p:nvPr/>
            </p:nvSpPr>
            <p:spPr bwMode="auto">
              <a:xfrm>
                <a:off x="1891" y="2966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)</a:t>
                </a:r>
                <a:endParaRPr lang="en-US"/>
              </a:p>
            </p:txBody>
          </p:sp>
          <p:sp>
            <p:nvSpPr>
              <p:cNvPr id="13373" name="Rectangle 160"/>
              <p:cNvSpPr>
                <a:spLocks noChangeArrowheads="1"/>
              </p:cNvSpPr>
              <p:nvPr/>
            </p:nvSpPr>
            <p:spPr bwMode="auto">
              <a:xfrm>
                <a:off x="1229" y="2966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(</a:t>
                </a:r>
                <a:endParaRPr lang="en-US"/>
              </a:p>
            </p:txBody>
          </p:sp>
          <p:sp>
            <p:nvSpPr>
              <p:cNvPr id="13374" name="Rectangle 161"/>
              <p:cNvSpPr>
                <a:spLocks noChangeArrowheads="1"/>
              </p:cNvSpPr>
              <p:nvPr/>
            </p:nvSpPr>
            <p:spPr bwMode="auto">
              <a:xfrm>
                <a:off x="1788" y="3083"/>
                <a:ext cx="11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endParaRPr lang="en-US"/>
              </a:p>
            </p:txBody>
          </p:sp>
          <p:sp>
            <p:nvSpPr>
              <p:cNvPr id="13375" name="Rectangle 162"/>
              <p:cNvSpPr>
                <a:spLocks noChangeArrowheads="1"/>
              </p:cNvSpPr>
              <p:nvPr/>
            </p:nvSpPr>
            <p:spPr bwMode="auto">
              <a:xfrm>
                <a:off x="1790" y="2909"/>
                <a:ext cx="2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en-US"/>
              </a:p>
            </p:txBody>
          </p:sp>
          <p:sp>
            <p:nvSpPr>
              <p:cNvPr id="13376" name="Rectangle 163"/>
              <p:cNvSpPr>
                <a:spLocks noChangeArrowheads="1"/>
              </p:cNvSpPr>
              <p:nvPr/>
            </p:nvSpPr>
            <p:spPr bwMode="auto">
              <a:xfrm>
                <a:off x="1117" y="2904"/>
                <a:ext cx="11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endParaRPr lang="en-US"/>
              </a:p>
            </p:txBody>
          </p:sp>
          <p:sp>
            <p:nvSpPr>
              <p:cNvPr id="13377" name="Rectangle 164"/>
              <p:cNvSpPr>
                <a:spLocks noChangeArrowheads="1"/>
              </p:cNvSpPr>
              <p:nvPr/>
            </p:nvSpPr>
            <p:spPr bwMode="auto">
              <a:xfrm>
                <a:off x="951" y="2904"/>
                <a:ext cx="88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max,</a:t>
                </a:r>
                <a:endParaRPr lang="en-US"/>
              </a:p>
            </p:txBody>
          </p:sp>
          <p:sp>
            <p:nvSpPr>
              <p:cNvPr id="13378" name="Rectangle 165"/>
              <p:cNvSpPr>
                <a:spLocks noChangeArrowheads="1"/>
              </p:cNvSpPr>
              <p:nvPr/>
            </p:nvSpPr>
            <p:spPr bwMode="auto">
              <a:xfrm>
                <a:off x="1803" y="3082"/>
                <a:ext cx="64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3379" name="Rectangle 166"/>
              <p:cNvSpPr>
                <a:spLocks noChangeArrowheads="1"/>
              </p:cNvSpPr>
              <p:nvPr/>
            </p:nvSpPr>
            <p:spPr bwMode="auto">
              <a:xfrm>
                <a:off x="1772" y="3082"/>
                <a:ext cx="1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i</a:t>
                </a:r>
                <a:endParaRPr lang="en-US"/>
              </a:p>
            </p:txBody>
          </p:sp>
          <p:sp>
            <p:nvSpPr>
              <p:cNvPr id="13380" name="Rectangle 167"/>
              <p:cNvSpPr>
                <a:spLocks noChangeArrowheads="1"/>
              </p:cNvSpPr>
              <p:nvPr/>
            </p:nvSpPr>
            <p:spPr bwMode="auto">
              <a:xfrm>
                <a:off x="1783" y="2966"/>
                <a:ext cx="65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3381" name="Rectangle 168"/>
              <p:cNvSpPr>
                <a:spLocks noChangeArrowheads="1"/>
              </p:cNvSpPr>
              <p:nvPr/>
            </p:nvSpPr>
            <p:spPr bwMode="auto">
              <a:xfrm>
                <a:off x="1540" y="3019"/>
                <a:ext cx="64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3382" name="Rectangle 169"/>
              <p:cNvSpPr>
                <a:spLocks noChangeArrowheads="1"/>
              </p:cNvSpPr>
              <p:nvPr/>
            </p:nvSpPr>
            <p:spPr bwMode="auto">
              <a:xfrm>
                <a:off x="1324" y="3019"/>
                <a:ext cx="65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3383" name="Rectangle 170"/>
              <p:cNvSpPr>
                <a:spLocks noChangeArrowheads="1"/>
              </p:cNvSpPr>
              <p:nvPr/>
            </p:nvSpPr>
            <p:spPr bwMode="auto">
              <a:xfrm>
                <a:off x="1561" y="2848"/>
                <a:ext cx="65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3384" name="Rectangle 171"/>
              <p:cNvSpPr>
                <a:spLocks noChangeArrowheads="1"/>
              </p:cNvSpPr>
              <p:nvPr/>
            </p:nvSpPr>
            <p:spPr bwMode="auto">
              <a:xfrm>
                <a:off x="1131" y="2903"/>
                <a:ext cx="64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3385" name="Rectangle 172"/>
              <p:cNvSpPr>
                <a:spLocks noChangeArrowheads="1"/>
              </p:cNvSpPr>
              <p:nvPr/>
            </p:nvSpPr>
            <p:spPr bwMode="auto">
              <a:xfrm>
                <a:off x="1047" y="2903"/>
                <a:ext cx="6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sim</a:t>
                </a:r>
                <a:endParaRPr lang="en-US"/>
              </a:p>
            </p:txBody>
          </p:sp>
          <p:sp>
            <p:nvSpPr>
              <p:cNvPr id="13386" name="Rectangle 173"/>
              <p:cNvSpPr>
                <a:spLocks noChangeArrowheads="1"/>
              </p:cNvSpPr>
              <p:nvPr/>
            </p:nvSpPr>
            <p:spPr bwMode="auto">
              <a:xfrm>
                <a:off x="729" y="2903"/>
                <a:ext cx="65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3387" name="Rectangle 174"/>
              <p:cNvSpPr>
                <a:spLocks noChangeArrowheads="1"/>
              </p:cNvSpPr>
              <p:nvPr/>
            </p:nvSpPr>
            <p:spPr bwMode="auto">
              <a:xfrm>
                <a:off x="1712" y="3030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K</a:t>
                </a:r>
                <a:endParaRPr lang="en-US"/>
              </a:p>
            </p:txBody>
          </p:sp>
          <p:sp>
            <p:nvSpPr>
              <p:cNvPr id="13388" name="Rectangle 175"/>
              <p:cNvSpPr>
                <a:spLocks noChangeArrowheads="1"/>
              </p:cNvSpPr>
              <p:nvPr/>
            </p:nvSpPr>
            <p:spPr bwMode="auto">
              <a:xfrm>
                <a:off x="1725" y="2913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389" name="Rectangle 176"/>
              <p:cNvSpPr>
                <a:spLocks noChangeArrowheads="1"/>
              </p:cNvSpPr>
              <p:nvPr/>
            </p:nvSpPr>
            <p:spPr bwMode="auto">
              <a:xfrm>
                <a:off x="1483" y="2966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390" name="Rectangle 177"/>
              <p:cNvSpPr>
                <a:spLocks noChangeArrowheads="1"/>
              </p:cNvSpPr>
              <p:nvPr/>
            </p:nvSpPr>
            <p:spPr bwMode="auto">
              <a:xfrm>
                <a:off x="1261" y="2966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K</a:t>
                </a:r>
                <a:endParaRPr lang="en-US"/>
              </a:p>
            </p:txBody>
          </p:sp>
          <p:sp>
            <p:nvSpPr>
              <p:cNvPr id="13391" name="Rectangle 178"/>
              <p:cNvSpPr>
                <a:spLocks noChangeArrowheads="1"/>
              </p:cNvSpPr>
              <p:nvPr/>
            </p:nvSpPr>
            <p:spPr bwMode="auto">
              <a:xfrm>
                <a:off x="1503" y="2797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392" name="Rectangle 179"/>
              <p:cNvSpPr>
                <a:spLocks noChangeArrowheads="1"/>
              </p:cNvSpPr>
              <p:nvPr/>
            </p:nvSpPr>
            <p:spPr bwMode="auto">
              <a:xfrm>
                <a:off x="1638" y="2949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en-US"/>
              </a:p>
            </p:txBody>
          </p:sp>
          <p:sp>
            <p:nvSpPr>
              <p:cNvPr id="13393" name="Rectangle 180"/>
              <p:cNvSpPr>
                <a:spLocks noChangeArrowheads="1"/>
              </p:cNvSpPr>
              <p:nvPr/>
            </p:nvSpPr>
            <p:spPr bwMode="auto">
              <a:xfrm>
                <a:off x="1420" y="2949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en-US"/>
              </a:p>
            </p:txBody>
          </p:sp>
          <p:sp>
            <p:nvSpPr>
              <p:cNvPr id="13394" name="Rectangle 181"/>
              <p:cNvSpPr>
                <a:spLocks noChangeArrowheads="1"/>
              </p:cNvSpPr>
              <p:nvPr/>
            </p:nvSpPr>
            <p:spPr bwMode="auto">
              <a:xfrm>
                <a:off x="829" y="2833"/>
                <a:ext cx="42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=</a:t>
                </a:r>
                <a:endParaRPr lang="en-US"/>
              </a:p>
            </p:txBody>
          </p:sp>
          <p:sp>
            <p:nvSpPr>
              <p:cNvPr id="13395" name="Rectangle 182"/>
              <p:cNvSpPr>
                <a:spLocks noChangeArrowheads="1"/>
              </p:cNvSpPr>
              <p:nvPr/>
            </p:nvSpPr>
            <p:spPr bwMode="auto">
              <a:xfrm>
                <a:off x="899" y="2833"/>
                <a:ext cx="4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Symbol" pitchFamily="18" charset="2"/>
                  </a:rPr>
                  <a:t>m</a:t>
                </a:r>
                <a:endParaRPr lang="en-US"/>
              </a:p>
            </p:txBody>
          </p:sp>
          <p:sp>
            <p:nvSpPr>
              <p:cNvPr id="13396" name="Rectangle 183"/>
              <p:cNvSpPr>
                <a:spLocks noChangeArrowheads="1"/>
              </p:cNvSpPr>
              <p:nvPr/>
            </p:nvSpPr>
            <p:spPr bwMode="auto">
              <a:xfrm>
                <a:off x="675" y="2833"/>
                <a:ext cx="4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Symbol" pitchFamily="18" charset="2"/>
                  </a:rPr>
                  <a:t>m</a:t>
                </a:r>
                <a:endParaRPr lang="en-US"/>
              </a:p>
            </p:txBody>
          </p:sp>
          <p:sp>
            <p:nvSpPr>
              <p:cNvPr id="13397" name="Line 184"/>
              <p:cNvSpPr>
                <a:spLocks noChangeShapeType="1"/>
              </p:cNvSpPr>
              <p:nvPr/>
            </p:nvSpPr>
            <p:spPr bwMode="auto">
              <a:xfrm>
                <a:off x="1702" y="3027"/>
                <a:ext cx="183" cy="2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398" name="Line 185"/>
              <p:cNvSpPr>
                <a:spLocks noChangeShapeType="1"/>
              </p:cNvSpPr>
              <p:nvPr/>
            </p:nvSpPr>
            <p:spPr bwMode="auto">
              <a:xfrm>
                <a:off x="1223" y="2911"/>
                <a:ext cx="697" cy="2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399" name="Rectangle 186"/>
              <p:cNvSpPr>
                <a:spLocks noChangeArrowheads="1"/>
              </p:cNvSpPr>
              <p:nvPr/>
            </p:nvSpPr>
            <p:spPr bwMode="auto">
              <a:xfrm>
                <a:off x="1891" y="2966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)</a:t>
                </a:r>
                <a:endParaRPr lang="en-US"/>
              </a:p>
            </p:txBody>
          </p:sp>
          <p:sp>
            <p:nvSpPr>
              <p:cNvPr id="13400" name="Rectangle 187"/>
              <p:cNvSpPr>
                <a:spLocks noChangeArrowheads="1"/>
              </p:cNvSpPr>
              <p:nvPr/>
            </p:nvSpPr>
            <p:spPr bwMode="auto">
              <a:xfrm>
                <a:off x="1229" y="2966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(</a:t>
                </a:r>
                <a:endParaRPr lang="en-US"/>
              </a:p>
            </p:txBody>
          </p:sp>
          <p:sp>
            <p:nvSpPr>
              <p:cNvPr id="13401" name="Rectangle 188"/>
              <p:cNvSpPr>
                <a:spLocks noChangeArrowheads="1"/>
              </p:cNvSpPr>
              <p:nvPr/>
            </p:nvSpPr>
            <p:spPr bwMode="auto">
              <a:xfrm>
                <a:off x="1788" y="3083"/>
                <a:ext cx="11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endParaRPr lang="en-US"/>
              </a:p>
            </p:txBody>
          </p:sp>
          <p:sp>
            <p:nvSpPr>
              <p:cNvPr id="13402" name="Rectangle 189"/>
              <p:cNvSpPr>
                <a:spLocks noChangeArrowheads="1"/>
              </p:cNvSpPr>
              <p:nvPr/>
            </p:nvSpPr>
            <p:spPr bwMode="auto">
              <a:xfrm>
                <a:off x="1790" y="2909"/>
                <a:ext cx="2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en-US"/>
              </a:p>
            </p:txBody>
          </p:sp>
          <p:sp>
            <p:nvSpPr>
              <p:cNvPr id="13403" name="Rectangle 190"/>
              <p:cNvSpPr>
                <a:spLocks noChangeArrowheads="1"/>
              </p:cNvSpPr>
              <p:nvPr/>
            </p:nvSpPr>
            <p:spPr bwMode="auto">
              <a:xfrm>
                <a:off x="1117" y="2904"/>
                <a:ext cx="11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endParaRPr lang="en-US"/>
              </a:p>
            </p:txBody>
          </p:sp>
          <p:sp>
            <p:nvSpPr>
              <p:cNvPr id="13404" name="Rectangle 191"/>
              <p:cNvSpPr>
                <a:spLocks noChangeArrowheads="1"/>
              </p:cNvSpPr>
              <p:nvPr/>
            </p:nvSpPr>
            <p:spPr bwMode="auto">
              <a:xfrm>
                <a:off x="951" y="2904"/>
                <a:ext cx="88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max,</a:t>
                </a:r>
                <a:endParaRPr lang="en-US"/>
              </a:p>
            </p:txBody>
          </p:sp>
          <p:sp>
            <p:nvSpPr>
              <p:cNvPr id="13405" name="Rectangle 192"/>
              <p:cNvSpPr>
                <a:spLocks noChangeArrowheads="1"/>
              </p:cNvSpPr>
              <p:nvPr/>
            </p:nvSpPr>
            <p:spPr bwMode="auto">
              <a:xfrm>
                <a:off x="1803" y="3082"/>
                <a:ext cx="64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3406" name="Rectangle 193"/>
              <p:cNvSpPr>
                <a:spLocks noChangeArrowheads="1"/>
              </p:cNvSpPr>
              <p:nvPr/>
            </p:nvSpPr>
            <p:spPr bwMode="auto">
              <a:xfrm>
                <a:off x="1772" y="3082"/>
                <a:ext cx="1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i</a:t>
                </a:r>
                <a:endParaRPr lang="en-US"/>
              </a:p>
            </p:txBody>
          </p:sp>
          <p:sp>
            <p:nvSpPr>
              <p:cNvPr id="13407" name="Rectangle 194"/>
              <p:cNvSpPr>
                <a:spLocks noChangeArrowheads="1"/>
              </p:cNvSpPr>
              <p:nvPr/>
            </p:nvSpPr>
            <p:spPr bwMode="auto">
              <a:xfrm>
                <a:off x="1783" y="2966"/>
                <a:ext cx="65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3408" name="Rectangle 195"/>
              <p:cNvSpPr>
                <a:spLocks noChangeArrowheads="1"/>
              </p:cNvSpPr>
              <p:nvPr/>
            </p:nvSpPr>
            <p:spPr bwMode="auto">
              <a:xfrm>
                <a:off x="1540" y="3019"/>
                <a:ext cx="64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3409" name="Rectangle 196"/>
              <p:cNvSpPr>
                <a:spLocks noChangeArrowheads="1"/>
              </p:cNvSpPr>
              <p:nvPr/>
            </p:nvSpPr>
            <p:spPr bwMode="auto">
              <a:xfrm>
                <a:off x="1324" y="3019"/>
                <a:ext cx="65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3410" name="Rectangle 197"/>
              <p:cNvSpPr>
                <a:spLocks noChangeArrowheads="1"/>
              </p:cNvSpPr>
              <p:nvPr/>
            </p:nvSpPr>
            <p:spPr bwMode="auto">
              <a:xfrm>
                <a:off x="1561" y="2848"/>
                <a:ext cx="65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3411" name="Rectangle 198"/>
              <p:cNvSpPr>
                <a:spLocks noChangeArrowheads="1"/>
              </p:cNvSpPr>
              <p:nvPr/>
            </p:nvSpPr>
            <p:spPr bwMode="auto">
              <a:xfrm>
                <a:off x="1131" y="2903"/>
                <a:ext cx="64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3412" name="Rectangle 199"/>
              <p:cNvSpPr>
                <a:spLocks noChangeArrowheads="1"/>
              </p:cNvSpPr>
              <p:nvPr/>
            </p:nvSpPr>
            <p:spPr bwMode="auto">
              <a:xfrm>
                <a:off x="1047" y="2903"/>
                <a:ext cx="6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sim</a:t>
                </a:r>
                <a:endParaRPr lang="en-US"/>
              </a:p>
            </p:txBody>
          </p:sp>
          <p:sp>
            <p:nvSpPr>
              <p:cNvPr id="13413" name="Rectangle 200"/>
              <p:cNvSpPr>
                <a:spLocks noChangeArrowheads="1"/>
              </p:cNvSpPr>
              <p:nvPr/>
            </p:nvSpPr>
            <p:spPr bwMode="auto">
              <a:xfrm>
                <a:off x="729" y="2903"/>
                <a:ext cx="65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3414" name="Rectangle 201"/>
              <p:cNvSpPr>
                <a:spLocks noChangeArrowheads="1"/>
              </p:cNvSpPr>
              <p:nvPr/>
            </p:nvSpPr>
            <p:spPr bwMode="auto">
              <a:xfrm>
                <a:off x="1712" y="3030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K</a:t>
                </a:r>
                <a:endParaRPr lang="en-US"/>
              </a:p>
            </p:txBody>
          </p:sp>
          <p:sp>
            <p:nvSpPr>
              <p:cNvPr id="13415" name="Rectangle 202"/>
              <p:cNvSpPr>
                <a:spLocks noChangeArrowheads="1"/>
              </p:cNvSpPr>
              <p:nvPr/>
            </p:nvSpPr>
            <p:spPr bwMode="auto">
              <a:xfrm>
                <a:off x="1725" y="2913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416" name="Rectangle 203"/>
              <p:cNvSpPr>
                <a:spLocks noChangeArrowheads="1"/>
              </p:cNvSpPr>
              <p:nvPr/>
            </p:nvSpPr>
            <p:spPr bwMode="auto">
              <a:xfrm>
                <a:off x="1483" y="2966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417" name="Rectangle 204"/>
              <p:cNvSpPr>
                <a:spLocks noChangeArrowheads="1"/>
              </p:cNvSpPr>
              <p:nvPr/>
            </p:nvSpPr>
            <p:spPr bwMode="auto">
              <a:xfrm>
                <a:off x="1261" y="2966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K</a:t>
                </a:r>
                <a:endParaRPr lang="en-US"/>
              </a:p>
            </p:txBody>
          </p:sp>
          <p:sp>
            <p:nvSpPr>
              <p:cNvPr id="13418" name="Rectangle 205"/>
              <p:cNvSpPr>
                <a:spLocks noChangeArrowheads="1"/>
              </p:cNvSpPr>
              <p:nvPr/>
            </p:nvSpPr>
            <p:spPr bwMode="auto">
              <a:xfrm>
                <a:off x="1503" y="2797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419" name="Rectangle 206"/>
              <p:cNvSpPr>
                <a:spLocks noChangeArrowheads="1"/>
              </p:cNvSpPr>
              <p:nvPr/>
            </p:nvSpPr>
            <p:spPr bwMode="auto">
              <a:xfrm>
                <a:off x="1638" y="2949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en-US"/>
              </a:p>
            </p:txBody>
          </p:sp>
        </p:grpSp>
        <p:grpSp>
          <p:nvGrpSpPr>
            <p:cNvPr id="4" name="Group 408"/>
            <p:cNvGrpSpPr>
              <a:grpSpLocks/>
            </p:cNvGrpSpPr>
            <p:nvPr/>
          </p:nvGrpSpPr>
          <p:grpSpPr bwMode="auto">
            <a:xfrm>
              <a:off x="622" y="2031"/>
              <a:ext cx="2724" cy="1096"/>
              <a:chOff x="622" y="2031"/>
              <a:chExt cx="2724" cy="1096"/>
            </a:xfrm>
          </p:grpSpPr>
          <p:sp>
            <p:nvSpPr>
              <p:cNvPr id="13020" name="Rectangle 208"/>
              <p:cNvSpPr>
                <a:spLocks noChangeArrowheads="1"/>
              </p:cNvSpPr>
              <p:nvPr/>
            </p:nvSpPr>
            <p:spPr bwMode="auto">
              <a:xfrm>
                <a:off x="1420" y="2949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en-US"/>
              </a:p>
            </p:txBody>
          </p:sp>
          <p:sp>
            <p:nvSpPr>
              <p:cNvPr id="13021" name="Rectangle 209"/>
              <p:cNvSpPr>
                <a:spLocks noChangeArrowheads="1"/>
              </p:cNvSpPr>
              <p:nvPr/>
            </p:nvSpPr>
            <p:spPr bwMode="auto">
              <a:xfrm>
                <a:off x="829" y="2833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=</a:t>
                </a:r>
                <a:endParaRPr lang="en-US"/>
              </a:p>
            </p:txBody>
          </p:sp>
          <p:sp>
            <p:nvSpPr>
              <p:cNvPr id="13022" name="Rectangle 210"/>
              <p:cNvSpPr>
                <a:spLocks noChangeArrowheads="1"/>
              </p:cNvSpPr>
              <p:nvPr/>
            </p:nvSpPr>
            <p:spPr bwMode="auto">
              <a:xfrm>
                <a:off x="899" y="2833"/>
                <a:ext cx="4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Symbol" pitchFamily="18" charset="2"/>
                  </a:rPr>
                  <a:t>m</a:t>
                </a:r>
                <a:endParaRPr lang="en-US"/>
              </a:p>
            </p:txBody>
          </p:sp>
          <p:sp>
            <p:nvSpPr>
              <p:cNvPr id="13023" name="Rectangle 211"/>
              <p:cNvSpPr>
                <a:spLocks noChangeArrowheads="1"/>
              </p:cNvSpPr>
              <p:nvPr/>
            </p:nvSpPr>
            <p:spPr bwMode="auto">
              <a:xfrm>
                <a:off x="675" y="2833"/>
                <a:ext cx="4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Symbol" pitchFamily="18" charset="2"/>
                  </a:rPr>
                  <a:t>m</a:t>
                </a:r>
                <a:endParaRPr lang="en-US"/>
              </a:p>
            </p:txBody>
          </p:sp>
          <p:sp>
            <p:nvSpPr>
              <p:cNvPr id="13024" name="Line 212"/>
              <p:cNvSpPr>
                <a:spLocks noChangeShapeType="1"/>
              </p:cNvSpPr>
              <p:nvPr/>
            </p:nvSpPr>
            <p:spPr bwMode="auto">
              <a:xfrm>
                <a:off x="1702" y="3027"/>
                <a:ext cx="183" cy="2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025" name="Line 213"/>
              <p:cNvSpPr>
                <a:spLocks noChangeShapeType="1"/>
              </p:cNvSpPr>
              <p:nvPr/>
            </p:nvSpPr>
            <p:spPr bwMode="auto">
              <a:xfrm>
                <a:off x="1223" y="2911"/>
                <a:ext cx="697" cy="2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026" name="Rectangle 214"/>
              <p:cNvSpPr>
                <a:spLocks noChangeArrowheads="1"/>
              </p:cNvSpPr>
              <p:nvPr/>
            </p:nvSpPr>
            <p:spPr bwMode="auto">
              <a:xfrm>
                <a:off x="1891" y="2966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)</a:t>
                </a:r>
                <a:endParaRPr lang="en-US"/>
              </a:p>
            </p:txBody>
          </p:sp>
          <p:sp>
            <p:nvSpPr>
              <p:cNvPr id="13027" name="Rectangle 215"/>
              <p:cNvSpPr>
                <a:spLocks noChangeArrowheads="1"/>
              </p:cNvSpPr>
              <p:nvPr/>
            </p:nvSpPr>
            <p:spPr bwMode="auto">
              <a:xfrm>
                <a:off x="1229" y="2966"/>
                <a:ext cx="2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(</a:t>
                </a:r>
                <a:endParaRPr lang="en-US"/>
              </a:p>
            </p:txBody>
          </p:sp>
          <p:sp>
            <p:nvSpPr>
              <p:cNvPr id="13028" name="Rectangle 216"/>
              <p:cNvSpPr>
                <a:spLocks noChangeArrowheads="1"/>
              </p:cNvSpPr>
              <p:nvPr/>
            </p:nvSpPr>
            <p:spPr bwMode="auto">
              <a:xfrm>
                <a:off x="1788" y="3083"/>
                <a:ext cx="11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endParaRPr lang="en-US"/>
              </a:p>
            </p:txBody>
          </p:sp>
          <p:sp>
            <p:nvSpPr>
              <p:cNvPr id="13029" name="Rectangle 217"/>
              <p:cNvSpPr>
                <a:spLocks noChangeArrowheads="1"/>
              </p:cNvSpPr>
              <p:nvPr/>
            </p:nvSpPr>
            <p:spPr bwMode="auto">
              <a:xfrm>
                <a:off x="1790" y="2909"/>
                <a:ext cx="2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2</a:t>
                </a:r>
                <a:endParaRPr lang="en-US"/>
              </a:p>
            </p:txBody>
          </p:sp>
          <p:sp>
            <p:nvSpPr>
              <p:cNvPr id="13030" name="Rectangle 218"/>
              <p:cNvSpPr>
                <a:spLocks noChangeArrowheads="1"/>
              </p:cNvSpPr>
              <p:nvPr/>
            </p:nvSpPr>
            <p:spPr bwMode="auto">
              <a:xfrm>
                <a:off x="1117" y="2904"/>
                <a:ext cx="11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endParaRPr lang="en-US"/>
              </a:p>
            </p:txBody>
          </p:sp>
          <p:sp>
            <p:nvSpPr>
              <p:cNvPr id="13031" name="Rectangle 219"/>
              <p:cNvSpPr>
                <a:spLocks noChangeArrowheads="1"/>
              </p:cNvSpPr>
              <p:nvPr/>
            </p:nvSpPr>
            <p:spPr bwMode="auto">
              <a:xfrm>
                <a:off x="951" y="2904"/>
                <a:ext cx="88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max,</a:t>
                </a:r>
                <a:endParaRPr lang="en-US"/>
              </a:p>
            </p:txBody>
          </p:sp>
          <p:sp>
            <p:nvSpPr>
              <p:cNvPr id="13032" name="Rectangle 220"/>
              <p:cNvSpPr>
                <a:spLocks noChangeArrowheads="1"/>
              </p:cNvSpPr>
              <p:nvPr/>
            </p:nvSpPr>
            <p:spPr bwMode="auto">
              <a:xfrm>
                <a:off x="1803" y="3082"/>
                <a:ext cx="64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3033" name="Rectangle 221"/>
              <p:cNvSpPr>
                <a:spLocks noChangeArrowheads="1"/>
              </p:cNvSpPr>
              <p:nvPr/>
            </p:nvSpPr>
            <p:spPr bwMode="auto">
              <a:xfrm>
                <a:off x="1772" y="3082"/>
                <a:ext cx="1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i</a:t>
                </a:r>
                <a:endParaRPr lang="en-US"/>
              </a:p>
            </p:txBody>
          </p:sp>
          <p:sp>
            <p:nvSpPr>
              <p:cNvPr id="13034" name="Rectangle 222"/>
              <p:cNvSpPr>
                <a:spLocks noChangeArrowheads="1"/>
              </p:cNvSpPr>
              <p:nvPr/>
            </p:nvSpPr>
            <p:spPr bwMode="auto">
              <a:xfrm>
                <a:off x="1783" y="2966"/>
                <a:ext cx="65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3035" name="Rectangle 223"/>
              <p:cNvSpPr>
                <a:spLocks noChangeArrowheads="1"/>
              </p:cNvSpPr>
              <p:nvPr/>
            </p:nvSpPr>
            <p:spPr bwMode="auto">
              <a:xfrm>
                <a:off x="1540" y="3019"/>
                <a:ext cx="65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3036" name="Rectangle 224"/>
              <p:cNvSpPr>
                <a:spLocks noChangeArrowheads="1"/>
              </p:cNvSpPr>
              <p:nvPr/>
            </p:nvSpPr>
            <p:spPr bwMode="auto">
              <a:xfrm>
                <a:off x="1324" y="3019"/>
                <a:ext cx="64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3037" name="Rectangle 225"/>
              <p:cNvSpPr>
                <a:spLocks noChangeArrowheads="1"/>
              </p:cNvSpPr>
              <p:nvPr/>
            </p:nvSpPr>
            <p:spPr bwMode="auto">
              <a:xfrm>
                <a:off x="1561" y="2848"/>
                <a:ext cx="64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3038" name="Rectangle 226"/>
              <p:cNvSpPr>
                <a:spLocks noChangeArrowheads="1"/>
              </p:cNvSpPr>
              <p:nvPr/>
            </p:nvSpPr>
            <p:spPr bwMode="auto">
              <a:xfrm>
                <a:off x="1131" y="2903"/>
                <a:ext cx="65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3039" name="Rectangle 227"/>
              <p:cNvSpPr>
                <a:spLocks noChangeArrowheads="1"/>
              </p:cNvSpPr>
              <p:nvPr/>
            </p:nvSpPr>
            <p:spPr bwMode="auto">
              <a:xfrm>
                <a:off x="1047" y="2903"/>
                <a:ext cx="6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sim</a:t>
                </a:r>
                <a:endParaRPr lang="en-US"/>
              </a:p>
            </p:txBody>
          </p:sp>
          <p:sp>
            <p:nvSpPr>
              <p:cNvPr id="13040" name="Rectangle 228"/>
              <p:cNvSpPr>
                <a:spLocks noChangeArrowheads="1"/>
              </p:cNvSpPr>
              <p:nvPr/>
            </p:nvSpPr>
            <p:spPr bwMode="auto">
              <a:xfrm>
                <a:off x="729" y="2903"/>
                <a:ext cx="64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3041" name="Rectangle 229"/>
              <p:cNvSpPr>
                <a:spLocks noChangeArrowheads="1"/>
              </p:cNvSpPr>
              <p:nvPr/>
            </p:nvSpPr>
            <p:spPr bwMode="auto">
              <a:xfrm>
                <a:off x="1712" y="3030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K</a:t>
                </a:r>
                <a:endParaRPr lang="en-US"/>
              </a:p>
            </p:txBody>
          </p:sp>
          <p:sp>
            <p:nvSpPr>
              <p:cNvPr id="13042" name="Rectangle 230"/>
              <p:cNvSpPr>
                <a:spLocks noChangeArrowheads="1"/>
              </p:cNvSpPr>
              <p:nvPr/>
            </p:nvSpPr>
            <p:spPr bwMode="auto">
              <a:xfrm>
                <a:off x="1725" y="2913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043" name="Rectangle 231"/>
              <p:cNvSpPr>
                <a:spLocks noChangeArrowheads="1"/>
              </p:cNvSpPr>
              <p:nvPr/>
            </p:nvSpPr>
            <p:spPr bwMode="auto">
              <a:xfrm>
                <a:off x="1483" y="2966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044" name="Rectangle 232"/>
              <p:cNvSpPr>
                <a:spLocks noChangeArrowheads="1"/>
              </p:cNvSpPr>
              <p:nvPr/>
            </p:nvSpPr>
            <p:spPr bwMode="auto">
              <a:xfrm>
                <a:off x="1261" y="2966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K</a:t>
                </a:r>
                <a:endParaRPr lang="en-US"/>
              </a:p>
            </p:txBody>
          </p:sp>
          <p:sp>
            <p:nvSpPr>
              <p:cNvPr id="13045" name="Rectangle 233"/>
              <p:cNvSpPr>
                <a:spLocks noChangeArrowheads="1"/>
              </p:cNvSpPr>
              <p:nvPr/>
            </p:nvSpPr>
            <p:spPr bwMode="auto">
              <a:xfrm>
                <a:off x="1503" y="2797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046" name="Rectangle 234"/>
              <p:cNvSpPr>
                <a:spLocks noChangeArrowheads="1"/>
              </p:cNvSpPr>
              <p:nvPr/>
            </p:nvSpPr>
            <p:spPr bwMode="auto">
              <a:xfrm>
                <a:off x="1638" y="2949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en-US"/>
              </a:p>
            </p:txBody>
          </p:sp>
          <p:sp>
            <p:nvSpPr>
              <p:cNvPr id="13047" name="Rectangle 235"/>
              <p:cNvSpPr>
                <a:spLocks noChangeArrowheads="1"/>
              </p:cNvSpPr>
              <p:nvPr/>
            </p:nvSpPr>
            <p:spPr bwMode="auto">
              <a:xfrm>
                <a:off x="1420" y="2949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en-US"/>
              </a:p>
            </p:txBody>
          </p:sp>
          <p:sp>
            <p:nvSpPr>
              <p:cNvPr id="13048" name="Rectangle 236"/>
              <p:cNvSpPr>
                <a:spLocks noChangeArrowheads="1"/>
              </p:cNvSpPr>
              <p:nvPr/>
            </p:nvSpPr>
            <p:spPr bwMode="auto">
              <a:xfrm>
                <a:off x="829" y="2833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=</a:t>
                </a:r>
                <a:endParaRPr lang="en-US"/>
              </a:p>
            </p:txBody>
          </p:sp>
          <p:sp>
            <p:nvSpPr>
              <p:cNvPr id="13049" name="Rectangle 237"/>
              <p:cNvSpPr>
                <a:spLocks noChangeArrowheads="1"/>
              </p:cNvSpPr>
              <p:nvPr/>
            </p:nvSpPr>
            <p:spPr bwMode="auto">
              <a:xfrm>
                <a:off x="899" y="2833"/>
                <a:ext cx="4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Symbol" pitchFamily="18" charset="2"/>
                  </a:rPr>
                  <a:t>m</a:t>
                </a:r>
                <a:endParaRPr lang="en-US"/>
              </a:p>
            </p:txBody>
          </p:sp>
          <p:sp>
            <p:nvSpPr>
              <p:cNvPr id="13050" name="Rectangle 238"/>
              <p:cNvSpPr>
                <a:spLocks noChangeArrowheads="1"/>
              </p:cNvSpPr>
              <p:nvPr/>
            </p:nvSpPr>
            <p:spPr bwMode="auto">
              <a:xfrm>
                <a:off x="675" y="2833"/>
                <a:ext cx="4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Symbol" pitchFamily="18" charset="2"/>
                  </a:rPr>
                  <a:t>m</a:t>
                </a:r>
                <a:endParaRPr lang="en-US"/>
              </a:p>
            </p:txBody>
          </p:sp>
          <p:sp>
            <p:nvSpPr>
              <p:cNvPr id="13051" name="Line 239"/>
              <p:cNvSpPr>
                <a:spLocks noChangeShapeType="1"/>
              </p:cNvSpPr>
              <p:nvPr/>
            </p:nvSpPr>
            <p:spPr bwMode="auto">
              <a:xfrm>
                <a:off x="1216" y="2524"/>
                <a:ext cx="436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052" name="Rectangle 240"/>
              <p:cNvSpPr>
                <a:spLocks noChangeArrowheads="1"/>
              </p:cNvSpPr>
              <p:nvPr/>
            </p:nvSpPr>
            <p:spPr bwMode="auto">
              <a:xfrm>
                <a:off x="1621" y="2527"/>
                <a:ext cx="2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)</a:t>
                </a:r>
                <a:endParaRPr lang="en-US"/>
              </a:p>
            </p:txBody>
          </p:sp>
          <p:sp>
            <p:nvSpPr>
              <p:cNvPr id="13053" name="Rectangle 241"/>
              <p:cNvSpPr>
                <a:spLocks noChangeArrowheads="1"/>
              </p:cNvSpPr>
              <p:nvPr/>
            </p:nvSpPr>
            <p:spPr bwMode="auto">
              <a:xfrm>
                <a:off x="1222" y="2527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(</a:t>
                </a:r>
                <a:endParaRPr lang="en-US"/>
              </a:p>
            </p:txBody>
          </p:sp>
          <p:sp>
            <p:nvSpPr>
              <p:cNvPr id="13054" name="Rectangle 242"/>
              <p:cNvSpPr>
                <a:spLocks noChangeArrowheads="1"/>
              </p:cNvSpPr>
              <p:nvPr/>
            </p:nvSpPr>
            <p:spPr bwMode="auto">
              <a:xfrm>
                <a:off x="1104" y="2517"/>
                <a:ext cx="11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endParaRPr lang="en-US"/>
              </a:p>
            </p:txBody>
          </p:sp>
          <p:sp>
            <p:nvSpPr>
              <p:cNvPr id="13055" name="Rectangle 243"/>
              <p:cNvSpPr>
                <a:spLocks noChangeArrowheads="1"/>
              </p:cNvSpPr>
              <p:nvPr/>
            </p:nvSpPr>
            <p:spPr bwMode="auto">
              <a:xfrm>
                <a:off x="940" y="2517"/>
                <a:ext cx="88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max,</a:t>
                </a:r>
                <a:endParaRPr lang="en-US"/>
              </a:p>
            </p:txBody>
          </p:sp>
          <p:sp>
            <p:nvSpPr>
              <p:cNvPr id="13056" name="Rectangle 244"/>
              <p:cNvSpPr>
                <a:spLocks noChangeArrowheads="1"/>
              </p:cNvSpPr>
              <p:nvPr/>
            </p:nvSpPr>
            <p:spPr bwMode="auto">
              <a:xfrm>
                <a:off x="1536" y="2580"/>
                <a:ext cx="68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Fru</a:t>
                </a:r>
                <a:endParaRPr lang="en-US"/>
              </a:p>
            </p:txBody>
          </p:sp>
          <p:sp>
            <p:nvSpPr>
              <p:cNvPr id="13057" name="Rectangle 245"/>
              <p:cNvSpPr>
                <a:spLocks noChangeArrowheads="1"/>
              </p:cNvSpPr>
              <p:nvPr/>
            </p:nvSpPr>
            <p:spPr bwMode="auto">
              <a:xfrm>
                <a:off x="1317" y="2580"/>
                <a:ext cx="68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Fru</a:t>
                </a:r>
                <a:endParaRPr lang="en-US"/>
              </a:p>
            </p:txBody>
          </p:sp>
          <p:sp>
            <p:nvSpPr>
              <p:cNvPr id="13058" name="Rectangle 246"/>
              <p:cNvSpPr>
                <a:spLocks noChangeArrowheads="1"/>
              </p:cNvSpPr>
              <p:nvPr/>
            </p:nvSpPr>
            <p:spPr bwMode="auto">
              <a:xfrm>
                <a:off x="1421" y="2463"/>
                <a:ext cx="68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Fru</a:t>
                </a:r>
                <a:endParaRPr lang="en-US"/>
              </a:p>
            </p:txBody>
          </p:sp>
          <p:sp>
            <p:nvSpPr>
              <p:cNvPr id="13059" name="Rectangle 247"/>
              <p:cNvSpPr>
                <a:spLocks noChangeArrowheads="1"/>
              </p:cNvSpPr>
              <p:nvPr/>
            </p:nvSpPr>
            <p:spPr bwMode="auto">
              <a:xfrm>
                <a:off x="1120" y="2516"/>
                <a:ext cx="67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Fru</a:t>
                </a:r>
                <a:endParaRPr lang="en-US"/>
              </a:p>
            </p:txBody>
          </p:sp>
          <p:sp>
            <p:nvSpPr>
              <p:cNvPr id="13060" name="Rectangle 248"/>
              <p:cNvSpPr>
                <a:spLocks noChangeArrowheads="1"/>
              </p:cNvSpPr>
              <p:nvPr/>
            </p:nvSpPr>
            <p:spPr bwMode="auto">
              <a:xfrm>
                <a:off x="1036" y="2516"/>
                <a:ext cx="6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sim</a:t>
                </a:r>
                <a:endParaRPr lang="en-US"/>
              </a:p>
            </p:txBody>
          </p:sp>
          <p:sp>
            <p:nvSpPr>
              <p:cNvPr id="13061" name="Rectangle 249"/>
              <p:cNvSpPr>
                <a:spLocks noChangeArrowheads="1"/>
              </p:cNvSpPr>
              <p:nvPr/>
            </p:nvSpPr>
            <p:spPr bwMode="auto">
              <a:xfrm>
                <a:off x="715" y="2516"/>
                <a:ext cx="67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Fru</a:t>
                </a:r>
                <a:endParaRPr lang="en-US"/>
              </a:p>
            </p:txBody>
          </p:sp>
          <p:sp>
            <p:nvSpPr>
              <p:cNvPr id="13062" name="Rectangle 250"/>
              <p:cNvSpPr>
                <a:spLocks noChangeArrowheads="1"/>
              </p:cNvSpPr>
              <p:nvPr/>
            </p:nvSpPr>
            <p:spPr bwMode="auto">
              <a:xfrm>
                <a:off x="1479" y="2527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063" name="Rectangle 251"/>
              <p:cNvSpPr>
                <a:spLocks noChangeArrowheads="1"/>
              </p:cNvSpPr>
              <p:nvPr/>
            </p:nvSpPr>
            <p:spPr bwMode="auto">
              <a:xfrm>
                <a:off x="1254" y="2527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K</a:t>
                </a:r>
                <a:endParaRPr lang="en-US"/>
              </a:p>
            </p:txBody>
          </p:sp>
          <p:sp>
            <p:nvSpPr>
              <p:cNvPr id="13064" name="Rectangle 252"/>
              <p:cNvSpPr>
                <a:spLocks noChangeArrowheads="1"/>
              </p:cNvSpPr>
              <p:nvPr/>
            </p:nvSpPr>
            <p:spPr bwMode="auto">
              <a:xfrm>
                <a:off x="1363" y="2409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065" name="Rectangle 253"/>
              <p:cNvSpPr>
                <a:spLocks noChangeArrowheads="1"/>
              </p:cNvSpPr>
              <p:nvPr/>
            </p:nvSpPr>
            <p:spPr bwMode="auto">
              <a:xfrm>
                <a:off x="1417" y="2510"/>
                <a:ext cx="42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en-US"/>
              </a:p>
            </p:txBody>
          </p:sp>
          <p:sp>
            <p:nvSpPr>
              <p:cNvPr id="13066" name="Rectangle 254"/>
              <p:cNvSpPr>
                <a:spLocks noChangeArrowheads="1"/>
              </p:cNvSpPr>
              <p:nvPr/>
            </p:nvSpPr>
            <p:spPr bwMode="auto">
              <a:xfrm>
                <a:off x="819" y="2446"/>
                <a:ext cx="42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=</a:t>
                </a:r>
                <a:endParaRPr lang="en-US"/>
              </a:p>
            </p:txBody>
          </p:sp>
          <p:sp>
            <p:nvSpPr>
              <p:cNvPr id="13067" name="Rectangle 255"/>
              <p:cNvSpPr>
                <a:spLocks noChangeArrowheads="1"/>
              </p:cNvSpPr>
              <p:nvPr/>
            </p:nvSpPr>
            <p:spPr bwMode="auto">
              <a:xfrm>
                <a:off x="888" y="2446"/>
                <a:ext cx="4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Symbol" pitchFamily="18" charset="2"/>
                  </a:rPr>
                  <a:t>m</a:t>
                </a:r>
                <a:endParaRPr lang="en-US"/>
              </a:p>
            </p:txBody>
          </p:sp>
          <p:sp>
            <p:nvSpPr>
              <p:cNvPr id="13068" name="Rectangle 256"/>
              <p:cNvSpPr>
                <a:spLocks noChangeArrowheads="1"/>
              </p:cNvSpPr>
              <p:nvPr/>
            </p:nvSpPr>
            <p:spPr bwMode="auto">
              <a:xfrm>
                <a:off x="661" y="2446"/>
                <a:ext cx="4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Symbol" pitchFamily="18" charset="2"/>
                  </a:rPr>
                  <a:t>m</a:t>
                </a:r>
                <a:endParaRPr lang="en-US"/>
              </a:p>
            </p:txBody>
          </p:sp>
          <p:sp>
            <p:nvSpPr>
              <p:cNvPr id="13069" name="Line 257"/>
              <p:cNvSpPr>
                <a:spLocks noChangeShapeType="1"/>
              </p:cNvSpPr>
              <p:nvPr/>
            </p:nvSpPr>
            <p:spPr bwMode="auto">
              <a:xfrm>
                <a:off x="1216" y="2524"/>
                <a:ext cx="436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070" name="Rectangle 258"/>
              <p:cNvSpPr>
                <a:spLocks noChangeArrowheads="1"/>
              </p:cNvSpPr>
              <p:nvPr/>
            </p:nvSpPr>
            <p:spPr bwMode="auto">
              <a:xfrm>
                <a:off x="1621" y="2527"/>
                <a:ext cx="2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)</a:t>
                </a:r>
                <a:endParaRPr lang="en-US"/>
              </a:p>
            </p:txBody>
          </p:sp>
          <p:sp>
            <p:nvSpPr>
              <p:cNvPr id="13071" name="Rectangle 259"/>
              <p:cNvSpPr>
                <a:spLocks noChangeArrowheads="1"/>
              </p:cNvSpPr>
              <p:nvPr/>
            </p:nvSpPr>
            <p:spPr bwMode="auto">
              <a:xfrm>
                <a:off x="1222" y="2527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(</a:t>
                </a:r>
                <a:endParaRPr lang="en-US"/>
              </a:p>
            </p:txBody>
          </p:sp>
          <p:sp>
            <p:nvSpPr>
              <p:cNvPr id="13072" name="Rectangle 260"/>
              <p:cNvSpPr>
                <a:spLocks noChangeArrowheads="1"/>
              </p:cNvSpPr>
              <p:nvPr/>
            </p:nvSpPr>
            <p:spPr bwMode="auto">
              <a:xfrm>
                <a:off x="1104" y="2517"/>
                <a:ext cx="11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endParaRPr lang="en-US"/>
              </a:p>
            </p:txBody>
          </p:sp>
          <p:sp>
            <p:nvSpPr>
              <p:cNvPr id="13073" name="Rectangle 261"/>
              <p:cNvSpPr>
                <a:spLocks noChangeArrowheads="1"/>
              </p:cNvSpPr>
              <p:nvPr/>
            </p:nvSpPr>
            <p:spPr bwMode="auto">
              <a:xfrm>
                <a:off x="940" y="2517"/>
                <a:ext cx="88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max,</a:t>
                </a:r>
                <a:endParaRPr lang="en-US"/>
              </a:p>
            </p:txBody>
          </p:sp>
          <p:sp>
            <p:nvSpPr>
              <p:cNvPr id="13074" name="Rectangle 262"/>
              <p:cNvSpPr>
                <a:spLocks noChangeArrowheads="1"/>
              </p:cNvSpPr>
              <p:nvPr/>
            </p:nvSpPr>
            <p:spPr bwMode="auto">
              <a:xfrm>
                <a:off x="1536" y="2580"/>
                <a:ext cx="68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Fru</a:t>
                </a:r>
                <a:endParaRPr lang="en-US"/>
              </a:p>
            </p:txBody>
          </p:sp>
          <p:sp>
            <p:nvSpPr>
              <p:cNvPr id="13075" name="Rectangle 263"/>
              <p:cNvSpPr>
                <a:spLocks noChangeArrowheads="1"/>
              </p:cNvSpPr>
              <p:nvPr/>
            </p:nvSpPr>
            <p:spPr bwMode="auto">
              <a:xfrm>
                <a:off x="1317" y="2580"/>
                <a:ext cx="68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Fru</a:t>
                </a:r>
                <a:endParaRPr lang="en-US"/>
              </a:p>
            </p:txBody>
          </p:sp>
          <p:sp>
            <p:nvSpPr>
              <p:cNvPr id="13076" name="Rectangle 264"/>
              <p:cNvSpPr>
                <a:spLocks noChangeArrowheads="1"/>
              </p:cNvSpPr>
              <p:nvPr/>
            </p:nvSpPr>
            <p:spPr bwMode="auto">
              <a:xfrm>
                <a:off x="1421" y="2463"/>
                <a:ext cx="68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Fru</a:t>
                </a:r>
                <a:endParaRPr lang="en-US"/>
              </a:p>
            </p:txBody>
          </p:sp>
          <p:sp>
            <p:nvSpPr>
              <p:cNvPr id="13077" name="Rectangle 265"/>
              <p:cNvSpPr>
                <a:spLocks noChangeArrowheads="1"/>
              </p:cNvSpPr>
              <p:nvPr/>
            </p:nvSpPr>
            <p:spPr bwMode="auto">
              <a:xfrm>
                <a:off x="1120" y="2516"/>
                <a:ext cx="67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Fru</a:t>
                </a:r>
                <a:endParaRPr lang="en-US"/>
              </a:p>
            </p:txBody>
          </p:sp>
          <p:sp>
            <p:nvSpPr>
              <p:cNvPr id="13078" name="Rectangle 266"/>
              <p:cNvSpPr>
                <a:spLocks noChangeArrowheads="1"/>
              </p:cNvSpPr>
              <p:nvPr/>
            </p:nvSpPr>
            <p:spPr bwMode="auto">
              <a:xfrm>
                <a:off x="1036" y="2516"/>
                <a:ext cx="6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sim</a:t>
                </a:r>
                <a:endParaRPr lang="en-US"/>
              </a:p>
            </p:txBody>
          </p:sp>
          <p:sp>
            <p:nvSpPr>
              <p:cNvPr id="13079" name="Rectangle 267"/>
              <p:cNvSpPr>
                <a:spLocks noChangeArrowheads="1"/>
              </p:cNvSpPr>
              <p:nvPr/>
            </p:nvSpPr>
            <p:spPr bwMode="auto">
              <a:xfrm>
                <a:off x="715" y="2516"/>
                <a:ext cx="67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Fru</a:t>
                </a:r>
                <a:endParaRPr lang="en-US"/>
              </a:p>
            </p:txBody>
          </p:sp>
          <p:sp>
            <p:nvSpPr>
              <p:cNvPr id="13080" name="Rectangle 268"/>
              <p:cNvSpPr>
                <a:spLocks noChangeArrowheads="1"/>
              </p:cNvSpPr>
              <p:nvPr/>
            </p:nvSpPr>
            <p:spPr bwMode="auto">
              <a:xfrm>
                <a:off x="1479" y="2527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081" name="Rectangle 269"/>
              <p:cNvSpPr>
                <a:spLocks noChangeArrowheads="1"/>
              </p:cNvSpPr>
              <p:nvPr/>
            </p:nvSpPr>
            <p:spPr bwMode="auto">
              <a:xfrm>
                <a:off x="1254" y="2527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K</a:t>
                </a:r>
                <a:endParaRPr lang="en-US"/>
              </a:p>
            </p:txBody>
          </p:sp>
          <p:sp>
            <p:nvSpPr>
              <p:cNvPr id="13082" name="Rectangle 270"/>
              <p:cNvSpPr>
                <a:spLocks noChangeArrowheads="1"/>
              </p:cNvSpPr>
              <p:nvPr/>
            </p:nvSpPr>
            <p:spPr bwMode="auto">
              <a:xfrm>
                <a:off x="1363" y="2409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083" name="Rectangle 271"/>
              <p:cNvSpPr>
                <a:spLocks noChangeArrowheads="1"/>
              </p:cNvSpPr>
              <p:nvPr/>
            </p:nvSpPr>
            <p:spPr bwMode="auto">
              <a:xfrm>
                <a:off x="1417" y="2510"/>
                <a:ext cx="42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en-US"/>
              </a:p>
            </p:txBody>
          </p:sp>
          <p:sp>
            <p:nvSpPr>
              <p:cNvPr id="13084" name="Rectangle 272"/>
              <p:cNvSpPr>
                <a:spLocks noChangeArrowheads="1"/>
              </p:cNvSpPr>
              <p:nvPr/>
            </p:nvSpPr>
            <p:spPr bwMode="auto">
              <a:xfrm>
                <a:off x="819" y="2446"/>
                <a:ext cx="42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=</a:t>
                </a:r>
                <a:endParaRPr lang="en-US"/>
              </a:p>
            </p:txBody>
          </p:sp>
          <p:sp>
            <p:nvSpPr>
              <p:cNvPr id="13085" name="Rectangle 273"/>
              <p:cNvSpPr>
                <a:spLocks noChangeArrowheads="1"/>
              </p:cNvSpPr>
              <p:nvPr/>
            </p:nvSpPr>
            <p:spPr bwMode="auto">
              <a:xfrm>
                <a:off x="888" y="2446"/>
                <a:ext cx="4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Symbol" pitchFamily="18" charset="2"/>
                  </a:rPr>
                  <a:t>m</a:t>
                </a:r>
                <a:endParaRPr lang="en-US"/>
              </a:p>
            </p:txBody>
          </p:sp>
          <p:sp>
            <p:nvSpPr>
              <p:cNvPr id="13086" name="Rectangle 274"/>
              <p:cNvSpPr>
                <a:spLocks noChangeArrowheads="1"/>
              </p:cNvSpPr>
              <p:nvPr/>
            </p:nvSpPr>
            <p:spPr bwMode="auto">
              <a:xfrm>
                <a:off x="661" y="2446"/>
                <a:ext cx="4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Symbol" pitchFamily="18" charset="2"/>
                  </a:rPr>
                  <a:t>m</a:t>
                </a:r>
                <a:endParaRPr lang="en-US"/>
              </a:p>
            </p:txBody>
          </p:sp>
          <p:sp>
            <p:nvSpPr>
              <p:cNvPr id="13087" name="Line 275"/>
              <p:cNvSpPr>
                <a:spLocks noChangeShapeType="1"/>
              </p:cNvSpPr>
              <p:nvPr/>
            </p:nvSpPr>
            <p:spPr bwMode="auto">
              <a:xfrm>
                <a:off x="1216" y="2524"/>
                <a:ext cx="436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088" name="Rectangle 276"/>
              <p:cNvSpPr>
                <a:spLocks noChangeArrowheads="1"/>
              </p:cNvSpPr>
              <p:nvPr/>
            </p:nvSpPr>
            <p:spPr bwMode="auto">
              <a:xfrm>
                <a:off x="1621" y="2527"/>
                <a:ext cx="2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)</a:t>
                </a:r>
                <a:endParaRPr lang="en-US"/>
              </a:p>
            </p:txBody>
          </p:sp>
          <p:sp>
            <p:nvSpPr>
              <p:cNvPr id="13089" name="Rectangle 277"/>
              <p:cNvSpPr>
                <a:spLocks noChangeArrowheads="1"/>
              </p:cNvSpPr>
              <p:nvPr/>
            </p:nvSpPr>
            <p:spPr bwMode="auto">
              <a:xfrm>
                <a:off x="1222" y="2527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(</a:t>
                </a:r>
                <a:endParaRPr lang="en-US"/>
              </a:p>
            </p:txBody>
          </p:sp>
          <p:sp>
            <p:nvSpPr>
              <p:cNvPr id="13090" name="Rectangle 278"/>
              <p:cNvSpPr>
                <a:spLocks noChangeArrowheads="1"/>
              </p:cNvSpPr>
              <p:nvPr/>
            </p:nvSpPr>
            <p:spPr bwMode="auto">
              <a:xfrm>
                <a:off x="1104" y="2517"/>
                <a:ext cx="11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endParaRPr lang="en-US"/>
              </a:p>
            </p:txBody>
          </p:sp>
          <p:sp>
            <p:nvSpPr>
              <p:cNvPr id="13091" name="Rectangle 279"/>
              <p:cNvSpPr>
                <a:spLocks noChangeArrowheads="1"/>
              </p:cNvSpPr>
              <p:nvPr/>
            </p:nvSpPr>
            <p:spPr bwMode="auto">
              <a:xfrm>
                <a:off x="940" y="2517"/>
                <a:ext cx="88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max,</a:t>
                </a:r>
                <a:endParaRPr lang="en-US"/>
              </a:p>
            </p:txBody>
          </p:sp>
          <p:sp>
            <p:nvSpPr>
              <p:cNvPr id="13092" name="Rectangle 280"/>
              <p:cNvSpPr>
                <a:spLocks noChangeArrowheads="1"/>
              </p:cNvSpPr>
              <p:nvPr/>
            </p:nvSpPr>
            <p:spPr bwMode="auto">
              <a:xfrm>
                <a:off x="1536" y="2580"/>
                <a:ext cx="68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Fru</a:t>
                </a:r>
                <a:endParaRPr lang="en-US"/>
              </a:p>
            </p:txBody>
          </p:sp>
          <p:sp>
            <p:nvSpPr>
              <p:cNvPr id="13093" name="Rectangle 281"/>
              <p:cNvSpPr>
                <a:spLocks noChangeArrowheads="1"/>
              </p:cNvSpPr>
              <p:nvPr/>
            </p:nvSpPr>
            <p:spPr bwMode="auto">
              <a:xfrm>
                <a:off x="1317" y="2580"/>
                <a:ext cx="68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Fru</a:t>
                </a:r>
                <a:endParaRPr lang="en-US"/>
              </a:p>
            </p:txBody>
          </p:sp>
          <p:sp>
            <p:nvSpPr>
              <p:cNvPr id="13094" name="Rectangle 282"/>
              <p:cNvSpPr>
                <a:spLocks noChangeArrowheads="1"/>
              </p:cNvSpPr>
              <p:nvPr/>
            </p:nvSpPr>
            <p:spPr bwMode="auto">
              <a:xfrm>
                <a:off x="1421" y="2463"/>
                <a:ext cx="68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Fru</a:t>
                </a:r>
                <a:endParaRPr lang="en-US"/>
              </a:p>
            </p:txBody>
          </p:sp>
          <p:sp>
            <p:nvSpPr>
              <p:cNvPr id="13095" name="Rectangle 283"/>
              <p:cNvSpPr>
                <a:spLocks noChangeArrowheads="1"/>
              </p:cNvSpPr>
              <p:nvPr/>
            </p:nvSpPr>
            <p:spPr bwMode="auto">
              <a:xfrm>
                <a:off x="1120" y="2516"/>
                <a:ext cx="67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Fru</a:t>
                </a:r>
                <a:endParaRPr lang="en-US"/>
              </a:p>
            </p:txBody>
          </p:sp>
          <p:sp>
            <p:nvSpPr>
              <p:cNvPr id="13096" name="Rectangle 284"/>
              <p:cNvSpPr>
                <a:spLocks noChangeArrowheads="1"/>
              </p:cNvSpPr>
              <p:nvPr/>
            </p:nvSpPr>
            <p:spPr bwMode="auto">
              <a:xfrm>
                <a:off x="1036" y="2516"/>
                <a:ext cx="6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sim</a:t>
                </a:r>
                <a:endParaRPr lang="en-US"/>
              </a:p>
            </p:txBody>
          </p:sp>
          <p:sp>
            <p:nvSpPr>
              <p:cNvPr id="13097" name="Rectangle 285"/>
              <p:cNvSpPr>
                <a:spLocks noChangeArrowheads="1"/>
              </p:cNvSpPr>
              <p:nvPr/>
            </p:nvSpPr>
            <p:spPr bwMode="auto">
              <a:xfrm>
                <a:off x="715" y="2516"/>
                <a:ext cx="67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 dirty="0" err="1">
                    <a:solidFill>
                      <a:srgbClr val="000000"/>
                    </a:solidFill>
                    <a:latin typeface="Times New Roman" pitchFamily="18" charset="0"/>
                  </a:rPr>
                  <a:t>Fru</a:t>
                </a:r>
                <a:endParaRPr lang="en-US" dirty="0"/>
              </a:p>
            </p:txBody>
          </p:sp>
          <p:sp>
            <p:nvSpPr>
              <p:cNvPr id="13098" name="Rectangle 286"/>
              <p:cNvSpPr>
                <a:spLocks noChangeArrowheads="1"/>
              </p:cNvSpPr>
              <p:nvPr/>
            </p:nvSpPr>
            <p:spPr bwMode="auto">
              <a:xfrm>
                <a:off x="1479" y="2527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099" name="Rectangle 287"/>
              <p:cNvSpPr>
                <a:spLocks noChangeArrowheads="1"/>
              </p:cNvSpPr>
              <p:nvPr/>
            </p:nvSpPr>
            <p:spPr bwMode="auto">
              <a:xfrm>
                <a:off x="1254" y="2527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K</a:t>
                </a:r>
                <a:endParaRPr lang="en-US"/>
              </a:p>
            </p:txBody>
          </p:sp>
          <p:sp>
            <p:nvSpPr>
              <p:cNvPr id="13100" name="Rectangle 288"/>
              <p:cNvSpPr>
                <a:spLocks noChangeArrowheads="1"/>
              </p:cNvSpPr>
              <p:nvPr/>
            </p:nvSpPr>
            <p:spPr bwMode="auto">
              <a:xfrm>
                <a:off x="1363" y="2409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101" name="Rectangle 289"/>
              <p:cNvSpPr>
                <a:spLocks noChangeArrowheads="1"/>
              </p:cNvSpPr>
              <p:nvPr/>
            </p:nvSpPr>
            <p:spPr bwMode="auto">
              <a:xfrm>
                <a:off x="1417" y="2510"/>
                <a:ext cx="42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en-US"/>
              </a:p>
            </p:txBody>
          </p:sp>
          <p:sp>
            <p:nvSpPr>
              <p:cNvPr id="13102" name="Rectangle 290"/>
              <p:cNvSpPr>
                <a:spLocks noChangeArrowheads="1"/>
              </p:cNvSpPr>
              <p:nvPr/>
            </p:nvSpPr>
            <p:spPr bwMode="auto">
              <a:xfrm>
                <a:off x="819" y="2446"/>
                <a:ext cx="42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=</a:t>
                </a:r>
                <a:endParaRPr lang="en-US"/>
              </a:p>
            </p:txBody>
          </p:sp>
          <p:sp>
            <p:nvSpPr>
              <p:cNvPr id="13103" name="Rectangle 291"/>
              <p:cNvSpPr>
                <a:spLocks noChangeArrowheads="1"/>
              </p:cNvSpPr>
              <p:nvPr/>
            </p:nvSpPr>
            <p:spPr bwMode="auto">
              <a:xfrm>
                <a:off x="888" y="2446"/>
                <a:ext cx="4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Symbol" pitchFamily="18" charset="2"/>
                  </a:rPr>
                  <a:t>m</a:t>
                </a:r>
                <a:endParaRPr lang="en-US"/>
              </a:p>
            </p:txBody>
          </p:sp>
          <p:sp>
            <p:nvSpPr>
              <p:cNvPr id="13104" name="Rectangle 292"/>
              <p:cNvSpPr>
                <a:spLocks noChangeArrowheads="1"/>
              </p:cNvSpPr>
              <p:nvPr/>
            </p:nvSpPr>
            <p:spPr bwMode="auto">
              <a:xfrm>
                <a:off x="661" y="2446"/>
                <a:ext cx="4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Symbol" pitchFamily="18" charset="2"/>
                  </a:rPr>
                  <a:t>m</a:t>
                </a:r>
                <a:endParaRPr lang="en-US"/>
              </a:p>
            </p:txBody>
          </p:sp>
          <p:sp>
            <p:nvSpPr>
              <p:cNvPr id="13105" name="Line 293"/>
              <p:cNvSpPr>
                <a:spLocks noChangeShapeType="1"/>
              </p:cNvSpPr>
              <p:nvPr/>
            </p:nvSpPr>
            <p:spPr bwMode="auto">
              <a:xfrm>
                <a:off x="622" y="2154"/>
                <a:ext cx="221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106" name="Line 294"/>
              <p:cNvSpPr>
                <a:spLocks noChangeShapeType="1"/>
              </p:cNvSpPr>
              <p:nvPr/>
            </p:nvSpPr>
            <p:spPr bwMode="auto">
              <a:xfrm>
                <a:off x="1308" y="2154"/>
                <a:ext cx="154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107" name="Line 295"/>
              <p:cNvSpPr>
                <a:spLocks noChangeShapeType="1"/>
              </p:cNvSpPr>
              <p:nvPr/>
            </p:nvSpPr>
            <p:spPr bwMode="auto">
              <a:xfrm>
                <a:off x="2209" y="2154"/>
                <a:ext cx="102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108" name="Line 296"/>
              <p:cNvSpPr>
                <a:spLocks noChangeShapeType="1"/>
              </p:cNvSpPr>
              <p:nvPr/>
            </p:nvSpPr>
            <p:spPr bwMode="auto">
              <a:xfrm>
                <a:off x="3071" y="2154"/>
                <a:ext cx="102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109" name="Rectangle 297"/>
              <p:cNvSpPr>
                <a:spLocks noChangeArrowheads="1"/>
              </p:cNvSpPr>
              <p:nvPr/>
            </p:nvSpPr>
            <p:spPr bwMode="auto">
              <a:xfrm>
                <a:off x="3324" y="2145"/>
                <a:ext cx="2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3110" name="Rectangle 298"/>
              <p:cNvSpPr>
                <a:spLocks noChangeArrowheads="1"/>
              </p:cNvSpPr>
              <p:nvPr/>
            </p:nvSpPr>
            <p:spPr bwMode="auto">
              <a:xfrm>
                <a:off x="2930" y="2145"/>
                <a:ext cx="2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3111" name="Rectangle 299"/>
              <p:cNvSpPr>
                <a:spLocks noChangeArrowheads="1"/>
              </p:cNvSpPr>
              <p:nvPr/>
            </p:nvSpPr>
            <p:spPr bwMode="auto">
              <a:xfrm>
                <a:off x="2636" y="2145"/>
                <a:ext cx="64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exp</a:t>
                </a:r>
                <a:endParaRPr lang="en-US"/>
              </a:p>
            </p:txBody>
          </p:sp>
          <p:sp>
            <p:nvSpPr>
              <p:cNvPr id="13112" name="Rectangle 300"/>
              <p:cNvSpPr>
                <a:spLocks noChangeArrowheads="1"/>
              </p:cNvSpPr>
              <p:nvPr/>
            </p:nvSpPr>
            <p:spPr bwMode="auto">
              <a:xfrm>
                <a:off x="2608" y="2145"/>
                <a:ext cx="2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3113" name="Rectangle 301"/>
              <p:cNvSpPr>
                <a:spLocks noChangeArrowheads="1"/>
              </p:cNvSpPr>
              <p:nvPr/>
            </p:nvSpPr>
            <p:spPr bwMode="auto">
              <a:xfrm>
                <a:off x="2515" y="2145"/>
                <a:ext cx="11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endParaRPr lang="en-US"/>
              </a:p>
            </p:txBody>
          </p:sp>
          <p:sp>
            <p:nvSpPr>
              <p:cNvPr id="13114" name="Rectangle 302"/>
              <p:cNvSpPr>
                <a:spLocks noChangeArrowheads="1"/>
              </p:cNvSpPr>
              <p:nvPr/>
            </p:nvSpPr>
            <p:spPr bwMode="auto">
              <a:xfrm>
                <a:off x="2066" y="2145"/>
                <a:ext cx="2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3115" name="Rectangle 303"/>
              <p:cNvSpPr>
                <a:spLocks noChangeArrowheads="1"/>
              </p:cNvSpPr>
              <p:nvPr/>
            </p:nvSpPr>
            <p:spPr bwMode="auto">
              <a:xfrm>
                <a:off x="1818" y="2145"/>
                <a:ext cx="2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3116" name="Rectangle 304"/>
              <p:cNvSpPr>
                <a:spLocks noChangeArrowheads="1"/>
              </p:cNvSpPr>
              <p:nvPr/>
            </p:nvSpPr>
            <p:spPr bwMode="auto">
              <a:xfrm>
                <a:off x="1725" y="2145"/>
                <a:ext cx="1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endParaRPr lang="en-US"/>
              </a:p>
            </p:txBody>
          </p:sp>
          <p:sp>
            <p:nvSpPr>
              <p:cNvPr id="13117" name="Rectangle 305"/>
              <p:cNvSpPr>
                <a:spLocks noChangeArrowheads="1"/>
              </p:cNvSpPr>
              <p:nvPr/>
            </p:nvSpPr>
            <p:spPr bwMode="auto">
              <a:xfrm>
                <a:off x="1405" y="2085"/>
                <a:ext cx="11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endParaRPr lang="en-US"/>
              </a:p>
            </p:txBody>
          </p:sp>
          <p:sp>
            <p:nvSpPr>
              <p:cNvPr id="13118" name="Rectangle 306"/>
              <p:cNvSpPr>
                <a:spLocks noChangeArrowheads="1"/>
              </p:cNvSpPr>
              <p:nvPr/>
            </p:nvSpPr>
            <p:spPr bwMode="auto">
              <a:xfrm>
                <a:off x="1106" y="2145"/>
                <a:ext cx="2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3119" name="Rectangle 307"/>
              <p:cNvSpPr>
                <a:spLocks noChangeArrowheads="1"/>
              </p:cNvSpPr>
              <p:nvPr/>
            </p:nvSpPr>
            <p:spPr bwMode="auto">
              <a:xfrm>
                <a:off x="807" y="2092"/>
                <a:ext cx="2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3120" name="Rectangle 308"/>
              <p:cNvSpPr>
                <a:spLocks noChangeArrowheads="1"/>
              </p:cNvSpPr>
              <p:nvPr/>
            </p:nvSpPr>
            <p:spPr bwMode="auto">
              <a:xfrm>
                <a:off x="2964" y="2091"/>
                <a:ext cx="2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)</a:t>
                </a:r>
                <a:endParaRPr lang="en-US"/>
              </a:p>
            </p:txBody>
          </p:sp>
          <p:sp>
            <p:nvSpPr>
              <p:cNvPr id="13121" name="Rectangle 309"/>
              <p:cNvSpPr>
                <a:spLocks noChangeArrowheads="1"/>
              </p:cNvSpPr>
              <p:nvPr/>
            </p:nvSpPr>
            <p:spPr bwMode="auto">
              <a:xfrm>
                <a:off x="2327" y="2091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(</a:t>
                </a:r>
                <a:endParaRPr lang="en-US"/>
              </a:p>
            </p:txBody>
          </p:sp>
          <p:sp>
            <p:nvSpPr>
              <p:cNvPr id="13122" name="Rectangle 310"/>
              <p:cNvSpPr>
                <a:spLocks noChangeArrowheads="1"/>
              </p:cNvSpPr>
              <p:nvPr/>
            </p:nvSpPr>
            <p:spPr bwMode="auto">
              <a:xfrm>
                <a:off x="2099" y="2091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)</a:t>
                </a:r>
                <a:endParaRPr lang="en-US"/>
              </a:p>
            </p:txBody>
          </p:sp>
          <p:sp>
            <p:nvSpPr>
              <p:cNvPr id="13123" name="Rectangle 311"/>
              <p:cNvSpPr>
                <a:spLocks noChangeArrowheads="1"/>
              </p:cNvSpPr>
              <p:nvPr/>
            </p:nvSpPr>
            <p:spPr bwMode="auto">
              <a:xfrm>
                <a:off x="1536" y="2091"/>
                <a:ext cx="2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(</a:t>
                </a:r>
                <a:endParaRPr lang="en-US"/>
              </a:p>
            </p:txBody>
          </p:sp>
          <p:sp>
            <p:nvSpPr>
              <p:cNvPr id="13124" name="Rectangle 312"/>
              <p:cNvSpPr>
                <a:spLocks noChangeArrowheads="1"/>
              </p:cNvSpPr>
              <p:nvPr/>
            </p:nvSpPr>
            <p:spPr bwMode="auto">
              <a:xfrm>
                <a:off x="3247" y="2144"/>
                <a:ext cx="6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NH</a:t>
                </a:r>
                <a:endParaRPr lang="en-US"/>
              </a:p>
            </p:txBody>
          </p:sp>
          <p:sp>
            <p:nvSpPr>
              <p:cNvPr id="13125" name="Rectangle 313"/>
              <p:cNvSpPr>
                <a:spLocks noChangeArrowheads="1"/>
              </p:cNvSpPr>
              <p:nvPr/>
            </p:nvSpPr>
            <p:spPr bwMode="auto">
              <a:xfrm>
                <a:off x="3126" y="2091"/>
                <a:ext cx="3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126" name="Rectangle 314"/>
              <p:cNvSpPr>
                <a:spLocks noChangeArrowheads="1"/>
              </p:cNvSpPr>
              <p:nvPr/>
            </p:nvSpPr>
            <p:spPr bwMode="auto">
              <a:xfrm>
                <a:off x="2852" y="2144"/>
                <a:ext cx="6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NH</a:t>
                </a:r>
                <a:endParaRPr lang="en-US"/>
              </a:p>
            </p:txBody>
          </p:sp>
          <p:sp>
            <p:nvSpPr>
              <p:cNvPr id="13127" name="Rectangle 315"/>
              <p:cNvSpPr>
                <a:spLocks noChangeArrowheads="1"/>
              </p:cNvSpPr>
              <p:nvPr/>
            </p:nvSpPr>
            <p:spPr bwMode="auto">
              <a:xfrm>
                <a:off x="2531" y="2144"/>
                <a:ext cx="6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NH</a:t>
                </a:r>
                <a:endParaRPr lang="en-US"/>
              </a:p>
            </p:txBody>
          </p:sp>
          <p:sp>
            <p:nvSpPr>
              <p:cNvPr id="13128" name="Rectangle 316"/>
              <p:cNvSpPr>
                <a:spLocks noChangeArrowheads="1"/>
              </p:cNvSpPr>
              <p:nvPr/>
            </p:nvSpPr>
            <p:spPr bwMode="auto">
              <a:xfrm>
                <a:off x="2412" y="2144"/>
                <a:ext cx="89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Feed</a:t>
                </a:r>
                <a:endParaRPr lang="en-US"/>
              </a:p>
            </p:txBody>
          </p:sp>
          <p:sp>
            <p:nvSpPr>
              <p:cNvPr id="13129" name="Rectangle 317"/>
              <p:cNvSpPr>
                <a:spLocks noChangeArrowheads="1"/>
              </p:cNvSpPr>
              <p:nvPr/>
            </p:nvSpPr>
            <p:spPr bwMode="auto">
              <a:xfrm>
                <a:off x="2263" y="2091"/>
                <a:ext cx="3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130" name="Rectangle 318"/>
              <p:cNvSpPr>
                <a:spLocks noChangeArrowheads="1"/>
              </p:cNvSpPr>
              <p:nvPr/>
            </p:nvSpPr>
            <p:spPr bwMode="auto">
              <a:xfrm>
                <a:off x="1989" y="2144"/>
                <a:ext cx="6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NH</a:t>
                </a:r>
                <a:endParaRPr lang="en-US"/>
              </a:p>
            </p:txBody>
          </p:sp>
          <p:sp>
            <p:nvSpPr>
              <p:cNvPr id="13131" name="Rectangle 319"/>
              <p:cNvSpPr>
                <a:spLocks noChangeArrowheads="1"/>
              </p:cNvSpPr>
              <p:nvPr/>
            </p:nvSpPr>
            <p:spPr bwMode="auto">
              <a:xfrm>
                <a:off x="1740" y="2144"/>
                <a:ext cx="6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NH</a:t>
                </a:r>
                <a:endParaRPr lang="en-US"/>
              </a:p>
            </p:txBody>
          </p:sp>
          <p:sp>
            <p:nvSpPr>
              <p:cNvPr id="13132" name="Rectangle 320"/>
              <p:cNvSpPr>
                <a:spLocks noChangeArrowheads="1"/>
              </p:cNvSpPr>
              <p:nvPr/>
            </p:nvSpPr>
            <p:spPr bwMode="auto">
              <a:xfrm>
                <a:off x="1623" y="2144"/>
                <a:ext cx="89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Feed</a:t>
                </a:r>
                <a:endParaRPr lang="en-US"/>
              </a:p>
            </p:txBody>
          </p:sp>
          <p:sp>
            <p:nvSpPr>
              <p:cNvPr id="13133" name="Rectangle 321"/>
              <p:cNvSpPr>
                <a:spLocks noChangeArrowheads="1"/>
              </p:cNvSpPr>
              <p:nvPr/>
            </p:nvSpPr>
            <p:spPr bwMode="auto">
              <a:xfrm>
                <a:off x="1419" y="2084"/>
                <a:ext cx="27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P</a:t>
                </a:r>
                <a:endParaRPr lang="en-US"/>
              </a:p>
            </p:txBody>
          </p:sp>
          <p:sp>
            <p:nvSpPr>
              <p:cNvPr id="13134" name="Rectangle 322"/>
              <p:cNvSpPr>
                <a:spLocks noChangeArrowheads="1"/>
              </p:cNvSpPr>
              <p:nvPr/>
            </p:nvSpPr>
            <p:spPr bwMode="auto">
              <a:xfrm>
                <a:off x="1364" y="2084"/>
                <a:ext cx="3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</a:t>
                </a:r>
                <a:endParaRPr lang="en-US"/>
              </a:p>
            </p:txBody>
          </p:sp>
          <p:sp>
            <p:nvSpPr>
              <p:cNvPr id="13135" name="Rectangle 323"/>
              <p:cNvSpPr>
                <a:spLocks noChangeArrowheads="1"/>
              </p:cNvSpPr>
              <p:nvPr/>
            </p:nvSpPr>
            <p:spPr bwMode="auto">
              <a:xfrm>
                <a:off x="1029" y="2144"/>
                <a:ext cx="6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NH</a:t>
                </a:r>
                <a:endParaRPr lang="en-US"/>
              </a:p>
            </p:txBody>
          </p:sp>
          <p:sp>
            <p:nvSpPr>
              <p:cNvPr id="13136" name="Rectangle 324"/>
              <p:cNvSpPr>
                <a:spLocks noChangeArrowheads="1"/>
              </p:cNvSpPr>
              <p:nvPr/>
            </p:nvSpPr>
            <p:spPr bwMode="auto">
              <a:xfrm>
                <a:off x="730" y="2091"/>
                <a:ext cx="6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NH</a:t>
                </a:r>
                <a:endParaRPr lang="en-US"/>
              </a:p>
            </p:txBody>
          </p:sp>
          <p:sp>
            <p:nvSpPr>
              <p:cNvPr id="13137" name="Rectangle 325"/>
              <p:cNvSpPr>
                <a:spLocks noChangeArrowheads="1"/>
              </p:cNvSpPr>
              <p:nvPr/>
            </p:nvSpPr>
            <p:spPr bwMode="auto">
              <a:xfrm>
                <a:off x="3187" y="2091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138" name="Rectangle 326"/>
              <p:cNvSpPr>
                <a:spLocks noChangeArrowheads="1"/>
              </p:cNvSpPr>
              <p:nvPr/>
            </p:nvSpPr>
            <p:spPr bwMode="auto">
              <a:xfrm>
                <a:off x="3090" y="2155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V</a:t>
                </a:r>
                <a:endParaRPr lang="en-US"/>
              </a:p>
            </p:txBody>
          </p:sp>
          <p:sp>
            <p:nvSpPr>
              <p:cNvPr id="13139" name="Rectangle 327"/>
              <p:cNvSpPr>
                <a:spLocks noChangeArrowheads="1"/>
              </p:cNvSpPr>
              <p:nvPr/>
            </p:nvSpPr>
            <p:spPr bwMode="auto">
              <a:xfrm>
                <a:off x="3081" y="2038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F</a:t>
                </a:r>
                <a:endParaRPr lang="en-US"/>
              </a:p>
            </p:txBody>
          </p:sp>
          <p:sp>
            <p:nvSpPr>
              <p:cNvPr id="13140" name="Rectangle 328"/>
              <p:cNvSpPr>
                <a:spLocks noChangeArrowheads="1"/>
              </p:cNvSpPr>
              <p:nvPr/>
            </p:nvSpPr>
            <p:spPr bwMode="auto">
              <a:xfrm>
                <a:off x="2793" y="2091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141" name="Rectangle 329"/>
              <p:cNvSpPr>
                <a:spLocks noChangeArrowheads="1"/>
              </p:cNvSpPr>
              <p:nvPr/>
            </p:nvSpPr>
            <p:spPr bwMode="auto">
              <a:xfrm>
                <a:off x="2353" y="2091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142" name="Rectangle 330"/>
              <p:cNvSpPr>
                <a:spLocks noChangeArrowheads="1"/>
              </p:cNvSpPr>
              <p:nvPr/>
            </p:nvSpPr>
            <p:spPr bwMode="auto">
              <a:xfrm>
                <a:off x="2226" y="2155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V</a:t>
                </a:r>
                <a:endParaRPr lang="en-US"/>
              </a:p>
            </p:txBody>
          </p:sp>
          <p:sp>
            <p:nvSpPr>
              <p:cNvPr id="13143" name="Rectangle 331"/>
              <p:cNvSpPr>
                <a:spLocks noChangeArrowheads="1"/>
              </p:cNvSpPr>
              <p:nvPr/>
            </p:nvSpPr>
            <p:spPr bwMode="auto">
              <a:xfrm>
                <a:off x="2219" y="2038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F</a:t>
                </a:r>
                <a:endParaRPr lang="en-US"/>
              </a:p>
            </p:txBody>
          </p:sp>
          <p:sp>
            <p:nvSpPr>
              <p:cNvPr id="13144" name="Rectangle 332"/>
              <p:cNvSpPr>
                <a:spLocks noChangeArrowheads="1"/>
              </p:cNvSpPr>
              <p:nvPr/>
            </p:nvSpPr>
            <p:spPr bwMode="auto">
              <a:xfrm>
                <a:off x="1929" y="2091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145" name="Rectangle 333"/>
              <p:cNvSpPr>
                <a:spLocks noChangeArrowheads="1"/>
              </p:cNvSpPr>
              <p:nvPr/>
            </p:nvSpPr>
            <p:spPr bwMode="auto">
              <a:xfrm>
                <a:off x="1564" y="2091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146" name="Rectangle 334"/>
              <p:cNvSpPr>
                <a:spLocks noChangeArrowheads="1"/>
              </p:cNvSpPr>
              <p:nvPr/>
            </p:nvSpPr>
            <p:spPr bwMode="auto">
              <a:xfrm>
                <a:off x="1352" y="2155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V</a:t>
                </a:r>
                <a:endParaRPr lang="en-US"/>
              </a:p>
            </p:txBody>
          </p:sp>
          <p:sp>
            <p:nvSpPr>
              <p:cNvPr id="13147" name="Rectangle 335"/>
              <p:cNvSpPr>
                <a:spLocks noChangeArrowheads="1"/>
              </p:cNvSpPr>
              <p:nvPr/>
            </p:nvSpPr>
            <p:spPr bwMode="auto">
              <a:xfrm>
                <a:off x="1317" y="2031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F</a:t>
                </a:r>
                <a:endParaRPr lang="en-US"/>
              </a:p>
            </p:txBody>
          </p:sp>
          <p:sp>
            <p:nvSpPr>
              <p:cNvPr id="13148" name="Rectangle 336"/>
              <p:cNvSpPr>
                <a:spLocks noChangeArrowheads="1"/>
              </p:cNvSpPr>
              <p:nvPr/>
            </p:nvSpPr>
            <p:spPr bwMode="auto">
              <a:xfrm>
                <a:off x="1132" y="2091"/>
                <a:ext cx="8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Cx</a:t>
                </a:r>
                <a:endParaRPr lang="en-US"/>
              </a:p>
            </p:txBody>
          </p:sp>
          <p:sp>
            <p:nvSpPr>
              <p:cNvPr id="13149" name="Rectangle 337"/>
              <p:cNvSpPr>
                <a:spLocks noChangeArrowheads="1"/>
              </p:cNvSpPr>
              <p:nvPr/>
            </p:nvSpPr>
            <p:spPr bwMode="auto">
              <a:xfrm>
                <a:off x="983" y="2091"/>
                <a:ext cx="38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q</a:t>
                </a:r>
                <a:endParaRPr lang="en-US"/>
              </a:p>
            </p:txBody>
          </p:sp>
          <p:sp>
            <p:nvSpPr>
              <p:cNvPr id="13150" name="Rectangle 338"/>
              <p:cNvSpPr>
                <a:spLocks noChangeArrowheads="1"/>
              </p:cNvSpPr>
              <p:nvPr/>
            </p:nvSpPr>
            <p:spPr bwMode="auto">
              <a:xfrm>
                <a:off x="699" y="2155"/>
                <a:ext cx="58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dt</a:t>
                </a:r>
                <a:endParaRPr lang="en-US"/>
              </a:p>
            </p:txBody>
          </p:sp>
          <p:sp>
            <p:nvSpPr>
              <p:cNvPr id="13151" name="Rectangle 339"/>
              <p:cNvSpPr>
                <a:spLocks noChangeArrowheads="1"/>
              </p:cNvSpPr>
              <p:nvPr/>
            </p:nvSpPr>
            <p:spPr bwMode="auto">
              <a:xfrm>
                <a:off x="628" y="2038"/>
                <a:ext cx="87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dC</a:t>
                </a:r>
                <a:endParaRPr lang="en-US"/>
              </a:p>
            </p:txBody>
          </p:sp>
          <p:sp>
            <p:nvSpPr>
              <p:cNvPr id="13152" name="Rectangle 340"/>
              <p:cNvSpPr>
                <a:spLocks noChangeArrowheads="1"/>
              </p:cNvSpPr>
              <p:nvPr/>
            </p:nvSpPr>
            <p:spPr bwMode="auto">
              <a:xfrm>
                <a:off x="3009" y="2076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3153" name="Rectangle 341"/>
              <p:cNvSpPr>
                <a:spLocks noChangeArrowheads="1"/>
              </p:cNvSpPr>
              <p:nvPr/>
            </p:nvSpPr>
            <p:spPr bwMode="auto">
              <a:xfrm>
                <a:off x="2732" y="2076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3154" name="Rectangle 342"/>
              <p:cNvSpPr>
                <a:spLocks noChangeArrowheads="1"/>
              </p:cNvSpPr>
              <p:nvPr/>
            </p:nvSpPr>
            <p:spPr bwMode="auto">
              <a:xfrm>
                <a:off x="2145" y="2076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en-US"/>
              </a:p>
            </p:txBody>
          </p:sp>
          <p:sp>
            <p:nvSpPr>
              <p:cNvPr id="13155" name="Rectangle 343"/>
              <p:cNvSpPr>
                <a:spLocks noChangeArrowheads="1"/>
              </p:cNvSpPr>
              <p:nvPr/>
            </p:nvSpPr>
            <p:spPr bwMode="auto">
              <a:xfrm>
                <a:off x="1869" y="2076"/>
                <a:ext cx="42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3156" name="Rectangle 344"/>
              <p:cNvSpPr>
                <a:spLocks noChangeArrowheads="1"/>
              </p:cNvSpPr>
              <p:nvPr/>
            </p:nvSpPr>
            <p:spPr bwMode="auto">
              <a:xfrm>
                <a:off x="1479" y="2068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Arial Unicode MS" pitchFamily="34" charset="-128"/>
                  </a:rPr>
                  <a:t>´</a:t>
                </a:r>
                <a:endParaRPr lang="en-US"/>
              </a:p>
            </p:txBody>
          </p:sp>
          <p:sp>
            <p:nvSpPr>
              <p:cNvPr id="13157" name="Rectangle 345"/>
              <p:cNvSpPr>
                <a:spLocks noChangeArrowheads="1"/>
              </p:cNvSpPr>
              <p:nvPr/>
            </p:nvSpPr>
            <p:spPr bwMode="auto">
              <a:xfrm>
                <a:off x="1243" y="2076"/>
                <a:ext cx="42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en-US"/>
              </a:p>
            </p:txBody>
          </p:sp>
          <p:sp>
            <p:nvSpPr>
              <p:cNvPr id="13158" name="Rectangle 346"/>
              <p:cNvSpPr>
                <a:spLocks noChangeArrowheads="1"/>
              </p:cNvSpPr>
              <p:nvPr/>
            </p:nvSpPr>
            <p:spPr bwMode="auto">
              <a:xfrm>
                <a:off x="935" y="2076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3159" name="Rectangle 347"/>
              <p:cNvSpPr>
                <a:spLocks noChangeArrowheads="1"/>
              </p:cNvSpPr>
              <p:nvPr/>
            </p:nvSpPr>
            <p:spPr bwMode="auto">
              <a:xfrm>
                <a:off x="868" y="2076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=</a:t>
                </a:r>
                <a:endParaRPr lang="en-US"/>
              </a:p>
            </p:txBody>
          </p:sp>
          <p:sp>
            <p:nvSpPr>
              <p:cNvPr id="13160" name="Line 348"/>
              <p:cNvSpPr>
                <a:spLocks noChangeShapeType="1"/>
              </p:cNvSpPr>
              <p:nvPr/>
            </p:nvSpPr>
            <p:spPr bwMode="auto">
              <a:xfrm>
                <a:off x="622" y="2154"/>
                <a:ext cx="221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161" name="Line 349"/>
              <p:cNvSpPr>
                <a:spLocks noChangeShapeType="1"/>
              </p:cNvSpPr>
              <p:nvPr/>
            </p:nvSpPr>
            <p:spPr bwMode="auto">
              <a:xfrm>
                <a:off x="1308" y="2154"/>
                <a:ext cx="154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162" name="Line 350"/>
              <p:cNvSpPr>
                <a:spLocks noChangeShapeType="1"/>
              </p:cNvSpPr>
              <p:nvPr/>
            </p:nvSpPr>
            <p:spPr bwMode="auto">
              <a:xfrm>
                <a:off x="2209" y="2154"/>
                <a:ext cx="102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163" name="Line 351"/>
              <p:cNvSpPr>
                <a:spLocks noChangeShapeType="1"/>
              </p:cNvSpPr>
              <p:nvPr/>
            </p:nvSpPr>
            <p:spPr bwMode="auto">
              <a:xfrm>
                <a:off x="3071" y="2154"/>
                <a:ext cx="102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164" name="Rectangle 352"/>
              <p:cNvSpPr>
                <a:spLocks noChangeArrowheads="1"/>
              </p:cNvSpPr>
              <p:nvPr/>
            </p:nvSpPr>
            <p:spPr bwMode="auto">
              <a:xfrm>
                <a:off x="3324" y="2145"/>
                <a:ext cx="2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3165" name="Rectangle 353"/>
              <p:cNvSpPr>
                <a:spLocks noChangeArrowheads="1"/>
              </p:cNvSpPr>
              <p:nvPr/>
            </p:nvSpPr>
            <p:spPr bwMode="auto">
              <a:xfrm>
                <a:off x="2930" y="2145"/>
                <a:ext cx="2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3166" name="Rectangle 354"/>
              <p:cNvSpPr>
                <a:spLocks noChangeArrowheads="1"/>
              </p:cNvSpPr>
              <p:nvPr/>
            </p:nvSpPr>
            <p:spPr bwMode="auto">
              <a:xfrm>
                <a:off x="2636" y="2145"/>
                <a:ext cx="64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exp</a:t>
                </a:r>
                <a:endParaRPr lang="en-US"/>
              </a:p>
            </p:txBody>
          </p:sp>
          <p:sp>
            <p:nvSpPr>
              <p:cNvPr id="13167" name="Rectangle 355"/>
              <p:cNvSpPr>
                <a:spLocks noChangeArrowheads="1"/>
              </p:cNvSpPr>
              <p:nvPr/>
            </p:nvSpPr>
            <p:spPr bwMode="auto">
              <a:xfrm>
                <a:off x="2608" y="2145"/>
                <a:ext cx="2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3168" name="Rectangle 356"/>
              <p:cNvSpPr>
                <a:spLocks noChangeArrowheads="1"/>
              </p:cNvSpPr>
              <p:nvPr/>
            </p:nvSpPr>
            <p:spPr bwMode="auto">
              <a:xfrm>
                <a:off x="2515" y="2145"/>
                <a:ext cx="11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endParaRPr lang="en-US"/>
              </a:p>
            </p:txBody>
          </p:sp>
          <p:sp>
            <p:nvSpPr>
              <p:cNvPr id="13169" name="Rectangle 357"/>
              <p:cNvSpPr>
                <a:spLocks noChangeArrowheads="1"/>
              </p:cNvSpPr>
              <p:nvPr/>
            </p:nvSpPr>
            <p:spPr bwMode="auto">
              <a:xfrm>
                <a:off x="2066" y="2145"/>
                <a:ext cx="2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3170" name="Rectangle 358"/>
              <p:cNvSpPr>
                <a:spLocks noChangeArrowheads="1"/>
              </p:cNvSpPr>
              <p:nvPr/>
            </p:nvSpPr>
            <p:spPr bwMode="auto">
              <a:xfrm>
                <a:off x="1818" y="2145"/>
                <a:ext cx="2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3171" name="Rectangle 359"/>
              <p:cNvSpPr>
                <a:spLocks noChangeArrowheads="1"/>
              </p:cNvSpPr>
              <p:nvPr/>
            </p:nvSpPr>
            <p:spPr bwMode="auto">
              <a:xfrm>
                <a:off x="1725" y="2145"/>
                <a:ext cx="1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endParaRPr lang="en-US"/>
              </a:p>
            </p:txBody>
          </p:sp>
          <p:sp>
            <p:nvSpPr>
              <p:cNvPr id="13172" name="Rectangle 360"/>
              <p:cNvSpPr>
                <a:spLocks noChangeArrowheads="1"/>
              </p:cNvSpPr>
              <p:nvPr/>
            </p:nvSpPr>
            <p:spPr bwMode="auto">
              <a:xfrm>
                <a:off x="1405" y="2085"/>
                <a:ext cx="11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endParaRPr lang="en-US"/>
              </a:p>
            </p:txBody>
          </p:sp>
          <p:sp>
            <p:nvSpPr>
              <p:cNvPr id="13173" name="Rectangle 361"/>
              <p:cNvSpPr>
                <a:spLocks noChangeArrowheads="1"/>
              </p:cNvSpPr>
              <p:nvPr/>
            </p:nvSpPr>
            <p:spPr bwMode="auto">
              <a:xfrm>
                <a:off x="1106" y="2145"/>
                <a:ext cx="2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3174" name="Rectangle 362"/>
              <p:cNvSpPr>
                <a:spLocks noChangeArrowheads="1"/>
              </p:cNvSpPr>
              <p:nvPr/>
            </p:nvSpPr>
            <p:spPr bwMode="auto">
              <a:xfrm>
                <a:off x="807" y="2092"/>
                <a:ext cx="2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3175" name="Rectangle 363"/>
              <p:cNvSpPr>
                <a:spLocks noChangeArrowheads="1"/>
              </p:cNvSpPr>
              <p:nvPr/>
            </p:nvSpPr>
            <p:spPr bwMode="auto">
              <a:xfrm>
                <a:off x="2964" y="2091"/>
                <a:ext cx="2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)</a:t>
                </a:r>
                <a:endParaRPr lang="en-US"/>
              </a:p>
            </p:txBody>
          </p:sp>
          <p:sp>
            <p:nvSpPr>
              <p:cNvPr id="13176" name="Rectangle 364"/>
              <p:cNvSpPr>
                <a:spLocks noChangeArrowheads="1"/>
              </p:cNvSpPr>
              <p:nvPr/>
            </p:nvSpPr>
            <p:spPr bwMode="auto">
              <a:xfrm>
                <a:off x="2327" y="2091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(</a:t>
                </a:r>
                <a:endParaRPr lang="en-US"/>
              </a:p>
            </p:txBody>
          </p:sp>
          <p:sp>
            <p:nvSpPr>
              <p:cNvPr id="13177" name="Rectangle 365"/>
              <p:cNvSpPr>
                <a:spLocks noChangeArrowheads="1"/>
              </p:cNvSpPr>
              <p:nvPr/>
            </p:nvSpPr>
            <p:spPr bwMode="auto">
              <a:xfrm>
                <a:off x="2099" y="2091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)</a:t>
                </a:r>
                <a:endParaRPr lang="en-US"/>
              </a:p>
            </p:txBody>
          </p:sp>
          <p:sp>
            <p:nvSpPr>
              <p:cNvPr id="13178" name="Rectangle 366"/>
              <p:cNvSpPr>
                <a:spLocks noChangeArrowheads="1"/>
              </p:cNvSpPr>
              <p:nvPr/>
            </p:nvSpPr>
            <p:spPr bwMode="auto">
              <a:xfrm>
                <a:off x="1536" y="2091"/>
                <a:ext cx="2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(</a:t>
                </a:r>
                <a:endParaRPr lang="en-US"/>
              </a:p>
            </p:txBody>
          </p:sp>
          <p:sp>
            <p:nvSpPr>
              <p:cNvPr id="13179" name="Rectangle 367"/>
              <p:cNvSpPr>
                <a:spLocks noChangeArrowheads="1"/>
              </p:cNvSpPr>
              <p:nvPr/>
            </p:nvSpPr>
            <p:spPr bwMode="auto">
              <a:xfrm>
                <a:off x="3247" y="2144"/>
                <a:ext cx="6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NH</a:t>
                </a:r>
                <a:endParaRPr lang="en-US"/>
              </a:p>
            </p:txBody>
          </p:sp>
          <p:sp>
            <p:nvSpPr>
              <p:cNvPr id="13180" name="Rectangle 368"/>
              <p:cNvSpPr>
                <a:spLocks noChangeArrowheads="1"/>
              </p:cNvSpPr>
              <p:nvPr/>
            </p:nvSpPr>
            <p:spPr bwMode="auto">
              <a:xfrm>
                <a:off x="3126" y="2091"/>
                <a:ext cx="3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181" name="Rectangle 369"/>
              <p:cNvSpPr>
                <a:spLocks noChangeArrowheads="1"/>
              </p:cNvSpPr>
              <p:nvPr/>
            </p:nvSpPr>
            <p:spPr bwMode="auto">
              <a:xfrm>
                <a:off x="2852" y="2144"/>
                <a:ext cx="6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NH</a:t>
                </a:r>
                <a:endParaRPr lang="en-US"/>
              </a:p>
            </p:txBody>
          </p:sp>
          <p:sp>
            <p:nvSpPr>
              <p:cNvPr id="13182" name="Rectangle 370"/>
              <p:cNvSpPr>
                <a:spLocks noChangeArrowheads="1"/>
              </p:cNvSpPr>
              <p:nvPr/>
            </p:nvSpPr>
            <p:spPr bwMode="auto">
              <a:xfrm>
                <a:off x="2531" y="2144"/>
                <a:ext cx="6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NH</a:t>
                </a:r>
                <a:endParaRPr lang="en-US"/>
              </a:p>
            </p:txBody>
          </p:sp>
          <p:sp>
            <p:nvSpPr>
              <p:cNvPr id="13183" name="Rectangle 371"/>
              <p:cNvSpPr>
                <a:spLocks noChangeArrowheads="1"/>
              </p:cNvSpPr>
              <p:nvPr/>
            </p:nvSpPr>
            <p:spPr bwMode="auto">
              <a:xfrm>
                <a:off x="2412" y="2144"/>
                <a:ext cx="89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Feed</a:t>
                </a:r>
                <a:endParaRPr lang="en-US"/>
              </a:p>
            </p:txBody>
          </p:sp>
          <p:sp>
            <p:nvSpPr>
              <p:cNvPr id="13184" name="Rectangle 372"/>
              <p:cNvSpPr>
                <a:spLocks noChangeArrowheads="1"/>
              </p:cNvSpPr>
              <p:nvPr/>
            </p:nvSpPr>
            <p:spPr bwMode="auto">
              <a:xfrm>
                <a:off x="2263" y="2091"/>
                <a:ext cx="3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185" name="Rectangle 373"/>
              <p:cNvSpPr>
                <a:spLocks noChangeArrowheads="1"/>
              </p:cNvSpPr>
              <p:nvPr/>
            </p:nvSpPr>
            <p:spPr bwMode="auto">
              <a:xfrm>
                <a:off x="1989" y="2144"/>
                <a:ext cx="6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NH</a:t>
                </a:r>
                <a:endParaRPr lang="en-US"/>
              </a:p>
            </p:txBody>
          </p:sp>
          <p:sp>
            <p:nvSpPr>
              <p:cNvPr id="13186" name="Rectangle 374"/>
              <p:cNvSpPr>
                <a:spLocks noChangeArrowheads="1"/>
              </p:cNvSpPr>
              <p:nvPr/>
            </p:nvSpPr>
            <p:spPr bwMode="auto">
              <a:xfrm>
                <a:off x="1740" y="2144"/>
                <a:ext cx="6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NH</a:t>
                </a:r>
                <a:endParaRPr lang="en-US"/>
              </a:p>
            </p:txBody>
          </p:sp>
          <p:sp>
            <p:nvSpPr>
              <p:cNvPr id="13187" name="Rectangle 375"/>
              <p:cNvSpPr>
                <a:spLocks noChangeArrowheads="1"/>
              </p:cNvSpPr>
              <p:nvPr/>
            </p:nvSpPr>
            <p:spPr bwMode="auto">
              <a:xfrm>
                <a:off x="1623" y="2144"/>
                <a:ext cx="89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Feed</a:t>
                </a:r>
                <a:endParaRPr lang="en-US"/>
              </a:p>
            </p:txBody>
          </p:sp>
          <p:sp>
            <p:nvSpPr>
              <p:cNvPr id="13188" name="Rectangle 376"/>
              <p:cNvSpPr>
                <a:spLocks noChangeArrowheads="1"/>
              </p:cNvSpPr>
              <p:nvPr/>
            </p:nvSpPr>
            <p:spPr bwMode="auto">
              <a:xfrm>
                <a:off x="1419" y="2084"/>
                <a:ext cx="27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P</a:t>
                </a:r>
                <a:endParaRPr lang="en-US"/>
              </a:p>
            </p:txBody>
          </p:sp>
          <p:sp>
            <p:nvSpPr>
              <p:cNvPr id="13189" name="Rectangle 377"/>
              <p:cNvSpPr>
                <a:spLocks noChangeArrowheads="1"/>
              </p:cNvSpPr>
              <p:nvPr/>
            </p:nvSpPr>
            <p:spPr bwMode="auto">
              <a:xfrm>
                <a:off x="1364" y="2084"/>
                <a:ext cx="3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</a:t>
                </a:r>
                <a:endParaRPr lang="en-US"/>
              </a:p>
            </p:txBody>
          </p:sp>
          <p:sp>
            <p:nvSpPr>
              <p:cNvPr id="13190" name="Rectangle 378"/>
              <p:cNvSpPr>
                <a:spLocks noChangeArrowheads="1"/>
              </p:cNvSpPr>
              <p:nvPr/>
            </p:nvSpPr>
            <p:spPr bwMode="auto">
              <a:xfrm>
                <a:off x="1029" y="2144"/>
                <a:ext cx="6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NH</a:t>
                </a:r>
                <a:endParaRPr lang="en-US"/>
              </a:p>
            </p:txBody>
          </p:sp>
          <p:sp>
            <p:nvSpPr>
              <p:cNvPr id="13191" name="Rectangle 379"/>
              <p:cNvSpPr>
                <a:spLocks noChangeArrowheads="1"/>
              </p:cNvSpPr>
              <p:nvPr/>
            </p:nvSpPr>
            <p:spPr bwMode="auto">
              <a:xfrm>
                <a:off x="730" y="2091"/>
                <a:ext cx="6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NH</a:t>
                </a:r>
                <a:endParaRPr lang="en-US"/>
              </a:p>
            </p:txBody>
          </p:sp>
          <p:sp>
            <p:nvSpPr>
              <p:cNvPr id="13192" name="Rectangle 380"/>
              <p:cNvSpPr>
                <a:spLocks noChangeArrowheads="1"/>
              </p:cNvSpPr>
              <p:nvPr/>
            </p:nvSpPr>
            <p:spPr bwMode="auto">
              <a:xfrm>
                <a:off x="3187" y="2091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193" name="Rectangle 381"/>
              <p:cNvSpPr>
                <a:spLocks noChangeArrowheads="1"/>
              </p:cNvSpPr>
              <p:nvPr/>
            </p:nvSpPr>
            <p:spPr bwMode="auto">
              <a:xfrm>
                <a:off x="3090" y="2155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V</a:t>
                </a:r>
                <a:endParaRPr lang="en-US"/>
              </a:p>
            </p:txBody>
          </p:sp>
          <p:sp>
            <p:nvSpPr>
              <p:cNvPr id="13194" name="Rectangle 382"/>
              <p:cNvSpPr>
                <a:spLocks noChangeArrowheads="1"/>
              </p:cNvSpPr>
              <p:nvPr/>
            </p:nvSpPr>
            <p:spPr bwMode="auto">
              <a:xfrm>
                <a:off x="3081" y="2038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F</a:t>
                </a:r>
                <a:endParaRPr lang="en-US"/>
              </a:p>
            </p:txBody>
          </p:sp>
          <p:sp>
            <p:nvSpPr>
              <p:cNvPr id="13195" name="Rectangle 383"/>
              <p:cNvSpPr>
                <a:spLocks noChangeArrowheads="1"/>
              </p:cNvSpPr>
              <p:nvPr/>
            </p:nvSpPr>
            <p:spPr bwMode="auto">
              <a:xfrm>
                <a:off x="2793" y="2091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196" name="Rectangle 384"/>
              <p:cNvSpPr>
                <a:spLocks noChangeArrowheads="1"/>
              </p:cNvSpPr>
              <p:nvPr/>
            </p:nvSpPr>
            <p:spPr bwMode="auto">
              <a:xfrm>
                <a:off x="2353" y="2091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197" name="Rectangle 385"/>
              <p:cNvSpPr>
                <a:spLocks noChangeArrowheads="1"/>
              </p:cNvSpPr>
              <p:nvPr/>
            </p:nvSpPr>
            <p:spPr bwMode="auto">
              <a:xfrm>
                <a:off x="2226" y="2155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V</a:t>
                </a:r>
                <a:endParaRPr lang="en-US"/>
              </a:p>
            </p:txBody>
          </p:sp>
          <p:sp>
            <p:nvSpPr>
              <p:cNvPr id="13198" name="Rectangle 386"/>
              <p:cNvSpPr>
                <a:spLocks noChangeArrowheads="1"/>
              </p:cNvSpPr>
              <p:nvPr/>
            </p:nvSpPr>
            <p:spPr bwMode="auto">
              <a:xfrm>
                <a:off x="2219" y="2038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F</a:t>
                </a:r>
                <a:endParaRPr lang="en-US"/>
              </a:p>
            </p:txBody>
          </p:sp>
          <p:sp>
            <p:nvSpPr>
              <p:cNvPr id="13199" name="Rectangle 387"/>
              <p:cNvSpPr>
                <a:spLocks noChangeArrowheads="1"/>
              </p:cNvSpPr>
              <p:nvPr/>
            </p:nvSpPr>
            <p:spPr bwMode="auto">
              <a:xfrm>
                <a:off x="1929" y="2091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200" name="Rectangle 388"/>
              <p:cNvSpPr>
                <a:spLocks noChangeArrowheads="1"/>
              </p:cNvSpPr>
              <p:nvPr/>
            </p:nvSpPr>
            <p:spPr bwMode="auto">
              <a:xfrm>
                <a:off x="1564" y="2091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3201" name="Rectangle 389"/>
              <p:cNvSpPr>
                <a:spLocks noChangeArrowheads="1"/>
              </p:cNvSpPr>
              <p:nvPr/>
            </p:nvSpPr>
            <p:spPr bwMode="auto">
              <a:xfrm>
                <a:off x="1352" y="2155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V</a:t>
                </a:r>
                <a:endParaRPr lang="en-US"/>
              </a:p>
            </p:txBody>
          </p:sp>
          <p:sp>
            <p:nvSpPr>
              <p:cNvPr id="13202" name="Rectangle 390"/>
              <p:cNvSpPr>
                <a:spLocks noChangeArrowheads="1"/>
              </p:cNvSpPr>
              <p:nvPr/>
            </p:nvSpPr>
            <p:spPr bwMode="auto">
              <a:xfrm>
                <a:off x="1317" y="2031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F</a:t>
                </a:r>
                <a:endParaRPr lang="en-US"/>
              </a:p>
            </p:txBody>
          </p:sp>
          <p:sp>
            <p:nvSpPr>
              <p:cNvPr id="13203" name="Rectangle 391"/>
              <p:cNvSpPr>
                <a:spLocks noChangeArrowheads="1"/>
              </p:cNvSpPr>
              <p:nvPr/>
            </p:nvSpPr>
            <p:spPr bwMode="auto">
              <a:xfrm>
                <a:off x="1132" y="2091"/>
                <a:ext cx="8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Cx</a:t>
                </a:r>
                <a:endParaRPr lang="en-US"/>
              </a:p>
            </p:txBody>
          </p:sp>
          <p:sp>
            <p:nvSpPr>
              <p:cNvPr id="13204" name="Rectangle 392"/>
              <p:cNvSpPr>
                <a:spLocks noChangeArrowheads="1"/>
              </p:cNvSpPr>
              <p:nvPr/>
            </p:nvSpPr>
            <p:spPr bwMode="auto">
              <a:xfrm>
                <a:off x="983" y="2091"/>
                <a:ext cx="38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q</a:t>
                </a:r>
                <a:endParaRPr lang="en-US"/>
              </a:p>
            </p:txBody>
          </p:sp>
          <p:sp>
            <p:nvSpPr>
              <p:cNvPr id="13205" name="Rectangle 393"/>
              <p:cNvSpPr>
                <a:spLocks noChangeArrowheads="1"/>
              </p:cNvSpPr>
              <p:nvPr/>
            </p:nvSpPr>
            <p:spPr bwMode="auto">
              <a:xfrm>
                <a:off x="699" y="2155"/>
                <a:ext cx="58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dt</a:t>
                </a:r>
                <a:endParaRPr lang="en-US"/>
              </a:p>
            </p:txBody>
          </p:sp>
          <p:sp>
            <p:nvSpPr>
              <p:cNvPr id="13206" name="Rectangle 394"/>
              <p:cNvSpPr>
                <a:spLocks noChangeArrowheads="1"/>
              </p:cNvSpPr>
              <p:nvPr/>
            </p:nvSpPr>
            <p:spPr bwMode="auto">
              <a:xfrm>
                <a:off x="628" y="2038"/>
                <a:ext cx="87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dC</a:t>
                </a:r>
                <a:endParaRPr lang="en-US"/>
              </a:p>
            </p:txBody>
          </p:sp>
          <p:sp>
            <p:nvSpPr>
              <p:cNvPr id="13207" name="Rectangle 395"/>
              <p:cNvSpPr>
                <a:spLocks noChangeArrowheads="1"/>
              </p:cNvSpPr>
              <p:nvPr/>
            </p:nvSpPr>
            <p:spPr bwMode="auto">
              <a:xfrm>
                <a:off x="3009" y="2076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3208" name="Rectangle 396"/>
              <p:cNvSpPr>
                <a:spLocks noChangeArrowheads="1"/>
              </p:cNvSpPr>
              <p:nvPr/>
            </p:nvSpPr>
            <p:spPr bwMode="auto">
              <a:xfrm>
                <a:off x="2732" y="2076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3209" name="Rectangle 397"/>
              <p:cNvSpPr>
                <a:spLocks noChangeArrowheads="1"/>
              </p:cNvSpPr>
              <p:nvPr/>
            </p:nvSpPr>
            <p:spPr bwMode="auto">
              <a:xfrm>
                <a:off x="2145" y="2076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en-US"/>
              </a:p>
            </p:txBody>
          </p:sp>
          <p:sp>
            <p:nvSpPr>
              <p:cNvPr id="13210" name="Rectangle 398"/>
              <p:cNvSpPr>
                <a:spLocks noChangeArrowheads="1"/>
              </p:cNvSpPr>
              <p:nvPr/>
            </p:nvSpPr>
            <p:spPr bwMode="auto">
              <a:xfrm>
                <a:off x="1869" y="2076"/>
                <a:ext cx="42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3211" name="Rectangle 399"/>
              <p:cNvSpPr>
                <a:spLocks noChangeArrowheads="1"/>
              </p:cNvSpPr>
              <p:nvPr/>
            </p:nvSpPr>
            <p:spPr bwMode="auto">
              <a:xfrm>
                <a:off x="1479" y="2068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Arial Unicode MS" pitchFamily="34" charset="-128"/>
                  </a:rPr>
                  <a:t>´</a:t>
                </a:r>
                <a:endParaRPr lang="en-US"/>
              </a:p>
            </p:txBody>
          </p:sp>
          <p:sp>
            <p:nvSpPr>
              <p:cNvPr id="13212" name="Rectangle 400"/>
              <p:cNvSpPr>
                <a:spLocks noChangeArrowheads="1"/>
              </p:cNvSpPr>
              <p:nvPr/>
            </p:nvSpPr>
            <p:spPr bwMode="auto">
              <a:xfrm>
                <a:off x="1243" y="2076"/>
                <a:ext cx="42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en-US"/>
              </a:p>
            </p:txBody>
          </p:sp>
          <p:sp>
            <p:nvSpPr>
              <p:cNvPr id="13213" name="Rectangle 401"/>
              <p:cNvSpPr>
                <a:spLocks noChangeArrowheads="1"/>
              </p:cNvSpPr>
              <p:nvPr/>
            </p:nvSpPr>
            <p:spPr bwMode="auto">
              <a:xfrm>
                <a:off x="935" y="2076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3214" name="Rectangle 402"/>
              <p:cNvSpPr>
                <a:spLocks noChangeArrowheads="1"/>
              </p:cNvSpPr>
              <p:nvPr/>
            </p:nvSpPr>
            <p:spPr bwMode="auto">
              <a:xfrm>
                <a:off x="868" y="2076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=</a:t>
                </a:r>
                <a:endParaRPr lang="en-US"/>
              </a:p>
            </p:txBody>
          </p:sp>
          <p:sp>
            <p:nvSpPr>
              <p:cNvPr id="13215" name="Line 403"/>
              <p:cNvSpPr>
                <a:spLocks noChangeShapeType="1"/>
              </p:cNvSpPr>
              <p:nvPr/>
            </p:nvSpPr>
            <p:spPr bwMode="auto">
              <a:xfrm>
                <a:off x="622" y="2154"/>
                <a:ext cx="221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216" name="Line 404"/>
              <p:cNvSpPr>
                <a:spLocks noChangeShapeType="1"/>
              </p:cNvSpPr>
              <p:nvPr/>
            </p:nvSpPr>
            <p:spPr bwMode="auto">
              <a:xfrm>
                <a:off x="1308" y="2154"/>
                <a:ext cx="154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217" name="Line 405"/>
              <p:cNvSpPr>
                <a:spLocks noChangeShapeType="1"/>
              </p:cNvSpPr>
              <p:nvPr/>
            </p:nvSpPr>
            <p:spPr bwMode="auto">
              <a:xfrm>
                <a:off x="2209" y="2154"/>
                <a:ext cx="102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218" name="Line 406"/>
              <p:cNvSpPr>
                <a:spLocks noChangeShapeType="1"/>
              </p:cNvSpPr>
              <p:nvPr/>
            </p:nvSpPr>
            <p:spPr bwMode="auto">
              <a:xfrm>
                <a:off x="3071" y="2154"/>
                <a:ext cx="102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219" name="Rectangle 407"/>
              <p:cNvSpPr>
                <a:spLocks noChangeArrowheads="1"/>
              </p:cNvSpPr>
              <p:nvPr/>
            </p:nvSpPr>
            <p:spPr bwMode="auto">
              <a:xfrm>
                <a:off x="3324" y="2145"/>
                <a:ext cx="2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</p:grpSp>
        <p:grpSp>
          <p:nvGrpSpPr>
            <p:cNvPr id="5" name="Group 609"/>
            <p:cNvGrpSpPr>
              <a:grpSpLocks/>
            </p:cNvGrpSpPr>
            <p:nvPr/>
          </p:nvGrpSpPr>
          <p:grpSpPr bwMode="auto">
            <a:xfrm>
              <a:off x="621" y="1311"/>
              <a:ext cx="2688" cy="917"/>
              <a:chOff x="621" y="1311"/>
              <a:chExt cx="2688" cy="917"/>
            </a:xfrm>
          </p:grpSpPr>
          <p:sp>
            <p:nvSpPr>
              <p:cNvPr id="12820" name="Rectangle 409"/>
              <p:cNvSpPr>
                <a:spLocks noChangeArrowheads="1"/>
              </p:cNvSpPr>
              <p:nvPr/>
            </p:nvSpPr>
            <p:spPr bwMode="auto">
              <a:xfrm>
                <a:off x="2930" y="2145"/>
                <a:ext cx="2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2821" name="Rectangle 410"/>
              <p:cNvSpPr>
                <a:spLocks noChangeArrowheads="1"/>
              </p:cNvSpPr>
              <p:nvPr/>
            </p:nvSpPr>
            <p:spPr bwMode="auto">
              <a:xfrm>
                <a:off x="2636" y="2145"/>
                <a:ext cx="65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exp</a:t>
                </a:r>
                <a:endParaRPr lang="en-US"/>
              </a:p>
            </p:txBody>
          </p:sp>
          <p:sp>
            <p:nvSpPr>
              <p:cNvPr id="12822" name="Rectangle 411"/>
              <p:cNvSpPr>
                <a:spLocks noChangeArrowheads="1"/>
              </p:cNvSpPr>
              <p:nvPr/>
            </p:nvSpPr>
            <p:spPr bwMode="auto">
              <a:xfrm>
                <a:off x="2608" y="2145"/>
                <a:ext cx="2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2823" name="Rectangle 412"/>
              <p:cNvSpPr>
                <a:spLocks noChangeArrowheads="1"/>
              </p:cNvSpPr>
              <p:nvPr/>
            </p:nvSpPr>
            <p:spPr bwMode="auto">
              <a:xfrm>
                <a:off x="2515" y="2145"/>
                <a:ext cx="1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endParaRPr lang="en-US"/>
              </a:p>
            </p:txBody>
          </p:sp>
          <p:sp>
            <p:nvSpPr>
              <p:cNvPr id="12824" name="Rectangle 413"/>
              <p:cNvSpPr>
                <a:spLocks noChangeArrowheads="1"/>
              </p:cNvSpPr>
              <p:nvPr/>
            </p:nvSpPr>
            <p:spPr bwMode="auto">
              <a:xfrm>
                <a:off x="2066" y="2145"/>
                <a:ext cx="2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2825" name="Rectangle 414"/>
              <p:cNvSpPr>
                <a:spLocks noChangeArrowheads="1"/>
              </p:cNvSpPr>
              <p:nvPr/>
            </p:nvSpPr>
            <p:spPr bwMode="auto">
              <a:xfrm>
                <a:off x="1818" y="2145"/>
                <a:ext cx="2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2826" name="Rectangle 415"/>
              <p:cNvSpPr>
                <a:spLocks noChangeArrowheads="1"/>
              </p:cNvSpPr>
              <p:nvPr/>
            </p:nvSpPr>
            <p:spPr bwMode="auto">
              <a:xfrm>
                <a:off x="1725" y="2145"/>
                <a:ext cx="1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endParaRPr lang="en-US"/>
              </a:p>
            </p:txBody>
          </p:sp>
          <p:sp>
            <p:nvSpPr>
              <p:cNvPr id="12827" name="Rectangle 416"/>
              <p:cNvSpPr>
                <a:spLocks noChangeArrowheads="1"/>
              </p:cNvSpPr>
              <p:nvPr/>
            </p:nvSpPr>
            <p:spPr bwMode="auto">
              <a:xfrm>
                <a:off x="1405" y="2085"/>
                <a:ext cx="1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endParaRPr lang="en-US"/>
              </a:p>
            </p:txBody>
          </p:sp>
          <p:sp>
            <p:nvSpPr>
              <p:cNvPr id="12828" name="Rectangle 417"/>
              <p:cNvSpPr>
                <a:spLocks noChangeArrowheads="1"/>
              </p:cNvSpPr>
              <p:nvPr/>
            </p:nvSpPr>
            <p:spPr bwMode="auto">
              <a:xfrm>
                <a:off x="1106" y="2145"/>
                <a:ext cx="2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2829" name="Rectangle 418"/>
              <p:cNvSpPr>
                <a:spLocks noChangeArrowheads="1"/>
              </p:cNvSpPr>
              <p:nvPr/>
            </p:nvSpPr>
            <p:spPr bwMode="auto">
              <a:xfrm>
                <a:off x="807" y="2092"/>
                <a:ext cx="2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2830" name="Rectangle 419"/>
              <p:cNvSpPr>
                <a:spLocks noChangeArrowheads="1"/>
              </p:cNvSpPr>
              <p:nvPr/>
            </p:nvSpPr>
            <p:spPr bwMode="auto">
              <a:xfrm>
                <a:off x="2964" y="2091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)</a:t>
                </a:r>
                <a:endParaRPr lang="en-US"/>
              </a:p>
            </p:txBody>
          </p:sp>
          <p:sp>
            <p:nvSpPr>
              <p:cNvPr id="12831" name="Rectangle 420"/>
              <p:cNvSpPr>
                <a:spLocks noChangeArrowheads="1"/>
              </p:cNvSpPr>
              <p:nvPr/>
            </p:nvSpPr>
            <p:spPr bwMode="auto">
              <a:xfrm>
                <a:off x="2327" y="2091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(</a:t>
                </a:r>
                <a:endParaRPr lang="en-US"/>
              </a:p>
            </p:txBody>
          </p:sp>
          <p:sp>
            <p:nvSpPr>
              <p:cNvPr id="12832" name="Rectangle 421"/>
              <p:cNvSpPr>
                <a:spLocks noChangeArrowheads="1"/>
              </p:cNvSpPr>
              <p:nvPr/>
            </p:nvSpPr>
            <p:spPr bwMode="auto">
              <a:xfrm>
                <a:off x="2099" y="2091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)</a:t>
                </a:r>
                <a:endParaRPr lang="en-US"/>
              </a:p>
            </p:txBody>
          </p:sp>
          <p:sp>
            <p:nvSpPr>
              <p:cNvPr id="12833" name="Rectangle 422"/>
              <p:cNvSpPr>
                <a:spLocks noChangeArrowheads="1"/>
              </p:cNvSpPr>
              <p:nvPr/>
            </p:nvSpPr>
            <p:spPr bwMode="auto">
              <a:xfrm>
                <a:off x="1536" y="2091"/>
                <a:ext cx="2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(</a:t>
                </a:r>
                <a:endParaRPr lang="en-US"/>
              </a:p>
            </p:txBody>
          </p:sp>
          <p:sp>
            <p:nvSpPr>
              <p:cNvPr id="12834" name="Rectangle 423"/>
              <p:cNvSpPr>
                <a:spLocks noChangeArrowheads="1"/>
              </p:cNvSpPr>
              <p:nvPr/>
            </p:nvSpPr>
            <p:spPr bwMode="auto">
              <a:xfrm>
                <a:off x="3247" y="2144"/>
                <a:ext cx="6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NH</a:t>
                </a:r>
                <a:endParaRPr lang="en-US"/>
              </a:p>
            </p:txBody>
          </p:sp>
          <p:sp>
            <p:nvSpPr>
              <p:cNvPr id="12835" name="Rectangle 424"/>
              <p:cNvSpPr>
                <a:spLocks noChangeArrowheads="1"/>
              </p:cNvSpPr>
              <p:nvPr/>
            </p:nvSpPr>
            <p:spPr bwMode="auto">
              <a:xfrm>
                <a:off x="3126" y="2091"/>
                <a:ext cx="3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836" name="Rectangle 425"/>
              <p:cNvSpPr>
                <a:spLocks noChangeArrowheads="1"/>
              </p:cNvSpPr>
              <p:nvPr/>
            </p:nvSpPr>
            <p:spPr bwMode="auto">
              <a:xfrm>
                <a:off x="2852" y="2144"/>
                <a:ext cx="6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NH</a:t>
                </a:r>
                <a:endParaRPr lang="en-US"/>
              </a:p>
            </p:txBody>
          </p:sp>
          <p:sp>
            <p:nvSpPr>
              <p:cNvPr id="12837" name="Rectangle 426"/>
              <p:cNvSpPr>
                <a:spLocks noChangeArrowheads="1"/>
              </p:cNvSpPr>
              <p:nvPr/>
            </p:nvSpPr>
            <p:spPr bwMode="auto">
              <a:xfrm>
                <a:off x="2531" y="2144"/>
                <a:ext cx="6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NH</a:t>
                </a:r>
                <a:endParaRPr lang="en-US"/>
              </a:p>
            </p:txBody>
          </p:sp>
          <p:sp>
            <p:nvSpPr>
              <p:cNvPr id="12838" name="Rectangle 427"/>
              <p:cNvSpPr>
                <a:spLocks noChangeArrowheads="1"/>
              </p:cNvSpPr>
              <p:nvPr/>
            </p:nvSpPr>
            <p:spPr bwMode="auto">
              <a:xfrm>
                <a:off x="2412" y="2144"/>
                <a:ext cx="89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Feed</a:t>
                </a:r>
                <a:endParaRPr lang="en-US"/>
              </a:p>
            </p:txBody>
          </p:sp>
          <p:sp>
            <p:nvSpPr>
              <p:cNvPr id="12839" name="Rectangle 428"/>
              <p:cNvSpPr>
                <a:spLocks noChangeArrowheads="1"/>
              </p:cNvSpPr>
              <p:nvPr/>
            </p:nvSpPr>
            <p:spPr bwMode="auto">
              <a:xfrm>
                <a:off x="2263" y="2091"/>
                <a:ext cx="3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840" name="Rectangle 429"/>
              <p:cNvSpPr>
                <a:spLocks noChangeArrowheads="1"/>
              </p:cNvSpPr>
              <p:nvPr/>
            </p:nvSpPr>
            <p:spPr bwMode="auto">
              <a:xfrm>
                <a:off x="1989" y="2144"/>
                <a:ext cx="6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NH</a:t>
                </a:r>
                <a:endParaRPr lang="en-US"/>
              </a:p>
            </p:txBody>
          </p:sp>
          <p:sp>
            <p:nvSpPr>
              <p:cNvPr id="12841" name="Rectangle 430"/>
              <p:cNvSpPr>
                <a:spLocks noChangeArrowheads="1"/>
              </p:cNvSpPr>
              <p:nvPr/>
            </p:nvSpPr>
            <p:spPr bwMode="auto">
              <a:xfrm>
                <a:off x="1740" y="2144"/>
                <a:ext cx="6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NH</a:t>
                </a:r>
                <a:endParaRPr lang="en-US"/>
              </a:p>
            </p:txBody>
          </p:sp>
          <p:sp>
            <p:nvSpPr>
              <p:cNvPr id="12842" name="Rectangle 431"/>
              <p:cNvSpPr>
                <a:spLocks noChangeArrowheads="1"/>
              </p:cNvSpPr>
              <p:nvPr/>
            </p:nvSpPr>
            <p:spPr bwMode="auto">
              <a:xfrm>
                <a:off x="1623" y="2144"/>
                <a:ext cx="89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Feed</a:t>
                </a:r>
                <a:endParaRPr lang="en-US"/>
              </a:p>
            </p:txBody>
          </p:sp>
          <p:sp>
            <p:nvSpPr>
              <p:cNvPr id="12843" name="Rectangle 432"/>
              <p:cNvSpPr>
                <a:spLocks noChangeArrowheads="1"/>
              </p:cNvSpPr>
              <p:nvPr/>
            </p:nvSpPr>
            <p:spPr bwMode="auto">
              <a:xfrm>
                <a:off x="1419" y="2084"/>
                <a:ext cx="27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P</a:t>
                </a:r>
                <a:endParaRPr lang="en-US"/>
              </a:p>
            </p:txBody>
          </p:sp>
          <p:sp>
            <p:nvSpPr>
              <p:cNvPr id="12844" name="Rectangle 433"/>
              <p:cNvSpPr>
                <a:spLocks noChangeArrowheads="1"/>
              </p:cNvSpPr>
              <p:nvPr/>
            </p:nvSpPr>
            <p:spPr bwMode="auto">
              <a:xfrm>
                <a:off x="1364" y="2084"/>
                <a:ext cx="3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</a:t>
                </a:r>
                <a:endParaRPr lang="en-US"/>
              </a:p>
            </p:txBody>
          </p:sp>
          <p:sp>
            <p:nvSpPr>
              <p:cNvPr id="12845" name="Rectangle 434"/>
              <p:cNvSpPr>
                <a:spLocks noChangeArrowheads="1"/>
              </p:cNvSpPr>
              <p:nvPr/>
            </p:nvSpPr>
            <p:spPr bwMode="auto">
              <a:xfrm>
                <a:off x="1029" y="2144"/>
                <a:ext cx="6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NH</a:t>
                </a:r>
                <a:endParaRPr lang="en-US"/>
              </a:p>
            </p:txBody>
          </p:sp>
          <p:sp>
            <p:nvSpPr>
              <p:cNvPr id="12846" name="Rectangle 435"/>
              <p:cNvSpPr>
                <a:spLocks noChangeArrowheads="1"/>
              </p:cNvSpPr>
              <p:nvPr/>
            </p:nvSpPr>
            <p:spPr bwMode="auto">
              <a:xfrm>
                <a:off x="730" y="2091"/>
                <a:ext cx="6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NH</a:t>
                </a:r>
                <a:endParaRPr lang="en-US"/>
              </a:p>
            </p:txBody>
          </p:sp>
          <p:sp>
            <p:nvSpPr>
              <p:cNvPr id="12847" name="Rectangle 436"/>
              <p:cNvSpPr>
                <a:spLocks noChangeArrowheads="1"/>
              </p:cNvSpPr>
              <p:nvPr/>
            </p:nvSpPr>
            <p:spPr bwMode="auto">
              <a:xfrm>
                <a:off x="3187" y="2091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848" name="Rectangle 437"/>
              <p:cNvSpPr>
                <a:spLocks noChangeArrowheads="1"/>
              </p:cNvSpPr>
              <p:nvPr/>
            </p:nvSpPr>
            <p:spPr bwMode="auto">
              <a:xfrm>
                <a:off x="3090" y="2155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V</a:t>
                </a:r>
                <a:endParaRPr lang="en-US"/>
              </a:p>
            </p:txBody>
          </p:sp>
          <p:sp>
            <p:nvSpPr>
              <p:cNvPr id="12849" name="Rectangle 438"/>
              <p:cNvSpPr>
                <a:spLocks noChangeArrowheads="1"/>
              </p:cNvSpPr>
              <p:nvPr/>
            </p:nvSpPr>
            <p:spPr bwMode="auto">
              <a:xfrm>
                <a:off x="3081" y="2038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F</a:t>
                </a:r>
                <a:endParaRPr lang="en-US"/>
              </a:p>
            </p:txBody>
          </p:sp>
          <p:sp>
            <p:nvSpPr>
              <p:cNvPr id="12850" name="Rectangle 439"/>
              <p:cNvSpPr>
                <a:spLocks noChangeArrowheads="1"/>
              </p:cNvSpPr>
              <p:nvPr/>
            </p:nvSpPr>
            <p:spPr bwMode="auto">
              <a:xfrm>
                <a:off x="2793" y="2091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851" name="Rectangle 440"/>
              <p:cNvSpPr>
                <a:spLocks noChangeArrowheads="1"/>
              </p:cNvSpPr>
              <p:nvPr/>
            </p:nvSpPr>
            <p:spPr bwMode="auto">
              <a:xfrm>
                <a:off x="2353" y="2091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852" name="Rectangle 441"/>
              <p:cNvSpPr>
                <a:spLocks noChangeArrowheads="1"/>
              </p:cNvSpPr>
              <p:nvPr/>
            </p:nvSpPr>
            <p:spPr bwMode="auto">
              <a:xfrm>
                <a:off x="2226" y="2155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V</a:t>
                </a:r>
                <a:endParaRPr lang="en-US"/>
              </a:p>
            </p:txBody>
          </p:sp>
          <p:sp>
            <p:nvSpPr>
              <p:cNvPr id="12853" name="Rectangle 442"/>
              <p:cNvSpPr>
                <a:spLocks noChangeArrowheads="1"/>
              </p:cNvSpPr>
              <p:nvPr/>
            </p:nvSpPr>
            <p:spPr bwMode="auto">
              <a:xfrm>
                <a:off x="2219" y="2038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F</a:t>
                </a:r>
                <a:endParaRPr lang="en-US"/>
              </a:p>
            </p:txBody>
          </p:sp>
          <p:sp>
            <p:nvSpPr>
              <p:cNvPr id="12854" name="Rectangle 443"/>
              <p:cNvSpPr>
                <a:spLocks noChangeArrowheads="1"/>
              </p:cNvSpPr>
              <p:nvPr/>
            </p:nvSpPr>
            <p:spPr bwMode="auto">
              <a:xfrm>
                <a:off x="1929" y="2091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855" name="Rectangle 444"/>
              <p:cNvSpPr>
                <a:spLocks noChangeArrowheads="1"/>
              </p:cNvSpPr>
              <p:nvPr/>
            </p:nvSpPr>
            <p:spPr bwMode="auto">
              <a:xfrm>
                <a:off x="1564" y="2091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856" name="Rectangle 445"/>
              <p:cNvSpPr>
                <a:spLocks noChangeArrowheads="1"/>
              </p:cNvSpPr>
              <p:nvPr/>
            </p:nvSpPr>
            <p:spPr bwMode="auto">
              <a:xfrm>
                <a:off x="1352" y="2155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V</a:t>
                </a:r>
                <a:endParaRPr lang="en-US"/>
              </a:p>
            </p:txBody>
          </p:sp>
          <p:sp>
            <p:nvSpPr>
              <p:cNvPr id="12857" name="Rectangle 446"/>
              <p:cNvSpPr>
                <a:spLocks noChangeArrowheads="1"/>
              </p:cNvSpPr>
              <p:nvPr/>
            </p:nvSpPr>
            <p:spPr bwMode="auto">
              <a:xfrm>
                <a:off x="1317" y="2031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F</a:t>
                </a:r>
                <a:endParaRPr lang="en-US"/>
              </a:p>
            </p:txBody>
          </p:sp>
          <p:sp>
            <p:nvSpPr>
              <p:cNvPr id="12858" name="Rectangle 447"/>
              <p:cNvSpPr>
                <a:spLocks noChangeArrowheads="1"/>
              </p:cNvSpPr>
              <p:nvPr/>
            </p:nvSpPr>
            <p:spPr bwMode="auto">
              <a:xfrm>
                <a:off x="1132" y="2091"/>
                <a:ext cx="8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Cx</a:t>
                </a:r>
                <a:endParaRPr lang="en-US"/>
              </a:p>
            </p:txBody>
          </p:sp>
          <p:sp>
            <p:nvSpPr>
              <p:cNvPr id="12859" name="Rectangle 448"/>
              <p:cNvSpPr>
                <a:spLocks noChangeArrowheads="1"/>
              </p:cNvSpPr>
              <p:nvPr/>
            </p:nvSpPr>
            <p:spPr bwMode="auto">
              <a:xfrm>
                <a:off x="983" y="2091"/>
                <a:ext cx="38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q</a:t>
                </a:r>
                <a:endParaRPr lang="en-US"/>
              </a:p>
            </p:txBody>
          </p:sp>
          <p:sp>
            <p:nvSpPr>
              <p:cNvPr id="12860" name="Rectangle 449"/>
              <p:cNvSpPr>
                <a:spLocks noChangeArrowheads="1"/>
              </p:cNvSpPr>
              <p:nvPr/>
            </p:nvSpPr>
            <p:spPr bwMode="auto">
              <a:xfrm>
                <a:off x="699" y="2155"/>
                <a:ext cx="58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dt</a:t>
                </a:r>
                <a:endParaRPr lang="en-US"/>
              </a:p>
            </p:txBody>
          </p:sp>
          <p:sp>
            <p:nvSpPr>
              <p:cNvPr id="12861" name="Rectangle 450"/>
              <p:cNvSpPr>
                <a:spLocks noChangeArrowheads="1"/>
              </p:cNvSpPr>
              <p:nvPr/>
            </p:nvSpPr>
            <p:spPr bwMode="auto">
              <a:xfrm>
                <a:off x="628" y="2038"/>
                <a:ext cx="87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dC</a:t>
                </a:r>
                <a:endParaRPr lang="en-US"/>
              </a:p>
            </p:txBody>
          </p:sp>
          <p:sp>
            <p:nvSpPr>
              <p:cNvPr id="12862" name="Rectangle 451"/>
              <p:cNvSpPr>
                <a:spLocks noChangeArrowheads="1"/>
              </p:cNvSpPr>
              <p:nvPr/>
            </p:nvSpPr>
            <p:spPr bwMode="auto">
              <a:xfrm>
                <a:off x="3009" y="2076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2863" name="Rectangle 452"/>
              <p:cNvSpPr>
                <a:spLocks noChangeArrowheads="1"/>
              </p:cNvSpPr>
              <p:nvPr/>
            </p:nvSpPr>
            <p:spPr bwMode="auto">
              <a:xfrm>
                <a:off x="2732" y="2076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2864" name="Rectangle 453"/>
              <p:cNvSpPr>
                <a:spLocks noChangeArrowheads="1"/>
              </p:cNvSpPr>
              <p:nvPr/>
            </p:nvSpPr>
            <p:spPr bwMode="auto">
              <a:xfrm>
                <a:off x="2145" y="2076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en-US"/>
              </a:p>
            </p:txBody>
          </p:sp>
          <p:sp>
            <p:nvSpPr>
              <p:cNvPr id="12865" name="Rectangle 454"/>
              <p:cNvSpPr>
                <a:spLocks noChangeArrowheads="1"/>
              </p:cNvSpPr>
              <p:nvPr/>
            </p:nvSpPr>
            <p:spPr bwMode="auto">
              <a:xfrm>
                <a:off x="1869" y="2076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2866" name="Rectangle 455"/>
              <p:cNvSpPr>
                <a:spLocks noChangeArrowheads="1"/>
              </p:cNvSpPr>
              <p:nvPr/>
            </p:nvSpPr>
            <p:spPr bwMode="auto">
              <a:xfrm>
                <a:off x="1479" y="2068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Arial Unicode MS" pitchFamily="34" charset="-128"/>
                  </a:rPr>
                  <a:t>´</a:t>
                </a:r>
                <a:endParaRPr lang="en-US"/>
              </a:p>
            </p:txBody>
          </p:sp>
          <p:sp>
            <p:nvSpPr>
              <p:cNvPr id="12867" name="Rectangle 456"/>
              <p:cNvSpPr>
                <a:spLocks noChangeArrowheads="1"/>
              </p:cNvSpPr>
              <p:nvPr/>
            </p:nvSpPr>
            <p:spPr bwMode="auto">
              <a:xfrm>
                <a:off x="1243" y="2076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en-US"/>
              </a:p>
            </p:txBody>
          </p:sp>
          <p:sp>
            <p:nvSpPr>
              <p:cNvPr id="12868" name="Rectangle 457"/>
              <p:cNvSpPr>
                <a:spLocks noChangeArrowheads="1"/>
              </p:cNvSpPr>
              <p:nvPr/>
            </p:nvSpPr>
            <p:spPr bwMode="auto">
              <a:xfrm>
                <a:off x="935" y="2076"/>
                <a:ext cx="42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2869" name="Rectangle 458"/>
              <p:cNvSpPr>
                <a:spLocks noChangeArrowheads="1"/>
              </p:cNvSpPr>
              <p:nvPr/>
            </p:nvSpPr>
            <p:spPr bwMode="auto">
              <a:xfrm>
                <a:off x="868" y="2076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=</a:t>
                </a:r>
                <a:endParaRPr lang="en-US"/>
              </a:p>
            </p:txBody>
          </p:sp>
          <p:sp>
            <p:nvSpPr>
              <p:cNvPr id="12870" name="Line 459"/>
              <p:cNvSpPr>
                <a:spLocks noChangeShapeType="1"/>
              </p:cNvSpPr>
              <p:nvPr/>
            </p:nvSpPr>
            <p:spPr bwMode="auto">
              <a:xfrm>
                <a:off x="621" y="1765"/>
                <a:ext cx="211" cy="2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871" name="Line 460"/>
              <p:cNvSpPr>
                <a:spLocks noChangeShapeType="1"/>
              </p:cNvSpPr>
              <p:nvPr/>
            </p:nvSpPr>
            <p:spPr bwMode="auto">
              <a:xfrm>
                <a:off x="1287" y="1765"/>
                <a:ext cx="155" cy="2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872" name="Line 461"/>
              <p:cNvSpPr>
                <a:spLocks noChangeShapeType="1"/>
              </p:cNvSpPr>
              <p:nvPr/>
            </p:nvSpPr>
            <p:spPr bwMode="auto">
              <a:xfrm>
                <a:off x="2112" y="1765"/>
                <a:ext cx="100" cy="2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873" name="Rectangle 462"/>
              <p:cNvSpPr>
                <a:spLocks noChangeArrowheads="1"/>
              </p:cNvSpPr>
              <p:nvPr/>
            </p:nvSpPr>
            <p:spPr bwMode="auto">
              <a:xfrm>
                <a:off x="2355" y="1758"/>
                <a:ext cx="2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2874" name="Rectangle 463"/>
              <p:cNvSpPr>
                <a:spLocks noChangeArrowheads="1"/>
              </p:cNvSpPr>
              <p:nvPr/>
            </p:nvSpPr>
            <p:spPr bwMode="auto">
              <a:xfrm>
                <a:off x="1969" y="1758"/>
                <a:ext cx="2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2875" name="Rectangle 464"/>
              <p:cNvSpPr>
                <a:spLocks noChangeArrowheads="1"/>
              </p:cNvSpPr>
              <p:nvPr/>
            </p:nvSpPr>
            <p:spPr bwMode="auto">
              <a:xfrm>
                <a:off x="1730" y="1758"/>
                <a:ext cx="2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2876" name="Rectangle 465"/>
              <p:cNvSpPr>
                <a:spLocks noChangeArrowheads="1"/>
              </p:cNvSpPr>
              <p:nvPr/>
            </p:nvSpPr>
            <p:spPr bwMode="auto">
              <a:xfrm>
                <a:off x="1646" y="1758"/>
                <a:ext cx="11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endParaRPr lang="en-US"/>
              </a:p>
            </p:txBody>
          </p:sp>
          <p:sp>
            <p:nvSpPr>
              <p:cNvPr id="12877" name="Rectangle 466"/>
              <p:cNvSpPr>
                <a:spLocks noChangeArrowheads="1"/>
              </p:cNvSpPr>
              <p:nvPr/>
            </p:nvSpPr>
            <p:spPr bwMode="auto">
              <a:xfrm>
                <a:off x="1384" y="1698"/>
                <a:ext cx="11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endParaRPr lang="en-US"/>
              </a:p>
            </p:txBody>
          </p:sp>
          <p:sp>
            <p:nvSpPr>
              <p:cNvPr id="12878" name="Rectangle 467"/>
              <p:cNvSpPr>
                <a:spLocks noChangeArrowheads="1"/>
              </p:cNvSpPr>
              <p:nvPr/>
            </p:nvSpPr>
            <p:spPr bwMode="auto">
              <a:xfrm>
                <a:off x="1086" y="1758"/>
                <a:ext cx="2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2879" name="Rectangle 468"/>
              <p:cNvSpPr>
                <a:spLocks noChangeArrowheads="1"/>
              </p:cNvSpPr>
              <p:nvPr/>
            </p:nvSpPr>
            <p:spPr bwMode="auto">
              <a:xfrm>
                <a:off x="796" y="1705"/>
                <a:ext cx="2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2880" name="Rectangle 469"/>
              <p:cNvSpPr>
                <a:spLocks noChangeArrowheads="1"/>
              </p:cNvSpPr>
              <p:nvPr/>
            </p:nvSpPr>
            <p:spPr bwMode="auto">
              <a:xfrm>
                <a:off x="2003" y="1702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)</a:t>
                </a:r>
                <a:endParaRPr lang="en-US"/>
              </a:p>
            </p:txBody>
          </p:sp>
          <p:sp>
            <p:nvSpPr>
              <p:cNvPr id="12881" name="Rectangle 470"/>
              <p:cNvSpPr>
                <a:spLocks noChangeArrowheads="1"/>
              </p:cNvSpPr>
              <p:nvPr/>
            </p:nvSpPr>
            <p:spPr bwMode="auto">
              <a:xfrm>
                <a:off x="1458" y="1702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(</a:t>
                </a:r>
                <a:endParaRPr lang="en-US"/>
              </a:p>
            </p:txBody>
          </p:sp>
          <p:sp>
            <p:nvSpPr>
              <p:cNvPr id="12882" name="Rectangle 471"/>
              <p:cNvSpPr>
                <a:spLocks noChangeArrowheads="1"/>
              </p:cNvSpPr>
              <p:nvPr/>
            </p:nvSpPr>
            <p:spPr bwMode="auto">
              <a:xfrm>
                <a:off x="2286" y="1757"/>
                <a:ext cx="6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PO</a:t>
                </a:r>
                <a:endParaRPr lang="en-US"/>
              </a:p>
            </p:txBody>
          </p:sp>
          <p:sp>
            <p:nvSpPr>
              <p:cNvPr id="12883" name="Rectangle 472"/>
              <p:cNvSpPr>
                <a:spLocks noChangeArrowheads="1"/>
              </p:cNvSpPr>
              <p:nvPr/>
            </p:nvSpPr>
            <p:spPr bwMode="auto">
              <a:xfrm>
                <a:off x="2165" y="1704"/>
                <a:ext cx="3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884" name="Rectangle 473"/>
              <p:cNvSpPr>
                <a:spLocks noChangeArrowheads="1"/>
              </p:cNvSpPr>
              <p:nvPr/>
            </p:nvSpPr>
            <p:spPr bwMode="auto">
              <a:xfrm>
                <a:off x="1901" y="1757"/>
                <a:ext cx="6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PO</a:t>
                </a:r>
                <a:endParaRPr lang="en-US"/>
              </a:p>
            </p:txBody>
          </p:sp>
          <p:sp>
            <p:nvSpPr>
              <p:cNvPr id="12885" name="Rectangle 474"/>
              <p:cNvSpPr>
                <a:spLocks noChangeArrowheads="1"/>
              </p:cNvSpPr>
              <p:nvPr/>
            </p:nvSpPr>
            <p:spPr bwMode="auto">
              <a:xfrm>
                <a:off x="1662" y="1757"/>
                <a:ext cx="6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PO</a:t>
                </a:r>
                <a:endParaRPr lang="en-US"/>
              </a:p>
            </p:txBody>
          </p:sp>
          <p:sp>
            <p:nvSpPr>
              <p:cNvPr id="12886" name="Rectangle 475"/>
              <p:cNvSpPr>
                <a:spLocks noChangeArrowheads="1"/>
              </p:cNvSpPr>
              <p:nvPr/>
            </p:nvSpPr>
            <p:spPr bwMode="auto">
              <a:xfrm>
                <a:off x="1543" y="1757"/>
                <a:ext cx="89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Feed</a:t>
                </a:r>
                <a:endParaRPr lang="en-US"/>
              </a:p>
            </p:txBody>
          </p:sp>
          <p:sp>
            <p:nvSpPr>
              <p:cNvPr id="12887" name="Rectangle 476"/>
              <p:cNvSpPr>
                <a:spLocks noChangeArrowheads="1"/>
              </p:cNvSpPr>
              <p:nvPr/>
            </p:nvSpPr>
            <p:spPr bwMode="auto">
              <a:xfrm>
                <a:off x="1399" y="1697"/>
                <a:ext cx="27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P</a:t>
                </a:r>
                <a:endParaRPr lang="en-US"/>
              </a:p>
            </p:txBody>
          </p:sp>
          <p:sp>
            <p:nvSpPr>
              <p:cNvPr id="12888" name="Rectangle 477"/>
              <p:cNvSpPr>
                <a:spLocks noChangeArrowheads="1"/>
              </p:cNvSpPr>
              <p:nvPr/>
            </p:nvSpPr>
            <p:spPr bwMode="auto">
              <a:xfrm>
                <a:off x="1345" y="1697"/>
                <a:ext cx="3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</a:t>
                </a:r>
                <a:endParaRPr lang="en-US"/>
              </a:p>
            </p:txBody>
          </p:sp>
          <p:sp>
            <p:nvSpPr>
              <p:cNvPr id="12889" name="Rectangle 478"/>
              <p:cNvSpPr>
                <a:spLocks noChangeArrowheads="1"/>
              </p:cNvSpPr>
              <p:nvPr/>
            </p:nvSpPr>
            <p:spPr bwMode="auto">
              <a:xfrm>
                <a:off x="1018" y="1757"/>
                <a:ext cx="6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PO</a:t>
                </a:r>
                <a:endParaRPr lang="en-US"/>
              </a:p>
            </p:txBody>
          </p:sp>
          <p:sp>
            <p:nvSpPr>
              <p:cNvPr id="12890" name="Rectangle 479"/>
              <p:cNvSpPr>
                <a:spLocks noChangeArrowheads="1"/>
              </p:cNvSpPr>
              <p:nvPr/>
            </p:nvSpPr>
            <p:spPr bwMode="auto">
              <a:xfrm>
                <a:off x="727" y="1704"/>
                <a:ext cx="6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PO</a:t>
                </a:r>
                <a:endParaRPr lang="en-US"/>
              </a:p>
            </p:txBody>
          </p:sp>
          <p:sp>
            <p:nvSpPr>
              <p:cNvPr id="12891" name="Rectangle 480"/>
              <p:cNvSpPr>
                <a:spLocks noChangeArrowheads="1"/>
              </p:cNvSpPr>
              <p:nvPr/>
            </p:nvSpPr>
            <p:spPr bwMode="auto">
              <a:xfrm>
                <a:off x="2226" y="1702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892" name="Rectangle 481"/>
              <p:cNvSpPr>
                <a:spLocks noChangeArrowheads="1"/>
              </p:cNvSpPr>
              <p:nvPr/>
            </p:nvSpPr>
            <p:spPr bwMode="auto">
              <a:xfrm>
                <a:off x="2128" y="1768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V</a:t>
                </a:r>
                <a:endParaRPr lang="en-US"/>
              </a:p>
            </p:txBody>
          </p:sp>
          <p:sp>
            <p:nvSpPr>
              <p:cNvPr id="12893" name="Rectangle 482"/>
              <p:cNvSpPr>
                <a:spLocks noChangeArrowheads="1"/>
              </p:cNvSpPr>
              <p:nvPr/>
            </p:nvSpPr>
            <p:spPr bwMode="auto">
              <a:xfrm>
                <a:off x="2120" y="1649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F</a:t>
                </a:r>
                <a:endParaRPr lang="en-US"/>
              </a:p>
            </p:txBody>
          </p:sp>
          <p:sp>
            <p:nvSpPr>
              <p:cNvPr id="12894" name="Rectangle 483"/>
              <p:cNvSpPr>
                <a:spLocks noChangeArrowheads="1"/>
              </p:cNvSpPr>
              <p:nvPr/>
            </p:nvSpPr>
            <p:spPr bwMode="auto">
              <a:xfrm>
                <a:off x="1841" y="1702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895" name="Rectangle 484"/>
              <p:cNvSpPr>
                <a:spLocks noChangeArrowheads="1"/>
              </p:cNvSpPr>
              <p:nvPr/>
            </p:nvSpPr>
            <p:spPr bwMode="auto">
              <a:xfrm>
                <a:off x="1484" y="1702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896" name="Rectangle 485"/>
              <p:cNvSpPr>
                <a:spLocks noChangeArrowheads="1"/>
              </p:cNvSpPr>
              <p:nvPr/>
            </p:nvSpPr>
            <p:spPr bwMode="auto">
              <a:xfrm>
                <a:off x="1332" y="1768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V</a:t>
                </a:r>
                <a:endParaRPr lang="en-US"/>
              </a:p>
            </p:txBody>
          </p:sp>
          <p:sp>
            <p:nvSpPr>
              <p:cNvPr id="12897" name="Rectangle 486"/>
              <p:cNvSpPr>
                <a:spLocks noChangeArrowheads="1"/>
              </p:cNvSpPr>
              <p:nvPr/>
            </p:nvSpPr>
            <p:spPr bwMode="auto">
              <a:xfrm>
                <a:off x="1296" y="1642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F</a:t>
                </a:r>
                <a:endParaRPr lang="en-US"/>
              </a:p>
            </p:txBody>
          </p:sp>
          <p:sp>
            <p:nvSpPr>
              <p:cNvPr id="12898" name="Rectangle 487"/>
              <p:cNvSpPr>
                <a:spLocks noChangeArrowheads="1"/>
              </p:cNvSpPr>
              <p:nvPr/>
            </p:nvSpPr>
            <p:spPr bwMode="auto">
              <a:xfrm>
                <a:off x="1113" y="1702"/>
                <a:ext cx="8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Cx</a:t>
                </a:r>
                <a:endParaRPr lang="en-US"/>
              </a:p>
            </p:txBody>
          </p:sp>
          <p:sp>
            <p:nvSpPr>
              <p:cNvPr id="12899" name="Rectangle 488"/>
              <p:cNvSpPr>
                <a:spLocks noChangeArrowheads="1"/>
              </p:cNvSpPr>
              <p:nvPr/>
            </p:nvSpPr>
            <p:spPr bwMode="auto">
              <a:xfrm>
                <a:off x="973" y="1702"/>
                <a:ext cx="37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q</a:t>
                </a:r>
                <a:endParaRPr lang="en-US"/>
              </a:p>
            </p:txBody>
          </p:sp>
          <p:sp>
            <p:nvSpPr>
              <p:cNvPr id="12900" name="Rectangle 489"/>
              <p:cNvSpPr>
                <a:spLocks noChangeArrowheads="1"/>
              </p:cNvSpPr>
              <p:nvPr/>
            </p:nvSpPr>
            <p:spPr bwMode="auto">
              <a:xfrm>
                <a:off x="694" y="1768"/>
                <a:ext cx="58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dt</a:t>
                </a:r>
                <a:endParaRPr lang="en-US"/>
              </a:p>
            </p:txBody>
          </p:sp>
          <p:sp>
            <p:nvSpPr>
              <p:cNvPr id="12901" name="Rectangle 490"/>
              <p:cNvSpPr>
                <a:spLocks noChangeArrowheads="1"/>
              </p:cNvSpPr>
              <p:nvPr/>
            </p:nvSpPr>
            <p:spPr bwMode="auto">
              <a:xfrm>
                <a:off x="627" y="1649"/>
                <a:ext cx="87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dC</a:t>
                </a:r>
                <a:endParaRPr lang="en-US"/>
              </a:p>
            </p:txBody>
          </p:sp>
          <p:sp>
            <p:nvSpPr>
              <p:cNvPr id="12902" name="Rectangle 491"/>
              <p:cNvSpPr>
                <a:spLocks noChangeArrowheads="1"/>
              </p:cNvSpPr>
              <p:nvPr/>
            </p:nvSpPr>
            <p:spPr bwMode="auto">
              <a:xfrm>
                <a:off x="2049" y="1687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2903" name="Rectangle 492"/>
              <p:cNvSpPr>
                <a:spLocks noChangeArrowheads="1"/>
              </p:cNvSpPr>
              <p:nvPr/>
            </p:nvSpPr>
            <p:spPr bwMode="auto">
              <a:xfrm>
                <a:off x="1781" y="1687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2904" name="Rectangle 493"/>
              <p:cNvSpPr>
                <a:spLocks noChangeArrowheads="1"/>
              </p:cNvSpPr>
              <p:nvPr/>
            </p:nvSpPr>
            <p:spPr bwMode="auto">
              <a:xfrm>
                <a:off x="1223" y="1687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en-US"/>
              </a:p>
            </p:txBody>
          </p:sp>
          <p:sp>
            <p:nvSpPr>
              <p:cNvPr id="12905" name="Rectangle 494"/>
              <p:cNvSpPr>
                <a:spLocks noChangeArrowheads="1"/>
              </p:cNvSpPr>
              <p:nvPr/>
            </p:nvSpPr>
            <p:spPr bwMode="auto">
              <a:xfrm>
                <a:off x="926" y="1687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2906" name="Rectangle 495"/>
              <p:cNvSpPr>
                <a:spLocks noChangeArrowheads="1"/>
              </p:cNvSpPr>
              <p:nvPr/>
            </p:nvSpPr>
            <p:spPr bwMode="auto">
              <a:xfrm>
                <a:off x="858" y="1687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=</a:t>
                </a:r>
                <a:endParaRPr lang="en-US"/>
              </a:p>
            </p:txBody>
          </p:sp>
          <p:sp>
            <p:nvSpPr>
              <p:cNvPr id="12907" name="Line 496"/>
              <p:cNvSpPr>
                <a:spLocks noChangeShapeType="1"/>
              </p:cNvSpPr>
              <p:nvPr/>
            </p:nvSpPr>
            <p:spPr bwMode="auto">
              <a:xfrm>
                <a:off x="621" y="1765"/>
                <a:ext cx="211" cy="2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908" name="Line 497"/>
              <p:cNvSpPr>
                <a:spLocks noChangeShapeType="1"/>
              </p:cNvSpPr>
              <p:nvPr/>
            </p:nvSpPr>
            <p:spPr bwMode="auto">
              <a:xfrm>
                <a:off x="1287" y="1765"/>
                <a:ext cx="155" cy="2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909" name="Line 498"/>
              <p:cNvSpPr>
                <a:spLocks noChangeShapeType="1"/>
              </p:cNvSpPr>
              <p:nvPr/>
            </p:nvSpPr>
            <p:spPr bwMode="auto">
              <a:xfrm>
                <a:off x="2112" y="1765"/>
                <a:ext cx="100" cy="2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910" name="Rectangle 499"/>
              <p:cNvSpPr>
                <a:spLocks noChangeArrowheads="1"/>
              </p:cNvSpPr>
              <p:nvPr/>
            </p:nvSpPr>
            <p:spPr bwMode="auto">
              <a:xfrm>
                <a:off x="2355" y="1758"/>
                <a:ext cx="2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2911" name="Rectangle 500"/>
              <p:cNvSpPr>
                <a:spLocks noChangeArrowheads="1"/>
              </p:cNvSpPr>
              <p:nvPr/>
            </p:nvSpPr>
            <p:spPr bwMode="auto">
              <a:xfrm>
                <a:off x="1969" y="1758"/>
                <a:ext cx="2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2912" name="Rectangle 501"/>
              <p:cNvSpPr>
                <a:spLocks noChangeArrowheads="1"/>
              </p:cNvSpPr>
              <p:nvPr/>
            </p:nvSpPr>
            <p:spPr bwMode="auto">
              <a:xfrm>
                <a:off x="1730" y="1758"/>
                <a:ext cx="2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2913" name="Rectangle 502"/>
              <p:cNvSpPr>
                <a:spLocks noChangeArrowheads="1"/>
              </p:cNvSpPr>
              <p:nvPr/>
            </p:nvSpPr>
            <p:spPr bwMode="auto">
              <a:xfrm>
                <a:off x="1646" y="1758"/>
                <a:ext cx="11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endParaRPr lang="en-US"/>
              </a:p>
            </p:txBody>
          </p:sp>
          <p:sp>
            <p:nvSpPr>
              <p:cNvPr id="12914" name="Rectangle 503"/>
              <p:cNvSpPr>
                <a:spLocks noChangeArrowheads="1"/>
              </p:cNvSpPr>
              <p:nvPr/>
            </p:nvSpPr>
            <p:spPr bwMode="auto">
              <a:xfrm>
                <a:off x="1384" y="1698"/>
                <a:ext cx="11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endParaRPr lang="en-US"/>
              </a:p>
            </p:txBody>
          </p:sp>
          <p:sp>
            <p:nvSpPr>
              <p:cNvPr id="12915" name="Rectangle 504"/>
              <p:cNvSpPr>
                <a:spLocks noChangeArrowheads="1"/>
              </p:cNvSpPr>
              <p:nvPr/>
            </p:nvSpPr>
            <p:spPr bwMode="auto">
              <a:xfrm>
                <a:off x="1086" y="1758"/>
                <a:ext cx="2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2916" name="Rectangle 505"/>
              <p:cNvSpPr>
                <a:spLocks noChangeArrowheads="1"/>
              </p:cNvSpPr>
              <p:nvPr/>
            </p:nvSpPr>
            <p:spPr bwMode="auto">
              <a:xfrm>
                <a:off x="796" y="1705"/>
                <a:ext cx="2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2917" name="Rectangle 506"/>
              <p:cNvSpPr>
                <a:spLocks noChangeArrowheads="1"/>
              </p:cNvSpPr>
              <p:nvPr/>
            </p:nvSpPr>
            <p:spPr bwMode="auto">
              <a:xfrm>
                <a:off x="2003" y="1702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)</a:t>
                </a:r>
                <a:endParaRPr lang="en-US"/>
              </a:p>
            </p:txBody>
          </p:sp>
          <p:sp>
            <p:nvSpPr>
              <p:cNvPr id="12918" name="Rectangle 507"/>
              <p:cNvSpPr>
                <a:spLocks noChangeArrowheads="1"/>
              </p:cNvSpPr>
              <p:nvPr/>
            </p:nvSpPr>
            <p:spPr bwMode="auto">
              <a:xfrm>
                <a:off x="1458" y="1702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(</a:t>
                </a:r>
                <a:endParaRPr lang="en-US"/>
              </a:p>
            </p:txBody>
          </p:sp>
          <p:sp>
            <p:nvSpPr>
              <p:cNvPr id="12919" name="Rectangle 508"/>
              <p:cNvSpPr>
                <a:spLocks noChangeArrowheads="1"/>
              </p:cNvSpPr>
              <p:nvPr/>
            </p:nvSpPr>
            <p:spPr bwMode="auto">
              <a:xfrm>
                <a:off x="2286" y="1757"/>
                <a:ext cx="6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PO</a:t>
                </a:r>
                <a:endParaRPr lang="en-US"/>
              </a:p>
            </p:txBody>
          </p:sp>
          <p:sp>
            <p:nvSpPr>
              <p:cNvPr id="12920" name="Rectangle 509"/>
              <p:cNvSpPr>
                <a:spLocks noChangeArrowheads="1"/>
              </p:cNvSpPr>
              <p:nvPr/>
            </p:nvSpPr>
            <p:spPr bwMode="auto">
              <a:xfrm>
                <a:off x="2165" y="1704"/>
                <a:ext cx="3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921" name="Rectangle 510"/>
              <p:cNvSpPr>
                <a:spLocks noChangeArrowheads="1"/>
              </p:cNvSpPr>
              <p:nvPr/>
            </p:nvSpPr>
            <p:spPr bwMode="auto">
              <a:xfrm>
                <a:off x="1901" y="1757"/>
                <a:ext cx="6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PO</a:t>
                </a:r>
                <a:endParaRPr lang="en-US"/>
              </a:p>
            </p:txBody>
          </p:sp>
          <p:sp>
            <p:nvSpPr>
              <p:cNvPr id="12922" name="Rectangle 511"/>
              <p:cNvSpPr>
                <a:spLocks noChangeArrowheads="1"/>
              </p:cNvSpPr>
              <p:nvPr/>
            </p:nvSpPr>
            <p:spPr bwMode="auto">
              <a:xfrm>
                <a:off x="1662" y="1757"/>
                <a:ext cx="6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PO</a:t>
                </a:r>
                <a:endParaRPr lang="en-US"/>
              </a:p>
            </p:txBody>
          </p:sp>
          <p:sp>
            <p:nvSpPr>
              <p:cNvPr id="12923" name="Rectangle 512"/>
              <p:cNvSpPr>
                <a:spLocks noChangeArrowheads="1"/>
              </p:cNvSpPr>
              <p:nvPr/>
            </p:nvSpPr>
            <p:spPr bwMode="auto">
              <a:xfrm>
                <a:off x="1543" y="1757"/>
                <a:ext cx="89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Feed</a:t>
                </a:r>
                <a:endParaRPr lang="en-US"/>
              </a:p>
            </p:txBody>
          </p:sp>
          <p:sp>
            <p:nvSpPr>
              <p:cNvPr id="12924" name="Rectangle 513"/>
              <p:cNvSpPr>
                <a:spLocks noChangeArrowheads="1"/>
              </p:cNvSpPr>
              <p:nvPr/>
            </p:nvSpPr>
            <p:spPr bwMode="auto">
              <a:xfrm>
                <a:off x="1399" y="1697"/>
                <a:ext cx="27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P</a:t>
                </a:r>
                <a:endParaRPr lang="en-US"/>
              </a:p>
            </p:txBody>
          </p:sp>
          <p:sp>
            <p:nvSpPr>
              <p:cNvPr id="12925" name="Rectangle 514"/>
              <p:cNvSpPr>
                <a:spLocks noChangeArrowheads="1"/>
              </p:cNvSpPr>
              <p:nvPr/>
            </p:nvSpPr>
            <p:spPr bwMode="auto">
              <a:xfrm>
                <a:off x="1345" y="1697"/>
                <a:ext cx="3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</a:t>
                </a:r>
                <a:endParaRPr lang="en-US"/>
              </a:p>
            </p:txBody>
          </p:sp>
          <p:sp>
            <p:nvSpPr>
              <p:cNvPr id="12926" name="Rectangle 515"/>
              <p:cNvSpPr>
                <a:spLocks noChangeArrowheads="1"/>
              </p:cNvSpPr>
              <p:nvPr/>
            </p:nvSpPr>
            <p:spPr bwMode="auto">
              <a:xfrm>
                <a:off x="1018" y="1757"/>
                <a:ext cx="6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PO</a:t>
                </a:r>
                <a:endParaRPr lang="en-US"/>
              </a:p>
            </p:txBody>
          </p:sp>
          <p:sp>
            <p:nvSpPr>
              <p:cNvPr id="12927" name="Rectangle 516"/>
              <p:cNvSpPr>
                <a:spLocks noChangeArrowheads="1"/>
              </p:cNvSpPr>
              <p:nvPr/>
            </p:nvSpPr>
            <p:spPr bwMode="auto">
              <a:xfrm>
                <a:off x="727" y="1704"/>
                <a:ext cx="6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PO</a:t>
                </a:r>
                <a:endParaRPr lang="en-US"/>
              </a:p>
            </p:txBody>
          </p:sp>
          <p:sp>
            <p:nvSpPr>
              <p:cNvPr id="12928" name="Rectangle 517"/>
              <p:cNvSpPr>
                <a:spLocks noChangeArrowheads="1"/>
              </p:cNvSpPr>
              <p:nvPr/>
            </p:nvSpPr>
            <p:spPr bwMode="auto">
              <a:xfrm>
                <a:off x="2226" y="1702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929" name="Rectangle 518"/>
              <p:cNvSpPr>
                <a:spLocks noChangeArrowheads="1"/>
              </p:cNvSpPr>
              <p:nvPr/>
            </p:nvSpPr>
            <p:spPr bwMode="auto">
              <a:xfrm>
                <a:off x="2128" y="1768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V</a:t>
                </a:r>
                <a:endParaRPr lang="en-US"/>
              </a:p>
            </p:txBody>
          </p:sp>
          <p:sp>
            <p:nvSpPr>
              <p:cNvPr id="12930" name="Rectangle 519"/>
              <p:cNvSpPr>
                <a:spLocks noChangeArrowheads="1"/>
              </p:cNvSpPr>
              <p:nvPr/>
            </p:nvSpPr>
            <p:spPr bwMode="auto">
              <a:xfrm>
                <a:off x="2120" y="1649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F</a:t>
                </a:r>
                <a:endParaRPr lang="en-US"/>
              </a:p>
            </p:txBody>
          </p:sp>
          <p:sp>
            <p:nvSpPr>
              <p:cNvPr id="12931" name="Rectangle 520"/>
              <p:cNvSpPr>
                <a:spLocks noChangeArrowheads="1"/>
              </p:cNvSpPr>
              <p:nvPr/>
            </p:nvSpPr>
            <p:spPr bwMode="auto">
              <a:xfrm>
                <a:off x="1841" y="1702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932" name="Rectangle 521"/>
              <p:cNvSpPr>
                <a:spLocks noChangeArrowheads="1"/>
              </p:cNvSpPr>
              <p:nvPr/>
            </p:nvSpPr>
            <p:spPr bwMode="auto">
              <a:xfrm>
                <a:off x="1484" y="1702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933" name="Rectangle 522"/>
              <p:cNvSpPr>
                <a:spLocks noChangeArrowheads="1"/>
              </p:cNvSpPr>
              <p:nvPr/>
            </p:nvSpPr>
            <p:spPr bwMode="auto">
              <a:xfrm>
                <a:off x="1332" y="1768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V</a:t>
                </a:r>
                <a:endParaRPr lang="en-US"/>
              </a:p>
            </p:txBody>
          </p:sp>
          <p:sp>
            <p:nvSpPr>
              <p:cNvPr id="12934" name="Rectangle 523"/>
              <p:cNvSpPr>
                <a:spLocks noChangeArrowheads="1"/>
              </p:cNvSpPr>
              <p:nvPr/>
            </p:nvSpPr>
            <p:spPr bwMode="auto">
              <a:xfrm>
                <a:off x="1296" y="1642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F</a:t>
                </a:r>
                <a:endParaRPr lang="en-US"/>
              </a:p>
            </p:txBody>
          </p:sp>
          <p:sp>
            <p:nvSpPr>
              <p:cNvPr id="12935" name="Rectangle 524"/>
              <p:cNvSpPr>
                <a:spLocks noChangeArrowheads="1"/>
              </p:cNvSpPr>
              <p:nvPr/>
            </p:nvSpPr>
            <p:spPr bwMode="auto">
              <a:xfrm>
                <a:off x="1113" y="1702"/>
                <a:ext cx="8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Cx</a:t>
                </a:r>
                <a:endParaRPr lang="en-US"/>
              </a:p>
            </p:txBody>
          </p:sp>
          <p:sp>
            <p:nvSpPr>
              <p:cNvPr id="12936" name="Rectangle 525"/>
              <p:cNvSpPr>
                <a:spLocks noChangeArrowheads="1"/>
              </p:cNvSpPr>
              <p:nvPr/>
            </p:nvSpPr>
            <p:spPr bwMode="auto">
              <a:xfrm>
                <a:off x="973" y="1702"/>
                <a:ext cx="37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q</a:t>
                </a:r>
                <a:endParaRPr lang="en-US"/>
              </a:p>
            </p:txBody>
          </p:sp>
          <p:sp>
            <p:nvSpPr>
              <p:cNvPr id="12937" name="Rectangle 526"/>
              <p:cNvSpPr>
                <a:spLocks noChangeArrowheads="1"/>
              </p:cNvSpPr>
              <p:nvPr/>
            </p:nvSpPr>
            <p:spPr bwMode="auto">
              <a:xfrm>
                <a:off x="694" y="1768"/>
                <a:ext cx="58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dt</a:t>
                </a:r>
                <a:endParaRPr lang="en-US"/>
              </a:p>
            </p:txBody>
          </p:sp>
          <p:sp>
            <p:nvSpPr>
              <p:cNvPr id="12938" name="Rectangle 527"/>
              <p:cNvSpPr>
                <a:spLocks noChangeArrowheads="1"/>
              </p:cNvSpPr>
              <p:nvPr/>
            </p:nvSpPr>
            <p:spPr bwMode="auto">
              <a:xfrm>
                <a:off x="627" y="1649"/>
                <a:ext cx="87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dC</a:t>
                </a:r>
                <a:endParaRPr lang="en-US"/>
              </a:p>
            </p:txBody>
          </p:sp>
          <p:sp>
            <p:nvSpPr>
              <p:cNvPr id="12939" name="Rectangle 528"/>
              <p:cNvSpPr>
                <a:spLocks noChangeArrowheads="1"/>
              </p:cNvSpPr>
              <p:nvPr/>
            </p:nvSpPr>
            <p:spPr bwMode="auto">
              <a:xfrm>
                <a:off x="2049" y="1687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2940" name="Rectangle 529"/>
              <p:cNvSpPr>
                <a:spLocks noChangeArrowheads="1"/>
              </p:cNvSpPr>
              <p:nvPr/>
            </p:nvSpPr>
            <p:spPr bwMode="auto">
              <a:xfrm>
                <a:off x="1781" y="1687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2941" name="Rectangle 530"/>
              <p:cNvSpPr>
                <a:spLocks noChangeArrowheads="1"/>
              </p:cNvSpPr>
              <p:nvPr/>
            </p:nvSpPr>
            <p:spPr bwMode="auto">
              <a:xfrm>
                <a:off x="1223" y="1687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en-US"/>
              </a:p>
            </p:txBody>
          </p:sp>
          <p:sp>
            <p:nvSpPr>
              <p:cNvPr id="12942" name="Rectangle 531"/>
              <p:cNvSpPr>
                <a:spLocks noChangeArrowheads="1"/>
              </p:cNvSpPr>
              <p:nvPr/>
            </p:nvSpPr>
            <p:spPr bwMode="auto">
              <a:xfrm>
                <a:off x="926" y="1687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2943" name="Rectangle 532"/>
              <p:cNvSpPr>
                <a:spLocks noChangeArrowheads="1"/>
              </p:cNvSpPr>
              <p:nvPr/>
            </p:nvSpPr>
            <p:spPr bwMode="auto">
              <a:xfrm>
                <a:off x="858" y="1687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=</a:t>
                </a:r>
                <a:endParaRPr lang="en-US"/>
              </a:p>
            </p:txBody>
          </p:sp>
          <p:sp>
            <p:nvSpPr>
              <p:cNvPr id="12944" name="Line 533"/>
              <p:cNvSpPr>
                <a:spLocks noChangeShapeType="1"/>
              </p:cNvSpPr>
              <p:nvPr/>
            </p:nvSpPr>
            <p:spPr bwMode="auto">
              <a:xfrm>
                <a:off x="621" y="1765"/>
                <a:ext cx="211" cy="2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945" name="Line 534"/>
              <p:cNvSpPr>
                <a:spLocks noChangeShapeType="1"/>
              </p:cNvSpPr>
              <p:nvPr/>
            </p:nvSpPr>
            <p:spPr bwMode="auto">
              <a:xfrm>
                <a:off x="1287" y="1765"/>
                <a:ext cx="155" cy="2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946" name="Line 535"/>
              <p:cNvSpPr>
                <a:spLocks noChangeShapeType="1"/>
              </p:cNvSpPr>
              <p:nvPr/>
            </p:nvSpPr>
            <p:spPr bwMode="auto">
              <a:xfrm>
                <a:off x="2112" y="1765"/>
                <a:ext cx="100" cy="2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947" name="Rectangle 536"/>
              <p:cNvSpPr>
                <a:spLocks noChangeArrowheads="1"/>
              </p:cNvSpPr>
              <p:nvPr/>
            </p:nvSpPr>
            <p:spPr bwMode="auto">
              <a:xfrm>
                <a:off x="2355" y="1758"/>
                <a:ext cx="2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2948" name="Rectangle 537"/>
              <p:cNvSpPr>
                <a:spLocks noChangeArrowheads="1"/>
              </p:cNvSpPr>
              <p:nvPr/>
            </p:nvSpPr>
            <p:spPr bwMode="auto">
              <a:xfrm>
                <a:off x="1969" y="1758"/>
                <a:ext cx="2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2949" name="Rectangle 538"/>
              <p:cNvSpPr>
                <a:spLocks noChangeArrowheads="1"/>
              </p:cNvSpPr>
              <p:nvPr/>
            </p:nvSpPr>
            <p:spPr bwMode="auto">
              <a:xfrm>
                <a:off x="1730" y="1758"/>
                <a:ext cx="2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2950" name="Rectangle 539"/>
              <p:cNvSpPr>
                <a:spLocks noChangeArrowheads="1"/>
              </p:cNvSpPr>
              <p:nvPr/>
            </p:nvSpPr>
            <p:spPr bwMode="auto">
              <a:xfrm>
                <a:off x="1646" y="1758"/>
                <a:ext cx="11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endParaRPr lang="en-US"/>
              </a:p>
            </p:txBody>
          </p:sp>
          <p:sp>
            <p:nvSpPr>
              <p:cNvPr id="12951" name="Rectangle 540"/>
              <p:cNvSpPr>
                <a:spLocks noChangeArrowheads="1"/>
              </p:cNvSpPr>
              <p:nvPr/>
            </p:nvSpPr>
            <p:spPr bwMode="auto">
              <a:xfrm>
                <a:off x="1384" y="1698"/>
                <a:ext cx="11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endParaRPr lang="en-US"/>
              </a:p>
            </p:txBody>
          </p:sp>
          <p:sp>
            <p:nvSpPr>
              <p:cNvPr id="12952" name="Rectangle 541"/>
              <p:cNvSpPr>
                <a:spLocks noChangeArrowheads="1"/>
              </p:cNvSpPr>
              <p:nvPr/>
            </p:nvSpPr>
            <p:spPr bwMode="auto">
              <a:xfrm>
                <a:off x="1086" y="1758"/>
                <a:ext cx="23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2953" name="Rectangle 542"/>
              <p:cNvSpPr>
                <a:spLocks noChangeArrowheads="1"/>
              </p:cNvSpPr>
              <p:nvPr/>
            </p:nvSpPr>
            <p:spPr bwMode="auto">
              <a:xfrm>
                <a:off x="796" y="1705"/>
                <a:ext cx="2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4</a:t>
                </a:r>
                <a:endParaRPr lang="en-US"/>
              </a:p>
            </p:txBody>
          </p:sp>
          <p:sp>
            <p:nvSpPr>
              <p:cNvPr id="12954" name="Rectangle 543"/>
              <p:cNvSpPr>
                <a:spLocks noChangeArrowheads="1"/>
              </p:cNvSpPr>
              <p:nvPr/>
            </p:nvSpPr>
            <p:spPr bwMode="auto">
              <a:xfrm>
                <a:off x="2003" y="1702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)</a:t>
                </a:r>
                <a:endParaRPr lang="en-US"/>
              </a:p>
            </p:txBody>
          </p:sp>
          <p:sp>
            <p:nvSpPr>
              <p:cNvPr id="12955" name="Rectangle 544"/>
              <p:cNvSpPr>
                <a:spLocks noChangeArrowheads="1"/>
              </p:cNvSpPr>
              <p:nvPr/>
            </p:nvSpPr>
            <p:spPr bwMode="auto">
              <a:xfrm>
                <a:off x="1458" y="1702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(</a:t>
                </a:r>
                <a:endParaRPr lang="en-US"/>
              </a:p>
            </p:txBody>
          </p:sp>
          <p:sp>
            <p:nvSpPr>
              <p:cNvPr id="12956" name="Rectangle 545"/>
              <p:cNvSpPr>
                <a:spLocks noChangeArrowheads="1"/>
              </p:cNvSpPr>
              <p:nvPr/>
            </p:nvSpPr>
            <p:spPr bwMode="auto">
              <a:xfrm>
                <a:off x="2286" y="1757"/>
                <a:ext cx="6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PO</a:t>
                </a:r>
                <a:endParaRPr lang="en-US"/>
              </a:p>
            </p:txBody>
          </p:sp>
          <p:sp>
            <p:nvSpPr>
              <p:cNvPr id="12957" name="Rectangle 546"/>
              <p:cNvSpPr>
                <a:spLocks noChangeArrowheads="1"/>
              </p:cNvSpPr>
              <p:nvPr/>
            </p:nvSpPr>
            <p:spPr bwMode="auto">
              <a:xfrm>
                <a:off x="2165" y="1704"/>
                <a:ext cx="3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958" name="Rectangle 547"/>
              <p:cNvSpPr>
                <a:spLocks noChangeArrowheads="1"/>
              </p:cNvSpPr>
              <p:nvPr/>
            </p:nvSpPr>
            <p:spPr bwMode="auto">
              <a:xfrm>
                <a:off x="1901" y="1757"/>
                <a:ext cx="6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PO</a:t>
                </a:r>
                <a:endParaRPr lang="en-US"/>
              </a:p>
            </p:txBody>
          </p:sp>
          <p:sp>
            <p:nvSpPr>
              <p:cNvPr id="12959" name="Rectangle 548"/>
              <p:cNvSpPr>
                <a:spLocks noChangeArrowheads="1"/>
              </p:cNvSpPr>
              <p:nvPr/>
            </p:nvSpPr>
            <p:spPr bwMode="auto">
              <a:xfrm>
                <a:off x="1662" y="1757"/>
                <a:ext cx="6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PO</a:t>
                </a:r>
                <a:endParaRPr lang="en-US"/>
              </a:p>
            </p:txBody>
          </p:sp>
          <p:sp>
            <p:nvSpPr>
              <p:cNvPr id="12960" name="Rectangle 549"/>
              <p:cNvSpPr>
                <a:spLocks noChangeArrowheads="1"/>
              </p:cNvSpPr>
              <p:nvPr/>
            </p:nvSpPr>
            <p:spPr bwMode="auto">
              <a:xfrm>
                <a:off x="1543" y="1757"/>
                <a:ext cx="89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Feed</a:t>
                </a:r>
                <a:endParaRPr lang="en-US"/>
              </a:p>
            </p:txBody>
          </p:sp>
          <p:sp>
            <p:nvSpPr>
              <p:cNvPr id="12961" name="Rectangle 550"/>
              <p:cNvSpPr>
                <a:spLocks noChangeArrowheads="1"/>
              </p:cNvSpPr>
              <p:nvPr/>
            </p:nvSpPr>
            <p:spPr bwMode="auto">
              <a:xfrm>
                <a:off x="1399" y="1697"/>
                <a:ext cx="27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P</a:t>
                </a:r>
                <a:endParaRPr lang="en-US"/>
              </a:p>
            </p:txBody>
          </p:sp>
          <p:sp>
            <p:nvSpPr>
              <p:cNvPr id="12962" name="Rectangle 551"/>
              <p:cNvSpPr>
                <a:spLocks noChangeArrowheads="1"/>
              </p:cNvSpPr>
              <p:nvPr/>
            </p:nvSpPr>
            <p:spPr bwMode="auto">
              <a:xfrm>
                <a:off x="1345" y="1697"/>
                <a:ext cx="3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</a:t>
                </a:r>
                <a:endParaRPr lang="en-US"/>
              </a:p>
            </p:txBody>
          </p:sp>
          <p:sp>
            <p:nvSpPr>
              <p:cNvPr id="12963" name="Rectangle 552"/>
              <p:cNvSpPr>
                <a:spLocks noChangeArrowheads="1"/>
              </p:cNvSpPr>
              <p:nvPr/>
            </p:nvSpPr>
            <p:spPr bwMode="auto">
              <a:xfrm>
                <a:off x="1018" y="1757"/>
                <a:ext cx="6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PO</a:t>
                </a:r>
                <a:endParaRPr lang="en-US"/>
              </a:p>
            </p:txBody>
          </p:sp>
          <p:sp>
            <p:nvSpPr>
              <p:cNvPr id="12964" name="Rectangle 553"/>
              <p:cNvSpPr>
                <a:spLocks noChangeArrowheads="1"/>
              </p:cNvSpPr>
              <p:nvPr/>
            </p:nvSpPr>
            <p:spPr bwMode="auto">
              <a:xfrm>
                <a:off x="727" y="1704"/>
                <a:ext cx="6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PO</a:t>
                </a:r>
                <a:endParaRPr lang="en-US"/>
              </a:p>
            </p:txBody>
          </p:sp>
          <p:sp>
            <p:nvSpPr>
              <p:cNvPr id="12965" name="Rectangle 554"/>
              <p:cNvSpPr>
                <a:spLocks noChangeArrowheads="1"/>
              </p:cNvSpPr>
              <p:nvPr/>
            </p:nvSpPr>
            <p:spPr bwMode="auto">
              <a:xfrm>
                <a:off x="2226" y="1702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966" name="Rectangle 555"/>
              <p:cNvSpPr>
                <a:spLocks noChangeArrowheads="1"/>
              </p:cNvSpPr>
              <p:nvPr/>
            </p:nvSpPr>
            <p:spPr bwMode="auto">
              <a:xfrm>
                <a:off x="2128" y="1768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V</a:t>
                </a:r>
                <a:endParaRPr lang="en-US"/>
              </a:p>
            </p:txBody>
          </p:sp>
          <p:sp>
            <p:nvSpPr>
              <p:cNvPr id="12967" name="Rectangle 556"/>
              <p:cNvSpPr>
                <a:spLocks noChangeArrowheads="1"/>
              </p:cNvSpPr>
              <p:nvPr/>
            </p:nvSpPr>
            <p:spPr bwMode="auto">
              <a:xfrm>
                <a:off x="2120" y="1649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F</a:t>
                </a:r>
                <a:endParaRPr lang="en-US"/>
              </a:p>
            </p:txBody>
          </p:sp>
          <p:sp>
            <p:nvSpPr>
              <p:cNvPr id="12968" name="Rectangle 557"/>
              <p:cNvSpPr>
                <a:spLocks noChangeArrowheads="1"/>
              </p:cNvSpPr>
              <p:nvPr/>
            </p:nvSpPr>
            <p:spPr bwMode="auto">
              <a:xfrm>
                <a:off x="1841" y="1702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969" name="Rectangle 558"/>
              <p:cNvSpPr>
                <a:spLocks noChangeArrowheads="1"/>
              </p:cNvSpPr>
              <p:nvPr/>
            </p:nvSpPr>
            <p:spPr bwMode="auto">
              <a:xfrm>
                <a:off x="1484" y="1702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970" name="Rectangle 559"/>
              <p:cNvSpPr>
                <a:spLocks noChangeArrowheads="1"/>
              </p:cNvSpPr>
              <p:nvPr/>
            </p:nvSpPr>
            <p:spPr bwMode="auto">
              <a:xfrm>
                <a:off x="1332" y="1768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V</a:t>
                </a:r>
                <a:endParaRPr lang="en-US"/>
              </a:p>
            </p:txBody>
          </p:sp>
          <p:sp>
            <p:nvSpPr>
              <p:cNvPr id="12971" name="Rectangle 560"/>
              <p:cNvSpPr>
                <a:spLocks noChangeArrowheads="1"/>
              </p:cNvSpPr>
              <p:nvPr/>
            </p:nvSpPr>
            <p:spPr bwMode="auto">
              <a:xfrm>
                <a:off x="1296" y="1642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F</a:t>
                </a:r>
                <a:endParaRPr lang="en-US"/>
              </a:p>
            </p:txBody>
          </p:sp>
          <p:sp>
            <p:nvSpPr>
              <p:cNvPr id="12972" name="Rectangle 561"/>
              <p:cNvSpPr>
                <a:spLocks noChangeArrowheads="1"/>
              </p:cNvSpPr>
              <p:nvPr/>
            </p:nvSpPr>
            <p:spPr bwMode="auto">
              <a:xfrm>
                <a:off x="1113" y="1702"/>
                <a:ext cx="8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Cx</a:t>
                </a:r>
                <a:endParaRPr lang="en-US"/>
              </a:p>
            </p:txBody>
          </p:sp>
          <p:sp>
            <p:nvSpPr>
              <p:cNvPr id="12973" name="Rectangle 562"/>
              <p:cNvSpPr>
                <a:spLocks noChangeArrowheads="1"/>
              </p:cNvSpPr>
              <p:nvPr/>
            </p:nvSpPr>
            <p:spPr bwMode="auto">
              <a:xfrm>
                <a:off x="973" y="1702"/>
                <a:ext cx="37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q</a:t>
                </a:r>
                <a:endParaRPr lang="en-US"/>
              </a:p>
            </p:txBody>
          </p:sp>
          <p:sp>
            <p:nvSpPr>
              <p:cNvPr id="12974" name="Rectangle 563"/>
              <p:cNvSpPr>
                <a:spLocks noChangeArrowheads="1"/>
              </p:cNvSpPr>
              <p:nvPr/>
            </p:nvSpPr>
            <p:spPr bwMode="auto">
              <a:xfrm>
                <a:off x="694" y="1768"/>
                <a:ext cx="58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dt</a:t>
                </a:r>
                <a:endParaRPr lang="en-US"/>
              </a:p>
            </p:txBody>
          </p:sp>
          <p:sp>
            <p:nvSpPr>
              <p:cNvPr id="12975" name="Rectangle 564"/>
              <p:cNvSpPr>
                <a:spLocks noChangeArrowheads="1"/>
              </p:cNvSpPr>
              <p:nvPr/>
            </p:nvSpPr>
            <p:spPr bwMode="auto">
              <a:xfrm>
                <a:off x="627" y="1649"/>
                <a:ext cx="87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dC</a:t>
                </a:r>
                <a:endParaRPr lang="en-US"/>
              </a:p>
            </p:txBody>
          </p:sp>
          <p:sp>
            <p:nvSpPr>
              <p:cNvPr id="12976" name="Rectangle 565"/>
              <p:cNvSpPr>
                <a:spLocks noChangeArrowheads="1"/>
              </p:cNvSpPr>
              <p:nvPr/>
            </p:nvSpPr>
            <p:spPr bwMode="auto">
              <a:xfrm>
                <a:off x="2049" y="1687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2977" name="Rectangle 566"/>
              <p:cNvSpPr>
                <a:spLocks noChangeArrowheads="1"/>
              </p:cNvSpPr>
              <p:nvPr/>
            </p:nvSpPr>
            <p:spPr bwMode="auto">
              <a:xfrm>
                <a:off x="1781" y="1687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2978" name="Rectangle 567"/>
              <p:cNvSpPr>
                <a:spLocks noChangeArrowheads="1"/>
              </p:cNvSpPr>
              <p:nvPr/>
            </p:nvSpPr>
            <p:spPr bwMode="auto">
              <a:xfrm>
                <a:off x="1223" y="1687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en-US"/>
              </a:p>
            </p:txBody>
          </p:sp>
          <p:sp>
            <p:nvSpPr>
              <p:cNvPr id="12979" name="Rectangle 568"/>
              <p:cNvSpPr>
                <a:spLocks noChangeArrowheads="1"/>
              </p:cNvSpPr>
              <p:nvPr/>
            </p:nvSpPr>
            <p:spPr bwMode="auto">
              <a:xfrm>
                <a:off x="926" y="1687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2980" name="Rectangle 569"/>
              <p:cNvSpPr>
                <a:spLocks noChangeArrowheads="1"/>
              </p:cNvSpPr>
              <p:nvPr/>
            </p:nvSpPr>
            <p:spPr bwMode="auto">
              <a:xfrm>
                <a:off x="858" y="1687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=</a:t>
                </a:r>
                <a:endParaRPr lang="en-US"/>
              </a:p>
            </p:txBody>
          </p:sp>
          <p:sp>
            <p:nvSpPr>
              <p:cNvPr id="12981" name="Line 570"/>
              <p:cNvSpPr>
                <a:spLocks noChangeShapeType="1"/>
              </p:cNvSpPr>
              <p:nvPr/>
            </p:nvSpPr>
            <p:spPr bwMode="auto">
              <a:xfrm>
                <a:off x="621" y="1434"/>
                <a:ext cx="193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982" name="Line 571"/>
              <p:cNvSpPr>
                <a:spLocks noChangeShapeType="1"/>
              </p:cNvSpPr>
              <p:nvPr/>
            </p:nvSpPr>
            <p:spPr bwMode="auto">
              <a:xfrm>
                <a:off x="1563" y="1434"/>
                <a:ext cx="102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983" name="Line 572"/>
              <p:cNvSpPr>
                <a:spLocks noChangeShapeType="1"/>
              </p:cNvSpPr>
              <p:nvPr/>
            </p:nvSpPr>
            <p:spPr bwMode="auto">
              <a:xfrm>
                <a:off x="2296" y="1434"/>
                <a:ext cx="155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984" name="Rectangle 573"/>
              <p:cNvSpPr>
                <a:spLocks noChangeArrowheads="1"/>
              </p:cNvSpPr>
              <p:nvPr/>
            </p:nvSpPr>
            <p:spPr bwMode="auto">
              <a:xfrm>
                <a:off x="2524" y="1426"/>
                <a:ext cx="68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Fru</a:t>
                </a:r>
                <a:endParaRPr lang="en-US"/>
              </a:p>
            </p:txBody>
          </p:sp>
          <p:sp>
            <p:nvSpPr>
              <p:cNvPr id="12985" name="Rectangle 574"/>
              <p:cNvSpPr>
                <a:spLocks noChangeArrowheads="1"/>
              </p:cNvSpPr>
              <p:nvPr/>
            </p:nvSpPr>
            <p:spPr bwMode="auto">
              <a:xfrm>
                <a:off x="2408" y="1366"/>
                <a:ext cx="27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P</a:t>
                </a:r>
                <a:endParaRPr lang="en-US"/>
              </a:p>
            </p:txBody>
          </p:sp>
          <p:sp>
            <p:nvSpPr>
              <p:cNvPr id="12986" name="Rectangle 575"/>
              <p:cNvSpPr>
                <a:spLocks noChangeArrowheads="1"/>
              </p:cNvSpPr>
              <p:nvPr/>
            </p:nvSpPr>
            <p:spPr bwMode="auto">
              <a:xfrm>
                <a:off x="2353" y="1366"/>
                <a:ext cx="3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</a:t>
                </a:r>
                <a:endParaRPr lang="en-US"/>
              </a:p>
            </p:txBody>
          </p:sp>
          <p:sp>
            <p:nvSpPr>
              <p:cNvPr id="12987" name="Rectangle 576"/>
              <p:cNvSpPr>
                <a:spLocks noChangeArrowheads="1"/>
              </p:cNvSpPr>
              <p:nvPr/>
            </p:nvSpPr>
            <p:spPr bwMode="auto">
              <a:xfrm>
                <a:off x="2103" y="1426"/>
                <a:ext cx="68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Fru</a:t>
                </a:r>
                <a:endParaRPr lang="en-US"/>
              </a:p>
            </p:txBody>
          </p:sp>
          <p:sp>
            <p:nvSpPr>
              <p:cNvPr id="12988" name="Rectangle 577"/>
              <p:cNvSpPr>
                <a:spLocks noChangeArrowheads="1"/>
              </p:cNvSpPr>
              <p:nvPr/>
            </p:nvSpPr>
            <p:spPr bwMode="auto">
              <a:xfrm>
                <a:off x="1883" y="1426"/>
                <a:ext cx="68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Fru</a:t>
                </a:r>
                <a:endParaRPr lang="en-US"/>
              </a:p>
            </p:txBody>
          </p:sp>
          <p:sp>
            <p:nvSpPr>
              <p:cNvPr id="12989" name="Rectangle 578"/>
              <p:cNvSpPr>
                <a:spLocks noChangeArrowheads="1"/>
              </p:cNvSpPr>
              <p:nvPr/>
            </p:nvSpPr>
            <p:spPr bwMode="auto">
              <a:xfrm>
                <a:off x="1765" y="1426"/>
                <a:ext cx="89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Feed</a:t>
                </a:r>
                <a:endParaRPr lang="en-US"/>
              </a:p>
            </p:txBody>
          </p:sp>
          <p:sp>
            <p:nvSpPr>
              <p:cNvPr id="12990" name="Rectangle 579"/>
              <p:cNvSpPr>
                <a:spLocks noChangeArrowheads="1"/>
              </p:cNvSpPr>
              <p:nvPr/>
            </p:nvSpPr>
            <p:spPr bwMode="auto">
              <a:xfrm>
                <a:off x="1616" y="1371"/>
                <a:ext cx="3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991" name="Rectangle 580"/>
              <p:cNvSpPr>
                <a:spLocks noChangeArrowheads="1"/>
              </p:cNvSpPr>
              <p:nvPr/>
            </p:nvSpPr>
            <p:spPr bwMode="auto">
              <a:xfrm>
                <a:off x="1310" y="1426"/>
                <a:ext cx="67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Fru</a:t>
                </a:r>
                <a:endParaRPr lang="en-US"/>
              </a:p>
            </p:txBody>
          </p:sp>
          <p:sp>
            <p:nvSpPr>
              <p:cNvPr id="12992" name="Rectangle 581"/>
              <p:cNvSpPr>
                <a:spLocks noChangeArrowheads="1"/>
              </p:cNvSpPr>
              <p:nvPr/>
            </p:nvSpPr>
            <p:spPr bwMode="auto">
              <a:xfrm>
                <a:off x="998" y="1426"/>
                <a:ext cx="67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Fru</a:t>
                </a:r>
                <a:endParaRPr lang="en-US"/>
              </a:p>
            </p:txBody>
          </p:sp>
          <p:sp>
            <p:nvSpPr>
              <p:cNvPr id="12993" name="Rectangle 582"/>
              <p:cNvSpPr>
                <a:spLocks noChangeArrowheads="1"/>
              </p:cNvSpPr>
              <p:nvPr/>
            </p:nvSpPr>
            <p:spPr bwMode="auto">
              <a:xfrm>
                <a:off x="727" y="1371"/>
                <a:ext cx="67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Fru</a:t>
                </a:r>
                <a:endParaRPr lang="en-US"/>
              </a:p>
            </p:txBody>
          </p:sp>
          <p:sp>
            <p:nvSpPr>
              <p:cNvPr id="12994" name="Rectangle 583"/>
              <p:cNvSpPr>
                <a:spLocks noChangeArrowheads="1"/>
              </p:cNvSpPr>
              <p:nvPr/>
            </p:nvSpPr>
            <p:spPr bwMode="auto">
              <a:xfrm>
                <a:off x="2464" y="1371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995" name="Rectangle 584"/>
              <p:cNvSpPr>
                <a:spLocks noChangeArrowheads="1"/>
              </p:cNvSpPr>
              <p:nvPr/>
            </p:nvSpPr>
            <p:spPr bwMode="auto">
              <a:xfrm>
                <a:off x="2339" y="1435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V</a:t>
                </a:r>
                <a:endParaRPr lang="en-US"/>
              </a:p>
            </p:txBody>
          </p:sp>
          <p:sp>
            <p:nvSpPr>
              <p:cNvPr id="12996" name="Rectangle 585"/>
              <p:cNvSpPr>
                <a:spLocks noChangeArrowheads="1"/>
              </p:cNvSpPr>
              <p:nvPr/>
            </p:nvSpPr>
            <p:spPr bwMode="auto">
              <a:xfrm>
                <a:off x="2304" y="1311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F</a:t>
                </a:r>
                <a:endParaRPr lang="en-US"/>
              </a:p>
            </p:txBody>
          </p:sp>
          <p:sp>
            <p:nvSpPr>
              <p:cNvPr id="12997" name="Rectangle 586"/>
              <p:cNvSpPr>
                <a:spLocks noChangeArrowheads="1"/>
              </p:cNvSpPr>
              <p:nvPr/>
            </p:nvSpPr>
            <p:spPr bwMode="auto">
              <a:xfrm>
                <a:off x="2043" y="1371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998" name="Rectangle 587"/>
              <p:cNvSpPr>
                <a:spLocks noChangeArrowheads="1"/>
              </p:cNvSpPr>
              <p:nvPr/>
            </p:nvSpPr>
            <p:spPr bwMode="auto">
              <a:xfrm>
                <a:off x="1706" y="1371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999" name="Rectangle 588"/>
              <p:cNvSpPr>
                <a:spLocks noChangeArrowheads="1"/>
              </p:cNvSpPr>
              <p:nvPr/>
            </p:nvSpPr>
            <p:spPr bwMode="auto">
              <a:xfrm>
                <a:off x="1579" y="1435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V</a:t>
                </a:r>
                <a:endParaRPr lang="en-US"/>
              </a:p>
            </p:txBody>
          </p:sp>
          <p:sp>
            <p:nvSpPr>
              <p:cNvPr id="13000" name="Rectangle 589"/>
              <p:cNvSpPr>
                <a:spLocks noChangeArrowheads="1"/>
              </p:cNvSpPr>
              <p:nvPr/>
            </p:nvSpPr>
            <p:spPr bwMode="auto">
              <a:xfrm>
                <a:off x="1571" y="1318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F</a:t>
                </a:r>
                <a:endParaRPr lang="en-US"/>
              </a:p>
            </p:txBody>
          </p:sp>
          <p:sp>
            <p:nvSpPr>
              <p:cNvPr id="13001" name="Rectangle 590"/>
              <p:cNvSpPr>
                <a:spLocks noChangeArrowheads="1"/>
              </p:cNvSpPr>
              <p:nvPr/>
            </p:nvSpPr>
            <p:spPr bwMode="auto">
              <a:xfrm>
                <a:off x="1388" y="1371"/>
                <a:ext cx="84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Cx</a:t>
                </a:r>
                <a:endParaRPr lang="en-US"/>
              </a:p>
            </p:txBody>
          </p:sp>
          <p:sp>
            <p:nvSpPr>
              <p:cNvPr id="13002" name="Rectangle 591"/>
              <p:cNvSpPr>
                <a:spLocks noChangeArrowheads="1"/>
              </p:cNvSpPr>
              <p:nvPr/>
            </p:nvSpPr>
            <p:spPr bwMode="auto">
              <a:xfrm>
                <a:off x="1250" y="1371"/>
                <a:ext cx="54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m</a:t>
                </a:r>
                <a:endParaRPr lang="en-US"/>
              </a:p>
            </p:txBody>
          </p:sp>
          <p:sp>
            <p:nvSpPr>
              <p:cNvPr id="13003" name="Rectangle 592"/>
              <p:cNvSpPr>
                <a:spLocks noChangeArrowheads="1"/>
              </p:cNvSpPr>
              <p:nvPr/>
            </p:nvSpPr>
            <p:spPr bwMode="auto">
              <a:xfrm>
                <a:off x="1076" y="1371"/>
                <a:ext cx="8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Cx</a:t>
                </a:r>
                <a:endParaRPr lang="en-US"/>
              </a:p>
            </p:txBody>
          </p:sp>
          <p:sp>
            <p:nvSpPr>
              <p:cNvPr id="13004" name="Rectangle 593"/>
              <p:cNvSpPr>
                <a:spLocks noChangeArrowheads="1"/>
              </p:cNvSpPr>
              <p:nvPr/>
            </p:nvSpPr>
            <p:spPr bwMode="auto">
              <a:xfrm>
                <a:off x="953" y="1371"/>
                <a:ext cx="38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q</a:t>
                </a:r>
                <a:endParaRPr lang="en-US"/>
              </a:p>
            </p:txBody>
          </p:sp>
          <p:sp>
            <p:nvSpPr>
              <p:cNvPr id="13005" name="Rectangle 594"/>
              <p:cNvSpPr>
                <a:spLocks noChangeArrowheads="1"/>
              </p:cNvSpPr>
              <p:nvPr/>
            </p:nvSpPr>
            <p:spPr bwMode="auto">
              <a:xfrm>
                <a:off x="685" y="1435"/>
                <a:ext cx="58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dt</a:t>
                </a:r>
                <a:endParaRPr lang="en-US"/>
              </a:p>
            </p:txBody>
          </p:sp>
          <p:sp>
            <p:nvSpPr>
              <p:cNvPr id="13006" name="Rectangle 595"/>
              <p:cNvSpPr>
                <a:spLocks noChangeArrowheads="1"/>
              </p:cNvSpPr>
              <p:nvPr/>
            </p:nvSpPr>
            <p:spPr bwMode="auto">
              <a:xfrm>
                <a:off x="628" y="1318"/>
                <a:ext cx="87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dC</a:t>
                </a:r>
                <a:endParaRPr lang="en-US"/>
              </a:p>
            </p:txBody>
          </p:sp>
          <p:sp>
            <p:nvSpPr>
              <p:cNvPr id="13007" name="Rectangle 596"/>
              <p:cNvSpPr>
                <a:spLocks noChangeArrowheads="1"/>
              </p:cNvSpPr>
              <p:nvPr/>
            </p:nvSpPr>
            <p:spPr bwMode="auto">
              <a:xfrm>
                <a:off x="2392" y="1367"/>
                <a:ext cx="12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endParaRPr lang="en-US"/>
              </a:p>
            </p:txBody>
          </p:sp>
          <p:sp>
            <p:nvSpPr>
              <p:cNvPr id="13008" name="Rectangle 597"/>
              <p:cNvSpPr>
                <a:spLocks noChangeArrowheads="1"/>
              </p:cNvSpPr>
              <p:nvPr/>
            </p:nvSpPr>
            <p:spPr bwMode="auto">
              <a:xfrm>
                <a:off x="1869" y="1427"/>
                <a:ext cx="11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endParaRPr lang="en-US"/>
              </a:p>
            </p:txBody>
          </p:sp>
          <p:sp>
            <p:nvSpPr>
              <p:cNvPr id="13009" name="Rectangle 598"/>
              <p:cNvSpPr>
                <a:spLocks noChangeArrowheads="1"/>
              </p:cNvSpPr>
              <p:nvPr/>
            </p:nvSpPr>
            <p:spPr bwMode="auto">
              <a:xfrm>
                <a:off x="2187" y="1371"/>
                <a:ext cx="2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)</a:t>
                </a:r>
                <a:endParaRPr lang="en-US"/>
              </a:p>
            </p:txBody>
          </p:sp>
          <p:sp>
            <p:nvSpPr>
              <p:cNvPr id="13010" name="Rectangle 599"/>
              <p:cNvSpPr>
                <a:spLocks noChangeArrowheads="1"/>
              </p:cNvSpPr>
              <p:nvPr/>
            </p:nvSpPr>
            <p:spPr bwMode="auto">
              <a:xfrm>
                <a:off x="1680" y="1371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(</a:t>
                </a:r>
                <a:endParaRPr lang="en-US"/>
              </a:p>
            </p:txBody>
          </p:sp>
          <p:sp>
            <p:nvSpPr>
              <p:cNvPr id="13011" name="Rectangle 600"/>
              <p:cNvSpPr>
                <a:spLocks noChangeArrowheads="1"/>
              </p:cNvSpPr>
              <p:nvPr/>
            </p:nvSpPr>
            <p:spPr bwMode="auto">
              <a:xfrm>
                <a:off x="2232" y="1356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3012" name="Rectangle 601"/>
              <p:cNvSpPr>
                <a:spLocks noChangeArrowheads="1"/>
              </p:cNvSpPr>
              <p:nvPr/>
            </p:nvSpPr>
            <p:spPr bwMode="auto">
              <a:xfrm>
                <a:off x="1983" y="1356"/>
                <a:ext cx="42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3013" name="Rectangle 602"/>
              <p:cNvSpPr>
                <a:spLocks noChangeArrowheads="1"/>
              </p:cNvSpPr>
              <p:nvPr/>
            </p:nvSpPr>
            <p:spPr bwMode="auto">
              <a:xfrm>
                <a:off x="1498" y="1356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en-US"/>
              </a:p>
            </p:txBody>
          </p:sp>
          <p:sp>
            <p:nvSpPr>
              <p:cNvPr id="13014" name="Rectangle 603"/>
              <p:cNvSpPr>
                <a:spLocks noChangeArrowheads="1"/>
              </p:cNvSpPr>
              <p:nvPr/>
            </p:nvSpPr>
            <p:spPr bwMode="auto">
              <a:xfrm>
                <a:off x="1187" y="1356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3015" name="Rectangle 604"/>
              <p:cNvSpPr>
                <a:spLocks noChangeArrowheads="1"/>
              </p:cNvSpPr>
              <p:nvPr/>
            </p:nvSpPr>
            <p:spPr bwMode="auto">
              <a:xfrm>
                <a:off x="906" y="1356"/>
                <a:ext cx="42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3016" name="Rectangle 605"/>
              <p:cNvSpPr>
                <a:spLocks noChangeArrowheads="1"/>
              </p:cNvSpPr>
              <p:nvPr/>
            </p:nvSpPr>
            <p:spPr bwMode="auto">
              <a:xfrm>
                <a:off x="839" y="1356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=</a:t>
                </a:r>
                <a:endParaRPr lang="en-US"/>
              </a:p>
            </p:txBody>
          </p:sp>
          <p:sp>
            <p:nvSpPr>
              <p:cNvPr id="13017" name="Line 606"/>
              <p:cNvSpPr>
                <a:spLocks noChangeShapeType="1"/>
              </p:cNvSpPr>
              <p:nvPr/>
            </p:nvSpPr>
            <p:spPr bwMode="auto">
              <a:xfrm>
                <a:off x="621" y="1434"/>
                <a:ext cx="193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018" name="Line 607"/>
              <p:cNvSpPr>
                <a:spLocks noChangeShapeType="1"/>
              </p:cNvSpPr>
              <p:nvPr/>
            </p:nvSpPr>
            <p:spPr bwMode="auto">
              <a:xfrm>
                <a:off x="1563" y="1434"/>
                <a:ext cx="102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3019" name="Line 608"/>
              <p:cNvSpPr>
                <a:spLocks noChangeShapeType="1"/>
              </p:cNvSpPr>
              <p:nvPr/>
            </p:nvSpPr>
            <p:spPr bwMode="auto">
              <a:xfrm>
                <a:off x="2296" y="1434"/>
                <a:ext cx="155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  <p:grpSp>
          <p:nvGrpSpPr>
            <p:cNvPr id="6" name="Group 810"/>
            <p:cNvGrpSpPr>
              <a:grpSpLocks/>
            </p:cNvGrpSpPr>
            <p:nvPr/>
          </p:nvGrpSpPr>
          <p:grpSpPr bwMode="auto">
            <a:xfrm>
              <a:off x="621" y="571"/>
              <a:ext cx="1970" cy="937"/>
              <a:chOff x="621" y="571"/>
              <a:chExt cx="1970" cy="937"/>
            </a:xfrm>
          </p:grpSpPr>
          <p:sp>
            <p:nvSpPr>
              <p:cNvPr id="12620" name="Rectangle 610"/>
              <p:cNvSpPr>
                <a:spLocks noChangeArrowheads="1"/>
              </p:cNvSpPr>
              <p:nvPr/>
            </p:nvSpPr>
            <p:spPr bwMode="auto">
              <a:xfrm>
                <a:off x="2524" y="1426"/>
                <a:ext cx="67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Fru</a:t>
                </a:r>
                <a:endParaRPr lang="en-US"/>
              </a:p>
            </p:txBody>
          </p:sp>
          <p:sp>
            <p:nvSpPr>
              <p:cNvPr id="12621" name="Rectangle 611"/>
              <p:cNvSpPr>
                <a:spLocks noChangeArrowheads="1"/>
              </p:cNvSpPr>
              <p:nvPr/>
            </p:nvSpPr>
            <p:spPr bwMode="auto">
              <a:xfrm>
                <a:off x="2408" y="1366"/>
                <a:ext cx="27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P</a:t>
                </a:r>
                <a:endParaRPr lang="en-US"/>
              </a:p>
            </p:txBody>
          </p:sp>
          <p:sp>
            <p:nvSpPr>
              <p:cNvPr id="12622" name="Rectangle 612"/>
              <p:cNvSpPr>
                <a:spLocks noChangeArrowheads="1"/>
              </p:cNvSpPr>
              <p:nvPr/>
            </p:nvSpPr>
            <p:spPr bwMode="auto">
              <a:xfrm>
                <a:off x="2353" y="1366"/>
                <a:ext cx="3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</a:t>
                </a:r>
                <a:endParaRPr lang="en-US"/>
              </a:p>
            </p:txBody>
          </p:sp>
          <p:sp>
            <p:nvSpPr>
              <p:cNvPr id="12623" name="Rectangle 613"/>
              <p:cNvSpPr>
                <a:spLocks noChangeArrowheads="1"/>
              </p:cNvSpPr>
              <p:nvPr/>
            </p:nvSpPr>
            <p:spPr bwMode="auto">
              <a:xfrm>
                <a:off x="2103" y="1426"/>
                <a:ext cx="67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Fru</a:t>
                </a:r>
                <a:endParaRPr lang="en-US"/>
              </a:p>
            </p:txBody>
          </p:sp>
          <p:sp>
            <p:nvSpPr>
              <p:cNvPr id="12624" name="Rectangle 614"/>
              <p:cNvSpPr>
                <a:spLocks noChangeArrowheads="1"/>
              </p:cNvSpPr>
              <p:nvPr/>
            </p:nvSpPr>
            <p:spPr bwMode="auto">
              <a:xfrm>
                <a:off x="1883" y="1426"/>
                <a:ext cx="67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Fru</a:t>
                </a:r>
                <a:endParaRPr lang="en-US"/>
              </a:p>
            </p:txBody>
          </p:sp>
          <p:sp>
            <p:nvSpPr>
              <p:cNvPr id="12625" name="Rectangle 615"/>
              <p:cNvSpPr>
                <a:spLocks noChangeArrowheads="1"/>
              </p:cNvSpPr>
              <p:nvPr/>
            </p:nvSpPr>
            <p:spPr bwMode="auto">
              <a:xfrm>
                <a:off x="1765" y="1426"/>
                <a:ext cx="89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Feed</a:t>
                </a:r>
                <a:endParaRPr lang="en-US"/>
              </a:p>
            </p:txBody>
          </p:sp>
          <p:sp>
            <p:nvSpPr>
              <p:cNvPr id="12626" name="Rectangle 616"/>
              <p:cNvSpPr>
                <a:spLocks noChangeArrowheads="1"/>
              </p:cNvSpPr>
              <p:nvPr/>
            </p:nvSpPr>
            <p:spPr bwMode="auto">
              <a:xfrm>
                <a:off x="1616" y="1371"/>
                <a:ext cx="3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627" name="Rectangle 617"/>
              <p:cNvSpPr>
                <a:spLocks noChangeArrowheads="1"/>
              </p:cNvSpPr>
              <p:nvPr/>
            </p:nvSpPr>
            <p:spPr bwMode="auto">
              <a:xfrm>
                <a:off x="1310" y="1426"/>
                <a:ext cx="67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Fru</a:t>
                </a:r>
                <a:endParaRPr lang="en-US"/>
              </a:p>
            </p:txBody>
          </p:sp>
          <p:sp>
            <p:nvSpPr>
              <p:cNvPr id="12628" name="Rectangle 618"/>
              <p:cNvSpPr>
                <a:spLocks noChangeArrowheads="1"/>
              </p:cNvSpPr>
              <p:nvPr/>
            </p:nvSpPr>
            <p:spPr bwMode="auto">
              <a:xfrm>
                <a:off x="998" y="1426"/>
                <a:ext cx="68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Fru</a:t>
                </a:r>
                <a:endParaRPr lang="en-US"/>
              </a:p>
            </p:txBody>
          </p:sp>
          <p:sp>
            <p:nvSpPr>
              <p:cNvPr id="12629" name="Rectangle 619"/>
              <p:cNvSpPr>
                <a:spLocks noChangeArrowheads="1"/>
              </p:cNvSpPr>
              <p:nvPr/>
            </p:nvSpPr>
            <p:spPr bwMode="auto">
              <a:xfrm>
                <a:off x="727" y="1371"/>
                <a:ext cx="67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Fru</a:t>
                </a:r>
                <a:endParaRPr lang="en-US"/>
              </a:p>
            </p:txBody>
          </p:sp>
          <p:sp>
            <p:nvSpPr>
              <p:cNvPr id="12630" name="Rectangle 620"/>
              <p:cNvSpPr>
                <a:spLocks noChangeArrowheads="1"/>
              </p:cNvSpPr>
              <p:nvPr/>
            </p:nvSpPr>
            <p:spPr bwMode="auto">
              <a:xfrm>
                <a:off x="2464" y="1371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631" name="Rectangle 621"/>
              <p:cNvSpPr>
                <a:spLocks noChangeArrowheads="1"/>
              </p:cNvSpPr>
              <p:nvPr/>
            </p:nvSpPr>
            <p:spPr bwMode="auto">
              <a:xfrm>
                <a:off x="2339" y="1435"/>
                <a:ext cx="4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V</a:t>
                </a:r>
                <a:endParaRPr lang="en-US"/>
              </a:p>
            </p:txBody>
          </p:sp>
          <p:sp>
            <p:nvSpPr>
              <p:cNvPr id="12632" name="Rectangle 622"/>
              <p:cNvSpPr>
                <a:spLocks noChangeArrowheads="1"/>
              </p:cNvSpPr>
              <p:nvPr/>
            </p:nvSpPr>
            <p:spPr bwMode="auto">
              <a:xfrm>
                <a:off x="2304" y="1311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F</a:t>
                </a:r>
                <a:endParaRPr lang="en-US"/>
              </a:p>
            </p:txBody>
          </p:sp>
          <p:sp>
            <p:nvSpPr>
              <p:cNvPr id="12633" name="Rectangle 623"/>
              <p:cNvSpPr>
                <a:spLocks noChangeArrowheads="1"/>
              </p:cNvSpPr>
              <p:nvPr/>
            </p:nvSpPr>
            <p:spPr bwMode="auto">
              <a:xfrm>
                <a:off x="2043" y="1371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634" name="Rectangle 624"/>
              <p:cNvSpPr>
                <a:spLocks noChangeArrowheads="1"/>
              </p:cNvSpPr>
              <p:nvPr/>
            </p:nvSpPr>
            <p:spPr bwMode="auto">
              <a:xfrm>
                <a:off x="1706" y="1371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635" name="Rectangle 625"/>
              <p:cNvSpPr>
                <a:spLocks noChangeArrowheads="1"/>
              </p:cNvSpPr>
              <p:nvPr/>
            </p:nvSpPr>
            <p:spPr bwMode="auto">
              <a:xfrm>
                <a:off x="1579" y="1435"/>
                <a:ext cx="4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V</a:t>
                </a:r>
                <a:endParaRPr lang="en-US"/>
              </a:p>
            </p:txBody>
          </p:sp>
          <p:sp>
            <p:nvSpPr>
              <p:cNvPr id="12636" name="Rectangle 626"/>
              <p:cNvSpPr>
                <a:spLocks noChangeArrowheads="1"/>
              </p:cNvSpPr>
              <p:nvPr/>
            </p:nvSpPr>
            <p:spPr bwMode="auto">
              <a:xfrm>
                <a:off x="1571" y="1318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F</a:t>
                </a:r>
                <a:endParaRPr lang="en-US"/>
              </a:p>
            </p:txBody>
          </p:sp>
          <p:sp>
            <p:nvSpPr>
              <p:cNvPr id="12637" name="Rectangle 627"/>
              <p:cNvSpPr>
                <a:spLocks noChangeArrowheads="1"/>
              </p:cNvSpPr>
              <p:nvPr/>
            </p:nvSpPr>
            <p:spPr bwMode="auto">
              <a:xfrm>
                <a:off x="1388" y="1371"/>
                <a:ext cx="8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Cx</a:t>
                </a:r>
                <a:endParaRPr lang="en-US"/>
              </a:p>
            </p:txBody>
          </p:sp>
          <p:sp>
            <p:nvSpPr>
              <p:cNvPr id="12638" name="Rectangle 628"/>
              <p:cNvSpPr>
                <a:spLocks noChangeArrowheads="1"/>
              </p:cNvSpPr>
              <p:nvPr/>
            </p:nvSpPr>
            <p:spPr bwMode="auto">
              <a:xfrm>
                <a:off x="1250" y="1371"/>
                <a:ext cx="54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m</a:t>
                </a:r>
                <a:endParaRPr lang="en-US"/>
              </a:p>
            </p:txBody>
          </p:sp>
          <p:sp>
            <p:nvSpPr>
              <p:cNvPr id="12639" name="Rectangle 629"/>
              <p:cNvSpPr>
                <a:spLocks noChangeArrowheads="1"/>
              </p:cNvSpPr>
              <p:nvPr/>
            </p:nvSpPr>
            <p:spPr bwMode="auto">
              <a:xfrm>
                <a:off x="1076" y="1371"/>
                <a:ext cx="8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Cx</a:t>
                </a:r>
                <a:endParaRPr lang="en-US"/>
              </a:p>
            </p:txBody>
          </p:sp>
          <p:sp>
            <p:nvSpPr>
              <p:cNvPr id="12640" name="Rectangle 630"/>
              <p:cNvSpPr>
                <a:spLocks noChangeArrowheads="1"/>
              </p:cNvSpPr>
              <p:nvPr/>
            </p:nvSpPr>
            <p:spPr bwMode="auto">
              <a:xfrm>
                <a:off x="953" y="1371"/>
                <a:ext cx="38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q</a:t>
                </a:r>
                <a:endParaRPr lang="en-US"/>
              </a:p>
            </p:txBody>
          </p:sp>
          <p:sp>
            <p:nvSpPr>
              <p:cNvPr id="12641" name="Rectangle 631"/>
              <p:cNvSpPr>
                <a:spLocks noChangeArrowheads="1"/>
              </p:cNvSpPr>
              <p:nvPr/>
            </p:nvSpPr>
            <p:spPr bwMode="auto">
              <a:xfrm>
                <a:off x="685" y="1435"/>
                <a:ext cx="58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dt</a:t>
                </a:r>
                <a:endParaRPr lang="en-US"/>
              </a:p>
            </p:txBody>
          </p:sp>
          <p:sp>
            <p:nvSpPr>
              <p:cNvPr id="12642" name="Rectangle 632"/>
              <p:cNvSpPr>
                <a:spLocks noChangeArrowheads="1"/>
              </p:cNvSpPr>
              <p:nvPr/>
            </p:nvSpPr>
            <p:spPr bwMode="auto">
              <a:xfrm>
                <a:off x="628" y="1318"/>
                <a:ext cx="87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dC</a:t>
                </a:r>
                <a:endParaRPr lang="en-US"/>
              </a:p>
            </p:txBody>
          </p:sp>
          <p:sp>
            <p:nvSpPr>
              <p:cNvPr id="12643" name="Rectangle 633"/>
              <p:cNvSpPr>
                <a:spLocks noChangeArrowheads="1"/>
              </p:cNvSpPr>
              <p:nvPr/>
            </p:nvSpPr>
            <p:spPr bwMode="auto">
              <a:xfrm>
                <a:off x="2392" y="1367"/>
                <a:ext cx="11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endParaRPr lang="en-US"/>
              </a:p>
            </p:txBody>
          </p:sp>
          <p:sp>
            <p:nvSpPr>
              <p:cNvPr id="12644" name="Rectangle 634"/>
              <p:cNvSpPr>
                <a:spLocks noChangeArrowheads="1"/>
              </p:cNvSpPr>
              <p:nvPr/>
            </p:nvSpPr>
            <p:spPr bwMode="auto">
              <a:xfrm>
                <a:off x="1869" y="1427"/>
                <a:ext cx="11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endParaRPr lang="en-US"/>
              </a:p>
            </p:txBody>
          </p:sp>
          <p:sp>
            <p:nvSpPr>
              <p:cNvPr id="12645" name="Rectangle 635"/>
              <p:cNvSpPr>
                <a:spLocks noChangeArrowheads="1"/>
              </p:cNvSpPr>
              <p:nvPr/>
            </p:nvSpPr>
            <p:spPr bwMode="auto">
              <a:xfrm>
                <a:off x="2187" y="1371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)</a:t>
                </a:r>
                <a:endParaRPr lang="en-US"/>
              </a:p>
            </p:txBody>
          </p:sp>
          <p:sp>
            <p:nvSpPr>
              <p:cNvPr id="12646" name="Rectangle 636"/>
              <p:cNvSpPr>
                <a:spLocks noChangeArrowheads="1"/>
              </p:cNvSpPr>
              <p:nvPr/>
            </p:nvSpPr>
            <p:spPr bwMode="auto">
              <a:xfrm>
                <a:off x="1680" y="1371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(</a:t>
                </a:r>
                <a:endParaRPr lang="en-US"/>
              </a:p>
            </p:txBody>
          </p:sp>
          <p:sp>
            <p:nvSpPr>
              <p:cNvPr id="12647" name="Rectangle 637"/>
              <p:cNvSpPr>
                <a:spLocks noChangeArrowheads="1"/>
              </p:cNvSpPr>
              <p:nvPr/>
            </p:nvSpPr>
            <p:spPr bwMode="auto">
              <a:xfrm>
                <a:off x="2232" y="1356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2648" name="Rectangle 638"/>
              <p:cNvSpPr>
                <a:spLocks noChangeArrowheads="1"/>
              </p:cNvSpPr>
              <p:nvPr/>
            </p:nvSpPr>
            <p:spPr bwMode="auto">
              <a:xfrm>
                <a:off x="1983" y="1356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2649" name="Rectangle 639"/>
              <p:cNvSpPr>
                <a:spLocks noChangeArrowheads="1"/>
              </p:cNvSpPr>
              <p:nvPr/>
            </p:nvSpPr>
            <p:spPr bwMode="auto">
              <a:xfrm>
                <a:off x="1498" y="1356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en-US"/>
              </a:p>
            </p:txBody>
          </p:sp>
          <p:sp>
            <p:nvSpPr>
              <p:cNvPr id="12650" name="Rectangle 640"/>
              <p:cNvSpPr>
                <a:spLocks noChangeArrowheads="1"/>
              </p:cNvSpPr>
              <p:nvPr/>
            </p:nvSpPr>
            <p:spPr bwMode="auto">
              <a:xfrm>
                <a:off x="1187" y="1356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2651" name="Rectangle 641"/>
              <p:cNvSpPr>
                <a:spLocks noChangeArrowheads="1"/>
              </p:cNvSpPr>
              <p:nvPr/>
            </p:nvSpPr>
            <p:spPr bwMode="auto">
              <a:xfrm>
                <a:off x="906" y="1356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2652" name="Rectangle 642"/>
              <p:cNvSpPr>
                <a:spLocks noChangeArrowheads="1"/>
              </p:cNvSpPr>
              <p:nvPr/>
            </p:nvSpPr>
            <p:spPr bwMode="auto">
              <a:xfrm>
                <a:off x="839" y="1356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=</a:t>
                </a:r>
                <a:endParaRPr lang="en-US"/>
              </a:p>
            </p:txBody>
          </p:sp>
          <p:sp>
            <p:nvSpPr>
              <p:cNvPr id="12653" name="Line 643"/>
              <p:cNvSpPr>
                <a:spLocks noChangeShapeType="1"/>
              </p:cNvSpPr>
              <p:nvPr/>
            </p:nvSpPr>
            <p:spPr bwMode="auto">
              <a:xfrm>
                <a:off x="621" y="1434"/>
                <a:ext cx="193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654" name="Line 644"/>
              <p:cNvSpPr>
                <a:spLocks noChangeShapeType="1"/>
              </p:cNvSpPr>
              <p:nvPr/>
            </p:nvSpPr>
            <p:spPr bwMode="auto">
              <a:xfrm>
                <a:off x="1563" y="1434"/>
                <a:ext cx="102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655" name="Line 645"/>
              <p:cNvSpPr>
                <a:spLocks noChangeShapeType="1"/>
              </p:cNvSpPr>
              <p:nvPr/>
            </p:nvSpPr>
            <p:spPr bwMode="auto">
              <a:xfrm>
                <a:off x="2296" y="1434"/>
                <a:ext cx="155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656" name="Rectangle 646"/>
              <p:cNvSpPr>
                <a:spLocks noChangeArrowheads="1"/>
              </p:cNvSpPr>
              <p:nvPr/>
            </p:nvSpPr>
            <p:spPr bwMode="auto">
              <a:xfrm>
                <a:off x="2524" y="1426"/>
                <a:ext cx="67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Fru</a:t>
                </a:r>
                <a:endParaRPr lang="en-US"/>
              </a:p>
            </p:txBody>
          </p:sp>
          <p:sp>
            <p:nvSpPr>
              <p:cNvPr id="12657" name="Rectangle 647"/>
              <p:cNvSpPr>
                <a:spLocks noChangeArrowheads="1"/>
              </p:cNvSpPr>
              <p:nvPr/>
            </p:nvSpPr>
            <p:spPr bwMode="auto">
              <a:xfrm>
                <a:off x="2408" y="1366"/>
                <a:ext cx="27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P</a:t>
                </a:r>
                <a:endParaRPr lang="en-US"/>
              </a:p>
            </p:txBody>
          </p:sp>
          <p:sp>
            <p:nvSpPr>
              <p:cNvPr id="12658" name="Rectangle 648"/>
              <p:cNvSpPr>
                <a:spLocks noChangeArrowheads="1"/>
              </p:cNvSpPr>
              <p:nvPr/>
            </p:nvSpPr>
            <p:spPr bwMode="auto">
              <a:xfrm>
                <a:off x="2353" y="1366"/>
                <a:ext cx="3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</a:t>
                </a:r>
                <a:endParaRPr lang="en-US"/>
              </a:p>
            </p:txBody>
          </p:sp>
          <p:sp>
            <p:nvSpPr>
              <p:cNvPr id="12659" name="Rectangle 649"/>
              <p:cNvSpPr>
                <a:spLocks noChangeArrowheads="1"/>
              </p:cNvSpPr>
              <p:nvPr/>
            </p:nvSpPr>
            <p:spPr bwMode="auto">
              <a:xfrm>
                <a:off x="2103" y="1426"/>
                <a:ext cx="67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Fru</a:t>
                </a:r>
                <a:endParaRPr lang="en-US"/>
              </a:p>
            </p:txBody>
          </p:sp>
          <p:sp>
            <p:nvSpPr>
              <p:cNvPr id="12660" name="Rectangle 650"/>
              <p:cNvSpPr>
                <a:spLocks noChangeArrowheads="1"/>
              </p:cNvSpPr>
              <p:nvPr/>
            </p:nvSpPr>
            <p:spPr bwMode="auto">
              <a:xfrm>
                <a:off x="1883" y="1426"/>
                <a:ext cx="67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Fru</a:t>
                </a:r>
                <a:endParaRPr lang="en-US"/>
              </a:p>
            </p:txBody>
          </p:sp>
          <p:sp>
            <p:nvSpPr>
              <p:cNvPr id="12661" name="Rectangle 651"/>
              <p:cNvSpPr>
                <a:spLocks noChangeArrowheads="1"/>
              </p:cNvSpPr>
              <p:nvPr/>
            </p:nvSpPr>
            <p:spPr bwMode="auto">
              <a:xfrm>
                <a:off x="1765" y="1426"/>
                <a:ext cx="89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Feed</a:t>
                </a:r>
                <a:endParaRPr lang="en-US"/>
              </a:p>
            </p:txBody>
          </p:sp>
          <p:sp>
            <p:nvSpPr>
              <p:cNvPr id="12662" name="Rectangle 652"/>
              <p:cNvSpPr>
                <a:spLocks noChangeArrowheads="1"/>
              </p:cNvSpPr>
              <p:nvPr/>
            </p:nvSpPr>
            <p:spPr bwMode="auto">
              <a:xfrm>
                <a:off x="1616" y="1371"/>
                <a:ext cx="3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663" name="Rectangle 653"/>
              <p:cNvSpPr>
                <a:spLocks noChangeArrowheads="1"/>
              </p:cNvSpPr>
              <p:nvPr/>
            </p:nvSpPr>
            <p:spPr bwMode="auto">
              <a:xfrm>
                <a:off x="1310" y="1426"/>
                <a:ext cx="67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Fru</a:t>
                </a:r>
                <a:endParaRPr lang="en-US"/>
              </a:p>
            </p:txBody>
          </p:sp>
          <p:sp>
            <p:nvSpPr>
              <p:cNvPr id="12664" name="Rectangle 654"/>
              <p:cNvSpPr>
                <a:spLocks noChangeArrowheads="1"/>
              </p:cNvSpPr>
              <p:nvPr/>
            </p:nvSpPr>
            <p:spPr bwMode="auto">
              <a:xfrm>
                <a:off x="998" y="1426"/>
                <a:ext cx="68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Fru</a:t>
                </a:r>
                <a:endParaRPr lang="en-US"/>
              </a:p>
            </p:txBody>
          </p:sp>
          <p:sp>
            <p:nvSpPr>
              <p:cNvPr id="12665" name="Rectangle 655"/>
              <p:cNvSpPr>
                <a:spLocks noChangeArrowheads="1"/>
              </p:cNvSpPr>
              <p:nvPr/>
            </p:nvSpPr>
            <p:spPr bwMode="auto">
              <a:xfrm>
                <a:off x="727" y="1371"/>
                <a:ext cx="67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Fru</a:t>
                </a:r>
                <a:endParaRPr lang="en-US"/>
              </a:p>
            </p:txBody>
          </p:sp>
          <p:sp>
            <p:nvSpPr>
              <p:cNvPr id="12666" name="Rectangle 656"/>
              <p:cNvSpPr>
                <a:spLocks noChangeArrowheads="1"/>
              </p:cNvSpPr>
              <p:nvPr/>
            </p:nvSpPr>
            <p:spPr bwMode="auto">
              <a:xfrm>
                <a:off x="2464" y="1371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667" name="Rectangle 657"/>
              <p:cNvSpPr>
                <a:spLocks noChangeArrowheads="1"/>
              </p:cNvSpPr>
              <p:nvPr/>
            </p:nvSpPr>
            <p:spPr bwMode="auto">
              <a:xfrm>
                <a:off x="2339" y="1435"/>
                <a:ext cx="4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V</a:t>
                </a:r>
                <a:endParaRPr lang="en-US"/>
              </a:p>
            </p:txBody>
          </p:sp>
          <p:sp>
            <p:nvSpPr>
              <p:cNvPr id="12668" name="Rectangle 658"/>
              <p:cNvSpPr>
                <a:spLocks noChangeArrowheads="1"/>
              </p:cNvSpPr>
              <p:nvPr/>
            </p:nvSpPr>
            <p:spPr bwMode="auto">
              <a:xfrm>
                <a:off x="2304" y="1311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F</a:t>
                </a:r>
                <a:endParaRPr lang="en-US"/>
              </a:p>
            </p:txBody>
          </p:sp>
          <p:sp>
            <p:nvSpPr>
              <p:cNvPr id="12669" name="Rectangle 659"/>
              <p:cNvSpPr>
                <a:spLocks noChangeArrowheads="1"/>
              </p:cNvSpPr>
              <p:nvPr/>
            </p:nvSpPr>
            <p:spPr bwMode="auto">
              <a:xfrm>
                <a:off x="2043" y="1371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670" name="Rectangle 660"/>
              <p:cNvSpPr>
                <a:spLocks noChangeArrowheads="1"/>
              </p:cNvSpPr>
              <p:nvPr/>
            </p:nvSpPr>
            <p:spPr bwMode="auto">
              <a:xfrm>
                <a:off x="1706" y="1371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671" name="Rectangle 661"/>
              <p:cNvSpPr>
                <a:spLocks noChangeArrowheads="1"/>
              </p:cNvSpPr>
              <p:nvPr/>
            </p:nvSpPr>
            <p:spPr bwMode="auto">
              <a:xfrm>
                <a:off x="1579" y="1435"/>
                <a:ext cx="4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V</a:t>
                </a:r>
                <a:endParaRPr lang="en-US"/>
              </a:p>
            </p:txBody>
          </p:sp>
          <p:sp>
            <p:nvSpPr>
              <p:cNvPr id="12672" name="Rectangle 662"/>
              <p:cNvSpPr>
                <a:spLocks noChangeArrowheads="1"/>
              </p:cNvSpPr>
              <p:nvPr/>
            </p:nvSpPr>
            <p:spPr bwMode="auto">
              <a:xfrm>
                <a:off x="1571" y="1318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F</a:t>
                </a:r>
                <a:endParaRPr lang="en-US"/>
              </a:p>
            </p:txBody>
          </p:sp>
          <p:sp>
            <p:nvSpPr>
              <p:cNvPr id="12673" name="Rectangle 663"/>
              <p:cNvSpPr>
                <a:spLocks noChangeArrowheads="1"/>
              </p:cNvSpPr>
              <p:nvPr/>
            </p:nvSpPr>
            <p:spPr bwMode="auto">
              <a:xfrm>
                <a:off x="1388" y="1371"/>
                <a:ext cx="8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Cx</a:t>
                </a:r>
                <a:endParaRPr lang="en-US"/>
              </a:p>
            </p:txBody>
          </p:sp>
          <p:sp>
            <p:nvSpPr>
              <p:cNvPr id="12674" name="Rectangle 664"/>
              <p:cNvSpPr>
                <a:spLocks noChangeArrowheads="1"/>
              </p:cNvSpPr>
              <p:nvPr/>
            </p:nvSpPr>
            <p:spPr bwMode="auto">
              <a:xfrm>
                <a:off x="1250" y="1371"/>
                <a:ext cx="54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m</a:t>
                </a:r>
                <a:endParaRPr lang="en-US"/>
              </a:p>
            </p:txBody>
          </p:sp>
          <p:sp>
            <p:nvSpPr>
              <p:cNvPr id="12675" name="Rectangle 665"/>
              <p:cNvSpPr>
                <a:spLocks noChangeArrowheads="1"/>
              </p:cNvSpPr>
              <p:nvPr/>
            </p:nvSpPr>
            <p:spPr bwMode="auto">
              <a:xfrm>
                <a:off x="1076" y="1371"/>
                <a:ext cx="8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Cx</a:t>
                </a:r>
                <a:endParaRPr lang="en-US"/>
              </a:p>
            </p:txBody>
          </p:sp>
          <p:sp>
            <p:nvSpPr>
              <p:cNvPr id="12676" name="Rectangle 666"/>
              <p:cNvSpPr>
                <a:spLocks noChangeArrowheads="1"/>
              </p:cNvSpPr>
              <p:nvPr/>
            </p:nvSpPr>
            <p:spPr bwMode="auto">
              <a:xfrm>
                <a:off x="953" y="1371"/>
                <a:ext cx="38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q</a:t>
                </a:r>
                <a:endParaRPr lang="en-US"/>
              </a:p>
            </p:txBody>
          </p:sp>
          <p:sp>
            <p:nvSpPr>
              <p:cNvPr id="12677" name="Rectangle 667"/>
              <p:cNvSpPr>
                <a:spLocks noChangeArrowheads="1"/>
              </p:cNvSpPr>
              <p:nvPr/>
            </p:nvSpPr>
            <p:spPr bwMode="auto">
              <a:xfrm>
                <a:off x="685" y="1435"/>
                <a:ext cx="58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dt</a:t>
                </a:r>
                <a:endParaRPr lang="en-US"/>
              </a:p>
            </p:txBody>
          </p:sp>
          <p:sp>
            <p:nvSpPr>
              <p:cNvPr id="12678" name="Rectangle 668"/>
              <p:cNvSpPr>
                <a:spLocks noChangeArrowheads="1"/>
              </p:cNvSpPr>
              <p:nvPr/>
            </p:nvSpPr>
            <p:spPr bwMode="auto">
              <a:xfrm>
                <a:off x="628" y="1318"/>
                <a:ext cx="87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dC</a:t>
                </a:r>
                <a:endParaRPr lang="en-US"/>
              </a:p>
            </p:txBody>
          </p:sp>
          <p:sp>
            <p:nvSpPr>
              <p:cNvPr id="12679" name="Rectangle 669"/>
              <p:cNvSpPr>
                <a:spLocks noChangeArrowheads="1"/>
              </p:cNvSpPr>
              <p:nvPr/>
            </p:nvSpPr>
            <p:spPr bwMode="auto">
              <a:xfrm>
                <a:off x="2392" y="1367"/>
                <a:ext cx="11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endParaRPr lang="en-US"/>
              </a:p>
            </p:txBody>
          </p:sp>
          <p:sp>
            <p:nvSpPr>
              <p:cNvPr id="12680" name="Rectangle 670"/>
              <p:cNvSpPr>
                <a:spLocks noChangeArrowheads="1"/>
              </p:cNvSpPr>
              <p:nvPr/>
            </p:nvSpPr>
            <p:spPr bwMode="auto">
              <a:xfrm>
                <a:off x="1869" y="1427"/>
                <a:ext cx="11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endParaRPr lang="en-US"/>
              </a:p>
            </p:txBody>
          </p:sp>
          <p:sp>
            <p:nvSpPr>
              <p:cNvPr id="12681" name="Rectangle 671"/>
              <p:cNvSpPr>
                <a:spLocks noChangeArrowheads="1"/>
              </p:cNvSpPr>
              <p:nvPr/>
            </p:nvSpPr>
            <p:spPr bwMode="auto">
              <a:xfrm>
                <a:off x="2187" y="1371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)</a:t>
                </a:r>
                <a:endParaRPr lang="en-US"/>
              </a:p>
            </p:txBody>
          </p:sp>
          <p:sp>
            <p:nvSpPr>
              <p:cNvPr id="12682" name="Rectangle 672"/>
              <p:cNvSpPr>
                <a:spLocks noChangeArrowheads="1"/>
              </p:cNvSpPr>
              <p:nvPr/>
            </p:nvSpPr>
            <p:spPr bwMode="auto">
              <a:xfrm>
                <a:off x="1680" y="1371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(</a:t>
                </a:r>
                <a:endParaRPr lang="en-US"/>
              </a:p>
            </p:txBody>
          </p:sp>
          <p:sp>
            <p:nvSpPr>
              <p:cNvPr id="12683" name="Rectangle 673"/>
              <p:cNvSpPr>
                <a:spLocks noChangeArrowheads="1"/>
              </p:cNvSpPr>
              <p:nvPr/>
            </p:nvSpPr>
            <p:spPr bwMode="auto">
              <a:xfrm>
                <a:off x="2232" y="1356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2684" name="Rectangle 674"/>
              <p:cNvSpPr>
                <a:spLocks noChangeArrowheads="1"/>
              </p:cNvSpPr>
              <p:nvPr/>
            </p:nvSpPr>
            <p:spPr bwMode="auto">
              <a:xfrm>
                <a:off x="1983" y="1356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2685" name="Rectangle 675"/>
              <p:cNvSpPr>
                <a:spLocks noChangeArrowheads="1"/>
              </p:cNvSpPr>
              <p:nvPr/>
            </p:nvSpPr>
            <p:spPr bwMode="auto">
              <a:xfrm>
                <a:off x="1498" y="1356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en-US"/>
              </a:p>
            </p:txBody>
          </p:sp>
          <p:sp>
            <p:nvSpPr>
              <p:cNvPr id="12686" name="Rectangle 676"/>
              <p:cNvSpPr>
                <a:spLocks noChangeArrowheads="1"/>
              </p:cNvSpPr>
              <p:nvPr/>
            </p:nvSpPr>
            <p:spPr bwMode="auto">
              <a:xfrm>
                <a:off x="1187" y="1356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2687" name="Rectangle 677"/>
              <p:cNvSpPr>
                <a:spLocks noChangeArrowheads="1"/>
              </p:cNvSpPr>
              <p:nvPr/>
            </p:nvSpPr>
            <p:spPr bwMode="auto">
              <a:xfrm>
                <a:off x="906" y="1356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2688" name="Rectangle 678"/>
              <p:cNvSpPr>
                <a:spLocks noChangeArrowheads="1"/>
              </p:cNvSpPr>
              <p:nvPr/>
            </p:nvSpPr>
            <p:spPr bwMode="auto">
              <a:xfrm>
                <a:off x="839" y="1356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=</a:t>
                </a:r>
                <a:endParaRPr lang="en-US"/>
              </a:p>
            </p:txBody>
          </p:sp>
          <p:sp>
            <p:nvSpPr>
              <p:cNvPr id="12689" name="Line 679"/>
              <p:cNvSpPr>
                <a:spLocks noChangeShapeType="1"/>
              </p:cNvSpPr>
              <p:nvPr/>
            </p:nvSpPr>
            <p:spPr bwMode="auto">
              <a:xfrm>
                <a:off x="621" y="1058"/>
                <a:ext cx="189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690" name="Line 680"/>
              <p:cNvSpPr>
                <a:spLocks noChangeShapeType="1"/>
              </p:cNvSpPr>
              <p:nvPr/>
            </p:nvSpPr>
            <p:spPr bwMode="auto">
              <a:xfrm>
                <a:off x="1549" y="1058"/>
                <a:ext cx="100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691" name="Line 681"/>
              <p:cNvSpPr>
                <a:spLocks noChangeShapeType="1"/>
              </p:cNvSpPr>
              <p:nvPr/>
            </p:nvSpPr>
            <p:spPr bwMode="auto">
              <a:xfrm>
                <a:off x="2272" y="1058"/>
                <a:ext cx="154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692" name="Rectangle 682"/>
              <p:cNvSpPr>
                <a:spLocks noChangeArrowheads="1"/>
              </p:cNvSpPr>
              <p:nvPr/>
            </p:nvSpPr>
            <p:spPr bwMode="auto">
              <a:xfrm>
                <a:off x="2499" y="1048"/>
                <a:ext cx="64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2693" name="Rectangle 683"/>
              <p:cNvSpPr>
                <a:spLocks noChangeArrowheads="1"/>
              </p:cNvSpPr>
              <p:nvPr/>
            </p:nvSpPr>
            <p:spPr bwMode="auto">
              <a:xfrm>
                <a:off x="2383" y="988"/>
                <a:ext cx="27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P</a:t>
                </a:r>
                <a:endParaRPr lang="en-US"/>
              </a:p>
            </p:txBody>
          </p:sp>
          <p:sp>
            <p:nvSpPr>
              <p:cNvPr id="12694" name="Rectangle 684"/>
              <p:cNvSpPr>
                <a:spLocks noChangeArrowheads="1"/>
              </p:cNvSpPr>
              <p:nvPr/>
            </p:nvSpPr>
            <p:spPr bwMode="auto">
              <a:xfrm>
                <a:off x="2328" y="988"/>
                <a:ext cx="3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</a:t>
                </a:r>
                <a:endParaRPr lang="en-US"/>
              </a:p>
            </p:txBody>
          </p:sp>
          <p:sp>
            <p:nvSpPr>
              <p:cNvPr id="12695" name="Rectangle 685"/>
              <p:cNvSpPr>
                <a:spLocks noChangeArrowheads="1"/>
              </p:cNvSpPr>
              <p:nvPr/>
            </p:nvSpPr>
            <p:spPr bwMode="auto">
              <a:xfrm>
                <a:off x="2084" y="1048"/>
                <a:ext cx="65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2696" name="Rectangle 686"/>
              <p:cNvSpPr>
                <a:spLocks noChangeArrowheads="1"/>
              </p:cNvSpPr>
              <p:nvPr/>
            </p:nvSpPr>
            <p:spPr bwMode="auto">
              <a:xfrm>
                <a:off x="1869" y="1048"/>
                <a:ext cx="64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2697" name="Rectangle 687"/>
              <p:cNvSpPr>
                <a:spLocks noChangeArrowheads="1"/>
              </p:cNvSpPr>
              <p:nvPr/>
            </p:nvSpPr>
            <p:spPr bwMode="auto">
              <a:xfrm>
                <a:off x="1751" y="1048"/>
                <a:ext cx="89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Feed</a:t>
                </a:r>
                <a:endParaRPr lang="en-US"/>
              </a:p>
            </p:txBody>
          </p:sp>
          <p:sp>
            <p:nvSpPr>
              <p:cNvPr id="12698" name="Rectangle 688"/>
              <p:cNvSpPr>
                <a:spLocks noChangeArrowheads="1"/>
              </p:cNvSpPr>
              <p:nvPr/>
            </p:nvSpPr>
            <p:spPr bwMode="auto">
              <a:xfrm>
                <a:off x="1602" y="995"/>
                <a:ext cx="3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699" name="Rectangle 689"/>
              <p:cNvSpPr>
                <a:spLocks noChangeArrowheads="1"/>
              </p:cNvSpPr>
              <p:nvPr/>
            </p:nvSpPr>
            <p:spPr bwMode="auto">
              <a:xfrm>
                <a:off x="1301" y="1048"/>
                <a:ext cx="64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2700" name="Rectangle 690"/>
              <p:cNvSpPr>
                <a:spLocks noChangeArrowheads="1"/>
              </p:cNvSpPr>
              <p:nvPr/>
            </p:nvSpPr>
            <p:spPr bwMode="auto">
              <a:xfrm>
                <a:off x="994" y="1048"/>
                <a:ext cx="64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2701" name="Rectangle 691"/>
              <p:cNvSpPr>
                <a:spLocks noChangeArrowheads="1"/>
              </p:cNvSpPr>
              <p:nvPr/>
            </p:nvSpPr>
            <p:spPr bwMode="auto">
              <a:xfrm>
                <a:off x="726" y="995"/>
                <a:ext cx="64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2702" name="Rectangle 692"/>
              <p:cNvSpPr>
                <a:spLocks noChangeArrowheads="1"/>
              </p:cNvSpPr>
              <p:nvPr/>
            </p:nvSpPr>
            <p:spPr bwMode="auto">
              <a:xfrm>
                <a:off x="2441" y="995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703" name="Rectangle 693"/>
              <p:cNvSpPr>
                <a:spLocks noChangeArrowheads="1"/>
              </p:cNvSpPr>
              <p:nvPr/>
            </p:nvSpPr>
            <p:spPr bwMode="auto">
              <a:xfrm>
                <a:off x="2316" y="1059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V</a:t>
                </a:r>
                <a:endParaRPr lang="en-US"/>
              </a:p>
            </p:txBody>
          </p:sp>
          <p:sp>
            <p:nvSpPr>
              <p:cNvPr id="12704" name="Rectangle 694"/>
              <p:cNvSpPr>
                <a:spLocks noChangeArrowheads="1"/>
              </p:cNvSpPr>
              <p:nvPr/>
            </p:nvSpPr>
            <p:spPr bwMode="auto">
              <a:xfrm>
                <a:off x="2281" y="935"/>
                <a:ext cx="4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F</a:t>
                </a:r>
                <a:endParaRPr lang="en-US"/>
              </a:p>
            </p:txBody>
          </p:sp>
          <p:sp>
            <p:nvSpPr>
              <p:cNvPr id="12705" name="Rectangle 695"/>
              <p:cNvSpPr>
                <a:spLocks noChangeArrowheads="1"/>
              </p:cNvSpPr>
              <p:nvPr/>
            </p:nvSpPr>
            <p:spPr bwMode="auto">
              <a:xfrm>
                <a:off x="2025" y="995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706" name="Rectangle 696"/>
              <p:cNvSpPr>
                <a:spLocks noChangeArrowheads="1"/>
              </p:cNvSpPr>
              <p:nvPr/>
            </p:nvSpPr>
            <p:spPr bwMode="auto">
              <a:xfrm>
                <a:off x="1693" y="995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707" name="Rectangle 697"/>
              <p:cNvSpPr>
                <a:spLocks noChangeArrowheads="1"/>
              </p:cNvSpPr>
              <p:nvPr/>
            </p:nvSpPr>
            <p:spPr bwMode="auto">
              <a:xfrm>
                <a:off x="1565" y="1059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V</a:t>
                </a:r>
                <a:endParaRPr lang="en-US"/>
              </a:p>
            </p:txBody>
          </p:sp>
          <p:sp>
            <p:nvSpPr>
              <p:cNvPr id="12708" name="Rectangle 698"/>
              <p:cNvSpPr>
                <a:spLocks noChangeArrowheads="1"/>
              </p:cNvSpPr>
              <p:nvPr/>
            </p:nvSpPr>
            <p:spPr bwMode="auto">
              <a:xfrm>
                <a:off x="1557" y="942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F</a:t>
                </a:r>
                <a:endParaRPr lang="en-US"/>
              </a:p>
            </p:txBody>
          </p:sp>
          <p:sp>
            <p:nvSpPr>
              <p:cNvPr id="12709" name="Rectangle 699"/>
              <p:cNvSpPr>
                <a:spLocks noChangeArrowheads="1"/>
              </p:cNvSpPr>
              <p:nvPr/>
            </p:nvSpPr>
            <p:spPr bwMode="auto">
              <a:xfrm>
                <a:off x="1374" y="995"/>
                <a:ext cx="8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Cx</a:t>
                </a:r>
                <a:endParaRPr lang="en-US"/>
              </a:p>
            </p:txBody>
          </p:sp>
          <p:sp>
            <p:nvSpPr>
              <p:cNvPr id="12710" name="Rectangle 700"/>
              <p:cNvSpPr>
                <a:spLocks noChangeArrowheads="1"/>
              </p:cNvSpPr>
              <p:nvPr/>
            </p:nvSpPr>
            <p:spPr bwMode="auto">
              <a:xfrm>
                <a:off x="1240" y="995"/>
                <a:ext cx="54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m</a:t>
                </a:r>
                <a:endParaRPr lang="en-US"/>
              </a:p>
            </p:txBody>
          </p:sp>
          <p:sp>
            <p:nvSpPr>
              <p:cNvPr id="12711" name="Rectangle 701"/>
              <p:cNvSpPr>
                <a:spLocks noChangeArrowheads="1"/>
              </p:cNvSpPr>
              <p:nvPr/>
            </p:nvSpPr>
            <p:spPr bwMode="auto">
              <a:xfrm>
                <a:off x="1067" y="995"/>
                <a:ext cx="8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Cx</a:t>
                </a:r>
                <a:endParaRPr lang="en-US"/>
              </a:p>
            </p:txBody>
          </p:sp>
          <p:sp>
            <p:nvSpPr>
              <p:cNvPr id="12712" name="Rectangle 702"/>
              <p:cNvSpPr>
                <a:spLocks noChangeArrowheads="1"/>
              </p:cNvSpPr>
              <p:nvPr/>
            </p:nvSpPr>
            <p:spPr bwMode="auto">
              <a:xfrm>
                <a:off x="949" y="995"/>
                <a:ext cx="37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q</a:t>
                </a:r>
                <a:endParaRPr lang="en-US"/>
              </a:p>
            </p:txBody>
          </p:sp>
          <p:sp>
            <p:nvSpPr>
              <p:cNvPr id="12713" name="Rectangle 703"/>
              <p:cNvSpPr>
                <a:spLocks noChangeArrowheads="1"/>
              </p:cNvSpPr>
              <p:nvPr/>
            </p:nvSpPr>
            <p:spPr bwMode="auto">
              <a:xfrm>
                <a:off x="682" y="1059"/>
                <a:ext cx="58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dt</a:t>
                </a:r>
                <a:endParaRPr lang="en-US"/>
              </a:p>
            </p:txBody>
          </p:sp>
          <p:sp>
            <p:nvSpPr>
              <p:cNvPr id="12714" name="Rectangle 704"/>
              <p:cNvSpPr>
                <a:spLocks noChangeArrowheads="1"/>
              </p:cNvSpPr>
              <p:nvPr/>
            </p:nvSpPr>
            <p:spPr bwMode="auto">
              <a:xfrm>
                <a:off x="627" y="942"/>
                <a:ext cx="87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dC</a:t>
                </a:r>
                <a:endParaRPr lang="en-US"/>
              </a:p>
            </p:txBody>
          </p:sp>
          <p:sp>
            <p:nvSpPr>
              <p:cNvPr id="12715" name="Rectangle 705"/>
              <p:cNvSpPr>
                <a:spLocks noChangeArrowheads="1"/>
              </p:cNvSpPr>
              <p:nvPr/>
            </p:nvSpPr>
            <p:spPr bwMode="auto">
              <a:xfrm>
                <a:off x="2369" y="989"/>
                <a:ext cx="11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endParaRPr lang="en-US"/>
              </a:p>
            </p:txBody>
          </p:sp>
          <p:sp>
            <p:nvSpPr>
              <p:cNvPr id="12716" name="Rectangle 706"/>
              <p:cNvSpPr>
                <a:spLocks noChangeArrowheads="1"/>
              </p:cNvSpPr>
              <p:nvPr/>
            </p:nvSpPr>
            <p:spPr bwMode="auto">
              <a:xfrm>
                <a:off x="1853" y="1049"/>
                <a:ext cx="11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endParaRPr lang="en-US"/>
              </a:p>
            </p:txBody>
          </p:sp>
          <p:sp>
            <p:nvSpPr>
              <p:cNvPr id="12717" name="Rectangle 707"/>
              <p:cNvSpPr>
                <a:spLocks noChangeArrowheads="1"/>
              </p:cNvSpPr>
              <p:nvPr/>
            </p:nvSpPr>
            <p:spPr bwMode="auto">
              <a:xfrm>
                <a:off x="2165" y="995"/>
                <a:ext cx="2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)</a:t>
                </a:r>
                <a:endParaRPr lang="en-US"/>
              </a:p>
            </p:txBody>
          </p:sp>
          <p:sp>
            <p:nvSpPr>
              <p:cNvPr id="12718" name="Rectangle 708"/>
              <p:cNvSpPr>
                <a:spLocks noChangeArrowheads="1"/>
              </p:cNvSpPr>
              <p:nvPr/>
            </p:nvSpPr>
            <p:spPr bwMode="auto">
              <a:xfrm>
                <a:off x="1665" y="995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(</a:t>
                </a:r>
                <a:endParaRPr lang="en-US"/>
              </a:p>
            </p:txBody>
          </p:sp>
          <p:sp>
            <p:nvSpPr>
              <p:cNvPr id="12719" name="Rectangle 709"/>
              <p:cNvSpPr>
                <a:spLocks noChangeArrowheads="1"/>
              </p:cNvSpPr>
              <p:nvPr/>
            </p:nvSpPr>
            <p:spPr bwMode="auto">
              <a:xfrm>
                <a:off x="2209" y="980"/>
                <a:ext cx="42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2720" name="Rectangle 710"/>
              <p:cNvSpPr>
                <a:spLocks noChangeArrowheads="1"/>
              </p:cNvSpPr>
              <p:nvPr/>
            </p:nvSpPr>
            <p:spPr bwMode="auto">
              <a:xfrm>
                <a:off x="1965" y="980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2721" name="Rectangle 711"/>
              <p:cNvSpPr>
                <a:spLocks noChangeArrowheads="1"/>
              </p:cNvSpPr>
              <p:nvPr/>
            </p:nvSpPr>
            <p:spPr bwMode="auto">
              <a:xfrm>
                <a:off x="1484" y="980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en-US"/>
              </a:p>
            </p:txBody>
          </p:sp>
          <p:sp>
            <p:nvSpPr>
              <p:cNvPr id="12722" name="Rectangle 712"/>
              <p:cNvSpPr>
                <a:spLocks noChangeArrowheads="1"/>
              </p:cNvSpPr>
              <p:nvPr/>
            </p:nvSpPr>
            <p:spPr bwMode="auto">
              <a:xfrm>
                <a:off x="1177" y="980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2723" name="Rectangle 713"/>
              <p:cNvSpPr>
                <a:spLocks noChangeArrowheads="1"/>
              </p:cNvSpPr>
              <p:nvPr/>
            </p:nvSpPr>
            <p:spPr bwMode="auto">
              <a:xfrm>
                <a:off x="902" y="980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2724" name="Rectangle 714"/>
              <p:cNvSpPr>
                <a:spLocks noChangeArrowheads="1"/>
              </p:cNvSpPr>
              <p:nvPr/>
            </p:nvSpPr>
            <p:spPr bwMode="auto">
              <a:xfrm>
                <a:off x="835" y="980"/>
                <a:ext cx="42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=</a:t>
                </a:r>
                <a:endParaRPr lang="en-US"/>
              </a:p>
            </p:txBody>
          </p:sp>
          <p:sp>
            <p:nvSpPr>
              <p:cNvPr id="12725" name="Line 715"/>
              <p:cNvSpPr>
                <a:spLocks noChangeShapeType="1"/>
              </p:cNvSpPr>
              <p:nvPr/>
            </p:nvSpPr>
            <p:spPr bwMode="auto">
              <a:xfrm>
                <a:off x="621" y="1058"/>
                <a:ext cx="189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726" name="Line 716"/>
              <p:cNvSpPr>
                <a:spLocks noChangeShapeType="1"/>
              </p:cNvSpPr>
              <p:nvPr/>
            </p:nvSpPr>
            <p:spPr bwMode="auto">
              <a:xfrm>
                <a:off x="1549" y="1058"/>
                <a:ext cx="100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727" name="Line 717"/>
              <p:cNvSpPr>
                <a:spLocks noChangeShapeType="1"/>
              </p:cNvSpPr>
              <p:nvPr/>
            </p:nvSpPr>
            <p:spPr bwMode="auto">
              <a:xfrm>
                <a:off x="2272" y="1058"/>
                <a:ext cx="154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728" name="Rectangle 718"/>
              <p:cNvSpPr>
                <a:spLocks noChangeArrowheads="1"/>
              </p:cNvSpPr>
              <p:nvPr/>
            </p:nvSpPr>
            <p:spPr bwMode="auto">
              <a:xfrm>
                <a:off x="2499" y="1048"/>
                <a:ext cx="64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2729" name="Rectangle 719"/>
              <p:cNvSpPr>
                <a:spLocks noChangeArrowheads="1"/>
              </p:cNvSpPr>
              <p:nvPr/>
            </p:nvSpPr>
            <p:spPr bwMode="auto">
              <a:xfrm>
                <a:off x="2383" y="988"/>
                <a:ext cx="27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P</a:t>
                </a:r>
                <a:endParaRPr lang="en-US"/>
              </a:p>
            </p:txBody>
          </p:sp>
          <p:sp>
            <p:nvSpPr>
              <p:cNvPr id="12730" name="Rectangle 720"/>
              <p:cNvSpPr>
                <a:spLocks noChangeArrowheads="1"/>
              </p:cNvSpPr>
              <p:nvPr/>
            </p:nvSpPr>
            <p:spPr bwMode="auto">
              <a:xfrm>
                <a:off x="2328" y="988"/>
                <a:ext cx="3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</a:t>
                </a:r>
                <a:endParaRPr lang="en-US"/>
              </a:p>
            </p:txBody>
          </p:sp>
          <p:sp>
            <p:nvSpPr>
              <p:cNvPr id="12731" name="Rectangle 721"/>
              <p:cNvSpPr>
                <a:spLocks noChangeArrowheads="1"/>
              </p:cNvSpPr>
              <p:nvPr/>
            </p:nvSpPr>
            <p:spPr bwMode="auto">
              <a:xfrm>
                <a:off x="2084" y="1048"/>
                <a:ext cx="65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2732" name="Rectangle 722"/>
              <p:cNvSpPr>
                <a:spLocks noChangeArrowheads="1"/>
              </p:cNvSpPr>
              <p:nvPr/>
            </p:nvSpPr>
            <p:spPr bwMode="auto">
              <a:xfrm>
                <a:off x="1869" y="1048"/>
                <a:ext cx="64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2733" name="Rectangle 723"/>
              <p:cNvSpPr>
                <a:spLocks noChangeArrowheads="1"/>
              </p:cNvSpPr>
              <p:nvPr/>
            </p:nvSpPr>
            <p:spPr bwMode="auto">
              <a:xfrm>
                <a:off x="1751" y="1048"/>
                <a:ext cx="89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Feed</a:t>
                </a:r>
                <a:endParaRPr lang="en-US"/>
              </a:p>
            </p:txBody>
          </p:sp>
          <p:sp>
            <p:nvSpPr>
              <p:cNvPr id="12734" name="Rectangle 724"/>
              <p:cNvSpPr>
                <a:spLocks noChangeArrowheads="1"/>
              </p:cNvSpPr>
              <p:nvPr/>
            </p:nvSpPr>
            <p:spPr bwMode="auto">
              <a:xfrm>
                <a:off x="1602" y="995"/>
                <a:ext cx="3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735" name="Rectangle 725"/>
              <p:cNvSpPr>
                <a:spLocks noChangeArrowheads="1"/>
              </p:cNvSpPr>
              <p:nvPr/>
            </p:nvSpPr>
            <p:spPr bwMode="auto">
              <a:xfrm>
                <a:off x="1301" y="1048"/>
                <a:ext cx="64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2736" name="Rectangle 726"/>
              <p:cNvSpPr>
                <a:spLocks noChangeArrowheads="1"/>
              </p:cNvSpPr>
              <p:nvPr/>
            </p:nvSpPr>
            <p:spPr bwMode="auto">
              <a:xfrm>
                <a:off x="994" y="1048"/>
                <a:ext cx="64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2737" name="Rectangle 727"/>
              <p:cNvSpPr>
                <a:spLocks noChangeArrowheads="1"/>
              </p:cNvSpPr>
              <p:nvPr/>
            </p:nvSpPr>
            <p:spPr bwMode="auto">
              <a:xfrm>
                <a:off x="726" y="995"/>
                <a:ext cx="64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2738" name="Rectangle 728"/>
              <p:cNvSpPr>
                <a:spLocks noChangeArrowheads="1"/>
              </p:cNvSpPr>
              <p:nvPr/>
            </p:nvSpPr>
            <p:spPr bwMode="auto">
              <a:xfrm>
                <a:off x="2441" y="995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739" name="Rectangle 729"/>
              <p:cNvSpPr>
                <a:spLocks noChangeArrowheads="1"/>
              </p:cNvSpPr>
              <p:nvPr/>
            </p:nvSpPr>
            <p:spPr bwMode="auto">
              <a:xfrm>
                <a:off x="2316" y="1059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V</a:t>
                </a:r>
                <a:endParaRPr lang="en-US"/>
              </a:p>
            </p:txBody>
          </p:sp>
          <p:sp>
            <p:nvSpPr>
              <p:cNvPr id="12740" name="Rectangle 730"/>
              <p:cNvSpPr>
                <a:spLocks noChangeArrowheads="1"/>
              </p:cNvSpPr>
              <p:nvPr/>
            </p:nvSpPr>
            <p:spPr bwMode="auto">
              <a:xfrm>
                <a:off x="2281" y="935"/>
                <a:ext cx="4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F</a:t>
                </a:r>
                <a:endParaRPr lang="en-US"/>
              </a:p>
            </p:txBody>
          </p:sp>
          <p:sp>
            <p:nvSpPr>
              <p:cNvPr id="12741" name="Rectangle 731"/>
              <p:cNvSpPr>
                <a:spLocks noChangeArrowheads="1"/>
              </p:cNvSpPr>
              <p:nvPr/>
            </p:nvSpPr>
            <p:spPr bwMode="auto">
              <a:xfrm>
                <a:off x="2025" y="995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742" name="Rectangle 732"/>
              <p:cNvSpPr>
                <a:spLocks noChangeArrowheads="1"/>
              </p:cNvSpPr>
              <p:nvPr/>
            </p:nvSpPr>
            <p:spPr bwMode="auto">
              <a:xfrm>
                <a:off x="1693" y="995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743" name="Rectangle 733"/>
              <p:cNvSpPr>
                <a:spLocks noChangeArrowheads="1"/>
              </p:cNvSpPr>
              <p:nvPr/>
            </p:nvSpPr>
            <p:spPr bwMode="auto">
              <a:xfrm>
                <a:off x="1565" y="1059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V</a:t>
                </a:r>
                <a:endParaRPr lang="en-US"/>
              </a:p>
            </p:txBody>
          </p:sp>
          <p:sp>
            <p:nvSpPr>
              <p:cNvPr id="12744" name="Rectangle 734"/>
              <p:cNvSpPr>
                <a:spLocks noChangeArrowheads="1"/>
              </p:cNvSpPr>
              <p:nvPr/>
            </p:nvSpPr>
            <p:spPr bwMode="auto">
              <a:xfrm>
                <a:off x="1557" y="942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F</a:t>
                </a:r>
                <a:endParaRPr lang="en-US"/>
              </a:p>
            </p:txBody>
          </p:sp>
          <p:sp>
            <p:nvSpPr>
              <p:cNvPr id="12745" name="Rectangle 735"/>
              <p:cNvSpPr>
                <a:spLocks noChangeArrowheads="1"/>
              </p:cNvSpPr>
              <p:nvPr/>
            </p:nvSpPr>
            <p:spPr bwMode="auto">
              <a:xfrm>
                <a:off x="1374" y="995"/>
                <a:ext cx="8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Cx</a:t>
                </a:r>
                <a:endParaRPr lang="en-US"/>
              </a:p>
            </p:txBody>
          </p:sp>
          <p:sp>
            <p:nvSpPr>
              <p:cNvPr id="12746" name="Rectangle 736"/>
              <p:cNvSpPr>
                <a:spLocks noChangeArrowheads="1"/>
              </p:cNvSpPr>
              <p:nvPr/>
            </p:nvSpPr>
            <p:spPr bwMode="auto">
              <a:xfrm>
                <a:off x="1240" y="995"/>
                <a:ext cx="54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m</a:t>
                </a:r>
                <a:endParaRPr lang="en-US"/>
              </a:p>
            </p:txBody>
          </p:sp>
          <p:sp>
            <p:nvSpPr>
              <p:cNvPr id="12747" name="Rectangle 737"/>
              <p:cNvSpPr>
                <a:spLocks noChangeArrowheads="1"/>
              </p:cNvSpPr>
              <p:nvPr/>
            </p:nvSpPr>
            <p:spPr bwMode="auto">
              <a:xfrm>
                <a:off x="1067" y="995"/>
                <a:ext cx="8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Cx</a:t>
                </a:r>
                <a:endParaRPr lang="en-US"/>
              </a:p>
            </p:txBody>
          </p:sp>
          <p:sp>
            <p:nvSpPr>
              <p:cNvPr id="12748" name="Rectangle 738"/>
              <p:cNvSpPr>
                <a:spLocks noChangeArrowheads="1"/>
              </p:cNvSpPr>
              <p:nvPr/>
            </p:nvSpPr>
            <p:spPr bwMode="auto">
              <a:xfrm>
                <a:off x="949" y="995"/>
                <a:ext cx="37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q</a:t>
                </a:r>
                <a:endParaRPr lang="en-US"/>
              </a:p>
            </p:txBody>
          </p:sp>
          <p:sp>
            <p:nvSpPr>
              <p:cNvPr id="12749" name="Rectangle 739"/>
              <p:cNvSpPr>
                <a:spLocks noChangeArrowheads="1"/>
              </p:cNvSpPr>
              <p:nvPr/>
            </p:nvSpPr>
            <p:spPr bwMode="auto">
              <a:xfrm>
                <a:off x="682" y="1059"/>
                <a:ext cx="58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dt</a:t>
                </a:r>
                <a:endParaRPr lang="en-US"/>
              </a:p>
            </p:txBody>
          </p:sp>
          <p:sp>
            <p:nvSpPr>
              <p:cNvPr id="12750" name="Rectangle 740"/>
              <p:cNvSpPr>
                <a:spLocks noChangeArrowheads="1"/>
              </p:cNvSpPr>
              <p:nvPr/>
            </p:nvSpPr>
            <p:spPr bwMode="auto">
              <a:xfrm>
                <a:off x="627" y="942"/>
                <a:ext cx="87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dC</a:t>
                </a:r>
                <a:endParaRPr lang="en-US"/>
              </a:p>
            </p:txBody>
          </p:sp>
          <p:sp>
            <p:nvSpPr>
              <p:cNvPr id="12751" name="Rectangle 741"/>
              <p:cNvSpPr>
                <a:spLocks noChangeArrowheads="1"/>
              </p:cNvSpPr>
              <p:nvPr/>
            </p:nvSpPr>
            <p:spPr bwMode="auto">
              <a:xfrm>
                <a:off x="2369" y="989"/>
                <a:ext cx="11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endParaRPr lang="en-US"/>
              </a:p>
            </p:txBody>
          </p:sp>
          <p:sp>
            <p:nvSpPr>
              <p:cNvPr id="12752" name="Rectangle 742"/>
              <p:cNvSpPr>
                <a:spLocks noChangeArrowheads="1"/>
              </p:cNvSpPr>
              <p:nvPr/>
            </p:nvSpPr>
            <p:spPr bwMode="auto">
              <a:xfrm>
                <a:off x="1853" y="1049"/>
                <a:ext cx="11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endParaRPr lang="en-US"/>
              </a:p>
            </p:txBody>
          </p:sp>
          <p:sp>
            <p:nvSpPr>
              <p:cNvPr id="12753" name="Rectangle 743"/>
              <p:cNvSpPr>
                <a:spLocks noChangeArrowheads="1"/>
              </p:cNvSpPr>
              <p:nvPr/>
            </p:nvSpPr>
            <p:spPr bwMode="auto">
              <a:xfrm>
                <a:off x="2165" y="995"/>
                <a:ext cx="2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)</a:t>
                </a:r>
                <a:endParaRPr lang="en-US"/>
              </a:p>
            </p:txBody>
          </p:sp>
          <p:sp>
            <p:nvSpPr>
              <p:cNvPr id="12754" name="Rectangle 744"/>
              <p:cNvSpPr>
                <a:spLocks noChangeArrowheads="1"/>
              </p:cNvSpPr>
              <p:nvPr/>
            </p:nvSpPr>
            <p:spPr bwMode="auto">
              <a:xfrm>
                <a:off x="1665" y="995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(</a:t>
                </a:r>
                <a:endParaRPr lang="en-US"/>
              </a:p>
            </p:txBody>
          </p:sp>
          <p:sp>
            <p:nvSpPr>
              <p:cNvPr id="12755" name="Rectangle 745"/>
              <p:cNvSpPr>
                <a:spLocks noChangeArrowheads="1"/>
              </p:cNvSpPr>
              <p:nvPr/>
            </p:nvSpPr>
            <p:spPr bwMode="auto">
              <a:xfrm>
                <a:off x="2209" y="980"/>
                <a:ext cx="42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2756" name="Rectangle 746"/>
              <p:cNvSpPr>
                <a:spLocks noChangeArrowheads="1"/>
              </p:cNvSpPr>
              <p:nvPr/>
            </p:nvSpPr>
            <p:spPr bwMode="auto">
              <a:xfrm>
                <a:off x="1965" y="980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2757" name="Rectangle 747"/>
              <p:cNvSpPr>
                <a:spLocks noChangeArrowheads="1"/>
              </p:cNvSpPr>
              <p:nvPr/>
            </p:nvSpPr>
            <p:spPr bwMode="auto">
              <a:xfrm>
                <a:off x="1484" y="980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en-US"/>
              </a:p>
            </p:txBody>
          </p:sp>
          <p:sp>
            <p:nvSpPr>
              <p:cNvPr id="12758" name="Rectangle 748"/>
              <p:cNvSpPr>
                <a:spLocks noChangeArrowheads="1"/>
              </p:cNvSpPr>
              <p:nvPr/>
            </p:nvSpPr>
            <p:spPr bwMode="auto">
              <a:xfrm>
                <a:off x="1177" y="980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2759" name="Rectangle 749"/>
              <p:cNvSpPr>
                <a:spLocks noChangeArrowheads="1"/>
              </p:cNvSpPr>
              <p:nvPr/>
            </p:nvSpPr>
            <p:spPr bwMode="auto">
              <a:xfrm>
                <a:off x="902" y="980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2760" name="Rectangle 750"/>
              <p:cNvSpPr>
                <a:spLocks noChangeArrowheads="1"/>
              </p:cNvSpPr>
              <p:nvPr/>
            </p:nvSpPr>
            <p:spPr bwMode="auto">
              <a:xfrm>
                <a:off x="835" y="980"/>
                <a:ext cx="42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=</a:t>
                </a:r>
                <a:endParaRPr lang="en-US"/>
              </a:p>
            </p:txBody>
          </p:sp>
          <p:sp>
            <p:nvSpPr>
              <p:cNvPr id="12761" name="Line 751"/>
              <p:cNvSpPr>
                <a:spLocks noChangeShapeType="1"/>
              </p:cNvSpPr>
              <p:nvPr/>
            </p:nvSpPr>
            <p:spPr bwMode="auto">
              <a:xfrm>
                <a:off x="621" y="1058"/>
                <a:ext cx="189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762" name="Line 752"/>
              <p:cNvSpPr>
                <a:spLocks noChangeShapeType="1"/>
              </p:cNvSpPr>
              <p:nvPr/>
            </p:nvSpPr>
            <p:spPr bwMode="auto">
              <a:xfrm>
                <a:off x="1549" y="1058"/>
                <a:ext cx="100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763" name="Line 753"/>
              <p:cNvSpPr>
                <a:spLocks noChangeShapeType="1"/>
              </p:cNvSpPr>
              <p:nvPr/>
            </p:nvSpPr>
            <p:spPr bwMode="auto">
              <a:xfrm>
                <a:off x="2272" y="1058"/>
                <a:ext cx="154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764" name="Rectangle 754"/>
              <p:cNvSpPr>
                <a:spLocks noChangeArrowheads="1"/>
              </p:cNvSpPr>
              <p:nvPr/>
            </p:nvSpPr>
            <p:spPr bwMode="auto">
              <a:xfrm>
                <a:off x="2499" y="1048"/>
                <a:ext cx="64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2765" name="Rectangle 755"/>
              <p:cNvSpPr>
                <a:spLocks noChangeArrowheads="1"/>
              </p:cNvSpPr>
              <p:nvPr/>
            </p:nvSpPr>
            <p:spPr bwMode="auto">
              <a:xfrm>
                <a:off x="2383" y="988"/>
                <a:ext cx="27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P</a:t>
                </a:r>
                <a:endParaRPr lang="en-US"/>
              </a:p>
            </p:txBody>
          </p:sp>
          <p:sp>
            <p:nvSpPr>
              <p:cNvPr id="12766" name="Rectangle 756"/>
              <p:cNvSpPr>
                <a:spLocks noChangeArrowheads="1"/>
              </p:cNvSpPr>
              <p:nvPr/>
            </p:nvSpPr>
            <p:spPr bwMode="auto">
              <a:xfrm>
                <a:off x="2328" y="988"/>
                <a:ext cx="3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</a:t>
                </a:r>
                <a:endParaRPr lang="en-US"/>
              </a:p>
            </p:txBody>
          </p:sp>
          <p:sp>
            <p:nvSpPr>
              <p:cNvPr id="12767" name="Rectangle 757"/>
              <p:cNvSpPr>
                <a:spLocks noChangeArrowheads="1"/>
              </p:cNvSpPr>
              <p:nvPr/>
            </p:nvSpPr>
            <p:spPr bwMode="auto">
              <a:xfrm>
                <a:off x="2084" y="1048"/>
                <a:ext cx="65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2768" name="Rectangle 758"/>
              <p:cNvSpPr>
                <a:spLocks noChangeArrowheads="1"/>
              </p:cNvSpPr>
              <p:nvPr/>
            </p:nvSpPr>
            <p:spPr bwMode="auto">
              <a:xfrm>
                <a:off x="1869" y="1048"/>
                <a:ext cx="64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2769" name="Rectangle 759"/>
              <p:cNvSpPr>
                <a:spLocks noChangeArrowheads="1"/>
              </p:cNvSpPr>
              <p:nvPr/>
            </p:nvSpPr>
            <p:spPr bwMode="auto">
              <a:xfrm>
                <a:off x="1751" y="1048"/>
                <a:ext cx="89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Feed</a:t>
                </a:r>
                <a:endParaRPr lang="en-US"/>
              </a:p>
            </p:txBody>
          </p:sp>
          <p:sp>
            <p:nvSpPr>
              <p:cNvPr id="12770" name="Rectangle 760"/>
              <p:cNvSpPr>
                <a:spLocks noChangeArrowheads="1"/>
              </p:cNvSpPr>
              <p:nvPr/>
            </p:nvSpPr>
            <p:spPr bwMode="auto">
              <a:xfrm>
                <a:off x="1602" y="995"/>
                <a:ext cx="3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771" name="Rectangle 761"/>
              <p:cNvSpPr>
                <a:spLocks noChangeArrowheads="1"/>
              </p:cNvSpPr>
              <p:nvPr/>
            </p:nvSpPr>
            <p:spPr bwMode="auto">
              <a:xfrm>
                <a:off x="1301" y="1048"/>
                <a:ext cx="64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2772" name="Rectangle 762"/>
              <p:cNvSpPr>
                <a:spLocks noChangeArrowheads="1"/>
              </p:cNvSpPr>
              <p:nvPr/>
            </p:nvSpPr>
            <p:spPr bwMode="auto">
              <a:xfrm>
                <a:off x="994" y="1048"/>
                <a:ext cx="64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2773" name="Rectangle 763"/>
              <p:cNvSpPr>
                <a:spLocks noChangeArrowheads="1"/>
              </p:cNvSpPr>
              <p:nvPr/>
            </p:nvSpPr>
            <p:spPr bwMode="auto">
              <a:xfrm>
                <a:off x="726" y="995"/>
                <a:ext cx="64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Suc</a:t>
                </a:r>
                <a:endParaRPr lang="en-US"/>
              </a:p>
            </p:txBody>
          </p:sp>
          <p:sp>
            <p:nvSpPr>
              <p:cNvPr id="12774" name="Rectangle 764"/>
              <p:cNvSpPr>
                <a:spLocks noChangeArrowheads="1"/>
              </p:cNvSpPr>
              <p:nvPr/>
            </p:nvSpPr>
            <p:spPr bwMode="auto">
              <a:xfrm>
                <a:off x="2441" y="995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775" name="Rectangle 765"/>
              <p:cNvSpPr>
                <a:spLocks noChangeArrowheads="1"/>
              </p:cNvSpPr>
              <p:nvPr/>
            </p:nvSpPr>
            <p:spPr bwMode="auto">
              <a:xfrm>
                <a:off x="2316" y="1059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V</a:t>
                </a:r>
                <a:endParaRPr lang="en-US"/>
              </a:p>
            </p:txBody>
          </p:sp>
          <p:sp>
            <p:nvSpPr>
              <p:cNvPr id="12776" name="Rectangle 766"/>
              <p:cNvSpPr>
                <a:spLocks noChangeArrowheads="1"/>
              </p:cNvSpPr>
              <p:nvPr/>
            </p:nvSpPr>
            <p:spPr bwMode="auto">
              <a:xfrm>
                <a:off x="2281" y="935"/>
                <a:ext cx="4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F</a:t>
                </a:r>
                <a:endParaRPr lang="en-US"/>
              </a:p>
            </p:txBody>
          </p:sp>
          <p:sp>
            <p:nvSpPr>
              <p:cNvPr id="12777" name="Rectangle 767"/>
              <p:cNvSpPr>
                <a:spLocks noChangeArrowheads="1"/>
              </p:cNvSpPr>
              <p:nvPr/>
            </p:nvSpPr>
            <p:spPr bwMode="auto">
              <a:xfrm>
                <a:off x="2025" y="995"/>
                <a:ext cx="5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778" name="Rectangle 768"/>
              <p:cNvSpPr>
                <a:spLocks noChangeArrowheads="1"/>
              </p:cNvSpPr>
              <p:nvPr/>
            </p:nvSpPr>
            <p:spPr bwMode="auto">
              <a:xfrm>
                <a:off x="1693" y="995"/>
                <a:ext cx="49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779" name="Rectangle 769"/>
              <p:cNvSpPr>
                <a:spLocks noChangeArrowheads="1"/>
              </p:cNvSpPr>
              <p:nvPr/>
            </p:nvSpPr>
            <p:spPr bwMode="auto">
              <a:xfrm>
                <a:off x="1565" y="1059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V</a:t>
                </a:r>
                <a:endParaRPr lang="en-US"/>
              </a:p>
            </p:txBody>
          </p:sp>
          <p:sp>
            <p:nvSpPr>
              <p:cNvPr id="12780" name="Rectangle 770"/>
              <p:cNvSpPr>
                <a:spLocks noChangeArrowheads="1"/>
              </p:cNvSpPr>
              <p:nvPr/>
            </p:nvSpPr>
            <p:spPr bwMode="auto">
              <a:xfrm>
                <a:off x="1557" y="942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F</a:t>
                </a:r>
                <a:endParaRPr lang="en-US"/>
              </a:p>
            </p:txBody>
          </p:sp>
          <p:sp>
            <p:nvSpPr>
              <p:cNvPr id="12781" name="Rectangle 771"/>
              <p:cNvSpPr>
                <a:spLocks noChangeArrowheads="1"/>
              </p:cNvSpPr>
              <p:nvPr/>
            </p:nvSpPr>
            <p:spPr bwMode="auto">
              <a:xfrm>
                <a:off x="1374" y="995"/>
                <a:ext cx="8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Cx</a:t>
                </a:r>
                <a:endParaRPr lang="en-US"/>
              </a:p>
            </p:txBody>
          </p:sp>
          <p:sp>
            <p:nvSpPr>
              <p:cNvPr id="12782" name="Rectangle 772"/>
              <p:cNvSpPr>
                <a:spLocks noChangeArrowheads="1"/>
              </p:cNvSpPr>
              <p:nvPr/>
            </p:nvSpPr>
            <p:spPr bwMode="auto">
              <a:xfrm>
                <a:off x="1240" y="995"/>
                <a:ext cx="54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m</a:t>
                </a:r>
                <a:endParaRPr lang="en-US"/>
              </a:p>
            </p:txBody>
          </p:sp>
          <p:sp>
            <p:nvSpPr>
              <p:cNvPr id="12783" name="Rectangle 773"/>
              <p:cNvSpPr>
                <a:spLocks noChangeArrowheads="1"/>
              </p:cNvSpPr>
              <p:nvPr/>
            </p:nvSpPr>
            <p:spPr bwMode="auto">
              <a:xfrm>
                <a:off x="1067" y="995"/>
                <a:ext cx="8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Cx</a:t>
                </a:r>
                <a:endParaRPr lang="en-US"/>
              </a:p>
            </p:txBody>
          </p:sp>
          <p:sp>
            <p:nvSpPr>
              <p:cNvPr id="12784" name="Rectangle 774"/>
              <p:cNvSpPr>
                <a:spLocks noChangeArrowheads="1"/>
              </p:cNvSpPr>
              <p:nvPr/>
            </p:nvSpPr>
            <p:spPr bwMode="auto">
              <a:xfrm>
                <a:off x="949" y="995"/>
                <a:ext cx="37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q</a:t>
                </a:r>
                <a:endParaRPr lang="en-US"/>
              </a:p>
            </p:txBody>
          </p:sp>
          <p:sp>
            <p:nvSpPr>
              <p:cNvPr id="12785" name="Rectangle 775"/>
              <p:cNvSpPr>
                <a:spLocks noChangeArrowheads="1"/>
              </p:cNvSpPr>
              <p:nvPr/>
            </p:nvSpPr>
            <p:spPr bwMode="auto">
              <a:xfrm>
                <a:off x="682" y="1059"/>
                <a:ext cx="58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dt</a:t>
                </a:r>
                <a:endParaRPr lang="en-US"/>
              </a:p>
            </p:txBody>
          </p:sp>
          <p:sp>
            <p:nvSpPr>
              <p:cNvPr id="12786" name="Rectangle 776"/>
              <p:cNvSpPr>
                <a:spLocks noChangeArrowheads="1"/>
              </p:cNvSpPr>
              <p:nvPr/>
            </p:nvSpPr>
            <p:spPr bwMode="auto">
              <a:xfrm>
                <a:off x="627" y="942"/>
                <a:ext cx="87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dC</a:t>
                </a:r>
                <a:endParaRPr lang="en-US"/>
              </a:p>
            </p:txBody>
          </p:sp>
          <p:sp>
            <p:nvSpPr>
              <p:cNvPr id="12787" name="Rectangle 777"/>
              <p:cNvSpPr>
                <a:spLocks noChangeArrowheads="1"/>
              </p:cNvSpPr>
              <p:nvPr/>
            </p:nvSpPr>
            <p:spPr bwMode="auto">
              <a:xfrm>
                <a:off x="2369" y="989"/>
                <a:ext cx="11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endParaRPr lang="en-US"/>
              </a:p>
            </p:txBody>
          </p:sp>
          <p:sp>
            <p:nvSpPr>
              <p:cNvPr id="12788" name="Rectangle 778"/>
              <p:cNvSpPr>
                <a:spLocks noChangeArrowheads="1"/>
              </p:cNvSpPr>
              <p:nvPr/>
            </p:nvSpPr>
            <p:spPr bwMode="auto">
              <a:xfrm>
                <a:off x="1853" y="1049"/>
                <a:ext cx="11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endParaRPr lang="en-US"/>
              </a:p>
            </p:txBody>
          </p:sp>
          <p:sp>
            <p:nvSpPr>
              <p:cNvPr id="12789" name="Rectangle 779"/>
              <p:cNvSpPr>
                <a:spLocks noChangeArrowheads="1"/>
              </p:cNvSpPr>
              <p:nvPr/>
            </p:nvSpPr>
            <p:spPr bwMode="auto">
              <a:xfrm>
                <a:off x="2165" y="995"/>
                <a:ext cx="2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)</a:t>
                </a:r>
                <a:endParaRPr lang="en-US"/>
              </a:p>
            </p:txBody>
          </p:sp>
          <p:sp>
            <p:nvSpPr>
              <p:cNvPr id="12790" name="Rectangle 780"/>
              <p:cNvSpPr>
                <a:spLocks noChangeArrowheads="1"/>
              </p:cNvSpPr>
              <p:nvPr/>
            </p:nvSpPr>
            <p:spPr bwMode="auto">
              <a:xfrm>
                <a:off x="1665" y="995"/>
                <a:ext cx="2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(</a:t>
                </a:r>
                <a:endParaRPr lang="en-US"/>
              </a:p>
            </p:txBody>
          </p:sp>
          <p:sp>
            <p:nvSpPr>
              <p:cNvPr id="12791" name="Rectangle 781"/>
              <p:cNvSpPr>
                <a:spLocks noChangeArrowheads="1"/>
              </p:cNvSpPr>
              <p:nvPr/>
            </p:nvSpPr>
            <p:spPr bwMode="auto">
              <a:xfrm>
                <a:off x="2209" y="980"/>
                <a:ext cx="42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2792" name="Rectangle 782"/>
              <p:cNvSpPr>
                <a:spLocks noChangeArrowheads="1"/>
              </p:cNvSpPr>
              <p:nvPr/>
            </p:nvSpPr>
            <p:spPr bwMode="auto">
              <a:xfrm>
                <a:off x="1965" y="980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2793" name="Rectangle 783"/>
              <p:cNvSpPr>
                <a:spLocks noChangeArrowheads="1"/>
              </p:cNvSpPr>
              <p:nvPr/>
            </p:nvSpPr>
            <p:spPr bwMode="auto">
              <a:xfrm>
                <a:off x="1484" y="980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en-US"/>
              </a:p>
            </p:txBody>
          </p:sp>
          <p:sp>
            <p:nvSpPr>
              <p:cNvPr id="12794" name="Rectangle 784"/>
              <p:cNvSpPr>
                <a:spLocks noChangeArrowheads="1"/>
              </p:cNvSpPr>
              <p:nvPr/>
            </p:nvSpPr>
            <p:spPr bwMode="auto">
              <a:xfrm>
                <a:off x="1177" y="980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2795" name="Rectangle 785"/>
              <p:cNvSpPr>
                <a:spLocks noChangeArrowheads="1"/>
              </p:cNvSpPr>
              <p:nvPr/>
            </p:nvSpPr>
            <p:spPr bwMode="auto">
              <a:xfrm>
                <a:off x="902" y="980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2796" name="Rectangle 786"/>
              <p:cNvSpPr>
                <a:spLocks noChangeArrowheads="1"/>
              </p:cNvSpPr>
              <p:nvPr/>
            </p:nvSpPr>
            <p:spPr bwMode="auto">
              <a:xfrm>
                <a:off x="835" y="980"/>
                <a:ext cx="42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=</a:t>
                </a:r>
                <a:endParaRPr lang="en-US"/>
              </a:p>
            </p:txBody>
          </p:sp>
          <p:sp>
            <p:nvSpPr>
              <p:cNvPr id="12797" name="Line 787"/>
              <p:cNvSpPr>
                <a:spLocks noChangeShapeType="1"/>
              </p:cNvSpPr>
              <p:nvPr/>
            </p:nvSpPr>
            <p:spPr bwMode="auto">
              <a:xfrm>
                <a:off x="621" y="709"/>
                <a:ext cx="144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798" name="Line 788"/>
              <p:cNvSpPr>
                <a:spLocks noChangeShapeType="1"/>
              </p:cNvSpPr>
              <p:nvPr/>
            </p:nvSpPr>
            <p:spPr bwMode="auto">
              <a:xfrm>
                <a:off x="1081" y="709"/>
                <a:ext cx="385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799" name="Rectangle 789"/>
              <p:cNvSpPr>
                <a:spLocks noChangeArrowheads="1"/>
              </p:cNvSpPr>
              <p:nvPr/>
            </p:nvSpPr>
            <p:spPr bwMode="auto">
              <a:xfrm>
                <a:off x="1480" y="646"/>
                <a:ext cx="84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Cx</a:t>
                </a:r>
                <a:endParaRPr lang="en-US"/>
              </a:p>
            </p:txBody>
          </p:sp>
          <p:sp>
            <p:nvSpPr>
              <p:cNvPr id="12800" name="Rectangle 790"/>
              <p:cNvSpPr>
                <a:spLocks noChangeArrowheads="1"/>
              </p:cNvSpPr>
              <p:nvPr/>
            </p:nvSpPr>
            <p:spPr bwMode="auto">
              <a:xfrm>
                <a:off x="1240" y="710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V</a:t>
                </a:r>
                <a:endParaRPr lang="en-US"/>
              </a:p>
            </p:txBody>
          </p:sp>
          <p:sp>
            <p:nvSpPr>
              <p:cNvPr id="12801" name="Rectangle 791"/>
              <p:cNvSpPr>
                <a:spLocks noChangeArrowheads="1"/>
              </p:cNvSpPr>
              <p:nvPr/>
            </p:nvSpPr>
            <p:spPr bwMode="auto">
              <a:xfrm>
                <a:off x="1345" y="586"/>
                <a:ext cx="45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F</a:t>
                </a:r>
                <a:endParaRPr lang="en-US"/>
              </a:p>
            </p:txBody>
          </p:sp>
          <p:sp>
            <p:nvSpPr>
              <p:cNvPr id="12802" name="Rectangle 792"/>
              <p:cNvSpPr>
                <a:spLocks noChangeArrowheads="1"/>
              </p:cNvSpPr>
              <p:nvPr/>
            </p:nvSpPr>
            <p:spPr bwMode="auto">
              <a:xfrm>
                <a:off x="1118" y="586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F</a:t>
                </a:r>
                <a:endParaRPr lang="en-US"/>
              </a:p>
            </p:txBody>
          </p:sp>
          <p:sp>
            <p:nvSpPr>
              <p:cNvPr id="12803" name="Rectangle 793"/>
              <p:cNvSpPr>
                <a:spLocks noChangeArrowheads="1"/>
              </p:cNvSpPr>
              <p:nvPr/>
            </p:nvSpPr>
            <p:spPr bwMode="auto">
              <a:xfrm>
                <a:off x="906" y="646"/>
                <a:ext cx="8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Cx</a:t>
                </a:r>
                <a:endParaRPr lang="en-US"/>
              </a:p>
            </p:txBody>
          </p:sp>
          <p:sp>
            <p:nvSpPr>
              <p:cNvPr id="12804" name="Rectangle 794"/>
              <p:cNvSpPr>
                <a:spLocks noChangeArrowheads="1"/>
              </p:cNvSpPr>
              <p:nvPr/>
            </p:nvSpPr>
            <p:spPr bwMode="auto">
              <a:xfrm>
                <a:off x="660" y="710"/>
                <a:ext cx="58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dt</a:t>
                </a:r>
                <a:endParaRPr lang="en-US"/>
              </a:p>
            </p:txBody>
          </p:sp>
          <p:sp>
            <p:nvSpPr>
              <p:cNvPr id="12805" name="Rectangle 795"/>
              <p:cNvSpPr>
                <a:spLocks noChangeArrowheads="1"/>
              </p:cNvSpPr>
              <p:nvPr/>
            </p:nvSpPr>
            <p:spPr bwMode="auto">
              <a:xfrm>
                <a:off x="628" y="594"/>
                <a:ext cx="120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dCx</a:t>
                </a:r>
                <a:endParaRPr lang="en-US"/>
              </a:p>
            </p:txBody>
          </p:sp>
          <p:sp>
            <p:nvSpPr>
              <p:cNvPr id="12806" name="Rectangle 796"/>
              <p:cNvSpPr>
                <a:spLocks noChangeArrowheads="1"/>
              </p:cNvSpPr>
              <p:nvPr/>
            </p:nvSpPr>
            <p:spPr bwMode="auto">
              <a:xfrm>
                <a:off x="1389" y="640"/>
                <a:ext cx="29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C</a:t>
                </a:r>
                <a:endParaRPr lang="en-US"/>
              </a:p>
            </p:txBody>
          </p:sp>
          <p:sp>
            <p:nvSpPr>
              <p:cNvPr id="12807" name="Rectangle 797"/>
              <p:cNvSpPr>
                <a:spLocks noChangeArrowheads="1"/>
              </p:cNvSpPr>
              <p:nvPr/>
            </p:nvSpPr>
            <p:spPr bwMode="auto">
              <a:xfrm>
                <a:off x="1220" y="640"/>
                <a:ext cx="27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P</a:t>
                </a:r>
                <a:endParaRPr lang="en-US"/>
              </a:p>
            </p:txBody>
          </p:sp>
          <p:sp>
            <p:nvSpPr>
              <p:cNvPr id="12808" name="Rectangle 798"/>
              <p:cNvSpPr>
                <a:spLocks noChangeArrowheads="1"/>
              </p:cNvSpPr>
              <p:nvPr/>
            </p:nvSpPr>
            <p:spPr bwMode="auto">
              <a:xfrm>
                <a:off x="1166" y="640"/>
                <a:ext cx="30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 i="1">
                    <a:solidFill>
                      <a:srgbClr val="000000"/>
                    </a:solidFill>
                    <a:latin typeface="Times New Roman" pitchFamily="18" charset="0"/>
                  </a:rPr>
                  <a:t>N</a:t>
                </a:r>
                <a:endParaRPr lang="en-US"/>
              </a:p>
            </p:txBody>
          </p:sp>
          <p:sp>
            <p:nvSpPr>
              <p:cNvPr id="12809" name="Rectangle 799"/>
              <p:cNvSpPr>
                <a:spLocks noChangeArrowheads="1"/>
              </p:cNvSpPr>
              <p:nvPr/>
            </p:nvSpPr>
            <p:spPr bwMode="auto">
              <a:xfrm>
                <a:off x="1435" y="586"/>
                <a:ext cx="2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)</a:t>
                </a:r>
                <a:endParaRPr lang="en-US"/>
              </a:p>
            </p:txBody>
          </p:sp>
          <p:sp>
            <p:nvSpPr>
              <p:cNvPr id="12810" name="Rectangle 800"/>
              <p:cNvSpPr>
                <a:spLocks noChangeArrowheads="1"/>
              </p:cNvSpPr>
              <p:nvPr/>
            </p:nvSpPr>
            <p:spPr bwMode="auto">
              <a:xfrm>
                <a:off x="1085" y="586"/>
                <a:ext cx="2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(</a:t>
                </a:r>
                <a:endParaRPr lang="en-US"/>
              </a:p>
            </p:txBody>
          </p:sp>
          <p:sp>
            <p:nvSpPr>
              <p:cNvPr id="12811" name="Rectangle 801"/>
              <p:cNvSpPr>
                <a:spLocks noChangeArrowheads="1"/>
              </p:cNvSpPr>
              <p:nvPr/>
            </p:nvSpPr>
            <p:spPr bwMode="auto">
              <a:xfrm>
                <a:off x="1206" y="641"/>
                <a:ext cx="11" cy="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600">
                    <a:solidFill>
                      <a:srgbClr val="000000"/>
                    </a:solidFill>
                    <a:latin typeface="Times New Roman" pitchFamily="18" charset="0"/>
                  </a:rPr>
                  <a:t>,</a:t>
                </a:r>
                <a:endParaRPr lang="en-US"/>
              </a:p>
            </p:txBody>
          </p:sp>
          <p:sp>
            <p:nvSpPr>
              <p:cNvPr id="12812" name="Rectangle 802"/>
              <p:cNvSpPr>
                <a:spLocks noChangeArrowheads="1"/>
              </p:cNvSpPr>
              <p:nvPr/>
            </p:nvSpPr>
            <p:spPr bwMode="auto">
              <a:xfrm>
                <a:off x="1279" y="571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+</a:t>
                </a:r>
                <a:endParaRPr lang="en-US"/>
              </a:p>
            </p:txBody>
          </p:sp>
          <p:sp>
            <p:nvSpPr>
              <p:cNvPr id="12813" name="Rectangle 803"/>
              <p:cNvSpPr>
                <a:spLocks noChangeArrowheads="1"/>
              </p:cNvSpPr>
              <p:nvPr/>
            </p:nvSpPr>
            <p:spPr bwMode="auto">
              <a:xfrm>
                <a:off x="1016" y="631"/>
                <a:ext cx="4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-</a:t>
                </a:r>
                <a:endParaRPr lang="en-US"/>
              </a:p>
            </p:txBody>
          </p:sp>
          <p:sp>
            <p:nvSpPr>
              <p:cNvPr id="12814" name="Rectangle 804"/>
              <p:cNvSpPr>
                <a:spLocks noChangeArrowheads="1"/>
              </p:cNvSpPr>
              <p:nvPr/>
            </p:nvSpPr>
            <p:spPr bwMode="auto">
              <a:xfrm>
                <a:off x="791" y="631"/>
                <a:ext cx="42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Symbol" pitchFamily="18" charset="2"/>
                  </a:rPr>
                  <a:t>=</a:t>
                </a:r>
                <a:endParaRPr lang="en-US"/>
              </a:p>
            </p:txBody>
          </p:sp>
          <p:sp>
            <p:nvSpPr>
              <p:cNvPr id="12815" name="Rectangle 805"/>
              <p:cNvSpPr>
                <a:spLocks noChangeArrowheads="1"/>
              </p:cNvSpPr>
              <p:nvPr/>
            </p:nvSpPr>
            <p:spPr bwMode="auto">
              <a:xfrm>
                <a:off x="858" y="631"/>
                <a:ext cx="43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Symbol" pitchFamily="18" charset="2"/>
                  </a:rPr>
                  <a:t>m</a:t>
                </a:r>
                <a:endParaRPr lang="en-US"/>
              </a:p>
            </p:txBody>
          </p:sp>
          <p:sp>
            <p:nvSpPr>
              <p:cNvPr id="12816" name="Line 806"/>
              <p:cNvSpPr>
                <a:spLocks noChangeShapeType="1"/>
              </p:cNvSpPr>
              <p:nvPr/>
            </p:nvSpPr>
            <p:spPr bwMode="auto">
              <a:xfrm>
                <a:off x="621" y="709"/>
                <a:ext cx="144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817" name="Line 807"/>
              <p:cNvSpPr>
                <a:spLocks noChangeShapeType="1"/>
              </p:cNvSpPr>
              <p:nvPr/>
            </p:nvSpPr>
            <p:spPr bwMode="auto">
              <a:xfrm>
                <a:off x="1081" y="709"/>
                <a:ext cx="385" cy="1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818" name="Rectangle 808"/>
              <p:cNvSpPr>
                <a:spLocks noChangeArrowheads="1"/>
              </p:cNvSpPr>
              <p:nvPr/>
            </p:nvSpPr>
            <p:spPr bwMode="auto">
              <a:xfrm>
                <a:off x="1480" y="646"/>
                <a:ext cx="84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Cx</a:t>
                </a:r>
                <a:endParaRPr lang="en-US"/>
              </a:p>
            </p:txBody>
          </p:sp>
          <p:sp>
            <p:nvSpPr>
              <p:cNvPr id="12819" name="Rectangle 809"/>
              <p:cNvSpPr>
                <a:spLocks noChangeArrowheads="1"/>
              </p:cNvSpPr>
              <p:nvPr/>
            </p:nvSpPr>
            <p:spPr bwMode="auto">
              <a:xfrm>
                <a:off x="1240" y="710"/>
                <a:ext cx="46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 i="1">
                    <a:solidFill>
                      <a:srgbClr val="000000"/>
                    </a:solidFill>
                    <a:latin typeface="Times New Roman" pitchFamily="18" charset="0"/>
                  </a:rPr>
                  <a:t>V</a:t>
                </a:r>
                <a:endParaRPr lang="en-US"/>
              </a:p>
            </p:txBody>
          </p:sp>
        </p:grpSp>
        <p:sp>
          <p:nvSpPr>
            <p:cNvPr id="12586" name="Rectangle 811"/>
            <p:cNvSpPr>
              <a:spLocks noChangeArrowheads="1"/>
            </p:cNvSpPr>
            <p:nvPr/>
          </p:nvSpPr>
          <p:spPr bwMode="auto">
            <a:xfrm>
              <a:off x="1345" y="586"/>
              <a:ext cx="46" cy="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000" i="1">
                  <a:solidFill>
                    <a:srgbClr val="000000"/>
                  </a:solidFill>
                  <a:latin typeface="Times New Roman" pitchFamily="18" charset="0"/>
                </a:rPr>
                <a:t>F</a:t>
              </a:r>
              <a:endParaRPr lang="en-US"/>
            </a:p>
          </p:txBody>
        </p:sp>
        <p:sp>
          <p:nvSpPr>
            <p:cNvPr id="12587" name="Rectangle 812"/>
            <p:cNvSpPr>
              <a:spLocks noChangeArrowheads="1"/>
            </p:cNvSpPr>
            <p:nvPr/>
          </p:nvSpPr>
          <p:spPr bwMode="auto">
            <a:xfrm>
              <a:off x="1118" y="586"/>
              <a:ext cx="46" cy="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000" i="1">
                  <a:solidFill>
                    <a:srgbClr val="000000"/>
                  </a:solidFill>
                  <a:latin typeface="Times New Roman" pitchFamily="18" charset="0"/>
                </a:rPr>
                <a:t>F</a:t>
              </a:r>
              <a:endParaRPr lang="en-US"/>
            </a:p>
          </p:txBody>
        </p:sp>
        <p:sp>
          <p:nvSpPr>
            <p:cNvPr id="12588" name="Rectangle 813"/>
            <p:cNvSpPr>
              <a:spLocks noChangeArrowheads="1"/>
            </p:cNvSpPr>
            <p:nvPr/>
          </p:nvSpPr>
          <p:spPr bwMode="auto">
            <a:xfrm>
              <a:off x="906" y="646"/>
              <a:ext cx="84" cy="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000" i="1">
                  <a:solidFill>
                    <a:srgbClr val="000000"/>
                  </a:solidFill>
                  <a:latin typeface="Times New Roman" pitchFamily="18" charset="0"/>
                </a:rPr>
                <a:t>Cx</a:t>
              </a:r>
              <a:endParaRPr lang="en-US"/>
            </a:p>
          </p:txBody>
        </p:sp>
        <p:sp>
          <p:nvSpPr>
            <p:cNvPr id="12589" name="Rectangle 814"/>
            <p:cNvSpPr>
              <a:spLocks noChangeArrowheads="1"/>
            </p:cNvSpPr>
            <p:nvPr/>
          </p:nvSpPr>
          <p:spPr bwMode="auto">
            <a:xfrm>
              <a:off x="660" y="710"/>
              <a:ext cx="58" cy="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000" i="1">
                  <a:solidFill>
                    <a:srgbClr val="000000"/>
                  </a:solidFill>
                  <a:latin typeface="Times New Roman" pitchFamily="18" charset="0"/>
                </a:rPr>
                <a:t>dt</a:t>
              </a:r>
              <a:endParaRPr lang="en-US"/>
            </a:p>
          </p:txBody>
        </p:sp>
        <p:sp>
          <p:nvSpPr>
            <p:cNvPr id="12590" name="Rectangle 815"/>
            <p:cNvSpPr>
              <a:spLocks noChangeArrowheads="1"/>
            </p:cNvSpPr>
            <p:nvPr/>
          </p:nvSpPr>
          <p:spPr bwMode="auto">
            <a:xfrm>
              <a:off x="628" y="594"/>
              <a:ext cx="120" cy="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000" i="1">
                  <a:solidFill>
                    <a:srgbClr val="000000"/>
                  </a:solidFill>
                  <a:latin typeface="Times New Roman" pitchFamily="18" charset="0"/>
                </a:rPr>
                <a:t>dCx</a:t>
              </a:r>
              <a:endParaRPr lang="en-US"/>
            </a:p>
          </p:txBody>
        </p:sp>
        <p:sp>
          <p:nvSpPr>
            <p:cNvPr id="12591" name="Rectangle 816"/>
            <p:cNvSpPr>
              <a:spLocks noChangeArrowheads="1"/>
            </p:cNvSpPr>
            <p:nvPr/>
          </p:nvSpPr>
          <p:spPr bwMode="auto">
            <a:xfrm>
              <a:off x="1389" y="640"/>
              <a:ext cx="30" cy="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600" i="1">
                  <a:solidFill>
                    <a:srgbClr val="000000"/>
                  </a:solidFill>
                  <a:latin typeface="Times New Roman" pitchFamily="18" charset="0"/>
                </a:rPr>
                <a:t>C</a:t>
              </a:r>
              <a:endParaRPr lang="en-US"/>
            </a:p>
          </p:txBody>
        </p:sp>
        <p:sp>
          <p:nvSpPr>
            <p:cNvPr id="12592" name="Rectangle 817"/>
            <p:cNvSpPr>
              <a:spLocks noChangeArrowheads="1"/>
            </p:cNvSpPr>
            <p:nvPr/>
          </p:nvSpPr>
          <p:spPr bwMode="auto">
            <a:xfrm>
              <a:off x="1220" y="640"/>
              <a:ext cx="27" cy="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600" i="1">
                  <a:solidFill>
                    <a:srgbClr val="000000"/>
                  </a:solidFill>
                  <a:latin typeface="Times New Roman" pitchFamily="18" charset="0"/>
                </a:rPr>
                <a:t>P</a:t>
              </a:r>
              <a:endParaRPr lang="en-US"/>
            </a:p>
          </p:txBody>
        </p:sp>
        <p:sp>
          <p:nvSpPr>
            <p:cNvPr id="12593" name="Rectangle 818"/>
            <p:cNvSpPr>
              <a:spLocks noChangeArrowheads="1"/>
            </p:cNvSpPr>
            <p:nvPr/>
          </p:nvSpPr>
          <p:spPr bwMode="auto">
            <a:xfrm>
              <a:off x="1166" y="640"/>
              <a:ext cx="30" cy="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600" i="1">
                  <a:solidFill>
                    <a:srgbClr val="000000"/>
                  </a:solidFill>
                  <a:latin typeface="Times New Roman" pitchFamily="18" charset="0"/>
                </a:rPr>
                <a:t>N</a:t>
              </a:r>
              <a:endParaRPr lang="en-US"/>
            </a:p>
          </p:txBody>
        </p:sp>
        <p:sp>
          <p:nvSpPr>
            <p:cNvPr id="12594" name="Rectangle 819"/>
            <p:cNvSpPr>
              <a:spLocks noChangeArrowheads="1"/>
            </p:cNvSpPr>
            <p:nvPr/>
          </p:nvSpPr>
          <p:spPr bwMode="auto">
            <a:xfrm>
              <a:off x="1435" y="586"/>
              <a:ext cx="25" cy="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</a:rPr>
                <a:t>)</a:t>
              </a:r>
              <a:endParaRPr lang="en-US"/>
            </a:p>
          </p:txBody>
        </p:sp>
        <p:sp>
          <p:nvSpPr>
            <p:cNvPr id="12595" name="Rectangle 820"/>
            <p:cNvSpPr>
              <a:spLocks noChangeArrowheads="1"/>
            </p:cNvSpPr>
            <p:nvPr/>
          </p:nvSpPr>
          <p:spPr bwMode="auto">
            <a:xfrm>
              <a:off x="1085" y="586"/>
              <a:ext cx="25" cy="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</a:rPr>
                <a:t>(</a:t>
              </a:r>
              <a:endParaRPr lang="en-US"/>
            </a:p>
          </p:txBody>
        </p:sp>
        <p:sp>
          <p:nvSpPr>
            <p:cNvPr id="12596" name="Rectangle 821"/>
            <p:cNvSpPr>
              <a:spLocks noChangeArrowheads="1"/>
            </p:cNvSpPr>
            <p:nvPr/>
          </p:nvSpPr>
          <p:spPr bwMode="auto">
            <a:xfrm>
              <a:off x="1206" y="641"/>
              <a:ext cx="11" cy="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,</a:t>
              </a:r>
              <a:endParaRPr lang="en-US"/>
            </a:p>
          </p:txBody>
        </p:sp>
        <p:sp>
          <p:nvSpPr>
            <p:cNvPr id="12597" name="Rectangle 822"/>
            <p:cNvSpPr>
              <a:spLocks noChangeArrowheads="1"/>
            </p:cNvSpPr>
            <p:nvPr/>
          </p:nvSpPr>
          <p:spPr bwMode="auto">
            <a:xfrm>
              <a:off x="1279" y="571"/>
              <a:ext cx="41" cy="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000">
                  <a:solidFill>
                    <a:srgbClr val="000000"/>
                  </a:solidFill>
                  <a:latin typeface="Symbol" pitchFamily="18" charset="2"/>
                </a:rPr>
                <a:t>+</a:t>
              </a:r>
              <a:endParaRPr lang="en-US"/>
            </a:p>
          </p:txBody>
        </p:sp>
        <p:sp>
          <p:nvSpPr>
            <p:cNvPr id="12598" name="Rectangle 823"/>
            <p:cNvSpPr>
              <a:spLocks noChangeArrowheads="1"/>
            </p:cNvSpPr>
            <p:nvPr/>
          </p:nvSpPr>
          <p:spPr bwMode="auto">
            <a:xfrm>
              <a:off x="1016" y="631"/>
              <a:ext cx="41" cy="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000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/>
            </a:p>
          </p:txBody>
        </p:sp>
        <p:sp>
          <p:nvSpPr>
            <p:cNvPr id="12599" name="Rectangle 824"/>
            <p:cNvSpPr>
              <a:spLocks noChangeArrowheads="1"/>
            </p:cNvSpPr>
            <p:nvPr/>
          </p:nvSpPr>
          <p:spPr bwMode="auto">
            <a:xfrm>
              <a:off x="791" y="631"/>
              <a:ext cx="42" cy="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000">
                  <a:solidFill>
                    <a:srgbClr val="000000"/>
                  </a:solidFill>
                  <a:latin typeface="Symbol" pitchFamily="18" charset="2"/>
                </a:rPr>
                <a:t>=</a:t>
              </a:r>
              <a:endParaRPr lang="en-US"/>
            </a:p>
          </p:txBody>
        </p:sp>
        <p:sp>
          <p:nvSpPr>
            <p:cNvPr id="12600" name="Rectangle 825"/>
            <p:cNvSpPr>
              <a:spLocks noChangeArrowheads="1"/>
            </p:cNvSpPr>
            <p:nvPr/>
          </p:nvSpPr>
          <p:spPr bwMode="auto">
            <a:xfrm>
              <a:off x="858" y="631"/>
              <a:ext cx="43" cy="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000" i="1">
                  <a:solidFill>
                    <a:srgbClr val="000000"/>
                  </a:solidFill>
                  <a:latin typeface="Symbol" pitchFamily="18" charset="2"/>
                </a:rPr>
                <a:t>m</a:t>
              </a:r>
              <a:endParaRPr lang="en-US"/>
            </a:p>
          </p:txBody>
        </p:sp>
        <p:sp>
          <p:nvSpPr>
            <p:cNvPr id="12601" name="Line 826"/>
            <p:cNvSpPr>
              <a:spLocks noChangeShapeType="1"/>
            </p:cNvSpPr>
            <p:nvPr/>
          </p:nvSpPr>
          <p:spPr bwMode="auto">
            <a:xfrm>
              <a:off x="621" y="709"/>
              <a:ext cx="144" cy="1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602" name="Line 827"/>
            <p:cNvSpPr>
              <a:spLocks noChangeShapeType="1"/>
            </p:cNvSpPr>
            <p:nvPr/>
          </p:nvSpPr>
          <p:spPr bwMode="auto">
            <a:xfrm>
              <a:off x="1081" y="709"/>
              <a:ext cx="385" cy="1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603" name="Rectangle 828"/>
            <p:cNvSpPr>
              <a:spLocks noChangeArrowheads="1"/>
            </p:cNvSpPr>
            <p:nvPr/>
          </p:nvSpPr>
          <p:spPr bwMode="auto">
            <a:xfrm>
              <a:off x="1480" y="646"/>
              <a:ext cx="83" cy="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000" i="1">
                  <a:solidFill>
                    <a:srgbClr val="000000"/>
                  </a:solidFill>
                  <a:latin typeface="Times New Roman" pitchFamily="18" charset="0"/>
                </a:rPr>
                <a:t>Cx</a:t>
              </a:r>
              <a:endParaRPr lang="en-US"/>
            </a:p>
          </p:txBody>
        </p:sp>
        <p:sp>
          <p:nvSpPr>
            <p:cNvPr id="12604" name="Rectangle 829"/>
            <p:cNvSpPr>
              <a:spLocks noChangeArrowheads="1"/>
            </p:cNvSpPr>
            <p:nvPr/>
          </p:nvSpPr>
          <p:spPr bwMode="auto">
            <a:xfrm>
              <a:off x="1240" y="710"/>
              <a:ext cx="45" cy="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000" i="1">
                  <a:solidFill>
                    <a:srgbClr val="000000"/>
                  </a:solidFill>
                  <a:latin typeface="Times New Roman" pitchFamily="18" charset="0"/>
                </a:rPr>
                <a:t>V</a:t>
              </a:r>
              <a:endParaRPr lang="en-US"/>
            </a:p>
          </p:txBody>
        </p:sp>
        <p:sp>
          <p:nvSpPr>
            <p:cNvPr id="12605" name="Rectangle 830"/>
            <p:cNvSpPr>
              <a:spLocks noChangeArrowheads="1"/>
            </p:cNvSpPr>
            <p:nvPr/>
          </p:nvSpPr>
          <p:spPr bwMode="auto">
            <a:xfrm>
              <a:off x="1345" y="586"/>
              <a:ext cx="46" cy="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000" i="1">
                  <a:solidFill>
                    <a:srgbClr val="000000"/>
                  </a:solidFill>
                  <a:latin typeface="Times New Roman" pitchFamily="18" charset="0"/>
                </a:rPr>
                <a:t>F</a:t>
              </a:r>
              <a:endParaRPr lang="en-US"/>
            </a:p>
          </p:txBody>
        </p:sp>
        <p:sp>
          <p:nvSpPr>
            <p:cNvPr id="12606" name="Rectangle 831"/>
            <p:cNvSpPr>
              <a:spLocks noChangeArrowheads="1"/>
            </p:cNvSpPr>
            <p:nvPr/>
          </p:nvSpPr>
          <p:spPr bwMode="auto">
            <a:xfrm>
              <a:off x="1118" y="586"/>
              <a:ext cx="46" cy="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000" i="1">
                  <a:solidFill>
                    <a:srgbClr val="000000"/>
                  </a:solidFill>
                  <a:latin typeface="Times New Roman" pitchFamily="18" charset="0"/>
                </a:rPr>
                <a:t>F</a:t>
              </a:r>
              <a:endParaRPr lang="en-US"/>
            </a:p>
          </p:txBody>
        </p:sp>
        <p:sp>
          <p:nvSpPr>
            <p:cNvPr id="12607" name="Rectangle 832"/>
            <p:cNvSpPr>
              <a:spLocks noChangeArrowheads="1"/>
            </p:cNvSpPr>
            <p:nvPr/>
          </p:nvSpPr>
          <p:spPr bwMode="auto">
            <a:xfrm>
              <a:off x="906" y="646"/>
              <a:ext cx="84" cy="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000" i="1">
                  <a:solidFill>
                    <a:srgbClr val="000000"/>
                  </a:solidFill>
                  <a:latin typeface="Times New Roman" pitchFamily="18" charset="0"/>
                </a:rPr>
                <a:t>Cx</a:t>
              </a:r>
              <a:endParaRPr lang="en-US"/>
            </a:p>
          </p:txBody>
        </p:sp>
        <p:sp>
          <p:nvSpPr>
            <p:cNvPr id="12608" name="Rectangle 833"/>
            <p:cNvSpPr>
              <a:spLocks noChangeArrowheads="1"/>
            </p:cNvSpPr>
            <p:nvPr/>
          </p:nvSpPr>
          <p:spPr bwMode="auto">
            <a:xfrm>
              <a:off x="660" y="710"/>
              <a:ext cx="58" cy="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000" i="1">
                  <a:solidFill>
                    <a:srgbClr val="000000"/>
                  </a:solidFill>
                  <a:latin typeface="Times New Roman" pitchFamily="18" charset="0"/>
                </a:rPr>
                <a:t>dt</a:t>
              </a:r>
              <a:endParaRPr lang="en-US"/>
            </a:p>
          </p:txBody>
        </p:sp>
        <p:sp>
          <p:nvSpPr>
            <p:cNvPr id="12609" name="Rectangle 834"/>
            <p:cNvSpPr>
              <a:spLocks noChangeArrowheads="1"/>
            </p:cNvSpPr>
            <p:nvPr/>
          </p:nvSpPr>
          <p:spPr bwMode="auto">
            <a:xfrm>
              <a:off x="628" y="594"/>
              <a:ext cx="120" cy="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000" i="1">
                  <a:solidFill>
                    <a:srgbClr val="000000"/>
                  </a:solidFill>
                  <a:latin typeface="Times New Roman" pitchFamily="18" charset="0"/>
                </a:rPr>
                <a:t>dCx</a:t>
              </a:r>
              <a:endParaRPr lang="en-US"/>
            </a:p>
          </p:txBody>
        </p:sp>
        <p:sp>
          <p:nvSpPr>
            <p:cNvPr id="12610" name="Rectangle 835"/>
            <p:cNvSpPr>
              <a:spLocks noChangeArrowheads="1"/>
            </p:cNvSpPr>
            <p:nvPr/>
          </p:nvSpPr>
          <p:spPr bwMode="auto">
            <a:xfrm>
              <a:off x="1389" y="640"/>
              <a:ext cx="30" cy="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600" i="1">
                  <a:solidFill>
                    <a:srgbClr val="000000"/>
                  </a:solidFill>
                  <a:latin typeface="Times New Roman" pitchFamily="18" charset="0"/>
                </a:rPr>
                <a:t>C</a:t>
              </a:r>
              <a:endParaRPr lang="en-US"/>
            </a:p>
          </p:txBody>
        </p:sp>
        <p:sp>
          <p:nvSpPr>
            <p:cNvPr id="12611" name="Rectangle 836"/>
            <p:cNvSpPr>
              <a:spLocks noChangeArrowheads="1"/>
            </p:cNvSpPr>
            <p:nvPr/>
          </p:nvSpPr>
          <p:spPr bwMode="auto">
            <a:xfrm>
              <a:off x="1220" y="640"/>
              <a:ext cx="27" cy="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600" i="1">
                  <a:solidFill>
                    <a:srgbClr val="000000"/>
                  </a:solidFill>
                  <a:latin typeface="Times New Roman" pitchFamily="18" charset="0"/>
                </a:rPr>
                <a:t>P</a:t>
              </a:r>
              <a:endParaRPr lang="en-US"/>
            </a:p>
          </p:txBody>
        </p:sp>
        <p:sp>
          <p:nvSpPr>
            <p:cNvPr id="12612" name="Rectangle 837"/>
            <p:cNvSpPr>
              <a:spLocks noChangeArrowheads="1"/>
            </p:cNvSpPr>
            <p:nvPr/>
          </p:nvSpPr>
          <p:spPr bwMode="auto">
            <a:xfrm>
              <a:off x="1166" y="640"/>
              <a:ext cx="30" cy="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600" i="1">
                  <a:solidFill>
                    <a:srgbClr val="000000"/>
                  </a:solidFill>
                  <a:latin typeface="Times New Roman" pitchFamily="18" charset="0"/>
                </a:rPr>
                <a:t>N</a:t>
              </a:r>
              <a:endParaRPr lang="en-US"/>
            </a:p>
          </p:txBody>
        </p:sp>
        <p:sp>
          <p:nvSpPr>
            <p:cNvPr id="12613" name="Rectangle 838"/>
            <p:cNvSpPr>
              <a:spLocks noChangeArrowheads="1"/>
            </p:cNvSpPr>
            <p:nvPr/>
          </p:nvSpPr>
          <p:spPr bwMode="auto">
            <a:xfrm>
              <a:off x="1435" y="586"/>
              <a:ext cx="25" cy="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</a:rPr>
                <a:t>)</a:t>
              </a:r>
              <a:endParaRPr lang="en-US"/>
            </a:p>
          </p:txBody>
        </p:sp>
        <p:sp>
          <p:nvSpPr>
            <p:cNvPr id="12614" name="Rectangle 839"/>
            <p:cNvSpPr>
              <a:spLocks noChangeArrowheads="1"/>
            </p:cNvSpPr>
            <p:nvPr/>
          </p:nvSpPr>
          <p:spPr bwMode="auto">
            <a:xfrm>
              <a:off x="1085" y="586"/>
              <a:ext cx="25" cy="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</a:rPr>
                <a:t>(</a:t>
              </a:r>
              <a:endParaRPr lang="en-US"/>
            </a:p>
          </p:txBody>
        </p:sp>
        <p:sp>
          <p:nvSpPr>
            <p:cNvPr id="12615" name="Rectangle 840"/>
            <p:cNvSpPr>
              <a:spLocks noChangeArrowheads="1"/>
            </p:cNvSpPr>
            <p:nvPr/>
          </p:nvSpPr>
          <p:spPr bwMode="auto">
            <a:xfrm>
              <a:off x="1206" y="641"/>
              <a:ext cx="11" cy="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600">
                  <a:solidFill>
                    <a:srgbClr val="000000"/>
                  </a:solidFill>
                  <a:latin typeface="Times New Roman" pitchFamily="18" charset="0"/>
                </a:rPr>
                <a:t>,</a:t>
              </a:r>
              <a:endParaRPr lang="en-US"/>
            </a:p>
          </p:txBody>
        </p:sp>
        <p:sp>
          <p:nvSpPr>
            <p:cNvPr id="12616" name="Rectangle 841"/>
            <p:cNvSpPr>
              <a:spLocks noChangeArrowheads="1"/>
            </p:cNvSpPr>
            <p:nvPr/>
          </p:nvSpPr>
          <p:spPr bwMode="auto">
            <a:xfrm>
              <a:off x="1279" y="571"/>
              <a:ext cx="41" cy="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000">
                  <a:solidFill>
                    <a:srgbClr val="000000"/>
                  </a:solidFill>
                  <a:latin typeface="Symbol" pitchFamily="18" charset="2"/>
                </a:rPr>
                <a:t>+</a:t>
              </a:r>
              <a:endParaRPr lang="en-US"/>
            </a:p>
          </p:txBody>
        </p:sp>
        <p:sp>
          <p:nvSpPr>
            <p:cNvPr id="12617" name="Rectangle 842"/>
            <p:cNvSpPr>
              <a:spLocks noChangeArrowheads="1"/>
            </p:cNvSpPr>
            <p:nvPr/>
          </p:nvSpPr>
          <p:spPr bwMode="auto">
            <a:xfrm>
              <a:off x="1016" y="631"/>
              <a:ext cx="41" cy="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000">
                  <a:solidFill>
                    <a:srgbClr val="000000"/>
                  </a:solidFill>
                  <a:latin typeface="Symbol" pitchFamily="18" charset="2"/>
                </a:rPr>
                <a:t>-</a:t>
              </a:r>
              <a:endParaRPr lang="en-US"/>
            </a:p>
          </p:txBody>
        </p:sp>
        <p:sp>
          <p:nvSpPr>
            <p:cNvPr id="12618" name="Rectangle 843"/>
            <p:cNvSpPr>
              <a:spLocks noChangeArrowheads="1"/>
            </p:cNvSpPr>
            <p:nvPr/>
          </p:nvSpPr>
          <p:spPr bwMode="auto">
            <a:xfrm>
              <a:off x="791" y="631"/>
              <a:ext cx="42" cy="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000">
                  <a:solidFill>
                    <a:srgbClr val="000000"/>
                  </a:solidFill>
                  <a:latin typeface="Symbol" pitchFamily="18" charset="2"/>
                </a:rPr>
                <a:t>=</a:t>
              </a:r>
              <a:endParaRPr lang="en-US"/>
            </a:p>
          </p:txBody>
        </p:sp>
        <p:sp>
          <p:nvSpPr>
            <p:cNvPr id="12619" name="Rectangle 844"/>
            <p:cNvSpPr>
              <a:spLocks noChangeArrowheads="1"/>
            </p:cNvSpPr>
            <p:nvPr/>
          </p:nvSpPr>
          <p:spPr bwMode="auto">
            <a:xfrm>
              <a:off x="858" y="631"/>
              <a:ext cx="43" cy="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000" i="1">
                  <a:solidFill>
                    <a:srgbClr val="000000"/>
                  </a:solidFill>
                  <a:latin typeface="Symbol" pitchFamily="18" charset="2"/>
                </a:rPr>
                <a:t>m</a:t>
              </a:r>
              <a:endParaRPr lang="en-US"/>
            </a:p>
          </p:txBody>
        </p:sp>
      </p:grpSp>
      <p:sp>
        <p:nvSpPr>
          <p:cNvPr id="12291" name="Text Box 846"/>
          <p:cNvSpPr txBox="1">
            <a:spLocks noChangeArrowheads="1"/>
          </p:cNvSpPr>
          <p:nvPr/>
        </p:nvSpPr>
        <p:spPr bwMode="auto">
          <a:xfrm>
            <a:off x="247650" y="654050"/>
            <a:ext cx="2332038" cy="265113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pPr>
              <a:lnSpc>
                <a:spcPct val="81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de-DE" sz="1400"/>
              <a:t>Mass and volume balances</a:t>
            </a:r>
            <a:endParaRPr lang="en-US" sz="1400"/>
          </a:p>
        </p:txBody>
      </p:sp>
      <p:sp>
        <p:nvSpPr>
          <p:cNvPr id="12292" name="Rectangle 849"/>
          <p:cNvSpPr>
            <a:spLocks noChangeArrowheads="1"/>
          </p:cNvSpPr>
          <p:nvPr/>
        </p:nvSpPr>
        <p:spPr bwMode="auto">
          <a:xfrm>
            <a:off x="8174038" y="5337175"/>
            <a:ext cx="38100" cy="14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81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 </a:t>
            </a:r>
            <a:endParaRPr lang="en-US"/>
          </a:p>
        </p:txBody>
      </p:sp>
      <p:grpSp>
        <p:nvGrpSpPr>
          <p:cNvPr id="7" name="Group 850"/>
          <p:cNvGrpSpPr>
            <a:grpSpLocks noChangeAspect="1"/>
          </p:cNvGrpSpPr>
          <p:nvPr/>
        </p:nvGrpSpPr>
        <p:grpSpPr bwMode="auto">
          <a:xfrm>
            <a:off x="4552950" y="933450"/>
            <a:ext cx="3163888" cy="2233613"/>
            <a:chOff x="2708" y="314"/>
            <a:chExt cx="2696" cy="1903"/>
          </a:xfrm>
        </p:grpSpPr>
        <p:sp>
          <p:nvSpPr>
            <p:cNvPr id="12307" name="AutoShape 851"/>
            <p:cNvSpPr>
              <a:spLocks noChangeAspect="1" noChangeArrowheads="1" noTextEdit="1"/>
            </p:cNvSpPr>
            <p:nvPr/>
          </p:nvSpPr>
          <p:spPr bwMode="auto">
            <a:xfrm>
              <a:off x="2708" y="314"/>
              <a:ext cx="2696" cy="19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grpSp>
          <p:nvGrpSpPr>
            <p:cNvPr id="8" name="Group 852"/>
            <p:cNvGrpSpPr>
              <a:grpSpLocks/>
            </p:cNvGrpSpPr>
            <p:nvPr/>
          </p:nvGrpSpPr>
          <p:grpSpPr bwMode="auto">
            <a:xfrm>
              <a:off x="3071" y="643"/>
              <a:ext cx="2064" cy="1397"/>
              <a:chOff x="3071" y="643"/>
              <a:chExt cx="2064" cy="1397"/>
            </a:xfrm>
          </p:grpSpPr>
          <p:sp>
            <p:nvSpPr>
              <p:cNvPr id="12381" name="Freeform 853"/>
              <p:cNvSpPr>
                <a:spLocks/>
              </p:cNvSpPr>
              <p:nvPr/>
            </p:nvSpPr>
            <p:spPr bwMode="auto">
              <a:xfrm>
                <a:off x="3190" y="1606"/>
                <a:ext cx="20" cy="1"/>
              </a:xfrm>
              <a:custGeom>
                <a:avLst/>
                <a:gdLst>
                  <a:gd name="T0" fmla="*/ 0 w 25"/>
                  <a:gd name="T1" fmla="*/ 0 h 1"/>
                  <a:gd name="T2" fmla="*/ 6 w 25"/>
                  <a:gd name="T3" fmla="*/ 0 h 1"/>
                  <a:gd name="T4" fmla="*/ 6 w 25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23" y="0"/>
                    </a:lnTo>
                    <a:lnTo>
                      <a:pt x="25" y="0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382" name="Freeform 854"/>
              <p:cNvSpPr>
                <a:spLocks/>
              </p:cNvSpPr>
              <p:nvPr/>
            </p:nvSpPr>
            <p:spPr bwMode="auto">
              <a:xfrm>
                <a:off x="3236" y="1606"/>
                <a:ext cx="20" cy="1"/>
              </a:xfrm>
              <a:custGeom>
                <a:avLst/>
                <a:gdLst>
                  <a:gd name="T0" fmla="*/ 0 w 25"/>
                  <a:gd name="T1" fmla="*/ 0 h 1"/>
                  <a:gd name="T2" fmla="*/ 3 w 25"/>
                  <a:gd name="T3" fmla="*/ 0 h 1"/>
                  <a:gd name="T4" fmla="*/ 6 w 25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11" y="0"/>
                    </a:lnTo>
                    <a:lnTo>
                      <a:pt x="25" y="0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383" name="Freeform 855"/>
              <p:cNvSpPr>
                <a:spLocks/>
              </p:cNvSpPr>
              <p:nvPr/>
            </p:nvSpPr>
            <p:spPr bwMode="auto">
              <a:xfrm>
                <a:off x="3283" y="1606"/>
                <a:ext cx="19" cy="1"/>
              </a:xfrm>
              <a:custGeom>
                <a:avLst/>
                <a:gdLst>
                  <a:gd name="T0" fmla="*/ 0 w 25"/>
                  <a:gd name="T1" fmla="*/ 0 h 1"/>
                  <a:gd name="T2" fmla="*/ 5 w 25"/>
                  <a:gd name="T3" fmla="*/ 1 h 1"/>
                  <a:gd name="T4" fmla="*/ 5 w 25"/>
                  <a:gd name="T5" fmla="*/ 1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23" y="1"/>
                    </a:lnTo>
                    <a:lnTo>
                      <a:pt x="25" y="1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384" name="Freeform 856"/>
              <p:cNvSpPr>
                <a:spLocks/>
              </p:cNvSpPr>
              <p:nvPr/>
            </p:nvSpPr>
            <p:spPr bwMode="auto">
              <a:xfrm>
                <a:off x="3329" y="1607"/>
                <a:ext cx="19" cy="1"/>
              </a:xfrm>
              <a:custGeom>
                <a:avLst/>
                <a:gdLst>
                  <a:gd name="T0" fmla="*/ 0 w 25"/>
                  <a:gd name="T1" fmla="*/ 0 h 1"/>
                  <a:gd name="T2" fmla="*/ 2 w 25"/>
                  <a:gd name="T3" fmla="*/ 0 h 1"/>
                  <a:gd name="T4" fmla="*/ 5 w 25"/>
                  <a:gd name="T5" fmla="*/ 1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11" y="0"/>
                    </a:lnTo>
                    <a:lnTo>
                      <a:pt x="25" y="1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385" name="Freeform 857"/>
              <p:cNvSpPr>
                <a:spLocks/>
              </p:cNvSpPr>
              <p:nvPr/>
            </p:nvSpPr>
            <p:spPr bwMode="auto">
              <a:xfrm>
                <a:off x="3375" y="1608"/>
                <a:ext cx="19" cy="1"/>
              </a:xfrm>
              <a:custGeom>
                <a:avLst/>
                <a:gdLst>
                  <a:gd name="T0" fmla="*/ 0 w 25"/>
                  <a:gd name="T1" fmla="*/ 0 h 1"/>
                  <a:gd name="T2" fmla="*/ 5 w 25"/>
                  <a:gd name="T3" fmla="*/ 1 h 1"/>
                  <a:gd name="T4" fmla="*/ 5 w 25"/>
                  <a:gd name="T5" fmla="*/ 1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22" y="1"/>
                    </a:lnTo>
                    <a:lnTo>
                      <a:pt x="25" y="1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386" name="Freeform 858"/>
              <p:cNvSpPr>
                <a:spLocks/>
              </p:cNvSpPr>
              <p:nvPr/>
            </p:nvSpPr>
            <p:spPr bwMode="auto">
              <a:xfrm>
                <a:off x="3421" y="1609"/>
                <a:ext cx="19" cy="1"/>
              </a:xfrm>
              <a:custGeom>
                <a:avLst/>
                <a:gdLst>
                  <a:gd name="T0" fmla="*/ 0 w 25"/>
                  <a:gd name="T1" fmla="*/ 0 h 1"/>
                  <a:gd name="T2" fmla="*/ 2 w 25"/>
                  <a:gd name="T3" fmla="*/ 0 h 1"/>
                  <a:gd name="T4" fmla="*/ 5 w 25"/>
                  <a:gd name="T5" fmla="*/ 1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10" y="0"/>
                    </a:lnTo>
                    <a:lnTo>
                      <a:pt x="25" y="1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387" name="Freeform 859"/>
              <p:cNvSpPr>
                <a:spLocks/>
              </p:cNvSpPr>
              <p:nvPr/>
            </p:nvSpPr>
            <p:spPr bwMode="auto">
              <a:xfrm>
                <a:off x="3467" y="1610"/>
                <a:ext cx="19" cy="1"/>
              </a:xfrm>
              <a:custGeom>
                <a:avLst/>
                <a:gdLst>
                  <a:gd name="T0" fmla="*/ 0 w 25"/>
                  <a:gd name="T1" fmla="*/ 0 h 1"/>
                  <a:gd name="T2" fmla="*/ 5 w 25"/>
                  <a:gd name="T3" fmla="*/ 0 h 1"/>
                  <a:gd name="T4" fmla="*/ 5 w 25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22" y="0"/>
                    </a:lnTo>
                    <a:lnTo>
                      <a:pt x="25" y="0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388" name="Freeform 860"/>
              <p:cNvSpPr>
                <a:spLocks/>
              </p:cNvSpPr>
              <p:nvPr/>
            </p:nvSpPr>
            <p:spPr bwMode="auto">
              <a:xfrm>
                <a:off x="3513" y="1612"/>
                <a:ext cx="19" cy="1"/>
              </a:xfrm>
              <a:custGeom>
                <a:avLst/>
                <a:gdLst>
                  <a:gd name="T0" fmla="*/ 0 w 25"/>
                  <a:gd name="T1" fmla="*/ 0 h 1"/>
                  <a:gd name="T2" fmla="*/ 2 w 25"/>
                  <a:gd name="T3" fmla="*/ 0 h 1"/>
                  <a:gd name="T4" fmla="*/ 5 w 25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10" y="0"/>
                    </a:lnTo>
                    <a:lnTo>
                      <a:pt x="25" y="0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389" name="Freeform 861"/>
              <p:cNvSpPr>
                <a:spLocks/>
              </p:cNvSpPr>
              <p:nvPr/>
            </p:nvSpPr>
            <p:spPr bwMode="auto">
              <a:xfrm>
                <a:off x="3559" y="1613"/>
                <a:ext cx="19" cy="1"/>
              </a:xfrm>
              <a:custGeom>
                <a:avLst/>
                <a:gdLst>
                  <a:gd name="T0" fmla="*/ 0 w 25"/>
                  <a:gd name="T1" fmla="*/ 0 h 1"/>
                  <a:gd name="T2" fmla="*/ 5 w 25"/>
                  <a:gd name="T3" fmla="*/ 1 h 1"/>
                  <a:gd name="T4" fmla="*/ 5 w 25"/>
                  <a:gd name="T5" fmla="*/ 1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22" y="1"/>
                    </a:lnTo>
                    <a:lnTo>
                      <a:pt x="25" y="1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390" name="Freeform 862"/>
              <p:cNvSpPr>
                <a:spLocks/>
              </p:cNvSpPr>
              <p:nvPr/>
            </p:nvSpPr>
            <p:spPr bwMode="auto">
              <a:xfrm>
                <a:off x="3605" y="1615"/>
                <a:ext cx="19" cy="1"/>
              </a:xfrm>
              <a:custGeom>
                <a:avLst/>
                <a:gdLst>
                  <a:gd name="T0" fmla="*/ 0 w 25"/>
                  <a:gd name="T1" fmla="*/ 0 h 1"/>
                  <a:gd name="T2" fmla="*/ 2 w 25"/>
                  <a:gd name="T3" fmla="*/ 0 h 1"/>
                  <a:gd name="T4" fmla="*/ 5 w 25"/>
                  <a:gd name="T5" fmla="*/ 1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10" y="0"/>
                    </a:lnTo>
                    <a:lnTo>
                      <a:pt x="25" y="1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391" name="Freeform 863"/>
              <p:cNvSpPr>
                <a:spLocks/>
              </p:cNvSpPr>
              <p:nvPr/>
            </p:nvSpPr>
            <p:spPr bwMode="auto">
              <a:xfrm>
                <a:off x="3651" y="1616"/>
                <a:ext cx="19" cy="1"/>
              </a:xfrm>
              <a:custGeom>
                <a:avLst/>
                <a:gdLst>
                  <a:gd name="T0" fmla="*/ 0 w 25"/>
                  <a:gd name="T1" fmla="*/ 0 h 1"/>
                  <a:gd name="T2" fmla="*/ 4 w 25"/>
                  <a:gd name="T3" fmla="*/ 1 h 1"/>
                  <a:gd name="T4" fmla="*/ 5 w 25"/>
                  <a:gd name="T5" fmla="*/ 1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21" y="1"/>
                    </a:lnTo>
                    <a:lnTo>
                      <a:pt x="25" y="1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392" name="Freeform 864"/>
              <p:cNvSpPr>
                <a:spLocks/>
              </p:cNvSpPr>
              <p:nvPr/>
            </p:nvSpPr>
            <p:spPr bwMode="auto">
              <a:xfrm>
                <a:off x="3697" y="1620"/>
                <a:ext cx="20" cy="1"/>
              </a:xfrm>
              <a:custGeom>
                <a:avLst/>
                <a:gdLst>
                  <a:gd name="T0" fmla="*/ 0 w 25"/>
                  <a:gd name="T1" fmla="*/ 0 h 1"/>
                  <a:gd name="T2" fmla="*/ 2 w 25"/>
                  <a:gd name="T3" fmla="*/ 0 h 1"/>
                  <a:gd name="T4" fmla="*/ 6 w 25"/>
                  <a:gd name="T5" fmla="*/ 1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9" y="0"/>
                    </a:lnTo>
                    <a:lnTo>
                      <a:pt x="25" y="1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393" name="Freeform 865"/>
              <p:cNvSpPr>
                <a:spLocks/>
              </p:cNvSpPr>
              <p:nvPr/>
            </p:nvSpPr>
            <p:spPr bwMode="auto">
              <a:xfrm>
                <a:off x="3743" y="1623"/>
                <a:ext cx="20" cy="1"/>
              </a:xfrm>
              <a:custGeom>
                <a:avLst/>
                <a:gdLst>
                  <a:gd name="T0" fmla="*/ 0 w 25"/>
                  <a:gd name="T1" fmla="*/ 0 h 1"/>
                  <a:gd name="T2" fmla="*/ 6 w 25"/>
                  <a:gd name="T3" fmla="*/ 1 h 1"/>
                  <a:gd name="T4" fmla="*/ 6 w 25"/>
                  <a:gd name="T5" fmla="*/ 1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21" y="1"/>
                    </a:lnTo>
                    <a:lnTo>
                      <a:pt x="25" y="1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394" name="Freeform 866"/>
              <p:cNvSpPr>
                <a:spLocks/>
              </p:cNvSpPr>
              <p:nvPr/>
            </p:nvSpPr>
            <p:spPr bwMode="auto">
              <a:xfrm>
                <a:off x="3789" y="1626"/>
                <a:ext cx="20" cy="2"/>
              </a:xfrm>
              <a:custGeom>
                <a:avLst/>
                <a:gdLst>
                  <a:gd name="T0" fmla="*/ 0 w 25"/>
                  <a:gd name="T1" fmla="*/ 0 h 3"/>
                  <a:gd name="T2" fmla="*/ 2 w 25"/>
                  <a:gd name="T3" fmla="*/ 1 h 3"/>
                  <a:gd name="T4" fmla="*/ 6 w 25"/>
                  <a:gd name="T5" fmla="*/ 1 h 3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3"/>
                  <a:gd name="T11" fmla="*/ 25 w 25"/>
                  <a:gd name="T12" fmla="*/ 3 h 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3">
                    <a:moveTo>
                      <a:pt x="0" y="0"/>
                    </a:moveTo>
                    <a:lnTo>
                      <a:pt x="9" y="1"/>
                    </a:lnTo>
                    <a:lnTo>
                      <a:pt x="25" y="3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395" name="Freeform 867"/>
              <p:cNvSpPr>
                <a:spLocks/>
              </p:cNvSpPr>
              <p:nvPr/>
            </p:nvSpPr>
            <p:spPr bwMode="auto">
              <a:xfrm>
                <a:off x="3836" y="1630"/>
                <a:ext cx="19" cy="3"/>
              </a:xfrm>
              <a:custGeom>
                <a:avLst/>
                <a:gdLst>
                  <a:gd name="T0" fmla="*/ 0 w 25"/>
                  <a:gd name="T1" fmla="*/ 0 h 3"/>
                  <a:gd name="T2" fmla="*/ 4 w 25"/>
                  <a:gd name="T3" fmla="*/ 3 h 3"/>
                  <a:gd name="T4" fmla="*/ 5 w 25"/>
                  <a:gd name="T5" fmla="*/ 3 h 3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3"/>
                  <a:gd name="T11" fmla="*/ 25 w 25"/>
                  <a:gd name="T12" fmla="*/ 3 h 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3">
                    <a:moveTo>
                      <a:pt x="0" y="0"/>
                    </a:moveTo>
                    <a:lnTo>
                      <a:pt x="21" y="3"/>
                    </a:lnTo>
                    <a:lnTo>
                      <a:pt x="25" y="3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396" name="Freeform 868"/>
              <p:cNvSpPr>
                <a:spLocks/>
              </p:cNvSpPr>
              <p:nvPr/>
            </p:nvSpPr>
            <p:spPr bwMode="auto">
              <a:xfrm>
                <a:off x="3882" y="1636"/>
                <a:ext cx="19" cy="2"/>
              </a:xfrm>
              <a:custGeom>
                <a:avLst/>
                <a:gdLst>
                  <a:gd name="T0" fmla="*/ 0 w 25"/>
                  <a:gd name="T1" fmla="*/ 0 h 3"/>
                  <a:gd name="T2" fmla="*/ 2 w 25"/>
                  <a:gd name="T3" fmla="*/ 1 h 3"/>
                  <a:gd name="T4" fmla="*/ 5 w 25"/>
                  <a:gd name="T5" fmla="*/ 1 h 3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3"/>
                  <a:gd name="T11" fmla="*/ 25 w 25"/>
                  <a:gd name="T12" fmla="*/ 3 h 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3">
                    <a:moveTo>
                      <a:pt x="0" y="0"/>
                    </a:moveTo>
                    <a:lnTo>
                      <a:pt x="9" y="1"/>
                    </a:lnTo>
                    <a:lnTo>
                      <a:pt x="25" y="3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397" name="Freeform 869"/>
              <p:cNvSpPr>
                <a:spLocks/>
              </p:cNvSpPr>
              <p:nvPr/>
            </p:nvSpPr>
            <p:spPr bwMode="auto">
              <a:xfrm>
                <a:off x="3928" y="1642"/>
                <a:ext cx="19" cy="4"/>
              </a:xfrm>
              <a:custGeom>
                <a:avLst/>
                <a:gdLst>
                  <a:gd name="T0" fmla="*/ 0 w 25"/>
                  <a:gd name="T1" fmla="*/ 0 h 5"/>
                  <a:gd name="T2" fmla="*/ 4 w 25"/>
                  <a:gd name="T3" fmla="*/ 2 h 5"/>
                  <a:gd name="T4" fmla="*/ 5 w 25"/>
                  <a:gd name="T5" fmla="*/ 2 h 5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5"/>
                  <a:gd name="T11" fmla="*/ 25 w 25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5">
                    <a:moveTo>
                      <a:pt x="0" y="0"/>
                    </a:moveTo>
                    <a:lnTo>
                      <a:pt x="21" y="4"/>
                    </a:lnTo>
                    <a:lnTo>
                      <a:pt x="25" y="5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398" name="Freeform 870"/>
              <p:cNvSpPr>
                <a:spLocks/>
              </p:cNvSpPr>
              <p:nvPr/>
            </p:nvSpPr>
            <p:spPr bwMode="auto">
              <a:xfrm>
                <a:off x="3974" y="1649"/>
                <a:ext cx="19" cy="4"/>
              </a:xfrm>
              <a:custGeom>
                <a:avLst/>
                <a:gdLst>
                  <a:gd name="T0" fmla="*/ 0 w 25"/>
                  <a:gd name="T1" fmla="*/ 0 h 5"/>
                  <a:gd name="T2" fmla="*/ 2 w 25"/>
                  <a:gd name="T3" fmla="*/ 2 h 5"/>
                  <a:gd name="T4" fmla="*/ 5 w 25"/>
                  <a:gd name="T5" fmla="*/ 2 h 5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5"/>
                  <a:gd name="T11" fmla="*/ 25 w 25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5">
                    <a:moveTo>
                      <a:pt x="0" y="0"/>
                    </a:moveTo>
                    <a:lnTo>
                      <a:pt x="8" y="2"/>
                    </a:lnTo>
                    <a:lnTo>
                      <a:pt x="25" y="5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399" name="Freeform 871"/>
              <p:cNvSpPr>
                <a:spLocks/>
              </p:cNvSpPr>
              <p:nvPr/>
            </p:nvSpPr>
            <p:spPr bwMode="auto">
              <a:xfrm>
                <a:off x="4020" y="1659"/>
                <a:ext cx="19" cy="4"/>
              </a:xfrm>
              <a:custGeom>
                <a:avLst/>
                <a:gdLst>
                  <a:gd name="T0" fmla="*/ 0 w 25"/>
                  <a:gd name="T1" fmla="*/ 0 h 5"/>
                  <a:gd name="T2" fmla="*/ 4 w 25"/>
                  <a:gd name="T3" fmla="*/ 2 h 5"/>
                  <a:gd name="T4" fmla="*/ 5 w 25"/>
                  <a:gd name="T5" fmla="*/ 2 h 5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5"/>
                  <a:gd name="T11" fmla="*/ 25 w 25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5">
                    <a:moveTo>
                      <a:pt x="0" y="0"/>
                    </a:moveTo>
                    <a:lnTo>
                      <a:pt x="20" y="4"/>
                    </a:lnTo>
                    <a:lnTo>
                      <a:pt x="25" y="5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00" name="Freeform 872"/>
              <p:cNvSpPr>
                <a:spLocks/>
              </p:cNvSpPr>
              <p:nvPr/>
            </p:nvSpPr>
            <p:spPr bwMode="auto">
              <a:xfrm>
                <a:off x="4066" y="1669"/>
                <a:ext cx="19" cy="5"/>
              </a:xfrm>
              <a:custGeom>
                <a:avLst/>
                <a:gdLst>
                  <a:gd name="T0" fmla="*/ 0 w 25"/>
                  <a:gd name="T1" fmla="*/ 0 h 7"/>
                  <a:gd name="T2" fmla="*/ 2 w 25"/>
                  <a:gd name="T3" fmla="*/ 1 h 7"/>
                  <a:gd name="T4" fmla="*/ 5 w 25"/>
                  <a:gd name="T5" fmla="*/ 1 h 7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7"/>
                  <a:gd name="T11" fmla="*/ 25 w 25"/>
                  <a:gd name="T12" fmla="*/ 7 h 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7">
                    <a:moveTo>
                      <a:pt x="0" y="0"/>
                    </a:moveTo>
                    <a:lnTo>
                      <a:pt x="8" y="2"/>
                    </a:lnTo>
                    <a:lnTo>
                      <a:pt x="25" y="7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01" name="Freeform 873"/>
              <p:cNvSpPr>
                <a:spLocks/>
              </p:cNvSpPr>
              <p:nvPr/>
            </p:nvSpPr>
            <p:spPr bwMode="auto">
              <a:xfrm>
                <a:off x="4112" y="1681"/>
                <a:ext cx="19" cy="5"/>
              </a:xfrm>
              <a:custGeom>
                <a:avLst/>
                <a:gdLst>
                  <a:gd name="T0" fmla="*/ 0 w 25"/>
                  <a:gd name="T1" fmla="*/ 0 h 7"/>
                  <a:gd name="T2" fmla="*/ 4 w 25"/>
                  <a:gd name="T3" fmla="*/ 1 h 7"/>
                  <a:gd name="T4" fmla="*/ 5 w 25"/>
                  <a:gd name="T5" fmla="*/ 1 h 7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7"/>
                  <a:gd name="T11" fmla="*/ 25 w 25"/>
                  <a:gd name="T12" fmla="*/ 7 h 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7">
                    <a:moveTo>
                      <a:pt x="0" y="0"/>
                    </a:moveTo>
                    <a:lnTo>
                      <a:pt x="20" y="6"/>
                    </a:lnTo>
                    <a:lnTo>
                      <a:pt x="25" y="7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02" name="Freeform 874"/>
              <p:cNvSpPr>
                <a:spLocks/>
              </p:cNvSpPr>
              <p:nvPr/>
            </p:nvSpPr>
            <p:spPr bwMode="auto">
              <a:xfrm>
                <a:off x="4158" y="1695"/>
                <a:ext cx="19" cy="7"/>
              </a:xfrm>
              <a:custGeom>
                <a:avLst/>
                <a:gdLst>
                  <a:gd name="T0" fmla="*/ 0 w 25"/>
                  <a:gd name="T1" fmla="*/ 0 h 9"/>
                  <a:gd name="T2" fmla="*/ 2 w 25"/>
                  <a:gd name="T3" fmla="*/ 2 h 9"/>
                  <a:gd name="T4" fmla="*/ 5 w 25"/>
                  <a:gd name="T5" fmla="*/ 2 h 9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9"/>
                  <a:gd name="T11" fmla="*/ 25 w 25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9">
                    <a:moveTo>
                      <a:pt x="0" y="0"/>
                    </a:moveTo>
                    <a:lnTo>
                      <a:pt x="8" y="3"/>
                    </a:lnTo>
                    <a:lnTo>
                      <a:pt x="25" y="9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03" name="Freeform 875"/>
              <p:cNvSpPr>
                <a:spLocks/>
              </p:cNvSpPr>
              <p:nvPr/>
            </p:nvSpPr>
            <p:spPr bwMode="auto">
              <a:xfrm>
                <a:off x="4204" y="1711"/>
                <a:ext cx="19" cy="8"/>
              </a:xfrm>
              <a:custGeom>
                <a:avLst/>
                <a:gdLst>
                  <a:gd name="T0" fmla="*/ 0 w 25"/>
                  <a:gd name="T1" fmla="*/ 0 h 10"/>
                  <a:gd name="T2" fmla="*/ 4 w 25"/>
                  <a:gd name="T3" fmla="*/ 2 h 10"/>
                  <a:gd name="T4" fmla="*/ 5 w 25"/>
                  <a:gd name="T5" fmla="*/ 2 h 10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0"/>
                  <a:gd name="T11" fmla="*/ 25 w 25"/>
                  <a:gd name="T12" fmla="*/ 10 h 1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0">
                    <a:moveTo>
                      <a:pt x="0" y="0"/>
                    </a:moveTo>
                    <a:lnTo>
                      <a:pt x="20" y="8"/>
                    </a:lnTo>
                    <a:lnTo>
                      <a:pt x="25" y="10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04" name="Freeform 876"/>
              <p:cNvSpPr>
                <a:spLocks/>
              </p:cNvSpPr>
              <p:nvPr/>
            </p:nvSpPr>
            <p:spPr bwMode="auto">
              <a:xfrm>
                <a:off x="4250" y="1729"/>
                <a:ext cx="20" cy="10"/>
              </a:xfrm>
              <a:custGeom>
                <a:avLst/>
                <a:gdLst>
                  <a:gd name="T0" fmla="*/ 0 w 25"/>
                  <a:gd name="T1" fmla="*/ 0 h 12"/>
                  <a:gd name="T2" fmla="*/ 2 w 25"/>
                  <a:gd name="T3" fmla="*/ 3 h 12"/>
                  <a:gd name="T4" fmla="*/ 6 w 25"/>
                  <a:gd name="T5" fmla="*/ 4 h 12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2"/>
                  <a:gd name="T11" fmla="*/ 25 w 25"/>
                  <a:gd name="T12" fmla="*/ 12 h 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2">
                    <a:moveTo>
                      <a:pt x="0" y="0"/>
                    </a:moveTo>
                    <a:lnTo>
                      <a:pt x="8" y="4"/>
                    </a:lnTo>
                    <a:lnTo>
                      <a:pt x="25" y="12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05" name="Freeform 877"/>
              <p:cNvSpPr>
                <a:spLocks/>
              </p:cNvSpPr>
              <p:nvPr/>
            </p:nvSpPr>
            <p:spPr bwMode="auto">
              <a:xfrm>
                <a:off x="4296" y="1751"/>
                <a:ext cx="20" cy="8"/>
              </a:xfrm>
              <a:custGeom>
                <a:avLst/>
                <a:gdLst>
                  <a:gd name="T0" fmla="*/ 0 w 25"/>
                  <a:gd name="T1" fmla="*/ 0 h 11"/>
                  <a:gd name="T2" fmla="*/ 5 w 25"/>
                  <a:gd name="T3" fmla="*/ 1 h 11"/>
                  <a:gd name="T4" fmla="*/ 6 w 25"/>
                  <a:gd name="T5" fmla="*/ 1 h 1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1"/>
                  <a:gd name="T11" fmla="*/ 25 w 25"/>
                  <a:gd name="T12" fmla="*/ 11 h 1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1">
                    <a:moveTo>
                      <a:pt x="0" y="0"/>
                    </a:moveTo>
                    <a:lnTo>
                      <a:pt x="19" y="9"/>
                    </a:lnTo>
                    <a:lnTo>
                      <a:pt x="25" y="11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06" name="Freeform 878"/>
              <p:cNvSpPr>
                <a:spLocks/>
              </p:cNvSpPr>
              <p:nvPr/>
            </p:nvSpPr>
            <p:spPr bwMode="auto">
              <a:xfrm>
                <a:off x="4342" y="1772"/>
                <a:ext cx="20" cy="10"/>
              </a:xfrm>
              <a:custGeom>
                <a:avLst/>
                <a:gdLst>
                  <a:gd name="T0" fmla="*/ 0 w 25"/>
                  <a:gd name="T1" fmla="*/ 0 h 13"/>
                  <a:gd name="T2" fmla="*/ 2 w 25"/>
                  <a:gd name="T3" fmla="*/ 2 h 13"/>
                  <a:gd name="T4" fmla="*/ 6 w 25"/>
                  <a:gd name="T5" fmla="*/ 3 h 13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3"/>
                  <a:gd name="T11" fmla="*/ 25 w 25"/>
                  <a:gd name="T12" fmla="*/ 13 h 1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3">
                    <a:moveTo>
                      <a:pt x="0" y="0"/>
                    </a:moveTo>
                    <a:lnTo>
                      <a:pt x="7" y="3"/>
                    </a:lnTo>
                    <a:lnTo>
                      <a:pt x="25" y="13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07" name="Freeform 879"/>
              <p:cNvSpPr>
                <a:spLocks/>
              </p:cNvSpPr>
              <p:nvPr/>
            </p:nvSpPr>
            <p:spPr bwMode="auto">
              <a:xfrm>
                <a:off x="4389" y="1796"/>
                <a:ext cx="19" cy="9"/>
              </a:xfrm>
              <a:custGeom>
                <a:avLst/>
                <a:gdLst>
                  <a:gd name="T0" fmla="*/ 0 w 25"/>
                  <a:gd name="T1" fmla="*/ 0 h 12"/>
                  <a:gd name="T2" fmla="*/ 4 w 25"/>
                  <a:gd name="T3" fmla="*/ 2 h 12"/>
                  <a:gd name="T4" fmla="*/ 5 w 25"/>
                  <a:gd name="T5" fmla="*/ 2 h 12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2"/>
                  <a:gd name="T11" fmla="*/ 25 w 25"/>
                  <a:gd name="T12" fmla="*/ 12 h 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2">
                    <a:moveTo>
                      <a:pt x="0" y="0"/>
                    </a:moveTo>
                    <a:lnTo>
                      <a:pt x="19" y="9"/>
                    </a:lnTo>
                    <a:lnTo>
                      <a:pt x="25" y="12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08" name="Freeform 880"/>
              <p:cNvSpPr>
                <a:spLocks/>
              </p:cNvSpPr>
              <p:nvPr/>
            </p:nvSpPr>
            <p:spPr bwMode="auto">
              <a:xfrm>
                <a:off x="4435" y="1819"/>
                <a:ext cx="19" cy="9"/>
              </a:xfrm>
              <a:custGeom>
                <a:avLst/>
                <a:gdLst>
                  <a:gd name="T0" fmla="*/ 0 w 25"/>
                  <a:gd name="T1" fmla="*/ 0 h 12"/>
                  <a:gd name="T2" fmla="*/ 2 w 25"/>
                  <a:gd name="T3" fmla="*/ 2 h 12"/>
                  <a:gd name="T4" fmla="*/ 5 w 25"/>
                  <a:gd name="T5" fmla="*/ 2 h 12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2"/>
                  <a:gd name="T11" fmla="*/ 25 w 25"/>
                  <a:gd name="T12" fmla="*/ 12 h 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2">
                    <a:moveTo>
                      <a:pt x="0" y="0"/>
                    </a:moveTo>
                    <a:lnTo>
                      <a:pt x="7" y="3"/>
                    </a:lnTo>
                    <a:lnTo>
                      <a:pt x="25" y="12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09" name="Freeform 881"/>
              <p:cNvSpPr>
                <a:spLocks/>
              </p:cNvSpPr>
              <p:nvPr/>
            </p:nvSpPr>
            <p:spPr bwMode="auto">
              <a:xfrm>
                <a:off x="4481" y="1841"/>
                <a:ext cx="19" cy="9"/>
              </a:xfrm>
              <a:custGeom>
                <a:avLst/>
                <a:gdLst>
                  <a:gd name="T0" fmla="*/ 0 w 25"/>
                  <a:gd name="T1" fmla="*/ 0 h 11"/>
                  <a:gd name="T2" fmla="*/ 4 w 25"/>
                  <a:gd name="T3" fmla="*/ 2 h 11"/>
                  <a:gd name="T4" fmla="*/ 5 w 25"/>
                  <a:gd name="T5" fmla="*/ 3 h 1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1"/>
                  <a:gd name="T11" fmla="*/ 25 w 25"/>
                  <a:gd name="T12" fmla="*/ 11 h 1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1">
                    <a:moveTo>
                      <a:pt x="0" y="0"/>
                    </a:moveTo>
                    <a:lnTo>
                      <a:pt x="19" y="9"/>
                    </a:lnTo>
                    <a:lnTo>
                      <a:pt x="25" y="11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10" name="Freeform 882"/>
              <p:cNvSpPr>
                <a:spLocks/>
              </p:cNvSpPr>
              <p:nvPr/>
            </p:nvSpPr>
            <p:spPr bwMode="auto">
              <a:xfrm>
                <a:off x="4527" y="1861"/>
                <a:ext cx="19" cy="7"/>
              </a:xfrm>
              <a:custGeom>
                <a:avLst/>
                <a:gdLst>
                  <a:gd name="T0" fmla="*/ 0 w 25"/>
                  <a:gd name="T1" fmla="*/ 0 h 9"/>
                  <a:gd name="T2" fmla="*/ 2 w 25"/>
                  <a:gd name="T3" fmla="*/ 2 h 9"/>
                  <a:gd name="T4" fmla="*/ 5 w 25"/>
                  <a:gd name="T5" fmla="*/ 2 h 9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9"/>
                  <a:gd name="T11" fmla="*/ 25 w 25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9">
                    <a:moveTo>
                      <a:pt x="0" y="0"/>
                    </a:moveTo>
                    <a:lnTo>
                      <a:pt x="7" y="3"/>
                    </a:lnTo>
                    <a:lnTo>
                      <a:pt x="25" y="9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11" name="Freeform 883"/>
              <p:cNvSpPr>
                <a:spLocks/>
              </p:cNvSpPr>
              <p:nvPr/>
            </p:nvSpPr>
            <p:spPr bwMode="auto">
              <a:xfrm>
                <a:off x="4573" y="1875"/>
                <a:ext cx="19" cy="6"/>
              </a:xfrm>
              <a:custGeom>
                <a:avLst/>
                <a:gdLst>
                  <a:gd name="T0" fmla="*/ 0 w 25"/>
                  <a:gd name="T1" fmla="*/ 0 h 7"/>
                  <a:gd name="T2" fmla="*/ 4 w 25"/>
                  <a:gd name="T3" fmla="*/ 3 h 7"/>
                  <a:gd name="T4" fmla="*/ 5 w 25"/>
                  <a:gd name="T5" fmla="*/ 3 h 7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7"/>
                  <a:gd name="T11" fmla="*/ 25 w 25"/>
                  <a:gd name="T12" fmla="*/ 7 h 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7">
                    <a:moveTo>
                      <a:pt x="0" y="0"/>
                    </a:moveTo>
                    <a:lnTo>
                      <a:pt x="18" y="6"/>
                    </a:lnTo>
                    <a:lnTo>
                      <a:pt x="25" y="7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12" name="Freeform 884"/>
              <p:cNvSpPr>
                <a:spLocks/>
              </p:cNvSpPr>
              <p:nvPr/>
            </p:nvSpPr>
            <p:spPr bwMode="auto">
              <a:xfrm>
                <a:off x="4619" y="1886"/>
                <a:ext cx="19" cy="3"/>
              </a:xfrm>
              <a:custGeom>
                <a:avLst/>
                <a:gdLst>
                  <a:gd name="T0" fmla="*/ 0 w 25"/>
                  <a:gd name="T1" fmla="*/ 0 h 4"/>
                  <a:gd name="T2" fmla="*/ 2 w 25"/>
                  <a:gd name="T3" fmla="*/ 1 h 4"/>
                  <a:gd name="T4" fmla="*/ 5 w 25"/>
                  <a:gd name="T5" fmla="*/ 2 h 4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4"/>
                  <a:gd name="T11" fmla="*/ 25 w 25"/>
                  <a:gd name="T12" fmla="*/ 4 h 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4">
                    <a:moveTo>
                      <a:pt x="0" y="0"/>
                    </a:moveTo>
                    <a:lnTo>
                      <a:pt x="6" y="1"/>
                    </a:lnTo>
                    <a:lnTo>
                      <a:pt x="25" y="4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13" name="Freeform 885"/>
              <p:cNvSpPr>
                <a:spLocks/>
              </p:cNvSpPr>
              <p:nvPr/>
            </p:nvSpPr>
            <p:spPr bwMode="auto">
              <a:xfrm>
                <a:off x="4665" y="1893"/>
                <a:ext cx="19" cy="1"/>
              </a:xfrm>
              <a:custGeom>
                <a:avLst/>
                <a:gdLst>
                  <a:gd name="T0" fmla="*/ 0 w 25"/>
                  <a:gd name="T1" fmla="*/ 0 h 2"/>
                  <a:gd name="T2" fmla="*/ 4 w 25"/>
                  <a:gd name="T3" fmla="*/ 1 h 2"/>
                  <a:gd name="T4" fmla="*/ 5 w 25"/>
                  <a:gd name="T5" fmla="*/ 1 h 2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2"/>
                  <a:gd name="T11" fmla="*/ 25 w 25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2">
                    <a:moveTo>
                      <a:pt x="0" y="0"/>
                    </a:moveTo>
                    <a:lnTo>
                      <a:pt x="18" y="2"/>
                    </a:lnTo>
                    <a:lnTo>
                      <a:pt x="25" y="2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14" name="Freeform 886"/>
              <p:cNvSpPr>
                <a:spLocks/>
              </p:cNvSpPr>
              <p:nvPr/>
            </p:nvSpPr>
            <p:spPr bwMode="auto">
              <a:xfrm>
                <a:off x="4711" y="1897"/>
                <a:ext cx="19" cy="1"/>
              </a:xfrm>
              <a:custGeom>
                <a:avLst/>
                <a:gdLst>
                  <a:gd name="T0" fmla="*/ 0 w 25"/>
                  <a:gd name="T1" fmla="*/ 0 h 1"/>
                  <a:gd name="T2" fmla="*/ 2 w 25"/>
                  <a:gd name="T3" fmla="*/ 0 h 1"/>
                  <a:gd name="T4" fmla="*/ 5 w 25"/>
                  <a:gd name="T5" fmla="*/ 1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6" y="0"/>
                    </a:lnTo>
                    <a:lnTo>
                      <a:pt x="25" y="1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15" name="Freeform 887"/>
              <p:cNvSpPr>
                <a:spLocks/>
              </p:cNvSpPr>
              <p:nvPr/>
            </p:nvSpPr>
            <p:spPr bwMode="auto">
              <a:xfrm>
                <a:off x="4757" y="1899"/>
                <a:ext cx="19" cy="1"/>
              </a:xfrm>
              <a:custGeom>
                <a:avLst/>
                <a:gdLst>
                  <a:gd name="T0" fmla="*/ 0 w 25"/>
                  <a:gd name="T1" fmla="*/ 0 h 1"/>
                  <a:gd name="T2" fmla="*/ 4 w 25"/>
                  <a:gd name="T3" fmla="*/ 0 h 1"/>
                  <a:gd name="T4" fmla="*/ 5 w 25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18" y="0"/>
                    </a:lnTo>
                    <a:lnTo>
                      <a:pt x="25" y="0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16" name="Freeform 888"/>
              <p:cNvSpPr>
                <a:spLocks/>
              </p:cNvSpPr>
              <p:nvPr/>
            </p:nvSpPr>
            <p:spPr bwMode="auto">
              <a:xfrm>
                <a:off x="4803" y="1900"/>
                <a:ext cx="20" cy="1"/>
              </a:xfrm>
              <a:custGeom>
                <a:avLst/>
                <a:gdLst>
                  <a:gd name="T0" fmla="*/ 0 w 25"/>
                  <a:gd name="T1" fmla="*/ 0 h 1"/>
                  <a:gd name="T2" fmla="*/ 2 w 25"/>
                  <a:gd name="T3" fmla="*/ 0 h 1"/>
                  <a:gd name="T4" fmla="*/ 6 w 25"/>
                  <a:gd name="T5" fmla="*/ 1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6" y="0"/>
                    </a:lnTo>
                    <a:lnTo>
                      <a:pt x="25" y="1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17" name="Freeform 889"/>
              <p:cNvSpPr>
                <a:spLocks/>
              </p:cNvSpPr>
              <p:nvPr/>
            </p:nvSpPr>
            <p:spPr bwMode="auto">
              <a:xfrm>
                <a:off x="4849" y="1901"/>
                <a:ext cx="20" cy="1"/>
              </a:xfrm>
              <a:custGeom>
                <a:avLst/>
                <a:gdLst>
                  <a:gd name="T0" fmla="*/ 0 w 25"/>
                  <a:gd name="T1" fmla="*/ 0 h 1"/>
                  <a:gd name="T2" fmla="*/ 5 w 25"/>
                  <a:gd name="T3" fmla="*/ 0 h 1"/>
                  <a:gd name="T4" fmla="*/ 6 w 25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18" y="0"/>
                    </a:lnTo>
                    <a:lnTo>
                      <a:pt x="25" y="0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18" name="Freeform 890"/>
              <p:cNvSpPr>
                <a:spLocks/>
              </p:cNvSpPr>
              <p:nvPr/>
            </p:nvSpPr>
            <p:spPr bwMode="auto">
              <a:xfrm>
                <a:off x="4896" y="1901"/>
                <a:ext cx="19" cy="1"/>
              </a:xfrm>
              <a:custGeom>
                <a:avLst/>
                <a:gdLst>
                  <a:gd name="T0" fmla="*/ 0 w 25"/>
                  <a:gd name="T1" fmla="*/ 0 h 1"/>
                  <a:gd name="T2" fmla="*/ 2 w 25"/>
                  <a:gd name="T3" fmla="*/ 0 h 1"/>
                  <a:gd name="T4" fmla="*/ 5 w 25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5" y="0"/>
                    </a:lnTo>
                    <a:lnTo>
                      <a:pt x="25" y="0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19" name="Freeform 891"/>
              <p:cNvSpPr>
                <a:spLocks/>
              </p:cNvSpPr>
              <p:nvPr/>
            </p:nvSpPr>
            <p:spPr bwMode="auto">
              <a:xfrm>
                <a:off x="4942" y="1901"/>
                <a:ext cx="19" cy="1"/>
              </a:xfrm>
              <a:custGeom>
                <a:avLst/>
                <a:gdLst>
                  <a:gd name="T0" fmla="*/ 0 w 25"/>
                  <a:gd name="T1" fmla="*/ 0 h 1"/>
                  <a:gd name="T2" fmla="*/ 4 w 25"/>
                  <a:gd name="T3" fmla="*/ 0 h 1"/>
                  <a:gd name="T4" fmla="*/ 5 w 25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17" y="0"/>
                    </a:lnTo>
                    <a:lnTo>
                      <a:pt x="25" y="0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20" name="Freeform 892"/>
              <p:cNvSpPr>
                <a:spLocks/>
              </p:cNvSpPr>
              <p:nvPr/>
            </p:nvSpPr>
            <p:spPr bwMode="auto">
              <a:xfrm>
                <a:off x="4988" y="1901"/>
                <a:ext cx="19" cy="1"/>
              </a:xfrm>
              <a:custGeom>
                <a:avLst/>
                <a:gdLst>
                  <a:gd name="T0" fmla="*/ 0 w 25"/>
                  <a:gd name="T1" fmla="*/ 0 h 1"/>
                  <a:gd name="T2" fmla="*/ 2 w 25"/>
                  <a:gd name="T3" fmla="*/ 0 h 1"/>
                  <a:gd name="T4" fmla="*/ 5 w 25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5" y="0"/>
                    </a:lnTo>
                    <a:lnTo>
                      <a:pt x="25" y="0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21" name="Line 893"/>
              <p:cNvSpPr>
                <a:spLocks noChangeShapeType="1"/>
              </p:cNvSpPr>
              <p:nvPr/>
            </p:nvSpPr>
            <p:spPr bwMode="auto">
              <a:xfrm>
                <a:off x="5034" y="1901"/>
                <a:ext cx="13" cy="1"/>
              </a:xfrm>
              <a:prstGeom prst="line">
                <a:avLst/>
              </a:pr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22" name="Line 894"/>
              <p:cNvSpPr>
                <a:spLocks noChangeShapeType="1"/>
              </p:cNvSpPr>
              <p:nvPr/>
            </p:nvSpPr>
            <p:spPr bwMode="auto">
              <a:xfrm>
                <a:off x="3190" y="1606"/>
                <a:ext cx="28" cy="2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23" name="Line 895"/>
              <p:cNvSpPr>
                <a:spLocks noChangeShapeType="1"/>
              </p:cNvSpPr>
              <p:nvPr/>
            </p:nvSpPr>
            <p:spPr bwMode="auto">
              <a:xfrm flipH="1">
                <a:off x="3190" y="1579"/>
                <a:ext cx="28" cy="28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24" name="Line 896"/>
              <p:cNvSpPr>
                <a:spLocks noChangeShapeType="1"/>
              </p:cNvSpPr>
              <p:nvPr/>
            </p:nvSpPr>
            <p:spPr bwMode="auto">
              <a:xfrm>
                <a:off x="3190" y="1579"/>
                <a:ext cx="1" cy="55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25" name="Line 897"/>
              <p:cNvSpPr>
                <a:spLocks noChangeShapeType="1"/>
              </p:cNvSpPr>
              <p:nvPr/>
            </p:nvSpPr>
            <p:spPr bwMode="auto">
              <a:xfrm>
                <a:off x="3190" y="1606"/>
                <a:ext cx="28" cy="1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26" name="Line 898"/>
              <p:cNvSpPr>
                <a:spLocks noChangeShapeType="1"/>
              </p:cNvSpPr>
              <p:nvPr/>
            </p:nvSpPr>
            <p:spPr bwMode="auto">
              <a:xfrm>
                <a:off x="3289" y="1581"/>
                <a:ext cx="55" cy="55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27" name="Line 899"/>
              <p:cNvSpPr>
                <a:spLocks noChangeShapeType="1"/>
              </p:cNvSpPr>
              <p:nvPr/>
            </p:nvSpPr>
            <p:spPr bwMode="auto">
              <a:xfrm flipH="1">
                <a:off x="3289" y="1581"/>
                <a:ext cx="55" cy="55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28" name="Line 900"/>
              <p:cNvSpPr>
                <a:spLocks noChangeShapeType="1"/>
              </p:cNvSpPr>
              <p:nvPr/>
            </p:nvSpPr>
            <p:spPr bwMode="auto">
              <a:xfrm>
                <a:off x="3316" y="1581"/>
                <a:ext cx="1" cy="55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29" name="Line 901"/>
              <p:cNvSpPr>
                <a:spLocks noChangeShapeType="1"/>
              </p:cNvSpPr>
              <p:nvPr/>
            </p:nvSpPr>
            <p:spPr bwMode="auto">
              <a:xfrm>
                <a:off x="3289" y="1609"/>
                <a:ext cx="55" cy="1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30" name="Line 902"/>
              <p:cNvSpPr>
                <a:spLocks noChangeShapeType="1"/>
              </p:cNvSpPr>
              <p:nvPr/>
            </p:nvSpPr>
            <p:spPr bwMode="auto">
              <a:xfrm>
                <a:off x="3411" y="1570"/>
                <a:ext cx="55" cy="56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31" name="Line 903"/>
              <p:cNvSpPr>
                <a:spLocks noChangeShapeType="1"/>
              </p:cNvSpPr>
              <p:nvPr/>
            </p:nvSpPr>
            <p:spPr bwMode="auto">
              <a:xfrm flipH="1">
                <a:off x="3411" y="1570"/>
                <a:ext cx="55" cy="56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32" name="Line 904"/>
              <p:cNvSpPr>
                <a:spLocks noChangeShapeType="1"/>
              </p:cNvSpPr>
              <p:nvPr/>
            </p:nvSpPr>
            <p:spPr bwMode="auto">
              <a:xfrm>
                <a:off x="3438" y="1570"/>
                <a:ext cx="1" cy="56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33" name="Line 905"/>
              <p:cNvSpPr>
                <a:spLocks noChangeShapeType="1"/>
              </p:cNvSpPr>
              <p:nvPr/>
            </p:nvSpPr>
            <p:spPr bwMode="auto">
              <a:xfrm>
                <a:off x="3411" y="1598"/>
                <a:ext cx="55" cy="1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34" name="Line 906"/>
              <p:cNvSpPr>
                <a:spLocks noChangeShapeType="1"/>
              </p:cNvSpPr>
              <p:nvPr/>
            </p:nvSpPr>
            <p:spPr bwMode="auto">
              <a:xfrm>
                <a:off x="3577" y="1585"/>
                <a:ext cx="55" cy="55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35" name="Line 907"/>
              <p:cNvSpPr>
                <a:spLocks noChangeShapeType="1"/>
              </p:cNvSpPr>
              <p:nvPr/>
            </p:nvSpPr>
            <p:spPr bwMode="auto">
              <a:xfrm flipH="1">
                <a:off x="3577" y="1585"/>
                <a:ext cx="55" cy="55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36" name="Line 908"/>
              <p:cNvSpPr>
                <a:spLocks noChangeShapeType="1"/>
              </p:cNvSpPr>
              <p:nvPr/>
            </p:nvSpPr>
            <p:spPr bwMode="auto">
              <a:xfrm>
                <a:off x="3604" y="1585"/>
                <a:ext cx="1" cy="55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37" name="Line 909"/>
              <p:cNvSpPr>
                <a:spLocks noChangeShapeType="1"/>
              </p:cNvSpPr>
              <p:nvPr/>
            </p:nvSpPr>
            <p:spPr bwMode="auto">
              <a:xfrm>
                <a:off x="3577" y="1613"/>
                <a:ext cx="55" cy="1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38" name="Line 910"/>
              <p:cNvSpPr>
                <a:spLocks noChangeShapeType="1"/>
              </p:cNvSpPr>
              <p:nvPr/>
            </p:nvSpPr>
            <p:spPr bwMode="auto">
              <a:xfrm>
                <a:off x="3634" y="1577"/>
                <a:ext cx="56" cy="56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39" name="Line 911"/>
              <p:cNvSpPr>
                <a:spLocks noChangeShapeType="1"/>
              </p:cNvSpPr>
              <p:nvPr/>
            </p:nvSpPr>
            <p:spPr bwMode="auto">
              <a:xfrm flipH="1">
                <a:off x="3634" y="1577"/>
                <a:ext cx="56" cy="56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40" name="Line 912"/>
              <p:cNvSpPr>
                <a:spLocks noChangeShapeType="1"/>
              </p:cNvSpPr>
              <p:nvPr/>
            </p:nvSpPr>
            <p:spPr bwMode="auto">
              <a:xfrm>
                <a:off x="3662" y="1577"/>
                <a:ext cx="1" cy="56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41" name="Line 913"/>
              <p:cNvSpPr>
                <a:spLocks noChangeShapeType="1"/>
              </p:cNvSpPr>
              <p:nvPr/>
            </p:nvSpPr>
            <p:spPr bwMode="auto">
              <a:xfrm>
                <a:off x="3634" y="1605"/>
                <a:ext cx="56" cy="1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42" name="Line 914"/>
              <p:cNvSpPr>
                <a:spLocks noChangeShapeType="1"/>
              </p:cNvSpPr>
              <p:nvPr/>
            </p:nvSpPr>
            <p:spPr bwMode="auto">
              <a:xfrm>
                <a:off x="3737" y="1593"/>
                <a:ext cx="56" cy="56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43" name="Line 915"/>
              <p:cNvSpPr>
                <a:spLocks noChangeShapeType="1"/>
              </p:cNvSpPr>
              <p:nvPr/>
            </p:nvSpPr>
            <p:spPr bwMode="auto">
              <a:xfrm flipH="1">
                <a:off x="3737" y="1593"/>
                <a:ext cx="56" cy="56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44" name="Line 916"/>
              <p:cNvSpPr>
                <a:spLocks noChangeShapeType="1"/>
              </p:cNvSpPr>
              <p:nvPr/>
            </p:nvSpPr>
            <p:spPr bwMode="auto">
              <a:xfrm>
                <a:off x="3765" y="1593"/>
                <a:ext cx="1" cy="56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45" name="Line 917"/>
              <p:cNvSpPr>
                <a:spLocks noChangeShapeType="1"/>
              </p:cNvSpPr>
              <p:nvPr/>
            </p:nvSpPr>
            <p:spPr bwMode="auto">
              <a:xfrm>
                <a:off x="3737" y="1621"/>
                <a:ext cx="56" cy="1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46" name="Line 918"/>
              <p:cNvSpPr>
                <a:spLocks noChangeShapeType="1"/>
              </p:cNvSpPr>
              <p:nvPr/>
            </p:nvSpPr>
            <p:spPr bwMode="auto">
              <a:xfrm>
                <a:off x="4011" y="1611"/>
                <a:ext cx="56" cy="55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47" name="Line 919"/>
              <p:cNvSpPr>
                <a:spLocks noChangeShapeType="1"/>
              </p:cNvSpPr>
              <p:nvPr/>
            </p:nvSpPr>
            <p:spPr bwMode="auto">
              <a:xfrm flipH="1">
                <a:off x="4011" y="1611"/>
                <a:ext cx="56" cy="55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48" name="Line 920"/>
              <p:cNvSpPr>
                <a:spLocks noChangeShapeType="1"/>
              </p:cNvSpPr>
              <p:nvPr/>
            </p:nvSpPr>
            <p:spPr bwMode="auto">
              <a:xfrm>
                <a:off x="4039" y="1611"/>
                <a:ext cx="1" cy="55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49" name="Line 921"/>
              <p:cNvSpPr>
                <a:spLocks noChangeShapeType="1"/>
              </p:cNvSpPr>
              <p:nvPr/>
            </p:nvSpPr>
            <p:spPr bwMode="auto">
              <a:xfrm>
                <a:off x="4011" y="1639"/>
                <a:ext cx="56" cy="1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50" name="Line 922"/>
              <p:cNvSpPr>
                <a:spLocks noChangeShapeType="1"/>
              </p:cNvSpPr>
              <p:nvPr/>
            </p:nvSpPr>
            <p:spPr bwMode="auto">
              <a:xfrm>
                <a:off x="4088" y="1616"/>
                <a:ext cx="56" cy="56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51" name="Line 923"/>
              <p:cNvSpPr>
                <a:spLocks noChangeShapeType="1"/>
              </p:cNvSpPr>
              <p:nvPr/>
            </p:nvSpPr>
            <p:spPr bwMode="auto">
              <a:xfrm flipH="1">
                <a:off x="4088" y="1616"/>
                <a:ext cx="56" cy="56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52" name="Line 924"/>
              <p:cNvSpPr>
                <a:spLocks noChangeShapeType="1"/>
              </p:cNvSpPr>
              <p:nvPr/>
            </p:nvSpPr>
            <p:spPr bwMode="auto">
              <a:xfrm>
                <a:off x="4116" y="1616"/>
                <a:ext cx="1" cy="56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53" name="Line 925"/>
              <p:cNvSpPr>
                <a:spLocks noChangeShapeType="1"/>
              </p:cNvSpPr>
              <p:nvPr/>
            </p:nvSpPr>
            <p:spPr bwMode="auto">
              <a:xfrm>
                <a:off x="4088" y="1644"/>
                <a:ext cx="56" cy="1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54" name="Line 926"/>
              <p:cNvSpPr>
                <a:spLocks noChangeShapeType="1"/>
              </p:cNvSpPr>
              <p:nvPr/>
            </p:nvSpPr>
            <p:spPr bwMode="auto">
              <a:xfrm>
                <a:off x="4298" y="1709"/>
                <a:ext cx="55" cy="55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55" name="Line 927"/>
              <p:cNvSpPr>
                <a:spLocks noChangeShapeType="1"/>
              </p:cNvSpPr>
              <p:nvPr/>
            </p:nvSpPr>
            <p:spPr bwMode="auto">
              <a:xfrm flipH="1">
                <a:off x="4298" y="1709"/>
                <a:ext cx="55" cy="55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56" name="Line 928"/>
              <p:cNvSpPr>
                <a:spLocks noChangeShapeType="1"/>
              </p:cNvSpPr>
              <p:nvPr/>
            </p:nvSpPr>
            <p:spPr bwMode="auto">
              <a:xfrm>
                <a:off x="4326" y="1709"/>
                <a:ext cx="1" cy="55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57" name="Line 929"/>
              <p:cNvSpPr>
                <a:spLocks noChangeShapeType="1"/>
              </p:cNvSpPr>
              <p:nvPr/>
            </p:nvSpPr>
            <p:spPr bwMode="auto">
              <a:xfrm>
                <a:off x="4298" y="1736"/>
                <a:ext cx="55" cy="1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58" name="Line 930"/>
              <p:cNvSpPr>
                <a:spLocks noChangeShapeType="1"/>
              </p:cNvSpPr>
              <p:nvPr/>
            </p:nvSpPr>
            <p:spPr bwMode="auto">
              <a:xfrm>
                <a:off x="4467" y="1812"/>
                <a:ext cx="55" cy="56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59" name="Line 931"/>
              <p:cNvSpPr>
                <a:spLocks noChangeShapeType="1"/>
              </p:cNvSpPr>
              <p:nvPr/>
            </p:nvSpPr>
            <p:spPr bwMode="auto">
              <a:xfrm flipH="1">
                <a:off x="4467" y="1812"/>
                <a:ext cx="55" cy="56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60" name="Line 932"/>
              <p:cNvSpPr>
                <a:spLocks noChangeShapeType="1"/>
              </p:cNvSpPr>
              <p:nvPr/>
            </p:nvSpPr>
            <p:spPr bwMode="auto">
              <a:xfrm>
                <a:off x="4495" y="1812"/>
                <a:ext cx="1" cy="56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61" name="Line 933"/>
              <p:cNvSpPr>
                <a:spLocks noChangeShapeType="1"/>
              </p:cNvSpPr>
              <p:nvPr/>
            </p:nvSpPr>
            <p:spPr bwMode="auto">
              <a:xfrm>
                <a:off x="4467" y="1840"/>
                <a:ext cx="55" cy="1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62" name="Line 934"/>
              <p:cNvSpPr>
                <a:spLocks noChangeShapeType="1"/>
              </p:cNvSpPr>
              <p:nvPr/>
            </p:nvSpPr>
            <p:spPr bwMode="auto">
              <a:xfrm>
                <a:off x="4530" y="1862"/>
                <a:ext cx="40" cy="4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63" name="Line 935"/>
              <p:cNvSpPr>
                <a:spLocks noChangeShapeType="1"/>
              </p:cNvSpPr>
              <p:nvPr/>
            </p:nvSpPr>
            <p:spPr bwMode="auto">
              <a:xfrm flipH="1">
                <a:off x="4545" y="1862"/>
                <a:ext cx="40" cy="4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64" name="Line 936"/>
              <p:cNvSpPr>
                <a:spLocks noChangeShapeType="1"/>
              </p:cNvSpPr>
              <p:nvPr/>
            </p:nvSpPr>
            <p:spPr bwMode="auto">
              <a:xfrm>
                <a:off x="4558" y="1862"/>
                <a:ext cx="1" cy="40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65" name="Line 937"/>
              <p:cNvSpPr>
                <a:spLocks noChangeShapeType="1"/>
              </p:cNvSpPr>
              <p:nvPr/>
            </p:nvSpPr>
            <p:spPr bwMode="auto">
              <a:xfrm>
                <a:off x="4530" y="1890"/>
                <a:ext cx="55" cy="1"/>
              </a:xfrm>
              <a:prstGeom prst="line">
                <a:avLst/>
              </a:prstGeom>
              <a:noFill/>
              <a:ln w="1270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66" name="Freeform 938"/>
              <p:cNvSpPr>
                <a:spLocks/>
              </p:cNvSpPr>
              <p:nvPr/>
            </p:nvSpPr>
            <p:spPr bwMode="auto">
              <a:xfrm>
                <a:off x="3190" y="792"/>
                <a:ext cx="20" cy="1"/>
              </a:xfrm>
              <a:custGeom>
                <a:avLst/>
                <a:gdLst>
                  <a:gd name="T0" fmla="*/ 0 w 25"/>
                  <a:gd name="T1" fmla="*/ 0 h 1"/>
                  <a:gd name="T2" fmla="*/ 6 w 25"/>
                  <a:gd name="T3" fmla="*/ 0 h 1"/>
                  <a:gd name="T4" fmla="*/ 6 w 25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23" y="0"/>
                    </a:lnTo>
                    <a:lnTo>
                      <a:pt x="25" y="0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67" name="Freeform 939"/>
              <p:cNvSpPr>
                <a:spLocks/>
              </p:cNvSpPr>
              <p:nvPr/>
            </p:nvSpPr>
            <p:spPr bwMode="auto">
              <a:xfrm>
                <a:off x="3236" y="792"/>
                <a:ext cx="20" cy="1"/>
              </a:xfrm>
              <a:custGeom>
                <a:avLst/>
                <a:gdLst>
                  <a:gd name="T0" fmla="*/ 0 w 25"/>
                  <a:gd name="T1" fmla="*/ 0 h 1"/>
                  <a:gd name="T2" fmla="*/ 3 w 25"/>
                  <a:gd name="T3" fmla="*/ 0 h 1"/>
                  <a:gd name="T4" fmla="*/ 6 w 25"/>
                  <a:gd name="T5" fmla="*/ 1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11" y="0"/>
                    </a:lnTo>
                    <a:lnTo>
                      <a:pt x="25" y="1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68" name="Freeform 940"/>
              <p:cNvSpPr>
                <a:spLocks/>
              </p:cNvSpPr>
              <p:nvPr/>
            </p:nvSpPr>
            <p:spPr bwMode="auto">
              <a:xfrm>
                <a:off x="3283" y="793"/>
                <a:ext cx="19" cy="1"/>
              </a:xfrm>
              <a:custGeom>
                <a:avLst/>
                <a:gdLst>
                  <a:gd name="T0" fmla="*/ 0 w 25"/>
                  <a:gd name="T1" fmla="*/ 0 h 1"/>
                  <a:gd name="T2" fmla="*/ 5 w 25"/>
                  <a:gd name="T3" fmla="*/ 1 h 1"/>
                  <a:gd name="T4" fmla="*/ 5 w 25"/>
                  <a:gd name="T5" fmla="*/ 1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23" y="1"/>
                    </a:lnTo>
                    <a:lnTo>
                      <a:pt x="25" y="1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69" name="Freeform 941"/>
              <p:cNvSpPr>
                <a:spLocks/>
              </p:cNvSpPr>
              <p:nvPr/>
            </p:nvSpPr>
            <p:spPr bwMode="auto">
              <a:xfrm>
                <a:off x="3329" y="794"/>
                <a:ext cx="19" cy="2"/>
              </a:xfrm>
              <a:custGeom>
                <a:avLst/>
                <a:gdLst>
                  <a:gd name="T0" fmla="*/ 0 w 25"/>
                  <a:gd name="T1" fmla="*/ 0 h 2"/>
                  <a:gd name="T2" fmla="*/ 2 w 25"/>
                  <a:gd name="T3" fmla="*/ 1 h 2"/>
                  <a:gd name="T4" fmla="*/ 5 w 25"/>
                  <a:gd name="T5" fmla="*/ 2 h 2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2"/>
                  <a:gd name="T11" fmla="*/ 25 w 25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2">
                    <a:moveTo>
                      <a:pt x="0" y="0"/>
                    </a:moveTo>
                    <a:lnTo>
                      <a:pt x="11" y="1"/>
                    </a:lnTo>
                    <a:lnTo>
                      <a:pt x="25" y="2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70" name="Freeform 942"/>
              <p:cNvSpPr>
                <a:spLocks/>
              </p:cNvSpPr>
              <p:nvPr/>
            </p:nvSpPr>
            <p:spPr bwMode="auto">
              <a:xfrm>
                <a:off x="3375" y="796"/>
                <a:ext cx="19" cy="1"/>
              </a:xfrm>
              <a:custGeom>
                <a:avLst/>
                <a:gdLst>
                  <a:gd name="T0" fmla="*/ 0 w 25"/>
                  <a:gd name="T1" fmla="*/ 0 h 1"/>
                  <a:gd name="T2" fmla="*/ 5 w 25"/>
                  <a:gd name="T3" fmla="*/ 0 h 1"/>
                  <a:gd name="T4" fmla="*/ 5 w 25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22" y="0"/>
                    </a:lnTo>
                    <a:lnTo>
                      <a:pt x="25" y="0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71" name="Freeform 943"/>
              <p:cNvSpPr>
                <a:spLocks/>
              </p:cNvSpPr>
              <p:nvPr/>
            </p:nvSpPr>
            <p:spPr bwMode="auto">
              <a:xfrm>
                <a:off x="3421" y="798"/>
                <a:ext cx="19" cy="1"/>
              </a:xfrm>
              <a:custGeom>
                <a:avLst/>
                <a:gdLst>
                  <a:gd name="T0" fmla="*/ 0 w 25"/>
                  <a:gd name="T1" fmla="*/ 0 h 1"/>
                  <a:gd name="T2" fmla="*/ 2 w 25"/>
                  <a:gd name="T3" fmla="*/ 0 h 1"/>
                  <a:gd name="T4" fmla="*/ 5 w 25"/>
                  <a:gd name="T5" fmla="*/ 1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10" y="0"/>
                    </a:lnTo>
                    <a:lnTo>
                      <a:pt x="25" y="1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72" name="Freeform 944"/>
              <p:cNvSpPr>
                <a:spLocks/>
              </p:cNvSpPr>
              <p:nvPr/>
            </p:nvSpPr>
            <p:spPr bwMode="auto">
              <a:xfrm>
                <a:off x="3467" y="799"/>
                <a:ext cx="19" cy="2"/>
              </a:xfrm>
              <a:custGeom>
                <a:avLst/>
                <a:gdLst>
                  <a:gd name="T0" fmla="*/ 0 w 25"/>
                  <a:gd name="T1" fmla="*/ 0 h 2"/>
                  <a:gd name="T2" fmla="*/ 5 w 25"/>
                  <a:gd name="T3" fmla="*/ 2 h 2"/>
                  <a:gd name="T4" fmla="*/ 5 w 25"/>
                  <a:gd name="T5" fmla="*/ 2 h 2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2"/>
                  <a:gd name="T11" fmla="*/ 25 w 25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2">
                    <a:moveTo>
                      <a:pt x="0" y="0"/>
                    </a:moveTo>
                    <a:lnTo>
                      <a:pt x="22" y="2"/>
                    </a:lnTo>
                    <a:lnTo>
                      <a:pt x="25" y="2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73" name="Freeform 945"/>
              <p:cNvSpPr>
                <a:spLocks/>
              </p:cNvSpPr>
              <p:nvPr/>
            </p:nvSpPr>
            <p:spPr bwMode="auto">
              <a:xfrm>
                <a:off x="3513" y="802"/>
                <a:ext cx="19" cy="2"/>
              </a:xfrm>
              <a:custGeom>
                <a:avLst/>
                <a:gdLst>
                  <a:gd name="T0" fmla="*/ 0 w 25"/>
                  <a:gd name="T1" fmla="*/ 0 h 2"/>
                  <a:gd name="T2" fmla="*/ 2 w 25"/>
                  <a:gd name="T3" fmla="*/ 1 h 2"/>
                  <a:gd name="T4" fmla="*/ 5 w 25"/>
                  <a:gd name="T5" fmla="*/ 2 h 2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2"/>
                  <a:gd name="T11" fmla="*/ 25 w 25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2">
                    <a:moveTo>
                      <a:pt x="0" y="0"/>
                    </a:moveTo>
                    <a:lnTo>
                      <a:pt x="10" y="1"/>
                    </a:lnTo>
                    <a:lnTo>
                      <a:pt x="25" y="2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74" name="Freeform 946"/>
              <p:cNvSpPr>
                <a:spLocks/>
              </p:cNvSpPr>
              <p:nvPr/>
            </p:nvSpPr>
            <p:spPr bwMode="auto">
              <a:xfrm>
                <a:off x="3559" y="805"/>
                <a:ext cx="19" cy="2"/>
              </a:xfrm>
              <a:custGeom>
                <a:avLst/>
                <a:gdLst>
                  <a:gd name="T0" fmla="*/ 0 w 25"/>
                  <a:gd name="T1" fmla="*/ 0 h 2"/>
                  <a:gd name="T2" fmla="*/ 5 w 25"/>
                  <a:gd name="T3" fmla="*/ 2 h 2"/>
                  <a:gd name="T4" fmla="*/ 5 w 25"/>
                  <a:gd name="T5" fmla="*/ 2 h 2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2"/>
                  <a:gd name="T11" fmla="*/ 25 w 25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2">
                    <a:moveTo>
                      <a:pt x="0" y="0"/>
                    </a:moveTo>
                    <a:lnTo>
                      <a:pt x="22" y="2"/>
                    </a:lnTo>
                    <a:lnTo>
                      <a:pt x="25" y="2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75" name="Freeform 947"/>
              <p:cNvSpPr>
                <a:spLocks/>
              </p:cNvSpPr>
              <p:nvPr/>
            </p:nvSpPr>
            <p:spPr bwMode="auto">
              <a:xfrm>
                <a:off x="3605" y="809"/>
                <a:ext cx="19" cy="3"/>
              </a:xfrm>
              <a:custGeom>
                <a:avLst/>
                <a:gdLst>
                  <a:gd name="T0" fmla="*/ 0 w 25"/>
                  <a:gd name="T1" fmla="*/ 0 h 3"/>
                  <a:gd name="T2" fmla="*/ 2 w 25"/>
                  <a:gd name="T3" fmla="*/ 1 h 3"/>
                  <a:gd name="T4" fmla="*/ 5 w 25"/>
                  <a:gd name="T5" fmla="*/ 3 h 3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3"/>
                  <a:gd name="T11" fmla="*/ 25 w 25"/>
                  <a:gd name="T12" fmla="*/ 3 h 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3">
                    <a:moveTo>
                      <a:pt x="0" y="0"/>
                    </a:moveTo>
                    <a:lnTo>
                      <a:pt x="10" y="1"/>
                    </a:lnTo>
                    <a:lnTo>
                      <a:pt x="25" y="3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76" name="Freeform 948"/>
              <p:cNvSpPr>
                <a:spLocks/>
              </p:cNvSpPr>
              <p:nvPr/>
            </p:nvSpPr>
            <p:spPr bwMode="auto">
              <a:xfrm>
                <a:off x="3651" y="814"/>
                <a:ext cx="19" cy="2"/>
              </a:xfrm>
              <a:custGeom>
                <a:avLst/>
                <a:gdLst>
                  <a:gd name="T0" fmla="*/ 0 w 25"/>
                  <a:gd name="T1" fmla="*/ 0 h 3"/>
                  <a:gd name="T2" fmla="*/ 4 w 25"/>
                  <a:gd name="T3" fmla="*/ 1 h 3"/>
                  <a:gd name="T4" fmla="*/ 5 w 25"/>
                  <a:gd name="T5" fmla="*/ 1 h 3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3"/>
                  <a:gd name="T11" fmla="*/ 25 w 25"/>
                  <a:gd name="T12" fmla="*/ 3 h 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3">
                    <a:moveTo>
                      <a:pt x="0" y="0"/>
                    </a:moveTo>
                    <a:lnTo>
                      <a:pt x="21" y="3"/>
                    </a:lnTo>
                    <a:lnTo>
                      <a:pt x="25" y="3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77" name="Freeform 949"/>
              <p:cNvSpPr>
                <a:spLocks/>
              </p:cNvSpPr>
              <p:nvPr/>
            </p:nvSpPr>
            <p:spPr bwMode="auto">
              <a:xfrm>
                <a:off x="3697" y="821"/>
                <a:ext cx="20" cy="2"/>
              </a:xfrm>
              <a:custGeom>
                <a:avLst/>
                <a:gdLst>
                  <a:gd name="T0" fmla="*/ 0 w 25"/>
                  <a:gd name="T1" fmla="*/ 0 h 3"/>
                  <a:gd name="T2" fmla="*/ 2 w 25"/>
                  <a:gd name="T3" fmla="*/ 1 h 3"/>
                  <a:gd name="T4" fmla="*/ 6 w 25"/>
                  <a:gd name="T5" fmla="*/ 1 h 3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3"/>
                  <a:gd name="T11" fmla="*/ 25 w 25"/>
                  <a:gd name="T12" fmla="*/ 3 h 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3">
                    <a:moveTo>
                      <a:pt x="0" y="0"/>
                    </a:moveTo>
                    <a:lnTo>
                      <a:pt x="9" y="1"/>
                    </a:lnTo>
                    <a:lnTo>
                      <a:pt x="25" y="3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78" name="Freeform 950"/>
              <p:cNvSpPr>
                <a:spLocks/>
              </p:cNvSpPr>
              <p:nvPr/>
            </p:nvSpPr>
            <p:spPr bwMode="auto">
              <a:xfrm>
                <a:off x="3743" y="828"/>
                <a:ext cx="20" cy="4"/>
              </a:xfrm>
              <a:custGeom>
                <a:avLst/>
                <a:gdLst>
                  <a:gd name="T0" fmla="*/ 0 w 25"/>
                  <a:gd name="T1" fmla="*/ 0 h 5"/>
                  <a:gd name="T2" fmla="*/ 6 w 25"/>
                  <a:gd name="T3" fmla="*/ 2 h 5"/>
                  <a:gd name="T4" fmla="*/ 6 w 25"/>
                  <a:gd name="T5" fmla="*/ 2 h 5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5"/>
                  <a:gd name="T11" fmla="*/ 25 w 25"/>
                  <a:gd name="T12" fmla="*/ 5 h 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5">
                    <a:moveTo>
                      <a:pt x="0" y="0"/>
                    </a:moveTo>
                    <a:lnTo>
                      <a:pt x="21" y="4"/>
                    </a:lnTo>
                    <a:lnTo>
                      <a:pt x="25" y="5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79" name="Freeform 951"/>
              <p:cNvSpPr>
                <a:spLocks/>
              </p:cNvSpPr>
              <p:nvPr/>
            </p:nvSpPr>
            <p:spPr bwMode="auto">
              <a:xfrm>
                <a:off x="3789" y="837"/>
                <a:ext cx="20" cy="5"/>
              </a:xfrm>
              <a:custGeom>
                <a:avLst/>
                <a:gdLst>
                  <a:gd name="T0" fmla="*/ 0 w 25"/>
                  <a:gd name="T1" fmla="*/ 0 h 6"/>
                  <a:gd name="T2" fmla="*/ 2 w 25"/>
                  <a:gd name="T3" fmla="*/ 2 h 6"/>
                  <a:gd name="T4" fmla="*/ 6 w 25"/>
                  <a:gd name="T5" fmla="*/ 3 h 6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6"/>
                  <a:gd name="T11" fmla="*/ 25 w 25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6">
                    <a:moveTo>
                      <a:pt x="0" y="0"/>
                    </a:moveTo>
                    <a:lnTo>
                      <a:pt x="9" y="2"/>
                    </a:lnTo>
                    <a:lnTo>
                      <a:pt x="25" y="6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80" name="Freeform 952"/>
              <p:cNvSpPr>
                <a:spLocks/>
              </p:cNvSpPr>
              <p:nvPr/>
            </p:nvSpPr>
            <p:spPr bwMode="auto">
              <a:xfrm>
                <a:off x="3836" y="848"/>
                <a:ext cx="19" cy="6"/>
              </a:xfrm>
              <a:custGeom>
                <a:avLst/>
                <a:gdLst>
                  <a:gd name="T0" fmla="*/ 0 w 25"/>
                  <a:gd name="T1" fmla="*/ 0 h 7"/>
                  <a:gd name="T2" fmla="*/ 4 w 25"/>
                  <a:gd name="T3" fmla="*/ 3 h 7"/>
                  <a:gd name="T4" fmla="*/ 5 w 25"/>
                  <a:gd name="T5" fmla="*/ 3 h 7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7"/>
                  <a:gd name="T11" fmla="*/ 25 w 25"/>
                  <a:gd name="T12" fmla="*/ 7 h 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7">
                    <a:moveTo>
                      <a:pt x="0" y="0"/>
                    </a:moveTo>
                    <a:lnTo>
                      <a:pt x="21" y="6"/>
                    </a:lnTo>
                    <a:lnTo>
                      <a:pt x="25" y="7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81" name="Freeform 953"/>
              <p:cNvSpPr>
                <a:spLocks/>
              </p:cNvSpPr>
              <p:nvPr/>
            </p:nvSpPr>
            <p:spPr bwMode="auto">
              <a:xfrm>
                <a:off x="3882" y="863"/>
                <a:ext cx="19" cy="7"/>
              </a:xfrm>
              <a:custGeom>
                <a:avLst/>
                <a:gdLst>
                  <a:gd name="T0" fmla="*/ 0 w 25"/>
                  <a:gd name="T1" fmla="*/ 0 h 9"/>
                  <a:gd name="T2" fmla="*/ 2 w 25"/>
                  <a:gd name="T3" fmla="*/ 2 h 9"/>
                  <a:gd name="T4" fmla="*/ 5 w 25"/>
                  <a:gd name="T5" fmla="*/ 2 h 9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9"/>
                  <a:gd name="T11" fmla="*/ 25 w 25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9">
                    <a:moveTo>
                      <a:pt x="0" y="0"/>
                    </a:moveTo>
                    <a:lnTo>
                      <a:pt x="9" y="3"/>
                    </a:lnTo>
                    <a:lnTo>
                      <a:pt x="25" y="9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82" name="Freeform 954"/>
              <p:cNvSpPr>
                <a:spLocks/>
              </p:cNvSpPr>
              <p:nvPr/>
            </p:nvSpPr>
            <p:spPr bwMode="auto">
              <a:xfrm>
                <a:off x="3928" y="880"/>
                <a:ext cx="19" cy="9"/>
              </a:xfrm>
              <a:custGeom>
                <a:avLst/>
                <a:gdLst>
                  <a:gd name="T0" fmla="*/ 0 w 25"/>
                  <a:gd name="T1" fmla="*/ 0 h 12"/>
                  <a:gd name="T2" fmla="*/ 4 w 25"/>
                  <a:gd name="T3" fmla="*/ 2 h 12"/>
                  <a:gd name="T4" fmla="*/ 5 w 25"/>
                  <a:gd name="T5" fmla="*/ 2 h 12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2"/>
                  <a:gd name="T11" fmla="*/ 25 w 25"/>
                  <a:gd name="T12" fmla="*/ 12 h 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2">
                    <a:moveTo>
                      <a:pt x="0" y="0"/>
                    </a:moveTo>
                    <a:lnTo>
                      <a:pt x="21" y="10"/>
                    </a:lnTo>
                    <a:lnTo>
                      <a:pt x="25" y="12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83" name="Freeform 955"/>
              <p:cNvSpPr>
                <a:spLocks/>
              </p:cNvSpPr>
              <p:nvPr/>
            </p:nvSpPr>
            <p:spPr bwMode="auto">
              <a:xfrm>
                <a:off x="3974" y="902"/>
                <a:ext cx="19" cy="11"/>
              </a:xfrm>
              <a:custGeom>
                <a:avLst/>
                <a:gdLst>
                  <a:gd name="T0" fmla="*/ 0 w 25"/>
                  <a:gd name="T1" fmla="*/ 0 h 14"/>
                  <a:gd name="T2" fmla="*/ 2 w 25"/>
                  <a:gd name="T3" fmla="*/ 2 h 14"/>
                  <a:gd name="T4" fmla="*/ 5 w 25"/>
                  <a:gd name="T5" fmla="*/ 4 h 14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4"/>
                  <a:gd name="T11" fmla="*/ 25 w 25"/>
                  <a:gd name="T12" fmla="*/ 14 h 1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4">
                    <a:moveTo>
                      <a:pt x="0" y="0"/>
                    </a:moveTo>
                    <a:lnTo>
                      <a:pt x="8" y="4"/>
                    </a:lnTo>
                    <a:lnTo>
                      <a:pt x="25" y="14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84" name="Freeform 956"/>
              <p:cNvSpPr>
                <a:spLocks/>
              </p:cNvSpPr>
              <p:nvPr/>
            </p:nvSpPr>
            <p:spPr bwMode="auto">
              <a:xfrm>
                <a:off x="4020" y="930"/>
                <a:ext cx="19" cy="14"/>
              </a:xfrm>
              <a:custGeom>
                <a:avLst/>
                <a:gdLst>
                  <a:gd name="T0" fmla="*/ 0 w 25"/>
                  <a:gd name="T1" fmla="*/ 0 h 18"/>
                  <a:gd name="T2" fmla="*/ 4 w 25"/>
                  <a:gd name="T3" fmla="*/ 3 h 18"/>
                  <a:gd name="T4" fmla="*/ 5 w 25"/>
                  <a:gd name="T5" fmla="*/ 4 h 18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8"/>
                  <a:gd name="T11" fmla="*/ 25 w 25"/>
                  <a:gd name="T12" fmla="*/ 18 h 1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8">
                    <a:moveTo>
                      <a:pt x="0" y="0"/>
                    </a:moveTo>
                    <a:lnTo>
                      <a:pt x="20" y="14"/>
                    </a:lnTo>
                    <a:lnTo>
                      <a:pt x="25" y="18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85" name="Freeform 957"/>
              <p:cNvSpPr>
                <a:spLocks/>
              </p:cNvSpPr>
              <p:nvPr/>
            </p:nvSpPr>
            <p:spPr bwMode="auto">
              <a:xfrm>
                <a:off x="4066" y="965"/>
                <a:ext cx="19" cy="18"/>
              </a:xfrm>
              <a:custGeom>
                <a:avLst/>
                <a:gdLst>
                  <a:gd name="T0" fmla="*/ 0 w 25"/>
                  <a:gd name="T1" fmla="*/ 0 h 23"/>
                  <a:gd name="T2" fmla="*/ 2 w 25"/>
                  <a:gd name="T3" fmla="*/ 2 h 23"/>
                  <a:gd name="T4" fmla="*/ 5 w 25"/>
                  <a:gd name="T5" fmla="*/ 5 h 23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23"/>
                  <a:gd name="T11" fmla="*/ 25 w 25"/>
                  <a:gd name="T12" fmla="*/ 23 h 2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23">
                    <a:moveTo>
                      <a:pt x="0" y="0"/>
                    </a:moveTo>
                    <a:lnTo>
                      <a:pt x="8" y="7"/>
                    </a:lnTo>
                    <a:lnTo>
                      <a:pt x="25" y="23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86" name="Freeform 958"/>
              <p:cNvSpPr>
                <a:spLocks/>
              </p:cNvSpPr>
              <p:nvPr/>
            </p:nvSpPr>
            <p:spPr bwMode="auto">
              <a:xfrm>
                <a:off x="4111" y="1009"/>
                <a:ext cx="17" cy="19"/>
              </a:xfrm>
              <a:custGeom>
                <a:avLst/>
                <a:gdLst>
                  <a:gd name="T0" fmla="*/ 0 w 22"/>
                  <a:gd name="T1" fmla="*/ 0 h 25"/>
                  <a:gd name="T2" fmla="*/ 4 w 22"/>
                  <a:gd name="T3" fmla="*/ 5 h 25"/>
                  <a:gd name="T4" fmla="*/ 5 w 22"/>
                  <a:gd name="T5" fmla="*/ 5 h 25"/>
                  <a:gd name="T6" fmla="*/ 0 60000 65536"/>
                  <a:gd name="T7" fmla="*/ 0 60000 65536"/>
                  <a:gd name="T8" fmla="*/ 0 60000 65536"/>
                  <a:gd name="T9" fmla="*/ 0 w 22"/>
                  <a:gd name="T10" fmla="*/ 0 h 25"/>
                  <a:gd name="T11" fmla="*/ 22 w 22"/>
                  <a:gd name="T12" fmla="*/ 25 h 2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" h="25">
                    <a:moveTo>
                      <a:pt x="0" y="0"/>
                    </a:moveTo>
                    <a:lnTo>
                      <a:pt x="21" y="24"/>
                    </a:lnTo>
                    <a:lnTo>
                      <a:pt x="22" y="25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87" name="Line 959"/>
              <p:cNvSpPr>
                <a:spLocks noChangeShapeType="1"/>
              </p:cNvSpPr>
              <p:nvPr/>
            </p:nvSpPr>
            <p:spPr bwMode="auto">
              <a:xfrm>
                <a:off x="4149" y="1055"/>
                <a:ext cx="14" cy="19"/>
              </a:xfrm>
              <a:prstGeom prst="line">
                <a:avLst/>
              </a:pr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88" name="Freeform 960"/>
              <p:cNvSpPr>
                <a:spLocks/>
              </p:cNvSpPr>
              <p:nvPr/>
            </p:nvSpPr>
            <p:spPr bwMode="auto">
              <a:xfrm>
                <a:off x="4180" y="1101"/>
                <a:ext cx="11" cy="19"/>
              </a:xfrm>
              <a:custGeom>
                <a:avLst/>
                <a:gdLst>
                  <a:gd name="T0" fmla="*/ 0 w 14"/>
                  <a:gd name="T1" fmla="*/ 0 h 25"/>
                  <a:gd name="T2" fmla="*/ 2 w 14"/>
                  <a:gd name="T3" fmla="*/ 2 h 25"/>
                  <a:gd name="T4" fmla="*/ 4 w 14"/>
                  <a:gd name="T5" fmla="*/ 5 h 25"/>
                  <a:gd name="T6" fmla="*/ 0 60000 65536"/>
                  <a:gd name="T7" fmla="*/ 0 60000 65536"/>
                  <a:gd name="T8" fmla="*/ 0 60000 65536"/>
                  <a:gd name="T9" fmla="*/ 0 w 14"/>
                  <a:gd name="T10" fmla="*/ 0 h 25"/>
                  <a:gd name="T11" fmla="*/ 14 w 14"/>
                  <a:gd name="T12" fmla="*/ 25 h 2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" h="25">
                    <a:moveTo>
                      <a:pt x="0" y="0"/>
                    </a:moveTo>
                    <a:lnTo>
                      <a:pt x="3" y="6"/>
                    </a:lnTo>
                    <a:lnTo>
                      <a:pt x="14" y="25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89" name="Line 961"/>
              <p:cNvSpPr>
                <a:spLocks noChangeShapeType="1"/>
              </p:cNvSpPr>
              <p:nvPr/>
            </p:nvSpPr>
            <p:spPr bwMode="auto">
              <a:xfrm>
                <a:off x="4207" y="1147"/>
                <a:ext cx="9" cy="19"/>
              </a:xfrm>
              <a:prstGeom prst="line">
                <a:avLst/>
              </a:pr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90" name="Line 962"/>
              <p:cNvSpPr>
                <a:spLocks noChangeShapeType="1"/>
              </p:cNvSpPr>
              <p:nvPr/>
            </p:nvSpPr>
            <p:spPr bwMode="auto">
              <a:xfrm>
                <a:off x="4229" y="1193"/>
                <a:ext cx="8" cy="20"/>
              </a:xfrm>
              <a:prstGeom prst="line">
                <a:avLst/>
              </a:pr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91" name="Line 963"/>
              <p:cNvSpPr>
                <a:spLocks noChangeShapeType="1"/>
              </p:cNvSpPr>
              <p:nvPr/>
            </p:nvSpPr>
            <p:spPr bwMode="auto">
              <a:xfrm>
                <a:off x="4249" y="1239"/>
                <a:ext cx="7" cy="20"/>
              </a:xfrm>
              <a:prstGeom prst="line">
                <a:avLst/>
              </a:pr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92" name="Line 964"/>
              <p:cNvSpPr>
                <a:spLocks noChangeShapeType="1"/>
              </p:cNvSpPr>
              <p:nvPr/>
            </p:nvSpPr>
            <p:spPr bwMode="auto">
              <a:xfrm>
                <a:off x="4266" y="1285"/>
                <a:ext cx="6" cy="20"/>
              </a:xfrm>
              <a:prstGeom prst="line">
                <a:avLst/>
              </a:pr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93" name="Line 965"/>
              <p:cNvSpPr>
                <a:spLocks noChangeShapeType="1"/>
              </p:cNvSpPr>
              <p:nvPr/>
            </p:nvSpPr>
            <p:spPr bwMode="auto">
              <a:xfrm>
                <a:off x="4280" y="1332"/>
                <a:ext cx="6" cy="19"/>
              </a:xfrm>
              <a:prstGeom prst="line">
                <a:avLst/>
              </a:pr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94" name="Line 966"/>
              <p:cNvSpPr>
                <a:spLocks noChangeShapeType="1"/>
              </p:cNvSpPr>
              <p:nvPr/>
            </p:nvSpPr>
            <p:spPr bwMode="auto">
              <a:xfrm>
                <a:off x="4295" y="1378"/>
                <a:ext cx="4" cy="19"/>
              </a:xfrm>
              <a:prstGeom prst="line">
                <a:avLst/>
              </a:pr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95" name="Freeform 967"/>
              <p:cNvSpPr>
                <a:spLocks/>
              </p:cNvSpPr>
              <p:nvPr/>
            </p:nvSpPr>
            <p:spPr bwMode="auto">
              <a:xfrm>
                <a:off x="4307" y="1424"/>
                <a:ext cx="6" cy="19"/>
              </a:xfrm>
              <a:custGeom>
                <a:avLst/>
                <a:gdLst>
                  <a:gd name="T0" fmla="*/ 0 w 7"/>
                  <a:gd name="T1" fmla="*/ 0 h 25"/>
                  <a:gd name="T2" fmla="*/ 3 w 7"/>
                  <a:gd name="T3" fmla="*/ 4 h 25"/>
                  <a:gd name="T4" fmla="*/ 3 w 7"/>
                  <a:gd name="T5" fmla="*/ 5 h 25"/>
                  <a:gd name="T6" fmla="*/ 0 60000 65536"/>
                  <a:gd name="T7" fmla="*/ 0 60000 65536"/>
                  <a:gd name="T8" fmla="*/ 0 60000 65536"/>
                  <a:gd name="T9" fmla="*/ 0 w 7"/>
                  <a:gd name="T10" fmla="*/ 0 h 25"/>
                  <a:gd name="T11" fmla="*/ 7 w 7"/>
                  <a:gd name="T12" fmla="*/ 25 h 2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" h="25">
                    <a:moveTo>
                      <a:pt x="0" y="0"/>
                    </a:moveTo>
                    <a:lnTo>
                      <a:pt x="6" y="21"/>
                    </a:lnTo>
                    <a:lnTo>
                      <a:pt x="7" y="25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96" name="Line 968"/>
              <p:cNvSpPr>
                <a:spLocks noChangeShapeType="1"/>
              </p:cNvSpPr>
              <p:nvPr/>
            </p:nvSpPr>
            <p:spPr bwMode="auto">
              <a:xfrm>
                <a:off x="4319" y="1470"/>
                <a:ext cx="4" cy="19"/>
              </a:xfrm>
              <a:prstGeom prst="line">
                <a:avLst/>
              </a:pr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97" name="Freeform 969"/>
              <p:cNvSpPr>
                <a:spLocks/>
              </p:cNvSpPr>
              <p:nvPr/>
            </p:nvSpPr>
            <p:spPr bwMode="auto">
              <a:xfrm>
                <a:off x="4329" y="1516"/>
                <a:ext cx="4" cy="19"/>
              </a:xfrm>
              <a:custGeom>
                <a:avLst/>
                <a:gdLst>
                  <a:gd name="T0" fmla="*/ 0 w 5"/>
                  <a:gd name="T1" fmla="*/ 0 h 25"/>
                  <a:gd name="T2" fmla="*/ 1 w 5"/>
                  <a:gd name="T3" fmla="*/ 2 h 25"/>
                  <a:gd name="T4" fmla="*/ 2 w 5"/>
                  <a:gd name="T5" fmla="*/ 5 h 25"/>
                  <a:gd name="T6" fmla="*/ 0 60000 65536"/>
                  <a:gd name="T7" fmla="*/ 0 60000 65536"/>
                  <a:gd name="T8" fmla="*/ 0 60000 65536"/>
                  <a:gd name="T9" fmla="*/ 0 w 5"/>
                  <a:gd name="T10" fmla="*/ 0 h 25"/>
                  <a:gd name="T11" fmla="*/ 5 w 5"/>
                  <a:gd name="T12" fmla="*/ 25 h 2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" h="25">
                    <a:moveTo>
                      <a:pt x="0" y="0"/>
                    </a:moveTo>
                    <a:lnTo>
                      <a:pt x="1" y="3"/>
                    </a:lnTo>
                    <a:lnTo>
                      <a:pt x="5" y="25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498" name="Line 970"/>
              <p:cNvSpPr>
                <a:spLocks noChangeShapeType="1"/>
              </p:cNvSpPr>
              <p:nvPr/>
            </p:nvSpPr>
            <p:spPr bwMode="auto">
              <a:xfrm>
                <a:off x="4339" y="1562"/>
                <a:ext cx="4" cy="19"/>
              </a:xfrm>
              <a:prstGeom prst="line">
                <a:avLst/>
              </a:pr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499" name="Line 971"/>
              <p:cNvSpPr>
                <a:spLocks noChangeShapeType="1"/>
              </p:cNvSpPr>
              <p:nvPr/>
            </p:nvSpPr>
            <p:spPr bwMode="auto">
              <a:xfrm>
                <a:off x="4349" y="1608"/>
                <a:ext cx="3" cy="19"/>
              </a:xfrm>
              <a:prstGeom prst="line">
                <a:avLst/>
              </a:pr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500" name="Line 972"/>
              <p:cNvSpPr>
                <a:spLocks noChangeShapeType="1"/>
              </p:cNvSpPr>
              <p:nvPr/>
            </p:nvSpPr>
            <p:spPr bwMode="auto">
              <a:xfrm>
                <a:off x="4358" y="1654"/>
                <a:ext cx="3" cy="19"/>
              </a:xfrm>
              <a:prstGeom prst="line">
                <a:avLst/>
              </a:pr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501" name="Freeform 973"/>
              <p:cNvSpPr>
                <a:spLocks/>
              </p:cNvSpPr>
              <p:nvPr/>
            </p:nvSpPr>
            <p:spPr bwMode="auto">
              <a:xfrm>
                <a:off x="4366" y="1700"/>
                <a:ext cx="4" cy="19"/>
              </a:xfrm>
              <a:custGeom>
                <a:avLst/>
                <a:gdLst>
                  <a:gd name="T0" fmla="*/ 0 w 5"/>
                  <a:gd name="T1" fmla="*/ 0 h 25"/>
                  <a:gd name="T2" fmla="*/ 1 w 5"/>
                  <a:gd name="T3" fmla="*/ 2 h 25"/>
                  <a:gd name="T4" fmla="*/ 2 w 5"/>
                  <a:gd name="T5" fmla="*/ 5 h 25"/>
                  <a:gd name="T6" fmla="*/ 0 60000 65536"/>
                  <a:gd name="T7" fmla="*/ 0 60000 65536"/>
                  <a:gd name="T8" fmla="*/ 0 60000 65536"/>
                  <a:gd name="T9" fmla="*/ 0 w 5"/>
                  <a:gd name="T10" fmla="*/ 0 h 25"/>
                  <a:gd name="T11" fmla="*/ 5 w 5"/>
                  <a:gd name="T12" fmla="*/ 25 h 2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" h="25">
                    <a:moveTo>
                      <a:pt x="0" y="0"/>
                    </a:moveTo>
                    <a:lnTo>
                      <a:pt x="1" y="4"/>
                    </a:lnTo>
                    <a:lnTo>
                      <a:pt x="5" y="25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02" name="Line 974"/>
              <p:cNvSpPr>
                <a:spLocks noChangeShapeType="1"/>
              </p:cNvSpPr>
              <p:nvPr/>
            </p:nvSpPr>
            <p:spPr bwMode="auto">
              <a:xfrm>
                <a:off x="4376" y="1746"/>
                <a:ext cx="3" cy="19"/>
              </a:xfrm>
              <a:prstGeom prst="line">
                <a:avLst/>
              </a:pr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503" name="Freeform 975"/>
              <p:cNvSpPr>
                <a:spLocks/>
              </p:cNvSpPr>
              <p:nvPr/>
            </p:nvSpPr>
            <p:spPr bwMode="auto">
              <a:xfrm>
                <a:off x="4384" y="1792"/>
                <a:ext cx="5" cy="20"/>
              </a:xfrm>
              <a:custGeom>
                <a:avLst/>
                <a:gdLst>
                  <a:gd name="T0" fmla="*/ 0 w 7"/>
                  <a:gd name="T1" fmla="*/ 0 h 25"/>
                  <a:gd name="T2" fmla="*/ 1 w 7"/>
                  <a:gd name="T3" fmla="*/ 2 h 25"/>
                  <a:gd name="T4" fmla="*/ 1 w 7"/>
                  <a:gd name="T5" fmla="*/ 6 h 25"/>
                  <a:gd name="T6" fmla="*/ 0 60000 65536"/>
                  <a:gd name="T7" fmla="*/ 0 60000 65536"/>
                  <a:gd name="T8" fmla="*/ 0 60000 65536"/>
                  <a:gd name="T9" fmla="*/ 0 w 7"/>
                  <a:gd name="T10" fmla="*/ 0 h 25"/>
                  <a:gd name="T11" fmla="*/ 7 w 7"/>
                  <a:gd name="T12" fmla="*/ 25 h 2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" h="25">
                    <a:moveTo>
                      <a:pt x="0" y="0"/>
                    </a:moveTo>
                    <a:lnTo>
                      <a:pt x="2" y="7"/>
                    </a:lnTo>
                    <a:lnTo>
                      <a:pt x="7" y="25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04" name="Line 976"/>
              <p:cNvSpPr>
                <a:spLocks noChangeShapeType="1"/>
              </p:cNvSpPr>
              <p:nvPr/>
            </p:nvSpPr>
            <p:spPr bwMode="auto">
              <a:xfrm>
                <a:off x="4396" y="1838"/>
                <a:ext cx="6" cy="20"/>
              </a:xfrm>
              <a:prstGeom prst="line">
                <a:avLst/>
              </a:pr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505" name="Freeform 977"/>
              <p:cNvSpPr>
                <a:spLocks/>
              </p:cNvSpPr>
              <p:nvPr/>
            </p:nvSpPr>
            <p:spPr bwMode="auto">
              <a:xfrm>
                <a:off x="4417" y="1884"/>
                <a:ext cx="16" cy="13"/>
              </a:xfrm>
              <a:custGeom>
                <a:avLst/>
                <a:gdLst>
                  <a:gd name="T0" fmla="*/ 0 w 21"/>
                  <a:gd name="T1" fmla="*/ 0 h 16"/>
                  <a:gd name="T2" fmla="*/ 2 w 21"/>
                  <a:gd name="T3" fmla="*/ 3 h 16"/>
                  <a:gd name="T4" fmla="*/ 4 w 21"/>
                  <a:gd name="T5" fmla="*/ 5 h 16"/>
                  <a:gd name="T6" fmla="*/ 0 60000 65536"/>
                  <a:gd name="T7" fmla="*/ 0 60000 65536"/>
                  <a:gd name="T8" fmla="*/ 0 60000 65536"/>
                  <a:gd name="T9" fmla="*/ 0 w 21"/>
                  <a:gd name="T10" fmla="*/ 0 h 16"/>
                  <a:gd name="T11" fmla="*/ 21 w 21"/>
                  <a:gd name="T12" fmla="*/ 16 h 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" h="16">
                    <a:moveTo>
                      <a:pt x="0" y="0"/>
                    </a:moveTo>
                    <a:lnTo>
                      <a:pt x="6" y="10"/>
                    </a:lnTo>
                    <a:lnTo>
                      <a:pt x="21" y="16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06" name="Freeform 978"/>
              <p:cNvSpPr>
                <a:spLocks/>
              </p:cNvSpPr>
              <p:nvPr/>
            </p:nvSpPr>
            <p:spPr bwMode="auto">
              <a:xfrm>
                <a:off x="4460" y="1901"/>
                <a:ext cx="19" cy="1"/>
              </a:xfrm>
              <a:custGeom>
                <a:avLst/>
                <a:gdLst>
                  <a:gd name="T0" fmla="*/ 0 w 25"/>
                  <a:gd name="T1" fmla="*/ 0 h 1"/>
                  <a:gd name="T2" fmla="*/ 5 w 25"/>
                  <a:gd name="T3" fmla="*/ 1 h 1"/>
                  <a:gd name="T4" fmla="*/ 5 w 25"/>
                  <a:gd name="T5" fmla="*/ 1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22" y="1"/>
                    </a:lnTo>
                    <a:lnTo>
                      <a:pt x="25" y="1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07" name="Freeform 979"/>
              <p:cNvSpPr>
                <a:spLocks/>
              </p:cNvSpPr>
              <p:nvPr/>
            </p:nvSpPr>
            <p:spPr bwMode="auto">
              <a:xfrm>
                <a:off x="4506" y="1901"/>
                <a:ext cx="19" cy="1"/>
              </a:xfrm>
              <a:custGeom>
                <a:avLst/>
                <a:gdLst>
                  <a:gd name="T0" fmla="*/ 0 w 25"/>
                  <a:gd name="T1" fmla="*/ 0 h 1"/>
                  <a:gd name="T2" fmla="*/ 2 w 25"/>
                  <a:gd name="T3" fmla="*/ 0 h 1"/>
                  <a:gd name="T4" fmla="*/ 5 w 25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10" y="0"/>
                    </a:lnTo>
                    <a:lnTo>
                      <a:pt x="25" y="0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08" name="Freeform 980"/>
              <p:cNvSpPr>
                <a:spLocks/>
              </p:cNvSpPr>
              <p:nvPr/>
            </p:nvSpPr>
            <p:spPr bwMode="auto">
              <a:xfrm>
                <a:off x="4552" y="1901"/>
                <a:ext cx="19" cy="1"/>
              </a:xfrm>
              <a:custGeom>
                <a:avLst/>
                <a:gdLst>
                  <a:gd name="T0" fmla="*/ 0 w 25"/>
                  <a:gd name="T1" fmla="*/ 0 h 1"/>
                  <a:gd name="T2" fmla="*/ 5 w 25"/>
                  <a:gd name="T3" fmla="*/ 0 h 1"/>
                  <a:gd name="T4" fmla="*/ 5 w 25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22" y="0"/>
                    </a:lnTo>
                    <a:lnTo>
                      <a:pt x="25" y="0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09" name="Freeform 981"/>
              <p:cNvSpPr>
                <a:spLocks/>
              </p:cNvSpPr>
              <p:nvPr/>
            </p:nvSpPr>
            <p:spPr bwMode="auto">
              <a:xfrm>
                <a:off x="4598" y="1901"/>
                <a:ext cx="19" cy="1"/>
              </a:xfrm>
              <a:custGeom>
                <a:avLst/>
                <a:gdLst>
                  <a:gd name="T0" fmla="*/ 0 w 25"/>
                  <a:gd name="T1" fmla="*/ 0 h 1"/>
                  <a:gd name="T2" fmla="*/ 2 w 25"/>
                  <a:gd name="T3" fmla="*/ 0 h 1"/>
                  <a:gd name="T4" fmla="*/ 5 w 25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9" y="0"/>
                    </a:lnTo>
                    <a:lnTo>
                      <a:pt x="25" y="0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10" name="Freeform 982"/>
              <p:cNvSpPr>
                <a:spLocks/>
              </p:cNvSpPr>
              <p:nvPr/>
            </p:nvSpPr>
            <p:spPr bwMode="auto">
              <a:xfrm>
                <a:off x="4644" y="1901"/>
                <a:ext cx="20" cy="1"/>
              </a:xfrm>
              <a:custGeom>
                <a:avLst/>
                <a:gdLst>
                  <a:gd name="T0" fmla="*/ 0 w 25"/>
                  <a:gd name="T1" fmla="*/ 0 h 1"/>
                  <a:gd name="T2" fmla="*/ 6 w 25"/>
                  <a:gd name="T3" fmla="*/ 0 h 1"/>
                  <a:gd name="T4" fmla="*/ 6 w 25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21" y="0"/>
                    </a:lnTo>
                    <a:lnTo>
                      <a:pt x="25" y="0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11" name="Freeform 983"/>
              <p:cNvSpPr>
                <a:spLocks/>
              </p:cNvSpPr>
              <p:nvPr/>
            </p:nvSpPr>
            <p:spPr bwMode="auto">
              <a:xfrm>
                <a:off x="4690" y="1901"/>
                <a:ext cx="20" cy="1"/>
              </a:xfrm>
              <a:custGeom>
                <a:avLst/>
                <a:gdLst>
                  <a:gd name="T0" fmla="*/ 0 w 25"/>
                  <a:gd name="T1" fmla="*/ 0 h 1"/>
                  <a:gd name="T2" fmla="*/ 2 w 25"/>
                  <a:gd name="T3" fmla="*/ 0 h 1"/>
                  <a:gd name="T4" fmla="*/ 6 w 25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9" y="0"/>
                    </a:lnTo>
                    <a:lnTo>
                      <a:pt x="25" y="0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12" name="Freeform 984"/>
              <p:cNvSpPr>
                <a:spLocks/>
              </p:cNvSpPr>
              <p:nvPr/>
            </p:nvSpPr>
            <p:spPr bwMode="auto">
              <a:xfrm>
                <a:off x="4737" y="1901"/>
                <a:ext cx="19" cy="1"/>
              </a:xfrm>
              <a:custGeom>
                <a:avLst/>
                <a:gdLst>
                  <a:gd name="T0" fmla="*/ 0 w 25"/>
                  <a:gd name="T1" fmla="*/ 0 h 1"/>
                  <a:gd name="T2" fmla="*/ 4 w 25"/>
                  <a:gd name="T3" fmla="*/ 0 h 1"/>
                  <a:gd name="T4" fmla="*/ 5 w 25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21" y="0"/>
                    </a:lnTo>
                    <a:lnTo>
                      <a:pt x="25" y="0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13" name="Freeform 985"/>
              <p:cNvSpPr>
                <a:spLocks/>
              </p:cNvSpPr>
              <p:nvPr/>
            </p:nvSpPr>
            <p:spPr bwMode="auto">
              <a:xfrm>
                <a:off x="4783" y="1901"/>
                <a:ext cx="19" cy="1"/>
              </a:xfrm>
              <a:custGeom>
                <a:avLst/>
                <a:gdLst>
                  <a:gd name="T0" fmla="*/ 0 w 25"/>
                  <a:gd name="T1" fmla="*/ 0 h 1"/>
                  <a:gd name="T2" fmla="*/ 2 w 25"/>
                  <a:gd name="T3" fmla="*/ 0 h 1"/>
                  <a:gd name="T4" fmla="*/ 5 w 25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9" y="0"/>
                    </a:lnTo>
                    <a:lnTo>
                      <a:pt x="25" y="0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14" name="Freeform 986"/>
              <p:cNvSpPr>
                <a:spLocks/>
              </p:cNvSpPr>
              <p:nvPr/>
            </p:nvSpPr>
            <p:spPr bwMode="auto">
              <a:xfrm>
                <a:off x="4829" y="1901"/>
                <a:ext cx="19" cy="1"/>
              </a:xfrm>
              <a:custGeom>
                <a:avLst/>
                <a:gdLst>
                  <a:gd name="T0" fmla="*/ 0 w 25"/>
                  <a:gd name="T1" fmla="*/ 0 h 1"/>
                  <a:gd name="T2" fmla="*/ 4 w 25"/>
                  <a:gd name="T3" fmla="*/ 0 h 1"/>
                  <a:gd name="T4" fmla="*/ 5 w 25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21" y="0"/>
                    </a:lnTo>
                    <a:lnTo>
                      <a:pt x="25" y="0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15" name="Freeform 987"/>
              <p:cNvSpPr>
                <a:spLocks/>
              </p:cNvSpPr>
              <p:nvPr/>
            </p:nvSpPr>
            <p:spPr bwMode="auto">
              <a:xfrm>
                <a:off x="4875" y="1901"/>
                <a:ext cx="19" cy="1"/>
              </a:xfrm>
              <a:custGeom>
                <a:avLst/>
                <a:gdLst>
                  <a:gd name="T0" fmla="*/ 0 w 25"/>
                  <a:gd name="T1" fmla="*/ 0 h 1"/>
                  <a:gd name="T2" fmla="*/ 2 w 25"/>
                  <a:gd name="T3" fmla="*/ 0 h 1"/>
                  <a:gd name="T4" fmla="*/ 5 w 25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8" y="0"/>
                    </a:lnTo>
                    <a:lnTo>
                      <a:pt x="25" y="0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16" name="Freeform 988"/>
              <p:cNvSpPr>
                <a:spLocks/>
              </p:cNvSpPr>
              <p:nvPr/>
            </p:nvSpPr>
            <p:spPr bwMode="auto">
              <a:xfrm>
                <a:off x="4921" y="1901"/>
                <a:ext cx="19" cy="1"/>
              </a:xfrm>
              <a:custGeom>
                <a:avLst/>
                <a:gdLst>
                  <a:gd name="T0" fmla="*/ 0 w 25"/>
                  <a:gd name="T1" fmla="*/ 0 h 1"/>
                  <a:gd name="T2" fmla="*/ 4 w 25"/>
                  <a:gd name="T3" fmla="*/ 0 h 1"/>
                  <a:gd name="T4" fmla="*/ 5 w 25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20" y="0"/>
                    </a:lnTo>
                    <a:lnTo>
                      <a:pt x="25" y="0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17" name="Freeform 989"/>
              <p:cNvSpPr>
                <a:spLocks/>
              </p:cNvSpPr>
              <p:nvPr/>
            </p:nvSpPr>
            <p:spPr bwMode="auto">
              <a:xfrm>
                <a:off x="4967" y="1901"/>
                <a:ext cx="19" cy="1"/>
              </a:xfrm>
              <a:custGeom>
                <a:avLst/>
                <a:gdLst>
                  <a:gd name="T0" fmla="*/ 0 w 25"/>
                  <a:gd name="T1" fmla="*/ 0 h 1"/>
                  <a:gd name="T2" fmla="*/ 2 w 25"/>
                  <a:gd name="T3" fmla="*/ 0 h 1"/>
                  <a:gd name="T4" fmla="*/ 5 w 25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8" y="0"/>
                    </a:lnTo>
                    <a:lnTo>
                      <a:pt x="25" y="0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18" name="Freeform 990"/>
              <p:cNvSpPr>
                <a:spLocks/>
              </p:cNvSpPr>
              <p:nvPr/>
            </p:nvSpPr>
            <p:spPr bwMode="auto">
              <a:xfrm>
                <a:off x="5013" y="1901"/>
                <a:ext cx="19" cy="1"/>
              </a:xfrm>
              <a:custGeom>
                <a:avLst/>
                <a:gdLst>
                  <a:gd name="T0" fmla="*/ 0 w 25"/>
                  <a:gd name="T1" fmla="*/ 0 h 1"/>
                  <a:gd name="T2" fmla="*/ 4 w 25"/>
                  <a:gd name="T3" fmla="*/ 0 h 1"/>
                  <a:gd name="T4" fmla="*/ 5 w 25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25"/>
                  <a:gd name="T10" fmla="*/ 0 h 1"/>
                  <a:gd name="T11" fmla="*/ 25 w 25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5" h="1">
                    <a:moveTo>
                      <a:pt x="0" y="0"/>
                    </a:moveTo>
                    <a:lnTo>
                      <a:pt x="20" y="0"/>
                    </a:lnTo>
                    <a:lnTo>
                      <a:pt x="25" y="0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19" name="Line 991"/>
              <p:cNvSpPr>
                <a:spLocks noChangeShapeType="1"/>
              </p:cNvSpPr>
              <p:nvPr/>
            </p:nvSpPr>
            <p:spPr bwMode="auto">
              <a:xfrm>
                <a:off x="3190" y="791"/>
                <a:ext cx="28" cy="28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520" name="Line 992"/>
              <p:cNvSpPr>
                <a:spLocks noChangeShapeType="1"/>
              </p:cNvSpPr>
              <p:nvPr/>
            </p:nvSpPr>
            <p:spPr bwMode="auto">
              <a:xfrm flipH="1">
                <a:off x="3190" y="764"/>
                <a:ext cx="28" cy="28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521" name="Line 993"/>
              <p:cNvSpPr>
                <a:spLocks noChangeShapeType="1"/>
              </p:cNvSpPr>
              <p:nvPr/>
            </p:nvSpPr>
            <p:spPr bwMode="auto">
              <a:xfrm>
                <a:off x="3190" y="764"/>
                <a:ext cx="1" cy="55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522" name="Line 994"/>
              <p:cNvSpPr>
                <a:spLocks noChangeShapeType="1"/>
              </p:cNvSpPr>
              <p:nvPr/>
            </p:nvSpPr>
            <p:spPr bwMode="auto">
              <a:xfrm>
                <a:off x="3190" y="792"/>
                <a:ext cx="28" cy="1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523" name="Line 995"/>
              <p:cNvSpPr>
                <a:spLocks noChangeShapeType="1"/>
              </p:cNvSpPr>
              <p:nvPr/>
            </p:nvSpPr>
            <p:spPr bwMode="auto">
              <a:xfrm>
                <a:off x="3609" y="781"/>
                <a:ext cx="55" cy="55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524" name="Line 996"/>
              <p:cNvSpPr>
                <a:spLocks noChangeShapeType="1"/>
              </p:cNvSpPr>
              <p:nvPr/>
            </p:nvSpPr>
            <p:spPr bwMode="auto">
              <a:xfrm flipH="1">
                <a:off x="3609" y="781"/>
                <a:ext cx="55" cy="55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525" name="Line 997"/>
              <p:cNvSpPr>
                <a:spLocks noChangeShapeType="1"/>
              </p:cNvSpPr>
              <p:nvPr/>
            </p:nvSpPr>
            <p:spPr bwMode="auto">
              <a:xfrm>
                <a:off x="3637" y="781"/>
                <a:ext cx="1" cy="55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526" name="Line 998"/>
              <p:cNvSpPr>
                <a:spLocks noChangeShapeType="1"/>
              </p:cNvSpPr>
              <p:nvPr/>
            </p:nvSpPr>
            <p:spPr bwMode="auto">
              <a:xfrm>
                <a:off x="3609" y="809"/>
                <a:ext cx="55" cy="1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527" name="Line 999"/>
              <p:cNvSpPr>
                <a:spLocks noChangeShapeType="1"/>
              </p:cNvSpPr>
              <p:nvPr/>
            </p:nvSpPr>
            <p:spPr bwMode="auto">
              <a:xfrm>
                <a:off x="4216" y="1193"/>
                <a:ext cx="55" cy="55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528" name="Line 1000"/>
              <p:cNvSpPr>
                <a:spLocks noChangeShapeType="1"/>
              </p:cNvSpPr>
              <p:nvPr/>
            </p:nvSpPr>
            <p:spPr bwMode="auto">
              <a:xfrm flipH="1">
                <a:off x="4216" y="1193"/>
                <a:ext cx="55" cy="55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529" name="Line 1001"/>
              <p:cNvSpPr>
                <a:spLocks noChangeShapeType="1"/>
              </p:cNvSpPr>
              <p:nvPr/>
            </p:nvSpPr>
            <p:spPr bwMode="auto">
              <a:xfrm>
                <a:off x="4243" y="1193"/>
                <a:ext cx="1" cy="55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530" name="Line 1002"/>
              <p:cNvSpPr>
                <a:spLocks noChangeShapeType="1"/>
              </p:cNvSpPr>
              <p:nvPr/>
            </p:nvSpPr>
            <p:spPr bwMode="auto">
              <a:xfrm>
                <a:off x="4216" y="1220"/>
                <a:ext cx="55" cy="1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531" name="Line 1003"/>
              <p:cNvSpPr>
                <a:spLocks noChangeShapeType="1"/>
              </p:cNvSpPr>
              <p:nvPr/>
            </p:nvSpPr>
            <p:spPr bwMode="auto">
              <a:xfrm>
                <a:off x="4594" y="1874"/>
                <a:ext cx="28" cy="28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532" name="Line 1004"/>
              <p:cNvSpPr>
                <a:spLocks noChangeShapeType="1"/>
              </p:cNvSpPr>
              <p:nvPr/>
            </p:nvSpPr>
            <p:spPr bwMode="auto">
              <a:xfrm flipH="1">
                <a:off x="4621" y="1874"/>
                <a:ext cx="28" cy="28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533" name="Line 1005"/>
              <p:cNvSpPr>
                <a:spLocks noChangeShapeType="1"/>
              </p:cNvSpPr>
              <p:nvPr/>
            </p:nvSpPr>
            <p:spPr bwMode="auto">
              <a:xfrm>
                <a:off x="4621" y="1874"/>
                <a:ext cx="1" cy="28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534" name="Line 1006"/>
              <p:cNvSpPr>
                <a:spLocks noChangeShapeType="1"/>
              </p:cNvSpPr>
              <p:nvPr/>
            </p:nvSpPr>
            <p:spPr bwMode="auto">
              <a:xfrm>
                <a:off x="4594" y="1901"/>
                <a:ext cx="55" cy="1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2535" name="Freeform 1007"/>
              <p:cNvSpPr>
                <a:spLocks/>
              </p:cNvSpPr>
              <p:nvPr/>
            </p:nvSpPr>
            <p:spPr bwMode="auto">
              <a:xfrm>
                <a:off x="3190" y="643"/>
                <a:ext cx="1858" cy="1255"/>
              </a:xfrm>
              <a:custGeom>
                <a:avLst/>
                <a:gdLst>
                  <a:gd name="T0" fmla="*/ 1 w 3714"/>
                  <a:gd name="T1" fmla="*/ 40 h 2508"/>
                  <a:gd name="T2" fmla="*/ 2 w 3714"/>
                  <a:gd name="T3" fmla="*/ 40 h 2508"/>
                  <a:gd name="T4" fmla="*/ 3 w 3714"/>
                  <a:gd name="T5" fmla="*/ 40 h 2508"/>
                  <a:gd name="T6" fmla="*/ 5 w 3714"/>
                  <a:gd name="T7" fmla="*/ 40 h 2508"/>
                  <a:gd name="T8" fmla="*/ 6 w 3714"/>
                  <a:gd name="T9" fmla="*/ 40 h 2508"/>
                  <a:gd name="T10" fmla="*/ 7 w 3714"/>
                  <a:gd name="T11" fmla="*/ 40 h 2508"/>
                  <a:gd name="T12" fmla="*/ 8 w 3714"/>
                  <a:gd name="T13" fmla="*/ 39 h 2508"/>
                  <a:gd name="T14" fmla="*/ 9 w 3714"/>
                  <a:gd name="T15" fmla="*/ 39 h 2508"/>
                  <a:gd name="T16" fmla="*/ 10 w 3714"/>
                  <a:gd name="T17" fmla="*/ 39 h 2508"/>
                  <a:gd name="T18" fmla="*/ 11 w 3714"/>
                  <a:gd name="T19" fmla="*/ 39 h 2508"/>
                  <a:gd name="T20" fmla="*/ 13 w 3714"/>
                  <a:gd name="T21" fmla="*/ 39 h 2508"/>
                  <a:gd name="T22" fmla="*/ 14 w 3714"/>
                  <a:gd name="T23" fmla="*/ 39 h 2508"/>
                  <a:gd name="T24" fmla="*/ 15 w 3714"/>
                  <a:gd name="T25" fmla="*/ 39 h 2508"/>
                  <a:gd name="T26" fmla="*/ 16 w 3714"/>
                  <a:gd name="T27" fmla="*/ 39 h 2508"/>
                  <a:gd name="T28" fmla="*/ 17 w 3714"/>
                  <a:gd name="T29" fmla="*/ 39 h 2508"/>
                  <a:gd name="T30" fmla="*/ 18 w 3714"/>
                  <a:gd name="T31" fmla="*/ 38 h 2508"/>
                  <a:gd name="T32" fmla="*/ 19 w 3714"/>
                  <a:gd name="T33" fmla="*/ 38 h 2508"/>
                  <a:gd name="T34" fmla="*/ 21 w 3714"/>
                  <a:gd name="T35" fmla="*/ 38 h 2508"/>
                  <a:gd name="T36" fmla="*/ 22 w 3714"/>
                  <a:gd name="T37" fmla="*/ 37 h 2508"/>
                  <a:gd name="T38" fmla="*/ 23 w 3714"/>
                  <a:gd name="T39" fmla="*/ 37 h 2508"/>
                  <a:gd name="T40" fmla="*/ 24 w 3714"/>
                  <a:gd name="T41" fmla="*/ 36 h 2508"/>
                  <a:gd name="T42" fmla="*/ 25 w 3714"/>
                  <a:gd name="T43" fmla="*/ 36 h 2508"/>
                  <a:gd name="T44" fmla="*/ 26 w 3714"/>
                  <a:gd name="T45" fmla="*/ 35 h 2508"/>
                  <a:gd name="T46" fmla="*/ 27 w 3714"/>
                  <a:gd name="T47" fmla="*/ 34 h 2508"/>
                  <a:gd name="T48" fmla="*/ 29 w 3714"/>
                  <a:gd name="T49" fmla="*/ 33 h 2508"/>
                  <a:gd name="T50" fmla="*/ 30 w 3714"/>
                  <a:gd name="T51" fmla="*/ 31 h 2508"/>
                  <a:gd name="T52" fmla="*/ 31 w 3714"/>
                  <a:gd name="T53" fmla="*/ 30 h 2508"/>
                  <a:gd name="T54" fmla="*/ 32 w 3714"/>
                  <a:gd name="T55" fmla="*/ 27 h 2508"/>
                  <a:gd name="T56" fmla="*/ 33 w 3714"/>
                  <a:gd name="T57" fmla="*/ 25 h 2508"/>
                  <a:gd name="T58" fmla="*/ 34 w 3714"/>
                  <a:gd name="T59" fmla="*/ 21 h 2508"/>
                  <a:gd name="T60" fmla="*/ 36 w 3714"/>
                  <a:gd name="T61" fmla="*/ 17 h 2508"/>
                  <a:gd name="T62" fmla="*/ 37 w 3714"/>
                  <a:gd name="T63" fmla="*/ 11 h 2508"/>
                  <a:gd name="T64" fmla="*/ 38 w 3714"/>
                  <a:gd name="T65" fmla="*/ 4 h 2508"/>
                  <a:gd name="T66" fmla="*/ 39 w 3714"/>
                  <a:gd name="T67" fmla="*/ 1 h 2508"/>
                  <a:gd name="T68" fmla="*/ 40 w 3714"/>
                  <a:gd name="T69" fmla="*/ 1 h 2508"/>
                  <a:gd name="T70" fmla="*/ 41 w 3714"/>
                  <a:gd name="T71" fmla="*/ 1 h 2508"/>
                  <a:gd name="T72" fmla="*/ 42 w 3714"/>
                  <a:gd name="T73" fmla="*/ 1 h 2508"/>
                  <a:gd name="T74" fmla="*/ 44 w 3714"/>
                  <a:gd name="T75" fmla="*/ 1 h 2508"/>
                  <a:gd name="T76" fmla="*/ 45 w 3714"/>
                  <a:gd name="T77" fmla="*/ 1 h 2508"/>
                  <a:gd name="T78" fmla="*/ 46 w 3714"/>
                  <a:gd name="T79" fmla="*/ 1 h 2508"/>
                  <a:gd name="T80" fmla="*/ 47 w 3714"/>
                  <a:gd name="T81" fmla="*/ 1 h 2508"/>
                  <a:gd name="T82" fmla="*/ 48 w 3714"/>
                  <a:gd name="T83" fmla="*/ 1 h 2508"/>
                  <a:gd name="T84" fmla="*/ 49 w 3714"/>
                  <a:gd name="T85" fmla="*/ 1 h 2508"/>
                  <a:gd name="T86" fmla="*/ 51 w 3714"/>
                  <a:gd name="T87" fmla="*/ 1 h 2508"/>
                  <a:gd name="T88" fmla="*/ 52 w 3714"/>
                  <a:gd name="T89" fmla="*/ 1 h 2508"/>
                  <a:gd name="T90" fmla="*/ 53 w 3714"/>
                  <a:gd name="T91" fmla="*/ 1 h 2508"/>
                  <a:gd name="T92" fmla="*/ 54 w 3714"/>
                  <a:gd name="T93" fmla="*/ 1 h 2508"/>
                  <a:gd name="T94" fmla="*/ 55 w 3714"/>
                  <a:gd name="T95" fmla="*/ 1 h 2508"/>
                  <a:gd name="T96" fmla="*/ 56 w 3714"/>
                  <a:gd name="T97" fmla="*/ 1 h 2508"/>
                  <a:gd name="T98" fmla="*/ 57 w 3714"/>
                  <a:gd name="T99" fmla="*/ 0 h 2508"/>
                  <a:gd name="T100" fmla="*/ 59 w 3714"/>
                  <a:gd name="T101" fmla="*/ 0 h 250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3714"/>
                  <a:gd name="T154" fmla="*/ 0 h 2508"/>
                  <a:gd name="T155" fmla="*/ 3714 w 3714"/>
                  <a:gd name="T156" fmla="*/ 2508 h 250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3714" h="2508">
                    <a:moveTo>
                      <a:pt x="0" y="2508"/>
                    </a:moveTo>
                    <a:lnTo>
                      <a:pt x="37" y="2508"/>
                    </a:lnTo>
                    <a:lnTo>
                      <a:pt x="73" y="2507"/>
                    </a:lnTo>
                    <a:lnTo>
                      <a:pt x="110" y="2507"/>
                    </a:lnTo>
                    <a:lnTo>
                      <a:pt x="147" y="2505"/>
                    </a:lnTo>
                    <a:lnTo>
                      <a:pt x="184" y="2505"/>
                    </a:lnTo>
                    <a:lnTo>
                      <a:pt x="221" y="2503"/>
                    </a:lnTo>
                    <a:lnTo>
                      <a:pt x="258" y="2502"/>
                    </a:lnTo>
                    <a:lnTo>
                      <a:pt x="295" y="2502"/>
                    </a:lnTo>
                    <a:lnTo>
                      <a:pt x="330" y="2500"/>
                    </a:lnTo>
                    <a:lnTo>
                      <a:pt x="367" y="2499"/>
                    </a:lnTo>
                    <a:lnTo>
                      <a:pt x="404" y="2497"/>
                    </a:lnTo>
                    <a:lnTo>
                      <a:pt x="441" y="2496"/>
                    </a:lnTo>
                    <a:lnTo>
                      <a:pt x="477" y="2494"/>
                    </a:lnTo>
                    <a:lnTo>
                      <a:pt x="514" y="2493"/>
                    </a:lnTo>
                    <a:lnTo>
                      <a:pt x="551" y="2490"/>
                    </a:lnTo>
                    <a:lnTo>
                      <a:pt x="588" y="2488"/>
                    </a:lnTo>
                    <a:lnTo>
                      <a:pt x="625" y="2485"/>
                    </a:lnTo>
                    <a:lnTo>
                      <a:pt x="662" y="2483"/>
                    </a:lnTo>
                    <a:lnTo>
                      <a:pt x="699" y="2480"/>
                    </a:lnTo>
                    <a:lnTo>
                      <a:pt x="736" y="2477"/>
                    </a:lnTo>
                    <a:lnTo>
                      <a:pt x="772" y="2474"/>
                    </a:lnTo>
                    <a:lnTo>
                      <a:pt x="809" y="2470"/>
                    </a:lnTo>
                    <a:lnTo>
                      <a:pt x="846" y="2467"/>
                    </a:lnTo>
                    <a:lnTo>
                      <a:pt x="883" y="2462"/>
                    </a:lnTo>
                    <a:lnTo>
                      <a:pt x="920" y="2457"/>
                    </a:lnTo>
                    <a:lnTo>
                      <a:pt x="955" y="2453"/>
                    </a:lnTo>
                    <a:lnTo>
                      <a:pt x="992" y="2447"/>
                    </a:lnTo>
                    <a:lnTo>
                      <a:pt x="1029" y="2440"/>
                    </a:lnTo>
                    <a:lnTo>
                      <a:pt x="1066" y="2434"/>
                    </a:lnTo>
                    <a:lnTo>
                      <a:pt x="1103" y="2427"/>
                    </a:lnTo>
                    <a:lnTo>
                      <a:pt x="1140" y="2419"/>
                    </a:lnTo>
                    <a:lnTo>
                      <a:pt x="1176" y="2411"/>
                    </a:lnTo>
                    <a:lnTo>
                      <a:pt x="1213" y="2402"/>
                    </a:lnTo>
                    <a:lnTo>
                      <a:pt x="1250" y="2391"/>
                    </a:lnTo>
                    <a:lnTo>
                      <a:pt x="1287" y="2381"/>
                    </a:lnTo>
                    <a:lnTo>
                      <a:pt x="1324" y="2370"/>
                    </a:lnTo>
                    <a:lnTo>
                      <a:pt x="1361" y="2356"/>
                    </a:lnTo>
                    <a:lnTo>
                      <a:pt x="1398" y="2342"/>
                    </a:lnTo>
                    <a:lnTo>
                      <a:pt x="1435" y="2327"/>
                    </a:lnTo>
                    <a:lnTo>
                      <a:pt x="1471" y="2310"/>
                    </a:lnTo>
                    <a:lnTo>
                      <a:pt x="1508" y="2291"/>
                    </a:lnTo>
                    <a:lnTo>
                      <a:pt x="1544" y="2272"/>
                    </a:lnTo>
                    <a:lnTo>
                      <a:pt x="1580" y="2250"/>
                    </a:lnTo>
                    <a:lnTo>
                      <a:pt x="1617" y="2225"/>
                    </a:lnTo>
                    <a:lnTo>
                      <a:pt x="1654" y="2199"/>
                    </a:lnTo>
                    <a:lnTo>
                      <a:pt x="1691" y="2170"/>
                    </a:lnTo>
                    <a:lnTo>
                      <a:pt x="1728" y="2138"/>
                    </a:lnTo>
                    <a:lnTo>
                      <a:pt x="1765" y="2103"/>
                    </a:lnTo>
                    <a:lnTo>
                      <a:pt x="1802" y="2064"/>
                    </a:lnTo>
                    <a:lnTo>
                      <a:pt x="1839" y="2021"/>
                    </a:lnTo>
                    <a:lnTo>
                      <a:pt x="1875" y="1974"/>
                    </a:lnTo>
                    <a:lnTo>
                      <a:pt x="1912" y="1921"/>
                    </a:lnTo>
                    <a:lnTo>
                      <a:pt x="1949" y="1863"/>
                    </a:lnTo>
                    <a:lnTo>
                      <a:pt x="1986" y="1797"/>
                    </a:lnTo>
                    <a:lnTo>
                      <a:pt x="2023" y="1725"/>
                    </a:lnTo>
                    <a:lnTo>
                      <a:pt x="2060" y="1643"/>
                    </a:lnTo>
                    <a:lnTo>
                      <a:pt x="2097" y="1551"/>
                    </a:lnTo>
                    <a:lnTo>
                      <a:pt x="2133" y="1448"/>
                    </a:lnTo>
                    <a:lnTo>
                      <a:pt x="2169" y="1330"/>
                    </a:lnTo>
                    <a:lnTo>
                      <a:pt x="2206" y="1196"/>
                    </a:lnTo>
                    <a:lnTo>
                      <a:pt x="2243" y="1043"/>
                    </a:lnTo>
                    <a:lnTo>
                      <a:pt x="2279" y="866"/>
                    </a:lnTo>
                    <a:lnTo>
                      <a:pt x="2316" y="666"/>
                    </a:lnTo>
                    <a:lnTo>
                      <a:pt x="2353" y="447"/>
                    </a:lnTo>
                    <a:lnTo>
                      <a:pt x="2390" y="233"/>
                    </a:lnTo>
                    <a:lnTo>
                      <a:pt x="2427" y="83"/>
                    </a:lnTo>
                    <a:lnTo>
                      <a:pt x="2464" y="21"/>
                    </a:lnTo>
                    <a:lnTo>
                      <a:pt x="2501" y="6"/>
                    </a:lnTo>
                    <a:lnTo>
                      <a:pt x="2537" y="3"/>
                    </a:lnTo>
                    <a:lnTo>
                      <a:pt x="2574" y="1"/>
                    </a:lnTo>
                    <a:lnTo>
                      <a:pt x="2611" y="1"/>
                    </a:lnTo>
                    <a:lnTo>
                      <a:pt x="2648" y="1"/>
                    </a:lnTo>
                    <a:lnTo>
                      <a:pt x="2685" y="1"/>
                    </a:lnTo>
                    <a:lnTo>
                      <a:pt x="2722" y="1"/>
                    </a:lnTo>
                    <a:lnTo>
                      <a:pt x="2759" y="1"/>
                    </a:lnTo>
                    <a:lnTo>
                      <a:pt x="2794" y="1"/>
                    </a:lnTo>
                    <a:lnTo>
                      <a:pt x="2831" y="1"/>
                    </a:lnTo>
                    <a:lnTo>
                      <a:pt x="2868" y="1"/>
                    </a:lnTo>
                    <a:lnTo>
                      <a:pt x="2905" y="1"/>
                    </a:lnTo>
                    <a:lnTo>
                      <a:pt x="2942" y="1"/>
                    </a:lnTo>
                    <a:lnTo>
                      <a:pt x="2978" y="1"/>
                    </a:lnTo>
                    <a:lnTo>
                      <a:pt x="3015" y="1"/>
                    </a:lnTo>
                    <a:lnTo>
                      <a:pt x="3052" y="1"/>
                    </a:lnTo>
                    <a:lnTo>
                      <a:pt x="3089" y="1"/>
                    </a:lnTo>
                    <a:lnTo>
                      <a:pt x="3126" y="1"/>
                    </a:lnTo>
                    <a:lnTo>
                      <a:pt x="3163" y="1"/>
                    </a:lnTo>
                    <a:lnTo>
                      <a:pt x="3200" y="1"/>
                    </a:lnTo>
                    <a:lnTo>
                      <a:pt x="3236" y="1"/>
                    </a:lnTo>
                    <a:lnTo>
                      <a:pt x="3273" y="1"/>
                    </a:lnTo>
                    <a:lnTo>
                      <a:pt x="3310" y="1"/>
                    </a:lnTo>
                    <a:lnTo>
                      <a:pt x="3347" y="1"/>
                    </a:lnTo>
                    <a:lnTo>
                      <a:pt x="3382" y="1"/>
                    </a:lnTo>
                    <a:lnTo>
                      <a:pt x="3419" y="1"/>
                    </a:lnTo>
                    <a:lnTo>
                      <a:pt x="3456" y="1"/>
                    </a:lnTo>
                    <a:lnTo>
                      <a:pt x="3493" y="1"/>
                    </a:lnTo>
                    <a:lnTo>
                      <a:pt x="3530" y="1"/>
                    </a:lnTo>
                    <a:lnTo>
                      <a:pt x="3567" y="1"/>
                    </a:lnTo>
                    <a:lnTo>
                      <a:pt x="3604" y="1"/>
                    </a:lnTo>
                    <a:lnTo>
                      <a:pt x="3640" y="0"/>
                    </a:lnTo>
                    <a:lnTo>
                      <a:pt x="3677" y="0"/>
                    </a:lnTo>
                    <a:lnTo>
                      <a:pt x="3714" y="0"/>
                    </a:lnTo>
                  </a:path>
                </a:pathLst>
              </a:cu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36" name="Freeform 1008"/>
              <p:cNvSpPr>
                <a:spLocks/>
              </p:cNvSpPr>
              <p:nvPr/>
            </p:nvSpPr>
            <p:spPr bwMode="auto">
              <a:xfrm>
                <a:off x="3190" y="1280"/>
                <a:ext cx="1858" cy="618"/>
              </a:xfrm>
              <a:custGeom>
                <a:avLst/>
                <a:gdLst>
                  <a:gd name="T0" fmla="*/ 1 w 3714"/>
                  <a:gd name="T1" fmla="*/ 20 h 1235"/>
                  <a:gd name="T2" fmla="*/ 2 w 3714"/>
                  <a:gd name="T3" fmla="*/ 20 h 1235"/>
                  <a:gd name="T4" fmla="*/ 3 w 3714"/>
                  <a:gd name="T5" fmla="*/ 20 h 1235"/>
                  <a:gd name="T6" fmla="*/ 5 w 3714"/>
                  <a:gd name="T7" fmla="*/ 20 h 1235"/>
                  <a:gd name="T8" fmla="*/ 6 w 3714"/>
                  <a:gd name="T9" fmla="*/ 20 h 1235"/>
                  <a:gd name="T10" fmla="*/ 7 w 3714"/>
                  <a:gd name="T11" fmla="*/ 20 h 1235"/>
                  <a:gd name="T12" fmla="*/ 8 w 3714"/>
                  <a:gd name="T13" fmla="*/ 20 h 1235"/>
                  <a:gd name="T14" fmla="*/ 9 w 3714"/>
                  <a:gd name="T15" fmla="*/ 20 h 1235"/>
                  <a:gd name="T16" fmla="*/ 10 w 3714"/>
                  <a:gd name="T17" fmla="*/ 19 h 1235"/>
                  <a:gd name="T18" fmla="*/ 11 w 3714"/>
                  <a:gd name="T19" fmla="*/ 19 h 1235"/>
                  <a:gd name="T20" fmla="*/ 13 w 3714"/>
                  <a:gd name="T21" fmla="*/ 19 h 1235"/>
                  <a:gd name="T22" fmla="*/ 14 w 3714"/>
                  <a:gd name="T23" fmla="*/ 19 h 1235"/>
                  <a:gd name="T24" fmla="*/ 15 w 3714"/>
                  <a:gd name="T25" fmla="*/ 19 h 1235"/>
                  <a:gd name="T26" fmla="*/ 16 w 3714"/>
                  <a:gd name="T27" fmla="*/ 19 h 1235"/>
                  <a:gd name="T28" fmla="*/ 17 w 3714"/>
                  <a:gd name="T29" fmla="*/ 19 h 1235"/>
                  <a:gd name="T30" fmla="*/ 18 w 3714"/>
                  <a:gd name="T31" fmla="*/ 19 h 1235"/>
                  <a:gd name="T32" fmla="*/ 19 w 3714"/>
                  <a:gd name="T33" fmla="*/ 18 h 1235"/>
                  <a:gd name="T34" fmla="*/ 21 w 3714"/>
                  <a:gd name="T35" fmla="*/ 18 h 1235"/>
                  <a:gd name="T36" fmla="*/ 22 w 3714"/>
                  <a:gd name="T37" fmla="*/ 18 h 1235"/>
                  <a:gd name="T38" fmla="*/ 23 w 3714"/>
                  <a:gd name="T39" fmla="*/ 18 h 1235"/>
                  <a:gd name="T40" fmla="*/ 24 w 3714"/>
                  <a:gd name="T41" fmla="*/ 17 h 1235"/>
                  <a:gd name="T42" fmla="*/ 25 w 3714"/>
                  <a:gd name="T43" fmla="*/ 17 h 1235"/>
                  <a:gd name="T44" fmla="*/ 26 w 3714"/>
                  <a:gd name="T45" fmla="*/ 16 h 1235"/>
                  <a:gd name="T46" fmla="*/ 27 w 3714"/>
                  <a:gd name="T47" fmla="*/ 16 h 1235"/>
                  <a:gd name="T48" fmla="*/ 29 w 3714"/>
                  <a:gd name="T49" fmla="*/ 15 h 1235"/>
                  <a:gd name="T50" fmla="*/ 30 w 3714"/>
                  <a:gd name="T51" fmla="*/ 15 h 1235"/>
                  <a:gd name="T52" fmla="*/ 31 w 3714"/>
                  <a:gd name="T53" fmla="*/ 14 h 1235"/>
                  <a:gd name="T54" fmla="*/ 32 w 3714"/>
                  <a:gd name="T55" fmla="*/ 13 h 1235"/>
                  <a:gd name="T56" fmla="*/ 33 w 3714"/>
                  <a:gd name="T57" fmla="*/ 12 h 1235"/>
                  <a:gd name="T58" fmla="*/ 34 w 3714"/>
                  <a:gd name="T59" fmla="*/ 11 h 1235"/>
                  <a:gd name="T60" fmla="*/ 36 w 3714"/>
                  <a:gd name="T61" fmla="*/ 10 h 1235"/>
                  <a:gd name="T62" fmla="*/ 37 w 3714"/>
                  <a:gd name="T63" fmla="*/ 9 h 1235"/>
                  <a:gd name="T64" fmla="*/ 38 w 3714"/>
                  <a:gd name="T65" fmla="*/ 7 h 1235"/>
                  <a:gd name="T66" fmla="*/ 39 w 3714"/>
                  <a:gd name="T67" fmla="*/ 6 h 1235"/>
                  <a:gd name="T68" fmla="*/ 40 w 3714"/>
                  <a:gd name="T69" fmla="*/ 5 h 1235"/>
                  <a:gd name="T70" fmla="*/ 41 w 3714"/>
                  <a:gd name="T71" fmla="*/ 4 h 1235"/>
                  <a:gd name="T72" fmla="*/ 42 w 3714"/>
                  <a:gd name="T73" fmla="*/ 3 h 1235"/>
                  <a:gd name="T74" fmla="*/ 44 w 3714"/>
                  <a:gd name="T75" fmla="*/ 2 h 1235"/>
                  <a:gd name="T76" fmla="*/ 45 w 3714"/>
                  <a:gd name="T77" fmla="*/ 2 h 1235"/>
                  <a:gd name="T78" fmla="*/ 46 w 3714"/>
                  <a:gd name="T79" fmla="*/ 1 h 1235"/>
                  <a:gd name="T80" fmla="*/ 47 w 3714"/>
                  <a:gd name="T81" fmla="*/ 1 h 1235"/>
                  <a:gd name="T82" fmla="*/ 48 w 3714"/>
                  <a:gd name="T83" fmla="*/ 1 h 1235"/>
                  <a:gd name="T84" fmla="*/ 49 w 3714"/>
                  <a:gd name="T85" fmla="*/ 1 h 1235"/>
                  <a:gd name="T86" fmla="*/ 51 w 3714"/>
                  <a:gd name="T87" fmla="*/ 1 h 1235"/>
                  <a:gd name="T88" fmla="*/ 52 w 3714"/>
                  <a:gd name="T89" fmla="*/ 1 h 1235"/>
                  <a:gd name="T90" fmla="*/ 53 w 3714"/>
                  <a:gd name="T91" fmla="*/ 1 h 1235"/>
                  <a:gd name="T92" fmla="*/ 54 w 3714"/>
                  <a:gd name="T93" fmla="*/ 1 h 1235"/>
                  <a:gd name="T94" fmla="*/ 55 w 3714"/>
                  <a:gd name="T95" fmla="*/ 0 h 1235"/>
                  <a:gd name="T96" fmla="*/ 56 w 3714"/>
                  <a:gd name="T97" fmla="*/ 0 h 1235"/>
                  <a:gd name="T98" fmla="*/ 57 w 3714"/>
                  <a:gd name="T99" fmla="*/ 0 h 1235"/>
                  <a:gd name="T100" fmla="*/ 59 w 3714"/>
                  <a:gd name="T101" fmla="*/ 0 h 1235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3714"/>
                  <a:gd name="T154" fmla="*/ 0 h 1235"/>
                  <a:gd name="T155" fmla="*/ 3714 w 3714"/>
                  <a:gd name="T156" fmla="*/ 1235 h 1235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3714" h="1235">
                    <a:moveTo>
                      <a:pt x="0" y="1235"/>
                    </a:moveTo>
                    <a:lnTo>
                      <a:pt x="37" y="1234"/>
                    </a:lnTo>
                    <a:lnTo>
                      <a:pt x="73" y="1234"/>
                    </a:lnTo>
                    <a:lnTo>
                      <a:pt x="110" y="1232"/>
                    </a:lnTo>
                    <a:lnTo>
                      <a:pt x="147" y="1232"/>
                    </a:lnTo>
                    <a:lnTo>
                      <a:pt x="184" y="1230"/>
                    </a:lnTo>
                    <a:lnTo>
                      <a:pt x="221" y="1230"/>
                    </a:lnTo>
                    <a:lnTo>
                      <a:pt x="258" y="1229"/>
                    </a:lnTo>
                    <a:lnTo>
                      <a:pt x="295" y="1227"/>
                    </a:lnTo>
                    <a:lnTo>
                      <a:pt x="330" y="1227"/>
                    </a:lnTo>
                    <a:lnTo>
                      <a:pt x="367" y="1226"/>
                    </a:lnTo>
                    <a:lnTo>
                      <a:pt x="404" y="1224"/>
                    </a:lnTo>
                    <a:lnTo>
                      <a:pt x="441" y="1223"/>
                    </a:lnTo>
                    <a:lnTo>
                      <a:pt x="477" y="1221"/>
                    </a:lnTo>
                    <a:lnTo>
                      <a:pt x="514" y="1220"/>
                    </a:lnTo>
                    <a:lnTo>
                      <a:pt x="551" y="1218"/>
                    </a:lnTo>
                    <a:lnTo>
                      <a:pt x="588" y="1215"/>
                    </a:lnTo>
                    <a:lnTo>
                      <a:pt x="625" y="1214"/>
                    </a:lnTo>
                    <a:lnTo>
                      <a:pt x="662" y="1212"/>
                    </a:lnTo>
                    <a:lnTo>
                      <a:pt x="699" y="1209"/>
                    </a:lnTo>
                    <a:lnTo>
                      <a:pt x="736" y="1206"/>
                    </a:lnTo>
                    <a:lnTo>
                      <a:pt x="772" y="1203"/>
                    </a:lnTo>
                    <a:lnTo>
                      <a:pt x="809" y="1200"/>
                    </a:lnTo>
                    <a:lnTo>
                      <a:pt x="846" y="1197"/>
                    </a:lnTo>
                    <a:lnTo>
                      <a:pt x="883" y="1194"/>
                    </a:lnTo>
                    <a:lnTo>
                      <a:pt x="920" y="1191"/>
                    </a:lnTo>
                    <a:lnTo>
                      <a:pt x="955" y="1186"/>
                    </a:lnTo>
                    <a:lnTo>
                      <a:pt x="992" y="1181"/>
                    </a:lnTo>
                    <a:lnTo>
                      <a:pt x="1029" y="1177"/>
                    </a:lnTo>
                    <a:lnTo>
                      <a:pt x="1066" y="1172"/>
                    </a:lnTo>
                    <a:lnTo>
                      <a:pt x="1103" y="1166"/>
                    </a:lnTo>
                    <a:lnTo>
                      <a:pt x="1140" y="1161"/>
                    </a:lnTo>
                    <a:lnTo>
                      <a:pt x="1176" y="1154"/>
                    </a:lnTo>
                    <a:lnTo>
                      <a:pt x="1213" y="1148"/>
                    </a:lnTo>
                    <a:lnTo>
                      <a:pt x="1250" y="1140"/>
                    </a:lnTo>
                    <a:lnTo>
                      <a:pt x="1287" y="1132"/>
                    </a:lnTo>
                    <a:lnTo>
                      <a:pt x="1324" y="1124"/>
                    </a:lnTo>
                    <a:lnTo>
                      <a:pt x="1361" y="1115"/>
                    </a:lnTo>
                    <a:lnTo>
                      <a:pt x="1398" y="1106"/>
                    </a:lnTo>
                    <a:lnTo>
                      <a:pt x="1435" y="1095"/>
                    </a:lnTo>
                    <a:lnTo>
                      <a:pt x="1471" y="1085"/>
                    </a:lnTo>
                    <a:lnTo>
                      <a:pt x="1508" y="1072"/>
                    </a:lnTo>
                    <a:lnTo>
                      <a:pt x="1544" y="1060"/>
                    </a:lnTo>
                    <a:lnTo>
                      <a:pt x="1580" y="1046"/>
                    </a:lnTo>
                    <a:lnTo>
                      <a:pt x="1617" y="1032"/>
                    </a:lnTo>
                    <a:lnTo>
                      <a:pt x="1654" y="1017"/>
                    </a:lnTo>
                    <a:lnTo>
                      <a:pt x="1691" y="1000"/>
                    </a:lnTo>
                    <a:lnTo>
                      <a:pt x="1728" y="983"/>
                    </a:lnTo>
                    <a:lnTo>
                      <a:pt x="1765" y="965"/>
                    </a:lnTo>
                    <a:lnTo>
                      <a:pt x="1802" y="945"/>
                    </a:lnTo>
                    <a:lnTo>
                      <a:pt x="1839" y="923"/>
                    </a:lnTo>
                    <a:lnTo>
                      <a:pt x="1875" y="902"/>
                    </a:lnTo>
                    <a:lnTo>
                      <a:pt x="1912" y="877"/>
                    </a:lnTo>
                    <a:lnTo>
                      <a:pt x="1949" y="853"/>
                    </a:lnTo>
                    <a:lnTo>
                      <a:pt x="1986" y="827"/>
                    </a:lnTo>
                    <a:lnTo>
                      <a:pt x="2023" y="797"/>
                    </a:lnTo>
                    <a:lnTo>
                      <a:pt x="2060" y="768"/>
                    </a:lnTo>
                    <a:lnTo>
                      <a:pt x="2097" y="737"/>
                    </a:lnTo>
                    <a:lnTo>
                      <a:pt x="2133" y="705"/>
                    </a:lnTo>
                    <a:lnTo>
                      <a:pt x="2169" y="671"/>
                    </a:lnTo>
                    <a:lnTo>
                      <a:pt x="2206" y="636"/>
                    </a:lnTo>
                    <a:lnTo>
                      <a:pt x="2243" y="601"/>
                    </a:lnTo>
                    <a:lnTo>
                      <a:pt x="2279" y="562"/>
                    </a:lnTo>
                    <a:lnTo>
                      <a:pt x="2316" y="525"/>
                    </a:lnTo>
                    <a:lnTo>
                      <a:pt x="2353" y="486"/>
                    </a:lnTo>
                    <a:lnTo>
                      <a:pt x="2390" y="447"/>
                    </a:lnTo>
                    <a:lnTo>
                      <a:pt x="2427" y="407"/>
                    </a:lnTo>
                    <a:lnTo>
                      <a:pt x="2464" y="367"/>
                    </a:lnTo>
                    <a:lnTo>
                      <a:pt x="2501" y="329"/>
                    </a:lnTo>
                    <a:lnTo>
                      <a:pt x="2537" y="292"/>
                    </a:lnTo>
                    <a:lnTo>
                      <a:pt x="2574" y="255"/>
                    </a:lnTo>
                    <a:lnTo>
                      <a:pt x="2611" y="221"/>
                    </a:lnTo>
                    <a:lnTo>
                      <a:pt x="2648" y="189"/>
                    </a:lnTo>
                    <a:lnTo>
                      <a:pt x="2685" y="161"/>
                    </a:lnTo>
                    <a:lnTo>
                      <a:pt x="2722" y="134"/>
                    </a:lnTo>
                    <a:lnTo>
                      <a:pt x="2759" y="111"/>
                    </a:lnTo>
                    <a:lnTo>
                      <a:pt x="2794" y="91"/>
                    </a:lnTo>
                    <a:lnTo>
                      <a:pt x="2831" y="74"/>
                    </a:lnTo>
                    <a:lnTo>
                      <a:pt x="2868" y="59"/>
                    </a:lnTo>
                    <a:lnTo>
                      <a:pt x="2905" y="48"/>
                    </a:lnTo>
                    <a:lnTo>
                      <a:pt x="2942" y="37"/>
                    </a:lnTo>
                    <a:lnTo>
                      <a:pt x="2978" y="29"/>
                    </a:lnTo>
                    <a:lnTo>
                      <a:pt x="3015" y="23"/>
                    </a:lnTo>
                    <a:lnTo>
                      <a:pt x="3052" y="17"/>
                    </a:lnTo>
                    <a:lnTo>
                      <a:pt x="3089" y="14"/>
                    </a:lnTo>
                    <a:lnTo>
                      <a:pt x="3126" y="11"/>
                    </a:lnTo>
                    <a:lnTo>
                      <a:pt x="3163" y="8"/>
                    </a:lnTo>
                    <a:lnTo>
                      <a:pt x="3200" y="6"/>
                    </a:lnTo>
                    <a:lnTo>
                      <a:pt x="3236" y="5"/>
                    </a:lnTo>
                    <a:lnTo>
                      <a:pt x="3273" y="3"/>
                    </a:lnTo>
                    <a:lnTo>
                      <a:pt x="3310" y="3"/>
                    </a:lnTo>
                    <a:lnTo>
                      <a:pt x="3347" y="2"/>
                    </a:lnTo>
                    <a:lnTo>
                      <a:pt x="3382" y="2"/>
                    </a:lnTo>
                    <a:lnTo>
                      <a:pt x="3419" y="2"/>
                    </a:lnTo>
                    <a:lnTo>
                      <a:pt x="3456" y="0"/>
                    </a:lnTo>
                    <a:lnTo>
                      <a:pt x="3493" y="0"/>
                    </a:lnTo>
                    <a:lnTo>
                      <a:pt x="3530" y="0"/>
                    </a:lnTo>
                    <a:lnTo>
                      <a:pt x="3567" y="0"/>
                    </a:lnTo>
                    <a:lnTo>
                      <a:pt x="3604" y="0"/>
                    </a:lnTo>
                    <a:lnTo>
                      <a:pt x="3640" y="0"/>
                    </a:lnTo>
                    <a:lnTo>
                      <a:pt x="3677" y="0"/>
                    </a:lnTo>
                    <a:lnTo>
                      <a:pt x="3714" y="0"/>
                    </a:lnTo>
                  </a:path>
                </a:pathLst>
              </a:cu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37" name="Rectangle 1009"/>
              <p:cNvSpPr>
                <a:spLocks noChangeArrowheads="1"/>
              </p:cNvSpPr>
              <p:nvPr/>
            </p:nvSpPr>
            <p:spPr bwMode="auto">
              <a:xfrm>
                <a:off x="3167" y="1874"/>
                <a:ext cx="46" cy="47"/>
              </a:xfrm>
              <a:prstGeom prst="rect">
                <a:avLst/>
              </a:prstGeom>
              <a:solidFill>
                <a:srgbClr val="0000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38" name="Rectangle 1010"/>
              <p:cNvSpPr>
                <a:spLocks noChangeArrowheads="1"/>
              </p:cNvSpPr>
              <p:nvPr/>
            </p:nvSpPr>
            <p:spPr bwMode="auto">
              <a:xfrm>
                <a:off x="3293" y="1876"/>
                <a:ext cx="46" cy="46"/>
              </a:xfrm>
              <a:prstGeom prst="rect">
                <a:avLst/>
              </a:prstGeom>
              <a:solidFill>
                <a:srgbClr val="0000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39" name="Rectangle 1011"/>
              <p:cNvSpPr>
                <a:spLocks noChangeArrowheads="1"/>
              </p:cNvSpPr>
              <p:nvPr/>
            </p:nvSpPr>
            <p:spPr bwMode="auto">
              <a:xfrm>
                <a:off x="3415" y="1869"/>
                <a:ext cx="46" cy="46"/>
              </a:xfrm>
              <a:prstGeom prst="rect">
                <a:avLst/>
              </a:prstGeom>
              <a:solidFill>
                <a:srgbClr val="0000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40" name="Rectangle 1012"/>
              <p:cNvSpPr>
                <a:spLocks noChangeArrowheads="1"/>
              </p:cNvSpPr>
              <p:nvPr/>
            </p:nvSpPr>
            <p:spPr bwMode="auto">
              <a:xfrm>
                <a:off x="3581" y="1862"/>
                <a:ext cx="46" cy="46"/>
              </a:xfrm>
              <a:prstGeom prst="rect">
                <a:avLst/>
              </a:prstGeom>
              <a:solidFill>
                <a:srgbClr val="0000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41" name="Rectangle 1013"/>
              <p:cNvSpPr>
                <a:spLocks noChangeArrowheads="1"/>
              </p:cNvSpPr>
              <p:nvPr/>
            </p:nvSpPr>
            <p:spPr bwMode="auto">
              <a:xfrm>
                <a:off x="3639" y="1858"/>
                <a:ext cx="46" cy="46"/>
              </a:xfrm>
              <a:prstGeom prst="rect">
                <a:avLst/>
              </a:prstGeom>
              <a:solidFill>
                <a:srgbClr val="0000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42" name="Rectangle 1014"/>
              <p:cNvSpPr>
                <a:spLocks noChangeArrowheads="1"/>
              </p:cNvSpPr>
              <p:nvPr/>
            </p:nvSpPr>
            <p:spPr bwMode="auto">
              <a:xfrm>
                <a:off x="3742" y="1831"/>
                <a:ext cx="46" cy="46"/>
              </a:xfrm>
              <a:prstGeom prst="rect">
                <a:avLst/>
              </a:prstGeom>
              <a:solidFill>
                <a:srgbClr val="0000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43" name="Rectangle 1015"/>
              <p:cNvSpPr>
                <a:spLocks noChangeArrowheads="1"/>
              </p:cNvSpPr>
              <p:nvPr/>
            </p:nvSpPr>
            <p:spPr bwMode="auto">
              <a:xfrm>
                <a:off x="3888" y="1774"/>
                <a:ext cx="46" cy="46"/>
              </a:xfrm>
              <a:prstGeom prst="rect">
                <a:avLst/>
              </a:prstGeom>
              <a:solidFill>
                <a:srgbClr val="0000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44" name="Rectangle 1016"/>
              <p:cNvSpPr>
                <a:spLocks noChangeArrowheads="1"/>
              </p:cNvSpPr>
              <p:nvPr/>
            </p:nvSpPr>
            <p:spPr bwMode="auto">
              <a:xfrm>
                <a:off x="4016" y="1719"/>
                <a:ext cx="46" cy="46"/>
              </a:xfrm>
              <a:prstGeom prst="rect">
                <a:avLst/>
              </a:prstGeom>
              <a:solidFill>
                <a:srgbClr val="0000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45" name="Rectangle 1017"/>
              <p:cNvSpPr>
                <a:spLocks noChangeArrowheads="1"/>
              </p:cNvSpPr>
              <p:nvPr/>
            </p:nvSpPr>
            <p:spPr bwMode="auto">
              <a:xfrm>
                <a:off x="4093" y="1697"/>
                <a:ext cx="46" cy="46"/>
              </a:xfrm>
              <a:prstGeom prst="rect">
                <a:avLst/>
              </a:prstGeom>
              <a:solidFill>
                <a:srgbClr val="0000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46" name="Rectangle 1018"/>
              <p:cNvSpPr>
                <a:spLocks noChangeArrowheads="1"/>
              </p:cNvSpPr>
              <p:nvPr/>
            </p:nvSpPr>
            <p:spPr bwMode="auto">
              <a:xfrm>
                <a:off x="4165" y="1655"/>
                <a:ext cx="46" cy="46"/>
              </a:xfrm>
              <a:prstGeom prst="rect">
                <a:avLst/>
              </a:prstGeom>
              <a:solidFill>
                <a:srgbClr val="0000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47" name="Rectangle 1019"/>
              <p:cNvSpPr>
                <a:spLocks noChangeArrowheads="1"/>
              </p:cNvSpPr>
              <p:nvPr/>
            </p:nvSpPr>
            <p:spPr bwMode="auto">
              <a:xfrm>
                <a:off x="4303" y="1564"/>
                <a:ext cx="46" cy="46"/>
              </a:xfrm>
              <a:prstGeom prst="rect">
                <a:avLst/>
              </a:prstGeom>
              <a:solidFill>
                <a:srgbClr val="0000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48" name="Rectangle 1020"/>
              <p:cNvSpPr>
                <a:spLocks noChangeArrowheads="1"/>
              </p:cNvSpPr>
              <p:nvPr/>
            </p:nvSpPr>
            <p:spPr bwMode="auto">
              <a:xfrm>
                <a:off x="4472" y="1277"/>
                <a:ext cx="46" cy="46"/>
              </a:xfrm>
              <a:prstGeom prst="rect">
                <a:avLst/>
              </a:prstGeom>
              <a:solidFill>
                <a:srgbClr val="0000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49" name="Rectangle 1021"/>
              <p:cNvSpPr>
                <a:spLocks noChangeArrowheads="1"/>
              </p:cNvSpPr>
              <p:nvPr/>
            </p:nvSpPr>
            <p:spPr bwMode="auto">
              <a:xfrm>
                <a:off x="4535" y="1209"/>
                <a:ext cx="46" cy="46"/>
              </a:xfrm>
              <a:prstGeom prst="rect">
                <a:avLst/>
              </a:prstGeom>
              <a:solidFill>
                <a:srgbClr val="0000FF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50" name="Rectangle 1022"/>
              <p:cNvSpPr>
                <a:spLocks noChangeArrowheads="1"/>
              </p:cNvSpPr>
              <p:nvPr/>
            </p:nvSpPr>
            <p:spPr bwMode="auto">
              <a:xfrm>
                <a:off x="3167" y="1874"/>
                <a:ext cx="46" cy="47"/>
              </a:xfrm>
              <a:prstGeom prst="rect">
                <a:avLst/>
              </a:prstGeom>
              <a:solidFill>
                <a:srgbClr val="FF0000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51" name="Rectangle 1023"/>
              <p:cNvSpPr>
                <a:spLocks noChangeArrowheads="1"/>
              </p:cNvSpPr>
              <p:nvPr/>
            </p:nvSpPr>
            <p:spPr bwMode="auto">
              <a:xfrm>
                <a:off x="3244" y="1873"/>
                <a:ext cx="46" cy="46"/>
              </a:xfrm>
              <a:prstGeom prst="rect">
                <a:avLst/>
              </a:prstGeom>
              <a:solidFill>
                <a:srgbClr val="FF0000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52" name="Rectangle 1024"/>
              <p:cNvSpPr>
                <a:spLocks noChangeArrowheads="1"/>
              </p:cNvSpPr>
              <p:nvPr/>
            </p:nvSpPr>
            <p:spPr bwMode="auto">
              <a:xfrm>
                <a:off x="3299" y="1871"/>
                <a:ext cx="47" cy="46"/>
              </a:xfrm>
              <a:prstGeom prst="rect">
                <a:avLst/>
              </a:prstGeom>
              <a:solidFill>
                <a:srgbClr val="FF0000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53" name="Rectangle 1025"/>
              <p:cNvSpPr>
                <a:spLocks noChangeArrowheads="1"/>
              </p:cNvSpPr>
              <p:nvPr/>
            </p:nvSpPr>
            <p:spPr bwMode="auto">
              <a:xfrm>
                <a:off x="3383" y="1868"/>
                <a:ext cx="46" cy="46"/>
              </a:xfrm>
              <a:prstGeom prst="rect">
                <a:avLst/>
              </a:prstGeom>
              <a:solidFill>
                <a:srgbClr val="FF0000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54" name="Rectangle 1026"/>
              <p:cNvSpPr>
                <a:spLocks noChangeArrowheads="1"/>
              </p:cNvSpPr>
              <p:nvPr/>
            </p:nvSpPr>
            <p:spPr bwMode="auto">
              <a:xfrm>
                <a:off x="3614" y="1857"/>
                <a:ext cx="46" cy="46"/>
              </a:xfrm>
              <a:prstGeom prst="rect">
                <a:avLst/>
              </a:prstGeom>
              <a:solidFill>
                <a:srgbClr val="FF0000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55" name="Rectangle 1027"/>
              <p:cNvSpPr>
                <a:spLocks noChangeArrowheads="1"/>
              </p:cNvSpPr>
              <p:nvPr/>
            </p:nvSpPr>
            <p:spPr bwMode="auto">
              <a:xfrm>
                <a:off x="3677" y="1851"/>
                <a:ext cx="46" cy="46"/>
              </a:xfrm>
              <a:prstGeom prst="rect">
                <a:avLst/>
              </a:prstGeom>
              <a:solidFill>
                <a:srgbClr val="FF0000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56" name="Rectangle 1028"/>
              <p:cNvSpPr>
                <a:spLocks noChangeArrowheads="1"/>
              </p:cNvSpPr>
              <p:nvPr/>
            </p:nvSpPr>
            <p:spPr bwMode="auto">
              <a:xfrm>
                <a:off x="3737" y="1839"/>
                <a:ext cx="46" cy="46"/>
              </a:xfrm>
              <a:prstGeom prst="rect">
                <a:avLst/>
              </a:prstGeom>
              <a:solidFill>
                <a:srgbClr val="FF0000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57" name="Rectangle 1029"/>
              <p:cNvSpPr>
                <a:spLocks noChangeArrowheads="1"/>
              </p:cNvSpPr>
              <p:nvPr/>
            </p:nvSpPr>
            <p:spPr bwMode="auto">
              <a:xfrm>
                <a:off x="4018" y="1717"/>
                <a:ext cx="46" cy="46"/>
              </a:xfrm>
              <a:prstGeom prst="rect">
                <a:avLst/>
              </a:prstGeom>
              <a:solidFill>
                <a:srgbClr val="FF0000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58" name="Rectangle 1030"/>
              <p:cNvSpPr>
                <a:spLocks noChangeArrowheads="1"/>
              </p:cNvSpPr>
              <p:nvPr/>
            </p:nvSpPr>
            <p:spPr bwMode="auto">
              <a:xfrm>
                <a:off x="4073" y="1659"/>
                <a:ext cx="46" cy="47"/>
              </a:xfrm>
              <a:prstGeom prst="rect">
                <a:avLst/>
              </a:prstGeom>
              <a:solidFill>
                <a:srgbClr val="FF0000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59" name="Rectangle 1031"/>
              <p:cNvSpPr>
                <a:spLocks noChangeArrowheads="1"/>
              </p:cNvSpPr>
              <p:nvPr/>
            </p:nvSpPr>
            <p:spPr bwMode="auto">
              <a:xfrm>
                <a:off x="4133" y="1590"/>
                <a:ext cx="46" cy="46"/>
              </a:xfrm>
              <a:prstGeom prst="rect">
                <a:avLst/>
              </a:prstGeom>
              <a:solidFill>
                <a:srgbClr val="FF0000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60" name="Rectangle 1032"/>
              <p:cNvSpPr>
                <a:spLocks noChangeArrowheads="1"/>
              </p:cNvSpPr>
              <p:nvPr/>
            </p:nvSpPr>
            <p:spPr bwMode="auto">
              <a:xfrm>
                <a:off x="4171" y="1487"/>
                <a:ext cx="46" cy="46"/>
              </a:xfrm>
              <a:prstGeom prst="rect">
                <a:avLst/>
              </a:prstGeom>
              <a:solidFill>
                <a:srgbClr val="FF0000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61" name="Rectangle 1033"/>
              <p:cNvSpPr>
                <a:spLocks noChangeArrowheads="1"/>
              </p:cNvSpPr>
              <p:nvPr/>
            </p:nvSpPr>
            <p:spPr bwMode="auto">
              <a:xfrm>
                <a:off x="4180" y="1471"/>
                <a:ext cx="47" cy="46"/>
              </a:xfrm>
              <a:prstGeom prst="rect">
                <a:avLst/>
              </a:prstGeom>
              <a:solidFill>
                <a:srgbClr val="FF0000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62" name="Rectangle 1034"/>
              <p:cNvSpPr>
                <a:spLocks noChangeArrowheads="1"/>
              </p:cNvSpPr>
              <p:nvPr/>
            </p:nvSpPr>
            <p:spPr bwMode="auto">
              <a:xfrm>
                <a:off x="4220" y="1381"/>
                <a:ext cx="46" cy="47"/>
              </a:xfrm>
              <a:prstGeom prst="rect">
                <a:avLst/>
              </a:prstGeom>
              <a:solidFill>
                <a:srgbClr val="FF0000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63" name="Rectangle 1035"/>
              <p:cNvSpPr>
                <a:spLocks noChangeArrowheads="1"/>
              </p:cNvSpPr>
              <p:nvPr/>
            </p:nvSpPr>
            <p:spPr bwMode="auto">
              <a:xfrm>
                <a:off x="4478" y="775"/>
                <a:ext cx="46" cy="46"/>
              </a:xfrm>
              <a:prstGeom prst="rect">
                <a:avLst/>
              </a:prstGeom>
              <a:solidFill>
                <a:srgbClr val="FF0000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64" name="Rectangle 1036"/>
              <p:cNvSpPr>
                <a:spLocks noChangeArrowheads="1"/>
              </p:cNvSpPr>
              <p:nvPr/>
            </p:nvSpPr>
            <p:spPr bwMode="auto">
              <a:xfrm>
                <a:off x="4569" y="731"/>
                <a:ext cx="46" cy="46"/>
              </a:xfrm>
              <a:prstGeom prst="rect">
                <a:avLst/>
              </a:prstGeom>
              <a:solidFill>
                <a:srgbClr val="FF0000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65" name="Rectangle 1037"/>
              <p:cNvSpPr>
                <a:spLocks noChangeArrowheads="1"/>
              </p:cNvSpPr>
              <p:nvPr/>
            </p:nvSpPr>
            <p:spPr bwMode="auto">
              <a:xfrm>
                <a:off x="4598" y="719"/>
                <a:ext cx="46" cy="46"/>
              </a:xfrm>
              <a:prstGeom prst="rect">
                <a:avLst/>
              </a:prstGeom>
              <a:solidFill>
                <a:srgbClr val="FF0000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de-DE"/>
              </a:p>
            </p:txBody>
          </p:sp>
          <p:sp>
            <p:nvSpPr>
              <p:cNvPr id="12566" name="Rectangle 1038"/>
              <p:cNvSpPr>
                <a:spLocks noChangeArrowheads="1"/>
              </p:cNvSpPr>
              <p:nvPr/>
            </p:nvSpPr>
            <p:spPr bwMode="auto">
              <a:xfrm>
                <a:off x="3171" y="1935"/>
                <a:ext cx="54" cy="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0</a:t>
                </a:r>
                <a:endParaRPr lang="en-US"/>
              </a:p>
            </p:txBody>
          </p:sp>
          <p:sp>
            <p:nvSpPr>
              <p:cNvPr id="12567" name="Rectangle 1039"/>
              <p:cNvSpPr>
                <a:spLocks noChangeArrowheads="1"/>
              </p:cNvSpPr>
              <p:nvPr/>
            </p:nvSpPr>
            <p:spPr bwMode="auto">
              <a:xfrm>
                <a:off x="3336" y="1935"/>
                <a:ext cx="108" cy="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10</a:t>
                </a:r>
                <a:endParaRPr lang="en-US"/>
              </a:p>
            </p:txBody>
          </p:sp>
          <p:sp>
            <p:nvSpPr>
              <p:cNvPr id="12568" name="Rectangle 1040"/>
              <p:cNvSpPr>
                <a:spLocks noChangeArrowheads="1"/>
              </p:cNvSpPr>
              <p:nvPr/>
            </p:nvSpPr>
            <p:spPr bwMode="auto">
              <a:xfrm>
                <a:off x="3521" y="1935"/>
                <a:ext cx="109" cy="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20</a:t>
                </a:r>
                <a:endParaRPr lang="en-US"/>
              </a:p>
            </p:txBody>
          </p:sp>
          <p:sp>
            <p:nvSpPr>
              <p:cNvPr id="12569" name="Rectangle 1041"/>
              <p:cNvSpPr>
                <a:spLocks noChangeArrowheads="1"/>
              </p:cNvSpPr>
              <p:nvPr/>
            </p:nvSpPr>
            <p:spPr bwMode="auto">
              <a:xfrm>
                <a:off x="3704" y="1935"/>
                <a:ext cx="108" cy="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30</a:t>
                </a:r>
                <a:endParaRPr lang="en-US"/>
              </a:p>
            </p:txBody>
          </p:sp>
          <p:sp>
            <p:nvSpPr>
              <p:cNvPr id="12570" name="Rectangle 1042"/>
              <p:cNvSpPr>
                <a:spLocks noChangeArrowheads="1"/>
              </p:cNvSpPr>
              <p:nvPr/>
            </p:nvSpPr>
            <p:spPr bwMode="auto">
              <a:xfrm>
                <a:off x="3889" y="1935"/>
                <a:ext cx="109" cy="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40</a:t>
                </a:r>
                <a:endParaRPr lang="en-US"/>
              </a:p>
            </p:txBody>
          </p:sp>
          <p:sp>
            <p:nvSpPr>
              <p:cNvPr id="12571" name="Rectangle 1043"/>
              <p:cNvSpPr>
                <a:spLocks noChangeArrowheads="1"/>
              </p:cNvSpPr>
              <p:nvPr/>
            </p:nvSpPr>
            <p:spPr bwMode="auto">
              <a:xfrm>
                <a:off x="4073" y="1935"/>
                <a:ext cx="108" cy="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50</a:t>
                </a:r>
                <a:endParaRPr lang="en-US"/>
              </a:p>
            </p:txBody>
          </p:sp>
          <p:sp>
            <p:nvSpPr>
              <p:cNvPr id="12572" name="Rectangle 1044"/>
              <p:cNvSpPr>
                <a:spLocks noChangeArrowheads="1"/>
              </p:cNvSpPr>
              <p:nvPr/>
            </p:nvSpPr>
            <p:spPr bwMode="auto">
              <a:xfrm>
                <a:off x="4257" y="1935"/>
                <a:ext cx="108" cy="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60</a:t>
                </a:r>
                <a:endParaRPr lang="en-US"/>
              </a:p>
            </p:txBody>
          </p:sp>
          <p:sp>
            <p:nvSpPr>
              <p:cNvPr id="12573" name="Rectangle 1045"/>
              <p:cNvSpPr>
                <a:spLocks noChangeArrowheads="1"/>
              </p:cNvSpPr>
              <p:nvPr/>
            </p:nvSpPr>
            <p:spPr bwMode="auto">
              <a:xfrm>
                <a:off x="4438" y="1935"/>
                <a:ext cx="109" cy="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70</a:t>
                </a:r>
                <a:endParaRPr lang="en-US"/>
              </a:p>
            </p:txBody>
          </p:sp>
          <p:sp>
            <p:nvSpPr>
              <p:cNvPr id="12574" name="Rectangle 1046"/>
              <p:cNvSpPr>
                <a:spLocks noChangeArrowheads="1"/>
              </p:cNvSpPr>
              <p:nvPr/>
            </p:nvSpPr>
            <p:spPr bwMode="auto">
              <a:xfrm>
                <a:off x="4625" y="1935"/>
                <a:ext cx="108" cy="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80</a:t>
                </a:r>
                <a:endParaRPr lang="en-US"/>
              </a:p>
            </p:txBody>
          </p:sp>
          <p:sp>
            <p:nvSpPr>
              <p:cNvPr id="12575" name="Rectangle 1047"/>
              <p:cNvSpPr>
                <a:spLocks noChangeArrowheads="1"/>
              </p:cNvSpPr>
              <p:nvPr/>
            </p:nvSpPr>
            <p:spPr bwMode="auto">
              <a:xfrm>
                <a:off x="4808" y="1935"/>
                <a:ext cx="108" cy="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90</a:t>
                </a:r>
                <a:endParaRPr lang="en-US"/>
              </a:p>
            </p:txBody>
          </p:sp>
          <p:sp>
            <p:nvSpPr>
              <p:cNvPr id="12576" name="Rectangle 1048"/>
              <p:cNvSpPr>
                <a:spLocks noChangeArrowheads="1"/>
              </p:cNvSpPr>
              <p:nvPr/>
            </p:nvSpPr>
            <p:spPr bwMode="auto">
              <a:xfrm>
                <a:off x="4973" y="1935"/>
                <a:ext cx="162" cy="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100</a:t>
                </a:r>
                <a:endParaRPr lang="en-US"/>
              </a:p>
            </p:txBody>
          </p:sp>
          <p:sp>
            <p:nvSpPr>
              <p:cNvPr id="12577" name="Rectangle 1049"/>
              <p:cNvSpPr>
                <a:spLocks noChangeArrowheads="1"/>
              </p:cNvSpPr>
              <p:nvPr/>
            </p:nvSpPr>
            <p:spPr bwMode="auto">
              <a:xfrm>
                <a:off x="3109" y="1853"/>
                <a:ext cx="54" cy="1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0</a:t>
                </a:r>
                <a:endParaRPr lang="en-US"/>
              </a:p>
            </p:txBody>
          </p:sp>
          <p:sp>
            <p:nvSpPr>
              <p:cNvPr id="12578" name="Rectangle 1050"/>
              <p:cNvSpPr>
                <a:spLocks noChangeArrowheads="1"/>
              </p:cNvSpPr>
              <p:nvPr/>
            </p:nvSpPr>
            <p:spPr bwMode="auto">
              <a:xfrm>
                <a:off x="3071" y="1513"/>
                <a:ext cx="108" cy="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20</a:t>
                </a:r>
                <a:endParaRPr lang="en-US"/>
              </a:p>
            </p:txBody>
          </p:sp>
          <p:sp>
            <p:nvSpPr>
              <p:cNvPr id="12579" name="Rectangle 1051"/>
              <p:cNvSpPr>
                <a:spLocks noChangeArrowheads="1"/>
              </p:cNvSpPr>
              <p:nvPr/>
            </p:nvSpPr>
            <p:spPr bwMode="auto">
              <a:xfrm>
                <a:off x="3071" y="1172"/>
                <a:ext cx="108" cy="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40</a:t>
                </a:r>
                <a:endParaRPr lang="en-US"/>
              </a:p>
            </p:txBody>
          </p:sp>
          <p:sp>
            <p:nvSpPr>
              <p:cNvPr id="12580" name="Rectangle 1052"/>
              <p:cNvSpPr>
                <a:spLocks noChangeArrowheads="1"/>
              </p:cNvSpPr>
              <p:nvPr/>
            </p:nvSpPr>
            <p:spPr bwMode="auto">
              <a:xfrm>
                <a:off x="3071" y="830"/>
                <a:ext cx="108" cy="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000">
                    <a:solidFill>
                      <a:srgbClr val="000000"/>
                    </a:solidFill>
                    <a:latin typeface="Times New Roman" pitchFamily="18" charset="0"/>
                  </a:rPr>
                  <a:t>60</a:t>
                </a:r>
                <a:endParaRPr lang="en-US"/>
              </a:p>
            </p:txBody>
          </p:sp>
        </p:grpSp>
        <p:sp>
          <p:nvSpPr>
            <p:cNvPr id="12309" name="Rectangle 1053"/>
            <p:cNvSpPr>
              <a:spLocks noChangeArrowheads="1"/>
            </p:cNvSpPr>
            <p:nvPr/>
          </p:nvSpPr>
          <p:spPr bwMode="auto">
            <a:xfrm>
              <a:off x="3071" y="487"/>
              <a:ext cx="108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</a:rPr>
                <a:t>80</a:t>
              </a:r>
              <a:endParaRPr lang="en-US"/>
            </a:p>
          </p:txBody>
        </p:sp>
        <p:sp>
          <p:nvSpPr>
            <p:cNvPr id="12310" name="Line 1054"/>
            <p:cNvSpPr>
              <a:spLocks noChangeShapeType="1"/>
            </p:cNvSpPr>
            <p:nvPr/>
          </p:nvSpPr>
          <p:spPr bwMode="auto">
            <a:xfrm flipV="1">
              <a:off x="3190" y="1901"/>
              <a:ext cx="1" cy="2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11" name="Line 1055"/>
            <p:cNvSpPr>
              <a:spLocks noChangeShapeType="1"/>
            </p:cNvSpPr>
            <p:nvPr/>
          </p:nvSpPr>
          <p:spPr bwMode="auto">
            <a:xfrm flipV="1">
              <a:off x="3283" y="1901"/>
              <a:ext cx="1" cy="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12" name="Line 1056"/>
            <p:cNvSpPr>
              <a:spLocks noChangeShapeType="1"/>
            </p:cNvSpPr>
            <p:nvPr/>
          </p:nvSpPr>
          <p:spPr bwMode="auto">
            <a:xfrm flipV="1">
              <a:off x="3374" y="1901"/>
              <a:ext cx="1" cy="2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13" name="Line 1057"/>
            <p:cNvSpPr>
              <a:spLocks noChangeShapeType="1"/>
            </p:cNvSpPr>
            <p:nvPr/>
          </p:nvSpPr>
          <p:spPr bwMode="auto">
            <a:xfrm flipV="1">
              <a:off x="3466" y="1901"/>
              <a:ext cx="1" cy="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14" name="Line 1058"/>
            <p:cNvSpPr>
              <a:spLocks noChangeShapeType="1"/>
            </p:cNvSpPr>
            <p:nvPr/>
          </p:nvSpPr>
          <p:spPr bwMode="auto">
            <a:xfrm flipV="1">
              <a:off x="3558" y="1901"/>
              <a:ext cx="1" cy="2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15" name="Line 1059"/>
            <p:cNvSpPr>
              <a:spLocks noChangeShapeType="1"/>
            </p:cNvSpPr>
            <p:nvPr/>
          </p:nvSpPr>
          <p:spPr bwMode="auto">
            <a:xfrm flipV="1">
              <a:off x="3650" y="1901"/>
              <a:ext cx="1" cy="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16" name="Line 1060"/>
            <p:cNvSpPr>
              <a:spLocks noChangeShapeType="1"/>
            </p:cNvSpPr>
            <p:nvPr/>
          </p:nvSpPr>
          <p:spPr bwMode="auto">
            <a:xfrm flipV="1">
              <a:off x="3742" y="1901"/>
              <a:ext cx="1" cy="2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17" name="Line 1061"/>
            <p:cNvSpPr>
              <a:spLocks noChangeShapeType="1"/>
            </p:cNvSpPr>
            <p:nvPr/>
          </p:nvSpPr>
          <p:spPr bwMode="auto">
            <a:xfrm flipV="1">
              <a:off x="3834" y="1901"/>
              <a:ext cx="1" cy="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18" name="Line 1062"/>
            <p:cNvSpPr>
              <a:spLocks noChangeShapeType="1"/>
            </p:cNvSpPr>
            <p:nvPr/>
          </p:nvSpPr>
          <p:spPr bwMode="auto">
            <a:xfrm flipV="1">
              <a:off x="3926" y="1901"/>
              <a:ext cx="1" cy="2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19" name="Line 1063"/>
            <p:cNvSpPr>
              <a:spLocks noChangeShapeType="1"/>
            </p:cNvSpPr>
            <p:nvPr/>
          </p:nvSpPr>
          <p:spPr bwMode="auto">
            <a:xfrm flipV="1">
              <a:off x="4018" y="1901"/>
              <a:ext cx="1" cy="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20" name="Line 1064"/>
            <p:cNvSpPr>
              <a:spLocks noChangeShapeType="1"/>
            </p:cNvSpPr>
            <p:nvPr/>
          </p:nvSpPr>
          <p:spPr bwMode="auto">
            <a:xfrm flipV="1">
              <a:off x="4110" y="1901"/>
              <a:ext cx="1" cy="2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21" name="Line 1065"/>
            <p:cNvSpPr>
              <a:spLocks noChangeShapeType="1"/>
            </p:cNvSpPr>
            <p:nvPr/>
          </p:nvSpPr>
          <p:spPr bwMode="auto">
            <a:xfrm flipV="1">
              <a:off x="4202" y="1901"/>
              <a:ext cx="1" cy="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22" name="Line 1066"/>
            <p:cNvSpPr>
              <a:spLocks noChangeShapeType="1"/>
            </p:cNvSpPr>
            <p:nvPr/>
          </p:nvSpPr>
          <p:spPr bwMode="auto">
            <a:xfrm flipV="1">
              <a:off x="4293" y="1901"/>
              <a:ext cx="1" cy="2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23" name="Line 1067"/>
            <p:cNvSpPr>
              <a:spLocks noChangeShapeType="1"/>
            </p:cNvSpPr>
            <p:nvPr/>
          </p:nvSpPr>
          <p:spPr bwMode="auto">
            <a:xfrm flipV="1">
              <a:off x="4386" y="1901"/>
              <a:ext cx="1" cy="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24" name="Line 1068"/>
            <p:cNvSpPr>
              <a:spLocks noChangeShapeType="1"/>
            </p:cNvSpPr>
            <p:nvPr/>
          </p:nvSpPr>
          <p:spPr bwMode="auto">
            <a:xfrm flipV="1">
              <a:off x="4478" y="1901"/>
              <a:ext cx="1" cy="2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25" name="Line 1069"/>
            <p:cNvSpPr>
              <a:spLocks noChangeShapeType="1"/>
            </p:cNvSpPr>
            <p:nvPr/>
          </p:nvSpPr>
          <p:spPr bwMode="auto">
            <a:xfrm flipV="1">
              <a:off x="4570" y="1901"/>
              <a:ext cx="1" cy="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26" name="Line 1070"/>
            <p:cNvSpPr>
              <a:spLocks noChangeShapeType="1"/>
            </p:cNvSpPr>
            <p:nvPr/>
          </p:nvSpPr>
          <p:spPr bwMode="auto">
            <a:xfrm flipV="1">
              <a:off x="4661" y="1901"/>
              <a:ext cx="1" cy="2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27" name="Line 1071"/>
            <p:cNvSpPr>
              <a:spLocks noChangeShapeType="1"/>
            </p:cNvSpPr>
            <p:nvPr/>
          </p:nvSpPr>
          <p:spPr bwMode="auto">
            <a:xfrm flipV="1">
              <a:off x="4753" y="1901"/>
              <a:ext cx="1" cy="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28" name="Line 1072"/>
            <p:cNvSpPr>
              <a:spLocks noChangeShapeType="1"/>
            </p:cNvSpPr>
            <p:nvPr/>
          </p:nvSpPr>
          <p:spPr bwMode="auto">
            <a:xfrm flipV="1">
              <a:off x="4846" y="1901"/>
              <a:ext cx="1" cy="2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29" name="Line 1073"/>
            <p:cNvSpPr>
              <a:spLocks noChangeShapeType="1"/>
            </p:cNvSpPr>
            <p:nvPr/>
          </p:nvSpPr>
          <p:spPr bwMode="auto">
            <a:xfrm flipV="1">
              <a:off x="4937" y="1901"/>
              <a:ext cx="1" cy="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30" name="Line 1074"/>
            <p:cNvSpPr>
              <a:spLocks noChangeShapeType="1"/>
            </p:cNvSpPr>
            <p:nvPr/>
          </p:nvSpPr>
          <p:spPr bwMode="auto">
            <a:xfrm flipV="1">
              <a:off x="5029" y="1901"/>
              <a:ext cx="1" cy="2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31" name="Line 1075"/>
            <p:cNvSpPr>
              <a:spLocks noChangeShapeType="1"/>
            </p:cNvSpPr>
            <p:nvPr/>
          </p:nvSpPr>
          <p:spPr bwMode="auto">
            <a:xfrm>
              <a:off x="3190" y="1901"/>
              <a:ext cx="1839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32" name="Line 1076"/>
            <p:cNvSpPr>
              <a:spLocks noChangeShapeType="1"/>
            </p:cNvSpPr>
            <p:nvPr/>
          </p:nvSpPr>
          <p:spPr bwMode="auto">
            <a:xfrm>
              <a:off x="3164" y="1901"/>
              <a:ext cx="26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33" name="Line 1077"/>
            <p:cNvSpPr>
              <a:spLocks noChangeShapeType="1"/>
            </p:cNvSpPr>
            <p:nvPr/>
          </p:nvSpPr>
          <p:spPr bwMode="auto">
            <a:xfrm>
              <a:off x="3177" y="1731"/>
              <a:ext cx="13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34" name="Line 1078"/>
            <p:cNvSpPr>
              <a:spLocks noChangeShapeType="1"/>
            </p:cNvSpPr>
            <p:nvPr/>
          </p:nvSpPr>
          <p:spPr bwMode="auto">
            <a:xfrm>
              <a:off x="3164" y="1560"/>
              <a:ext cx="26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35" name="Line 1079"/>
            <p:cNvSpPr>
              <a:spLocks noChangeShapeType="1"/>
            </p:cNvSpPr>
            <p:nvPr/>
          </p:nvSpPr>
          <p:spPr bwMode="auto">
            <a:xfrm>
              <a:off x="3177" y="1389"/>
              <a:ext cx="13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36" name="Line 1080"/>
            <p:cNvSpPr>
              <a:spLocks noChangeShapeType="1"/>
            </p:cNvSpPr>
            <p:nvPr/>
          </p:nvSpPr>
          <p:spPr bwMode="auto">
            <a:xfrm>
              <a:off x="3164" y="1219"/>
              <a:ext cx="26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37" name="Line 1081"/>
            <p:cNvSpPr>
              <a:spLocks noChangeShapeType="1"/>
            </p:cNvSpPr>
            <p:nvPr/>
          </p:nvSpPr>
          <p:spPr bwMode="auto">
            <a:xfrm>
              <a:off x="3177" y="1047"/>
              <a:ext cx="13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38" name="Line 1082"/>
            <p:cNvSpPr>
              <a:spLocks noChangeShapeType="1"/>
            </p:cNvSpPr>
            <p:nvPr/>
          </p:nvSpPr>
          <p:spPr bwMode="auto">
            <a:xfrm>
              <a:off x="3164" y="877"/>
              <a:ext cx="26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39" name="Line 1083"/>
            <p:cNvSpPr>
              <a:spLocks noChangeShapeType="1"/>
            </p:cNvSpPr>
            <p:nvPr/>
          </p:nvSpPr>
          <p:spPr bwMode="auto">
            <a:xfrm>
              <a:off x="3177" y="706"/>
              <a:ext cx="13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40" name="Line 1084"/>
            <p:cNvSpPr>
              <a:spLocks noChangeShapeType="1"/>
            </p:cNvSpPr>
            <p:nvPr/>
          </p:nvSpPr>
          <p:spPr bwMode="auto">
            <a:xfrm>
              <a:off x="3164" y="535"/>
              <a:ext cx="26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41" name="Freeform 1085"/>
            <p:cNvSpPr>
              <a:spLocks/>
            </p:cNvSpPr>
            <p:nvPr/>
          </p:nvSpPr>
          <p:spPr bwMode="auto">
            <a:xfrm>
              <a:off x="3190" y="535"/>
              <a:ext cx="1" cy="1366"/>
            </a:xfrm>
            <a:custGeom>
              <a:avLst/>
              <a:gdLst>
                <a:gd name="T0" fmla="*/ 0 w 1"/>
                <a:gd name="T1" fmla="*/ 365 h 1779"/>
                <a:gd name="T2" fmla="*/ 0 w 1"/>
                <a:gd name="T3" fmla="*/ 0 h 1779"/>
                <a:gd name="T4" fmla="*/ 0 w 1"/>
                <a:gd name="T5" fmla="*/ 7 h 1779"/>
                <a:gd name="T6" fmla="*/ 0 60000 65536"/>
                <a:gd name="T7" fmla="*/ 0 60000 65536"/>
                <a:gd name="T8" fmla="*/ 0 60000 65536"/>
                <a:gd name="T9" fmla="*/ 0 w 1"/>
                <a:gd name="T10" fmla="*/ 0 h 1779"/>
                <a:gd name="T11" fmla="*/ 1 w 1"/>
                <a:gd name="T12" fmla="*/ 1779 h 17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779">
                  <a:moveTo>
                    <a:pt x="0" y="1779"/>
                  </a:moveTo>
                  <a:lnTo>
                    <a:pt x="0" y="0"/>
                  </a:lnTo>
                  <a:lnTo>
                    <a:pt x="0" y="34"/>
                  </a:lnTo>
                </a:path>
              </a:pathLst>
            </a:cu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de-DE"/>
            </a:p>
          </p:txBody>
        </p:sp>
        <p:sp>
          <p:nvSpPr>
            <p:cNvPr id="12342" name="Line 1086"/>
            <p:cNvSpPr>
              <a:spLocks noChangeShapeType="1"/>
            </p:cNvSpPr>
            <p:nvPr/>
          </p:nvSpPr>
          <p:spPr bwMode="auto">
            <a:xfrm>
              <a:off x="3283" y="535"/>
              <a:ext cx="1" cy="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43" name="Line 1087"/>
            <p:cNvSpPr>
              <a:spLocks noChangeShapeType="1"/>
            </p:cNvSpPr>
            <p:nvPr/>
          </p:nvSpPr>
          <p:spPr bwMode="auto">
            <a:xfrm>
              <a:off x="3374" y="535"/>
              <a:ext cx="1" cy="2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44" name="Line 1088"/>
            <p:cNvSpPr>
              <a:spLocks noChangeShapeType="1"/>
            </p:cNvSpPr>
            <p:nvPr/>
          </p:nvSpPr>
          <p:spPr bwMode="auto">
            <a:xfrm>
              <a:off x="3466" y="535"/>
              <a:ext cx="1" cy="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45" name="Line 1089"/>
            <p:cNvSpPr>
              <a:spLocks noChangeShapeType="1"/>
            </p:cNvSpPr>
            <p:nvPr/>
          </p:nvSpPr>
          <p:spPr bwMode="auto">
            <a:xfrm>
              <a:off x="3558" y="535"/>
              <a:ext cx="1" cy="2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46" name="Line 1090"/>
            <p:cNvSpPr>
              <a:spLocks noChangeShapeType="1"/>
            </p:cNvSpPr>
            <p:nvPr/>
          </p:nvSpPr>
          <p:spPr bwMode="auto">
            <a:xfrm>
              <a:off x="3650" y="535"/>
              <a:ext cx="1" cy="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47" name="Line 1091"/>
            <p:cNvSpPr>
              <a:spLocks noChangeShapeType="1"/>
            </p:cNvSpPr>
            <p:nvPr/>
          </p:nvSpPr>
          <p:spPr bwMode="auto">
            <a:xfrm>
              <a:off x="3742" y="535"/>
              <a:ext cx="1" cy="2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48" name="Line 1092"/>
            <p:cNvSpPr>
              <a:spLocks noChangeShapeType="1"/>
            </p:cNvSpPr>
            <p:nvPr/>
          </p:nvSpPr>
          <p:spPr bwMode="auto">
            <a:xfrm>
              <a:off x="3834" y="535"/>
              <a:ext cx="1" cy="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49" name="Line 1093"/>
            <p:cNvSpPr>
              <a:spLocks noChangeShapeType="1"/>
            </p:cNvSpPr>
            <p:nvPr/>
          </p:nvSpPr>
          <p:spPr bwMode="auto">
            <a:xfrm>
              <a:off x="3926" y="535"/>
              <a:ext cx="1" cy="2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50" name="Line 1094"/>
            <p:cNvSpPr>
              <a:spLocks noChangeShapeType="1"/>
            </p:cNvSpPr>
            <p:nvPr/>
          </p:nvSpPr>
          <p:spPr bwMode="auto">
            <a:xfrm>
              <a:off x="4018" y="535"/>
              <a:ext cx="1" cy="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51" name="Line 1095"/>
            <p:cNvSpPr>
              <a:spLocks noChangeShapeType="1"/>
            </p:cNvSpPr>
            <p:nvPr/>
          </p:nvSpPr>
          <p:spPr bwMode="auto">
            <a:xfrm>
              <a:off x="4110" y="535"/>
              <a:ext cx="1" cy="2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52" name="Line 1096"/>
            <p:cNvSpPr>
              <a:spLocks noChangeShapeType="1"/>
            </p:cNvSpPr>
            <p:nvPr/>
          </p:nvSpPr>
          <p:spPr bwMode="auto">
            <a:xfrm>
              <a:off x="4202" y="535"/>
              <a:ext cx="1" cy="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53" name="Line 1097"/>
            <p:cNvSpPr>
              <a:spLocks noChangeShapeType="1"/>
            </p:cNvSpPr>
            <p:nvPr/>
          </p:nvSpPr>
          <p:spPr bwMode="auto">
            <a:xfrm>
              <a:off x="4293" y="535"/>
              <a:ext cx="1" cy="2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54" name="Line 1098"/>
            <p:cNvSpPr>
              <a:spLocks noChangeShapeType="1"/>
            </p:cNvSpPr>
            <p:nvPr/>
          </p:nvSpPr>
          <p:spPr bwMode="auto">
            <a:xfrm>
              <a:off x="4386" y="535"/>
              <a:ext cx="1" cy="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55" name="Line 1099"/>
            <p:cNvSpPr>
              <a:spLocks noChangeShapeType="1"/>
            </p:cNvSpPr>
            <p:nvPr/>
          </p:nvSpPr>
          <p:spPr bwMode="auto">
            <a:xfrm>
              <a:off x="4478" y="535"/>
              <a:ext cx="1" cy="2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56" name="Line 1100"/>
            <p:cNvSpPr>
              <a:spLocks noChangeShapeType="1"/>
            </p:cNvSpPr>
            <p:nvPr/>
          </p:nvSpPr>
          <p:spPr bwMode="auto">
            <a:xfrm>
              <a:off x="4570" y="535"/>
              <a:ext cx="1" cy="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57" name="Line 1101"/>
            <p:cNvSpPr>
              <a:spLocks noChangeShapeType="1"/>
            </p:cNvSpPr>
            <p:nvPr/>
          </p:nvSpPr>
          <p:spPr bwMode="auto">
            <a:xfrm>
              <a:off x="4661" y="535"/>
              <a:ext cx="1" cy="2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58" name="Line 1102"/>
            <p:cNvSpPr>
              <a:spLocks noChangeShapeType="1"/>
            </p:cNvSpPr>
            <p:nvPr/>
          </p:nvSpPr>
          <p:spPr bwMode="auto">
            <a:xfrm>
              <a:off x="4753" y="535"/>
              <a:ext cx="1" cy="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59" name="Line 1103"/>
            <p:cNvSpPr>
              <a:spLocks noChangeShapeType="1"/>
            </p:cNvSpPr>
            <p:nvPr/>
          </p:nvSpPr>
          <p:spPr bwMode="auto">
            <a:xfrm>
              <a:off x="4846" y="535"/>
              <a:ext cx="1" cy="2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60" name="Line 1104"/>
            <p:cNvSpPr>
              <a:spLocks noChangeShapeType="1"/>
            </p:cNvSpPr>
            <p:nvPr/>
          </p:nvSpPr>
          <p:spPr bwMode="auto">
            <a:xfrm>
              <a:off x="4937" y="535"/>
              <a:ext cx="1" cy="1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61" name="Line 1105"/>
            <p:cNvSpPr>
              <a:spLocks noChangeShapeType="1"/>
            </p:cNvSpPr>
            <p:nvPr/>
          </p:nvSpPr>
          <p:spPr bwMode="auto">
            <a:xfrm>
              <a:off x="5029" y="535"/>
              <a:ext cx="1" cy="2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62" name="Line 1106"/>
            <p:cNvSpPr>
              <a:spLocks noChangeShapeType="1"/>
            </p:cNvSpPr>
            <p:nvPr/>
          </p:nvSpPr>
          <p:spPr bwMode="auto">
            <a:xfrm>
              <a:off x="3190" y="535"/>
              <a:ext cx="1839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63" name="Rectangle 1107"/>
            <p:cNvSpPr>
              <a:spLocks noChangeArrowheads="1"/>
            </p:cNvSpPr>
            <p:nvPr/>
          </p:nvSpPr>
          <p:spPr bwMode="auto">
            <a:xfrm rot="-5400000">
              <a:off x="5021" y="1094"/>
              <a:ext cx="467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</a:rPr>
                <a:t>CDW (g/l)</a:t>
              </a:r>
              <a:endParaRPr lang="en-US"/>
            </a:p>
          </p:txBody>
        </p:sp>
        <p:sp>
          <p:nvSpPr>
            <p:cNvPr id="12364" name="Rectangle 1108"/>
            <p:cNvSpPr>
              <a:spLocks noChangeArrowheads="1"/>
            </p:cNvSpPr>
            <p:nvPr/>
          </p:nvSpPr>
          <p:spPr bwMode="auto">
            <a:xfrm rot="-5400000">
              <a:off x="2403" y="967"/>
              <a:ext cx="1129" cy="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</a:rPr>
                <a:t>Fructose, Succinate (mM)</a:t>
              </a:r>
              <a:endParaRPr lang="en-US"/>
            </a:p>
          </p:txBody>
        </p:sp>
        <p:sp>
          <p:nvSpPr>
            <p:cNvPr id="12365" name="Rectangle 1109"/>
            <p:cNvSpPr>
              <a:spLocks noChangeArrowheads="1"/>
            </p:cNvSpPr>
            <p:nvPr/>
          </p:nvSpPr>
          <p:spPr bwMode="auto">
            <a:xfrm>
              <a:off x="4045" y="2063"/>
              <a:ext cx="183" cy="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</a:rPr>
                <a:t>t (h)</a:t>
              </a:r>
              <a:endParaRPr lang="en-US"/>
            </a:p>
          </p:txBody>
        </p:sp>
        <p:sp>
          <p:nvSpPr>
            <p:cNvPr id="12366" name="Rectangle 1110"/>
            <p:cNvSpPr>
              <a:spLocks noChangeArrowheads="1"/>
            </p:cNvSpPr>
            <p:nvPr/>
          </p:nvSpPr>
          <p:spPr bwMode="auto">
            <a:xfrm>
              <a:off x="5058" y="1855"/>
              <a:ext cx="135" cy="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</a:rPr>
                <a:t>0.0</a:t>
              </a:r>
              <a:endParaRPr lang="en-US"/>
            </a:p>
          </p:txBody>
        </p:sp>
        <p:sp>
          <p:nvSpPr>
            <p:cNvPr id="12367" name="Rectangle 1111"/>
            <p:cNvSpPr>
              <a:spLocks noChangeArrowheads="1"/>
            </p:cNvSpPr>
            <p:nvPr/>
          </p:nvSpPr>
          <p:spPr bwMode="auto">
            <a:xfrm>
              <a:off x="5058" y="1512"/>
              <a:ext cx="135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</a:rPr>
                <a:t>1.0</a:t>
              </a:r>
              <a:endParaRPr lang="en-US"/>
            </a:p>
          </p:txBody>
        </p:sp>
        <p:sp>
          <p:nvSpPr>
            <p:cNvPr id="12368" name="Rectangle 1112"/>
            <p:cNvSpPr>
              <a:spLocks noChangeArrowheads="1"/>
            </p:cNvSpPr>
            <p:nvPr/>
          </p:nvSpPr>
          <p:spPr bwMode="auto">
            <a:xfrm>
              <a:off x="5058" y="1173"/>
              <a:ext cx="135" cy="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</a:rPr>
                <a:t>2.0</a:t>
              </a:r>
              <a:endParaRPr lang="en-US"/>
            </a:p>
          </p:txBody>
        </p:sp>
        <p:sp>
          <p:nvSpPr>
            <p:cNvPr id="12369" name="Rectangle 1113"/>
            <p:cNvSpPr>
              <a:spLocks noChangeArrowheads="1"/>
            </p:cNvSpPr>
            <p:nvPr/>
          </p:nvSpPr>
          <p:spPr bwMode="auto">
            <a:xfrm>
              <a:off x="5058" y="829"/>
              <a:ext cx="135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</a:rPr>
                <a:t>3.0</a:t>
              </a:r>
              <a:endParaRPr lang="en-US"/>
            </a:p>
          </p:txBody>
        </p:sp>
        <p:sp>
          <p:nvSpPr>
            <p:cNvPr id="12370" name="Rectangle 1114"/>
            <p:cNvSpPr>
              <a:spLocks noChangeArrowheads="1"/>
            </p:cNvSpPr>
            <p:nvPr/>
          </p:nvSpPr>
          <p:spPr bwMode="auto">
            <a:xfrm>
              <a:off x="5058" y="487"/>
              <a:ext cx="135" cy="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000">
                  <a:solidFill>
                    <a:srgbClr val="000000"/>
                  </a:solidFill>
                  <a:latin typeface="Times New Roman" pitchFamily="18" charset="0"/>
                </a:rPr>
                <a:t>4.0</a:t>
              </a:r>
              <a:endParaRPr lang="en-US"/>
            </a:p>
          </p:txBody>
        </p:sp>
        <p:sp>
          <p:nvSpPr>
            <p:cNvPr id="12371" name="Line 1115"/>
            <p:cNvSpPr>
              <a:spLocks noChangeShapeType="1"/>
            </p:cNvSpPr>
            <p:nvPr/>
          </p:nvSpPr>
          <p:spPr bwMode="auto">
            <a:xfrm flipH="1">
              <a:off x="5003" y="1901"/>
              <a:ext cx="26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72" name="Line 1116"/>
            <p:cNvSpPr>
              <a:spLocks noChangeShapeType="1"/>
            </p:cNvSpPr>
            <p:nvPr/>
          </p:nvSpPr>
          <p:spPr bwMode="auto">
            <a:xfrm flipH="1">
              <a:off x="5016" y="1731"/>
              <a:ext cx="13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73" name="Line 1117"/>
            <p:cNvSpPr>
              <a:spLocks noChangeShapeType="1"/>
            </p:cNvSpPr>
            <p:nvPr/>
          </p:nvSpPr>
          <p:spPr bwMode="auto">
            <a:xfrm flipH="1">
              <a:off x="5003" y="1560"/>
              <a:ext cx="26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74" name="Line 1118"/>
            <p:cNvSpPr>
              <a:spLocks noChangeShapeType="1"/>
            </p:cNvSpPr>
            <p:nvPr/>
          </p:nvSpPr>
          <p:spPr bwMode="auto">
            <a:xfrm flipH="1">
              <a:off x="5016" y="1389"/>
              <a:ext cx="13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75" name="Line 1119"/>
            <p:cNvSpPr>
              <a:spLocks noChangeShapeType="1"/>
            </p:cNvSpPr>
            <p:nvPr/>
          </p:nvSpPr>
          <p:spPr bwMode="auto">
            <a:xfrm flipH="1">
              <a:off x="5003" y="1219"/>
              <a:ext cx="26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76" name="Line 1120"/>
            <p:cNvSpPr>
              <a:spLocks noChangeShapeType="1"/>
            </p:cNvSpPr>
            <p:nvPr/>
          </p:nvSpPr>
          <p:spPr bwMode="auto">
            <a:xfrm flipH="1">
              <a:off x="5016" y="1047"/>
              <a:ext cx="13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77" name="Line 1121"/>
            <p:cNvSpPr>
              <a:spLocks noChangeShapeType="1"/>
            </p:cNvSpPr>
            <p:nvPr/>
          </p:nvSpPr>
          <p:spPr bwMode="auto">
            <a:xfrm flipH="1">
              <a:off x="5003" y="877"/>
              <a:ext cx="26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78" name="Line 1122"/>
            <p:cNvSpPr>
              <a:spLocks noChangeShapeType="1"/>
            </p:cNvSpPr>
            <p:nvPr/>
          </p:nvSpPr>
          <p:spPr bwMode="auto">
            <a:xfrm flipH="1">
              <a:off x="5016" y="706"/>
              <a:ext cx="13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79" name="Line 1123"/>
            <p:cNvSpPr>
              <a:spLocks noChangeShapeType="1"/>
            </p:cNvSpPr>
            <p:nvPr/>
          </p:nvSpPr>
          <p:spPr bwMode="auto">
            <a:xfrm flipH="1">
              <a:off x="5003" y="535"/>
              <a:ext cx="26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380" name="Line 1124"/>
            <p:cNvSpPr>
              <a:spLocks noChangeShapeType="1"/>
            </p:cNvSpPr>
            <p:nvPr/>
          </p:nvSpPr>
          <p:spPr bwMode="auto">
            <a:xfrm flipV="1">
              <a:off x="5029" y="535"/>
              <a:ext cx="1" cy="136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</p:grpSp>
      <p:pic>
        <p:nvPicPr>
          <p:cNvPr id="12294" name="Picture 11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6888" y="3559175"/>
            <a:ext cx="3357562" cy="237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Group 1127"/>
          <p:cNvGrpSpPr>
            <a:grpSpLocks/>
          </p:cNvGrpSpPr>
          <p:nvPr/>
        </p:nvGrpSpPr>
        <p:grpSpPr bwMode="auto">
          <a:xfrm>
            <a:off x="419100" y="4959350"/>
            <a:ext cx="4543425" cy="1298575"/>
            <a:chOff x="264" y="3124"/>
            <a:chExt cx="2862" cy="818"/>
          </a:xfrm>
        </p:grpSpPr>
        <p:sp>
          <p:nvSpPr>
            <p:cNvPr id="12305" name="AutoShape 847"/>
            <p:cNvSpPr>
              <a:spLocks noChangeArrowheads="1"/>
            </p:cNvSpPr>
            <p:nvPr/>
          </p:nvSpPr>
          <p:spPr bwMode="auto">
            <a:xfrm>
              <a:off x="264" y="3510"/>
              <a:ext cx="2862" cy="432"/>
            </a:xfrm>
            <a:prstGeom prst="roundRect">
              <a:avLst>
                <a:gd name="adj" fmla="val 1666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/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de-DE"/>
            </a:p>
          </p:txBody>
        </p:sp>
        <p:sp>
          <p:nvSpPr>
            <p:cNvPr id="12306" name="Text Box 848"/>
            <p:cNvSpPr txBox="1">
              <a:spLocks noChangeArrowheads="1"/>
            </p:cNvSpPr>
            <p:nvPr/>
          </p:nvSpPr>
          <p:spPr bwMode="auto">
            <a:xfrm>
              <a:off x="342" y="3124"/>
              <a:ext cx="2530" cy="276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 type="none" w="lg" len="lg"/>
            </a:ln>
          </p:spPr>
          <p:txBody>
            <a:bodyPr wrap="none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de-DE" sz="1400"/>
                <a:t>Mixed-substrate kinetics for fed-batch cultivation </a:t>
              </a:r>
            </a:p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de-DE" sz="1400"/>
                <a:t>with succinate/fructose</a:t>
              </a:r>
              <a:endParaRPr lang="en-US" sz="1400"/>
            </a:p>
          </p:txBody>
        </p:sp>
      </p:grpSp>
      <p:sp>
        <p:nvSpPr>
          <p:cNvPr id="12298" name="Text Box 1128"/>
          <p:cNvSpPr txBox="1">
            <a:spLocks noChangeArrowheads="1"/>
          </p:cNvSpPr>
          <p:nvPr/>
        </p:nvSpPr>
        <p:spPr bwMode="auto">
          <a:xfrm>
            <a:off x="5651500" y="5918200"/>
            <a:ext cx="965200" cy="314325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>
              <a:lnSpc>
                <a:spcPct val="81000"/>
              </a:lnSpc>
              <a:spcBef>
                <a:spcPct val="50000"/>
              </a:spcBef>
              <a:buClr>
                <a:srgbClr val="000000"/>
              </a:buClr>
              <a:buSzPct val="100000"/>
              <a:buFont typeface="Arial" charset="0"/>
              <a:buNone/>
            </a:pPr>
            <a:endParaRPr lang="en-US"/>
          </a:p>
        </p:txBody>
      </p:sp>
      <p:sp>
        <p:nvSpPr>
          <p:cNvPr id="12301" name="Rectangle 14"/>
          <p:cNvSpPr>
            <a:spLocks noChangeArrowheads="1"/>
          </p:cNvSpPr>
          <p:nvPr/>
        </p:nvSpPr>
        <p:spPr bwMode="auto">
          <a:xfrm>
            <a:off x="2729023" y="248103"/>
            <a:ext cx="375263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de-DE" sz="2400" dirty="0" err="1">
                <a:solidFill>
                  <a:srgbClr val="000099"/>
                </a:solidFill>
              </a:rPr>
              <a:t>Process</a:t>
            </a:r>
            <a:r>
              <a:rPr lang="de-DE" sz="2400" dirty="0">
                <a:solidFill>
                  <a:srgbClr val="000099"/>
                </a:solidFill>
              </a:rPr>
              <a:t> Model </a:t>
            </a:r>
            <a:r>
              <a:rPr lang="de-DE" sz="2400" dirty="0" err="1">
                <a:solidFill>
                  <a:srgbClr val="000099"/>
                </a:solidFill>
              </a:rPr>
              <a:t>for</a:t>
            </a:r>
            <a:r>
              <a:rPr lang="de-DE" sz="2400" dirty="0">
                <a:solidFill>
                  <a:srgbClr val="000099"/>
                </a:solidFill>
              </a:rPr>
              <a:t> </a:t>
            </a:r>
            <a:r>
              <a:rPr lang="de-DE" sz="2400" i="1" dirty="0">
                <a:solidFill>
                  <a:srgbClr val="000099"/>
                </a:solidFill>
              </a:rPr>
              <a:t>R. </a:t>
            </a:r>
            <a:r>
              <a:rPr lang="de-DE" sz="2400" i="1" dirty="0" err="1">
                <a:solidFill>
                  <a:srgbClr val="000099"/>
                </a:solidFill>
              </a:rPr>
              <a:t>rubrum</a:t>
            </a:r>
            <a:endParaRPr lang="de-DE" sz="2400" i="1" dirty="0">
              <a:solidFill>
                <a:srgbClr val="000099"/>
              </a:solidFill>
            </a:endParaRPr>
          </a:p>
        </p:txBody>
      </p:sp>
      <p:sp>
        <p:nvSpPr>
          <p:cNvPr id="12302" name="Text Box 1130"/>
          <p:cNvSpPr txBox="1">
            <a:spLocks noChangeArrowheads="1"/>
          </p:cNvSpPr>
          <p:nvPr/>
        </p:nvSpPr>
        <p:spPr bwMode="auto">
          <a:xfrm>
            <a:off x="4991100" y="917575"/>
            <a:ext cx="1544638" cy="265113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pPr>
              <a:lnSpc>
                <a:spcPct val="81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de-DE" sz="1400"/>
              <a:t>Single substrates</a:t>
            </a:r>
          </a:p>
        </p:txBody>
      </p:sp>
      <p:sp>
        <p:nvSpPr>
          <p:cNvPr id="12303" name="Text Box 1131"/>
          <p:cNvSpPr txBox="1">
            <a:spLocks noChangeArrowheads="1"/>
          </p:cNvSpPr>
          <p:nvPr/>
        </p:nvSpPr>
        <p:spPr bwMode="auto">
          <a:xfrm>
            <a:off x="6122988" y="3576638"/>
            <a:ext cx="2084387" cy="265112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pPr>
              <a:lnSpc>
                <a:spcPct val="81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de-DE" sz="1400"/>
              <a:t>Mixed-substrate (M2SF)</a:t>
            </a:r>
          </a:p>
        </p:txBody>
      </p:sp>
      <p:sp>
        <p:nvSpPr>
          <p:cNvPr id="1131" name="Rechteck 1130"/>
          <p:cNvSpPr/>
          <p:nvPr/>
        </p:nvSpPr>
        <p:spPr>
          <a:xfrm>
            <a:off x="5105400" y="5845099"/>
            <a:ext cx="2667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buClr>
                <a:srgbClr val="009999"/>
              </a:buClr>
            </a:pPr>
            <a:r>
              <a:rPr lang="de-DE" sz="1200" dirty="0" smtClean="0">
                <a:solidFill>
                  <a:srgbClr val="000099"/>
                </a:solidFill>
              </a:rPr>
              <a:t>Zeiger </a:t>
            </a:r>
            <a:r>
              <a:rPr lang="de-DE" sz="1200" dirty="0" err="1" smtClean="0">
                <a:solidFill>
                  <a:srgbClr val="000099"/>
                </a:solidFill>
              </a:rPr>
              <a:t>and</a:t>
            </a:r>
            <a:r>
              <a:rPr lang="de-DE" sz="1200" dirty="0" smtClean="0">
                <a:solidFill>
                  <a:srgbClr val="000099"/>
                </a:solidFill>
              </a:rPr>
              <a:t> Grammel, 2010. </a:t>
            </a:r>
            <a:r>
              <a:rPr lang="de-DE" sz="1200" dirty="0" err="1" smtClean="0">
                <a:solidFill>
                  <a:srgbClr val="000099"/>
                </a:solidFill>
              </a:rPr>
              <a:t>Biotechnol</a:t>
            </a:r>
            <a:r>
              <a:rPr lang="de-DE" sz="1200" dirty="0" smtClean="0">
                <a:solidFill>
                  <a:srgbClr val="000099"/>
                </a:solidFill>
              </a:rPr>
              <a:t>. Bioeng.105(4):729-39.</a:t>
            </a:r>
            <a:endParaRPr lang="en-US" sz="12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>
            <a:grpSpLocks noChangeAspect="1"/>
          </p:cNvGrpSpPr>
          <p:nvPr/>
        </p:nvGrpSpPr>
        <p:grpSpPr bwMode="auto">
          <a:xfrm>
            <a:off x="209247" y="1290793"/>
            <a:ext cx="3703637" cy="2614613"/>
            <a:chOff x="699" y="1046"/>
            <a:chExt cx="2688" cy="1898"/>
          </a:xfrm>
        </p:grpSpPr>
        <p:sp>
          <p:nvSpPr>
            <p:cNvPr id="14402" name="AutoShape 8"/>
            <p:cNvSpPr>
              <a:spLocks noChangeAspect="1" noChangeArrowheads="1" noTextEdit="1"/>
            </p:cNvSpPr>
            <p:nvPr/>
          </p:nvSpPr>
          <p:spPr bwMode="auto">
            <a:xfrm>
              <a:off x="699" y="1046"/>
              <a:ext cx="2663" cy="18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pic>
          <p:nvPicPr>
            <p:cNvPr id="14403" name="Picture 1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99" y="1046"/>
              <a:ext cx="2668" cy="18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404" name="Rectangle 11"/>
            <p:cNvSpPr>
              <a:spLocks noChangeArrowheads="1"/>
            </p:cNvSpPr>
            <p:nvPr/>
          </p:nvSpPr>
          <p:spPr bwMode="auto">
            <a:xfrm>
              <a:off x="3367" y="2864"/>
              <a:ext cx="20" cy="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1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9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en-US"/>
            </a:p>
          </p:txBody>
        </p:sp>
      </p:grpSp>
      <p:sp>
        <p:nvSpPr>
          <p:cNvPr id="14341" name="Line 9"/>
          <p:cNvSpPr>
            <a:spLocks noChangeShapeType="1"/>
          </p:cNvSpPr>
          <p:nvPr/>
        </p:nvSpPr>
        <p:spPr bwMode="auto">
          <a:xfrm>
            <a:off x="885825" y="133350"/>
            <a:ext cx="7573963" cy="0"/>
          </a:xfrm>
          <a:prstGeom prst="line">
            <a:avLst/>
          </a:prstGeom>
          <a:noFill/>
          <a:ln w="25400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1434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4164" y="902710"/>
            <a:ext cx="5289836" cy="5107671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</p:pic>
      <p:grpSp>
        <p:nvGrpSpPr>
          <p:cNvPr id="3" name="Group 65"/>
          <p:cNvGrpSpPr>
            <a:grpSpLocks/>
          </p:cNvGrpSpPr>
          <p:nvPr/>
        </p:nvGrpSpPr>
        <p:grpSpPr bwMode="auto">
          <a:xfrm>
            <a:off x="400692" y="4341968"/>
            <a:ext cx="2975921" cy="1647866"/>
            <a:chOff x="2859" y="1101"/>
            <a:chExt cx="1654" cy="868"/>
          </a:xfrm>
        </p:grpSpPr>
        <p:grpSp>
          <p:nvGrpSpPr>
            <p:cNvPr id="4" name="Group 88"/>
            <p:cNvGrpSpPr>
              <a:grpSpLocks noChangeAspect="1"/>
            </p:cNvGrpSpPr>
            <p:nvPr/>
          </p:nvGrpSpPr>
          <p:grpSpPr bwMode="auto">
            <a:xfrm>
              <a:off x="2859" y="1101"/>
              <a:ext cx="1654" cy="463"/>
              <a:chOff x="153" y="2754"/>
              <a:chExt cx="1479" cy="414"/>
            </a:xfrm>
          </p:grpSpPr>
          <p:sp>
            <p:nvSpPr>
              <p:cNvPr id="14372" name="AutoShape 87"/>
              <p:cNvSpPr>
                <a:spLocks noChangeAspect="1" noChangeArrowheads="1" noTextEdit="1"/>
              </p:cNvSpPr>
              <p:nvPr/>
            </p:nvSpPr>
            <p:spPr bwMode="auto">
              <a:xfrm>
                <a:off x="153" y="2754"/>
                <a:ext cx="1479" cy="4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4373" name="Rectangle 89"/>
              <p:cNvSpPr>
                <a:spLocks noChangeArrowheads="1"/>
              </p:cNvSpPr>
              <p:nvPr/>
            </p:nvSpPr>
            <p:spPr bwMode="auto">
              <a:xfrm>
                <a:off x="153" y="2754"/>
                <a:ext cx="23" cy="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de-DE" sz="1200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de-DE"/>
              </a:p>
            </p:txBody>
          </p:sp>
          <p:grpSp>
            <p:nvGrpSpPr>
              <p:cNvPr id="5" name="Group 117"/>
              <p:cNvGrpSpPr>
                <a:grpSpLocks/>
              </p:cNvGrpSpPr>
              <p:nvPr/>
            </p:nvGrpSpPr>
            <p:grpSpPr bwMode="auto">
              <a:xfrm>
                <a:off x="169" y="2758"/>
                <a:ext cx="1447" cy="385"/>
                <a:chOff x="169" y="2758"/>
                <a:chExt cx="1447" cy="385"/>
              </a:xfrm>
            </p:grpSpPr>
            <p:sp>
              <p:nvSpPr>
                <p:cNvPr id="14375" name="Line 90"/>
                <p:cNvSpPr>
                  <a:spLocks noChangeShapeType="1"/>
                </p:cNvSpPr>
                <p:nvPr/>
              </p:nvSpPr>
              <p:spPr bwMode="auto">
                <a:xfrm>
                  <a:off x="1362" y="3017"/>
                  <a:ext cx="213" cy="1"/>
                </a:xfrm>
                <a:prstGeom prst="line">
                  <a:avLst/>
                </a:prstGeom>
                <a:noFill/>
                <a:ln w="2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4376" name="Line 91"/>
                <p:cNvSpPr>
                  <a:spLocks noChangeShapeType="1"/>
                </p:cNvSpPr>
                <p:nvPr/>
              </p:nvSpPr>
              <p:spPr bwMode="auto">
                <a:xfrm>
                  <a:off x="806" y="2882"/>
                  <a:ext cx="810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4377" name="Rectangle 92"/>
                <p:cNvSpPr>
                  <a:spLocks noChangeArrowheads="1"/>
                </p:cNvSpPr>
                <p:nvPr/>
              </p:nvSpPr>
              <p:spPr bwMode="auto">
                <a:xfrm>
                  <a:off x="1580" y="2955"/>
                  <a:ext cx="30" cy="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1200">
                      <a:solidFill>
                        <a:srgbClr val="000000"/>
                      </a:solidFill>
                      <a:latin typeface="Times New Roman" pitchFamily="18" charset="0"/>
                    </a:rPr>
                    <a:t>)</a:t>
                  </a:r>
                  <a:endParaRPr lang="de-DE"/>
                </a:p>
              </p:txBody>
            </p:sp>
            <p:sp>
              <p:nvSpPr>
                <p:cNvPr id="14378" name="Rectangle 93"/>
                <p:cNvSpPr>
                  <a:spLocks noChangeArrowheads="1"/>
                </p:cNvSpPr>
                <p:nvPr/>
              </p:nvSpPr>
              <p:spPr bwMode="auto">
                <a:xfrm>
                  <a:off x="811" y="2955"/>
                  <a:ext cx="31" cy="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1200">
                      <a:solidFill>
                        <a:srgbClr val="000000"/>
                      </a:solidFill>
                      <a:latin typeface="Times New Roman" pitchFamily="18" charset="0"/>
                    </a:rPr>
                    <a:t>(</a:t>
                  </a:r>
                  <a:endParaRPr lang="de-DE"/>
                </a:p>
              </p:txBody>
            </p:sp>
            <p:sp>
              <p:nvSpPr>
                <p:cNvPr id="14379" name="Rectangle 94"/>
                <p:cNvSpPr>
                  <a:spLocks noChangeArrowheads="1"/>
                </p:cNvSpPr>
                <p:nvPr/>
              </p:nvSpPr>
              <p:spPr bwMode="auto">
                <a:xfrm>
                  <a:off x="1461" y="3089"/>
                  <a:ext cx="14" cy="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700">
                      <a:solidFill>
                        <a:srgbClr val="000000"/>
                      </a:solidFill>
                      <a:latin typeface="Times New Roman" pitchFamily="18" charset="0"/>
                    </a:rPr>
                    <a:t>,</a:t>
                  </a:r>
                  <a:endParaRPr lang="de-DE"/>
                </a:p>
              </p:txBody>
            </p:sp>
            <p:sp>
              <p:nvSpPr>
                <p:cNvPr id="14380" name="Rectangle 95"/>
                <p:cNvSpPr>
                  <a:spLocks noChangeArrowheads="1"/>
                </p:cNvSpPr>
                <p:nvPr/>
              </p:nvSpPr>
              <p:spPr bwMode="auto">
                <a:xfrm>
                  <a:off x="1463" y="2887"/>
                  <a:ext cx="27" cy="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700">
                      <a:solidFill>
                        <a:srgbClr val="000000"/>
                      </a:solidFill>
                      <a:latin typeface="Times New Roman" pitchFamily="18" charset="0"/>
                    </a:rPr>
                    <a:t>2</a:t>
                  </a:r>
                  <a:endParaRPr lang="de-DE"/>
                </a:p>
              </p:txBody>
            </p:sp>
            <p:sp>
              <p:nvSpPr>
                <p:cNvPr id="14381" name="Rectangle 96"/>
                <p:cNvSpPr>
                  <a:spLocks noChangeArrowheads="1"/>
                </p:cNvSpPr>
                <p:nvPr/>
              </p:nvSpPr>
              <p:spPr bwMode="auto">
                <a:xfrm>
                  <a:off x="681" y="2880"/>
                  <a:ext cx="14" cy="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700">
                      <a:solidFill>
                        <a:srgbClr val="000000"/>
                      </a:solidFill>
                      <a:latin typeface="Times New Roman" pitchFamily="18" charset="0"/>
                    </a:rPr>
                    <a:t>,</a:t>
                  </a:r>
                  <a:endParaRPr lang="de-DE"/>
                </a:p>
              </p:txBody>
            </p:sp>
            <p:sp>
              <p:nvSpPr>
                <p:cNvPr id="14382" name="Rectangle 97"/>
                <p:cNvSpPr>
                  <a:spLocks noChangeArrowheads="1"/>
                </p:cNvSpPr>
                <p:nvPr/>
              </p:nvSpPr>
              <p:spPr bwMode="auto">
                <a:xfrm>
                  <a:off x="488" y="2880"/>
                  <a:ext cx="106" cy="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700">
                      <a:solidFill>
                        <a:srgbClr val="000000"/>
                      </a:solidFill>
                      <a:latin typeface="Times New Roman" pitchFamily="18" charset="0"/>
                    </a:rPr>
                    <a:t>max,</a:t>
                  </a:r>
                  <a:endParaRPr lang="de-DE"/>
                </a:p>
              </p:txBody>
            </p:sp>
            <p:sp>
              <p:nvSpPr>
                <p:cNvPr id="14383" name="Rectangle 98"/>
                <p:cNvSpPr>
                  <a:spLocks noChangeArrowheads="1"/>
                </p:cNvSpPr>
                <p:nvPr/>
              </p:nvSpPr>
              <p:spPr bwMode="auto">
                <a:xfrm>
                  <a:off x="1478" y="3089"/>
                  <a:ext cx="78" cy="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700" i="1">
                      <a:solidFill>
                        <a:srgbClr val="000000"/>
                      </a:solidFill>
                      <a:latin typeface="Times New Roman" pitchFamily="18" charset="0"/>
                    </a:rPr>
                    <a:t>Suc</a:t>
                  </a:r>
                  <a:endParaRPr lang="de-DE"/>
                </a:p>
              </p:txBody>
            </p:sp>
            <p:sp>
              <p:nvSpPr>
                <p:cNvPr id="14384" name="Rectangle 99"/>
                <p:cNvSpPr>
                  <a:spLocks noChangeArrowheads="1"/>
                </p:cNvSpPr>
                <p:nvPr/>
              </p:nvSpPr>
              <p:spPr bwMode="auto">
                <a:xfrm>
                  <a:off x="1442" y="3089"/>
                  <a:ext cx="15" cy="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700" i="1">
                      <a:solidFill>
                        <a:srgbClr val="000000"/>
                      </a:solidFill>
                      <a:latin typeface="Times New Roman" pitchFamily="18" charset="0"/>
                    </a:rPr>
                    <a:t>i</a:t>
                  </a:r>
                  <a:endParaRPr lang="de-DE"/>
                </a:p>
              </p:txBody>
            </p:sp>
            <p:sp>
              <p:nvSpPr>
                <p:cNvPr id="14385" name="Rectangle 100"/>
                <p:cNvSpPr>
                  <a:spLocks noChangeArrowheads="1"/>
                </p:cNvSpPr>
                <p:nvPr/>
              </p:nvSpPr>
              <p:spPr bwMode="auto">
                <a:xfrm>
                  <a:off x="1456" y="2954"/>
                  <a:ext cx="78" cy="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700" i="1">
                      <a:solidFill>
                        <a:srgbClr val="000000"/>
                      </a:solidFill>
                      <a:latin typeface="Times New Roman" pitchFamily="18" charset="0"/>
                    </a:rPr>
                    <a:t>Suc</a:t>
                  </a:r>
                  <a:endParaRPr lang="de-DE"/>
                </a:p>
              </p:txBody>
            </p:sp>
            <p:sp>
              <p:nvSpPr>
                <p:cNvPr id="14386" name="Rectangle 101"/>
                <p:cNvSpPr>
                  <a:spLocks noChangeArrowheads="1"/>
                </p:cNvSpPr>
                <p:nvPr/>
              </p:nvSpPr>
              <p:spPr bwMode="auto">
                <a:xfrm>
                  <a:off x="1173" y="3015"/>
                  <a:ext cx="77" cy="5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700" i="1">
                      <a:solidFill>
                        <a:srgbClr val="000000"/>
                      </a:solidFill>
                      <a:latin typeface="Times New Roman" pitchFamily="18" charset="0"/>
                    </a:rPr>
                    <a:t>Suc</a:t>
                  </a:r>
                  <a:endParaRPr lang="de-DE"/>
                </a:p>
              </p:txBody>
            </p:sp>
            <p:sp>
              <p:nvSpPr>
                <p:cNvPr id="14387" name="Rectangle 102"/>
                <p:cNvSpPr>
                  <a:spLocks noChangeArrowheads="1"/>
                </p:cNvSpPr>
                <p:nvPr/>
              </p:nvSpPr>
              <p:spPr bwMode="auto">
                <a:xfrm>
                  <a:off x="921" y="3015"/>
                  <a:ext cx="78" cy="5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700" i="1" dirty="0" err="1">
                      <a:solidFill>
                        <a:srgbClr val="000000"/>
                      </a:solidFill>
                      <a:latin typeface="Times New Roman" pitchFamily="18" charset="0"/>
                    </a:rPr>
                    <a:t>Suc</a:t>
                  </a:r>
                  <a:endParaRPr lang="de-DE" dirty="0"/>
                </a:p>
              </p:txBody>
            </p:sp>
            <p:sp>
              <p:nvSpPr>
                <p:cNvPr id="14388" name="Rectangle 103"/>
                <p:cNvSpPr>
                  <a:spLocks noChangeArrowheads="1"/>
                </p:cNvSpPr>
                <p:nvPr/>
              </p:nvSpPr>
              <p:spPr bwMode="auto">
                <a:xfrm>
                  <a:off x="1198" y="2818"/>
                  <a:ext cx="78" cy="5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700" i="1">
                      <a:solidFill>
                        <a:srgbClr val="000000"/>
                      </a:solidFill>
                      <a:latin typeface="Times New Roman" pitchFamily="18" charset="0"/>
                    </a:rPr>
                    <a:t>Suc</a:t>
                  </a:r>
                  <a:endParaRPr lang="de-DE"/>
                </a:p>
              </p:txBody>
            </p:sp>
            <p:sp>
              <p:nvSpPr>
                <p:cNvPr id="14389" name="Rectangle 104"/>
                <p:cNvSpPr>
                  <a:spLocks noChangeArrowheads="1"/>
                </p:cNvSpPr>
                <p:nvPr/>
              </p:nvSpPr>
              <p:spPr bwMode="auto">
                <a:xfrm>
                  <a:off x="697" y="2880"/>
                  <a:ext cx="77" cy="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700" i="1">
                      <a:solidFill>
                        <a:srgbClr val="000000"/>
                      </a:solidFill>
                      <a:latin typeface="Times New Roman" pitchFamily="18" charset="0"/>
                    </a:rPr>
                    <a:t>Suc</a:t>
                  </a:r>
                  <a:endParaRPr lang="de-DE"/>
                </a:p>
              </p:txBody>
            </p:sp>
            <p:sp>
              <p:nvSpPr>
                <p:cNvPr id="14390" name="Rectangle 105"/>
                <p:cNvSpPr>
                  <a:spLocks noChangeArrowheads="1"/>
                </p:cNvSpPr>
                <p:nvPr/>
              </p:nvSpPr>
              <p:spPr bwMode="auto">
                <a:xfrm>
                  <a:off x="600" y="2880"/>
                  <a:ext cx="75" cy="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700" i="1">
                      <a:solidFill>
                        <a:srgbClr val="000000"/>
                      </a:solidFill>
                      <a:latin typeface="Times New Roman" pitchFamily="18" charset="0"/>
                    </a:rPr>
                    <a:t>sim</a:t>
                  </a:r>
                  <a:endParaRPr lang="de-DE"/>
                </a:p>
              </p:txBody>
            </p:sp>
            <p:sp>
              <p:nvSpPr>
                <p:cNvPr id="14391" name="Rectangle 106"/>
                <p:cNvSpPr>
                  <a:spLocks noChangeArrowheads="1"/>
                </p:cNvSpPr>
                <p:nvPr/>
              </p:nvSpPr>
              <p:spPr bwMode="auto">
                <a:xfrm>
                  <a:off x="230" y="2880"/>
                  <a:ext cx="78" cy="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700" i="1">
                      <a:solidFill>
                        <a:srgbClr val="000000"/>
                      </a:solidFill>
                      <a:latin typeface="Times New Roman" pitchFamily="18" charset="0"/>
                    </a:rPr>
                    <a:t>Suc</a:t>
                  </a:r>
                  <a:endParaRPr lang="de-DE"/>
                </a:p>
              </p:txBody>
            </p:sp>
            <p:sp>
              <p:nvSpPr>
                <p:cNvPr id="14392" name="Rectangle 107"/>
                <p:cNvSpPr>
                  <a:spLocks noChangeArrowheads="1"/>
                </p:cNvSpPr>
                <p:nvPr/>
              </p:nvSpPr>
              <p:spPr bwMode="auto">
                <a:xfrm>
                  <a:off x="1372" y="3029"/>
                  <a:ext cx="61" cy="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1200" i="1">
                      <a:solidFill>
                        <a:srgbClr val="000000"/>
                      </a:solidFill>
                      <a:latin typeface="Times New Roman" pitchFamily="18" charset="0"/>
                    </a:rPr>
                    <a:t>K</a:t>
                  </a:r>
                  <a:endParaRPr lang="de-DE"/>
                </a:p>
              </p:txBody>
            </p:sp>
            <p:sp>
              <p:nvSpPr>
                <p:cNvPr id="14393" name="Rectangle 108"/>
                <p:cNvSpPr>
                  <a:spLocks noChangeArrowheads="1"/>
                </p:cNvSpPr>
                <p:nvPr/>
              </p:nvSpPr>
              <p:spPr bwMode="auto">
                <a:xfrm>
                  <a:off x="1388" y="2894"/>
                  <a:ext cx="61" cy="9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1200" i="1">
                      <a:solidFill>
                        <a:srgbClr val="000000"/>
                      </a:solidFill>
                      <a:latin typeface="Times New Roman" pitchFamily="18" charset="0"/>
                    </a:rPr>
                    <a:t>C</a:t>
                  </a:r>
                  <a:endParaRPr lang="de-DE"/>
                </a:p>
              </p:txBody>
            </p:sp>
            <p:sp>
              <p:nvSpPr>
                <p:cNvPr id="14394" name="Rectangle 109"/>
                <p:cNvSpPr>
                  <a:spLocks noChangeArrowheads="1"/>
                </p:cNvSpPr>
                <p:nvPr/>
              </p:nvSpPr>
              <p:spPr bwMode="auto">
                <a:xfrm>
                  <a:off x="1106" y="2955"/>
                  <a:ext cx="61" cy="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1200" i="1">
                      <a:solidFill>
                        <a:srgbClr val="000000"/>
                      </a:solidFill>
                      <a:latin typeface="Times New Roman" pitchFamily="18" charset="0"/>
                    </a:rPr>
                    <a:t>C</a:t>
                  </a:r>
                  <a:endParaRPr lang="de-DE"/>
                </a:p>
              </p:txBody>
            </p:sp>
            <p:sp>
              <p:nvSpPr>
                <p:cNvPr id="14395" name="Rectangle 110"/>
                <p:cNvSpPr>
                  <a:spLocks noChangeArrowheads="1"/>
                </p:cNvSpPr>
                <p:nvPr/>
              </p:nvSpPr>
              <p:spPr bwMode="auto">
                <a:xfrm>
                  <a:off x="849" y="2955"/>
                  <a:ext cx="61" cy="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1200" i="1">
                      <a:solidFill>
                        <a:srgbClr val="000000"/>
                      </a:solidFill>
                      <a:latin typeface="Times New Roman" pitchFamily="18" charset="0"/>
                    </a:rPr>
                    <a:t>K</a:t>
                  </a:r>
                  <a:endParaRPr lang="de-DE"/>
                </a:p>
              </p:txBody>
            </p:sp>
            <p:sp>
              <p:nvSpPr>
                <p:cNvPr id="14396" name="Rectangle 111"/>
                <p:cNvSpPr>
                  <a:spLocks noChangeArrowheads="1"/>
                </p:cNvSpPr>
                <p:nvPr/>
              </p:nvSpPr>
              <p:spPr bwMode="auto">
                <a:xfrm>
                  <a:off x="1130" y="2758"/>
                  <a:ext cx="61" cy="9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1200" i="1">
                      <a:solidFill>
                        <a:srgbClr val="000000"/>
                      </a:solidFill>
                      <a:latin typeface="Times New Roman" pitchFamily="18" charset="0"/>
                    </a:rPr>
                    <a:t>C</a:t>
                  </a:r>
                  <a:endParaRPr lang="de-DE"/>
                </a:p>
              </p:txBody>
            </p:sp>
            <p:sp>
              <p:nvSpPr>
                <p:cNvPr id="14397" name="Rectangle 112"/>
                <p:cNvSpPr>
                  <a:spLocks noChangeArrowheads="1"/>
                </p:cNvSpPr>
                <p:nvPr/>
              </p:nvSpPr>
              <p:spPr bwMode="auto">
                <a:xfrm>
                  <a:off x="1286" y="2944"/>
                  <a:ext cx="51" cy="9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1200">
                      <a:solidFill>
                        <a:srgbClr val="000000"/>
                      </a:solidFill>
                      <a:latin typeface="Symbol" pitchFamily="18" charset="2"/>
                    </a:rPr>
                    <a:t>+</a:t>
                  </a:r>
                  <a:endParaRPr lang="de-DE"/>
                </a:p>
              </p:txBody>
            </p:sp>
            <p:sp>
              <p:nvSpPr>
                <p:cNvPr id="14398" name="Rectangle 113"/>
                <p:cNvSpPr>
                  <a:spLocks noChangeArrowheads="1"/>
                </p:cNvSpPr>
                <p:nvPr/>
              </p:nvSpPr>
              <p:spPr bwMode="auto">
                <a:xfrm>
                  <a:off x="1034" y="2944"/>
                  <a:ext cx="51" cy="9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1200">
                      <a:solidFill>
                        <a:srgbClr val="000000"/>
                      </a:solidFill>
                      <a:latin typeface="Symbol" pitchFamily="18" charset="2"/>
                    </a:rPr>
                    <a:t>+</a:t>
                  </a:r>
                  <a:endParaRPr lang="de-DE"/>
                </a:p>
              </p:txBody>
            </p:sp>
            <p:sp>
              <p:nvSpPr>
                <p:cNvPr id="14399" name="Rectangle 114"/>
                <p:cNvSpPr>
                  <a:spLocks noChangeArrowheads="1"/>
                </p:cNvSpPr>
                <p:nvPr/>
              </p:nvSpPr>
              <p:spPr bwMode="auto">
                <a:xfrm>
                  <a:off x="348" y="2809"/>
                  <a:ext cx="50" cy="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1200">
                      <a:solidFill>
                        <a:srgbClr val="000000"/>
                      </a:solidFill>
                      <a:latin typeface="Symbol" pitchFamily="18" charset="2"/>
                    </a:rPr>
                    <a:t>=</a:t>
                  </a:r>
                  <a:endParaRPr lang="de-DE"/>
                </a:p>
              </p:txBody>
            </p:sp>
            <p:sp>
              <p:nvSpPr>
                <p:cNvPr id="14400" name="Rectangle 115"/>
                <p:cNvSpPr>
                  <a:spLocks noChangeArrowheads="1"/>
                </p:cNvSpPr>
                <p:nvPr/>
              </p:nvSpPr>
              <p:spPr bwMode="auto">
                <a:xfrm>
                  <a:off x="428" y="2809"/>
                  <a:ext cx="53" cy="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1200" i="1">
                      <a:solidFill>
                        <a:srgbClr val="000000"/>
                      </a:solidFill>
                      <a:latin typeface="Symbol" pitchFamily="18" charset="2"/>
                    </a:rPr>
                    <a:t>m</a:t>
                  </a:r>
                  <a:endParaRPr lang="de-DE"/>
                </a:p>
              </p:txBody>
            </p:sp>
            <p:sp>
              <p:nvSpPr>
                <p:cNvPr id="14401" name="Rectangle 116"/>
                <p:cNvSpPr>
                  <a:spLocks noChangeArrowheads="1"/>
                </p:cNvSpPr>
                <p:nvPr/>
              </p:nvSpPr>
              <p:spPr bwMode="auto">
                <a:xfrm>
                  <a:off x="169" y="2809"/>
                  <a:ext cx="53" cy="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1200" i="1">
                      <a:solidFill>
                        <a:srgbClr val="000000"/>
                      </a:solidFill>
                      <a:latin typeface="Symbol" pitchFamily="18" charset="2"/>
                    </a:rPr>
                    <a:t>m</a:t>
                  </a:r>
                  <a:endParaRPr lang="de-DE"/>
                </a:p>
              </p:txBody>
            </p:sp>
          </p:grpSp>
        </p:grpSp>
        <p:grpSp>
          <p:nvGrpSpPr>
            <p:cNvPr id="6" name="Group 120"/>
            <p:cNvGrpSpPr>
              <a:grpSpLocks noChangeAspect="1"/>
            </p:cNvGrpSpPr>
            <p:nvPr/>
          </p:nvGrpSpPr>
          <p:grpSpPr bwMode="auto">
            <a:xfrm>
              <a:off x="3165" y="1665"/>
              <a:ext cx="1330" cy="304"/>
              <a:chOff x="163" y="2368"/>
              <a:chExt cx="1190" cy="272"/>
            </a:xfrm>
          </p:grpSpPr>
          <p:sp>
            <p:nvSpPr>
              <p:cNvPr id="14351" name="AutoShape 119"/>
              <p:cNvSpPr>
                <a:spLocks noChangeAspect="1" noChangeArrowheads="1" noTextEdit="1"/>
              </p:cNvSpPr>
              <p:nvPr/>
            </p:nvSpPr>
            <p:spPr bwMode="auto">
              <a:xfrm>
                <a:off x="163" y="2368"/>
                <a:ext cx="1190" cy="2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4352" name="Rectangle 121"/>
              <p:cNvSpPr>
                <a:spLocks noChangeArrowheads="1"/>
              </p:cNvSpPr>
              <p:nvPr/>
            </p:nvSpPr>
            <p:spPr bwMode="auto">
              <a:xfrm>
                <a:off x="163" y="2368"/>
                <a:ext cx="23" cy="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81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de-DE" sz="1200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endParaRPr lang="de-DE"/>
              </a:p>
            </p:txBody>
          </p:sp>
          <p:grpSp>
            <p:nvGrpSpPr>
              <p:cNvPr id="7" name="Group 140"/>
              <p:cNvGrpSpPr>
                <a:grpSpLocks/>
              </p:cNvGrpSpPr>
              <p:nvPr/>
            </p:nvGrpSpPr>
            <p:grpSpPr bwMode="auto">
              <a:xfrm>
                <a:off x="181" y="2374"/>
                <a:ext cx="1150" cy="250"/>
                <a:chOff x="181" y="2374"/>
                <a:chExt cx="1150" cy="250"/>
              </a:xfrm>
            </p:grpSpPr>
            <p:sp>
              <p:nvSpPr>
                <p:cNvPr id="14354" name="Line 122"/>
                <p:cNvSpPr>
                  <a:spLocks noChangeShapeType="1"/>
                </p:cNvSpPr>
                <p:nvPr/>
              </p:nvSpPr>
              <p:spPr bwMode="auto">
                <a:xfrm>
                  <a:off x="826" y="2497"/>
                  <a:ext cx="505" cy="1"/>
                </a:xfrm>
                <a:prstGeom prst="line">
                  <a:avLst/>
                </a:prstGeom>
                <a:noFill/>
                <a:ln w="4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14355" name="Rectangle 123"/>
                <p:cNvSpPr>
                  <a:spLocks noChangeArrowheads="1"/>
                </p:cNvSpPr>
                <p:nvPr/>
              </p:nvSpPr>
              <p:spPr bwMode="auto">
                <a:xfrm>
                  <a:off x="1295" y="2510"/>
                  <a:ext cx="30" cy="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1200">
                      <a:solidFill>
                        <a:srgbClr val="000000"/>
                      </a:solidFill>
                      <a:latin typeface="Times New Roman" pitchFamily="18" charset="0"/>
                    </a:rPr>
                    <a:t>)</a:t>
                  </a:r>
                  <a:endParaRPr lang="de-DE"/>
                </a:p>
              </p:txBody>
            </p:sp>
            <p:sp>
              <p:nvSpPr>
                <p:cNvPr id="14356" name="Rectangle 124"/>
                <p:cNvSpPr>
                  <a:spLocks noChangeArrowheads="1"/>
                </p:cNvSpPr>
                <p:nvPr/>
              </p:nvSpPr>
              <p:spPr bwMode="auto">
                <a:xfrm>
                  <a:off x="831" y="2510"/>
                  <a:ext cx="31" cy="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1200">
                      <a:solidFill>
                        <a:srgbClr val="000000"/>
                      </a:solidFill>
                      <a:latin typeface="Times New Roman" pitchFamily="18" charset="0"/>
                    </a:rPr>
                    <a:t>(</a:t>
                  </a:r>
                  <a:endParaRPr lang="de-DE"/>
                </a:p>
              </p:txBody>
            </p:sp>
            <p:sp>
              <p:nvSpPr>
                <p:cNvPr id="14357" name="Rectangle 125"/>
                <p:cNvSpPr>
                  <a:spLocks noChangeArrowheads="1"/>
                </p:cNvSpPr>
                <p:nvPr/>
              </p:nvSpPr>
              <p:spPr bwMode="auto">
                <a:xfrm>
                  <a:off x="695" y="2495"/>
                  <a:ext cx="14" cy="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700">
                      <a:solidFill>
                        <a:srgbClr val="000000"/>
                      </a:solidFill>
                      <a:latin typeface="Times New Roman" pitchFamily="18" charset="0"/>
                    </a:rPr>
                    <a:t>,</a:t>
                  </a:r>
                  <a:endParaRPr lang="de-DE"/>
                </a:p>
              </p:txBody>
            </p:sp>
            <p:sp>
              <p:nvSpPr>
                <p:cNvPr id="14358" name="Rectangle 126"/>
                <p:cNvSpPr>
                  <a:spLocks noChangeArrowheads="1"/>
                </p:cNvSpPr>
                <p:nvPr/>
              </p:nvSpPr>
              <p:spPr bwMode="auto">
                <a:xfrm>
                  <a:off x="504" y="2495"/>
                  <a:ext cx="106" cy="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700">
                      <a:solidFill>
                        <a:srgbClr val="000000"/>
                      </a:solidFill>
                      <a:latin typeface="Times New Roman" pitchFamily="18" charset="0"/>
                    </a:rPr>
                    <a:t>max,</a:t>
                  </a:r>
                  <a:endParaRPr lang="de-DE"/>
                </a:p>
              </p:txBody>
            </p:sp>
            <p:sp>
              <p:nvSpPr>
                <p:cNvPr id="14359" name="Rectangle 127"/>
                <p:cNvSpPr>
                  <a:spLocks noChangeArrowheads="1"/>
                </p:cNvSpPr>
                <p:nvPr/>
              </p:nvSpPr>
              <p:spPr bwMode="auto">
                <a:xfrm>
                  <a:off x="1197" y="2570"/>
                  <a:ext cx="80" cy="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700" i="1">
                      <a:solidFill>
                        <a:srgbClr val="000000"/>
                      </a:solidFill>
                      <a:latin typeface="Times New Roman" pitchFamily="18" charset="0"/>
                    </a:rPr>
                    <a:t>Fru</a:t>
                  </a:r>
                  <a:endParaRPr lang="de-DE"/>
                </a:p>
              </p:txBody>
            </p:sp>
            <p:sp>
              <p:nvSpPr>
                <p:cNvPr id="14360" name="Rectangle 128"/>
                <p:cNvSpPr>
                  <a:spLocks noChangeArrowheads="1"/>
                </p:cNvSpPr>
                <p:nvPr/>
              </p:nvSpPr>
              <p:spPr bwMode="auto">
                <a:xfrm>
                  <a:off x="941" y="2570"/>
                  <a:ext cx="80" cy="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700" i="1">
                      <a:solidFill>
                        <a:srgbClr val="000000"/>
                      </a:solidFill>
                      <a:latin typeface="Times New Roman" pitchFamily="18" charset="0"/>
                    </a:rPr>
                    <a:t>Fru</a:t>
                  </a:r>
                  <a:endParaRPr lang="de-DE"/>
                </a:p>
              </p:txBody>
            </p:sp>
            <p:sp>
              <p:nvSpPr>
                <p:cNvPr id="14361" name="Rectangle 129"/>
                <p:cNvSpPr>
                  <a:spLocks noChangeArrowheads="1"/>
                </p:cNvSpPr>
                <p:nvPr/>
              </p:nvSpPr>
              <p:spPr bwMode="auto">
                <a:xfrm>
                  <a:off x="1063" y="2434"/>
                  <a:ext cx="81" cy="5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700" i="1">
                      <a:solidFill>
                        <a:srgbClr val="000000"/>
                      </a:solidFill>
                      <a:latin typeface="Times New Roman" pitchFamily="18" charset="0"/>
                    </a:rPr>
                    <a:t>Fru</a:t>
                  </a:r>
                  <a:endParaRPr lang="de-DE"/>
                </a:p>
              </p:txBody>
            </p:sp>
            <p:sp>
              <p:nvSpPr>
                <p:cNvPr id="14362" name="Rectangle 130"/>
                <p:cNvSpPr>
                  <a:spLocks noChangeArrowheads="1"/>
                </p:cNvSpPr>
                <p:nvPr/>
              </p:nvSpPr>
              <p:spPr bwMode="auto">
                <a:xfrm>
                  <a:off x="712" y="2495"/>
                  <a:ext cx="80" cy="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700" i="1">
                      <a:solidFill>
                        <a:srgbClr val="000000"/>
                      </a:solidFill>
                      <a:latin typeface="Times New Roman" pitchFamily="18" charset="0"/>
                    </a:rPr>
                    <a:t>Fru</a:t>
                  </a:r>
                  <a:endParaRPr lang="de-DE"/>
                </a:p>
              </p:txBody>
            </p:sp>
            <p:sp>
              <p:nvSpPr>
                <p:cNvPr id="14363" name="Rectangle 131"/>
                <p:cNvSpPr>
                  <a:spLocks noChangeArrowheads="1"/>
                </p:cNvSpPr>
                <p:nvPr/>
              </p:nvSpPr>
              <p:spPr bwMode="auto">
                <a:xfrm>
                  <a:off x="615" y="2495"/>
                  <a:ext cx="75" cy="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700" i="1">
                      <a:solidFill>
                        <a:srgbClr val="000000"/>
                      </a:solidFill>
                      <a:latin typeface="Times New Roman" pitchFamily="18" charset="0"/>
                    </a:rPr>
                    <a:t>sim</a:t>
                  </a:r>
                  <a:endParaRPr lang="de-DE"/>
                </a:p>
              </p:txBody>
            </p:sp>
            <p:sp>
              <p:nvSpPr>
                <p:cNvPr id="14364" name="Rectangle 132"/>
                <p:cNvSpPr>
                  <a:spLocks noChangeArrowheads="1"/>
                </p:cNvSpPr>
                <p:nvPr/>
              </p:nvSpPr>
              <p:spPr bwMode="auto">
                <a:xfrm>
                  <a:off x="242" y="2495"/>
                  <a:ext cx="80" cy="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700" i="1">
                      <a:solidFill>
                        <a:srgbClr val="000000"/>
                      </a:solidFill>
                      <a:latin typeface="Times New Roman" pitchFamily="18" charset="0"/>
                    </a:rPr>
                    <a:t>Fru</a:t>
                  </a:r>
                  <a:endParaRPr lang="de-DE"/>
                </a:p>
              </p:txBody>
            </p:sp>
            <p:sp>
              <p:nvSpPr>
                <p:cNvPr id="14365" name="Rectangle 133"/>
                <p:cNvSpPr>
                  <a:spLocks noChangeArrowheads="1"/>
                </p:cNvSpPr>
                <p:nvPr/>
              </p:nvSpPr>
              <p:spPr bwMode="auto">
                <a:xfrm>
                  <a:off x="1129" y="2510"/>
                  <a:ext cx="61" cy="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1200" i="1">
                      <a:solidFill>
                        <a:srgbClr val="000000"/>
                      </a:solidFill>
                      <a:latin typeface="Times New Roman" pitchFamily="18" charset="0"/>
                    </a:rPr>
                    <a:t>C</a:t>
                  </a:r>
                  <a:endParaRPr lang="de-DE"/>
                </a:p>
              </p:txBody>
            </p:sp>
            <p:sp>
              <p:nvSpPr>
                <p:cNvPr id="14366" name="Rectangle 134"/>
                <p:cNvSpPr>
                  <a:spLocks noChangeArrowheads="1"/>
                </p:cNvSpPr>
                <p:nvPr/>
              </p:nvSpPr>
              <p:spPr bwMode="auto">
                <a:xfrm>
                  <a:off x="868" y="2510"/>
                  <a:ext cx="62" cy="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1200" i="1">
                      <a:solidFill>
                        <a:srgbClr val="000000"/>
                      </a:solidFill>
                      <a:latin typeface="Times New Roman" pitchFamily="18" charset="0"/>
                    </a:rPr>
                    <a:t>K</a:t>
                  </a:r>
                  <a:endParaRPr lang="de-DE"/>
                </a:p>
              </p:txBody>
            </p:sp>
            <p:sp>
              <p:nvSpPr>
                <p:cNvPr id="14367" name="Rectangle 135"/>
                <p:cNvSpPr>
                  <a:spLocks noChangeArrowheads="1"/>
                </p:cNvSpPr>
                <p:nvPr/>
              </p:nvSpPr>
              <p:spPr bwMode="auto">
                <a:xfrm>
                  <a:off x="995" y="2374"/>
                  <a:ext cx="62" cy="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1200" i="1">
                      <a:solidFill>
                        <a:srgbClr val="000000"/>
                      </a:solidFill>
                      <a:latin typeface="Times New Roman" pitchFamily="18" charset="0"/>
                    </a:rPr>
                    <a:t>C</a:t>
                  </a:r>
                  <a:endParaRPr lang="de-DE"/>
                </a:p>
              </p:txBody>
            </p:sp>
            <p:sp>
              <p:nvSpPr>
                <p:cNvPr id="14368" name="Rectangle 136"/>
                <p:cNvSpPr>
                  <a:spLocks noChangeArrowheads="1"/>
                </p:cNvSpPr>
                <p:nvPr/>
              </p:nvSpPr>
              <p:spPr bwMode="auto">
                <a:xfrm>
                  <a:off x="1058" y="2499"/>
                  <a:ext cx="50" cy="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1200">
                      <a:solidFill>
                        <a:srgbClr val="000000"/>
                      </a:solidFill>
                      <a:latin typeface="Symbol" pitchFamily="18" charset="2"/>
                    </a:rPr>
                    <a:t>+</a:t>
                  </a:r>
                  <a:endParaRPr lang="de-DE"/>
                </a:p>
              </p:txBody>
            </p:sp>
            <p:sp>
              <p:nvSpPr>
                <p:cNvPr id="14369" name="Rectangle 137"/>
                <p:cNvSpPr>
                  <a:spLocks noChangeArrowheads="1"/>
                </p:cNvSpPr>
                <p:nvPr/>
              </p:nvSpPr>
              <p:spPr bwMode="auto">
                <a:xfrm>
                  <a:off x="364" y="2424"/>
                  <a:ext cx="50" cy="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1200">
                      <a:solidFill>
                        <a:srgbClr val="000000"/>
                      </a:solidFill>
                      <a:latin typeface="Symbol" pitchFamily="18" charset="2"/>
                    </a:rPr>
                    <a:t>=</a:t>
                  </a:r>
                  <a:endParaRPr lang="de-DE"/>
                </a:p>
              </p:txBody>
            </p:sp>
            <p:sp>
              <p:nvSpPr>
                <p:cNvPr id="14370" name="Rectangle 138"/>
                <p:cNvSpPr>
                  <a:spLocks noChangeArrowheads="1"/>
                </p:cNvSpPr>
                <p:nvPr/>
              </p:nvSpPr>
              <p:spPr bwMode="auto">
                <a:xfrm>
                  <a:off x="443" y="2424"/>
                  <a:ext cx="53" cy="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1200" i="1">
                      <a:solidFill>
                        <a:srgbClr val="000000"/>
                      </a:solidFill>
                      <a:latin typeface="Symbol" pitchFamily="18" charset="2"/>
                    </a:rPr>
                    <a:t>m</a:t>
                  </a:r>
                  <a:endParaRPr lang="de-DE"/>
                </a:p>
              </p:txBody>
            </p:sp>
            <p:sp>
              <p:nvSpPr>
                <p:cNvPr id="14371" name="Rectangle 139"/>
                <p:cNvSpPr>
                  <a:spLocks noChangeArrowheads="1"/>
                </p:cNvSpPr>
                <p:nvPr/>
              </p:nvSpPr>
              <p:spPr bwMode="auto">
                <a:xfrm>
                  <a:off x="181" y="2424"/>
                  <a:ext cx="53" cy="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lnSpc>
                      <a:spcPct val="81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de-DE" sz="1200" i="1">
                      <a:solidFill>
                        <a:srgbClr val="000000"/>
                      </a:solidFill>
                      <a:latin typeface="Symbol" pitchFamily="18" charset="2"/>
                    </a:rPr>
                    <a:t>m</a:t>
                  </a:r>
                  <a:endParaRPr lang="de-DE"/>
                </a:p>
              </p:txBody>
            </p:sp>
          </p:grpSp>
        </p:grpSp>
      </p:grpSp>
      <p:sp>
        <p:nvSpPr>
          <p:cNvPr id="14345" name="Text Box 66"/>
          <p:cNvSpPr txBox="1">
            <a:spLocks noChangeArrowheads="1"/>
          </p:cNvSpPr>
          <p:nvPr/>
        </p:nvSpPr>
        <p:spPr bwMode="auto">
          <a:xfrm>
            <a:off x="2406650" y="2336956"/>
            <a:ext cx="781050" cy="215900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pPr>
              <a:lnSpc>
                <a:spcPct val="81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de-DE" sz="1000" b="1">
                <a:solidFill>
                  <a:srgbClr val="FF3300"/>
                </a:solidFill>
              </a:rPr>
              <a:t>Succinate</a:t>
            </a:r>
            <a:endParaRPr lang="en-US" sz="1000" b="1">
              <a:solidFill>
                <a:srgbClr val="FF3300"/>
              </a:solidFill>
            </a:endParaRPr>
          </a:p>
        </p:txBody>
      </p:sp>
      <p:sp>
        <p:nvSpPr>
          <p:cNvPr id="14346" name="Text Box 67"/>
          <p:cNvSpPr txBox="1">
            <a:spLocks noChangeArrowheads="1"/>
          </p:cNvSpPr>
          <p:nvPr/>
        </p:nvSpPr>
        <p:spPr bwMode="auto">
          <a:xfrm>
            <a:off x="1928813" y="1662268"/>
            <a:ext cx="719137" cy="215900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pPr>
              <a:lnSpc>
                <a:spcPct val="81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de-DE" sz="1000" b="1">
                <a:solidFill>
                  <a:srgbClr val="0000CC"/>
                </a:solidFill>
              </a:rPr>
              <a:t>Fructose</a:t>
            </a:r>
            <a:endParaRPr lang="en-US" sz="1000" b="1">
              <a:solidFill>
                <a:srgbClr val="0000CC"/>
              </a:solidFill>
            </a:endParaRPr>
          </a:p>
        </p:txBody>
      </p:sp>
      <p:sp>
        <p:nvSpPr>
          <p:cNvPr id="14347" name="Text Box 7"/>
          <p:cNvSpPr txBox="1">
            <a:spLocks noChangeArrowheads="1"/>
          </p:cNvSpPr>
          <p:nvPr/>
        </p:nvSpPr>
        <p:spPr bwMode="auto">
          <a:xfrm>
            <a:off x="120668" y="360327"/>
            <a:ext cx="8969339" cy="441339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square">
            <a:spAutoFit/>
          </a:bodyPr>
          <a:lstStyle/>
          <a:p>
            <a:pPr>
              <a:lnSpc>
                <a:spcPct val="81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de-DE" sz="2800" dirty="0" err="1">
                <a:solidFill>
                  <a:srgbClr val="000099"/>
                </a:solidFill>
              </a:rPr>
              <a:t>Fed</a:t>
            </a:r>
            <a:r>
              <a:rPr lang="de-DE" sz="2800" dirty="0">
                <a:solidFill>
                  <a:srgbClr val="000099"/>
                </a:solidFill>
              </a:rPr>
              <a:t>-Batch </a:t>
            </a:r>
            <a:r>
              <a:rPr lang="de-DE" sz="2800" dirty="0" err="1">
                <a:solidFill>
                  <a:srgbClr val="000099"/>
                </a:solidFill>
              </a:rPr>
              <a:t>Cultivation</a:t>
            </a:r>
            <a:r>
              <a:rPr lang="de-DE" sz="2800" dirty="0">
                <a:solidFill>
                  <a:srgbClr val="000099"/>
                </a:solidFill>
              </a:rPr>
              <a:t> </a:t>
            </a:r>
            <a:r>
              <a:rPr lang="de-DE" sz="2800" dirty="0" err="1">
                <a:solidFill>
                  <a:srgbClr val="000099"/>
                </a:solidFill>
              </a:rPr>
              <a:t>of</a:t>
            </a:r>
            <a:r>
              <a:rPr lang="de-DE" sz="2800" dirty="0">
                <a:solidFill>
                  <a:srgbClr val="000099"/>
                </a:solidFill>
              </a:rPr>
              <a:t> </a:t>
            </a:r>
            <a:r>
              <a:rPr lang="de-DE" sz="2800" i="1" dirty="0">
                <a:solidFill>
                  <a:srgbClr val="000099"/>
                </a:solidFill>
              </a:rPr>
              <a:t>R. </a:t>
            </a:r>
            <a:r>
              <a:rPr lang="de-DE" sz="2800" i="1" dirty="0" err="1">
                <a:solidFill>
                  <a:srgbClr val="000099"/>
                </a:solidFill>
              </a:rPr>
              <a:t>rubrum</a:t>
            </a:r>
            <a:r>
              <a:rPr lang="de-DE" sz="2800" dirty="0">
                <a:solidFill>
                  <a:srgbClr val="000099"/>
                </a:solidFill>
              </a:rPr>
              <a:t>: </a:t>
            </a:r>
            <a:r>
              <a:rPr lang="de-DE" sz="2800" dirty="0" smtClean="0">
                <a:solidFill>
                  <a:srgbClr val="000099"/>
                </a:solidFill>
              </a:rPr>
              <a:t>Basic </a:t>
            </a:r>
            <a:r>
              <a:rPr lang="de-DE" sz="2800" dirty="0">
                <a:solidFill>
                  <a:srgbClr val="000099"/>
                </a:solidFill>
              </a:rPr>
              <a:t>Growth Parameters</a:t>
            </a:r>
            <a:endParaRPr lang="en-US" sz="2800" i="1" dirty="0">
              <a:solidFill>
                <a:srgbClr val="000099"/>
              </a:solidFill>
            </a:endParaRPr>
          </a:p>
        </p:txBody>
      </p:sp>
      <p:sp>
        <p:nvSpPr>
          <p:cNvPr id="68" name="Rechteck 67"/>
          <p:cNvSpPr/>
          <p:nvPr/>
        </p:nvSpPr>
        <p:spPr>
          <a:xfrm>
            <a:off x="130629" y="6250067"/>
            <a:ext cx="4572000" cy="30610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5000"/>
              </a:lnSpc>
              <a:buClr>
                <a:srgbClr val="009999"/>
              </a:buClr>
            </a:pPr>
            <a:r>
              <a:rPr lang="de-DE" sz="1200" dirty="0" smtClean="0">
                <a:solidFill>
                  <a:srgbClr val="000099"/>
                </a:solidFill>
              </a:rPr>
              <a:t>Zeiger </a:t>
            </a:r>
            <a:r>
              <a:rPr lang="de-DE" sz="1200" dirty="0" err="1" smtClean="0">
                <a:solidFill>
                  <a:srgbClr val="000099"/>
                </a:solidFill>
              </a:rPr>
              <a:t>and</a:t>
            </a:r>
            <a:r>
              <a:rPr lang="de-DE" sz="1200" dirty="0" smtClean="0">
                <a:solidFill>
                  <a:srgbClr val="000099"/>
                </a:solidFill>
              </a:rPr>
              <a:t> Grammel, 2010. </a:t>
            </a:r>
            <a:r>
              <a:rPr lang="de-DE" sz="1200" dirty="0" err="1" smtClean="0">
                <a:solidFill>
                  <a:srgbClr val="000099"/>
                </a:solidFill>
              </a:rPr>
              <a:t>Biotechnol</a:t>
            </a:r>
            <a:r>
              <a:rPr lang="de-DE" sz="1200" dirty="0" smtClean="0">
                <a:solidFill>
                  <a:srgbClr val="000099"/>
                </a:solidFill>
              </a:rPr>
              <a:t>. Bioeng.105(4):729-39.</a:t>
            </a:r>
            <a:endParaRPr lang="en-US" sz="12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493"/>
          <p:cNvGrpSpPr/>
          <p:nvPr/>
        </p:nvGrpSpPr>
        <p:grpSpPr>
          <a:xfrm>
            <a:off x="4162425" y="1406525"/>
            <a:ext cx="4903788" cy="3924300"/>
            <a:chOff x="4162425" y="1406525"/>
            <a:chExt cx="4903788" cy="3924300"/>
          </a:xfrm>
        </p:grpSpPr>
        <p:sp>
          <p:nvSpPr>
            <p:cNvPr id="125954" name="AutoShape 2"/>
            <p:cNvSpPr>
              <a:spLocks noChangeAspect="1" noChangeArrowheads="1" noTextEdit="1"/>
            </p:cNvSpPr>
            <p:nvPr/>
          </p:nvSpPr>
          <p:spPr bwMode="auto">
            <a:xfrm>
              <a:off x="4162425" y="1412875"/>
              <a:ext cx="4824413" cy="391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grpSp>
          <p:nvGrpSpPr>
            <p:cNvPr id="4" name="Group 6"/>
            <p:cNvGrpSpPr>
              <a:grpSpLocks/>
            </p:cNvGrpSpPr>
            <p:nvPr/>
          </p:nvGrpSpPr>
          <p:grpSpPr bwMode="auto">
            <a:xfrm>
              <a:off x="4292600" y="4862513"/>
              <a:ext cx="306388" cy="403225"/>
              <a:chOff x="2704" y="3063"/>
              <a:chExt cx="193" cy="254"/>
            </a:xfrm>
          </p:grpSpPr>
          <p:pic>
            <p:nvPicPr>
              <p:cNvPr id="125956" name="Picture 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710" y="3069"/>
                <a:ext cx="185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5957" name="Rectangle 5"/>
              <p:cNvSpPr>
                <a:spLocks noChangeArrowheads="1"/>
              </p:cNvSpPr>
              <p:nvPr/>
            </p:nvSpPr>
            <p:spPr bwMode="auto">
              <a:xfrm>
                <a:off x="2704" y="3063"/>
                <a:ext cx="193" cy="254"/>
              </a:xfrm>
              <a:prstGeom prst="rect">
                <a:avLst/>
              </a:prstGeom>
              <a:noFill/>
              <a:ln w="7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5" name="Group 28"/>
            <p:cNvGrpSpPr>
              <a:grpSpLocks/>
            </p:cNvGrpSpPr>
            <p:nvPr/>
          </p:nvGrpSpPr>
          <p:grpSpPr bwMode="auto">
            <a:xfrm>
              <a:off x="8353425" y="4770438"/>
              <a:ext cx="712788" cy="534988"/>
              <a:chOff x="5262" y="3005"/>
              <a:chExt cx="449" cy="337"/>
            </a:xfrm>
          </p:grpSpPr>
          <p:pic>
            <p:nvPicPr>
              <p:cNvPr id="125959" name="Picture 7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5264" y="3006"/>
                <a:ext cx="413" cy="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5960" name="Rectangle 8"/>
              <p:cNvSpPr>
                <a:spLocks noChangeArrowheads="1"/>
              </p:cNvSpPr>
              <p:nvPr/>
            </p:nvSpPr>
            <p:spPr bwMode="auto">
              <a:xfrm>
                <a:off x="5262" y="3005"/>
                <a:ext cx="416" cy="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5961" name="Rectangle 9"/>
              <p:cNvSpPr>
                <a:spLocks noChangeArrowheads="1"/>
              </p:cNvSpPr>
              <p:nvPr/>
            </p:nvSpPr>
            <p:spPr bwMode="auto">
              <a:xfrm>
                <a:off x="5262" y="3005"/>
                <a:ext cx="416" cy="298"/>
              </a:xfrm>
              <a:prstGeom prst="rect">
                <a:avLst/>
              </a:prstGeom>
              <a:noFill/>
              <a:ln w="3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5962" name="Rectangle 10"/>
              <p:cNvSpPr>
                <a:spLocks noChangeArrowheads="1"/>
              </p:cNvSpPr>
              <p:nvPr/>
            </p:nvSpPr>
            <p:spPr bwMode="auto">
              <a:xfrm>
                <a:off x="5265" y="3267"/>
                <a:ext cx="94" cy="29"/>
              </a:xfrm>
              <a:prstGeom prst="rect">
                <a:avLst/>
              </a:prstGeom>
              <a:solidFill>
                <a:srgbClr val="0000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5963" name="Rectangle 11"/>
              <p:cNvSpPr>
                <a:spLocks noChangeArrowheads="1"/>
              </p:cNvSpPr>
              <p:nvPr/>
            </p:nvSpPr>
            <p:spPr bwMode="auto">
              <a:xfrm>
                <a:off x="5274" y="3271"/>
                <a:ext cx="117" cy="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2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</a:rPr>
                  <a:t>Fructose</a:t>
                </a:r>
                <a:endParaRPr kumimoji="0" lang="de-DE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25964" name="Rectangle 12"/>
              <p:cNvSpPr>
                <a:spLocks noChangeArrowheads="1"/>
              </p:cNvSpPr>
              <p:nvPr/>
            </p:nvSpPr>
            <p:spPr bwMode="auto">
              <a:xfrm>
                <a:off x="5377" y="3267"/>
                <a:ext cx="104" cy="29"/>
              </a:xfrm>
              <a:prstGeom prst="rect">
                <a:avLst/>
              </a:prstGeom>
              <a:solidFill>
                <a:srgbClr val="0000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5965" name="Rectangle 13"/>
              <p:cNvSpPr>
                <a:spLocks noChangeArrowheads="1"/>
              </p:cNvSpPr>
              <p:nvPr/>
            </p:nvSpPr>
            <p:spPr bwMode="auto">
              <a:xfrm>
                <a:off x="5386" y="3271"/>
                <a:ext cx="130" cy="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2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</a:rPr>
                  <a:t>Succinate</a:t>
                </a:r>
                <a:endParaRPr kumimoji="0" lang="de-DE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25966" name="Rectangle 14"/>
              <p:cNvSpPr>
                <a:spLocks noChangeArrowheads="1"/>
              </p:cNvSpPr>
              <p:nvPr/>
            </p:nvSpPr>
            <p:spPr bwMode="auto">
              <a:xfrm>
                <a:off x="5490" y="3266"/>
                <a:ext cx="186" cy="29"/>
              </a:xfrm>
              <a:prstGeom prst="rect">
                <a:avLst/>
              </a:prstGeom>
              <a:solidFill>
                <a:srgbClr val="0000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5967" name="Rectangle 15"/>
              <p:cNvSpPr>
                <a:spLocks noChangeArrowheads="1"/>
              </p:cNvSpPr>
              <p:nvPr/>
            </p:nvSpPr>
            <p:spPr bwMode="auto">
              <a:xfrm>
                <a:off x="5499" y="3270"/>
                <a:ext cx="124" cy="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2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</a:rPr>
                  <a:t>Fructose/</a:t>
                </a:r>
                <a:endParaRPr kumimoji="0" lang="de-DE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25968" name="Rectangle 16"/>
              <p:cNvSpPr>
                <a:spLocks noChangeArrowheads="1"/>
              </p:cNvSpPr>
              <p:nvPr/>
            </p:nvSpPr>
            <p:spPr bwMode="auto">
              <a:xfrm>
                <a:off x="5581" y="3270"/>
                <a:ext cx="130" cy="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2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</a:rPr>
                  <a:t>Succinate</a:t>
                </a:r>
                <a:endParaRPr kumimoji="0" lang="de-DE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pic>
            <p:nvPicPr>
              <p:cNvPr id="125969" name="Picture 17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5264" y="3006"/>
                <a:ext cx="413" cy="2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5970" name="Rectangle 18"/>
              <p:cNvSpPr>
                <a:spLocks noChangeArrowheads="1"/>
              </p:cNvSpPr>
              <p:nvPr/>
            </p:nvSpPr>
            <p:spPr bwMode="auto">
              <a:xfrm>
                <a:off x="5262" y="3005"/>
                <a:ext cx="416" cy="2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5971" name="Rectangle 19"/>
              <p:cNvSpPr>
                <a:spLocks noChangeArrowheads="1"/>
              </p:cNvSpPr>
              <p:nvPr/>
            </p:nvSpPr>
            <p:spPr bwMode="auto">
              <a:xfrm>
                <a:off x="5262" y="3005"/>
                <a:ext cx="416" cy="298"/>
              </a:xfrm>
              <a:prstGeom prst="rect">
                <a:avLst/>
              </a:prstGeom>
              <a:noFill/>
              <a:ln w="3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5972" name="Rectangle 20"/>
              <p:cNvSpPr>
                <a:spLocks noChangeArrowheads="1"/>
              </p:cNvSpPr>
              <p:nvPr/>
            </p:nvSpPr>
            <p:spPr bwMode="auto">
              <a:xfrm>
                <a:off x="5265" y="3267"/>
                <a:ext cx="94" cy="29"/>
              </a:xfrm>
              <a:prstGeom prst="rect">
                <a:avLst/>
              </a:prstGeom>
              <a:solidFill>
                <a:srgbClr val="0000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5973" name="Rectangle 21"/>
              <p:cNvSpPr>
                <a:spLocks noChangeArrowheads="1"/>
              </p:cNvSpPr>
              <p:nvPr/>
            </p:nvSpPr>
            <p:spPr bwMode="auto">
              <a:xfrm>
                <a:off x="5274" y="3271"/>
                <a:ext cx="117" cy="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2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</a:rPr>
                  <a:t>Fructose</a:t>
                </a:r>
                <a:endParaRPr kumimoji="0" lang="de-DE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25974" name="Rectangle 22"/>
              <p:cNvSpPr>
                <a:spLocks noChangeArrowheads="1"/>
              </p:cNvSpPr>
              <p:nvPr/>
            </p:nvSpPr>
            <p:spPr bwMode="auto">
              <a:xfrm>
                <a:off x="5377" y="3267"/>
                <a:ext cx="104" cy="29"/>
              </a:xfrm>
              <a:prstGeom prst="rect">
                <a:avLst/>
              </a:prstGeom>
              <a:solidFill>
                <a:srgbClr val="0000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5975" name="Rectangle 23"/>
              <p:cNvSpPr>
                <a:spLocks noChangeArrowheads="1"/>
              </p:cNvSpPr>
              <p:nvPr/>
            </p:nvSpPr>
            <p:spPr bwMode="auto">
              <a:xfrm>
                <a:off x="5386" y="3271"/>
                <a:ext cx="130" cy="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2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</a:rPr>
                  <a:t>Succinate</a:t>
                </a:r>
                <a:endParaRPr kumimoji="0" lang="de-DE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25976" name="Rectangle 24"/>
              <p:cNvSpPr>
                <a:spLocks noChangeArrowheads="1"/>
              </p:cNvSpPr>
              <p:nvPr/>
            </p:nvSpPr>
            <p:spPr bwMode="auto">
              <a:xfrm>
                <a:off x="5490" y="3266"/>
                <a:ext cx="186" cy="29"/>
              </a:xfrm>
              <a:prstGeom prst="rect">
                <a:avLst/>
              </a:prstGeom>
              <a:solidFill>
                <a:srgbClr val="0000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5977" name="Rectangle 25"/>
              <p:cNvSpPr>
                <a:spLocks noChangeArrowheads="1"/>
              </p:cNvSpPr>
              <p:nvPr/>
            </p:nvSpPr>
            <p:spPr bwMode="auto">
              <a:xfrm>
                <a:off x="5499" y="3270"/>
                <a:ext cx="124" cy="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2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</a:rPr>
                  <a:t>Fructose/</a:t>
                </a:r>
                <a:endParaRPr kumimoji="0" lang="de-DE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25978" name="Rectangle 26"/>
              <p:cNvSpPr>
                <a:spLocks noChangeArrowheads="1"/>
              </p:cNvSpPr>
              <p:nvPr/>
            </p:nvSpPr>
            <p:spPr bwMode="auto">
              <a:xfrm>
                <a:off x="5581" y="3270"/>
                <a:ext cx="130" cy="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2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</a:rPr>
                  <a:t>Succinate</a:t>
                </a:r>
                <a:endParaRPr kumimoji="0" lang="de-DE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125979" name="Rectangle 27"/>
              <p:cNvSpPr>
                <a:spLocks noChangeArrowheads="1"/>
              </p:cNvSpPr>
              <p:nvPr/>
            </p:nvSpPr>
            <p:spPr bwMode="auto">
              <a:xfrm>
                <a:off x="5272" y="3032"/>
                <a:ext cx="385" cy="310"/>
              </a:xfrm>
              <a:prstGeom prst="rect">
                <a:avLst/>
              </a:prstGeom>
              <a:noFill/>
              <a:ln w="7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pic>
          <p:nvPicPr>
            <p:cNvPr id="125981" name="Picture 2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943475" y="2033588"/>
              <a:ext cx="2608263" cy="161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5982" name="Rectangle 30"/>
            <p:cNvSpPr>
              <a:spLocks noChangeArrowheads="1"/>
            </p:cNvSpPr>
            <p:nvPr/>
          </p:nvSpPr>
          <p:spPr bwMode="auto">
            <a:xfrm>
              <a:off x="4795838" y="4995863"/>
              <a:ext cx="3462338" cy="23813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83" name="Freeform 31"/>
            <p:cNvSpPr>
              <a:spLocks/>
            </p:cNvSpPr>
            <p:nvPr/>
          </p:nvSpPr>
          <p:spPr bwMode="auto">
            <a:xfrm>
              <a:off x="4794250" y="4995863"/>
              <a:ext cx="3463925" cy="31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2"/>
                </a:cxn>
                <a:cxn ang="0">
                  <a:pos x="2182" y="2"/>
                </a:cxn>
                <a:cxn ang="0">
                  <a:pos x="2182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2182" h="2">
                  <a:moveTo>
                    <a:pt x="0" y="0"/>
                  </a:moveTo>
                  <a:lnTo>
                    <a:pt x="1" y="2"/>
                  </a:lnTo>
                  <a:lnTo>
                    <a:pt x="2182" y="2"/>
                  </a:lnTo>
                  <a:lnTo>
                    <a:pt x="2182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84" name="Freeform 32"/>
            <p:cNvSpPr>
              <a:spLocks/>
            </p:cNvSpPr>
            <p:nvPr/>
          </p:nvSpPr>
          <p:spPr bwMode="auto">
            <a:xfrm>
              <a:off x="4794250" y="4995863"/>
              <a:ext cx="4763" cy="23813"/>
            </a:xfrm>
            <a:custGeom>
              <a:avLst/>
              <a:gdLst/>
              <a:ahLst/>
              <a:cxnLst>
                <a:cxn ang="0">
                  <a:pos x="1" y="15"/>
                </a:cxn>
                <a:cxn ang="0">
                  <a:pos x="3" y="15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15"/>
                </a:cxn>
                <a:cxn ang="0">
                  <a:pos x="1" y="15"/>
                </a:cxn>
                <a:cxn ang="0">
                  <a:pos x="0" y="15"/>
                </a:cxn>
                <a:cxn ang="0">
                  <a:pos x="1" y="15"/>
                </a:cxn>
              </a:cxnLst>
              <a:rect l="0" t="0" r="r" b="b"/>
              <a:pathLst>
                <a:path w="3" h="15">
                  <a:moveTo>
                    <a:pt x="1" y="15"/>
                  </a:moveTo>
                  <a:lnTo>
                    <a:pt x="3" y="15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15"/>
                  </a:lnTo>
                  <a:lnTo>
                    <a:pt x="1" y="15"/>
                  </a:lnTo>
                  <a:lnTo>
                    <a:pt x="0" y="15"/>
                  </a:lnTo>
                  <a:lnTo>
                    <a:pt x="1" y="15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85" name="Freeform 33"/>
            <p:cNvSpPr>
              <a:spLocks/>
            </p:cNvSpPr>
            <p:nvPr/>
          </p:nvSpPr>
          <p:spPr bwMode="auto">
            <a:xfrm>
              <a:off x="4795838" y="5018088"/>
              <a:ext cx="3463925" cy="1588"/>
            </a:xfrm>
            <a:custGeom>
              <a:avLst/>
              <a:gdLst/>
              <a:ahLst/>
              <a:cxnLst>
                <a:cxn ang="0">
                  <a:pos x="2182" y="1"/>
                </a:cxn>
                <a:cxn ang="0">
                  <a:pos x="2180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2180" y="1"/>
                </a:cxn>
                <a:cxn ang="0">
                  <a:pos x="2182" y="1"/>
                </a:cxn>
                <a:cxn ang="0">
                  <a:pos x="2180" y="1"/>
                </a:cxn>
                <a:cxn ang="0">
                  <a:pos x="2182" y="1"/>
                </a:cxn>
              </a:cxnLst>
              <a:rect l="0" t="0" r="r" b="b"/>
              <a:pathLst>
                <a:path w="2182" h="1">
                  <a:moveTo>
                    <a:pt x="2182" y="1"/>
                  </a:moveTo>
                  <a:lnTo>
                    <a:pt x="218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2180" y="1"/>
                  </a:lnTo>
                  <a:lnTo>
                    <a:pt x="2182" y="1"/>
                  </a:lnTo>
                  <a:lnTo>
                    <a:pt x="2180" y="1"/>
                  </a:lnTo>
                  <a:lnTo>
                    <a:pt x="2182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86" name="Freeform 34"/>
            <p:cNvSpPr>
              <a:spLocks/>
            </p:cNvSpPr>
            <p:nvPr/>
          </p:nvSpPr>
          <p:spPr bwMode="auto">
            <a:xfrm>
              <a:off x="8258175" y="4995863"/>
              <a:ext cx="1588" cy="238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15"/>
                </a:cxn>
                <a:cxn ang="0">
                  <a:pos x="1" y="15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 h="15">
                  <a:moveTo>
                    <a:pt x="0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1" y="15"/>
                  </a:ln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87" name="Freeform 35"/>
            <p:cNvSpPr>
              <a:spLocks/>
            </p:cNvSpPr>
            <p:nvPr/>
          </p:nvSpPr>
          <p:spPr bwMode="auto">
            <a:xfrm>
              <a:off x="4876800" y="4926013"/>
              <a:ext cx="149225" cy="163513"/>
            </a:xfrm>
            <a:custGeom>
              <a:avLst/>
              <a:gdLst/>
              <a:ahLst/>
              <a:cxnLst>
                <a:cxn ang="0">
                  <a:pos x="41" y="103"/>
                </a:cxn>
                <a:cxn ang="0">
                  <a:pos x="94" y="52"/>
                </a:cxn>
                <a:cxn ang="0">
                  <a:pos x="41" y="0"/>
                </a:cxn>
                <a:cxn ang="0">
                  <a:pos x="0" y="0"/>
                </a:cxn>
                <a:cxn ang="0">
                  <a:pos x="0" y="103"/>
                </a:cxn>
                <a:cxn ang="0">
                  <a:pos x="41" y="103"/>
                </a:cxn>
              </a:cxnLst>
              <a:rect l="0" t="0" r="r" b="b"/>
              <a:pathLst>
                <a:path w="94" h="103">
                  <a:moveTo>
                    <a:pt x="41" y="103"/>
                  </a:moveTo>
                  <a:lnTo>
                    <a:pt x="94" y="52"/>
                  </a:lnTo>
                  <a:lnTo>
                    <a:pt x="41" y="0"/>
                  </a:lnTo>
                  <a:lnTo>
                    <a:pt x="0" y="0"/>
                  </a:lnTo>
                  <a:lnTo>
                    <a:pt x="0" y="103"/>
                  </a:lnTo>
                  <a:lnTo>
                    <a:pt x="41" y="10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88" name="Freeform 36"/>
            <p:cNvSpPr>
              <a:spLocks/>
            </p:cNvSpPr>
            <p:nvPr/>
          </p:nvSpPr>
          <p:spPr bwMode="auto">
            <a:xfrm>
              <a:off x="4941888" y="5005388"/>
              <a:ext cx="87313" cy="88900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52" y="0"/>
                </a:cxn>
                <a:cxn ang="0">
                  <a:pos x="0" y="52"/>
                </a:cxn>
                <a:cxn ang="0">
                  <a:pos x="1" y="56"/>
                </a:cxn>
                <a:cxn ang="0">
                  <a:pos x="53" y="4"/>
                </a:cxn>
                <a:cxn ang="0">
                  <a:pos x="53" y="0"/>
                </a:cxn>
                <a:cxn ang="0">
                  <a:pos x="53" y="4"/>
                </a:cxn>
                <a:cxn ang="0">
                  <a:pos x="55" y="2"/>
                </a:cxn>
                <a:cxn ang="0">
                  <a:pos x="53" y="0"/>
                </a:cxn>
              </a:cxnLst>
              <a:rect l="0" t="0" r="r" b="b"/>
              <a:pathLst>
                <a:path w="55" h="56">
                  <a:moveTo>
                    <a:pt x="53" y="0"/>
                  </a:moveTo>
                  <a:lnTo>
                    <a:pt x="52" y="0"/>
                  </a:lnTo>
                  <a:lnTo>
                    <a:pt x="0" y="52"/>
                  </a:lnTo>
                  <a:lnTo>
                    <a:pt x="1" y="56"/>
                  </a:lnTo>
                  <a:lnTo>
                    <a:pt x="53" y="4"/>
                  </a:lnTo>
                  <a:lnTo>
                    <a:pt x="53" y="0"/>
                  </a:lnTo>
                  <a:lnTo>
                    <a:pt x="53" y="4"/>
                  </a:lnTo>
                  <a:lnTo>
                    <a:pt x="55" y="2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89" name="Freeform 37"/>
            <p:cNvSpPr>
              <a:spLocks/>
            </p:cNvSpPr>
            <p:nvPr/>
          </p:nvSpPr>
          <p:spPr bwMode="auto">
            <a:xfrm>
              <a:off x="4941888" y="4924425"/>
              <a:ext cx="85725" cy="8572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53" y="54"/>
                </a:cxn>
                <a:cxn ang="0">
                  <a:pos x="54" y="50"/>
                </a:cxn>
                <a:cxn ang="0">
                  <a:pos x="1" y="0"/>
                </a:cxn>
              </a:cxnLst>
              <a:rect l="0" t="0" r="r" b="b"/>
              <a:pathLst>
                <a:path w="54" h="54">
                  <a:moveTo>
                    <a:pt x="1" y="0"/>
                  </a:moveTo>
                  <a:lnTo>
                    <a:pt x="0" y="2"/>
                  </a:lnTo>
                  <a:lnTo>
                    <a:pt x="53" y="54"/>
                  </a:lnTo>
                  <a:lnTo>
                    <a:pt x="54" y="5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90" name="Freeform 38"/>
            <p:cNvSpPr>
              <a:spLocks/>
            </p:cNvSpPr>
            <p:nvPr/>
          </p:nvSpPr>
          <p:spPr bwMode="auto">
            <a:xfrm>
              <a:off x="4876800" y="4924425"/>
              <a:ext cx="65088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3"/>
                </a:cxn>
                <a:cxn ang="0">
                  <a:pos x="41" y="3"/>
                </a:cxn>
                <a:cxn ang="0">
                  <a:pos x="41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41" h="3">
                  <a:moveTo>
                    <a:pt x="0" y="1"/>
                  </a:moveTo>
                  <a:lnTo>
                    <a:pt x="0" y="3"/>
                  </a:lnTo>
                  <a:lnTo>
                    <a:pt x="41" y="3"/>
                  </a:lnTo>
                  <a:lnTo>
                    <a:pt x="41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91" name="Freeform 39"/>
            <p:cNvSpPr>
              <a:spLocks/>
            </p:cNvSpPr>
            <p:nvPr/>
          </p:nvSpPr>
          <p:spPr bwMode="auto">
            <a:xfrm>
              <a:off x="4876800" y="4926013"/>
              <a:ext cx="1588" cy="168275"/>
            </a:xfrm>
            <a:custGeom>
              <a:avLst/>
              <a:gdLst/>
              <a:ahLst/>
              <a:cxnLst>
                <a:cxn ang="0">
                  <a:pos x="0" y="106"/>
                </a:cxn>
                <a:cxn ang="0">
                  <a:pos x="1" y="104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0" y="104"/>
                </a:cxn>
                <a:cxn ang="0">
                  <a:pos x="0" y="106"/>
                </a:cxn>
              </a:cxnLst>
              <a:rect l="0" t="0" r="r" b="b"/>
              <a:pathLst>
                <a:path w="1" h="106">
                  <a:moveTo>
                    <a:pt x="0" y="106"/>
                  </a:moveTo>
                  <a:lnTo>
                    <a:pt x="1" y="104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0" y="104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92" name="Freeform 40"/>
            <p:cNvSpPr>
              <a:spLocks/>
            </p:cNvSpPr>
            <p:nvPr/>
          </p:nvSpPr>
          <p:spPr bwMode="auto">
            <a:xfrm>
              <a:off x="4876800" y="5089525"/>
              <a:ext cx="66675" cy="3175"/>
            </a:xfrm>
            <a:custGeom>
              <a:avLst/>
              <a:gdLst/>
              <a:ahLst/>
              <a:cxnLst>
                <a:cxn ang="0">
                  <a:pos x="42" y="2"/>
                </a:cxn>
                <a:cxn ang="0">
                  <a:pos x="41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41" y="2"/>
                </a:cxn>
                <a:cxn ang="0">
                  <a:pos x="42" y="2"/>
                </a:cxn>
                <a:cxn ang="0">
                  <a:pos x="41" y="2"/>
                </a:cxn>
                <a:cxn ang="0">
                  <a:pos x="42" y="2"/>
                </a:cxn>
              </a:cxnLst>
              <a:rect l="0" t="0" r="r" b="b"/>
              <a:pathLst>
                <a:path w="42" h="2">
                  <a:moveTo>
                    <a:pt x="42" y="2"/>
                  </a:moveTo>
                  <a:lnTo>
                    <a:pt x="41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41" y="2"/>
                  </a:lnTo>
                  <a:lnTo>
                    <a:pt x="42" y="2"/>
                  </a:lnTo>
                  <a:lnTo>
                    <a:pt x="41" y="2"/>
                  </a:lnTo>
                  <a:lnTo>
                    <a:pt x="42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93" name="Freeform 41"/>
            <p:cNvSpPr>
              <a:spLocks/>
            </p:cNvSpPr>
            <p:nvPr/>
          </p:nvSpPr>
          <p:spPr bwMode="auto">
            <a:xfrm>
              <a:off x="4941888" y="5086350"/>
              <a:ext cx="3175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2" y="4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2"/>
                  </a:lnTo>
                  <a:lnTo>
                    <a:pt x="2" y="4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94" name="Freeform 42"/>
            <p:cNvSpPr>
              <a:spLocks/>
            </p:cNvSpPr>
            <p:nvPr/>
          </p:nvSpPr>
          <p:spPr bwMode="auto">
            <a:xfrm>
              <a:off x="5049838" y="4926013"/>
              <a:ext cx="260350" cy="163513"/>
            </a:xfrm>
            <a:custGeom>
              <a:avLst/>
              <a:gdLst/>
              <a:ahLst/>
              <a:cxnLst>
                <a:cxn ang="0">
                  <a:pos x="113" y="103"/>
                </a:cxn>
                <a:cxn ang="0">
                  <a:pos x="164" y="52"/>
                </a:cxn>
                <a:cxn ang="0">
                  <a:pos x="113" y="0"/>
                </a:cxn>
                <a:cxn ang="0">
                  <a:pos x="111" y="0"/>
                </a:cxn>
                <a:cxn ang="0">
                  <a:pos x="0" y="0"/>
                </a:cxn>
                <a:cxn ang="0">
                  <a:pos x="0" y="103"/>
                </a:cxn>
                <a:cxn ang="0">
                  <a:pos x="111" y="103"/>
                </a:cxn>
                <a:cxn ang="0">
                  <a:pos x="113" y="103"/>
                </a:cxn>
              </a:cxnLst>
              <a:rect l="0" t="0" r="r" b="b"/>
              <a:pathLst>
                <a:path w="164" h="103">
                  <a:moveTo>
                    <a:pt x="113" y="103"/>
                  </a:moveTo>
                  <a:lnTo>
                    <a:pt x="164" y="52"/>
                  </a:lnTo>
                  <a:lnTo>
                    <a:pt x="113" y="0"/>
                  </a:lnTo>
                  <a:lnTo>
                    <a:pt x="111" y="0"/>
                  </a:lnTo>
                  <a:lnTo>
                    <a:pt x="0" y="0"/>
                  </a:lnTo>
                  <a:lnTo>
                    <a:pt x="0" y="103"/>
                  </a:lnTo>
                  <a:lnTo>
                    <a:pt x="111" y="103"/>
                  </a:lnTo>
                  <a:lnTo>
                    <a:pt x="113" y="10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95" name="Freeform 43"/>
            <p:cNvSpPr>
              <a:spLocks/>
            </p:cNvSpPr>
            <p:nvPr/>
          </p:nvSpPr>
          <p:spPr bwMode="auto">
            <a:xfrm>
              <a:off x="5227638" y="5005388"/>
              <a:ext cx="85725" cy="88900"/>
            </a:xfrm>
            <a:custGeom>
              <a:avLst/>
              <a:gdLst/>
              <a:ahLst/>
              <a:cxnLst>
                <a:cxn ang="0">
                  <a:pos x="52" y="0"/>
                </a:cxn>
                <a:cxn ang="0">
                  <a:pos x="51" y="0"/>
                </a:cxn>
                <a:cxn ang="0">
                  <a:pos x="0" y="52"/>
                </a:cxn>
                <a:cxn ang="0">
                  <a:pos x="1" y="56"/>
                </a:cxn>
                <a:cxn ang="0">
                  <a:pos x="52" y="4"/>
                </a:cxn>
                <a:cxn ang="0">
                  <a:pos x="52" y="0"/>
                </a:cxn>
                <a:cxn ang="0">
                  <a:pos x="52" y="4"/>
                </a:cxn>
                <a:cxn ang="0">
                  <a:pos x="54" y="2"/>
                </a:cxn>
                <a:cxn ang="0">
                  <a:pos x="52" y="0"/>
                </a:cxn>
              </a:cxnLst>
              <a:rect l="0" t="0" r="r" b="b"/>
              <a:pathLst>
                <a:path w="54" h="56">
                  <a:moveTo>
                    <a:pt x="52" y="0"/>
                  </a:moveTo>
                  <a:lnTo>
                    <a:pt x="51" y="0"/>
                  </a:lnTo>
                  <a:lnTo>
                    <a:pt x="0" y="52"/>
                  </a:lnTo>
                  <a:lnTo>
                    <a:pt x="1" y="56"/>
                  </a:lnTo>
                  <a:lnTo>
                    <a:pt x="52" y="4"/>
                  </a:lnTo>
                  <a:lnTo>
                    <a:pt x="52" y="0"/>
                  </a:lnTo>
                  <a:lnTo>
                    <a:pt x="52" y="4"/>
                  </a:lnTo>
                  <a:lnTo>
                    <a:pt x="54" y="2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96" name="Freeform 44"/>
            <p:cNvSpPr>
              <a:spLocks/>
            </p:cNvSpPr>
            <p:nvPr/>
          </p:nvSpPr>
          <p:spPr bwMode="auto">
            <a:xfrm>
              <a:off x="5227638" y="4926013"/>
              <a:ext cx="84138" cy="841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51" y="53"/>
                </a:cxn>
                <a:cxn ang="0">
                  <a:pos x="53" y="49"/>
                </a:cxn>
                <a:cxn ang="0">
                  <a:pos x="1" y="0"/>
                </a:cxn>
              </a:cxnLst>
              <a:rect l="0" t="0" r="r" b="b"/>
              <a:pathLst>
                <a:path w="53" h="53">
                  <a:moveTo>
                    <a:pt x="1" y="0"/>
                  </a:moveTo>
                  <a:lnTo>
                    <a:pt x="0" y="2"/>
                  </a:lnTo>
                  <a:lnTo>
                    <a:pt x="51" y="53"/>
                  </a:lnTo>
                  <a:lnTo>
                    <a:pt x="53" y="4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97" name="Freeform 45"/>
            <p:cNvSpPr>
              <a:spLocks/>
            </p:cNvSpPr>
            <p:nvPr/>
          </p:nvSpPr>
          <p:spPr bwMode="auto">
            <a:xfrm>
              <a:off x="5227638" y="4924425"/>
              <a:ext cx="1588" cy="47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3"/>
                  </a:lnTo>
                  <a:lnTo>
                    <a:pt x="1" y="1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98" name="Freeform 46"/>
            <p:cNvSpPr>
              <a:spLocks/>
            </p:cNvSpPr>
            <p:nvPr/>
          </p:nvSpPr>
          <p:spPr bwMode="auto">
            <a:xfrm>
              <a:off x="5046663" y="4924425"/>
              <a:ext cx="180975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3"/>
                </a:cxn>
                <a:cxn ang="0">
                  <a:pos x="114" y="3"/>
                </a:cxn>
                <a:cxn ang="0">
                  <a:pos x="114" y="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14" h="3">
                  <a:moveTo>
                    <a:pt x="0" y="1"/>
                  </a:moveTo>
                  <a:lnTo>
                    <a:pt x="2" y="3"/>
                  </a:lnTo>
                  <a:lnTo>
                    <a:pt x="114" y="3"/>
                  </a:lnTo>
                  <a:lnTo>
                    <a:pt x="114" y="0"/>
                  </a:lnTo>
                  <a:lnTo>
                    <a:pt x="2" y="0"/>
                  </a:lnTo>
                  <a:lnTo>
                    <a:pt x="0" y="1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999" name="Freeform 47"/>
            <p:cNvSpPr>
              <a:spLocks/>
            </p:cNvSpPr>
            <p:nvPr/>
          </p:nvSpPr>
          <p:spPr bwMode="auto">
            <a:xfrm>
              <a:off x="5046663" y="4926013"/>
              <a:ext cx="4763" cy="168275"/>
            </a:xfrm>
            <a:custGeom>
              <a:avLst/>
              <a:gdLst/>
              <a:ahLst/>
              <a:cxnLst>
                <a:cxn ang="0">
                  <a:pos x="2" y="106"/>
                </a:cxn>
                <a:cxn ang="0">
                  <a:pos x="3" y="104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2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2" y="106"/>
                </a:cxn>
              </a:cxnLst>
              <a:rect l="0" t="0" r="r" b="b"/>
              <a:pathLst>
                <a:path w="3" h="106">
                  <a:moveTo>
                    <a:pt x="2" y="106"/>
                  </a:moveTo>
                  <a:lnTo>
                    <a:pt x="3" y="104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2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2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00" name="Freeform 48"/>
            <p:cNvSpPr>
              <a:spLocks/>
            </p:cNvSpPr>
            <p:nvPr/>
          </p:nvSpPr>
          <p:spPr bwMode="auto">
            <a:xfrm>
              <a:off x="5049838" y="5089525"/>
              <a:ext cx="179388" cy="3175"/>
            </a:xfrm>
            <a:custGeom>
              <a:avLst/>
              <a:gdLst/>
              <a:ahLst/>
              <a:cxnLst>
                <a:cxn ang="0">
                  <a:pos x="113" y="2"/>
                </a:cxn>
                <a:cxn ang="0">
                  <a:pos x="11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112" y="2"/>
                </a:cxn>
                <a:cxn ang="0">
                  <a:pos x="113" y="2"/>
                </a:cxn>
              </a:cxnLst>
              <a:rect l="0" t="0" r="r" b="b"/>
              <a:pathLst>
                <a:path w="113" h="2">
                  <a:moveTo>
                    <a:pt x="113" y="2"/>
                  </a:moveTo>
                  <a:lnTo>
                    <a:pt x="11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112" y="2"/>
                  </a:lnTo>
                  <a:lnTo>
                    <a:pt x="113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01" name="Freeform 49"/>
            <p:cNvSpPr>
              <a:spLocks/>
            </p:cNvSpPr>
            <p:nvPr/>
          </p:nvSpPr>
          <p:spPr bwMode="auto">
            <a:xfrm>
              <a:off x="5227638" y="5086350"/>
              <a:ext cx="1588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1" y="4"/>
                </a:cxn>
                <a:cxn ang="0">
                  <a:pos x="0" y="0"/>
                </a:cxn>
              </a:cxnLst>
              <a:rect l="0" t="0" r="r" b="b"/>
              <a:pathLst>
                <a:path w="1" h="4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02" name="Freeform 50"/>
            <p:cNvSpPr>
              <a:spLocks/>
            </p:cNvSpPr>
            <p:nvPr/>
          </p:nvSpPr>
          <p:spPr bwMode="auto">
            <a:xfrm>
              <a:off x="5322888" y="4926013"/>
              <a:ext cx="128588" cy="163513"/>
            </a:xfrm>
            <a:custGeom>
              <a:avLst/>
              <a:gdLst/>
              <a:ahLst/>
              <a:cxnLst>
                <a:cxn ang="0">
                  <a:pos x="31" y="103"/>
                </a:cxn>
                <a:cxn ang="0">
                  <a:pos x="81" y="52"/>
                </a:cxn>
                <a:cxn ang="0">
                  <a:pos x="31" y="0"/>
                </a:cxn>
                <a:cxn ang="0">
                  <a:pos x="30" y="0"/>
                </a:cxn>
                <a:cxn ang="0">
                  <a:pos x="0" y="0"/>
                </a:cxn>
                <a:cxn ang="0">
                  <a:pos x="0" y="103"/>
                </a:cxn>
                <a:cxn ang="0">
                  <a:pos x="30" y="103"/>
                </a:cxn>
                <a:cxn ang="0">
                  <a:pos x="31" y="103"/>
                </a:cxn>
              </a:cxnLst>
              <a:rect l="0" t="0" r="r" b="b"/>
              <a:pathLst>
                <a:path w="81" h="103">
                  <a:moveTo>
                    <a:pt x="31" y="103"/>
                  </a:moveTo>
                  <a:lnTo>
                    <a:pt x="81" y="52"/>
                  </a:lnTo>
                  <a:lnTo>
                    <a:pt x="31" y="0"/>
                  </a:lnTo>
                  <a:lnTo>
                    <a:pt x="30" y="0"/>
                  </a:lnTo>
                  <a:lnTo>
                    <a:pt x="0" y="0"/>
                  </a:lnTo>
                  <a:lnTo>
                    <a:pt x="0" y="103"/>
                  </a:lnTo>
                  <a:lnTo>
                    <a:pt x="30" y="103"/>
                  </a:lnTo>
                  <a:lnTo>
                    <a:pt x="31" y="103"/>
                  </a:lnTo>
                  <a:close/>
                </a:path>
              </a:pathLst>
            </a:custGeom>
            <a:solidFill>
              <a:srgbClr val="605E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03" name="Freeform 51"/>
            <p:cNvSpPr>
              <a:spLocks/>
            </p:cNvSpPr>
            <p:nvPr/>
          </p:nvSpPr>
          <p:spPr bwMode="auto">
            <a:xfrm>
              <a:off x="5368925" y="5005388"/>
              <a:ext cx="85725" cy="88900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53" y="0"/>
                </a:cxn>
                <a:cxn ang="0">
                  <a:pos x="0" y="54"/>
                </a:cxn>
                <a:cxn ang="0">
                  <a:pos x="1" y="56"/>
                </a:cxn>
                <a:cxn ang="0">
                  <a:pos x="53" y="4"/>
                </a:cxn>
                <a:cxn ang="0">
                  <a:pos x="53" y="0"/>
                </a:cxn>
                <a:cxn ang="0">
                  <a:pos x="53" y="4"/>
                </a:cxn>
                <a:cxn ang="0">
                  <a:pos x="54" y="2"/>
                </a:cxn>
                <a:cxn ang="0">
                  <a:pos x="53" y="0"/>
                </a:cxn>
              </a:cxnLst>
              <a:rect l="0" t="0" r="r" b="b"/>
              <a:pathLst>
                <a:path w="54" h="56">
                  <a:moveTo>
                    <a:pt x="53" y="0"/>
                  </a:moveTo>
                  <a:lnTo>
                    <a:pt x="53" y="0"/>
                  </a:lnTo>
                  <a:lnTo>
                    <a:pt x="0" y="54"/>
                  </a:lnTo>
                  <a:lnTo>
                    <a:pt x="1" y="56"/>
                  </a:lnTo>
                  <a:lnTo>
                    <a:pt x="53" y="4"/>
                  </a:lnTo>
                  <a:lnTo>
                    <a:pt x="53" y="0"/>
                  </a:lnTo>
                  <a:lnTo>
                    <a:pt x="53" y="4"/>
                  </a:lnTo>
                  <a:lnTo>
                    <a:pt x="54" y="2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04" name="Freeform 52"/>
            <p:cNvSpPr>
              <a:spLocks/>
            </p:cNvSpPr>
            <p:nvPr/>
          </p:nvSpPr>
          <p:spPr bwMode="auto">
            <a:xfrm>
              <a:off x="5368925" y="4926013"/>
              <a:ext cx="82550" cy="841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52" y="53"/>
                </a:cxn>
                <a:cxn ang="0">
                  <a:pos x="52" y="49"/>
                </a:cxn>
                <a:cxn ang="0">
                  <a:pos x="1" y="0"/>
                </a:cxn>
              </a:cxnLst>
              <a:rect l="0" t="0" r="r" b="b"/>
              <a:pathLst>
                <a:path w="52" h="53">
                  <a:moveTo>
                    <a:pt x="1" y="0"/>
                  </a:moveTo>
                  <a:lnTo>
                    <a:pt x="0" y="2"/>
                  </a:lnTo>
                  <a:lnTo>
                    <a:pt x="52" y="53"/>
                  </a:lnTo>
                  <a:lnTo>
                    <a:pt x="52" y="4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05" name="Freeform 53"/>
            <p:cNvSpPr>
              <a:spLocks/>
            </p:cNvSpPr>
            <p:nvPr/>
          </p:nvSpPr>
          <p:spPr bwMode="auto">
            <a:xfrm>
              <a:off x="5322888" y="4924425"/>
              <a:ext cx="47625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3"/>
                </a:cxn>
                <a:cxn ang="0">
                  <a:pos x="30" y="3"/>
                </a:cxn>
                <a:cxn ang="0">
                  <a:pos x="30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30" h="3">
                  <a:moveTo>
                    <a:pt x="0" y="1"/>
                  </a:moveTo>
                  <a:lnTo>
                    <a:pt x="0" y="3"/>
                  </a:lnTo>
                  <a:lnTo>
                    <a:pt x="30" y="3"/>
                  </a:lnTo>
                  <a:lnTo>
                    <a:pt x="3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06" name="Freeform 54"/>
            <p:cNvSpPr>
              <a:spLocks/>
            </p:cNvSpPr>
            <p:nvPr/>
          </p:nvSpPr>
          <p:spPr bwMode="auto">
            <a:xfrm>
              <a:off x="5322888" y="4926013"/>
              <a:ext cx="1588" cy="168275"/>
            </a:xfrm>
            <a:custGeom>
              <a:avLst/>
              <a:gdLst/>
              <a:ahLst/>
              <a:cxnLst>
                <a:cxn ang="0">
                  <a:pos x="0" y="106"/>
                </a:cxn>
                <a:cxn ang="0">
                  <a:pos x="0" y="10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0" y="106"/>
                </a:cxn>
              </a:cxnLst>
              <a:rect l="0" t="0" r="r" b="b"/>
              <a:pathLst>
                <a:path h="106">
                  <a:moveTo>
                    <a:pt x="0" y="106"/>
                  </a:moveTo>
                  <a:lnTo>
                    <a:pt x="0" y="10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07" name="Rectangle 55"/>
            <p:cNvSpPr>
              <a:spLocks noChangeArrowheads="1"/>
            </p:cNvSpPr>
            <p:nvPr/>
          </p:nvSpPr>
          <p:spPr bwMode="auto">
            <a:xfrm>
              <a:off x="5322888" y="5089525"/>
              <a:ext cx="46038" cy="3175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08" name="Rectangle 56"/>
            <p:cNvSpPr>
              <a:spLocks noChangeArrowheads="1"/>
            </p:cNvSpPr>
            <p:nvPr/>
          </p:nvSpPr>
          <p:spPr bwMode="auto">
            <a:xfrm>
              <a:off x="7943850" y="4856163"/>
              <a:ext cx="6350" cy="301625"/>
            </a:xfrm>
            <a:prstGeom prst="rect">
              <a:avLst/>
            </a:prstGeom>
            <a:solidFill>
              <a:srgbClr val="2C1D7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09" name="Freeform 57"/>
            <p:cNvSpPr>
              <a:spLocks/>
            </p:cNvSpPr>
            <p:nvPr/>
          </p:nvSpPr>
          <p:spPr bwMode="auto">
            <a:xfrm>
              <a:off x="5864225" y="4926013"/>
              <a:ext cx="150813" cy="163513"/>
            </a:xfrm>
            <a:custGeom>
              <a:avLst/>
              <a:gdLst/>
              <a:ahLst/>
              <a:cxnLst>
                <a:cxn ang="0">
                  <a:pos x="95" y="0"/>
                </a:cxn>
                <a:cxn ang="0">
                  <a:pos x="52" y="0"/>
                </a:cxn>
                <a:cxn ang="0">
                  <a:pos x="51" y="0"/>
                </a:cxn>
                <a:cxn ang="0">
                  <a:pos x="0" y="52"/>
                </a:cxn>
                <a:cxn ang="0">
                  <a:pos x="52" y="103"/>
                </a:cxn>
                <a:cxn ang="0">
                  <a:pos x="95" y="103"/>
                </a:cxn>
                <a:cxn ang="0">
                  <a:pos x="95" y="0"/>
                </a:cxn>
              </a:cxnLst>
              <a:rect l="0" t="0" r="r" b="b"/>
              <a:pathLst>
                <a:path w="95" h="103">
                  <a:moveTo>
                    <a:pt x="95" y="0"/>
                  </a:moveTo>
                  <a:lnTo>
                    <a:pt x="52" y="0"/>
                  </a:lnTo>
                  <a:lnTo>
                    <a:pt x="51" y="0"/>
                  </a:lnTo>
                  <a:lnTo>
                    <a:pt x="0" y="52"/>
                  </a:lnTo>
                  <a:lnTo>
                    <a:pt x="52" y="103"/>
                  </a:lnTo>
                  <a:lnTo>
                    <a:pt x="95" y="103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605E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10" name="Rectangle 58"/>
            <p:cNvSpPr>
              <a:spLocks noChangeArrowheads="1"/>
            </p:cNvSpPr>
            <p:nvPr/>
          </p:nvSpPr>
          <p:spPr bwMode="auto">
            <a:xfrm>
              <a:off x="5946775" y="4924425"/>
              <a:ext cx="68263" cy="4763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11" name="Freeform 59"/>
            <p:cNvSpPr>
              <a:spLocks/>
            </p:cNvSpPr>
            <p:nvPr/>
          </p:nvSpPr>
          <p:spPr bwMode="auto">
            <a:xfrm>
              <a:off x="5861050" y="4926013"/>
              <a:ext cx="85725" cy="84138"/>
            </a:xfrm>
            <a:custGeom>
              <a:avLst/>
              <a:gdLst/>
              <a:ahLst/>
              <a:cxnLst>
                <a:cxn ang="0">
                  <a:pos x="1" y="53"/>
                </a:cxn>
                <a:cxn ang="0">
                  <a:pos x="1" y="53"/>
                </a:cxn>
                <a:cxn ang="0">
                  <a:pos x="54" y="2"/>
                </a:cxn>
                <a:cxn ang="0">
                  <a:pos x="53" y="0"/>
                </a:cxn>
                <a:cxn ang="0">
                  <a:pos x="1" y="49"/>
                </a:cxn>
                <a:cxn ang="0">
                  <a:pos x="1" y="53"/>
                </a:cxn>
                <a:cxn ang="0">
                  <a:pos x="1" y="49"/>
                </a:cxn>
                <a:cxn ang="0">
                  <a:pos x="0" y="51"/>
                </a:cxn>
                <a:cxn ang="0">
                  <a:pos x="1" y="53"/>
                </a:cxn>
              </a:cxnLst>
              <a:rect l="0" t="0" r="r" b="b"/>
              <a:pathLst>
                <a:path w="54" h="53">
                  <a:moveTo>
                    <a:pt x="1" y="53"/>
                  </a:moveTo>
                  <a:lnTo>
                    <a:pt x="1" y="53"/>
                  </a:lnTo>
                  <a:lnTo>
                    <a:pt x="54" y="2"/>
                  </a:lnTo>
                  <a:lnTo>
                    <a:pt x="53" y="0"/>
                  </a:lnTo>
                  <a:lnTo>
                    <a:pt x="1" y="49"/>
                  </a:lnTo>
                  <a:lnTo>
                    <a:pt x="1" y="53"/>
                  </a:lnTo>
                  <a:lnTo>
                    <a:pt x="1" y="49"/>
                  </a:lnTo>
                  <a:lnTo>
                    <a:pt x="0" y="51"/>
                  </a:lnTo>
                  <a:lnTo>
                    <a:pt x="1" y="53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12" name="Freeform 60"/>
            <p:cNvSpPr>
              <a:spLocks/>
            </p:cNvSpPr>
            <p:nvPr/>
          </p:nvSpPr>
          <p:spPr bwMode="auto">
            <a:xfrm>
              <a:off x="5864225" y="5005388"/>
              <a:ext cx="82550" cy="88900"/>
            </a:xfrm>
            <a:custGeom>
              <a:avLst/>
              <a:gdLst/>
              <a:ahLst/>
              <a:cxnLst>
                <a:cxn ang="0">
                  <a:pos x="52" y="54"/>
                </a:cxn>
                <a:cxn ang="0">
                  <a:pos x="52" y="52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51" y="56"/>
                </a:cxn>
                <a:cxn ang="0">
                  <a:pos x="52" y="54"/>
                </a:cxn>
              </a:cxnLst>
              <a:rect l="0" t="0" r="r" b="b"/>
              <a:pathLst>
                <a:path w="52" h="56">
                  <a:moveTo>
                    <a:pt x="52" y="54"/>
                  </a:moveTo>
                  <a:lnTo>
                    <a:pt x="52" y="52"/>
                  </a:lnTo>
                  <a:lnTo>
                    <a:pt x="0" y="0"/>
                  </a:lnTo>
                  <a:lnTo>
                    <a:pt x="0" y="4"/>
                  </a:lnTo>
                  <a:lnTo>
                    <a:pt x="51" y="56"/>
                  </a:lnTo>
                  <a:lnTo>
                    <a:pt x="52" y="54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13" name="Freeform 61"/>
            <p:cNvSpPr>
              <a:spLocks/>
            </p:cNvSpPr>
            <p:nvPr/>
          </p:nvSpPr>
          <p:spPr bwMode="auto">
            <a:xfrm>
              <a:off x="5945188" y="5089525"/>
              <a:ext cx="4763" cy="3175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3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1" y="2"/>
                </a:cxn>
                <a:cxn ang="0">
                  <a:pos x="0" y="2"/>
                </a:cxn>
                <a:cxn ang="0">
                  <a:pos x="1" y="2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14" name="Freeform 62"/>
            <p:cNvSpPr>
              <a:spLocks/>
            </p:cNvSpPr>
            <p:nvPr/>
          </p:nvSpPr>
          <p:spPr bwMode="auto">
            <a:xfrm>
              <a:off x="5946775" y="5089525"/>
              <a:ext cx="69850" cy="3175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43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43" y="2"/>
                </a:cxn>
                <a:cxn ang="0">
                  <a:pos x="44" y="0"/>
                </a:cxn>
                <a:cxn ang="0">
                  <a:pos x="43" y="2"/>
                </a:cxn>
                <a:cxn ang="0">
                  <a:pos x="44" y="2"/>
                </a:cxn>
                <a:cxn ang="0">
                  <a:pos x="44" y="0"/>
                </a:cxn>
              </a:cxnLst>
              <a:rect l="0" t="0" r="r" b="b"/>
              <a:pathLst>
                <a:path w="44" h="2">
                  <a:moveTo>
                    <a:pt x="44" y="0"/>
                  </a:moveTo>
                  <a:lnTo>
                    <a:pt x="43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43" y="2"/>
                  </a:lnTo>
                  <a:lnTo>
                    <a:pt x="44" y="0"/>
                  </a:lnTo>
                  <a:lnTo>
                    <a:pt x="43" y="2"/>
                  </a:lnTo>
                  <a:lnTo>
                    <a:pt x="44" y="2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15" name="Freeform 63"/>
            <p:cNvSpPr>
              <a:spLocks/>
            </p:cNvSpPr>
            <p:nvPr/>
          </p:nvSpPr>
          <p:spPr bwMode="auto">
            <a:xfrm>
              <a:off x="6015038" y="4924425"/>
              <a:ext cx="3175" cy="16510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"/>
                </a:cxn>
                <a:cxn ang="0">
                  <a:pos x="0" y="104"/>
                </a:cxn>
                <a:cxn ang="0">
                  <a:pos x="2" y="104"/>
                </a:cxn>
                <a:cxn ang="0">
                  <a:pos x="2" y="1"/>
                </a:cxn>
                <a:cxn ang="0">
                  <a:pos x="1" y="0"/>
                </a:cxn>
                <a:cxn ang="0">
                  <a:pos x="2" y="1"/>
                </a:cxn>
                <a:cxn ang="0">
                  <a:pos x="2" y="0"/>
                </a:cxn>
                <a:cxn ang="0">
                  <a:pos x="1" y="0"/>
                </a:cxn>
              </a:cxnLst>
              <a:rect l="0" t="0" r="r" b="b"/>
              <a:pathLst>
                <a:path w="2" h="104">
                  <a:moveTo>
                    <a:pt x="1" y="0"/>
                  </a:moveTo>
                  <a:lnTo>
                    <a:pt x="0" y="1"/>
                  </a:lnTo>
                  <a:lnTo>
                    <a:pt x="0" y="104"/>
                  </a:lnTo>
                  <a:lnTo>
                    <a:pt x="2" y="104"/>
                  </a:lnTo>
                  <a:lnTo>
                    <a:pt x="2" y="1"/>
                  </a:lnTo>
                  <a:lnTo>
                    <a:pt x="1" y="0"/>
                  </a:lnTo>
                  <a:lnTo>
                    <a:pt x="2" y="1"/>
                  </a:lnTo>
                  <a:lnTo>
                    <a:pt x="2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16" name="Freeform 64"/>
            <p:cNvSpPr>
              <a:spLocks/>
            </p:cNvSpPr>
            <p:nvPr/>
          </p:nvSpPr>
          <p:spPr bwMode="auto">
            <a:xfrm>
              <a:off x="6048375" y="4926013"/>
              <a:ext cx="74613" cy="165100"/>
            </a:xfrm>
            <a:custGeom>
              <a:avLst/>
              <a:gdLst/>
              <a:ahLst/>
              <a:cxnLst>
                <a:cxn ang="0">
                  <a:pos x="11" y="104"/>
                </a:cxn>
                <a:cxn ang="0">
                  <a:pos x="47" y="52"/>
                </a:cxn>
                <a:cxn ang="0">
                  <a:pos x="11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1" y="104"/>
                </a:cxn>
              </a:cxnLst>
              <a:rect l="0" t="0" r="r" b="b"/>
              <a:pathLst>
                <a:path w="47" h="104">
                  <a:moveTo>
                    <a:pt x="11" y="104"/>
                  </a:moveTo>
                  <a:lnTo>
                    <a:pt x="47" y="52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1" y="104"/>
                  </a:lnTo>
                  <a:close/>
                </a:path>
              </a:pathLst>
            </a:custGeom>
            <a:solidFill>
              <a:srgbClr val="605E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17" name="Freeform 65"/>
            <p:cNvSpPr>
              <a:spLocks/>
            </p:cNvSpPr>
            <p:nvPr/>
          </p:nvSpPr>
          <p:spPr bwMode="auto">
            <a:xfrm>
              <a:off x="6065838" y="5005388"/>
              <a:ext cx="60325" cy="88900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36" y="0"/>
                </a:cxn>
                <a:cxn ang="0">
                  <a:pos x="0" y="52"/>
                </a:cxn>
                <a:cxn ang="0">
                  <a:pos x="1" y="56"/>
                </a:cxn>
                <a:cxn ang="0">
                  <a:pos x="37" y="4"/>
                </a:cxn>
                <a:cxn ang="0">
                  <a:pos x="37" y="0"/>
                </a:cxn>
                <a:cxn ang="0">
                  <a:pos x="37" y="4"/>
                </a:cxn>
                <a:cxn ang="0">
                  <a:pos x="38" y="2"/>
                </a:cxn>
                <a:cxn ang="0">
                  <a:pos x="37" y="0"/>
                </a:cxn>
              </a:cxnLst>
              <a:rect l="0" t="0" r="r" b="b"/>
              <a:pathLst>
                <a:path w="38" h="56">
                  <a:moveTo>
                    <a:pt x="37" y="0"/>
                  </a:moveTo>
                  <a:lnTo>
                    <a:pt x="36" y="0"/>
                  </a:lnTo>
                  <a:lnTo>
                    <a:pt x="0" y="52"/>
                  </a:lnTo>
                  <a:lnTo>
                    <a:pt x="1" y="56"/>
                  </a:lnTo>
                  <a:lnTo>
                    <a:pt x="37" y="4"/>
                  </a:lnTo>
                  <a:lnTo>
                    <a:pt x="37" y="0"/>
                  </a:lnTo>
                  <a:lnTo>
                    <a:pt x="37" y="4"/>
                  </a:lnTo>
                  <a:lnTo>
                    <a:pt x="38" y="2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18" name="Freeform 66"/>
            <p:cNvSpPr>
              <a:spLocks/>
            </p:cNvSpPr>
            <p:nvPr/>
          </p:nvSpPr>
          <p:spPr bwMode="auto">
            <a:xfrm>
              <a:off x="6065838" y="4924425"/>
              <a:ext cx="58738" cy="85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36" y="54"/>
                </a:cxn>
                <a:cxn ang="0">
                  <a:pos x="37" y="51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37" h="54">
                  <a:moveTo>
                    <a:pt x="0" y="0"/>
                  </a:moveTo>
                  <a:lnTo>
                    <a:pt x="0" y="2"/>
                  </a:lnTo>
                  <a:lnTo>
                    <a:pt x="36" y="54"/>
                  </a:lnTo>
                  <a:lnTo>
                    <a:pt x="37" y="51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19" name="Freeform 67"/>
            <p:cNvSpPr>
              <a:spLocks/>
            </p:cNvSpPr>
            <p:nvPr/>
          </p:nvSpPr>
          <p:spPr bwMode="auto">
            <a:xfrm>
              <a:off x="6046788" y="4924425"/>
              <a:ext cx="19050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12" y="3"/>
                </a:cxn>
                <a:cxn ang="0">
                  <a:pos x="12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2" h="3">
                  <a:moveTo>
                    <a:pt x="0" y="1"/>
                  </a:moveTo>
                  <a:lnTo>
                    <a:pt x="1" y="3"/>
                  </a:lnTo>
                  <a:lnTo>
                    <a:pt x="12" y="3"/>
                  </a:lnTo>
                  <a:lnTo>
                    <a:pt x="1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20" name="Freeform 68"/>
            <p:cNvSpPr>
              <a:spLocks/>
            </p:cNvSpPr>
            <p:nvPr/>
          </p:nvSpPr>
          <p:spPr bwMode="auto">
            <a:xfrm>
              <a:off x="6046788" y="4926013"/>
              <a:ext cx="1588" cy="168275"/>
            </a:xfrm>
            <a:custGeom>
              <a:avLst/>
              <a:gdLst/>
              <a:ahLst/>
              <a:cxnLst>
                <a:cxn ang="0">
                  <a:pos x="1" y="106"/>
                </a:cxn>
                <a:cxn ang="0">
                  <a:pos x="1" y="104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6"/>
                </a:cxn>
              </a:cxnLst>
              <a:rect l="0" t="0" r="r" b="b"/>
              <a:pathLst>
                <a:path w="1" h="106">
                  <a:moveTo>
                    <a:pt x="1" y="106"/>
                  </a:moveTo>
                  <a:lnTo>
                    <a:pt x="1" y="104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21" name="Freeform 69"/>
            <p:cNvSpPr>
              <a:spLocks/>
            </p:cNvSpPr>
            <p:nvPr/>
          </p:nvSpPr>
          <p:spPr bwMode="auto">
            <a:xfrm>
              <a:off x="6048375" y="5089525"/>
              <a:ext cx="19050" cy="3175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10" y="2"/>
                </a:cxn>
                <a:cxn ang="0">
                  <a:pos x="12" y="2"/>
                </a:cxn>
                <a:cxn ang="0">
                  <a:pos x="10" y="2"/>
                </a:cxn>
                <a:cxn ang="0">
                  <a:pos x="12" y="2"/>
                </a:cxn>
              </a:cxnLst>
              <a:rect l="0" t="0" r="r" b="b"/>
              <a:pathLst>
                <a:path w="12" h="2">
                  <a:moveTo>
                    <a:pt x="12" y="2"/>
                  </a:moveTo>
                  <a:lnTo>
                    <a:pt x="1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12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22" name="Freeform 70"/>
            <p:cNvSpPr>
              <a:spLocks/>
            </p:cNvSpPr>
            <p:nvPr/>
          </p:nvSpPr>
          <p:spPr bwMode="auto">
            <a:xfrm>
              <a:off x="6062663" y="5086350"/>
              <a:ext cx="4763" cy="635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3" y="4"/>
                </a:cxn>
                <a:cxn ang="0">
                  <a:pos x="3" y="2"/>
                </a:cxn>
                <a:cxn ang="0">
                  <a:pos x="1" y="0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lnTo>
                    <a:pt x="0" y="2"/>
                  </a:lnTo>
                  <a:lnTo>
                    <a:pt x="3" y="4"/>
                  </a:lnTo>
                  <a:lnTo>
                    <a:pt x="3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23" name="Freeform 71"/>
            <p:cNvSpPr>
              <a:spLocks/>
            </p:cNvSpPr>
            <p:nvPr/>
          </p:nvSpPr>
          <p:spPr bwMode="auto">
            <a:xfrm>
              <a:off x="6124575" y="4926013"/>
              <a:ext cx="92075" cy="161925"/>
            </a:xfrm>
            <a:custGeom>
              <a:avLst/>
              <a:gdLst/>
              <a:ahLst/>
              <a:cxnLst>
                <a:cxn ang="0">
                  <a:pos x="14" y="102"/>
                </a:cxn>
                <a:cxn ang="0">
                  <a:pos x="58" y="52"/>
                </a:cxn>
                <a:cxn ang="0">
                  <a:pos x="14" y="0"/>
                </a:cxn>
                <a:cxn ang="0">
                  <a:pos x="13" y="0"/>
                </a:cxn>
                <a:cxn ang="0">
                  <a:pos x="0" y="0"/>
                </a:cxn>
                <a:cxn ang="0">
                  <a:pos x="0" y="102"/>
                </a:cxn>
                <a:cxn ang="0">
                  <a:pos x="13" y="102"/>
                </a:cxn>
                <a:cxn ang="0">
                  <a:pos x="14" y="102"/>
                </a:cxn>
              </a:cxnLst>
              <a:rect l="0" t="0" r="r" b="b"/>
              <a:pathLst>
                <a:path w="58" h="102">
                  <a:moveTo>
                    <a:pt x="14" y="102"/>
                  </a:moveTo>
                  <a:lnTo>
                    <a:pt x="58" y="52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0" y="0"/>
                  </a:lnTo>
                  <a:lnTo>
                    <a:pt x="0" y="102"/>
                  </a:lnTo>
                  <a:lnTo>
                    <a:pt x="13" y="102"/>
                  </a:lnTo>
                  <a:lnTo>
                    <a:pt x="14" y="102"/>
                  </a:lnTo>
                  <a:close/>
                </a:path>
              </a:pathLst>
            </a:custGeom>
            <a:solidFill>
              <a:srgbClr val="605E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24" name="Freeform 72"/>
            <p:cNvSpPr>
              <a:spLocks/>
            </p:cNvSpPr>
            <p:nvPr/>
          </p:nvSpPr>
          <p:spPr bwMode="auto">
            <a:xfrm>
              <a:off x="6143625" y="5005388"/>
              <a:ext cx="73025" cy="82550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44" y="0"/>
                </a:cxn>
                <a:cxn ang="0">
                  <a:pos x="0" y="50"/>
                </a:cxn>
                <a:cxn ang="0">
                  <a:pos x="1" y="52"/>
                </a:cxn>
                <a:cxn ang="0">
                  <a:pos x="45" y="4"/>
                </a:cxn>
                <a:cxn ang="0">
                  <a:pos x="45" y="0"/>
                </a:cxn>
                <a:cxn ang="0">
                  <a:pos x="45" y="4"/>
                </a:cxn>
                <a:cxn ang="0">
                  <a:pos x="46" y="2"/>
                </a:cxn>
                <a:cxn ang="0">
                  <a:pos x="45" y="0"/>
                </a:cxn>
              </a:cxnLst>
              <a:rect l="0" t="0" r="r" b="b"/>
              <a:pathLst>
                <a:path w="46" h="52">
                  <a:moveTo>
                    <a:pt x="45" y="0"/>
                  </a:moveTo>
                  <a:lnTo>
                    <a:pt x="44" y="0"/>
                  </a:lnTo>
                  <a:lnTo>
                    <a:pt x="0" y="50"/>
                  </a:lnTo>
                  <a:lnTo>
                    <a:pt x="1" y="52"/>
                  </a:lnTo>
                  <a:lnTo>
                    <a:pt x="45" y="4"/>
                  </a:lnTo>
                  <a:lnTo>
                    <a:pt x="45" y="0"/>
                  </a:lnTo>
                  <a:lnTo>
                    <a:pt x="45" y="4"/>
                  </a:lnTo>
                  <a:lnTo>
                    <a:pt x="46" y="2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25" name="Freeform 73"/>
            <p:cNvSpPr>
              <a:spLocks/>
            </p:cNvSpPr>
            <p:nvPr/>
          </p:nvSpPr>
          <p:spPr bwMode="auto">
            <a:xfrm>
              <a:off x="6143625" y="4926013"/>
              <a:ext cx="73025" cy="841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44" y="53"/>
                </a:cxn>
                <a:cxn ang="0">
                  <a:pos x="46" y="50"/>
                </a:cxn>
                <a:cxn ang="0">
                  <a:pos x="1" y="0"/>
                </a:cxn>
              </a:cxnLst>
              <a:rect l="0" t="0" r="r" b="b"/>
              <a:pathLst>
                <a:path w="46" h="53">
                  <a:moveTo>
                    <a:pt x="1" y="0"/>
                  </a:moveTo>
                  <a:lnTo>
                    <a:pt x="0" y="2"/>
                  </a:lnTo>
                  <a:lnTo>
                    <a:pt x="44" y="53"/>
                  </a:lnTo>
                  <a:lnTo>
                    <a:pt x="46" y="5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26" name="Freeform 74"/>
            <p:cNvSpPr>
              <a:spLocks/>
            </p:cNvSpPr>
            <p:nvPr/>
          </p:nvSpPr>
          <p:spPr bwMode="auto">
            <a:xfrm>
              <a:off x="6143625" y="4924425"/>
              <a:ext cx="1588" cy="47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3"/>
                  </a:lnTo>
                  <a:lnTo>
                    <a:pt x="1" y="1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27" name="Freeform 75"/>
            <p:cNvSpPr>
              <a:spLocks/>
            </p:cNvSpPr>
            <p:nvPr/>
          </p:nvSpPr>
          <p:spPr bwMode="auto">
            <a:xfrm>
              <a:off x="6122988" y="4924425"/>
              <a:ext cx="20638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13" y="3"/>
                </a:cxn>
                <a:cxn ang="0">
                  <a:pos x="13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3" h="3">
                  <a:moveTo>
                    <a:pt x="0" y="1"/>
                  </a:moveTo>
                  <a:lnTo>
                    <a:pt x="1" y="3"/>
                  </a:lnTo>
                  <a:lnTo>
                    <a:pt x="13" y="3"/>
                  </a:lnTo>
                  <a:lnTo>
                    <a:pt x="13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28" name="Freeform 76"/>
            <p:cNvSpPr>
              <a:spLocks/>
            </p:cNvSpPr>
            <p:nvPr/>
          </p:nvSpPr>
          <p:spPr bwMode="auto">
            <a:xfrm>
              <a:off x="6122988" y="4926013"/>
              <a:ext cx="3175" cy="165100"/>
            </a:xfrm>
            <a:custGeom>
              <a:avLst/>
              <a:gdLst/>
              <a:ahLst/>
              <a:cxnLst>
                <a:cxn ang="0">
                  <a:pos x="1" y="104"/>
                </a:cxn>
                <a:cxn ang="0">
                  <a:pos x="2" y="101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01"/>
                </a:cxn>
                <a:cxn ang="0">
                  <a:pos x="1" y="104"/>
                </a:cxn>
                <a:cxn ang="0">
                  <a:pos x="0" y="101"/>
                </a:cxn>
                <a:cxn ang="0">
                  <a:pos x="0" y="104"/>
                </a:cxn>
                <a:cxn ang="0">
                  <a:pos x="1" y="104"/>
                </a:cxn>
              </a:cxnLst>
              <a:rect l="0" t="0" r="r" b="b"/>
              <a:pathLst>
                <a:path w="2" h="104">
                  <a:moveTo>
                    <a:pt x="1" y="104"/>
                  </a:moveTo>
                  <a:lnTo>
                    <a:pt x="2" y="101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01"/>
                  </a:lnTo>
                  <a:lnTo>
                    <a:pt x="1" y="104"/>
                  </a:lnTo>
                  <a:lnTo>
                    <a:pt x="0" y="101"/>
                  </a:lnTo>
                  <a:lnTo>
                    <a:pt x="0" y="104"/>
                  </a:lnTo>
                  <a:lnTo>
                    <a:pt x="1" y="104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29" name="Freeform 77"/>
            <p:cNvSpPr>
              <a:spLocks/>
            </p:cNvSpPr>
            <p:nvPr/>
          </p:nvSpPr>
          <p:spPr bwMode="auto">
            <a:xfrm>
              <a:off x="6124575" y="5083175"/>
              <a:ext cx="20638" cy="7938"/>
            </a:xfrm>
            <a:custGeom>
              <a:avLst/>
              <a:gdLst/>
              <a:ahLst/>
              <a:cxnLst>
                <a:cxn ang="0">
                  <a:pos x="13" y="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5"/>
                </a:cxn>
                <a:cxn ang="0">
                  <a:pos x="12" y="5"/>
                </a:cxn>
                <a:cxn ang="0">
                  <a:pos x="13" y="2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3" y="2"/>
                </a:cxn>
              </a:cxnLst>
              <a:rect l="0" t="0" r="r" b="b"/>
              <a:pathLst>
                <a:path w="13" h="5">
                  <a:moveTo>
                    <a:pt x="13" y="2"/>
                  </a:moveTo>
                  <a:lnTo>
                    <a:pt x="12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12" y="5"/>
                  </a:lnTo>
                  <a:lnTo>
                    <a:pt x="13" y="2"/>
                  </a:lnTo>
                  <a:lnTo>
                    <a:pt x="12" y="5"/>
                  </a:lnTo>
                  <a:lnTo>
                    <a:pt x="13" y="5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30" name="Freeform 78"/>
            <p:cNvSpPr>
              <a:spLocks/>
            </p:cNvSpPr>
            <p:nvPr/>
          </p:nvSpPr>
          <p:spPr bwMode="auto">
            <a:xfrm>
              <a:off x="6213475" y="4926013"/>
              <a:ext cx="98425" cy="165100"/>
            </a:xfrm>
            <a:custGeom>
              <a:avLst/>
              <a:gdLst/>
              <a:ahLst/>
              <a:cxnLst>
                <a:cxn ang="0">
                  <a:pos x="16" y="104"/>
                </a:cxn>
                <a:cxn ang="0">
                  <a:pos x="62" y="52"/>
                </a:cxn>
                <a:cxn ang="0">
                  <a:pos x="16" y="0"/>
                </a:cxn>
                <a:cxn ang="0">
                  <a:pos x="15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5" y="104"/>
                </a:cxn>
                <a:cxn ang="0">
                  <a:pos x="16" y="104"/>
                </a:cxn>
              </a:cxnLst>
              <a:rect l="0" t="0" r="r" b="b"/>
              <a:pathLst>
                <a:path w="62" h="104">
                  <a:moveTo>
                    <a:pt x="16" y="104"/>
                  </a:moveTo>
                  <a:lnTo>
                    <a:pt x="62" y="52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5" y="104"/>
                  </a:lnTo>
                  <a:lnTo>
                    <a:pt x="16" y="104"/>
                  </a:lnTo>
                  <a:close/>
                </a:path>
              </a:pathLst>
            </a:custGeom>
            <a:solidFill>
              <a:srgbClr val="605E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31" name="Freeform 79"/>
            <p:cNvSpPr>
              <a:spLocks/>
            </p:cNvSpPr>
            <p:nvPr/>
          </p:nvSpPr>
          <p:spPr bwMode="auto">
            <a:xfrm>
              <a:off x="6237288" y="5005388"/>
              <a:ext cx="76200" cy="88900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47" y="0"/>
                </a:cxn>
                <a:cxn ang="0">
                  <a:pos x="0" y="54"/>
                </a:cxn>
                <a:cxn ang="0">
                  <a:pos x="1" y="56"/>
                </a:cxn>
                <a:cxn ang="0">
                  <a:pos x="48" y="4"/>
                </a:cxn>
                <a:cxn ang="0">
                  <a:pos x="48" y="0"/>
                </a:cxn>
                <a:cxn ang="0">
                  <a:pos x="48" y="4"/>
                </a:cxn>
                <a:cxn ang="0">
                  <a:pos x="48" y="2"/>
                </a:cxn>
                <a:cxn ang="0">
                  <a:pos x="48" y="0"/>
                </a:cxn>
              </a:cxnLst>
              <a:rect l="0" t="0" r="r" b="b"/>
              <a:pathLst>
                <a:path w="48" h="56">
                  <a:moveTo>
                    <a:pt x="48" y="0"/>
                  </a:moveTo>
                  <a:lnTo>
                    <a:pt x="47" y="0"/>
                  </a:lnTo>
                  <a:lnTo>
                    <a:pt x="0" y="54"/>
                  </a:lnTo>
                  <a:lnTo>
                    <a:pt x="1" y="56"/>
                  </a:lnTo>
                  <a:lnTo>
                    <a:pt x="48" y="4"/>
                  </a:lnTo>
                  <a:lnTo>
                    <a:pt x="48" y="0"/>
                  </a:lnTo>
                  <a:lnTo>
                    <a:pt x="48" y="4"/>
                  </a:lnTo>
                  <a:lnTo>
                    <a:pt x="48" y="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32" name="Freeform 80"/>
            <p:cNvSpPr>
              <a:spLocks/>
            </p:cNvSpPr>
            <p:nvPr/>
          </p:nvSpPr>
          <p:spPr bwMode="auto">
            <a:xfrm>
              <a:off x="6237288" y="4924425"/>
              <a:ext cx="76200" cy="8572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46" y="54"/>
                </a:cxn>
                <a:cxn ang="0">
                  <a:pos x="48" y="51"/>
                </a:cxn>
                <a:cxn ang="0">
                  <a:pos x="1" y="0"/>
                </a:cxn>
              </a:cxnLst>
              <a:rect l="0" t="0" r="r" b="b"/>
              <a:pathLst>
                <a:path w="48" h="54">
                  <a:moveTo>
                    <a:pt x="1" y="0"/>
                  </a:moveTo>
                  <a:lnTo>
                    <a:pt x="0" y="2"/>
                  </a:lnTo>
                  <a:lnTo>
                    <a:pt x="46" y="54"/>
                  </a:lnTo>
                  <a:lnTo>
                    <a:pt x="48" y="5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33" name="Rectangle 81"/>
            <p:cNvSpPr>
              <a:spLocks noChangeArrowheads="1"/>
            </p:cNvSpPr>
            <p:nvPr/>
          </p:nvSpPr>
          <p:spPr bwMode="auto">
            <a:xfrm>
              <a:off x="6237288" y="4924425"/>
              <a:ext cx="1588" cy="4763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34" name="Freeform 82"/>
            <p:cNvSpPr>
              <a:spLocks/>
            </p:cNvSpPr>
            <p:nvPr/>
          </p:nvSpPr>
          <p:spPr bwMode="auto">
            <a:xfrm>
              <a:off x="6213475" y="4924425"/>
              <a:ext cx="23813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3"/>
                </a:cxn>
                <a:cxn ang="0">
                  <a:pos x="15" y="3"/>
                </a:cxn>
                <a:cxn ang="0">
                  <a:pos x="15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5" h="3">
                  <a:moveTo>
                    <a:pt x="0" y="1"/>
                  </a:moveTo>
                  <a:lnTo>
                    <a:pt x="0" y="3"/>
                  </a:lnTo>
                  <a:lnTo>
                    <a:pt x="15" y="3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35" name="Freeform 83"/>
            <p:cNvSpPr>
              <a:spLocks/>
            </p:cNvSpPr>
            <p:nvPr/>
          </p:nvSpPr>
          <p:spPr bwMode="auto">
            <a:xfrm>
              <a:off x="6213475" y="4926013"/>
              <a:ext cx="3175" cy="168275"/>
            </a:xfrm>
            <a:custGeom>
              <a:avLst/>
              <a:gdLst/>
              <a:ahLst/>
              <a:cxnLst>
                <a:cxn ang="0">
                  <a:pos x="0" y="106"/>
                </a:cxn>
                <a:cxn ang="0">
                  <a:pos x="2" y="104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0" y="104"/>
                </a:cxn>
                <a:cxn ang="0">
                  <a:pos x="0" y="106"/>
                </a:cxn>
              </a:cxnLst>
              <a:rect l="0" t="0" r="r" b="b"/>
              <a:pathLst>
                <a:path w="2" h="106">
                  <a:moveTo>
                    <a:pt x="0" y="106"/>
                  </a:moveTo>
                  <a:lnTo>
                    <a:pt x="2" y="104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0" y="104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36" name="Freeform 84"/>
            <p:cNvSpPr>
              <a:spLocks/>
            </p:cNvSpPr>
            <p:nvPr/>
          </p:nvSpPr>
          <p:spPr bwMode="auto">
            <a:xfrm>
              <a:off x="6213475" y="5091113"/>
              <a:ext cx="25400" cy="1588"/>
            </a:xfrm>
            <a:custGeom>
              <a:avLst/>
              <a:gdLst/>
              <a:ahLst/>
              <a:cxnLst>
                <a:cxn ang="0">
                  <a:pos x="16" y="1"/>
                </a:cxn>
                <a:cxn ang="0">
                  <a:pos x="15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15" y="1"/>
                </a:cxn>
                <a:cxn ang="0">
                  <a:pos x="16" y="1"/>
                </a:cxn>
              </a:cxnLst>
              <a:rect l="0" t="0" r="r" b="b"/>
              <a:pathLst>
                <a:path w="16" h="1">
                  <a:moveTo>
                    <a:pt x="16" y="1"/>
                  </a:moveTo>
                  <a:lnTo>
                    <a:pt x="15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15" y="1"/>
                  </a:lnTo>
                  <a:lnTo>
                    <a:pt x="16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37" name="Freeform 85"/>
            <p:cNvSpPr>
              <a:spLocks/>
            </p:cNvSpPr>
            <p:nvPr/>
          </p:nvSpPr>
          <p:spPr bwMode="auto">
            <a:xfrm>
              <a:off x="6311900" y="4926013"/>
              <a:ext cx="92075" cy="165100"/>
            </a:xfrm>
            <a:custGeom>
              <a:avLst/>
              <a:gdLst/>
              <a:ahLst/>
              <a:cxnLst>
                <a:cxn ang="0">
                  <a:pos x="58" y="0"/>
                </a:cxn>
                <a:cxn ang="0">
                  <a:pos x="45" y="0"/>
                </a:cxn>
                <a:cxn ang="0">
                  <a:pos x="0" y="52"/>
                </a:cxn>
                <a:cxn ang="0">
                  <a:pos x="45" y="104"/>
                </a:cxn>
                <a:cxn ang="0">
                  <a:pos x="58" y="104"/>
                </a:cxn>
                <a:cxn ang="0">
                  <a:pos x="58" y="0"/>
                </a:cxn>
              </a:cxnLst>
              <a:rect l="0" t="0" r="r" b="b"/>
              <a:pathLst>
                <a:path w="58" h="104">
                  <a:moveTo>
                    <a:pt x="58" y="0"/>
                  </a:moveTo>
                  <a:lnTo>
                    <a:pt x="45" y="0"/>
                  </a:lnTo>
                  <a:lnTo>
                    <a:pt x="0" y="52"/>
                  </a:lnTo>
                  <a:lnTo>
                    <a:pt x="45" y="104"/>
                  </a:lnTo>
                  <a:lnTo>
                    <a:pt x="58" y="104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605E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38" name="Freeform 86"/>
            <p:cNvSpPr>
              <a:spLocks/>
            </p:cNvSpPr>
            <p:nvPr/>
          </p:nvSpPr>
          <p:spPr bwMode="auto">
            <a:xfrm>
              <a:off x="6381750" y="4924425"/>
              <a:ext cx="22225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14" y="3"/>
                </a:cxn>
                <a:cxn ang="0">
                  <a:pos x="14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4" h="3">
                  <a:moveTo>
                    <a:pt x="0" y="1"/>
                  </a:moveTo>
                  <a:lnTo>
                    <a:pt x="1" y="3"/>
                  </a:lnTo>
                  <a:lnTo>
                    <a:pt x="14" y="3"/>
                  </a:lnTo>
                  <a:lnTo>
                    <a:pt x="14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39" name="Freeform 87"/>
            <p:cNvSpPr>
              <a:spLocks/>
            </p:cNvSpPr>
            <p:nvPr/>
          </p:nvSpPr>
          <p:spPr bwMode="auto">
            <a:xfrm>
              <a:off x="6308725" y="4926013"/>
              <a:ext cx="73025" cy="84138"/>
            </a:xfrm>
            <a:custGeom>
              <a:avLst/>
              <a:gdLst/>
              <a:ahLst/>
              <a:cxnLst>
                <a:cxn ang="0">
                  <a:pos x="1" y="53"/>
                </a:cxn>
                <a:cxn ang="0">
                  <a:pos x="3" y="53"/>
                </a:cxn>
                <a:cxn ang="0">
                  <a:pos x="46" y="2"/>
                </a:cxn>
                <a:cxn ang="0">
                  <a:pos x="45" y="0"/>
                </a:cxn>
                <a:cxn ang="0">
                  <a:pos x="1" y="50"/>
                </a:cxn>
                <a:cxn ang="0">
                  <a:pos x="1" y="53"/>
                </a:cxn>
                <a:cxn ang="0">
                  <a:pos x="1" y="50"/>
                </a:cxn>
                <a:cxn ang="0">
                  <a:pos x="0" y="51"/>
                </a:cxn>
                <a:cxn ang="0">
                  <a:pos x="1" y="53"/>
                </a:cxn>
              </a:cxnLst>
              <a:rect l="0" t="0" r="r" b="b"/>
              <a:pathLst>
                <a:path w="46" h="53">
                  <a:moveTo>
                    <a:pt x="1" y="53"/>
                  </a:moveTo>
                  <a:lnTo>
                    <a:pt x="3" y="53"/>
                  </a:lnTo>
                  <a:lnTo>
                    <a:pt x="46" y="2"/>
                  </a:lnTo>
                  <a:lnTo>
                    <a:pt x="45" y="0"/>
                  </a:lnTo>
                  <a:lnTo>
                    <a:pt x="1" y="50"/>
                  </a:lnTo>
                  <a:lnTo>
                    <a:pt x="1" y="53"/>
                  </a:lnTo>
                  <a:lnTo>
                    <a:pt x="1" y="50"/>
                  </a:lnTo>
                  <a:lnTo>
                    <a:pt x="0" y="51"/>
                  </a:lnTo>
                  <a:lnTo>
                    <a:pt x="1" y="53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40" name="Freeform 88"/>
            <p:cNvSpPr>
              <a:spLocks/>
            </p:cNvSpPr>
            <p:nvPr/>
          </p:nvSpPr>
          <p:spPr bwMode="auto">
            <a:xfrm>
              <a:off x="6311900" y="5005388"/>
              <a:ext cx="71438" cy="88900"/>
            </a:xfrm>
            <a:custGeom>
              <a:avLst/>
              <a:gdLst/>
              <a:ahLst/>
              <a:cxnLst>
                <a:cxn ang="0">
                  <a:pos x="45" y="54"/>
                </a:cxn>
                <a:cxn ang="0">
                  <a:pos x="45" y="54"/>
                </a:cxn>
                <a:cxn ang="0">
                  <a:pos x="1" y="0"/>
                </a:cxn>
                <a:cxn ang="0">
                  <a:pos x="0" y="4"/>
                </a:cxn>
                <a:cxn ang="0">
                  <a:pos x="44" y="56"/>
                </a:cxn>
                <a:cxn ang="0">
                  <a:pos x="45" y="54"/>
                </a:cxn>
              </a:cxnLst>
              <a:rect l="0" t="0" r="r" b="b"/>
              <a:pathLst>
                <a:path w="45" h="56">
                  <a:moveTo>
                    <a:pt x="45" y="54"/>
                  </a:moveTo>
                  <a:lnTo>
                    <a:pt x="45" y="54"/>
                  </a:lnTo>
                  <a:lnTo>
                    <a:pt x="1" y="0"/>
                  </a:lnTo>
                  <a:lnTo>
                    <a:pt x="0" y="4"/>
                  </a:lnTo>
                  <a:lnTo>
                    <a:pt x="44" y="56"/>
                  </a:lnTo>
                  <a:lnTo>
                    <a:pt x="45" y="54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41" name="Freeform 89"/>
            <p:cNvSpPr>
              <a:spLocks/>
            </p:cNvSpPr>
            <p:nvPr/>
          </p:nvSpPr>
          <p:spPr bwMode="auto">
            <a:xfrm>
              <a:off x="6384925" y="5091113"/>
              <a:ext cx="22225" cy="1588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3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13" y="1"/>
                </a:cxn>
                <a:cxn ang="0">
                  <a:pos x="14" y="0"/>
                </a:cxn>
                <a:cxn ang="0">
                  <a:pos x="13" y="1"/>
                </a:cxn>
                <a:cxn ang="0">
                  <a:pos x="14" y="1"/>
                </a:cxn>
                <a:cxn ang="0">
                  <a:pos x="14" y="0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13" y="1"/>
                  </a:lnTo>
                  <a:lnTo>
                    <a:pt x="14" y="0"/>
                  </a:lnTo>
                  <a:lnTo>
                    <a:pt x="13" y="1"/>
                  </a:lnTo>
                  <a:lnTo>
                    <a:pt x="14" y="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42" name="Freeform 90"/>
            <p:cNvSpPr>
              <a:spLocks/>
            </p:cNvSpPr>
            <p:nvPr/>
          </p:nvSpPr>
          <p:spPr bwMode="auto">
            <a:xfrm>
              <a:off x="6403975" y="4924425"/>
              <a:ext cx="3175" cy="1666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105"/>
                </a:cxn>
                <a:cxn ang="0">
                  <a:pos x="2" y="105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 h="105">
                  <a:moveTo>
                    <a:pt x="0" y="0"/>
                  </a:moveTo>
                  <a:lnTo>
                    <a:pt x="0" y="0"/>
                  </a:lnTo>
                  <a:lnTo>
                    <a:pt x="0" y="105"/>
                  </a:lnTo>
                  <a:lnTo>
                    <a:pt x="2" y="105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43" name="Freeform 91"/>
            <p:cNvSpPr>
              <a:spLocks/>
            </p:cNvSpPr>
            <p:nvPr/>
          </p:nvSpPr>
          <p:spPr bwMode="auto">
            <a:xfrm>
              <a:off x="8143875" y="4926013"/>
              <a:ext cx="114300" cy="165100"/>
            </a:xfrm>
            <a:custGeom>
              <a:avLst/>
              <a:gdLst/>
              <a:ahLst/>
              <a:cxnLst>
                <a:cxn ang="0">
                  <a:pos x="21" y="104"/>
                </a:cxn>
                <a:cxn ang="0">
                  <a:pos x="72" y="52"/>
                </a:cxn>
                <a:cxn ang="0">
                  <a:pos x="21" y="0"/>
                </a:cxn>
                <a:cxn ang="0">
                  <a:pos x="20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20" y="104"/>
                </a:cxn>
                <a:cxn ang="0">
                  <a:pos x="21" y="104"/>
                </a:cxn>
              </a:cxnLst>
              <a:rect l="0" t="0" r="r" b="b"/>
              <a:pathLst>
                <a:path w="72" h="104">
                  <a:moveTo>
                    <a:pt x="21" y="104"/>
                  </a:moveTo>
                  <a:lnTo>
                    <a:pt x="72" y="52"/>
                  </a:lnTo>
                  <a:lnTo>
                    <a:pt x="21" y="0"/>
                  </a:lnTo>
                  <a:lnTo>
                    <a:pt x="20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20" y="104"/>
                  </a:lnTo>
                  <a:lnTo>
                    <a:pt x="21" y="10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44" name="Freeform 92"/>
            <p:cNvSpPr>
              <a:spLocks/>
            </p:cNvSpPr>
            <p:nvPr/>
          </p:nvSpPr>
          <p:spPr bwMode="auto">
            <a:xfrm>
              <a:off x="8175625" y="5005388"/>
              <a:ext cx="87313" cy="88900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52" y="0"/>
                </a:cxn>
                <a:cxn ang="0">
                  <a:pos x="0" y="54"/>
                </a:cxn>
                <a:cxn ang="0">
                  <a:pos x="1" y="56"/>
                </a:cxn>
                <a:cxn ang="0">
                  <a:pos x="53" y="4"/>
                </a:cxn>
                <a:cxn ang="0">
                  <a:pos x="53" y="0"/>
                </a:cxn>
                <a:cxn ang="0">
                  <a:pos x="53" y="4"/>
                </a:cxn>
                <a:cxn ang="0">
                  <a:pos x="55" y="2"/>
                </a:cxn>
                <a:cxn ang="0">
                  <a:pos x="53" y="0"/>
                </a:cxn>
              </a:cxnLst>
              <a:rect l="0" t="0" r="r" b="b"/>
              <a:pathLst>
                <a:path w="55" h="56">
                  <a:moveTo>
                    <a:pt x="53" y="0"/>
                  </a:moveTo>
                  <a:lnTo>
                    <a:pt x="52" y="0"/>
                  </a:lnTo>
                  <a:lnTo>
                    <a:pt x="0" y="54"/>
                  </a:lnTo>
                  <a:lnTo>
                    <a:pt x="1" y="56"/>
                  </a:lnTo>
                  <a:lnTo>
                    <a:pt x="53" y="4"/>
                  </a:lnTo>
                  <a:lnTo>
                    <a:pt x="53" y="0"/>
                  </a:lnTo>
                  <a:lnTo>
                    <a:pt x="53" y="4"/>
                  </a:lnTo>
                  <a:lnTo>
                    <a:pt x="55" y="2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45" name="Freeform 93"/>
            <p:cNvSpPr>
              <a:spLocks/>
            </p:cNvSpPr>
            <p:nvPr/>
          </p:nvSpPr>
          <p:spPr bwMode="auto">
            <a:xfrm>
              <a:off x="8175625" y="4926013"/>
              <a:ext cx="84138" cy="841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51" y="53"/>
                </a:cxn>
                <a:cxn ang="0">
                  <a:pos x="53" y="50"/>
                </a:cxn>
                <a:cxn ang="0">
                  <a:pos x="1" y="0"/>
                </a:cxn>
              </a:cxnLst>
              <a:rect l="0" t="0" r="r" b="b"/>
              <a:pathLst>
                <a:path w="53" h="53">
                  <a:moveTo>
                    <a:pt x="1" y="0"/>
                  </a:moveTo>
                  <a:lnTo>
                    <a:pt x="0" y="2"/>
                  </a:lnTo>
                  <a:lnTo>
                    <a:pt x="51" y="53"/>
                  </a:lnTo>
                  <a:lnTo>
                    <a:pt x="53" y="5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46" name="Freeform 94"/>
            <p:cNvSpPr>
              <a:spLocks/>
            </p:cNvSpPr>
            <p:nvPr/>
          </p:nvSpPr>
          <p:spPr bwMode="auto">
            <a:xfrm>
              <a:off x="8175625" y="4924425"/>
              <a:ext cx="3175" cy="47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"/>
                </a:cxn>
                <a:cxn ang="0">
                  <a:pos x="2" y="1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3"/>
                  </a:lnTo>
                  <a:lnTo>
                    <a:pt x="2" y="1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47" name="Freeform 95"/>
            <p:cNvSpPr>
              <a:spLocks/>
            </p:cNvSpPr>
            <p:nvPr/>
          </p:nvSpPr>
          <p:spPr bwMode="auto">
            <a:xfrm>
              <a:off x="8143875" y="4924425"/>
              <a:ext cx="31750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3"/>
                </a:cxn>
                <a:cxn ang="0">
                  <a:pos x="20" y="3"/>
                </a:cxn>
                <a:cxn ang="0">
                  <a:pos x="20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20" h="3">
                  <a:moveTo>
                    <a:pt x="0" y="1"/>
                  </a:moveTo>
                  <a:lnTo>
                    <a:pt x="0" y="3"/>
                  </a:lnTo>
                  <a:lnTo>
                    <a:pt x="20" y="3"/>
                  </a:lnTo>
                  <a:lnTo>
                    <a:pt x="2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48" name="Freeform 96"/>
            <p:cNvSpPr>
              <a:spLocks/>
            </p:cNvSpPr>
            <p:nvPr/>
          </p:nvSpPr>
          <p:spPr bwMode="auto">
            <a:xfrm>
              <a:off x="8143875" y="4926013"/>
              <a:ext cx="3175" cy="168275"/>
            </a:xfrm>
            <a:custGeom>
              <a:avLst/>
              <a:gdLst/>
              <a:ahLst/>
              <a:cxnLst>
                <a:cxn ang="0">
                  <a:pos x="0" y="106"/>
                </a:cxn>
                <a:cxn ang="0">
                  <a:pos x="2" y="104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0" y="104"/>
                </a:cxn>
                <a:cxn ang="0">
                  <a:pos x="0" y="106"/>
                </a:cxn>
              </a:cxnLst>
              <a:rect l="0" t="0" r="r" b="b"/>
              <a:pathLst>
                <a:path w="2" h="106">
                  <a:moveTo>
                    <a:pt x="0" y="106"/>
                  </a:moveTo>
                  <a:lnTo>
                    <a:pt x="2" y="104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0" y="104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49" name="Freeform 97"/>
            <p:cNvSpPr>
              <a:spLocks/>
            </p:cNvSpPr>
            <p:nvPr/>
          </p:nvSpPr>
          <p:spPr bwMode="auto">
            <a:xfrm>
              <a:off x="8143875" y="5091113"/>
              <a:ext cx="31750" cy="1588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20" y="1"/>
                </a:cxn>
                <a:cxn ang="0">
                  <a:pos x="20" y="0"/>
                </a:cxn>
              </a:cxnLst>
              <a:rect l="0" t="0" r="r" b="b"/>
              <a:pathLst>
                <a:path w="20" h="1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20" y="1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50" name="Rectangle 98"/>
            <p:cNvSpPr>
              <a:spLocks noChangeArrowheads="1"/>
            </p:cNvSpPr>
            <p:nvPr/>
          </p:nvSpPr>
          <p:spPr bwMode="auto">
            <a:xfrm>
              <a:off x="8175625" y="5091113"/>
              <a:ext cx="3175" cy="1588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51" name="Freeform 99"/>
            <p:cNvSpPr>
              <a:spLocks/>
            </p:cNvSpPr>
            <p:nvPr/>
          </p:nvSpPr>
          <p:spPr bwMode="auto">
            <a:xfrm>
              <a:off x="8040688" y="4926013"/>
              <a:ext cx="101600" cy="165100"/>
            </a:xfrm>
            <a:custGeom>
              <a:avLst/>
              <a:gdLst/>
              <a:ahLst/>
              <a:cxnLst>
                <a:cxn ang="0">
                  <a:pos x="16" y="104"/>
                </a:cxn>
                <a:cxn ang="0">
                  <a:pos x="64" y="52"/>
                </a:cxn>
                <a:cxn ang="0">
                  <a:pos x="16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6" y="104"/>
                </a:cxn>
              </a:cxnLst>
              <a:rect l="0" t="0" r="r" b="b"/>
              <a:pathLst>
                <a:path w="64" h="104">
                  <a:moveTo>
                    <a:pt x="16" y="104"/>
                  </a:moveTo>
                  <a:lnTo>
                    <a:pt x="64" y="52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6" y="10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52" name="Freeform 100"/>
            <p:cNvSpPr>
              <a:spLocks/>
            </p:cNvSpPr>
            <p:nvPr/>
          </p:nvSpPr>
          <p:spPr bwMode="auto">
            <a:xfrm>
              <a:off x="8062913" y="5005388"/>
              <a:ext cx="80963" cy="88900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48" y="0"/>
                </a:cxn>
                <a:cxn ang="0">
                  <a:pos x="0" y="54"/>
                </a:cxn>
                <a:cxn ang="0">
                  <a:pos x="0" y="56"/>
                </a:cxn>
                <a:cxn ang="0">
                  <a:pos x="50" y="4"/>
                </a:cxn>
                <a:cxn ang="0">
                  <a:pos x="50" y="0"/>
                </a:cxn>
                <a:cxn ang="0">
                  <a:pos x="50" y="4"/>
                </a:cxn>
                <a:cxn ang="0">
                  <a:pos x="51" y="2"/>
                </a:cxn>
                <a:cxn ang="0">
                  <a:pos x="50" y="0"/>
                </a:cxn>
              </a:cxnLst>
              <a:rect l="0" t="0" r="r" b="b"/>
              <a:pathLst>
                <a:path w="51" h="56">
                  <a:moveTo>
                    <a:pt x="50" y="0"/>
                  </a:moveTo>
                  <a:lnTo>
                    <a:pt x="48" y="0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50" y="4"/>
                  </a:lnTo>
                  <a:lnTo>
                    <a:pt x="50" y="0"/>
                  </a:lnTo>
                  <a:lnTo>
                    <a:pt x="50" y="4"/>
                  </a:lnTo>
                  <a:lnTo>
                    <a:pt x="51" y="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53" name="Freeform 101"/>
            <p:cNvSpPr>
              <a:spLocks/>
            </p:cNvSpPr>
            <p:nvPr/>
          </p:nvSpPr>
          <p:spPr bwMode="auto">
            <a:xfrm>
              <a:off x="8062913" y="4926013"/>
              <a:ext cx="79375" cy="8413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2"/>
                </a:cxn>
                <a:cxn ang="0">
                  <a:pos x="49" y="53"/>
                </a:cxn>
                <a:cxn ang="0">
                  <a:pos x="50" y="50"/>
                </a:cxn>
                <a:cxn ang="0">
                  <a:pos x="2" y="0"/>
                </a:cxn>
              </a:cxnLst>
              <a:rect l="0" t="0" r="r" b="b"/>
              <a:pathLst>
                <a:path w="50" h="53">
                  <a:moveTo>
                    <a:pt x="2" y="0"/>
                  </a:moveTo>
                  <a:lnTo>
                    <a:pt x="0" y="2"/>
                  </a:lnTo>
                  <a:lnTo>
                    <a:pt x="49" y="53"/>
                  </a:lnTo>
                  <a:lnTo>
                    <a:pt x="50" y="5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54" name="Freeform 102"/>
            <p:cNvSpPr>
              <a:spLocks/>
            </p:cNvSpPr>
            <p:nvPr/>
          </p:nvSpPr>
          <p:spPr bwMode="auto">
            <a:xfrm>
              <a:off x="8062913" y="4924425"/>
              <a:ext cx="3175" cy="4763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3"/>
                </a:cxn>
                <a:cxn ang="0">
                  <a:pos x="1" y="3"/>
                </a:cxn>
                <a:cxn ang="0">
                  <a:pos x="2" y="1"/>
                </a:cxn>
                <a:cxn ang="0">
                  <a:pos x="1" y="0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0" y="3"/>
                  </a:lnTo>
                  <a:lnTo>
                    <a:pt x="1" y="3"/>
                  </a:lnTo>
                  <a:lnTo>
                    <a:pt x="2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55" name="Freeform 103"/>
            <p:cNvSpPr>
              <a:spLocks/>
            </p:cNvSpPr>
            <p:nvPr/>
          </p:nvSpPr>
          <p:spPr bwMode="auto">
            <a:xfrm>
              <a:off x="8040688" y="4924425"/>
              <a:ext cx="23813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3"/>
                </a:cxn>
                <a:cxn ang="0">
                  <a:pos x="15" y="3"/>
                </a:cxn>
                <a:cxn ang="0">
                  <a:pos x="15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5" h="3">
                  <a:moveTo>
                    <a:pt x="0" y="1"/>
                  </a:moveTo>
                  <a:lnTo>
                    <a:pt x="0" y="3"/>
                  </a:lnTo>
                  <a:lnTo>
                    <a:pt x="15" y="3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56" name="Freeform 104"/>
            <p:cNvSpPr>
              <a:spLocks/>
            </p:cNvSpPr>
            <p:nvPr/>
          </p:nvSpPr>
          <p:spPr bwMode="auto">
            <a:xfrm>
              <a:off x="8040688" y="4926013"/>
              <a:ext cx="1588" cy="168275"/>
            </a:xfrm>
            <a:custGeom>
              <a:avLst/>
              <a:gdLst/>
              <a:ahLst/>
              <a:cxnLst>
                <a:cxn ang="0">
                  <a:pos x="0" y="106"/>
                </a:cxn>
                <a:cxn ang="0">
                  <a:pos x="1" y="104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0" y="104"/>
                </a:cxn>
                <a:cxn ang="0">
                  <a:pos x="0" y="106"/>
                </a:cxn>
              </a:cxnLst>
              <a:rect l="0" t="0" r="r" b="b"/>
              <a:pathLst>
                <a:path w="1" h="106">
                  <a:moveTo>
                    <a:pt x="0" y="106"/>
                  </a:moveTo>
                  <a:lnTo>
                    <a:pt x="1" y="104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0" y="104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57" name="Rectangle 105"/>
            <p:cNvSpPr>
              <a:spLocks noChangeArrowheads="1"/>
            </p:cNvSpPr>
            <p:nvPr/>
          </p:nvSpPr>
          <p:spPr bwMode="auto">
            <a:xfrm>
              <a:off x="8040688" y="5091113"/>
              <a:ext cx="23813" cy="1588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58" name="Freeform 106"/>
            <p:cNvSpPr>
              <a:spLocks/>
            </p:cNvSpPr>
            <p:nvPr/>
          </p:nvSpPr>
          <p:spPr bwMode="auto">
            <a:xfrm>
              <a:off x="8062913" y="5091113"/>
              <a:ext cx="3175" cy="158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1" y="0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1"/>
                  </a:lnTo>
                  <a:lnTo>
                    <a:pt x="2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59" name="Rectangle 107"/>
            <p:cNvSpPr>
              <a:spLocks noChangeArrowheads="1"/>
            </p:cNvSpPr>
            <p:nvPr/>
          </p:nvSpPr>
          <p:spPr bwMode="auto">
            <a:xfrm>
              <a:off x="7997825" y="4856163"/>
              <a:ext cx="7938" cy="301625"/>
            </a:xfrm>
            <a:prstGeom prst="rect">
              <a:avLst/>
            </a:prstGeom>
            <a:solidFill>
              <a:srgbClr val="2C1D7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60" name="Rectangle 108"/>
            <p:cNvSpPr>
              <a:spLocks noChangeArrowheads="1"/>
            </p:cNvSpPr>
            <p:nvPr/>
          </p:nvSpPr>
          <p:spPr bwMode="auto">
            <a:xfrm>
              <a:off x="7969250" y="4856163"/>
              <a:ext cx="7938" cy="301625"/>
            </a:xfrm>
            <a:prstGeom prst="rect">
              <a:avLst/>
            </a:prstGeom>
            <a:solidFill>
              <a:srgbClr val="2C1D7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61" name="Freeform 109"/>
            <p:cNvSpPr>
              <a:spLocks/>
            </p:cNvSpPr>
            <p:nvPr/>
          </p:nvSpPr>
          <p:spPr bwMode="auto">
            <a:xfrm>
              <a:off x="7769225" y="5141913"/>
              <a:ext cx="177800" cy="161925"/>
            </a:xfrm>
            <a:custGeom>
              <a:avLst/>
              <a:gdLst/>
              <a:ahLst/>
              <a:cxnLst>
                <a:cxn ang="0">
                  <a:pos x="62" y="102"/>
                </a:cxn>
                <a:cxn ang="0">
                  <a:pos x="112" y="51"/>
                </a:cxn>
                <a:cxn ang="0">
                  <a:pos x="60" y="0"/>
                </a:cxn>
                <a:cxn ang="0">
                  <a:pos x="0" y="0"/>
                </a:cxn>
                <a:cxn ang="0">
                  <a:pos x="0" y="102"/>
                </a:cxn>
                <a:cxn ang="0">
                  <a:pos x="60" y="102"/>
                </a:cxn>
                <a:cxn ang="0">
                  <a:pos x="62" y="102"/>
                </a:cxn>
              </a:cxnLst>
              <a:rect l="0" t="0" r="r" b="b"/>
              <a:pathLst>
                <a:path w="112" h="102">
                  <a:moveTo>
                    <a:pt x="62" y="102"/>
                  </a:moveTo>
                  <a:lnTo>
                    <a:pt x="112" y="51"/>
                  </a:lnTo>
                  <a:lnTo>
                    <a:pt x="60" y="0"/>
                  </a:lnTo>
                  <a:lnTo>
                    <a:pt x="0" y="0"/>
                  </a:lnTo>
                  <a:lnTo>
                    <a:pt x="0" y="102"/>
                  </a:lnTo>
                  <a:lnTo>
                    <a:pt x="60" y="102"/>
                  </a:lnTo>
                  <a:lnTo>
                    <a:pt x="62" y="102"/>
                  </a:lnTo>
                  <a:close/>
                </a:path>
              </a:pathLst>
            </a:custGeom>
            <a:solidFill>
              <a:srgbClr val="DFDFD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62" name="Freeform 110"/>
            <p:cNvSpPr>
              <a:spLocks/>
            </p:cNvSpPr>
            <p:nvPr/>
          </p:nvSpPr>
          <p:spPr bwMode="auto">
            <a:xfrm>
              <a:off x="7866063" y="5222875"/>
              <a:ext cx="82550" cy="8255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50" y="0"/>
                </a:cxn>
                <a:cxn ang="0">
                  <a:pos x="0" y="50"/>
                </a:cxn>
                <a:cxn ang="0">
                  <a:pos x="1" y="52"/>
                </a:cxn>
                <a:cxn ang="0">
                  <a:pos x="51" y="3"/>
                </a:cxn>
                <a:cxn ang="0">
                  <a:pos x="51" y="0"/>
                </a:cxn>
                <a:cxn ang="0">
                  <a:pos x="51" y="3"/>
                </a:cxn>
                <a:cxn ang="0">
                  <a:pos x="52" y="0"/>
                </a:cxn>
                <a:cxn ang="0">
                  <a:pos x="51" y="0"/>
                </a:cxn>
              </a:cxnLst>
              <a:rect l="0" t="0" r="r" b="b"/>
              <a:pathLst>
                <a:path w="52" h="52">
                  <a:moveTo>
                    <a:pt x="51" y="0"/>
                  </a:moveTo>
                  <a:lnTo>
                    <a:pt x="50" y="0"/>
                  </a:lnTo>
                  <a:lnTo>
                    <a:pt x="0" y="50"/>
                  </a:lnTo>
                  <a:lnTo>
                    <a:pt x="1" y="52"/>
                  </a:lnTo>
                  <a:lnTo>
                    <a:pt x="51" y="3"/>
                  </a:lnTo>
                  <a:lnTo>
                    <a:pt x="51" y="0"/>
                  </a:lnTo>
                  <a:lnTo>
                    <a:pt x="51" y="3"/>
                  </a:lnTo>
                  <a:lnTo>
                    <a:pt x="52" y="0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63" name="Freeform 111"/>
            <p:cNvSpPr>
              <a:spLocks/>
            </p:cNvSpPr>
            <p:nvPr/>
          </p:nvSpPr>
          <p:spPr bwMode="auto">
            <a:xfrm>
              <a:off x="7866063" y="5137150"/>
              <a:ext cx="80963" cy="88900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4"/>
                </a:cxn>
                <a:cxn ang="0">
                  <a:pos x="50" y="56"/>
                </a:cxn>
                <a:cxn ang="0">
                  <a:pos x="51" y="54"/>
                </a:cxn>
                <a:cxn ang="0">
                  <a:pos x="1" y="0"/>
                </a:cxn>
                <a:cxn ang="0">
                  <a:pos x="0" y="4"/>
                </a:cxn>
              </a:cxnLst>
              <a:rect l="0" t="0" r="r" b="b"/>
              <a:pathLst>
                <a:path w="51" h="56">
                  <a:moveTo>
                    <a:pt x="0" y="4"/>
                  </a:moveTo>
                  <a:lnTo>
                    <a:pt x="0" y="4"/>
                  </a:lnTo>
                  <a:lnTo>
                    <a:pt x="50" y="56"/>
                  </a:lnTo>
                  <a:lnTo>
                    <a:pt x="51" y="54"/>
                  </a:lnTo>
                  <a:lnTo>
                    <a:pt x="1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64" name="Freeform 112"/>
            <p:cNvSpPr>
              <a:spLocks/>
            </p:cNvSpPr>
            <p:nvPr/>
          </p:nvSpPr>
          <p:spPr bwMode="auto">
            <a:xfrm>
              <a:off x="7862888" y="5137150"/>
              <a:ext cx="4763" cy="635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1" y="4"/>
                </a:cxn>
                <a:cxn ang="0">
                  <a:pos x="3" y="0"/>
                </a:cxn>
                <a:cxn ang="0">
                  <a:pos x="1" y="0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lnTo>
                    <a:pt x="0" y="2"/>
                  </a:lnTo>
                  <a:lnTo>
                    <a:pt x="1" y="4"/>
                  </a:lnTo>
                  <a:lnTo>
                    <a:pt x="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65" name="Freeform 113"/>
            <p:cNvSpPr>
              <a:spLocks/>
            </p:cNvSpPr>
            <p:nvPr/>
          </p:nvSpPr>
          <p:spPr bwMode="auto">
            <a:xfrm>
              <a:off x="7767638" y="5137150"/>
              <a:ext cx="96838" cy="635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4"/>
                </a:cxn>
                <a:cxn ang="0">
                  <a:pos x="61" y="4"/>
                </a:cxn>
                <a:cxn ang="0">
                  <a:pos x="61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w="61" h="4">
                  <a:moveTo>
                    <a:pt x="0" y="2"/>
                  </a:moveTo>
                  <a:lnTo>
                    <a:pt x="1" y="4"/>
                  </a:lnTo>
                  <a:lnTo>
                    <a:pt x="61" y="4"/>
                  </a:lnTo>
                  <a:lnTo>
                    <a:pt x="61" y="0"/>
                  </a:lnTo>
                  <a:lnTo>
                    <a:pt x="1" y="0"/>
                  </a:lnTo>
                  <a:lnTo>
                    <a:pt x="0" y="2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66" name="Freeform 114"/>
            <p:cNvSpPr>
              <a:spLocks/>
            </p:cNvSpPr>
            <p:nvPr/>
          </p:nvSpPr>
          <p:spPr bwMode="auto">
            <a:xfrm>
              <a:off x="7767638" y="5141913"/>
              <a:ext cx="3175" cy="166688"/>
            </a:xfrm>
            <a:custGeom>
              <a:avLst/>
              <a:gdLst/>
              <a:ahLst/>
              <a:cxnLst>
                <a:cxn ang="0">
                  <a:pos x="1" y="105"/>
                </a:cxn>
                <a:cxn ang="0">
                  <a:pos x="2" y="103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03"/>
                </a:cxn>
                <a:cxn ang="0">
                  <a:pos x="1" y="105"/>
                </a:cxn>
                <a:cxn ang="0">
                  <a:pos x="0" y="103"/>
                </a:cxn>
                <a:cxn ang="0">
                  <a:pos x="0" y="105"/>
                </a:cxn>
                <a:cxn ang="0">
                  <a:pos x="1" y="105"/>
                </a:cxn>
              </a:cxnLst>
              <a:rect l="0" t="0" r="r" b="b"/>
              <a:pathLst>
                <a:path w="2" h="105">
                  <a:moveTo>
                    <a:pt x="1" y="105"/>
                  </a:moveTo>
                  <a:lnTo>
                    <a:pt x="2" y="103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03"/>
                  </a:lnTo>
                  <a:lnTo>
                    <a:pt x="1" y="105"/>
                  </a:lnTo>
                  <a:lnTo>
                    <a:pt x="0" y="103"/>
                  </a:lnTo>
                  <a:lnTo>
                    <a:pt x="0" y="105"/>
                  </a:lnTo>
                  <a:lnTo>
                    <a:pt x="1" y="105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67" name="Rectangle 115"/>
            <p:cNvSpPr>
              <a:spLocks noChangeArrowheads="1"/>
            </p:cNvSpPr>
            <p:nvPr/>
          </p:nvSpPr>
          <p:spPr bwMode="auto">
            <a:xfrm>
              <a:off x="7769225" y="5302250"/>
              <a:ext cx="93663" cy="6350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68" name="Freeform 116"/>
            <p:cNvSpPr>
              <a:spLocks/>
            </p:cNvSpPr>
            <p:nvPr/>
          </p:nvSpPr>
          <p:spPr bwMode="auto">
            <a:xfrm>
              <a:off x="7862888" y="5302250"/>
              <a:ext cx="4763" cy="635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4"/>
                </a:cxn>
                <a:cxn ang="0">
                  <a:pos x="3" y="2"/>
                </a:cxn>
                <a:cxn ang="0">
                  <a:pos x="1" y="0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4"/>
                  </a:lnTo>
                  <a:lnTo>
                    <a:pt x="3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69" name="Freeform 117"/>
            <p:cNvSpPr>
              <a:spLocks/>
            </p:cNvSpPr>
            <p:nvPr/>
          </p:nvSpPr>
          <p:spPr bwMode="auto">
            <a:xfrm>
              <a:off x="7594600" y="4926013"/>
              <a:ext cx="174625" cy="165100"/>
            </a:xfrm>
            <a:custGeom>
              <a:avLst/>
              <a:gdLst/>
              <a:ahLst/>
              <a:cxnLst>
                <a:cxn ang="0">
                  <a:pos x="58" y="104"/>
                </a:cxn>
                <a:cxn ang="0">
                  <a:pos x="110" y="52"/>
                </a:cxn>
                <a:cxn ang="0">
                  <a:pos x="58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58" y="104"/>
                </a:cxn>
              </a:cxnLst>
              <a:rect l="0" t="0" r="r" b="b"/>
              <a:pathLst>
                <a:path w="110" h="104">
                  <a:moveTo>
                    <a:pt x="58" y="104"/>
                  </a:moveTo>
                  <a:lnTo>
                    <a:pt x="110" y="52"/>
                  </a:lnTo>
                  <a:lnTo>
                    <a:pt x="58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58" y="104"/>
                  </a:lnTo>
                  <a:close/>
                </a:path>
              </a:pathLst>
            </a:custGeom>
            <a:solidFill>
              <a:srgbClr val="DFDFD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70" name="Freeform 118"/>
            <p:cNvSpPr>
              <a:spLocks/>
            </p:cNvSpPr>
            <p:nvPr/>
          </p:nvSpPr>
          <p:spPr bwMode="auto">
            <a:xfrm>
              <a:off x="7686675" y="5005388"/>
              <a:ext cx="84138" cy="88900"/>
            </a:xfrm>
            <a:custGeom>
              <a:avLst/>
              <a:gdLst/>
              <a:ahLst/>
              <a:cxnLst>
                <a:cxn ang="0">
                  <a:pos x="52" y="0"/>
                </a:cxn>
                <a:cxn ang="0">
                  <a:pos x="52" y="0"/>
                </a:cxn>
                <a:cxn ang="0">
                  <a:pos x="0" y="54"/>
                </a:cxn>
                <a:cxn ang="0">
                  <a:pos x="1" y="56"/>
                </a:cxn>
                <a:cxn ang="0">
                  <a:pos x="52" y="4"/>
                </a:cxn>
                <a:cxn ang="0">
                  <a:pos x="52" y="0"/>
                </a:cxn>
                <a:cxn ang="0">
                  <a:pos x="52" y="4"/>
                </a:cxn>
                <a:cxn ang="0">
                  <a:pos x="53" y="2"/>
                </a:cxn>
                <a:cxn ang="0">
                  <a:pos x="52" y="0"/>
                </a:cxn>
              </a:cxnLst>
              <a:rect l="0" t="0" r="r" b="b"/>
              <a:pathLst>
                <a:path w="53" h="56">
                  <a:moveTo>
                    <a:pt x="52" y="0"/>
                  </a:moveTo>
                  <a:lnTo>
                    <a:pt x="52" y="0"/>
                  </a:lnTo>
                  <a:lnTo>
                    <a:pt x="0" y="54"/>
                  </a:lnTo>
                  <a:lnTo>
                    <a:pt x="1" y="56"/>
                  </a:lnTo>
                  <a:lnTo>
                    <a:pt x="52" y="4"/>
                  </a:lnTo>
                  <a:lnTo>
                    <a:pt x="52" y="0"/>
                  </a:lnTo>
                  <a:lnTo>
                    <a:pt x="52" y="4"/>
                  </a:lnTo>
                  <a:lnTo>
                    <a:pt x="53" y="2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71" name="Freeform 119"/>
            <p:cNvSpPr>
              <a:spLocks/>
            </p:cNvSpPr>
            <p:nvPr/>
          </p:nvSpPr>
          <p:spPr bwMode="auto">
            <a:xfrm>
              <a:off x="7686675" y="4926013"/>
              <a:ext cx="82550" cy="841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52" y="53"/>
                </a:cxn>
                <a:cxn ang="0">
                  <a:pos x="52" y="50"/>
                </a:cxn>
                <a:cxn ang="0">
                  <a:pos x="1" y="0"/>
                </a:cxn>
              </a:cxnLst>
              <a:rect l="0" t="0" r="r" b="b"/>
              <a:pathLst>
                <a:path w="52" h="53">
                  <a:moveTo>
                    <a:pt x="1" y="0"/>
                  </a:moveTo>
                  <a:lnTo>
                    <a:pt x="0" y="2"/>
                  </a:lnTo>
                  <a:lnTo>
                    <a:pt x="52" y="53"/>
                  </a:lnTo>
                  <a:lnTo>
                    <a:pt x="52" y="5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72" name="Freeform 120"/>
            <p:cNvSpPr>
              <a:spLocks/>
            </p:cNvSpPr>
            <p:nvPr/>
          </p:nvSpPr>
          <p:spPr bwMode="auto">
            <a:xfrm>
              <a:off x="7593013" y="4924425"/>
              <a:ext cx="93663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3"/>
                </a:cxn>
                <a:cxn ang="0">
                  <a:pos x="59" y="3"/>
                </a:cxn>
                <a:cxn ang="0">
                  <a:pos x="59" y="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59" h="3">
                  <a:moveTo>
                    <a:pt x="0" y="1"/>
                  </a:moveTo>
                  <a:lnTo>
                    <a:pt x="2" y="3"/>
                  </a:lnTo>
                  <a:lnTo>
                    <a:pt x="59" y="3"/>
                  </a:lnTo>
                  <a:lnTo>
                    <a:pt x="59" y="0"/>
                  </a:lnTo>
                  <a:lnTo>
                    <a:pt x="2" y="0"/>
                  </a:lnTo>
                  <a:lnTo>
                    <a:pt x="0" y="1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73" name="Freeform 121"/>
            <p:cNvSpPr>
              <a:spLocks/>
            </p:cNvSpPr>
            <p:nvPr/>
          </p:nvSpPr>
          <p:spPr bwMode="auto">
            <a:xfrm>
              <a:off x="7593013" y="4926013"/>
              <a:ext cx="3175" cy="168275"/>
            </a:xfrm>
            <a:custGeom>
              <a:avLst/>
              <a:gdLst/>
              <a:ahLst/>
              <a:cxnLst>
                <a:cxn ang="0">
                  <a:pos x="1" y="106"/>
                </a:cxn>
                <a:cxn ang="0">
                  <a:pos x="2" y="104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6"/>
                </a:cxn>
              </a:cxnLst>
              <a:rect l="0" t="0" r="r" b="b"/>
              <a:pathLst>
                <a:path w="2" h="106">
                  <a:moveTo>
                    <a:pt x="1" y="106"/>
                  </a:moveTo>
                  <a:lnTo>
                    <a:pt x="2" y="104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74" name="Rectangle 122"/>
            <p:cNvSpPr>
              <a:spLocks noChangeArrowheads="1"/>
            </p:cNvSpPr>
            <p:nvPr/>
          </p:nvSpPr>
          <p:spPr bwMode="auto">
            <a:xfrm>
              <a:off x="7594600" y="5091113"/>
              <a:ext cx="90488" cy="1588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75" name="Freeform 123"/>
            <p:cNvSpPr>
              <a:spLocks/>
            </p:cNvSpPr>
            <p:nvPr/>
          </p:nvSpPr>
          <p:spPr bwMode="auto">
            <a:xfrm>
              <a:off x="7685088" y="5091113"/>
              <a:ext cx="3175" cy="158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1" y="0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1"/>
                  </a:lnTo>
                  <a:lnTo>
                    <a:pt x="2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76" name="Freeform 124"/>
            <p:cNvSpPr>
              <a:spLocks/>
            </p:cNvSpPr>
            <p:nvPr/>
          </p:nvSpPr>
          <p:spPr bwMode="auto">
            <a:xfrm>
              <a:off x="7464425" y="4926013"/>
              <a:ext cx="117475" cy="165100"/>
            </a:xfrm>
            <a:custGeom>
              <a:avLst/>
              <a:gdLst/>
              <a:ahLst/>
              <a:cxnLst>
                <a:cxn ang="0">
                  <a:pos x="23" y="104"/>
                </a:cxn>
                <a:cxn ang="0">
                  <a:pos x="74" y="52"/>
                </a:cxn>
                <a:cxn ang="0">
                  <a:pos x="23" y="0"/>
                </a:cxn>
                <a:cxn ang="0">
                  <a:pos x="22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22" y="104"/>
                </a:cxn>
                <a:cxn ang="0">
                  <a:pos x="23" y="104"/>
                </a:cxn>
              </a:cxnLst>
              <a:rect l="0" t="0" r="r" b="b"/>
              <a:pathLst>
                <a:path w="74" h="104">
                  <a:moveTo>
                    <a:pt x="23" y="104"/>
                  </a:moveTo>
                  <a:lnTo>
                    <a:pt x="74" y="52"/>
                  </a:lnTo>
                  <a:lnTo>
                    <a:pt x="23" y="0"/>
                  </a:lnTo>
                  <a:lnTo>
                    <a:pt x="22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22" y="104"/>
                  </a:lnTo>
                  <a:lnTo>
                    <a:pt x="23" y="104"/>
                  </a:lnTo>
                  <a:close/>
                </a:path>
              </a:pathLst>
            </a:custGeom>
            <a:solidFill>
              <a:srgbClr val="DFDFD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77" name="Freeform 125"/>
            <p:cNvSpPr>
              <a:spLocks/>
            </p:cNvSpPr>
            <p:nvPr/>
          </p:nvSpPr>
          <p:spPr bwMode="auto">
            <a:xfrm>
              <a:off x="7497763" y="5005388"/>
              <a:ext cx="85725" cy="88900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52" y="0"/>
                </a:cxn>
                <a:cxn ang="0">
                  <a:pos x="0" y="52"/>
                </a:cxn>
                <a:cxn ang="0">
                  <a:pos x="1" y="56"/>
                </a:cxn>
                <a:cxn ang="0">
                  <a:pos x="53" y="4"/>
                </a:cxn>
                <a:cxn ang="0">
                  <a:pos x="53" y="0"/>
                </a:cxn>
                <a:cxn ang="0">
                  <a:pos x="53" y="4"/>
                </a:cxn>
                <a:cxn ang="0">
                  <a:pos x="54" y="2"/>
                </a:cxn>
                <a:cxn ang="0">
                  <a:pos x="53" y="0"/>
                </a:cxn>
              </a:cxnLst>
              <a:rect l="0" t="0" r="r" b="b"/>
              <a:pathLst>
                <a:path w="54" h="56">
                  <a:moveTo>
                    <a:pt x="53" y="0"/>
                  </a:moveTo>
                  <a:lnTo>
                    <a:pt x="52" y="0"/>
                  </a:lnTo>
                  <a:lnTo>
                    <a:pt x="0" y="52"/>
                  </a:lnTo>
                  <a:lnTo>
                    <a:pt x="1" y="56"/>
                  </a:lnTo>
                  <a:lnTo>
                    <a:pt x="53" y="4"/>
                  </a:lnTo>
                  <a:lnTo>
                    <a:pt x="53" y="0"/>
                  </a:lnTo>
                  <a:lnTo>
                    <a:pt x="53" y="4"/>
                  </a:lnTo>
                  <a:lnTo>
                    <a:pt x="54" y="2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78" name="Freeform 126"/>
            <p:cNvSpPr>
              <a:spLocks/>
            </p:cNvSpPr>
            <p:nvPr/>
          </p:nvSpPr>
          <p:spPr bwMode="auto">
            <a:xfrm>
              <a:off x="7497763" y="4926013"/>
              <a:ext cx="84138" cy="8413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51" y="53"/>
                </a:cxn>
                <a:cxn ang="0">
                  <a:pos x="53" y="50"/>
                </a:cxn>
                <a:cxn ang="0">
                  <a:pos x="1" y="0"/>
                </a:cxn>
                <a:cxn ang="0">
                  <a:pos x="0" y="2"/>
                </a:cxn>
              </a:cxnLst>
              <a:rect l="0" t="0" r="r" b="b"/>
              <a:pathLst>
                <a:path w="53" h="53">
                  <a:moveTo>
                    <a:pt x="0" y="2"/>
                  </a:moveTo>
                  <a:lnTo>
                    <a:pt x="0" y="2"/>
                  </a:lnTo>
                  <a:lnTo>
                    <a:pt x="51" y="53"/>
                  </a:lnTo>
                  <a:lnTo>
                    <a:pt x="53" y="50"/>
                  </a:lnTo>
                  <a:lnTo>
                    <a:pt x="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79" name="Freeform 127"/>
            <p:cNvSpPr>
              <a:spLocks/>
            </p:cNvSpPr>
            <p:nvPr/>
          </p:nvSpPr>
          <p:spPr bwMode="auto">
            <a:xfrm>
              <a:off x="7497763" y="4924425"/>
              <a:ext cx="3175" cy="47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2" y="1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3"/>
                  </a:lnTo>
                  <a:lnTo>
                    <a:pt x="2" y="1"/>
                  </a:lnTo>
                  <a:lnTo>
                    <a:pt x="0" y="0"/>
                  </a:lnTo>
                  <a:lnTo>
                    <a:pt x="2" y="1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80" name="Freeform 128"/>
            <p:cNvSpPr>
              <a:spLocks/>
            </p:cNvSpPr>
            <p:nvPr/>
          </p:nvSpPr>
          <p:spPr bwMode="auto">
            <a:xfrm>
              <a:off x="7462838" y="4924425"/>
              <a:ext cx="34925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22" y="3"/>
                </a:cxn>
                <a:cxn ang="0">
                  <a:pos x="22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22" h="3">
                  <a:moveTo>
                    <a:pt x="0" y="1"/>
                  </a:moveTo>
                  <a:lnTo>
                    <a:pt x="1" y="3"/>
                  </a:lnTo>
                  <a:lnTo>
                    <a:pt x="22" y="3"/>
                  </a:lnTo>
                  <a:lnTo>
                    <a:pt x="2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81" name="Freeform 129"/>
            <p:cNvSpPr>
              <a:spLocks/>
            </p:cNvSpPr>
            <p:nvPr/>
          </p:nvSpPr>
          <p:spPr bwMode="auto">
            <a:xfrm>
              <a:off x="7462838" y="4926013"/>
              <a:ext cx="1588" cy="168275"/>
            </a:xfrm>
            <a:custGeom>
              <a:avLst/>
              <a:gdLst/>
              <a:ahLst/>
              <a:cxnLst>
                <a:cxn ang="0">
                  <a:pos x="1" y="106"/>
                </a:cxn>
                <a:cxn ang="0">
                  <a:pos x="1" y="104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6"/>
                </a:cxn>
              </a:cxnLst>
              <a:rect l="0" t="0" r="r" b="b"/>
              <a:pathLst>
                <a:path w="1" h="106">
                  <a:moveTo>
                    <a:pt x="1" y="106"/>
                  </a:moveTo>
                  <a:lnTo>
                    <a:pt x="1" y="104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82" name="Freeform 130"/>
            <p:cNvSpPr>
              <a:spLocks/>
            </p:cNvSpPr>
            <p:nvPr/>
          </p:nvSpPr>
          <p:spPr bwMode="auto">
            <a:xfrm>
              <a:off x="7464425" y="5091113"/>
              <a:ext cx="36513" cy="1588"/>
            </a:xfrm>
            <a:custGeom>
              <a:avLst/>
              <a:gdLst/>
              <a:ahLst/>
              <a:cxnLst>
                <a:cxn ang="0">
                  <a:pos x="23" y="1"/>
                </a:cxn>
                <a:cxn ang="0">
                  <a:pos x="22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22" y="1"/>
                </a:cxn>
                <a:cxn ang="0">
                  <a:pos x="23" y="1"/>
                </a:cxn>
                <a:cxn ang="0">
                  <a:pos x="22" y="1"/>
                </a:cxn>
                <a:cxn ang="0">
                  <a:pos x="23" y="1"/>
                </a:cxn>
              </a:cxnLst>
              <a:rect l="0" t="0" r="r" b="b"/>
              <a:pathLst>
                <a:path w="23" h="1">
                  <a:moveTo>
                    <a:pt x="23" y="1"/>
                  </a:moveTo>
                  <a:lnTo>
                    <a:pt x="2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22" y="1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83" name="Freeform 131"/>
            <p:cNvSpPr>
              <a:spLocks/>
            </p:cNvSpPr>
            <p:nvPr/>
          </p:nvSpPr>
          <p:spPr bwMode="auto">
            <a:xfrm>
              <a:off x="7497763" y="5086350"/>
              <a:ext cx="3175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"/>
                </a:cxn>
                <a:cxn ang="0">
                  <a:pos x="2" y="4"/>
                </a:cxn>
                <a:cxn ang="0">
                  <a:pos x="2" y="3"/>
                </a:cxn>
                <a:cxn ang="0">
                  <a:pos x="0" y="0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3"/>
                  </a:lnTo>
                  <a:lnTo>
                    <a:pt x="2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84" name="Freeform 132"/>
            <p:cNvSpPr>
              <a:spLocks/>
            </p:cNvSpPr>
            <p:nvPr/>
          </p:nvSpPr>
          <p:spPr bwMode="auto">
            <a:xfrm>
              <a:off x="7345363" y="4932363"/>
              <a:ext cx="119063" cy="158750"/>
            </a:xfrm>
            <a:custGeom>
              <a:avLst/>
              <a:gdLst/>
              <a:ahLst/>
              <a:cxnLst>
                <a:cxn ang="0">
                  <a:pos x="23" y="100"/>
                </a:cxn>
                <a:cxn ang="0">
                  <a:pos x="75" y="48"/>
                </a:cxn>
                <a:cxn ang="0">
                  <a:pos x="23" y="0"/>
                </a:cxn>
                <a:cxn ang="0">
                  <a:pos x="0" y="0"/>
                </a:cxn>
                <a:cxn ang="0">
                  <a:pos x="0" y="100"/>
                </a:cxn>
                <a:cxn ang="0">
                  <a:pos x="23" y="100"/>
                </a:cxn>
              </a:cxnLst>
              <a:rect l="0" t="0" r="r" b="b"/>
              <a:pathLst>
                <a:path w="75" h="100">
                  <a:moveTo>
                    <a:pt x="23" y="100"/>
                  </a:moveTo>
                  <a:lnTo>
                    <a:pt x="75" y="48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100"/>
                  </a:lnTo>
                  <a:lnTo>
                    <a:pt x="23" y="100"/>
                  </a:lnTo>
                  <a:close/>
                </a:path>
              </a:pathLst>
            </a:custGeom>
            <a:solidFill>
              <a:srgbClr val="DFDFD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85" name="Freeform 133"/>
            <p:cNvSpPr>
              <a:spLocks/>
            </p:cNvSpPr>
            <p:nvPr/>
          </p:nvSpPr>
          <p:spPr bwMode="auto">
            <a:xfrm>
              <a:off x="7380288" y="5005388"/>
              <a:ext cx="85725" cy="88900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51" y="0"/>
                </a:cxn>
                <a:cxn ang="0">
                  <a:pos x="0" y="54"/>
                </a:cxn>
                <a:cxn ang="0">
                  <a:pos x="1" y="56"/>
                </a:cxn>
                <a:cxn ang="0">
                  <a:pos x="53" y="4"/>
                </a:cxn>
                <a:cxn ang="0">
                  <a:pos x="53" y="0"/>
                </a:cxn>
                <a:cxn ang="0">
                  <a:pos x="53" y="4"/>
                </a:cxn>
                <a:cxn ang="0">
                  <a:pos x="54" y="2"/>
                </a:cxn>
                <a:cxn ang="0">
                  <a:pos x="53" y="0"/>
                </a:cxn>
              </a:cxnLst>
              <a:rect l="0" t="0" r="r" b="b"/>
              <a:pathLst>
                <a:path w="54" h="56">
                  <a:moveTo>
                    <a:pt x="53" y="0"/>
                  </a:moveTo>
                  <a:lnTo>
                    <a:pt x="51" y="0"/>
                  </a:lnTo>
                  <a:lnTo>
                    <a:pt x="0" y="54"/>
                  </a:lnTo>
                  <a:lnTo>
                    <a:pt x="1" y="56"/>
                  </a:lnTo>
                  <a:lnTo>
                    <a:pt x="53" y="4"/>
                  </a:lnTo>
                  <a:lnTo>
                    <a:pt x="53" y="0"/>
                  </a:lnTo>
                  <a:lnTo>
                    <a:pt x="53" y="4"/>
                  </a:lnTo>
                  <a:lnTo>
                    <a:pt x="54" y="2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86" name="Freeform 134"/>
            <p:cNvSpPr>
              <a:spLocks/>
            </p:cNvSpPr>
            <p:nvPr/>
          </p:nvSpPr>
          <p:spPr bwMode="auto">
            <a:xfrm>
              <a:off x="7380288" y="4929188"/>
              <a:ext cx="82550" cy="809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51" y="51"/>
                </a:cxn>
                <a:cxn ang="0">
                  <a:pos x="52" y="48"/>
                </a:cxn>
                <a:cxn ang="0">
                  <a:pos x="0" y="0"/>
                </a:cxn>
              </a:cxnLst>
              <a:rect l="0" t="0" r="r" b="b"/>
              <a:pathLst>
                <a:path w="52" h="51">
                  <a:moveTo>
                    <a:pt x="0" y="0"/>
                  </a:moveTo>
                  <a:lnTo>
                    <a:pt x="0" y="2"/>
                  </a:lnTo>
                  <a:lnTo>
                    <a:pt x="51" y="51"/>
                  </a:lnTo>
                  <a:lnTo>
                    <a:pt x="52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87" name="Freeform 135"/>
            <p:cNvSpPr>
              <a:spLocks/>
            </p:cNvSpPr>
            <p:nvPr/>
          </p:nvSpPr>
          <p:spPr bwMode="auto">
            <a:xfrm>
              <a:off x="7340600" y="4929188"/>
              <a:ext cx="39688" cy="317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5" y="2"/>
                </a:cxn>
                <a:cxn ang="0">
                  <a:pos x="25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w="25" h="2">
                  <a:moveTo>
                    <a:pt x="0" y="2"/>
                  </a:moveTo>
                  <a:lnTo>
                    <a:pt x="2" y="2"/>
                  </a:lnTo>
                  <a:lnTo>
                    <a:pt x="25" y="2"/>
                  </a:lnTo>
                  <a:lnTo>
                    <a:pt x="25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88" name="Freeform 136"/>
            <p:cNvSpPr>
              <a:spLocks/>
            </p:cNvSpPr>
            <p:nvPr/>
          </p:nvSpPr>
          <p:spPr bwMode="auto">
            <a:xfrm>
              <a:off x="7340600" y="4932363"/>
              <a:ext cx="4763" cy="161925"/>
            </a:xfrm>
            <a:custGeom>
              <a:avLst/>
              <a:gdLst/>
              <a:ahLst/>
              <a:cxnLst>
                <a:cxn ang="0">
                  <a:pos x="2" y="102"/>
                </a:cxn>
                <a:cxn ang="0">
                  <a:pos x="3" y="100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100"/>
                </a:cxn>
                <a:cxn ang="0">
                  <a:pos x="2" y="102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2" y="102"/>
                </a:cxn>
              </a:cxnLst>
              <a:rect l="0" t="0" r="r" b="b"/>
              <a:pathLst>
                <a:path w="3" h="102">
                  <a:moveTo>
                    <a:pt x="2" y="102"/>
                  </a:moveTo>
                  <a:lnTo>
                    <a:pt x="3" y="10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100"/>
                  </a:lnTo>
                  <a:lnTo>
                    <a:pt x="2" y="102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2" y="10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89" name="Rectangle 137"/>
            <p:cNvSpPr>
              <a:spLocks noChangeArrowheads="1"/>
            </p:cNvSpPr>
            <p:nvPr/>
          </p:nvSpPr>
          <p:spPr bwMode="auto">
            <a:xfrm>
              <a:off x="7345363" y="5091113"/>
              <a:ext cx="36513" cy="1588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90" name="Freeform 138"/>
            <p:cNvSpPr>
              <a:spLocks/>
            </p:cNvSpPr>
            <p:nvPr/>
          </p:nvSpPr>
          <p:spPr bwMode="auto">
            <a:xfrm>
              <a:off x="7186613" y="4926013"/>
              <a:ext cx="147638" cy="165100"/>
            </a:xfrm>
            <a:custGeom>
              <a:avLst/>
              <a:gdLst/>
              <a:ahLst/>
              <a:cxnLst>
                <a:cxn ang="0">
                  <a:pos x="42" y="104"/>
                </a:cxn>
                <a:cxn ang="0">
                  <a:pos x="93" y="52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42" y="104"/>
                </a:cxn>
              </a:cxnLst>
              <a:rect l="0" t="0" r="r" b="b"/>
              <a:pathLst>
                <a:path w="93" h="104">
                  <a:moveTo>
                    <a:pt x="42" y="104"/>
                  </a:moveTo>
                  <a:lnTo>
                    <a:pt x="93" y="52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42" y="104"/>
                  </a:lnTo>
                  <a:close/>
                </a:path>
              </a:pathLst>
            </a:custGeom>
            <a:solidFill>
              <a:srgbClr val="AAA9A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91" name="Freeform 139"/>
            <p:cNvSpPr>
              <a:spLocks/>
            </p:cNvSpPr>
            <p:nvPr/>
          </p:nvSpPr>
          <p:spPr bwMode="auto">
            <a:xfrm>
              <a:off x="7254875" y="5005388"/>
              <a:ext cx="82550" cy="88900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50" y="0"/>
                </a:cxn>
                <a:cxn ang="0">
                  <a:pos x="0" y="54"/>
                </a:cxn>
                <a:cxn ang="0">
                  <a:pos x="0" y="56"/>
                </a:cxn>
                <a:cxn ang="0">
                  <a:pos x="50" y="4"/>
                </a:cxn>
                <a:cxn ang="0">
                  <a:pos x="50" y="0"/>
                </a:cxn>
                <a:cxn ang="0">
                  <a:pos x="50" y="4"/>
                </a:cxn>
                <a:cxn ang="0">
                  <a:pos x="52" y="2"/>
                </a:cxn>
                <a:cxn ang="0">
                  <a:pos x="50" y="0"/>
                </a:cxn>
              </a:cxnLst>
              <a:rect l="0" t="0" r="r" b="b"/>
              <a:pathLst>
                <a:path w="52" h="56">
                  <a:moveTo>
                    <a:pt x="50" y="0"/>
                  </a:moveTo>
                  <a:lnTo>
                    <a:pt x="50" y="0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50" y="4"/>
                  </a:lnTo>
                  <a:lnTo>
                    <a:pt x="50" y="0"/>
                  </a:lnTo>
                  <a:lnTo>
                    <a:pt x="50" y="4"/>
                  </a:lnTo>
                  <a:lnTo>
                    <a:pt x="52" y="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92" name="Freeform 140"/>
            <p:cNvSpPr>
              <a:spLocks/>
            </p:cNvSpPr>
            <p:nvPr/>
          </p:nvSpPr>
          <p:spPr bwMode="auto">
            <a:xfrm>
              <a:off x="7254875" y="4924425"/>
              <a:ext cx="80963" cy="85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51" y="54"/>
                </a:cxn>
                <a:cxn ang="0">
                  <a:pos x="51" y="51"/>
                </a:cxn>
                <a:cxn ang="0">
                  <a:pos x="0" y="0"/>
                </a:cxn>
              </a:cxnLst>
              <a:rect l="0" t="0" r="r" b="b"/>
              <a:pathLst>
                <a:path w="51" h="54">
                  <a:moveTo>
                    <a:pt x="0" y="0"/>
                  </a:moveTo>
                  <a:lnTo>
                    <a:pt x="0" y="2"/>
                  </a:lnTo>
                  <a:lnTo>
                    <a:pt x="51" y="54"/>
                  </a:lnTo>
                  <a:lnTo>
                    <a:pt x="51" y="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93" name="Freeform 141"/>
            <p:cNvSpPr>
              <a:spLocks/>
            </p:cNvSpPr>
            <p:nvPr/>
          </p:nvSpPr>
          <p:spPr bwMode="auto">
            <a:xfrm>
              <a:off x="7186613" y="4924425"/>
              <a:ext cx="66675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42" y="3"/>
                </a:cxn>
                <a:cxn ang="0">
                  <a:pos x="42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42" h="3">
                  <a:moveTo>
                    <a:pt x="0" y="1"/>
                  </a:moveTo>
                  <a:lnTo>
                    <a:pt x="1" y="3"/>
                  </a:lnTo>
                  <a:lnTo>
                    <a:pt x="42" y="3"/>
                  </a:lnTo>
                  <a:lnTo>
                    <a:pt x="4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94" name="Freeform 142"/>
            <p:cNvSpPr>
              <a:spLocks/>
            </p:cNvSpPr>
            <p:nvPr/>
          </p:nvSpPr>
          <p:spPr bwMode="auto">
            <a:xfrm>
              <a:off x="7186613" y="4926013"/>
              <a:ext cx="1588" cy="168275"/>
            </a:xfrm>
            <a:custGeom>
              <a:avLst/>
              <a:gdLst/>
              <a:ahLst/>
              <a:cxnLst>
                <a:cxn ang="0">
                  <a:pos x="1" y="106"/>
                </a:cxn>
                <a:cxn ang="0">
                  <a:pos x="1" y="104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6"/>
                </a:cxn>
              </a:cxnLst>
              <a:rect l="0" t="0" r="r" b="b"/>
              <a:pathLst>
                <a:path w="1" h="106">
                  <a:moveTo>
                    <a:pt x="1" y="106"/>
                  </a:moveTo>
                  <a:lnTo>
                    <a:pt x="1" y="104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95" name="Freeform 143"/>
            <p:cNvSpPr>
              <a:spLocks/>
            </p:cNvSpPr>
            <p:nvPr/>
          </p:nvSpPr>
          <p:spPr bwMode="auto">
            <a:xfrm>
              <a:off x="7186613" y="5091113"/>
              <a:ext cx="65088" cy="1588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41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41" y="1"/>
                </a:cxn>
                <a:cxn ang="0">
                  <a:pos x="41" y="0"/>
                </a:cxn>
              </a:cxnLst>
              <a:rect l="0" t="0" r="r" b="b"/>
              <a:pathLst>
                <a:path w="41" h="1">
                  <a:moveTo>
                    <a:pt x="41" y="0"/>
                  </a:moveTo>
                  <a:lnTo>
                    <a:pt x="41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41" y="1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96" name="Freeform 144"/>
            <p:cNvSpPr>
              <a:spLocks/>
            </p:cNvSpPr>
            <p:nvPr/>
          </p:nvSpPr>
          <p:spPr bwMode="auto">
            <a:xfrm>
              <a:off x="7058025" y="4926013"/>
              <a:ext cx="106363" cy="165100"/>
            </a:xfrm>
            <a:custGeom>
              <a:avLst/>
              <a:gdLst/>
              <a:ahLst/>
              <a:cxnLst>
                <a:cxn ang="0">
                  <a:pos x="17" y="104"/>
                </a:cxn>
                <a:cxn ang="0">
                  <a:pos x="67" y="52"/>
                </a:cxn>
                <a:cxn ang="0">
                  <a:pos x="16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6" y="104"/>
                </a:cxn>
                <a:cxn ang="0">
                  <a:pos x="17" y="104"/>
                </a:cxn>
              </a:cxnLst>
              <a:rect l="0" t="0" r="r" b="b"/>
              <a:pathLst>
                <a:path w="67" h="104">
                  <a:moveTo>
                    <a:pt x="17" y="104"/>
                  </a:moveTo>
                  <a:lnTo>
                    <a:pt x="67" y="52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17" y="104"/>
                  </a:lnTo>
                  <a:close/>
                </a:path>
              </a:pathLst>
            </a:custGeom>
            <a:solidFill>
              <a:srgbClr val="AAA9A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97" name="Freeform 145"/>
            <p:cNvSpPr>
              <a:spLocks/>
            </p:cNvSpPr>
            <p:nvPr/>
          </p:nvSpPr>
          <p:spPr bwMode="auto">
            <a:xfrm>
              <a:off x="7085013" y="5005388"/>
              <a:ext cx="80963" cy="88900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49" y="0"/>
                </a:cxn>
                <a:cxn ang="0">
                  <a:pos x="0" y="52"/>
                </a:cxn>
                <a:cxn ang="0">
                  <a:pos x="1" y="56"/>
                </a:cxn>
                <a:cxn ang="0">
                  <a:pos x="50" y="4"/>
                </a:cxn>
                <a:cxn ang="0">
                  <a:pos x="50" y="0"/>
                </a:cxn>
                <a:cxn ang="0">
                  <a:pos x="50" y="4"/>
                </a:cxn>
                <a:cxn ang="0">
                  <a:pos x="51" y="2"/>
                </a:cxn>
                <a:cxn ang="0">
                  <a:pos x="50" y="0"/>
                </a:cxn>
              </a:cxnLst>
              <a:rect l="0" t="0" r="r" b="b"/>
              <a:pathLst>
                <a:path w="51" h="56">
                  <a:moveTo>
                    <a:pt x="50" y="0"/>
                  </a:moveTo>
                  <a:lnTo>
                    <a:pt x="49" y="0"/>
                  </a:lnTo>
                  <a:lnTo>
                    <a:pt x="0" y="52"/>
                  </a:lnTo>
                  <a:lnTo>
                    <a:pt x="1" y="56"/>
                  </a:lnTo>
                  <a:lnTo>
                    <a:pt x="50" y="4"/>
                  </a:lnTo>
                  <a:lnTo>
                    <a:pt x="50" y="0"/>
                  </a:lnTo>
                  <a:lnTo>
                    <a:pt x="50" y="4"/>
                  </a:lnTo>
                  <a:lnTo>
                    <a:pt x="51" y="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98" name="Freeform 146"/>
            <p:cNvSpPr>
              <a:spLocks/>
            </p:cNvSpPr>
            <p:nvPr/>
          </p:nvSpPr>
          <p:spPr bwMode="auto">
            <a:xfrm>
              <a:off x="7085013" y="4926013"/>
              <a:ext cx="80963" cy="8413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50" y="53"/>
                </a:cxn>
                <a:cxn ang="0">
                  <a:pos x="51" y="50"/>
                </a:cxn>
                <a:cxn ang="0">
                  <a:pos x="1" y="0"/>
                </a:cxn>
                <a:cxn ang="0">
                  <a:pos x="0" y="2"/>
                </a:cxn>
              </a:cxnLst>
              <a:rect l="0" t="0" r="r" b="b"/>
              <a:pathLst>
                <a:path w="51" h="53">
                  <a:moveTo>
                    <a:pt x="0" y="2"/>
                  </a:moveTo>
                  <a:lnTo>
                    <a:pt x="0" y="2"/>
                  </a:lnTo>
                  <a:lnTo>
                    <a:pt x="50" y="53"/>
                  </a:lnTo>
                  <a:lnTo>
                    <a:pt x="51" y="50"/>
                  </a:lnTo>
                  <a:lnTo>
                    <a:pt x="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099" name="Freeform 147"/>
            <p:cNvSpPr>
              <a:spLocks/>
            </p:cNvSpPr>
            <p:nvPr/>
          </p:nvSpPr>
          <p:spPr bwMode="auto">
            <a:xfrm>
              <a:off x="7085013" y="4924425"/>
              <a:ext cx="3175" cy="47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2" y="1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3"/>
                  </a:lnTo>
                  <a:lnTo>
                    <a:pt x="2" y="1"/>
                  </a:lnTo>
                  <a:lnTo>
                    <a:pt x="0" y="0"/>
                  </a:lnTo>
                  <a:lnTo>
                    <a:pt x="2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00" name="Freeform 148"/>
            <p:cNvSpPr>
              <a:spLocks/>
            </p:cNvSpPr>
            <p:nvPr/>
          </p:nvSpPr>
          <p:spPr bwMode="auto">
            <a:xfrm>
              <a:off x="7056438" y="4924425"/>
              <a:ext cx="26988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17" y="3"/>
                </a:cxn>
                <a:cxn ang="0">
                  <a:pos x="17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7" h="3">
                  <a:moveTo>
                    <a:pt x="0" y="1"/>
                  </a:moveTo>
                  <a:lnTo>
                    <a:pt x="1" y="3"/>
                  </a:lnTo>
                  <a:lnTo>
                    <a:pt x="17" y="3"/>
                  </a:lnTo>
                  <a:lnTo>
                    <a:pt x="17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01" name="Freeform 149"/>
            <p:cNvSpPr>
              <a:spLocks/>
            </p:cNvSpPr>
            <p:nvPr/>
          </p:nvSpPr>
          <p:spPr bwMode="auto">
            <a:xfrm>
              <a:off x="7056438" y="4926013"/>
              <a:ext cx="3175" cy="168275"/>
            </a:xfrm>
            <a:custGeom>
              <a:avLst/>
              <a:gdLst/>
              <a:ahLst/>
              <a:cxnLst>
                <a:cxn ang="0">
                  <a:pos x="1" y="106"/>
                </a:cxn>
                <a:cxn ang="0">
                  <a:pos x="2" y="104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6"/>
                </a:cxn>
              </a:cxnLst>
              <a:rect l="0" t="0" r="r" b="b"/>
              <a:pathLst>
                <a:path w="2" h="106">
                  <a:moveTo>
                    <a:pt x="1" y="106"/>
                  </a:moveTo>
                  <a:lnTo>
                    <a:pt x="2" y="104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02" name="Freeform 150"/>
            <p:cNvSpPr>
              <a:spLocks/>
            </p:cNvSpPr>
            <p:nvPr/>
          </p:nvSpPr>
          <p:spPr bwMode="auto">
            <a:xfrm>
              <a:off x="7058025" y="5091113"/>
              <a:ext cx="28575" cy="1588"/>
            </a:xfrm>
            <a:custGeom>
              <a:avLst/>
              <a:gdLst/>
              <a:ahLst/>
              <a:cxnLst>
                <a:cxn ang="0">
                  <a:pos x="18" y="1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17" y="1"/>
                </a:cxn>
                <a:cxn ang="0">
                  <a:pos x="18" y="1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7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18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03" name="Freeform 151"/>
            <p:cNvSpPr>
              <a:spLocks/>
            </p:cNvSpPr>
            <p:nvPr/>
          </p:nvSpPr>
          <p:spPr bwMode="auto">
            <a:xfrm>
              <a:off x="7085013" y="5086350"/>
              <a:ext cx="3175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2" y="4"/>
                </a:cxn>
                <a:cxn ang="0">
                  <a:pos x="0" y="0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04" name="Freeform 152"/>
            <p:cNvSpPr>
              <a:spLocks/>
            </p:cNvSpPr>
            <p:nvPr/>
          </p:nvSpPr>
          <p:spPr bwMode="auto">
            <a:xfrm>
              <a:off x="6846888" y="4926013"/>
              <a:ext cx="185738" cy="165100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52" y="0"/>
                </a:cxn>
                <a:cxn ang="0">
                  <a:pos x="51" y="0"/>
                </a:cxn>
                <a:cxn ang="0">
                  <a:pos x="0" y="52"/>
                </a:cxn>
                <a:cxn ang="0">
                  <a:pos x="51" y="104"/>
                </a:cxn>
                <a:cxn ang="0">
                  <a:pos x="52" y="104"/>
                </a:cxn>
                <a:cxn ang="0">
                  <a:pos x="117" y="104"/>
                </a:cxn>
                <a:cxn ang="0">
                  <a:pos x="117" y="0"/>
                </a:cxn>
              </a:cxnLst>
              <a:rect l="0" t="0" r="r" b="b"/>
              <a:pathLst>
                <a:path w="117" h="104">
                  <a:moveTo>
                    <a:pt x="117" y="0"/>
                  </a:moveTo>
                  <a:lnTo>
                    <a:pt x="52" y="0"/>
                  </a:lnTo>
                  <a:lnTo>
                    <a:pt x="51" y="0"/>
                  </a:lnTo>
                  <a:lnTo>
                    <a:pt x="0" y="52"/>
                  </a:lnTo>
                  <a:lnTo>
                    <a:pt x="51" y="104"/>
                  </a:lnTo>
                  <a:lnTo>
                    <a:pt x="52" y="104"/>
                  </a:lnTo>
                  <a:lnTo>
                    <a:pt x="117" y="104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AAA9A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05" name="Freeform 153"/>
            <p:cNvSpPr>
              <a:spLocks/>
            </p:cNvSpPr>
            <p:nvPr/>
          </p:nvSpPr>
          <p:spPr bwMode="auto">
            <a:xfrm>
              <a:off x="6927850" y="4924425"/>
              <a:ext cx="106363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67" y="3"/>
                </a:cxn>
                <a:cxn ang="0">
                  <a:pos x="67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67" h="3">
                  <a:moveTo>
                    <a:pt x="0" y="1"/>
                  </a:moveTo>
                  <a:lnTo>
                    <a:pt x="1" y="3"/>
                  </a:lnTo>
                  <a:lnTo>
                    <a:pt x="67" y="3"/>
                  </a:lnTo>
                  <a:lnTo>
                    <a:pt x="67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06" name="Freeform 154"/>
            <p:cNvSpPr>
              <a:spLocks/>
            </p:cNvSpPr>
            <p:nvPr/>
          </p:nvSpPr>
          <p:spPr bwMode="auto">
            <a:xfrm>
              <a:off x="6842125" y="4926013"/>
              <a:ext cx="85725" cy="84138"/>
            </a:xfrm>
            <a:custGeom>
              <a:avLst/>
              <a:gdLst/>
              <a:ahLst/>
              <a:cxnLst>
                <a:cxn ang="0">
                  <a:pos x="1" y="53"/>
                </a:cxn>
                <a:cxn ang="0">
                  <a:pos x="2" y="53"/>
                </a:cxn>
                <a:cxn ang="0">
                  <a:pos x="54" y="2"/>
                </a:cxn>
                <a:cxn ang="0">
                  <a:pos x="53" y="0"/>
                </a:cxn>
                <a:cxn ang="0">
                  <a:pos x="1" y="50"/>
                </a:cxn>
                <a:cxn ang="0">
                  <a:pos x="1" y="53"/>
                </a:cxn>
                <a:cxn ang="0">
                  <a:pos x="1" y="50"/>
                </a:cxn>
                <a:cxn ang="0">
                  <a:pos x="0" y="51"/>
                </a:cxn>
                <a:cxn ang="0">
                  <a:pos x="1" y="53"/>
                </a:cxn>
              </a:cxnLst>
              <a:rect l="0" t="0" r="r" b="b"/>
              <a:pathLst>
                <a:path w="54" h="53">
                  <a:moveTo>
                    <a:pt x="1" y="53"/>
                  </a:moveTo>
                  <a:lnTo>
                    <a:pt x="2" y="53"/>
                  </a:lnTo>
                  <a:lnTo>
                    <a:pt x="54" y="2"/>
                  </a:lnTo>
                  <a:lnTo>
                    <a:pt x="53" y="0"/>
                  </a:lnTo>
                  <a:lnTo>
                    <a:pt x="1" y="50"/>
                  </a:lnTo>
                  <a:lnTo>
                    <a:pt x="1" y="53"/>
                  </a:lnTo>
                  <a:lnTo>
                    <a:pt x="1" y="50"/>
                  </a:lnTo>
                  <a:lnTo>
                    <a:pt x="0" y="51"/>
                  </a:lnTo>
                  <a:lnTo>
                    <a:pt x="1" y="53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07" name="Freeform 155"/>
            <p:cNvSpPr>
              <a:spLocks/>
            </p:cNvSpPr>
            <p:nvPr/>
          </p:nvSpPr>
          <p:spPr bwMode="auto">
            <a:xfrm>
              <a:off x="6845300" y="5005388"/>
              <a:ext cx="82550" cy="88900"/>
            </a:xfrm>
            <a:custGeom>
              <a:avLst/>
              <a:gdLst/>
              <a:ahLst/>
              <a:cxnLst>
                <a:cxn ang="0">
                  <a:pos x="52" y="54"/>
                </a:cxn>
                <a:cxn ang="0">
                  <a:pos x="52" y="54"/>
                </a:cxn>
                <a:cxn ang="0">
                  <a:pos x="1" y="0"/>
                </a:cxn>
                <a:cxn ang="0">
                  <a:pos x="0" y="4"/>
                </a:cxn>
                <a:cxn ang="0">
                  <a:pos x="51" y="56"/>
                </a:cxn>
                <a:cxn ang="0">
                  <a:pos x="52" y="54"/>
                </a:cxn>
              </a:cxnLst>
              <a:rect l="0" t="0" r="r" b="b"/>
              <a:pathLst>
                <a:path w="52" h="56">
                  <a:moveTo>
                    <a:pt x="52" y="54"/>
                  </a:moveTo>
                  <a:lnTo>
                    <a:pt x="52" y="54"/>
                  </a:lnTo>
                  <a:lnTo>
                    <a:pt x="1" y="0"/>
                  </a:lnTo>
                  <a:lnTo>
                    <a:pt x="0" y="4"/>
                  </a:lnTo>
                  <a:lnTo>
                    <a:pt x="51" y="56"/>
                  </a:lnTo>
                  <a:lnTo>
                    <a:pt x="52" y="54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08" name="Freeform 156"/>
            <p:cNvSpPr>
              <a:spLocks/>
            </p:cNvSpPr>
            <p:nvPr/>
          </p:nvSpPr>
          <p:spPr bwMode="auto">
            <a:xfrm>
              <a:off x="6929438" y="5091113"/>
              <a:ext cx="106363" cy="1588"/>
            </a:xfrm>
            <a:custGeom>
              <a:avLst/>
              <a:gdLst/>
              <a:ahLst/>
              <a:cxnLst>
                <a:cxn ang="0">
                  <a:pos x="67" y="0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66" y="1"/>
                </a:cxn>
                <a:cxn ang="0">
                  <a:pos x="67" y="0"/>
                </a:cxn>
                <a:cxn ang="0">
                  <a:pos x="66" y="1"/>
                </a:cxn>
                <a:cxn ang="0">
                  <a:pos x="67" y="1"/>
                </a:cxn>
                <a:cxn ang="0">
                  <a:pos x="67" y="0"/>
                </a:cxn>
              </a:cxnLst>
              <a:rect l="0" t="0" r="r" b="b"/>
              <a:pathLst>
                <a:path w="67" h="1">
                  <a:moveTo>
                    <a:pt x="67" y="0"/>
                  </a:moveTo>
                  <a:lnTo>
                    <a:pt x="66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66" y="1"/>
                  </a:lnTo>
                  <a:lnTo>
                    <a:pt x="67" y="0"/>
                  </a:lnTo>
                  <a:lnTo>
                    <a:pt x="66" y="1"/>
                  </a:lnTo>
                  <a:lnTo>
                    <a:pt x="67" y="1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09" name="Freeform 157"/>
            <p:cNvSpPr>
              <a:spLocks/>
            </p:cNvSpPr>
            <p:nvPr/>
          </p:nvSpPr>
          <p:spPr bwMode="auto">
            <a:xfrm>
              <a:off x="7029450" y="4924425"/>
              <a:ext cx="4763" cy="16668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0" y="105"/>
                </a:cxn>
                <a:cxn ang="0">
                  <a:pos x="3" y="105"/>
                </a:cxn>
                <a:cxn ang="0">
                  <a:pos x="3" y="0"/>
                </a:cxn>
                <a:cxn ang="0">
                  <a:pos x="2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2" y="0"/>
                </a:cxn>
              </a:cxnLst>
              <a:rect l="0" t="0" r="r" b="b"/>
              <a:pathLst>
                <a:path w="3" h="105">
                  <a:moveTo>
                    <a:pt x="2" y="0"/>
                  </a:moveTo>
                  <a:lnTo>
                    <a:pt x="0" y="0"/>
                  </a:lnTo>
                  <a:lnTo>
                    <a:pt x="0" y="105"/>
                  </a:lnTo>
                  <a:lnTo>
                    <a:pt x="3" y="105"/>
                  </a:lnTo>
                  <a:lnTo>
                    <a:pt x="3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10" name="Freeform 158"/>
            <p:cNvSpPr>
              <a:spLocks/>
            </p:cNvSpPr>
            <p:nvPr/>
          </p:nvSpPr>
          <p:spPr bwMode="auto">
            <a:xfrm>
              <a:off x="6735763" y="5156200"/>
              <a:ext cx="150813" cy="160338"/>
            </a:xfrm>
            <a:custGeom>
              <a:avLst/>
              <a:gdLst/>
              <a:ahLst/>
              <a:cxnLst>
                <a:cxn ang="0">
                  <a:pos x="95" y="0"/>
                </a:cxn>
                <a:cxn ang="0">
                  <a:pos x="52" y="0"/>
                </a:cxn>
                <a:cxn ang="0">
                  <a:pos x="51" y="2"/>
                </a:cxn>
                <a:cxn ang="0">
                  <a:pos x="0" y="54"/>
                </a:cxn>
                <a:cxn ang="0">
                  <a:pos x="51" y="101"/>
                </a:cxn>
                <a:cxn ang="0">
                  <a:pos x="52" y="101"/>
                </a:cxn>
                <a:cxn ang="0">
                  <a:pos x="95" y="101"/>
                </a:cxn>
                <a:cxn ang="0">
                  <a:pos x="95" y="0"/>
                </a:cxn>
              </a:cxnLst>
              <a:rect l="0" t="0" r="r" b="b"/>
              <a:pathLst>
                <a:path w="95" h="101">
                  <a:moveTo>
                    <a:pt x="95" y="0"/>
                  </a:moveTo>
                  <a:lnTo>
                    <a:pt x="52" y="0"/>
                  </a:lnTo>
                  <a:lnTo>
                    <a:pt x="51" y="2"/>
                  </a:lnTo>
                  <a:lnTo>
                    <a:pt x="0" y="54"/>
                  </a:lnTo>
                  <a:lnTo>
                    <a:pt x="51" y="101"/>
                  </a:lnTo>
                  <a:lnTo>
                    <a:pt x="52" y="101"/>
                  </a:lnTo>
                  <a:lnTo>
                    <a:pt x="95" y="101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AAA9A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11" name="Freeform 159"/>
            <p:cNvSpPr>
              <a:spLocks/>
            </p:cNvSpPr>
            <p:nvPr/>
          </p:nvSpPr>
          <p:spPr bwMode="auto">
            <a:xfrm>
              <a:off x="6815138" y="5156200"/>
              <a:ext cx="69850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"/>
                </a:cxn>
                <a:cxn ang="0">
                  <a:pos x="44" y="1"/>
                </a:cxn>
                <a:cxn ang="0">
                  <a:pos x="44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44" h="1">
                  <a:moveTo>
                    <a:pt x="0" y="0"/>
                  </a:moveTo>
                  <a:lnTo>
                    <a:pt x="2" y="1"/>
                  </a:lnTo>
                  <a:lnTo>
                    <a:pt x="44" y="1"/>
                  </a:lnTo>
                  <a:lnTo>
                    <a:pt x="4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12" name="Freeform 160"/>
            <p:cNvSpPr>
              <a:spLocks/>
            </p:cNvSpPr>
            <p:nvPr/>
          </p:nvSpPr>
          <p:spPr bwMode="auto">
            <a:xfrm>
              <a:off x="6815138" y="5156200"/>
              <a:ext cx="3175" cy="1588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2" y="1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lnTo>
                    <a:pt x="2" y="1"/>
                  </a:lnTo>
                  <a:lnTo>
                    <a:pt x="0" y="0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13" name="Freeform 161"/>
            <p:cNvSpPr>
              <a:spLocks/>
            </p:cNvSpPr>
            <p:nvPr/>
          </p:nvSpPr>
          <p:spPr bwMode="auto">
            <a:xfrm>
              <a:off x="6731000" y="5156200"/>
              <a:ext cx="85725" cy="85725"/>
            </a:xfrm>
            <a:custGeom>
              <a:avLst/>
              <a:gdLst/>
              <a:ahLst/>
              <a:cxnLst>
                <a:cxn ang="0">
                  <a:pos x="2" y="54"/>
                </a:cxn>
                <a:cxn ang="0">
                  <a:pos x="3" y="54"/>
                </a:cxn>
                <a:cxn ang="0">
                  <a:pos x="54" y="2"/>
                </a:cxn>
                <a:cxn ang="0">
                  <a:pos x="53" y="0"/>
                </a:cxn>
                <a:cxn ang="0">
                  <a:pos x="2" y="52"/>
                </a:cxn>
                <a:cxn ang="0">
                  <a:pos x="2" y="54"/>
                </a:cxn>
                <a:cxn ang="0">
                  <a:pos x="2" y="52"/>
                </a:cxn>
                <a:cxn ang="0">
                  <a:pos x="0" y="54"/>
                </a:cxn>
                <a:cxn ang="0">
                  <a:pos x="2" y="54"/>
                </a:cxn>
              </a:cxnLst>
              <a:rect l="0" t="0" r="r" b="b"/>
              <a:pathLst>
                <a:path w="54" h="54">
                  <a:moveTo>
                    <a:pt x="2" y="54"/>
                  </a:moveTo>
                  <a:lnTo>
                    <a:pt x="3" y="54"/>
                  </a:lnTo>
                  <a:lnTo>
                    <a:pt x="54" y="2"/>
                  </a:lnTo>
                  <a:lnTo>
                    <a:pt x="53" y="0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2" y="52"/>
                  </a:lnTo>
                  <a:lnTo>
                    <a:pt x="0" y="54"/>
                  </a:lnTo>
                  <a:lnTo>
                    <a:pt x="2" y="54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14" name="Freeform 162"/>
            <p:cNvSpPr>
              <a:spLocks/>
            </p:cNvSpPr>
            <p:nvPr/>
          </p:nvSpPr>
          <p:spPr bwMode="auto">
            <a:xfrm>
              <a:off x="6734175" y="5237163"/>
              <a:ext cx="84138" cy="82550"/>
            </a:xfrm>
            <a:custGeom>
              <a:avLst/>
              <a:gdLst/>
              <a:ahLst/>
              <a:cxnLst>
                <a:cxn ang="0">
                  <a:pos x="52" y="52"/>
                </a:cxn>
                <a:cxn ang="0">
                  <a:pos x="53" y="48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52" y="52"/>
                </a:cxn>
              </a:cxnLst>
              <a:rect l="0" t="0" r="r" b="b"/>
              <a:pathLst>
                <a:path w="53" h="52">
                  <a:moveTo>
                    <a:pt x="52" y="52"/>
                  </a:moveTo>
                  <a:lnTo>
                    <a:pt x="53" y="48"/>
                  </a:lnTo>
                  <a:lnTo>
                    <a:pt x="1" y="0"/>
                  </a:lnTo>
                  <a:lnTo>
                    <a:pt x="0" y="2"/>
                  </a:lnTo>
                  <a:lnTo>
                    <a:pt x="52" y="5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15" name="Freeform 163"/>
            <p:cNvSpPr>
              <a:spLocks/>
            </p:cNvSpPr>
            <p:nvPr/>
          </p:nvSpPr>
          <p:spPr bwMode="auto">
            <a:xfrm>
              <a:off x="6815138" y="5314950"/>
              <a:ext cx="3175" cy="4763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2" y="1"/>
                </a:cxn>
                <a:cxn ang="0">
                  <a:pos x="2" y="0"/>
                </a:cxn>
                <a:cxn ang="0">
                  <a:pos x="0" y="3"/>
                </a:cxn>
                <a:cxn ang="0">
                  <a:pos x="2" y="3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2" y="1"/>
                  </a:lnTo>
                  <a:lnTo>
                    <a:pt x="2" y="0"/>
                  </a:lnTo>
                  <a:lnTo>
                    <a:pt x="0" y="3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16" name="Freeform 164"/>
            <p:cNvSpPr>
              <a:spLocks/>
            </p:cNvSpPr>
            <p:nvPr/>
          </p:nvSpPr>
          <p:spPr bwMode="auto">
            <a:xfrm>
              <a:off x="6818313" y="5314950"/>
              <a:ext cx="66675" cy="4763"/>
            </a:xfrm>
            <a:custGeom>
              <a:avLst/>
              <a:gdLst/>
              <a:ahLst/>
              <a:cxnLst>
                <a:cxn ang="0">
                  <a:pos x="42" y="1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42" y="3"/>
                </a:cxn>
                <a:cxn ang="0">
                  <a:pos x="42" y="1"/>
                </a:cxn>
                <a:cxn ang="0">
                  <a:pos x="42" y="3"/>
                </a:cxn>
                <a:cxn ang="0">
                  <a:pos x="42" y="1"/>
                </a:cxn>
              </a:cxnLst>
              <a:rect l="0" t="0" r="r" b="b"/>
              <a:pathLst>
                <a:path w="42" h="3">
                  <a:moveTo>
                    <a:pt x="42" y="1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42" y="3"/>
                  </a:lnTo>
                  <a:lnTo>
                    <a:pt x="42" y="1"/>
                  </a:lnTo>
                  <a:lnTo>
                    <a:pt x="42" y="3"/>
                  </a:lnTo>
                  <a:lnTo>
                    <a:pt x="42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17" name="Rectangle 165"/>
            <p:cNvSpPr>
              <a:spLocks noChangeArrowheads="1"/>
            </p:cNvSpPr>
            <p:nvPr/>
          </p:nvSpPr>
          <p:spPr bwMode="auto">
            <a:xfrm>
              <a:off x="6883400" y="5156200"/>
              <a:ext cx="3175" cy="160338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18" name="Freeform 166"/>
            <p:cNvSpPr>
              <a:spLocks/>
            </p:cNvSpPr>
            <p:nvPr/>
          </p:nvSpPr>
          <p:spPr bwMode="auto">
            <a:xfrm>
              <a:off x="6551613" y="4926013"/>
              <a:ext cx="176213" cy="165100"/>
            </a:xfrm>
            <a:custGeom>
              <a:avLst/>
              <a:gdLst/>
              <a:ahLst/>
              <a:cxnLst>
                <a:cxn ang="0">
                  <a:pos x="111" y="0"/>
                </a:cxn>
                <a:cxn ang="0">
                  <a:pos x="52" y="0"/>
                </a:cxn>
                <a:cxn ang="0">
                  <a:pos x="0" y="52"/>
                </a:cxn>
                <a:cxn ang="0">
                  <a:pos x="51" y="104"/>
                </a:cxn>
                <a:cxn ang="0">
                  <a:pos x="52" y="104"/>
                </a:cxn>
                <a:cxn ang="0">
                  <a:pos x="111" y="104"/>
                </a:cxn>
                <a:cxn ang="0">
                  <a:pos x="111" y="0"/>
                </a:cxn>
              </a:cxnLst>
              <a:rect l="0" t="0" r="r" b="b"/>
              <a:pathLst>
                <a:path w="111" h="104">
                  <a:moveTo>
                    <a:pt x="111" y="0"/>
                  </a:moveTo>
                  <a:lnTo>
                    <a:pt x="52" y="0"/>
                  </a:lnTo>
                  <a:lnTo>
                    <a:pt x="0" y="52"/>
                  </a:lnTo>
                  <a:lnTo>
                    <a:pt x="51" y="104"/>
                  </a:lnTo>
                  <a:lnTo>
                    <a:pt x="52" y="104"/>
                  </a:lnTo>
                  <a:lnTo>
                    <a:pt x="111" y="104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605E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19" name="Freeform 167"/>
            <p:cNvSpPr>
              <a:spLocks/>
            </p:cNvSpPr>
            <p:nvPr/>
          </p:nvSpPr>
          <p:spPr bwMode="auto">
            <a:xfrm>
              <a:off x="6632575" y="4924425"/>
              <a:ext cx="95250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60" y="3"/>
                </a:cxn>
                <a:cxn ang="0">
                  <a:pos x="60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60" h="3">
                  <a:moveTo>
                    <a:pt x="0" y="1"/>
                  </a:moveTo>
                  <a:lnTo>
                    <a:pt x="1" y="3"/>
                  </a:lnTo>
                  <a:lnTo>
                    <a:pt x="60" y="3"/>
                  </a:lnTo>
                  <a:lnTo>
                    <a:pt x="60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20" name="Freeform 168"/>
            <p:cNvSpPr>
              <a:spLocks/>
            </p:cNvSpPr>
            <p:nvPr/>
          </p:nvSpPr>
          <p:spPr bwMode="auto">
            <a:xfrm>
              <a:off x="6632575" y="4926013"/>
              <a:ext cx="1588" cy="3175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1" y="2"/>
                </a:cxn>
                <a:cxn ang="0">
                  <a:pos x="0" y="0"/>
                </a:cxn>
                <a:cxn ang="0">
                  <a:pos x="1" y="2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lnTo>
                    <a:pt x="0" y="0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21" name="Freeform 169"/>
            <p:cNvSpPr>
              <a:spLocks/>
            </p:cNvSpPr>
            <p:nvPr/>
          </p:nvSpPr>
          <p:spPr bwMode="auto">
            <a:xfrm>
              <a:off x="6548438" y="4926013"/>
              <a:ext cx="85725" cy="84138"/>
            </a:xfrm>
            <a:custGeom>
              <a:avLst/>
              <a:gdLst/>
              <a:ahLst/>
              <a:cxnLst>
                <a:cxn ang="0">
                  <a:pos x="1" y="53"/>
                </a:cxn>
                <a:cxn ang="0">
                  <a:pos x="2" y="53"/>
                </a:cxn>
                <a:cxn ang="0">
                  <a:pos x="54" y="2"/>
                </a:cxn>
                <a:cxn ang="0">
                  <a:pos x="53" y="0"/>
                </a:cxn>
                <a:cxn ang="0">
                  <a:pos x="1" y="50"/>
                </a:cxn>
                <a:cxn ang="0">
                  <a:pos x="1" y="53"/>
                </a:cxn>
                <a:cxn ang="0">
                  <a:pos x="1" y="50"/>
                </a:cxn>
                <a:cxn ang="0">
                  <a:pos x="0" y="51"/>
                </a:cxn>
                <a:cxn ang="0">
                  <a:pos x="1" y="53"/>
                </a:cxn>
              </a:cxnLst>
              <a:rect l="0" t="0" r="r" b="b"/>
              <a:pathLst>
                <a:path w="54" h="53">
                  <a:moveTo>
                    <a:pt x="1" y="53"/>
                  </a:moveTo>
                  <a:lnTo>
                    <a:pt x="2" y="53"/>
                  </a:lnTo>
                  <a:lnTo>
                    <a:pt x="54" y="2"/>
                  </a:lnTo>
                  <a:lnTo>
                    <a:pt x="53" y="0"/>
                  </a:lnTo>
                  <a:lnTo>
                    <a:pt x="1" y="50"/>
                  </a:lnTo>
                  <a:lnTo>
                    <a:pt x="1" y="53"/>
                  </a:lnTo>
                  <a:lnTo>
                    <a:pt x="1" y="50"/>
                  </a:lnTo>
                  <a:lnTo>
                    <a:pt x="0" y="51"/>
                  </a:lnTo>
                  <a:lnTo>
                    <a:pt x="1" y="53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22" name="Freeform 170"/>
            <p:cNvSpPr>
              <a:spLocks/>
            </p:cNvSpPr>
            <p:nvPr/>
          </p:nvSpPr>
          <p:spPr bwMode="auto">
            <a:xfrm>
              <a:off x="6550025" y="5005388"/>
              <a:ext cx="82550" cy="88900"/>
            </a:xfrm>
            <a:custGeom>
              <a:avLst/>
              <a:gdLst/>
              <a:ahLst/>
              <a:cxnLst>
                <a:cxn ang="0">
                  <a:pos x="52" y="56"/>
                </a:cxn>
                <a:cxn ang="0">
                  <a:pos x="52" y="54"/>
                </a:cxn>
                <a:cxn ang="0">
                  <a:pos x="1" y="0"/>
                </a:cxn>
                <a:cxn ang="0">
                  <a:pos x="0" y="4"/>
                </a:cxn>
                <a:cxn ang="0">
                  <a:pos x="52" y="56"/>
                </a:cxn>
              </a:cxnLst>
              <a:rect l="0" t="0" r="r" b="b"/>
              <a:pathLst>
                <a:path w="52" h="56">
                  <a:moveTo>
                    <a:pt x="52" y="56"/>
                  </a:moveTo>
                  <a:lnTo>
                    <a:pt x="52" y="54"/>
                  </a:lnTo>
                  <a:lnTo>
                    <a:pt x="1" y="0"/>
                  </a:lnTo>
                  <a:lnTo>
                    <a:pt x="0" y="4"/>
                  </a:lnTo>
                  <a:lnTo>
                    <a:pt x="52" y="5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23" name="Freeform 171"/>
            <p:cNvSpPr>
              <a:spLocks/>
            </p:cNvSpPr>
            <p:nvPr/>
          </p:nvSpPr>
          <p:spPr bwMode="auto">
            <a:xfrm>
              <a:off x="6632575" y="5091113"/>
              <a:ext cx="1588" cy="1588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1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24" name="Freeform 172"/>
            <p:cNvSpPr>
              <a:spLocks/>
            </p:cNvSpPr>
            <p:nvPr/>
          </p:nvSpPr>
          <p:spPr bwMode="auto">
            <a:xfrm>
              <a:off x="6632575" y="5091113"/>
              <a:ext cx="93663" cy="1588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59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59" y="1"/>
                </a:cxn>
                <a:cxn ang="0">
                  <a:pos x="59" y="0"/>
                </a:cxn>
                <a:cxn ang="0">
                  <a:pos x="59" y="1"/>
                </a:cxn>
                <a:cxn ang="0">
                  <a:pos x="59" y="0"/>
                </a:cxn>
              </a:cxnLst>
              <a:rect l="0" t="0" r="r" b="b"/>
              <a:pathLst>
                <a:path w="59" h="1">
                  <a:moveTo>
                    <a:pt x="59" y="0"/>
                  </a:moveTo>
                  <a:lnTo>
                    <a:pt x="59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59" y="1"/>
                  </a:lnTo>
                  <a:lnTo>
                    <a:pt x="59" y="0"/>
                  </a:lnTo>
                  <a:lnTo>
                    <a:pt x="59" y="1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25" name="Freeform 173"/>
            <p:cNvSpPr>
              <a:spLocks/>
            </p:cNvSpPr>
            <p:nvPr/>
          </p:nvSpPr>
          <p:spPr bwMode="auto">
            <a:xfrm>
              <a:off x="6726238" y="4924425"/>
              <a:ext cx="1588" cy="16668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0" y="105"/>
                </a:cxn>
                <a:cxn ang="0">
                  <a:pos x="1" y="105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1" h="105">
                  <a:moveTo>
                    <a:pt x="1" y="0"/>
                  </a:moveTo>
                  <a:lnTo>
                    <a:pt x="0" y="0"/>
                  </a:lnTo>
                  <a:lnTo>
                    <a:pt x="0" y="105"/>
                  </a:lnTo>
                  <a:lnTo>
                    <a:pt x="1" y="105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26" name="Freeform 174"/>
            <p:cNvSpPr>
              <a:spLocks/>
            </p:cNvSpPr>
            <p:nvPr/>
          </p:nvSpPr>
          <p:spPr bwMode="auto">
            <a:xfrm>
              <a:off x="5529263" y="4926013"/>
              <a:ext cx="155575" cy="163513"/>
            </a:xfrm>
            <a:custGeom>
              <a:avLst/>
              <a:gdLst/>
              <a:ahLst/>
              <a:cxnLst>
                <a:cxn ang="0">
                  <a:pos x="45" y="103"/>
                </a:cxn>
                <a:cxn ang="0">
                  <a:pos x="98" y="52"/>
                </a:cxn>
                <a:cxn ang="0">
                  <a:pos x="45" y="0"/>
                </a:cxn>
                <a:cxn ang="0">
                  <a:pos x="0" y="0"/>
                </a:cxn>
                <a:cxn ang="0">
                  <a:pos x="0" y="103"/>
                </a:cxn>
                <a:cxn ang="0">
                  <a:pos x="45" y="103"/>
                </a:cxn>
              </a:cxnLst>
              <a:rect l="0" t="0" r="r" b="b"/>
              <a:pathLst>
                <a:path w="98" h="103">
                  <a:moveTo>
                    <a:pt x="45" y="103"/>
                  </a:moveTo>
                  <a:lnTo>
                    <a:pt x="98" y="52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103"/>
                  </a:lnTo>
                  <a:lnTo>
                    <a:pt x="45" y="10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27" name="Freeform 175"/>
            <p:cNvSpPr>
              <a:spLocks/>
            </p:cNvSpPr>
            <p:nvPr/>
          </p:nvSpPr>
          <p:spPr bwMode="auto">
            <a:xfrm>
              <a:off x="5599113" y="5005388"/>
              <a:ext cx="85725" cy="88900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53" y="0"/>
                </a:cxn>
                <a:cxn ang="0">
                  <a:pos x="0" y="54"/>
                </a:cxn>
                <a:cxn ang="0">
                  <a:pos x="1" y="56"/>
                </a:cxn>
                <a:cxn ang="0">
                  <a:pos x="54" y="4"/>
                </a:cxn>
                <a:cxn ang="0">
                  <a:pos x="54" y="0"/>
                </a:cxn>
                <a:cxn ang="0">
                  <a:pos x="54" y="4"/>
                </a:cxn>
                <a:cxn ang="0">
                  <a:pos x="54" y="2"/>
                </a:cxn>
                <a:cxn ang="0">
                  <a:pos x="54" y="0"/>
                </a:cxn>
              </a:cxnLst>
              <a:rect l="0" t="0" r="r" b="b"/>
              <a:pathLst>
                <a:path w="54" h="56">
                  <a:moveTo>
                    <a:pt x="54" y="0"/>
                  </a:moveTo>
                  <a:lnTo>
                    <a:pt x="53" y="0"/>
                  </a:lnTo>
                  <a:lnTo>
                    <a:pt x="0" y="54"/>
                  </a:lnTo>
                  <a:lnTo>
                    <a:pt x="1" y="56"/>
                  </a:lnTo>
                  <a:lnTo>
                    <a:pt x="54" y="4"/>
                  </a:lnTo>
                  <a:lnTo>
                    <a:pt x="54" y="0"/>
                  </a:lnTo>
                  <a:lnTo>
                    <a:pt x="54" y="4"/>
                  </a:lnTo>
                  <a:lnTo>
                    <a:pt x="54" y="2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28" name="Freeform 176"/>
            <p:cNvSpPr>
              <a:spLocks/>
            </p:cNvSpPr>
            <p:nvPr/>
          </p:nvSpPr>
          <p:spPr bwMode="auto">
            <a:xfrm>
              <a:off x="5599113" y="4924425"/>
              <a:ext cx="85725" cy="8572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52" y="54"/>
                </a:cxn>
                <a:cxn ang="0">
                  <a:pos x="54" y="50"/>
                </a:cxn>
                <a:cxn ang="0">
                  <a:pos x="1" y="0"/>
                </a:cxn>
              </a:cxnLst>
              <a:rect l="0" t="0" r="r" b="b"/>
              <a:pathLst>
                <a:path w="54" h="54">
                  <a:moveTo>
                    <a:pt x="1" y="0"/>
                  </a:moveTo>
                  <a:lnTo>
                    <a:pt x="0" y="2"/>
                  </a:lnTo>
                  <a:lnTo>
                    <a:pt x="52" y="54"/>
                  </a:lnTo>
                  <a:lnTo>
                    <a:pt x="54" y="5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29" name="Freeform 177"/>
            <p:cNvSpPr>
              <a:spLocks/>
            </p:cNvSpPr>
            <p:nvPr/>
          </p:nvSpPr>
          <p:spPr bwMode="auto">
            <a:xfrm>
              <a:off x="5526088" y="4924425"/>
              <a:ext cx="73025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3"/>
                </a:cxn>
                <a:cxn ang="0">
                  <a:pos x="46" y="3"/>
                </a:cxn>
                <a:cxn ang="0">
                  <a:pos x="46" y="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46" h="3">
                  <a:moveTo>
                    <a:pt x="0" y="1"/>
                  </a:moveTo>
                  <a:lnTo>
                    <a:pt x="2" y="3"/>
                  </a:lnTo>
                  <a:lnTo>
                    <a:pt x="46" y="3"/>
                  </a:lnTo>
                  <a:lnTo>
                    <a:pt x="46" y="0"/>
                  </a:lnTo>
                  <a:lnTo>
                    <a:pt x="2" y="0"/>
                  </a:lnTo>
                  <a:lnTo>
                    <a:pt x="0" y="1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30" name="Freeform 178"/>
            <p:cNvSpPr>
              <a:spLocks/>
            </p:cNvSpPr>
            <p:nvPr/>
          </p:nvSpPr>
          <p:spPr bwMode="auto">
            <a:xfrm>
              <a:off x="5526088" y="4926013"/>
              <a:ext cx="4763" cy="168275"/>
            </a:xfrm>
            <a:custGeom>
              <a:avLst/>
              <a:gdLst/>
              <a:ahLst/>
              <a:cxnLst>
                <a:cxn ang="0">
                  <a:pos x="1" y="106"/>
                </a:cxn>
                <a:cxn ang="0">
                  <a:pos x="3" y="104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6"/>
                </a:cxn>
              </a:cxnLst>
              <a:rect l="0" t="0" r="r" b="b"/>
              <a:pathLst>
                <a:path w="3" h="106">
                  <a:moveTo>
                    <a:pt x="1" y="106"/>
                  </a:moveTo>
                  <a:lnTo>
                    <a:pt x="3" y="104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31" name="Freeform 179"/>
            <p:cNvSpPr>
              <a:spLocks/>
            </p:cNvSpPr>
            <p:nvPr/>
          </p:nvSpPr>
          <p:spPr bwMode="auto">
            <a:xfrm>
              <a:off x="5529263" y="5089525"/>
              <a:ext cx="69850" cy="3175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44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44" y="2"/>
                </a:cxn>
                <a:cxn ang="0">
                  <a:pos x="44" y="0"/>
                </a:cxn>
                <a:cxn ang="0">
                  <a:pos x="44" y="2"/>
                </a:cxn>
                <a:cxn ang="0">
                  <a:pos x="44" y="0"/>
                </a:cxn>
              </a:cxnLst>
              <a:rect l="0" t="0" r="r" b="b"/>
              <a:pathLst>
                <a:path w="44" h="2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44" y="2"/>
                  </a:lnTo>
                  <a:lnTo>
                    <a:pt x="44" y="0"/>
                  </a:lnTo>
                  <a:lnTo>
                    <a:pt x="44" y="2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32" name="Freeform 180"/>
            <p:cNvSpPr>
              <a:spLocks/>
            </p:cNvSpPr>
            <p:nvPr/>
          </p:nvSpPr>
          <p:spPr bwMode="auto">
            <a:xfrm>
              <a:off x="5470525" y="4926013"/>
              <a:ext cx="49213" cy="163513"/>
            </a:xfrm>
            <a:custGeom>
              <a:avLst/>
              <a:gdLst/>
              <a:ahLst/>
              <a:cxnLst>
                <a:cxn ang="0">
                  <a:pos x="9" y="103"/>
                </a:cxn>
                <a:cxn ang="0">
                  <a:pos x="31" y="52"/>
                </a:cxn>
                <a:cxn ang="0">
                  <a:pos x="9" y="0"/>
                </a:cxn>
                <a:cxn ang="0">
                  <a:pos x="0" y="0"/>
                </a:cxn>
                <a:cxn ang="0">
                  <a:pos x="0" y="103"/>
                </a:cxn>
                <a:cxn ang="0">
                  <a:pos x="9" y="103"/>
                </a:cxn>
              </a:cxnLst>
              <a:rect l="0" t="0" r="r" b="b"/>
              <a:pathLst>
                <a:path w="31" h="103">
                  <a:moveTo>
                    <a:pt x="9" y="103"/>
                  </a:moveTo>
                  <a:lnTo>
                    <a:pt x="31" y="52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103"/>
                  </a:lnTo>
                  <a:lnTo>
                    <a:pt x="9" y="10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33" name="Freeform 181"/>
            <p:cNvSpPr>
              <a:spLocks/>
            </p:cNvSpPr>
            <p:nvPr/>
          </p:nvSpPr>
          <p:spPr bwMode="auto">
            <a:xfrm>
              <a:off x="5483225" y="5006975"/>
              <a:ext cx="39688" cy="82550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2" y="0"/>
                </a:cxn>
                <a:cxn ang="0">
                  <a:pos x="0" y="52"/>
                </a:cxn>
                <a:cxn ang="0">
                  <a:pos x="2" y="52"/>
                </a:cxn>
                <a:cxn ang="0">
                  <a:pos x="25" y="0"/>
                </a:cxn>
              </a:cxnLst>
              <a:rect l="0" t="0" r="r" b="b"/>
              <a:pathLst>
                <a:path w="25" h="52">
                  <a:moveTo>
                    <a:pt x="25" y="0"/>
                  </a:moveTo>
                  <a:lnTo>
                    <a:pt x="22" y="0"/>
                  </a:lnTo>
                  <a:lnTo>
                    <a:pt x="0" y="52"/>
                  </a:lnTo>
                  <a:lnTo>
                    <a:pt x="2" y="5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34" name="Freeform 182"/>
            <p:cNvSpPr>
              <a:spLocks/>
            </p:cNvSpPr>
            <p:nvPr/>
          </p:nvSpPr>
          <p:spPr bwMode="auto">
            <a:xfrm>
              <a:off x="5483225" y="4926013"/>
              <a:ext cx="38100" cy="8255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21" y="52"/>
                </a:cxn>
                <a:cxn ang="0">
                  <a:pos x="24" y="52"/>
                </a:cxn>
                <a:cxn ang="0">
                  <a:pos x="1" y="0"/>
                </a:cxn>
              </a:cxnLst>
              <a:rect l="0" t="0" r="r" b="b"/>
              <a:pathLst>
                <a:path w="24" h="52">
                  <a:moveTo>
                    <a:pt x="1" y="0"/>
                  </a:moveTo>
                  <a:lnTo>
                    <a:pt x="0" y="2"/>
                  </a:lnTo>
                  <a:lnTo>
                    <a:pt x="21" y="52"/>
                  </a:lnTo>
                  <a:lnTo>
                    <a:pt x="24" y="5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35" name="Freeform 183"/>
            <p:cNvSpPr>
              <a:spLocks/>
            </p:cNvSpPr>
            <p:nvPr/>
          </p:nvSpPr>
          <p:spPr bwMode="auto">
            <a:xfrm>
              <a:off x="5483225" y="4924425"/>
              <a:ext cx="3175" cy="4763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3"/>
                </a:cxn>
                <a:cxn ang="0">
                  <a:pos x="1" y="3"/>
                </a:cxn>
                <a:cxn ang="0">
                  <a:pos x="2" y="1"/>
                </a:cxn>
                <a:cxn ang="0">
                  <a:pos x="1" y="0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0" y="3"/>
                  </a:lnTo>
                  <a:lnTo>
                    <a:pt x="1" y="3"/>
                  </a:lnTo>
                  <a:lnTo>
                    <a:pt x="2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36" name="Freeform 184"/>
            <p:cNvSpPr>
              <a:spLocks/>
            </p:cNvSpPr>
            <p:nvPr/>
          </p:nvSpPr>
          <p:spPr bwMode="auto">
            <a:xfrm>
              <a:off x="5467350" y="4924425"/>
              <a:ext cx="15875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10" y="3"/>
                </a:cxn>
                <a:cxn ang="0">
                  <a:pos x="10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0" h="3">
                  <a:moveTo>
                    <a:pt x="0" y="1"/>
                  </a:moveTo>
                  <a:lnTo>
                    <a:pt x="1" y="3"/>
                  </a:lnTo>
                  <a:lnTo>
                    <a:pt x="10" y="3"/>
                  </a:lnTo>
                  <a:lnTo>
                    <a:pt x="10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37" name="Freeform 185"/>
            <p:cNvSpPr>
              <a:spLocks/>
            </p:cNvSpPr>
            <p:nvPr/>
          </p:nvSpPr>
          <p:spPr bwMode="auto">
            <a:xfrm>
              <a:off x="5467350" y="4926013"/>
              <a:ext cx="4763" cy="168275"/>
            </a:xfrm>
            <a:custGeom>
              <a:avLst/>
              <a:gdLst/>
              <a:ahLst/>
              <a:cxnLst>
                <a:cxn ang="0">
                  <a:pos x="1" y="106"/>
                </a:cxn>
                <a:cxn ang="0">
                  <a:pos x="3" y="104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6"/>
                </a:cxn>
              </a:cxnLst>
              <a:rect l="0" t="0" r="r" b="b"/>
              <a:pathLst>
                <a:path w="3" h="106">
                  <a:moveTo>
                    <a:pt x="1" y="106"/>
                  </a:moveTo>
                  <a:lnTo>
                    <a:pt x="3" y="104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38" name="Rectangle 186"/>
            <p:cNvSpPr>
              <a:spLocks noChangeArrowheads="1"/>
            </p:cNvSpPr>
            <p:nvPr/>
          </p:nvSpPr>
          <p:spPr bwMode="auto">
            <a:xfrm>
              <a:off x="5470525" y="5089525"/>
              <a:ext cx="12700" cy="3175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39" name="Freeform 187"/>
            <p:cNvSpPr>
              <a:spLocks/>
            </p:cNvSpPr>
            <p:nvPr/>
          </p:nvSpPr>
          <p:spPr bwMode="auto">
            <a:xfrm>
              <a:off x="5483225" y="5086350"/>
              <a:ext cx="3175" cy="635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4"/>
                </a:cxn>
                <a:cxn ang="0">
                  <a:pos x="2" y="4"/>
                </a:cxn>
                <a:cxn ang="0">
                  <a:pos x="2" y="2"/>
                </a:cxn>
              </a:cxnLst>
              <a:rect l="0" t="0" r="r" b="b"/>
              <a:pathLst>
                <a:path w="2" h="4">
                  <a:moveTo>
                    <a:pt x="2" y="2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4"/>
                  </a:lnTo>
                  <a:lnTo>
                    <a:pt x="2" y="4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40" name="Freeform 188"/>
            <p:cNvSpPr>
              <a:spLocks/>
            </p:cNvSpPr>
            <p:nvPr/>
          </p:nvSpPr>
          <p:spPr bwMode="auto">
            <a:xfrm>
              <a:off x="5684838" y="4932363"/>
              <a:ext cx="174625" cy="157163"/>
            </a:xfrm>
            <a:custGeom>
              <a:avLst/>
              <a:gdLst/>
              <a:ahLst/>
              <a:cxnLst>
                <a:cxn ang="0">
                  <a:pos x="59" y="99"/>
                </a:cxn>
                <a:cxn ang="0">
                  <a:pos x="110" y="47"/>
                </a:cxn>
                <a:cxn ang="0">
                  <a:pos x="59" y="0"/>
                </a:cxn>
                <a:cxn ang="0">
                  <a:pos x="0" y="0"/>
                </a:cxn>
                <a:cxn ang="0">
                  <a:pos x="0" y="99"/>
                </a:cxn>
                <a:cxn ang="0">
                  <a:pos x="59" y="99"/>
                </a:cxn>
              </a:cxnLst>
              <a:rect l="0" t="0" r="r" b="b"/>
              <a:pathLst>
                <a:path w="110" h="99">
                  <a:moveTo>
                    <a:pt x="59" y="99"/>
                  </a:moveTo>
                  <a:lnTo>
                    <a:pt x="110" y="47"/>
                  </a:lnTo>
                  <a:lnTo>
                    <a:pt x="59" y="0"/>
                  </a:lnTo>
                  <a:lnTo>
                    <a:pt x="0" y="0"/>
                  </a:lnTo>
                  <a:lnTo>
                    <a:pt x="0" y="99"/>
                  </a:lnTo>
                  <a:lnTo>
                    <a:pt x="59" y="9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41" name="Freeform 189"/>
            <p:cNvSpPr>
              <a:spLocks/>
            </p:cNvSpPr>
            <p:nvPr/>
          </p:nvSpPr>
          <p:spPr bwMode="auto">
            <a:xfrm>
              <a:off x="5778500" y="5005388"/>
              <a:ext cx="84138" cy="88900"/>
            </a:xfrm>
            <a:custGeom>
              <a:avLst/>
              <a:gdLst/>
              <a:ahLst/>
              <a:cxnLst>
                <a:cxn ang="0">
                  <a:pos x="52" y="0"/>
                </a:cxn>
                <a:cxn ang="0">
                  <a:pos x="51" y="0"/>
                </a:cxn>
                <a:cxn ang="0">
                  <a:pos x="0" y="54"/>
                </a:cxn>
                <a:cxn ang="0">
                  <a:pos x="1" y="56"/>
                </a:cxn>
                <a:cxn ang="0">
                  <a:pos x="52" y="4"/>
                </a:cxn>
                <a:cxn ang="0">
                  <a:pos x="52" y="0"/>
                </a:cxn>
                <a:cxn ang="0">
                  <a:pos x="52" y="4"/>
                </a:cxn>
                <a:cxn ang="0">
                  <a:pos x="53" y="2"/>
                </a:cxn>
                <a:cxn ang="0">
                  <a:pos x="52" y="0"/>
                </a:cxn>
              </a:cxnLst>
              <a:rect l="0" t="0" r="r" b="b"/>
              <a:pathLst>
                <a:path w="53" h="56">
                  <a:moveTo>
                    <a:pt x="52" y="0"/>
                  </a:moveTo>
                  <a:lnTo>
                    <a:pt x="51" y="0"/>
                  </a:lnTo>
                  <a:lnTo>
                    <a:pt x="0" y="54"/>
                  </a:lnTo>
                  <a:lnTo>
                    <a:pt x="1" y="56"/>
                  </a:lnTo>
                  <a:lnTo>
                    <a:pt x="52" y="4"/>
                  </a:lnTo>
                  <a:lnTo>
                    <a:pt x="52" y="0"/>
                  </a:lnTo>
                  <a:lnTo>
                    <a:pt x="52" y="4"/>
                  </a:lnTo>
                  <a:lnTo>
                    <a:pt x="53" y="2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42" name="Freeform 190"/>
            <p:cNvSpPr>
              <a:spLocks/>
            </p:cNvSpPr>
            <p:nvPr/>
          </p:nvSpPr>
          <p:spPr bwMode="auto">
            <a:xfrm>
              <a:off x="5778500" y="4929188"/>
              <a:ext cx="80963" cy="809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50" y="51"/>
                </a:cxn>
                <a:cxn ang="0">
                  <a:pos x="51" y="47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51" h="51">
                  <a:moveTo>
                    <a:pt x="0" y="0"/>
                  </a:moveTo>
                  <a:lnTo>
                    <a:pt x="0" y="2"/>
                  </a:lnTo>
                  <a:lnTo>
                    <a:pt x="50" y="51"/>
                  </a:lnTo>
                  <a:lnTo>
                    <a:pt x="51" y="47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43" name="Freeform 191"/>
            <p:cNvSpPr>
              <a:spLocks/>
            </p:cNvSpPr>
            <p:nvPr/>
          </p:nvSpPr>
          <p:spPr bwMode="auto">
            <a:xfrm>
              <a:off x="5681663" y="4929188"/>
              <a:ext cx="96838" cy="317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2"/>
                </a:cxn>
                <a:cxn ang="0">
                  <a:pos x="61" y="2"/>
                </a:cxn>
                <a:cxn ang="0">
                  <a:pos x="61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w="61" h="2">
                  <a:moveTo>
                    <a:pt x="0" y="2"/>
                  </a:moveTo>
                  <a:lnTo>
                    <a:pt x="1" y="2"/>
                  </a:lnTo>
                  <a:lnTo>
                    <a:pt x="61" y="2"/>
                  </a:lnTo>
                  <a:lnTo>
                    <a:pt x="61" y="0"/>
                  </a:lnTo>
                  <a:lnTo>
                    <a:pt x="1" y="0"/>
                  </a:lnTo>
                  <a:lnTo>
                    <a:pt x="0" y="2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44" name="Freeform 192"/>
            <p:cNvSpPr>
              <a:spLocks/>
            </p:cNvSpPr>
            <p:nvPr/>
          </p:nvSpPr>
          <p:spPr bwMode="auto">
            <a:xfrm>
              <a:off x="5681663" y="4932363"/>
              <a:ext cx="3175" cy="161925"/>
            </a:xfrm>
            <a:custGeom>
              <a:avLst/>
              <a:gdLst/>
              <a:ahLst/>
              <a:cxnLst>
                <a:cxn ang="0">
                  <a:pos x="2" y="102"/>
                </a:cxn>
                <a:cxn ang="0">
                  <a:pos x="2" y="10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00"/>
                </a:cxn>
                <a:cxn ang="0">
                  <a:pos x="2" y="102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2" y="102"/>
                </a:cxn>
              </a:cxnLst>
              <a:rect l="0" t="0" r="r" b="b"/>
              <a:pathLst>
                <a:path w="2" h="102">
                  <a:moveTo>
                    <a:pt x="2" y="102"/>
                  </a:moveTo>
                  <a:lnTo>
                    <a:pt x="2" y="10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00"/>
                  </a:lnTo>
                  <a:lnTo>
                    <a:pt x="2" y="102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2" y="10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45" name="Rectangle 193"/>
            <p:cNvSpPr>
              <a:spLocks noChangeArrowheads="1"/>
            </p:cNvSpPr>
            <p:nvPr/>
          </p:nvSpPr>
          <p:spPr bwMode="auto">
            <a:xfrm>
              <a:off x="5684838" y="5089525"/>
              <a:ext cx="93663" cy="3175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46" name="Freeform 194"/>
            <p:cNvSpPr>
              <a:spLocks/>
            </p:cNvSpPr>
            <p:nvPr/>
          </p:nvSpPr>
          <p:spPr bwMode="auto">
            <a:xfrm>
              <a:off x="5778500" y="5086350"/>
              <a:ext cx="1588" cy="6350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1" y="4"/>
                </a:cxn>
              </a:cxnLst>
              <a:rect l="0" t="0" r="r" b="b"/>
              <a:pathLst>
                <a:path w="1" h="4">
                  <a:moveTo>
                    <a:pt x="1" y="4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1" y="4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47" name="Freeform 195"/>
            <p:cNvSpPr>
              <a:spLocks/>
            </p:cNvSpPr>
            <p:nvPr/>
          </p:nvSpPr>
          <p:spPr bwMode="auto">
            <a:xfrm>
              <a:off x="6410325" y="4926013"/>
              <a:ext cx="144463" cy="161925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52" y="0"/>
                </a:cxn>
                <a:cxn ang="0">
                  <a:pos x="0" y="50"/>
                </a:cxn>
                <a:cxn ang="0">
                  <a:pos x="52" y="102"/>
                </a:cxn>
                <a:cxn ang="0">
                  <a:pos x="91" y="102"/>
                </a:cxn>
                <a:cxn ang="0">
                  <a:pos x="91" y="0"/>
                </a:cxn>
              </a:cxnLst>
              <a:rect l="0" t="0" r="r" b="b"/>
              <a:pathLst>
                <a:path w="91" h="102">
                  <a:moveTo>
                    <a:pt x="91" y="0"/>
                  </a:moveTo>
                  <a:lnTo>
                    <a:pt x="52" y="0"/>
                  </a:lnTo>
                  <a:lnTo>
                    <a:pt x="0" y="50"/>
                  </a:lnTo>
                  <a:lnTo>
                    <a:pt x="52" y="102"/>
                  </a:lnTo>
                  <a:lnTo>
                    <a:pt x="91" y="102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48" name="Rectangle 196"/>
            <p:cNvSpPr>
              <a:spLocks noChangeArrowheads="1"/>
            </p:cNvSpPr>
            <p:nvPr/>
          </p:nvSpPr>
          <p:spPr bwMode="auto">
            <a:xfrm>
              <a:off x="6491288" y="4924425"/>
              <a:ext cx="60325" cy="4763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49" name="Freeform 197"/>
            <p:cNvSpPr>
              <a:spLocks/>
            </p:cNvSpPr>
            <p:nvPr/>
          </p:nvSpPr>
          <p:spPr bwMode="auto">
            <a:xfrm>
              <a:off x="6403975" y="4924425"/>
              <a:ext cx="87313" cy="82550"/>
            </a:xfrm>
            <a:custGeom>
              <a:avLst/>
              <a:gdLst/>
              <a:ahLst/>
              <a:cxnLst>
                <a:cxn ang="0">
                  <a:pos x="1" y="52"/>
                </a:cxn>
                <a:cxn ang="0">
                  <a:pos x="3" y="52"/>
                </a:cxn>
                <a:cxn ang="0">
                  <a:pos x="55" y="2"/>
                </a:cxn>
                <a:cxn ang="0">
                  <a:pos x="53" y="0"/>
                </a:cxn>
                <a:cxn ang="0">
                  <a:pos x="1" y="48"/>
                </a:cxn>
                <a:cxn ang="0">
                  <a:pos x="1" y="52"/>
                </a:cxn>
                <a:cxn ang="0">
                  <a:pos x="1" y="48"/>
                </a:cxn>
                <a:cxn ang="0">
                  <a:pos x="0" y="51"/>
                </a:cxn>
                <a:cxn ang="0">
                  <a:pos x="1" y="52"/>
                </a:cxn>
              </a:cxnLst>
              <a:rect l="0" t="0" r="r" b="b"/>
              <a:pathLst>
                <a:path w="55" h="52">
                  <a:moveTo>
                    <a:pt x="1" y="52"/>
                  </a:moveTo>
                  <a:lnTo>
                    <a:pt x="3" y="52"/>
                  </a:lnTo>
                  <a:lnTo>
                    <a:pt x="55" y="2"/>
                  </a:lnTo>
                  <a:lnTo>
                    <a:pt x="53" y="0"/>
                  </a:lnTo>
                  <a:lnTo>
                    <a:pt x="1" y="48"/>
                  </a:lnTo>
                  <a:lnTo>
                    <a:pt x="1" y="52"/>
                  </a:lnTo>
                  <a:lnTo>
                    <a:pt x="1" y="48"/>
                  </a:lnTo>
                  <a:lnTo>
                    <a:pt x="0" y="51"/>
                  </a:lnTo>
                  <a:lnTo>
                    <a:pt x="1" y="5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50" name="Freeform 198"/>
            <p:cNvSpPr>
              <a:spLocks/>
            </p:cNvSpPr>
            <p:nvPr/>
          </p:nvSpPr>
          <p:spPr bwMode="auto">
            <a:xfrm>
              <a:off x="6407150" y="5000625"/>
              <a:ext cx="84138" cy="90488"/>
            </a:xfrm>
            <a:custGeom>
              <a:avLst/>
              <a:gdLst/>
              <a:ahLst/>
              <a:cxnLst>
                <a:cxn ang="0">
                  <a:pos x="51" y="57"/>
                </a:cxn>
                <a:cxn ang="0">
                  <a:pos x="53" y="52"/>
                </a:cxn>
                <a:cxn ang="0">
                  <a:pos x="1" y="0"/>
                </a:cxn>
                <a:cxn ang="0">
                  <a:pos x="0" y="5"/>
                </a:cxn>
                <a:cxn ang="0">
                  <a:pos x="51" y="54"/>
                </a:cxn>
                <a:cxn ang="0">
                  <a:pos x="51" y="57"/>
                </a:cxn>
              </a:cxnLst>
              <a:rect l="0" t="0" r="r" b="b"/>
              <a:pathLst>
                <a:path w="53" h="57">
                  <a:moveTo>
                    <a:pt x="51" y="57"/>
                  </a:moveTo>
                  <a:lnTo>
                    <a:pt x="53" y="52"/>
                  </a:lnTo>
                  <a:lnTo>
                    <a:pt x="1" y="0"/>
                  </a:lnTo>
                  <a:lnTo>
                    <a:pt x="0" y="5"/>
                  </a:lnTo>
                  <a:lnTo>
                    <a:pt x="51" y="54"/>
                  </a:lnTo>
                  <a:lnTo>
                    <a:pt x="51" y="57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51" name="Freeform 199"/>
            <p:cNvSpPr>
              <a:spLocks/>
            </p:cNvSpPr>
            <p:nvPr/>
          </p:nvSpPr>
          <p:spPr bwMode="auto">
            <a:xfrm>
              <a:off x="6489700" y="5083175"/>
              <a:ext cx="3175" cy="7938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2" y="0"/>
                </a:cxn>
                <a:cxn ang="0">
                  <a:pos x="0" y="5"/>
                </a:cxn>
                <a:cxn ang="0">
                  <a:pos x="2" y="5"/>
                </a:cxn>
              </a:cxnLst>
              <a:rect l="0" t="0" r="r" b="b"/>
              <a:pathLst>
                <a:path w="2" h="5">
                  <a:moveTo>
                    <a:pt x="2" y="5"/>
                  </a:moveTo>
                  <a:lnTo>
                    <a:pt x="2" y="0"/>
                  </a:lnTo>
                  <a:lnTo>
                    <a:pt x="0" y="5"/>
                  </a:lnTo>
                  <a:lnTo>
                    <a:pt x="2" y="5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52" name="Freeform 200"/>
            <p:cNvSpPr>
              <a:spLocks/>
            </p:cNvSpPr>
            <p:nvPr/>
          </p:nvSpPr>
          <p:spPr bwMode="auto">
            <a:xfrm>
              <a:off x="6491288" y="5083175"/>
              <a:ext cx="63500" cy="7938"/>
            </a:xfrm>
            <a:custGeom>
              <a:avLst/>
              <a:gdLst/>
              <a:ahLst/>
              <a:cxnLst>
                <a:cxn ang="0">
                  <a:pos x="40" y="2"/>
                </a:cxn>
                <a:cxn ang="0">
                  <a:pos x="39" y="0"/>
                </a:cxn>
                <a:cxn ang="0">
                  <a:pos x="0" y="0"/>
                </a:cxn>
                <a:cxn ang="0">
                  <a:pos x="0" y="5"/>
                </a:cxn>
                <a:cxn ang="0">
                  <a:pos x="39" y="5"/>
                </a:cxn>
                <a:cxn ang="0">
                  <a:pos x="40" y="2"/>
                </a:cxn>
                <a:cxn ang="0">
                  <a:pos x="39" y="5"/>
                </a:cxn>
                <a:cxn ang="0">
                  <a:pos x="40" y="5"/>
                </a:cxn>
                <a:cxn ang="0">
                  <a:pos x="40" y="2"/>
                </a:cxn>
              </a:cxnLst>
              <a:rect l="0" t="0" r="r" b="b"/>
              <a:pathLst>
                <a:path w="40" h="5">
                  <a:moveTo>
                    <a:pt x="40" y="2"/>
                  </a:moveTo>
                  <a:lnTo>
                    <a:pt x="39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39" y="5"/>
                  </a:lnTo>
                  <a:lnTo>
                    <a:pt x="40" y="2"/>
                  </a:lnTo>
                  <a:lnTo>
                    <a:pt x="39" y="5"/>
                  </a:lnTo>
                  <a:lnTo>
                    <a:pt x="40" y="5"/>
                  </a:lnTo>
                  <a:lnTo>
                    <a:pt x="40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53" name="Freeform 201"/>
            <p:cNvSpPr>
              <a:spLocks/>
            </p:cNvSpPr>
            <p:nvPr/>
          </p:nvSpPr>
          <p:spPr bwMode="auto">
            <a:xfrm>
              <a:off x="6554788" y="4924425"/>
              <a:ext cx="3175" cy="1619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102"/>
                </a:cxn>
                <a:cxn ang="0">
                  <a:pos x="2" y="10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 h="102">
                  <a:moveTo>
                    <a:pt x="0" y="0"/>
                  </a:moveTo>
                  <a:lnTo>
                    <a:pt x="0" y="0"/>
                  </a:lnTo>
                  <a:lnTo>
                    <a:pt x="0" y="102"/>
                  </a:lnTo>
                  <a:lnTo>
                    <a:pt x="2" y="102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54" name="Freeform 202"/>
            <p:cNvSpPr>
              <a:spLocks/>
            </p:cNvSpPr>
            <p:nvPr/>
          </p:nvSpPr>
          <p:spPr bwMode="auto">
            <a:xfrm>
              <a:off x="4795838" y="4926013"/>
              <a:ext cx="74613" cy="163513"/>
            </a:xfrm>
            <a:custGeom>
              <a:avLst/>
              <a:gdLst/>
              <a:ahLst/>
              <a:cxnLst>
                <a:cxn ang="0">
                  <a:pos x="11" y="103"/>
                </a:cxn>
                <a:cxn ang="0">
                  <a:pos x="47" y="52"/>
                </a:cxn>
                <a:cxn ang="0">
                  <a:pos x="11" y="0"/>
                </a:cxn>
                <a:cxn ang="0">
                  <a:pos x="0" y="0"/>
                </a:cxn>
                <a:cxn ang="0">
                  <a:pos x="0" y="103"/>
                </a:cxn>
                <a:cxn ang="0">
                  <a:pos x="11" y="103"/>
                </a:cxn>
              </a:cxnLst>
              <a:rect l="0" t="0" r="r" b="b"/>
              <a:pathLst>
                <a:path w="47" h="103">
                  <a:moveTo>
                    <a:pt x="11" y="103"/>
                  </a:moveTo>
                  <a:lnTo>
                    <a:pt x="47" y="52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103"/>
                  </a:lnTo>
                  <a:lnTo>
                    <a:pt x="11" y="10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55" name="Freeform 203"/>
            <p:cNvSpPr>
              <a:spLocks/>
            </p:cNvSpPr>
            <p:nvPr/>
          </p:nvSpPr>
          <p:spPr bwMode="auto">
            <a:xfrm>
              <a:off x="4811713" y="5005388"/>
              <a:ext cx="61913" cy="8890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36" y="0"/>
                </a:cxn>
                <a:cxn ang="0">
                  <a:pos x="0" y="54"/>
                </a:cxn>
                <a:cxn ang="0">
                  <a:pos x="2" y="56"/>
                </a:cxn>
                <a:cxn ang="0">
                  <a:pos x="38" y="4"/>
                </a:cxn>
                <a:cxn ang="0">
                  <a:pos x="38" y="0"/>
                </a:cxn>
                <a:cxn ang="0">
                  <a:pos x="38" y="4"/>
                </a:cxn>
                <a:cxn ang="0">
                  <a:pos x="39" y="2"/>
                </a:cxn>
                <a:cxn ang="0">
                  <a:pos x="38" y="0"/>
                </a:cxn>
              </a:cxnLst>
              <a:rect l="0" t="0" r="r" b="b"/>
              <a:pathLst>
                <a:path w="39" h="56">
                  <a:moveTo>
                    <a:pt x="38" y="0"/>
                  </a:moveTo>
                  <a:lnTo>
                    <a:pt x="36" y="0"/>
                  </a:lnTo>
                  <a:lnTo>
                    <a:pt x="0" y="54"/>
                  </a:lnTo>
                  <a:lnTo>
                    <a:pt x="2" y="56"/>
                  </a:lnTo>
                  <a:lnTo>
                    <a:pt x="38" y="4"/>
                  </a:lnTo>
                  <a:lnTo>
                    <a:pt x="38" y="0"/>
                  </a:lnTo>
                  <a:lnTo>
                    <a:pt x="38" y="4"/>
                  </a:lnTo>
                  <a:lnTo>
                    <a:pt x="39" y="2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56" name="Freeform 204"/>
            <p:cNvSpPr>
              <a:spLocks/>
            </p:cNvSpPr>
            <p:nvPr/>
          </p:nvSpPr>
          <p:spPr bwMode="auto">
            <a:xfrm>
              <a:off x="4813300" y="4924425"/>
              <a:ext cx="57150" cy="85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35" y="54"/>
                </a:cxn>
                <a:cxn ang="0">
                  <a:pos x="36" y="5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36" h="54">
                  <a:moveTo>
                    <a:pt x="0" y="0"/>
                  </a:moveTo>
                  <a:lnTo>
                    <a:pt x="0" y="2"/>
                  </a:lnTo>
                  <a:lnTo>
                    <a:pt x="35" y="54"/>
                  </a:lnTo>
                  <a:lnTo>
                    <a:pt x="36" y="5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57" name="Freeform 205"/>
            <p:cNvSpPr>
              <a:spLocks/>
            </p:cNvSpPr>
            <p:nvPr/>
          </p:nvSpPr>
          <p:spPr bwMode="auto">
            <a:xfrm>
              <a:off x="4794250" y="4924425"/>
              <a:ext cx="19050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3"/>
                </a:cxn>
                <a:cxn ang="0">
                  <a:pos x="12" y="3"/>
                </a:cxn>
                <a:cxn ang="0">
                  <a:pos x="12" y="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2" h="3">
                  <a:moveTo>
                    <a:pt x="0" y="1"/>
                  </a:moveTo>
                  <a:lnTo>
                    <a:pt x="2" y="3"/>
                  </a:lnTo>
                  <a:lnTo>
                    <a:pt x="12" y="3"/>
                  </a:lnTo>
                  <a:lnTo>
                    <a:pt x="12" y="0"/>
                  </a:lnTo>
                  <a:lnTo>
                    <a:pt x="2" y="0"/>
                  </a:lnTo>
                  <a:lnTo>
                    <a:pt x="0" y="1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58" name="Freeform 206"/>
            <p:cNvSpPr>
              <a:spLocks/>
            </p:cNvSpPr>
            <p:nvPr/>
          </p:nvSpPr>
          <p:spPr bwMode="auto">
            <a:xfrm>
              <a:off x="4794250" y="4926013"/>
              <a:ext cx="4763" cy="168275"/>
            </a:xfrm>
            <a:custGeom>
              <a:avLst/>
              <a:gdLst/>
              <a:ahLst/>
              <a:cxnLst>
                <a:cxn ang="0">
                  <a:pos x="1" y="106"/>
                </a:cxn>
                <a:cxn ang="0">
                  <a:pos x="3" y="104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6"/>
                </a:cxn>
              </a:cxnLst>
              <a:rect l="0" t="0" r="r" b="b"/>
              <a:pathLst>
                <a:path w="3" h="106">
                  <a:moveTo>
                    <a:pt x="1" y="106"/>
                  </a:moveTo>
                  <a:lnTo>
                    <a:pt x="3" y="104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59" name="Rectangle 207"/>
            <p:cNvSpPr>
              <a:spLocks noChangeArrowheads="1"/>
            </p:cNvSpPr>
            <p:nvPr/>
          </p:nvSpPr>
          <p:spPr bwMode="auto">
            <a:xfrm>
              <a:off x="4795838" y="5089525"/>
              <a:ext cx="17463" cy="3175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60" name="Freeform 208"/>
            <p:cNvSpPr>
              <a:spLocks/>
            </p:cNvSpPr>
            <p:nvPr/>
          </p:nvSpPr>
          <p:spPr bwMode="auto">
            <a:xfrm>
              <a:off x="4811713" y="5089525"/>
              <a:ext cx="3175" cy="3175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2"/>
                </a:cxn>
                <a:cxn ang="0">
                  <a:pos x="2" y="2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61" name="Rectangle 209"/>
            <p:cNvSpPr>
              <a:spLocks noChangeArrowheads="1"/>
            </p:cNvSpPr>
            <p:nvPr/>
          </p:nvSpPr>
          <p:spPr bwMode="auto">
            <a:xfrm>
              <a:off x="4754563" y="4719638"/>
              <a:ext cx="184150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pfla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62" name="Rectangle 210"/>
            <p:cNvSpPr>
              <a:spLocks noChangeArrowheads="1"/>
            </p:cNvSpPr>
            <p:nvPr/>
          </p:nvSpPr>
          <p:spPr bwMode="auto">
            <a:xfrm>
              <a:off x="4879975" y="4719638"/>
              <a:ext cx="57150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'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63" name="Rectangle 211"/>
            <p:cNvSpPr>
              <a:spLocks noChangeArrowheads="1"/>
            </p:cNvSpPr>
            <p:nvPr/>
          </p:nvSpPr>
          <p:spPr bwMode="auto">
            <a:xfrm>
              <a:off x="4906963" y="4725988"/>
              <a:ext cx="179388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ack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64" name="Rectangle 212"/>
            <p:cNvSpPr>
              <a:spLocks noChangeArrowheads="1"/>
            </p:cNvSpPr>
            <p:nvPr/>
          </p:nvSpPr>
          <p:spPr bwMode="auto">
            <a:xfrm>
              <a:off x="5083175" y="4719638"/>
              <a:ext cx="163513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pta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65" name="Rectangle 213"/>
            <p:cNvSpPr>
              <a:spLocks noChangeArrowheads="1"/>
            </p:cNvSpPr>
            <p:nvPr/>
          </p:nvSpPr>
          <p:spPr bwMode="auto">
            <a:xfrm>
              <a:off x="5305425" y="4719638"/>
              <a:ext cx="214313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cbiD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66" name="Rectangle 214"/>
            <p:cNvSpPr>
              <a:spLocks noChangeArrowheads="1"/>
            </p:cNvSpPr>
            <p:nvPr/>
          </p:nvSpPr>
          <p:spPr bwMode="auto">
            <a:xfrm>
              <a:off x="5435600" y="4641850"/>
              <a:ext cx="187325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137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67" name="Rectangle 215"/>
            <p:cNvSpPr>
              <a:spLocks noChangeArrowheads="1"/>
            </p:cNvSpPr>
            <p:nvPr/>
          </p:nvSpPr>
          <p:spPr bwMode="auto">
            <a:xfrm>
              <a:off x="5538788" y="4719638"/>
              <a:ext cx="187325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411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68" name="Rectangle 216"/>
            <p:cNvSpPr>
              <a:spLocks noChangeArrowheads="1"/>
            </p:cNvSpPr>
            <p:nvPr/>
          </p:nvSpPr>
          <p:spPr bwMode="auto">
            <a:xfrm>
              <a:off x="5713413" y="4719638"/>
              <a:ext cx="187325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481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69" name="Rectangle 217"/>
            <p:cNvSpPr>
              <a:spLocks noChangeArrowheads="1"/>
            </p:cNvSpPr>
            <p:nvPr/>
          </p:nvSpPr>
          <p:spPr bwMode="auto">
            <a:xfrm>
              <a:off x="5946775" y="4719638"/>
              <a:ext cx="88900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L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70" name="Rectangle 218"/>
            <p:cNvSpPr>
              <a:spLocks noChangeArrowheads="1"/>
            </p:cNvSpPr>
            <p:nvPr/>
          </p:nvSpPr>
          <p:spPr bwMode="auto">
            <a:xfrm>
              <a:off x="6053138" y="4719638"/>
              <a:ext cx="103188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H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71" name="Rectangle 219"/>
            <p:cNvSpPr>
              <a:spLocks noChangeArrowheads="1"/>
            </p:cNvSpPr>
            <p:nvPr/>
          </p:nvSpPr>
          <p:spPr bwMode="auto">
            <a:xfrm>
              <a:off x="6143625" y="4719638"/>
              <a:ext cx="65088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I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72" name="Rectangle 220"/>
            <p:cNvSpPr>
              <a:spLocks noChangeArrowheads="1"/>
            </p:cNvSpPr>
            <p:nvPr/>
          </p:nvSpPr>
          <p:spPr bwMode="auto">
            <a:xfrm>
              <a:off x="6232525" y="4719638"/>
              <a:ext cx="84138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J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73" name="Rectangle 221"/>
            <p:cNvSpPr>
              <a:spLocks noChangeArrowheads="1"/>
            </p:cNvSpPr>
            <p:nvPr/>
          </p:nvSpPr>
          <p:spPr bwMode="auto">
            <a:xfrm>
              <a:off x="6357938" y="4719638"/>
              <a:ext cx="98425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K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74" name="Rectangle 222"/>
            <p:cNvSpPr>
              <a:spLocks noChangeArrowheads="1"/>
            </p:cNvSpPr>
            <p:nvPr/>
          </p:nvSpPr>
          <p:spPr bwMode="auto">
            <a:xfrm>
              <a:off x="6434138" y="4719638"/>
              <a:ext cx="241300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cupB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75" name="Rectangle 223"/>
            <p:cNvSpPr>
              <a:spLocks noChangeArrowheads="1"/>
            </p:cNvSpPr>
            <p:nvPr/>
          </p:nvSpPr>
          <p:spPr bwMode="auto">
            <a:xfrm>
              <a:off x="6597650" y="4719638"/>
              <a:ext cx="241300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cdpA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76" name="Rectangle 224"/>
            <p:cNvSpPr>
              <a:spLocks noChangeArrowheads="1"/>
            </p:cNvSpPr>
            <p:nvPr/>
          </p:nvSpPr>
          <p:spPr bwMode="auto">
            <a:xfrm>
              <a:off x="6845300" y="4719638"/>
              <a:ext cx="103188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C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77" name="Rectangle 225"/>
            <p:cNvSpPr>
              <a:spLocks noChangeArrowheads="1"/>
            </p:cNvSpPr>
            <p:nvPr/>
          </p:nvSpPr>
          <p:spPr bwMode="auto">
            <a:xfrm>
              <a:off x="6972300" y="4719638"/>
              <a:ext cx="103188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D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78" name="Rectangle 226"/>
            <p:cNvSpPr>
              <a:spLocks noChangeArrowheads="1"/>
            </p:cNvSpPr>
            <p:nvPr/>
          </p:nvSpPr>
          <p:spPr bwMode="auto">
            <a:xfrm>
              <a:off x="7078663" y="4719638"/>
              <a:ext cx="98425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E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79" name="Rectangle 227"/>
            <p:cNvSpPr>
              <a:spLocks noChangeArrowheads="1"/>
            </p:cNvSpPr>
            <p:nvPr/>
          </p:nvSpPr>
          <p:spPr bwMode="auto">
            <a:xfrm>
              <a:off x="7213600" y="4719638"/>
              <a:ext cx="93663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F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80" name="Rectangle 228"/>
            <p:cNvSpPr>
              <a:spLocks noChangeArrowheads="1"/>
            </p:cNvSpPr>
            <p:nvPr/>
          </p:nvSpPr>
          <p:spPr bwMode="auto">
            <a:xfrm>
              <a:off x="7377113" y="4719638"/>
              <a:ext cx="103188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C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181" name="Rectangle 229"/>
            <p:cNvSpPr>
              <a:spLocks noChangeArrowheads="1"/>
            </p:cNvSpPr>
            <p:nvPr/>
          </p:nvSpPr>
          <p:spPr bwMode="auto">
            <a:xfrm>
              <a:off x="7502525" y="4719638"/>
              <a:ext cx="98425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X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126182" name="Picture 230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943475" y="2033588"/>
              <a:ext cx="2608263" cy="161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6183" name="Rectangle 231"/>
            <p:cNvSpPr>
              <a:spLocks noChangeArrowheads="1"/>
            </p:cNvSpPr>
            <p:nvPr/>
          </p:nvSpPr>
          <p:spPr bwMode="auto">
            <a:xfrm>
              <a:off x="4795838" y="4995863"/>
              <a:ext cx="3462338" cy="23813"/>
            </a:xfrm>
            <a:prstGeom prst="rect">
              <a:avLst/>
            </a:prstGeom>
            <a:solidFill>
              <a:srgbClr val="1F1A1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84" name="Freeform 232"/>
            <p:cNvSpPr>
              <a:spLocks/>
            </p:cNvSpPr>
            <p:nvPr/>
          </p:nvSpPr>
          <p:spPr bwMode="auto">
            <a:xfrm>
              <a:off x="4794250" y="4995863"/>
              <a:ext cx="3463925" cy="31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2"/>
                </a:cxn>
                <a:cxn ang="0">
                  <a:pos x="2182" y="2"/>
                </a:cxn>
                <a:cxn ang="0">
                  <a:pos x="2182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2182" h="2">
                  <a:moveTo>
                    <a:pt x="0" y="0"/>
                  </a:moveTo>
                  <a:lnTo>
                    <a:pt x="1" y="2"/>
                  </a:lnTo>
                  <a:lnTo>
                    <a:pt x="2182" y="2"/>
                  </a:lnTo>
                  <a:lnTo>
                    <a:pt x="2182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85" name="Freeform 233"/>
            <p:cNvSpPr>
              <a:spLocks/>
            </p:cNvSpPr>
            <p:nvPr/>
          </p:nvSpPr>
          <p:spPr bwMode="auto">
            <a:xfrm>
              <a:off x="4794250" y="4995863"/>
              <a:ext cx="4763" cy="23813"/>
            </a:xfrm>
            <a:custGeom>
              <a:avLst/>
              <a:gdLst/>
              <a:ahLst/>
              <a:cxnLst>
                <a:cxn ang="0">
                  <a:pos x="1" y="15"/>
                </a:cxn>
                <a:cxn ang="0">
                  <a:pos x="3" y="15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15"/>
                </a:cxn>
                <a:cxn ang="0">
                  <a:pos x="1" y="15"/>
                </a:cxn>
                <a:cxn ang="0">
                  <a:pos x="0" y="15"/>
                </a:cxn>
                <a:cxn ang="0">
                  <a:pos x="1" y="15"/>
                </a:cxn>
              </a:cxnLst>
              <a:rect l="0" t="0" r="r" b="b"/>
              <a:pathLst>
                <a:path w="3" h="15">
                  <a:moveTo>
                    <a:pt x="1" y="15"/>
                  </a:moveTo>
                  <a:lnTo>
                    <a:pt x="3" y="15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15"/>
                  </a:lnTo>
                  <a:lnTo>
                    <a:pt x="1" y="15"/>
                  </a:lnTo>
                  <a:lnTo>
                    <a:pt x="0" y="15"/>
                  </a:lnTo>
                  <a:lnTo>
                    <a:pt x="1" y="15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86" name="Freeform 234"/>
            <p:cNvSpPr>
              <a:spLocks/>
            </p:cNvSpPr>
            <p:nvPr/>
          </p:nvSpPr>
          <p:spPr bwMode="auto">
            <a:xfrm>
              <a:off x="4795838" y="5018088"/>
              <a:ext cx="3463925" cy="1588"/>
            </a:xfrm>
            <a:custGeom>
              <a:avLst/>
              <a:gdLst/>
              <a:ahLst/>
              <a:cxnLst>
                <a:cxn ang="0">
                  <a:pos x="2182" y="1"/>
                </a:cxn>
                <a:cxn ang="0">
                  <a:pos x="2180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2180" y="1"/>
                </a:cxn>
                <a:cxn ang="0">
                  <a:pos x="2182" y="1"/>
                </a:cxn>
                <a:cxn ang="0">
                  <a:pos x="2180" y="1"/>
                </a:cxn>
                <a:cxn ang="0">
                  <a:pos x="2182" y="1"/>
                </a:cxn>
              </a:cxnLst>
              <a:rect l="0" t="0" r="r" b="b"/>
              <a:pathLst>
                <a:path w="2182" h="1">
                  <a:moveTo>
                    <a:pt x="2182" y="1"/>
                  </a:moveTo>
                  <a:lnTo>
                    <a:pt x="218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2180" y="1"/>
                  </a:lnTo>
                  <a:lnTo>
                    <a:pt x="2182" y="1"/>
                  </a:lnTo>
                  <a:lnTo>
                    <a:pt x="2180" y="1"/>
                  </a:lnTo>
                  <a:lnTo>
                    <a:pt x="2182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87" name="Freeform 235"/>
            <p:cNvSpPr>
              <a:spLocks/>
            </p:cNvSpPr>
            <p:nvPr/>
          </p:nvSpPr>
          <p:spPr bwMode="auto">
            <a:xfrm>
              <a:off x="8258175" y="4995863"/>
              <a:ext cx="1588" cy="238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15"/>
                </a:cxn>
                <a:cxn ang="0">
                  <a:pos x="1" y="15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 h="15">
                  <a:moveTo>
                    <a:pt x="0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1" y="15"/>
                  </a:ln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88" name="Freeform 236"/>
            <p:cNvSpPr>
              <a:spLocks/>
            </p:cNvSpPr>
            <p:nvPr/>
          </p:nvSpPr>
          <p:spPr bwMode="auto">
            <a:xfrm>
              <a:off x="4876800" y="4926013"/>
              <a:ext cx="149225" cy="163513"/>
            </a:xfrm>
            <a:custGeom>
              <a:avLst/>
              <a:gdLst/>
              <a:ahLst/>
              <a:cxnLst>
                <a:cxn ang="0">
                  <a:pos x="41" y="103"/>
                </a:cxn>
                <a:cxn ang="0">
                  <a:pos x="94" y="52"/>
                </a:cxn>
                <a:cxn ang="0">
                  <a:pos x="41" y="0"/>
                </a:cxn>
                <a:cxn ang="0">
                  <a:pos x="0" y="0"/>
                </a:cxn>
                <a:cxn ang="0">
                  <a:pos x="0" y="103"/>
                </a:cxn>
                <a:cxn ang="0">
                  <a:pos x="41" y="103"/>
                </a:cxn>
              </a:cxnLst>
              <a:rect l="0" t="0" r="r" b="b"/>
              <a:pathLst>
                <a:path w="94" h="103">
                  <a:moveTo>
                    <a:pt x="41" y="103"/>
                  </a:moveTo>
                  <a:lnTo>
                    <a:pt x="94" y="52"/>
                  </a:lnTo>
                  <a:lnTo>
                    <a:pt x="41" y="0"/>
                  </a:lnTo>
                  <a:lnTo>
                    <a:pt x="0" y="0"/>
                  </a:lnTo>
                  <a:lnTo>
                    <a:pt x="0" y="103"/>
                  </a:lnTo>
                  <a:lnTo>
                    <a:pt x="41" y="10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89" name="Freeform 237"/>
            <p:cNvSpPr>
              <a:spLocks/>
            </p:cNvSpPr>
            <p:nvPr/>
          </p:nvSpPr>
          <p:spPr bwMode="auto">
            <a:xfrm>
              <a:off x="4941888" y="5005388"/>
              <a:ext cx="87313" cy="88900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52" y="0"/>
                </a:cxn>
                <a:cxn ang="0">
                  <a:pos x="0" y="52"/>
                </a:cxn>
                <a:cxn ang="0">
                  <a:pos x="1" y="56"/>
                </a:cxn>
                <a:cxn ang="0">
                  <a:pos x="53" y="4"/>
                </a:cxn>
                <a:cxn ang="0">
                  <a:pos x="53" y="0"/>
                </a:cxn>
                <a:cxn ang="0">
                  <a:pos x="53" y="4"/>
                </a:cxn>
                <a:cxn ang="0">
                  <a:pos x="55" y="2"/>
                </a:cxn>
                <a:cxn ang="0">
                  <a:pos x="53" y="0"/>
                </a:cxn>
              </a:cxnLst>
              <a:rect l="0" t="0" r="r" b="b"/>
              <a:pathLst>
                <a:path w="55" h="56">
                  <a:moveTo>
                    <a:pt x="53" y="0"/>
                  </a:moveTo>
                  <a:lnTo>
                    <a:pt x="52" y="0"/>
                  </a:lnTo>
                  <a:lnTo>
                    <a:pt x="0" y="52"/>
                  </a:lnTo>
                  <a:lnTo>
                    <a:pt x="1" y="56"/>
                  </a:lnTo>
                  <a:lnTo>
                    <a:pt x="53" y="4"/>
                  </a:lnTo>
                  <a:lnTo>
                    <a:pt x="53" y="0"/>
                  </a:lnTo>
                  <a:lnTo>
                    <a:pt x="53" y="4"/>
                  </a:lnTo>
                  <a:lnTo>
                    <a:pt x="55" y="2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90" name="Freeform 238"/>
            <p:cNvSpPr>
              <a:spLocks/>
            </p:cNvSpPr>
            <p:nvPr/>
          </p:nvSpPr>
          <p:spPr bwMode="auto">
            <a:xfrm>
              <a:off x="4941888" y="4924425"/>
              <a:ext cx="85725" cy="8572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53" y="54"/>
                </a:cxn>
                <a:cxn ang="0">
                  <a:pos x="54" y="50"/>
                </a:cxn>
                <a:cxn ang="0">
                  <a:pos x="1" y="0"/>
                </a:cxn>
              </a:cxnLst>
              <a:rect l="0" t="0" r="r" b="b"/>
              <a:pathLst>
                <a:path w="54" h="54">
                  <a:moveTo>
                    <a:pt x="1" y="0"/>
                  </a:moveTo>
                  <a:lnTo>
                    <a:pt x="0" y="2"/>
                  </a:lnTo>
                  <a:lnTo>
                    <a:pt x="53" y="54"/>
                  </a:lnTo>
                  <a:lnTo>
                    <a:pt x="54" y="5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91" name="Freeform 239"/>
            <p:cNvSpPr>
              <a:spLocks/>
            </p:cNvSpPr>
            <p:nvPr/>
          </p:nvSpPr>
          <p:spPr bwMode="auto">
            <a:xfrm>
              <a:off x="4876800" y="4924425"/>
              <a:ext cx="65088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3"/>
                </a:cxn>
                <a:cxn ang="0">
                  <a:pos x="41" y="3"/>
                </a:cxn>
                <a:cxn ang="0">
                  <a:pos x="41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41" h="3">
                  <a:moveTo>
                    <a:pt x="0" y="1"/>
                  </a:moveTo>
                  <a:lnTo>
                    <a:pt x="0" y="3"/>
                  </a:lnTo>
                  <a:lnTo>
                    <a:pt x="41" y="3"/>
                  </a:lnTo>
                  <a:lnTo>
                    <a:pt x="41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92" name="Freeform 240"/>
            <p:cNvSpPr>
              <a:spLocks/>
            </p:cNvSpPr>
            <p:nvPr/>
          </p:nvSpPr>
          <p:spPr bwMode="auto">
            <a:xfrm>
              <a:off x="4876800" y="4926013"/>
              <a:ext cx="1588" cy="168275"/>
            </a:xfrm>
            <a:custGeom>
              <a:avLst/>
              <a:gdLst/>
              <a:ahLst/>
              <a:cxnLst>
                <a:cxn ang="0">
                  <a:pos x="0" y="106"/>
                </a:cxn>
                <a:cxn ang="0">
                  <a:pos x="1" y="104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0" y="104"/>
                </a:cxn>
                <a:cxn ang="0">
                  <a:pos x="0" y="106"/>
                </a:cxn>
              </a:cxnLst>
              <a:rect l="0" t="0" r="r" b="b"/>
              <a:pathLst>
                <a:path w="1" h="106">
                  <a:moveTo>
                    <a:pt x="0" y="106"/>
                  </a:moveTo>
                  <a:lnTo>
                    <a:pt x="1" y="104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0" y="104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93" name="Freeform 241"/>
            <p:cNvSpPr>
              <a:spLocks/>
            </p:cNvSpPr>
            <p:nvPr/>
          </p:nvSpPr>
          <p:spPr bwMode="auto">
            <a:xfrm>
              <a:off x="4876800" y="5089525"/>
              <a:ext cx="66675" cy="3175"/>
            </a:xfrm>
            <a:custGeom>
              <a:avLst/>
              <a:gdLst/>
              <a:ahLst/>
              <a:cxnLst>
                <a:cxn ang="0">
                  <a:pos x="42" y="2"/>
                </a:cxn>
                <a:cxn ang="0">
                  <a:pos x="41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41" y="2"/>
                </a:cxn>
                <a:cxn ang="0">
                  <a:pos x="42" y="2"/>
                </a:cxn>
                <a:cxn ang="0">
                  <a:pos x="41" y="2"/>
                </a:cxn>
                <a:cxn ang="0">
                  <a:pos x="42" y="2"/>
                </a:cxn>
              </a:cxnLst>
              <a:rect l="0" t="0" r="r" b="b"/>
              <a:pathLst>
                <a:path w="42" h="2">
                  <a:moveTo>
                    <a:pt x="42" y="2"/>
                  </a:moveTo>
                  <a:lnTo>
                    <a:pt x="41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41" y="2"/>
                  </a:lnTo>
                  <a:lnTo>
                    <a:pt x="42" y="2"/>
                  </a:lnTo>
                  <a:lnTo>
                    <a:pt x="41" y="2"/>
                  </a:lnTo>
                  <a:lnTo>
                    <a:pt x="42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94" name="Freeform 242"/>
            <p:cNvSpPr>
              <a:spLocks/>
            </p:cNvSpPr>
            <p:nvPr/>
          </p:nvSpPr>
          <p:spPr bwMode="auto">
            <a:xfrm>
              <a:off x="4941888" y="5086350"/>
              <a:ext cx="3175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2" y="4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2"/>
                  </a:lnTo>
                  <a:lnTo>
                    <a:pt x="2" y="4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95" name="Freeform 243"/>
            <p:cNvSpPr>
              <a:spLocks/>
            </p:cNvSpPr>
            <p:nvPr/>
          </p:nvSpPr>
          <p:spPr bwMode="auto">
            <a:xfrm>
              <a:off x="5049838" y="4926013"/>
              <a:ext cx="260350" cy="163513"/>
            </a:xfrm>
            <a:custGeom>
              <a:avLst/>
              <a:gdLst/>
              <a:ahLst/>
              <a:cxnLst>
                <a:cxn ang="0">
                  <a:pos x="113" y="103"/>
                </a:cxn>
                <a:cxn ang="0">
                  <a:pos x="164" y="52"/>
                </a:cxn>
                <a:cxn ang="0">
                  <a:pos x="113" y="0"/>
                </a:cxn>
                <a:cxn ang="0">
                  <a:pos x="111" y="0"/>
                </a:cxn>
                <a:cxn ang="0">
                  <a:pos x="0" y="0"/>
                </a:cxn>
                <a:cxn ang="0">
                  <a:pos x="0" y="103"/>
                </a:cxn>
                <a:cxn ang="0">
                  <a:pos x="111" y="103"/>
                </a:cxn>
                <a:cxn ang="0">
                  <a:pos x="113" y="103"/>
                </a:cxn>
              </a:cxnLst>
              <a:rect l="0" t="0" r="r" b="b"/>
              <a:pathLst>
                <a:path w="164" h="103">
                  <a:moveTo>
                    <a:pt x="113" y="103"/>
                  </a:moveTo>
                  <a:lnTo>
                    <a:pt x="164" y="52"/>
                  </a:lnTo>
                  <a:lnTo>
                    <a:pt x="113" y="0"/>
                  </a:lnTo>
                  <a:lnTo>
                    <a:pt x="111" y="0"/>
                  </a:lnTo>
                  <a:lnTo>
                    <a:pt x="0" y="0"/>
                  </a:lnTo>
                  <a:lnTo>
                    <a:pt x="0" y="103"/>
                  </a:lnTo>
                  <a:lnTo>
                    <a:pt x="111" y="103"/>
                  </a:lnTo>
                  <a:lnTo>
                    <a:pt x="113" y="10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96" name="Freeform 244"/>
            <p:cNvSpPr>
              <a:spLocks/>
            </p:cNvSpPr>
            <p:nvPr/>
          </p:nvSpPr>
          <p:spPr bwMode="auto">
            <a:xfrm>
              <a:off x="5227638" y="5005388"/>
              <a:ext cx="85725" cy="88900"/>
            </a:xfrm>
            <a:custGeom>
              <a:avLst/>
              <a:gdLst/>
              <a:ahLst/>
              <a:cxnLst>
                <a:cxn ang="0">
                  <a:pos x="52" y="0"/>
                </a:cxn>
                <a:cxn ang="0">
                  <a:pos x="51" y="0"/>
                </a:cxn>
                <a:cxn ang="0">
                  <a:pos x="0" y="52"/>
                </a:cxn>
                <a:cxn ang="0">
                  <a:pos x="1" y="56"/>
                </a:cxn>
                <a:cxn ang="0">
                  <a:pos x="52" y="4"/>
                </a:cxn>
                <a:cxn ang="0">
                  <a:pos x="52" y="0"/>
                </a:cxn>
                <a:cxn ang="0">
                  <a:pos x="52" y="4"/>
                </a:cxn>
                <a:cxn ang="0">
                  <a:pos x="54" y="2"/>
                </a:cxn>
                <a:cxn ang="0">
                  <a:pos x="52" y="0"/>
                </a:cxn>
              </a:cxnLst>
              <a:rect l="0" t="0" r="r" b="b"/>
              <a:pathLst>
                <a:path w="54" h="56">
                  <a:moveTo>
                    <a:pt x="52" y="0"/>
                  </a:moveTo>
                  <a:lnTo>
                    <a:pt x="51" y="0"/>
                  </a:lnTo>
                  <a:lnTo>
                    <a:pt x="0" y="52"/>
                  </a:lnTo>
                  <a:lnTo>
                    <a:pt x="1" y="56"/>
                  </a:lnTo>
                  <a:lnTo>
                    <a:pt x="52" y="4"/>
                  </a:lnTo>
                  <a:lnTo>
                    <a:pt x="52" y="0"/>
                  </a:lnTo>
                  <a:lnTo>
                    <a:pt x="52" y="4"/>
                  </a:lnTo>
                  <a:lnTo>
                    <a:pt x="54" y="2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97" name="Freeform 245"/>
            <p:cNvSpPr>
              <a:spLocks/>
            </p:cNvSpPr>
            <p:nvPr/>
          </p:nvSpPr>
          <p:spPr bwMode="auto">
            <a:xfrm>
              <a:off x="5227638" y="4926013"/>
              <a:ext cx="84138" cy="841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51" y="53"/>
                </a:cxn>
                <a:cxn ang="0">
                  <a:pos x="53" y="49"/>
                </a:cxn>
                <a:cxn ang="0">
                  <a:pos x="1" y="0"/>
                </a:cxn>
              </a:cxnLst>
              <a:rect l="0" t="0" r="r" b="b"/>
              <a:pathLst>
                <a:path w="53" h="53">
                  <a:moveTo>
                    <a:pt x="1" y="0"/>
                  </a:moveTo>
                  <a:lnTo>
                    <a:pt x="0" y="2"/>
                  </a:lnTo>
                  <a:lnTo>
                    <a:pt x="51" y="53"/>
                  </a:lnTo>
                  <a:lnTo>
                    <a:pt x="53" y="4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98" name="Freeform 246"/>
            <p:cNvSpPr>
              <a:spLocks/>
            </p:cNvSpPr>
            <p:nvPr/>
          </p:nvSpPr>
          <p:spPr bwMode="auto">
            <a:xfrm>
              <a:off x="5227638" y="4924425"/>
              <a:ext cx="1588" cy="47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3"/>
                  </a:lnTo>
                  <a:lnTo>
                    <a:pt x="1" y="1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199" name="Freeform 247"/>
            <p:cNvSpPr>
              <a:spLocks/>
            </p:cNvSpPr>
            <p:nvPr/>
          </p:nvSpPr>
          <p:spPr bwMode="auto">
            <a:xfrm>
              <a:off x="5046663" y="4924425"/>
              <a:ext cx="180975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3"/>
                </a:cxn>
                <a:cxn ang="0">
                  <a:pos x="114" y="3"/>
                </a:cxn>
                <a:cxn ang="0">
                  <a:pos x="114" y="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14" h="3">
                  <a:moveTo>
                    <a:pt x="0" y="1"/>
                  </a:moveTo>
                  <a:lnTo>
                    <a:pt x="2" y="3"/>
                  </a:lnTo>
                  <a:lnTo>
                    <a:pt x="114" y="3"/>
                  </a:lnTo>
                  <a:lnTo>
                    <a:pt x="114" y="0"/>
                  </a:lnTo>
                  <a:lnTo>
                    <a:pt x="2" y="0"/>
                  </a:lnTo>
                  <a:lnTo>
                    <a:pt x="0" y="1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00" name="Freeform 248"/>
            <p:cNvSpPr>
              <a:spLocks/>
            </p:cNvSpPr>
            <p:nvPr/>
          </p:nvSpPr>
          <p:spPr bwMode="auto">
            <a:xfrm>
              <a:off x="5046663" y="4926013"/>
              <a:ext cx="4763" cy="168275"/>
            </a:xfrm>
            <a:custGeom>
              <a:avLst/>
              <a:gdLst/>
              <a:ahLst/>
              <a:cxnLst>
                <a:cxn ang="0">
                  <a:pos x="2" y="106"/>
                </a:cxn>
                <a:cxn ang="0">
                  <a:pos x="3" y="104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2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2" y="106"/>
                </a:cxn>
              </a:cxnLst>
              <a:rect l="0" t="0" r="r" b="b"/>
              <a:pathLst>
                <a:path w="3" h="106">
                  <a:moveTo>
                    <a:pt x="2" y="106"/>
                  </a:moveTo>
                  <a:lnTo>
                    <a:pt x="3" y="104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2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2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01" name="Freeform 249"/>
            <p:cNvSpPr>
              <a:spLocks/>
            </p:cNvSpPr>
            <p:nvPr/>
          </p:nvSpPr>
          <p:spPr bwMode="auto">
            <a:xfrm>
              <a:off x="5049838" y="5089525"/>
              <a:ext cx="179388" cy="3175"/>
            </a:xfrm>
            <a:custGeom>
              <a:avLst/>
              <a:gdLst/>
              <a:ahLst/>
              <a:cxnLst>
                <a:cxn ang="0">
                  <a:pos x="113" y="2"/>
                </a:cxn>
                <a:cxn ang="0">
                  <a:pos x="112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112" y="2"/>
                </a:cxn>
                <a:cxn ang="0">
                  <a:pos x="113" y="2"/>
                </a:cxn>
              </a:cxnLst>
              <a:rect l="0" t="0" r="r" b="b"/>
              <a:pathLst>
                <a:path w="113" h="2">
                  <a:moveTo>
                    <a:pt x="113" y="2"/>
                  </a:moveTo>
                  <a:lnTo>
                    <a:pt x="11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112" y="2"/>
                  </a:lnTo>
                  <a:lnTo>
                    <a:pt x="113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02" name="Freeform 250"/>
            <p:cNvSpPr>
              <a:spLocks/>
            </p:cNvSpPr>
            <p:nvPr/>
          </p:nvSpPr>
          <p:spPr bwMode="auto">
            <a:xfrm>
              <a:off x="5227638" y="5086350"/>
              <a:ext cx="1588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1" y="4"/>
                </a:cxn>
                <a:cxn ang="0">
                  <a:pos x="0" y="0"/>
                </a:cxn>
              </a:cxnLst>
              <a:rect l="0" t="0" r="r" b="b"/>
              <a:pathLst>
                <a:path w="1" h="4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03" name="Freeform 251"/>
            <p:cNvSpPr>
              <a:spLocks/>
            </p:cNvSpPr>
            <p:nvPr/>
          </p:nvSpPr>
          <p:spPr bwMode="auto">
            <a:xfrm>
              <a:off x="5322888" y="4926013"/>
              <a:ext cx="128588" cy="163513"/>
            </a:xfrm>
            <a:custGeom>
              <a:avLst/>
              <a:gdLst/>
              <a:ahLst/>
              <a:cxnLst>
                <a:cxn ang="0">
                  <a:pos x="31" y="103"/>
                </a:cxn>
                <a:cxn ang="0">
                  <a:pos x="81" y="52"/>
                </a:cxn>
                <a:cxn ang="0">
                  <a:pos x="31" y="0"/>
                </a:cxn>
                <a:cxn ang="0">
                  <a:pos x="30" y="0"/>
                </a:cxn>
                <a:cxn ang="0">
                  <a:pos x="0" y="0"/>
                </a:cxn>
                <a:cxn ang="0">
                  <a:pos x="0" y="103"/>
                </a:cxn>
                <a:cxn ang="0">
                  <a:pos x="30" y="103"/>
                </a:cxn>
                <a:cxn ang="0">
                  <a:pos x="31" y="103"/>
                </a:cxn>
              </a:cxnLst>
              <a:rect l="0" t="0" r="r" b="b"/>
              <a:pathLst>
                <a:path w="81" h="103">
                  <a:moveTo>
                    <a:pt x="31" y="103"/>
                  </a:moveTo>
                  <a:lnTo>
                    <a:pt x="81" y="52"/>
                  </a:lnTo>
                  <a:lnTo>
                    <a:pt x="31" y="0"/>
                  </a:lnTo>
                  <a:lnTo>
                    <a:pt x="30" y="0"/>
                  </a:lnTo>
                  <a:lnTo>
                    <a:pt x="0" y="0"/>
                  </a:lnTo>
                  <a:lnTo>
                    <a:pt x="0" y="103"/>
                  </a:lnTo>
                  <a:lnTo>
                    <a:pt x="30" y="103"/>
                  </a:lnTo>
                  <a:lnTo>
                    <a:pt x="31" y="103"/>
                  </a:lnTo>
                  <a:close/>
                </a:path>
              </a:pathLst>
            </a:custGeom>
            <a:solidFill>
              <a:srgbClr val="605E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04" name="Freeform 252"/>
            <p:cNvSpPr>
              <a:spLocks/>
            </p:cNvSpPr>
            <p:nvPr/>
          </p:nvSpPr>
          <p:spPr bwMode="auto">
            <a:xfrm>
              <a:off x="5368925" y="5005388"/>
              <a:ext cx="85725" cy="88900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53" y="0"/>
                </a:cxn>
                <a:cxn ang="0">
                  <a:pos x="0" y="54"/>
                </a:cxn>
                <a:cxn ang="0">
                  <a:pos x="1" y="56"/>
                </a:cxn>
                <a:cxn ang="0">
                  <a:pos x="53" y="4"/>
                </a:cxn>
                <a:cxn ang="0">
                  <a:pos x="53" y="0"/>
                </a:cxn>
                <a:cxn ang="0">
                  <a:pos x="53" y="4"/>
                </a:cxn>
                <a:cxn ang="0">
                  <a:pos x="54" y="2"/>
                </a:cxn>
                <a:cxn ang="0">
                  <a:pos x="53" y="0"/>
                </a:cxn>
              </a:cxnLst>
              <a:rect l="0" t="0" r="r" b="b"/>
              <a:pathLst>
                <a:path w="54" h="56">
                  <a:moveTo>
                    <a:pt x="53" y="0"/>
                  </a:moveTo>
                  <a:lnTo>
                    <a:pt x="53" y="0"/>
                  </a:lnTo>
                  <a:lnTo>
                    <a:pt x="0" y="54"/>
                  </a:lnTo>
                  <a:lnTo>
                    <a:pt x="1" y="56"/>
                  </a:lnTo>
                  <a:lnTo>
                    <a:pt x="53" y="4"/>
                  </a:lnTo>
                  <a:lnTo>
                    <a:pt x="53" y="0"/>
                  </a:lnTo>
                  <a:lnTo>
                    <a:pt x="53" y="4"/>
                  </a:lnTo>
                  <a:lnTo>
                    <a:pt x="54" y="2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05" name="Freeform 253"/>
            <p:cNvSpPr>
              <a:spLocks/>
            </p:cNvSpPr>
            <p:nvPr/>
          </p:nvSpPr>
          <p:spPr bwMode="auto">
            <a:xfrm>
              <a:off x="5368925" y="4926013"/>
              <a:ext cx="82550" cy="841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52" y="53"/>
                </a:cxn>
                <a:cxn ang="0">
                  <a:pos x="52" y="49"/>
                </a:cxn>
                <a:cxn ang="0">
                  <a:pos x="1" y="0"/>
                </a:cxn>
              </a:cxnLst>
              <a:rect l="0" t="0" r="r" b="b"/>
              <a:pathLst>
                <a:path w="52" h="53">
                  <a:moveTo>
                    <a:pt x="1" y="0"/>
                  </a:moveTo>
                  <a:lnTo>
                    <a:pt x="0" y="2"/>
                  </a:lnTo>
                  <a:lnTo>
                    <a:pt x="52" y="53"/>
                  </a:lnTo>
                  <a:lnTo>
                    <a:pt x="52" y="4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06" name="Freeform 254"/>
            <p:cNvSpPr>
              <a:spLocks/>
            </p:cNvSpPr>
            <p:nvPr/>
          </p:nvSpPr>
          <p:spPr bwMode="auto">
            <a:xfrm>
              <a:off x="5322888" y="4924425"/>
              <a:ext cx="47625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3"/>
                </a:cxn>
                <a:cxn ang="0">
                  <a:pos x="30" y="3"/>
                </a:cxn>
                <a:cxn ang="0">
                  <a:pos x="30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30" h="3">
                  <a:moveTo>
                    <a:pt x="0" y="1"/>
                  </a:moveTo>
                  <a:lnTo>
                    <a:pt x="0" y="3"/>
                  </a:lnTo>
                  <a:lnTo>
                    <a:pt x="30" y="3"/>
                  </a:lnTo>
                  <a:lnTo>
                    <a:pt x="3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07" name="Freeform 255"/>
            <p:cNvSpPr>
              <a:spLocks/>
            </p:cNvSpPr>
            <p:nvPr/>
          </p:nvSpPr>
          <p:spPr bwMode="auto">
            <a:xfrm>
              <a:off x="5322888" y="4926013"/>
              <a:ext cx="1588" cy="168275"/>
            </a:xfrm>
            <a:custGeom>
              <a:avLst/>
              <a:gdLst/>
              <a:ahLst/>
              <a:cxnLst>
                <a:cxn ang="0">
                  <a:pos x="0" y="106"/>
                </a:cxn>
                <a:cxn ang="0">
                  <a:pos x="0" y="10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0" y="106"/>
                </a:cxn>
              </a:cxnLst>
              <a:rect l="0" t="0" r="r" b="b"/>
              <a:pathLst>
                <a:path h="106">
                  <a:moveTo>
                    <a:pt x="0" y="106"/>
                  </a:moveTo>
                  <a:lnTo>
                    <a:pt x="0" y="10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08" name="Rectangle 256"/>
            <p:cNvSpPr>
              <a:spLocks noChangeArrowheads="1"/>
            </p:cNvSpPr>
            <p:nvPr/>
          </p:nvSpPr>
          <p:spPr bwMode="auto">
            <a:xfrm>
              <a:off x="5322888" y="5089525"/>
              <a:ext cx="46038" cy="3175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09" name="Rectangle 257"/>
            <p:cNvSpPr>
              <a:spLocks noChangeArrowheads="1"/>
            </p:cNvSpPr>
            <p:nvPr/>
          </p:nvSpPr>
          <p:spPr bwMode="auto">
            <a:xfrm>
              <a:off x="7943850" y="4856163"/>
              <a:ext cx="6350" cy="301625"/>
            </a:xfrm>
            <a:prstGeom prst="rect">
              <a:avLst/>
            </a:prstGeom>
            <a:solidFill>
              <a:srgbClr val="2C1D7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10" name="Freeform 258"/>
            <p:cNvSpPr>
              <a:spLocks/>
            </p:cNvSpPr>
            <p:nvPr/>
          </p:nvSpPr>
          <p:spPr bwMode="auto">
            <a:xfrm>
              <a:off x="5864225" y="4926013"/>
              <a:ext cx="150813" cy="163513"/>
            </a:xfrm>
            <a:custGeom>
              <a:avLst/>
              <a:gdLst/>
              <a:ahLst/>
              <a:cxnLst>
                <a:cxn ang="0">
                  <a:pos x="95" y="0"/>
                </a:cxn>
                <a:cxn ang="0">
                  <a:pos x="52" y="0"/>
                </a:cxn>
                <a:cxn ang="0">
                  <a:pos x="51" y="0"/>
                </a:cxn>
                <a:cxn ang="0">
                  <a:pos x="0" y="52"/>
                </a:cxn>
                <a:cxn ang="0">
                  <a:pos x="52" y="103"/>
                </a:cxn>
                <a:cxn ang="0">
                  <a:pos x="95" y="103"/>
                </a:cxn>
                <a:cxn ang="0">
                  <a:pos x="95" y="0"/>
                </a:cxn>
              </a:cxnLst>
              <a:rect l="0" t="0" r="r" b="b"/>
              <a:pathLst>
                <a:path w="95" h="103">
                  <a:moveTo>
                    <a:pt x="95" y="0"/>
                  </a:moveTo>
                  <a:lnTo>
                    <a:pt x="52" y="0"/>
                  </a:lnTo>
                  <a:lnTo>
                    <a:pt x="51" y="0"/>
                  </a:lnTo>
                  <a:lnTo>
                    <a:pt x="0" y="52"/>
                  </a:lnTo>
                  <a:lnTo>
                    <a:pt x="52" y="103"/>
                  </a:lnTo>
                  <a:lnTo>
                    <a:pt x="95" y="103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605E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11" name="Rectangle 259"/>
            <p:cNvSpPr>
              <a:spLocks noChangeArrowheads="1"/>
            </p:cNvSpPr>
            <p:nvPr/>
          </p:nvSpPr>
          <p:spPr bwMode="auto">
            <a:xfrm>
              <a:off x="5946775" y="4924425"/>
              <a:ext cx="68263" cy="4763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12" name="Freeform 260"/>
            <p:cNvSpPr>
              <a:spLocks/>
            </p:cNvSpPr>
            <p:nvPr/>
          </p:nvSpPr>
          <p:spPr bwMode="auto">
            <a:xfrm>
              <a:off x="5861050" y="4926013"/>
              <a:ext cx="85725" cy="84138"/>
            </a:xfrm>
            <a:custGeom>
              <a:avLst/>
              <a:gdLst/>
              <a:ahLst/>
              <a:cxnLst>
                <a:cxn ang="0">
                  <a:pos x="1" y="53"/>
                </a:cxn>
                <a:cxn ang="0">
                  <a:pos x="1" y="53"/>
                </a:cxn>
                <a:cxn ang="0">
                  <a:pos x="54" y="2"/>
                </a:cxn>
                <a:cxn ang="0">
                  <a:pos x="53" y="0"/>
                </a:cxn>
                <a:cxn ang="0">
                  <a:pos x="1" y="49"/>
                </a:cxn>
                <a:cxn ang="0">
                  <a:pos x="1" y="53"/>
                </a:cxn>
                <a:cxn ang="0">
                  <a:pos x="1" y="49"/>
                </a:cxn>
                <a:cxn ang="0">
                  <a:pos x="0" y="51"/>
                </a:cxn>
                <a:cxn ang="0">
                  <a:pos x="1" y="53"/>
                </a:cxn>
              </a:cxnLst>
              <a:rect l="0" t="0" r="r" b="b"/>
              <a:pathLst>
                <a:path w="54" h="53">
                  <a:moveTo>
                    <a:pt x="1" y="53"/>
                  </a:moveTo>
                  <a:lnTo>
                    <a:pt x="1" y="53"/>
                  </a:lnTo>
                  <a:lnTo>
                    <a:pt x="54" y="2"/>
                  </a:lnTo>
                  <a:lnTo>
                    <a:pt x="53" y="0"/>
                  </a:lnTo>
                  <a:lnTo>
                    <a:pt x="1" y="49"/>
                  </a:lnTo>
                  <a:lnTo>
                    <a:pt x="1" y="53"/>
                  </a:lnTo>
                  <a:lnTo>
                    <a:pt x="1" y="49"/>
                  </a:lnTo>
                  <a:lnTo>
                    <a:pt x="0" y="51"/>
                  </a:lnTo>
                  <a:lnTo>
                    <a:pt x="1" y="53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13" name="Freeform 261"/>
            <p:cNvSpPr>
              <a:spLocks/>
            </p:cNvSpPr>
            <p:nvPr/>
          </p:nvSpPr>
          <p:spPr bwMode="auto">
            <a:xfrm>
              <a:off x="5864225" y="5005388"/>
              <a:ext cx="82550" cy="88900"/>
            </a:xfrm>
            <a:custGeom>
              <a:avLst/>
              <a:gdLst/>
              <a:ahLst/>
              <a:cxnLst>
                <a:cxn ang="0">
                  <a:pos x="52" y="54"/>
                </a:cxn>
                <a:cxn ang="0">
                  <a:pos x="52" y="52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51" y="56"/>
                </a:cxn>
                <a:cxn ang="0">
                  <a:pos x="52" y="54"/>
                </a:cxn>
              </a:cxnLst>
              <a:rect l="0" t="0" r="r" b="b"/>
              <a:pathLst>
                <a:path w="52" h="56">
                  <a:moveTo>
                    <a:pt x="52" y="54"/>
                  </a:moveTo>
                  <a:lnTo>
                    <a:pt x="52" y="52"/>
                  </a:lnTo>
                  <a:lnTo>
                    <a:pt x="0" y="0"/>
                  </a:lnTo>
                  <a:lnTo>
                    <a:pt x="0" y="4"/>
                  </a:lnTo>
                  <a:lnTo>
                    <a:pt x="51" y="56"/>
                  </a:lnTo>
                  <a:lnTo>
                    <a:pt x="52" y="54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14" name="Freeform 262"/>
            <p:cNvSpPr>
              <a:spLocks/>
            </p:cNvSpPr>
            <p:nvPr/>
          </p:nvSpPr>
          <p:spPr bwMode="auto">
            <a:xfrm>
              <a:off x="5945188" y="5089525"/>
              <a:ext cx="4763" cy="3175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3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1" y="2"/>
                </a:cxn>
                <a:cxn ang="0">
                  <a:pos x="0" y="2"/>
                </a:cxn>
                <a:cxn ang="0">
                  <a:pos x="1" y="2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15" name="Freeform 263"/>
            <p:cNvSpPr>
              <a:spLocks/>
            </p:cNvSpPr>
            <p:nvPr/>
          </p:nvSpPr>
          <p:spPr bwMode="auto">
            <a:xfrm>
              <a:off x="5946775" y="5089525"/>
              <a:ext cx="69850" cy="3175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43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43" y="2"/>
                </a:cxn>
                <a:cxn ang="0">
                  <a:pos x="44" y="0"/>
                </a:cxn>
                <a:cxn ang="0">
                  <a:pos x="43" y="2"/>
                </a:cxn>
                <a:cxn ang="0">
                  <a:pos x="44" y="2"/>
                </a:cxn>
                <a:cxn ang="0">
                  <a:pos x="44" y="0"/>
                </a:cxn>
              </a:cxnLst>
              <a:rect l="0" t="0" r="r" b="b"/>
              <a:pathLst>
                <a:path w="44" h="2">
                  <a:moveTo>
                    <a:pt x="44" y="0"/>
                  </a:moveTo>
                  <a:lnTo>
                    <a:pt x="43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43" y="2"/>
                  </a:lnTo>
                  <a:lnTo>
                    <a:pt x="44" y="0"/>
                  </a:lnTo>
                  <a:lnTo>
                    <a:pt x="43" y="2"/>
                  </a:lnTo>
                  <a:lnTo>
                    <a:pt x="44" y="2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16" name="Freeform 264"/>
            <p:cNvSpPr>
              <a:spLocks/>
            </p:cNvSpPr>
            <p:nvPr/>
          </p:nvSpPr>
          <p:spPr bwMode="auto">
            <a:xfrm>
              <a:off x="6015038" y="4924425"/>
              <a:ext cx="3175" cy="16510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"/>
                </a:cxn>
                <a:cxn ang="0">
                  <a:pos x="0" y="104"/>
                </a:cxn>
                <a:cxn ang="0">
                  <a:pos x="2" y="104"/>
                </a:cxn>
                <a:cxn ang="0">
                  <a:pos x="2" y="1"/>
                </a:cxn>
                <a:cxn ang="0">
                  <a:pos x="1" y="0"/>
                </a:cxn>
                <a:cxn ang="0">
                  <a:pos x="2" y="1"/>
                </a:cxn>
                <a:cxn ang="0">
                  <a:pos x="2" y="0"/>
                </a:cxn>
                <a:cxn ang="0">
                  <a:pos x="1" y="0"/>
                </a:cxn>
              </a:cxnLst>
              <a:rect l="0" t="0" r="r" b="b"/>
              <a:pathLst>
                <a:path w="2" h="104">
                  <a:moveTo>
                    <a:pt x="1" y="0"/>
                  </a:moveTo>
                  <a:lnTo>
                    <a:pt x="0" y="1"/>
                  </a:lnTo>
                  <a:lnTo>
                    <a:pt x="0" y="104"/>
                  </a:lnTo>
                  <a:lnTo>
                    <a:pt x="2" y="104"/>
                  </a:lnTo>
                  <a:lnTo>
                    <a:pt x="2" y="1"/>
                  </a:lnTo>
                  <a:lnTo>
                    <a:pt x="1" y="0"/>
                  </a:lnTo>
                  <a:lnTo>
                    <a:pt x="2" y="1"/>
                  </a:lnTo>
                  <a:lnTo>
                    <a:pt x="2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17" name="Freeform 265"/>
            <p:cNvSpPr>
              <a:spLocks/>
            </p:cNvSpPr>
            <p:nvPr/>
          </p:nvSpPr>
          <p:spPr bwMode="auto">
            <a:xfrm>
              <a:off x="6048375" y="4926013"/>
              <a:ext cx="74613" cy="165100"/>
            </a:xfrm>
            <a:custGeom>
              <a:avLst/>
              <a:gdLst/>
              <a:ahLst/>
              <a:cxnLst>
                <a:cxn ang="0">
                  <a:pos x="11" y="104"/>
                </a:cxn>
                <a:cxn ang="0">
                  <a:pos x="47" y="52"/>
                </a:cxn>
                <a:cxn ang="0">
                  <a:pos x="11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1" y="104"/>
                </a:cxn>
              </a:cxnLst>
              <a:rect l="0" t="0" r="r" b="b"/>
              <a:pathLst>
                <a:path w="47" h="104">
                  <a:moveTo>
                    <a:pt x="11" y="104"/>
                  </a:moveTo>
                  <a:lnTo>
                    <a:pt x="47" y="52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1" y="104"/>
                  </a:lnTo>
                  <a:close/>
                </a:path>
              </a:pathLst>
            </a:custGeom>
            <a:solidFill>
              <a:srgbClr val="605E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18" name="Freeform 266"/>
            <p:cNvSpPr>
              <a:spLocks/>
            </p:cNvSpPr>
            <p:nvPr/>
          </p:nvSpPr>
          <p:spPr bwMode="auto">
            <a:xfrm>
              <a:off x="6065838" y="5005388"/>
              <a:ext cx="60325" cy="88900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36" y="0"/>
                </a:cxn>
                <a:cxn ang="0">
                  <a:pos x="0" y="52"/>
                </a:cxn>
                <a:cxn ang="0">
                  <a:pos x="1" y="56"/>
                </a:cxn>
                <a:cxn ang="0">
                  <a:pos x="37" y="4"/>
                </a:cxn>
                <a:cxn ang="0">
                  <a:pos x="37" y="0"/>
                </a:cxn>
                <a:cxn ang="0">
                  <a:pos x="37" y="4"/>
                </a:cxn>
                <a:cxn ang="0">
                  <a:pos x="38" y="2"/>
                </a:cxn>
                <a:cxn ang="0">
                  <a:pos x="37" y="0"/>
                </a:cxn>
              </a:cxnLst>
              <a:rect l="0" t="0" r="r" b="b"/>
              <a:pathLst>
                <a:path w="38" h="56">
                  <a:moveTo>
                    <a:pt x="37" y="0"/>
                  </a:moveTo>
                  <a:lnTo>
                    <a:pt x="36" y="0"/>
                  </a:lnTo>
                  <a:lnTo>
                    <a:pt x="0" y="52"/>
                  </a:lnTo>
                  <a:lnTo>
                    <a:pt x="1" y="56"/>
                  </a:lnTo>
                  <a:lnTo>
                    <a:pt x="37" y="4"/>
                  </a:lnTo>
                  <a:lnTo>
                    <a:pt x="37" y="0"/>
                  </a:lnTo>
                  <a:lnTo>
                    <a:pt x="37" y="4"/>
                  </a:lnTo>
                  <a:lnTo>
                    <a:pt x="38" y="2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19" name="Freeform 267"/>
            <p:cNvSpPr>
              <a:spLocks/>
            </p:cNvSpPr>
            <p:nvPr/>
          </p:nvSpPr>
          <p:spPr bwMode="auto">
            <a:xfrm>
              <a:off x="6065838" y="4924425"/>
              <a:ext cx="58738" cy="85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36" y="54"/>
                </a:cxn>
                <a:cxn ang="0">
                  <a:pos x="37" y="51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37" h="54">
                  <a:moveTo>
                    <a:pt x="0" y="0"/>
                  </a:moveTo>
                  <a:lnTo>
                    <a:pt x="0" y="2"/>
                  </a:lnTo>
                  <a:lnTo>
                    <a:pt x="36" y="54"/>
                  </a:lnTo>
                  <a:lnTo>
                    <a:pt x="37" y="51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20" name="Freeform 268"/>
            <p:cNvSpPr>
              <a:spLocks/>
            </p:cNvSpPr>
            <p:nvPr/>
          </p:nvSpPr>
          <p:spPr bwMode="auto">
            <a:xfrm>
              <a:off x="6046788" y="4924425"/>
              <a:ext cx="19050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12" y="3"/>
                </a:cxn>
                <a:cxn ang="0">
                  <a:pos x="12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2" h="3">
                  <a:moveTo>
                    <a:pt x="0" y="1"/>
                  </a:moveTo>
                  <a:lnTo>
                    <a:pt x="1" y="3"/>
                  </a:lnTo>
                  <a:lnTo>
                    <a:pt x="12" y="3"/>
                  </a:lnTo>
                  <a:lnTo>
                    <a:pt x="1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21" name="Freeform 269"/>
            <p:cNvSpPr>
              <a:spLocks/>
            </p:cNvSpPr>
            <p:nvPr/>
          </p:nvSpPr>
          <p:spPr bwMode="auto">
            <a:xfrm>
              <a:off x="6046788" y="4926013"/>
              <a:ext cx="1588" cy="168275"/>
            </a:xfrm>
            <a:custGeom>
              <a:avLst/>
              <a:gdLst/>
              <a:ahLst/>
              <a:cxnLst>
                <a:cxn ang="0">
                  <a:pos x="1" y="106"/>
                </a:cxn>
                <a:cxn ang="0">
                  <a:pos x="1" y="104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6"/>
                </a:cxn>
              </a:cxnLst>
              <a:rect l="0" t="0" r="r" b="b"/>
              <a:pathLst>
                <a:path w="1" h="106">
                  <a:moveTo>
                    <a:pt x="1" y="106"/>
                  </a:moveTo>
                  <a:lnTo>
                    <a:pt x="1" y="104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22" name="Freeform 270"/>
            <p:cNvSpPr>
              <a:spLocks/>
            </p:cNvSpPr>
            <p:nvPr/>
          </p:nvSpPr>
          <p:spPr bwMode="auto">
            <a:xfrm>
              <a:off x="6048375" y="5089525"/>
              <a:ext cx="19050" cy="3175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10" y="2"/>
                </a:cxn>
                <a:cxn ang="0">
                  <a:pos x="12" y="2"/>
                </a:cxn>
                <a:cxn ang="0">
                  <a:pos x="10" y="2"/>
                </a:cxn>
                <a:cxn ang="0">
                  <a:pos x="12" y="2"/>
                </a:cxn>
              </a:cxnLst>
              <a:rect l="0" t="0" r="r" b="b"/>
              <a:pathLst>
                <a:path w="12" h="2">
                  <a:moveTo>
                    <a:pt x="12" y="2"/>
                  </a:moveTo>
                  <a:lnTo>
                    <a:pt x="1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12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23" name="Freeform 271"/>
            <p:cNvSpPr>
              <a:spLocks/>
            </p:cNvSpPr>
            <p:nvPr/>
          </p:nvSpPr>
          <p:spPr bwMode="auto">
            <a:xfrm>
              <a:off x="6062663" y="5086350"/>
              <a:ext cx="4763" cy="635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3" y="4"/>
                </a:cxn>
                <a:cxn ang="0">
                  <a:pos x="3" y="2"/>
                </a:cxn>
                <a:cxn ang="0">
                  <a:pos x="1" y="0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lnTo>
                    <a:pt x="0" y="2"/>
                  </a:lnTo>
                  <a:lnTo>
                    <a:pt x="3" y="4"/>
                  </a:lnTo>
                  <a:lnTo>
                    <a:pt x="3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24" name="Freeform 272"/>
            <p:cNvSpPr>
              <a:spLocks/>
            </p:cNvSpPr>
            <p:nvPr/>
          </p:nvSpPr>
          <p:spPr bwMode="auto">
            <a:xfrm>
              <a:off x="6124575" y="4926013"/>
              <a:ext cx="92075" cy="161925"/>
            </a:xfrm>
            <a:custGeom>
              <a:avLst/>
              <a:gdLst/>
              <a:ahLst/>
              <a:cxnLst>
                <a:cxn ang="0">
                  <a:pos x="14" y="102"/>
                </a:cxn>
                <a:cxn ang="0">
                  <a:pos x="58" y="52"/>
                </a:cxn>
                <a:cxn ang="0">
                  <a:pos x="14" y="0"/>
                </a:cxn>
                <a:cxn ang="0">
                  <a:pos x="13" y="0"/>
                </a:cxn>
                <a:cxn ang="0">
                  <a:pos x="0" y="0"/>
                </a:cxn>
                <a:cxn ang="0">
                  <a:pos x="0" y="102"/>
                </a:cxn>
                <a:cxn ang="0">
                  <a:pos x="13" y="102"/>
                </a:cxn>
                <a:cxn ang="0">
                  <a:pos x="14" y="102"/>
                </a:cxn>
              </a:cxnLst>
              <a:rect l="0" t="0" r="r" b="b"/>
              <a:pathLst>
                <a:path w="58" h="102">
                  <a:moveTo>
                    <a:pt x="14" y="102"/>
                  </a:moveTo>
                  <a:lnTo>
                    <a:pt x="58" y="52"/>
                  </a:lnTo>
                  <a:lnTo>
                    <a:pt x="14" y="0"/>
                  </a:lnTo>
                  <a:lnTo>
                    <a:pt x="13" y="0"/>
                  </a:lnTo>
                  <a:lnTo>
                    <a:pt x="0" y="0"/>
                  </a:lnTo>
                  <a:lnTo>
                    <a:pt x="0" y="102"/>
                  </a:lnTo>
                  <a:lnTo>
                    <a:pt x="13" y="102"/>
                  </a:lnTo>
                  <a:lnTo>
                    <a:pt x="14" y="102"/>
                  </a:lnTo>
                  <a:close/>
                </a:path>
              </a:pathLst>
            </a:custGeom>
            <a:solidFill>
              <a:srgbClr val="605E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25" name="Freeform 273"/>
            <p:cNvSpPr>
              <a:spLocks/>
            </p:cNvSpPr>
            <p:nvPr/>
          </p:nvSpPr>
          <p:spPr bwMode="auto">
            <a:xfrm>
              <a:off x="6143625" y="5005388"/>
              <a:ext cx="73025" cy="82550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44" y="0"/>
                </a:cxn>
                <a:cxn ang="0">
                  <a:pos x="0" y="50"/>
                </a:cxn>
                <a:cxn ang="0">
                  <a:pos x="1" y="52"/>
                </a:cxn>
                <a:cxn ang="0">
                  <a:pos x="45" y="4"/>
                </a:cxn>
                <a:cxn ang="0">
                  <a:pos x="45" y="0"/>
                </a:cxn>
                <a:cxn ang="0">
                  <a:pos x="45" y="4"/>
                </a:cxn>
                <a:cxn ang="0">
                  <a:pos x="46" y="2"/>
                </a:cxn>
                <a:cxn ang="0">
                  <a:pos x="45" y="0"/>
                </a:cxn>
              </a:cxnLst>
              <a:rect l="0" t="0" r="r" b="b"/>
              <a:pathLst>
                <a:path w="46" h="52">
                  <a:moveTo>
                    <a:pt x="45" y="0"/>
                  </a:moveTo>
                  <a:lnTo>
                    <a:pt x="44" y="0"/>
                  </a:lnTo>
                  <a:lnTo>
                    <a:pt x="0" y="50"/>
                  </a:lnTo>
                  <a:lnTo>
                    <a:pt x="1" y="52"/>
                  </a:lnTo>
                  <a:lnTo>
                    <a:pt x="45" y="4"/>
                  </a:lnTo>
                  <a:lnTo>
                    <a:pt x="45" y="0"/>
                  </a:lnTo>
                  <a:lnTo>
                    <a:pt x="45" y="4"/>
                  </a:lnTo>
                  <a:lnTo>
                    <a:pt x="46" y="2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26" name="Freeform 274"/>
            <p:cNvSpPr>
              <a:spLocks/>
            </p:cNvSpPr>
            <p:nvPr/>
          </p:nvSpPr>
          <p:spPr bwMode="auto">
            <a:xfrm>
              <a:off x="6143625" y="4926013"/>
              <a:ext cx="73025" cy="841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44" y="53"/>
                </a:cxn>
                <a:cxn ang="0">
                  <a:pos x="46" y="50"/>
                </a:cxn>
                <a:cxn ang="0">
                  <a:pos x="1" y="0"/>
                </a:cxn>
              </a:cxnLst>
              <a:rect l="0" t="0" r="r" b="b"/>
              <a:pathLst>
                <a:path w="46" h="53">
                  <a:moveTo>
                    <a:pt x="1" y="0"/>
                  </a:moveTo>
                  <a:lnTo>
                    <a:pt x="0" y="2"/>
                  </a:lnTo>
                  <a:lnTo>
                    <a:pt x="44" y="53"/>
                  </a:lnTo>
                  <a:lnTo>
                    <a:pt x="46" y="5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27" name="Freeform 275"/>
            <p:cNvSpPr>
              <a:spLocks/>
            </p:cNvSpPr>
            <p:nvPr/>
          </p:nvSpPr>
          <p:spPr bwMode="auto">
            <a:xfrm>
              <a:off x="6143625" y="4924425"/>
              <a:ext cx="1588" cy="47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3"/>
                  </a:lnTo>
                  <a:lnTo>
                    <a:pt x="1" y="1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28" name="Freeform 276"/>
            <p:cNvSpPr>
              <a:spLocks/>
            </p:cNvSpPr>
            <p:nvPr/>
          </p:nvSpPr>
          <p:spPr bwMode="auto">
            <a:xfrm>
              <a:off x="6122988" y="4924425"/>
              <a:ext cx="20638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13" y="3"/>
                </a:cxn>
                <a:cxn ang="0">
                  <a:pos x="13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3" h="3">
                  <a:moveTo>
                    <a:pt x="0" y="1"/>
                  </a:moveTo>
                  <a:lnTo>
                    <a:pt x="1" y="3"/>
                  </a:lnTo>
                  <a:lnTo>
                    <a:pt x="13" y="3"/>
                  </a:lnTo>
                  <a:lnTo>
                    <a:pt x="13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29" name="Freeform 277"/>
            <p:cNvSpPr>
              <a:spLocks/>
            </p:cNvSpPr>
            <p:nvPr/>
          </p:nvSpPr>
          <p:spPr bwMode="auto">
            <a:xfrm>
              <a:off x="6122988" y="4926013"/>
              <a:ext cx="3175" cy="165100"/>
            </a:xfrm>
            <a:custGeom>
              <a:avLst/>
              <a:gdLst/>
              <a:ahLst/>
              <a:cxnLst>
                <a:cxn ang="0">
                  <a:pos x="1" y="104"/>
                </a:cxn>
                <a:cxn ang="0">
                  <a:pos x="2" y="101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01"/>
                </a:cxn>
                <a:cxn ang="0">
                  <a:pos x="1" y="104"/>
                </a:cxn>
                <a:cxn ang="0">
                  <a:pos x="0" y="101"/>
                </a:cxn>
                <a:cxn ang="0">
                  <a:pos x="0" y="104"/>
                </a:cxn>
                <a:cxn ang="0">
                  <a:pos x="1" y="104"/>
                </a:cxn>
              </a:cxnLst>
              <a:rect l="0" t="0" r="r" b="b"/>
              <a:pathLst>
                <a:path w="2" h="104">
                  <a:moveTo>
                    <a:pt x="1" y="104"/>
                  </a:moveTo>
                  <a:lnTo>
                    <a:pt x="2" y="101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01"/>
                  </a:lnTo>
                  <a:lnTo>
                    <a:pt x="1" y="104"/>
                  </a:lnTo>
                  <a:lnTo>
                    <a:pt x="0" y="101"/>
                  </a:lnTo>
                  <a:lnTo>
                    <a:pt x="0" y="104"/>
                  </a:lnTo>
                  <a:lnTo>
                    <a:pt x="1" y="104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30" name="Freeform 278"/>
            <p:cNvSpPr>
              <a:spLocks/>
            </p:cNvSpPr>
            <p:nvPr/>
          </p:nvSpPr>
          <p:spPr bwMode="auto">
            <a:xfrm>
              <a:off x="6124575" y="5083175"/>
              <a:ext cx="20638" cy="7938"/>
            </a:xfrm>
            <a:custGeom>
              <a:avLst/>
              <a:gdLst/>
              <a:ahLst/>
              <a:cxnLst>
                <a:cxn ang="0">
                  <a:pos x="13" y="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5"/>
                </a:cxn>
                <a:cxn ang="0">
                  <a:pos x="12" y="5"/>
                </a:cxn>
                <a:cxn ang="0">
                  <a:pos x="13" y="2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3" y="2"/>
                </a:cxn>
              </a:cxnLst>
              <a:rect l="0" t="0" r="r" b="b"/>
              <a:pathLst>
                <a:path w="13" h="5">
                  <a:moveTo>
                    <a:pt x="13" y="2"/>
                  </a:moveTo>
                  <a:lnTo>
                    <a:pt x="12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12" y="5"/>
                  </a:lnTo>
                  <a:lnTo>
                    <a:pt x="13" y="2"/>
                  </a:lnTo>
                  <a:lnTo>
                    <a:pt x="12" y="5"/>
                  </a:lnTo>
                  <a:lnTo>
                    <a:pt x="13" y="5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31" name="Freeform 279"/>
            <p:cNvSpPr>
              <a:spLocks/>
            </p:cNvSpPr>
            <p:nvPr/>
          </p:nvSpPr>
          <p:spPr bwMode="auto">
            <a:xfrm>
              <a:off x="6213475" y="4926013"/>
              <a:ext cx="98425" cy="165100"/>
            </a:xfrm>
            <a:custGeom>
              <a:avLst/>
              <a:gdLst/>
              <a:ahLst/>
              <a:cxnLst>
                <a:cxn ang="0">
                  <a:pos x="16" y="104"/>
                </a:cxn>
                <a:cxn ang="0">
                  <a:pos x="62" y="52"/>
                </a:cxn>
                <a:cxn ang="0">
                  <a:pos x="16" y="0"/>
                </a:cxn>
                <a:cxn ang="0">
                  <a:pos x="15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5" y="104"/>
                </a:cxn>
                <a:cxn ang="0">
                  <a:pos x="16" y="104"/>
                </a:cxn>
              </a:cxnLst>
              <a:rect l="0" t="0" r="r" b="b"/>
              <a:pathLst>
                <a:path w="62" h="104">
                  <a:moveTo>
                    <a:pt x="16" y="104"/>
                  </a:moveTo>
                  <a:lnTo>
                    <a:pt x="62" y="52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5" y="104"/>
                  </a:lnTo>
                  <a:lnTo>
                    <a:pt x="16" y="104"/>
                  </a:lnTo>
                  <a:close/>
                </a:path>
              </a:pathLst>
            </a:custGeom>
            <a:solidFill>
              <a:srgbClr val="605E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32" name="Freeform 280"/>
            <p:cNvSpPr>
              <a:spLocks/>
            </p:cNvSpPr>
            <p:nvPr/>
          </p:nvSpPr>
          <p:spPr bwMode="auto">
            <a:xfrm>
              <a:off x="6237288" y="5005388"/>
              <a:ext cx="76200" cy="88900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47" y="0"/>
                </a:cxn>
                <a:cxn ang="0">
                  <a:pos x="0" y="54"/>
                </a:cxn>
                <a:cxn ang="0">
                  <a:pos x="1" y="56"/>
                </a:cxn>
                <a:cxn ang="0">
                  <a:pos x="48" y="4"/>
                </a:cxn>
                <a:cxn ang="0">
                  <a:pos x="48" y="0"/>
                </a:cxn>
                <a:cxn ang="0">
                  <a:pos x="48" y="4"/>
                </a:cxn>
                <a:cxn ang="0">
                  <a:pos x="48" y="2"/>
                </a:cxn>
                <a:cxn ang="0">
                  <a:pos x="48" y="0"/>
                </a:cxn>
              </a:cxnLst>
              <a:rect l="0" t="0" r="r" b="b"/>
              <a:pathLst>
                <a:path w="48" h="56">
                  <a:moveTo>
                    <a:pt x="48" y="0"/>
                  </a:moveTo>
                  <a:lnTo>
                    <a:pt x="47" y="0"/>
                  </a:lnTo>
                  <a:lnTo>
                    <a:pt x="0" y="54"/>
                  </a:lnTo>
                  <a:lnTo>
                    <a:pt x="1" y="56"/>
                  </a:lnTo>
                  <a:lnTo>
                    <a:pt x="48" y="4"/>
                  </a:lnTo>
                  <a:lnTo>
                    <a:pt x="48" y="0"/>
                  </a:lnTo>
                  <a:lnTo>
                    <a:pt x="48" y="4"/>
                  </a:lnTo>
                  <a:lnTo>
                    <a:pt x="48" y="2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33" name="Freeform 281"/>
            <p:cNvSpPr>
              <a:spLocks/>
            </p:cNvSpPr>
            <p:nvPr/>
          </p:nvSpPr>
          <p:spPr bwMode="auto">
            <a:xfrm>
              <a:off x="6237288" y="4924425"/>
              <a:ext cx="76200" cy="8572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46" y="54"/>
                </a:cxn>
                <a:cxn ang="0">
                  <a:pos x="48" y="51"/>
                </a:cxn>
                <a:cxn ang="0">
                  <a:pos x="1" y="0"/>
                </a:cxn>
              </a:cxnLst>
              <a:rect l="0" t="0" r="r" b="b"/>
              <a:pathLst>
                <a:path w="48" h="54">
                  <a:moveTo>
                    <a:pt x="1" y="0"/>
                  </a:moveTo>
                  <a:lnTo>
                    <a:pt x="0" y="2"/>
                  </a:lnTo>
                  <a:lnTo>
                    <a:pt x="46" y="54"/>
                  </a:lnTo>
                  <a:lnTo>
                    <a:pt x="48" y="5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34" name="Rectangle 282"/>
            <p:cNvSpPr>
              <a:spLocks noChangeArrowheads="1"/>
            </p:cNvSpPr>
            <p:nvPr/>
          </p:nvSpPr>
          <p:spPr bwMode="auto">
            <a:xfrm>
              <a:off x="6237288" y="4924425"/>
              <a:ext cx="1588" cy="4763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35" name="Freeform 283"/>
            <p:cNvSpPr>
              <a:spLocks/>
            </p:cNvSpPr>
            <p:nvPr/>
          </p:nvSpPr>
          <p:spPr bwMode="auto">
            <a:xfrm>
              <a:off x="6213475" y="4924425"/>
              <a:ext cx="23813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3"/>
                </a:cxn>
                <a:cxn ang="0">
                  <a:pos x="15" y="3"/>
                </a:cxn>
                <a:cxn ang="0">
                  <a:pos x="15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5" h="3">
                  <a:moveTo>
                    <a:pt x="0" y="1"/>
                  </a:moveTo>
                  <a:lnTo>
                    <a:pt x="0" y="3"/>
                  </a:lnTo>
                  <a:lnTo>
                    <a:pt x="15" y="3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36" name="Freeform 284"/>
            <p:cNvSpPr>
              <a:spLocks/>
            </p:cNvSpPr>
            <p:nvPr/>
          </p:nvSpPr>
          <p:spPr bwMode="auto">
            <a:xfrm>
              <a:off x="6213475" y="4926013"/>
              <a:ext cx="3175" cy="168275"/>
            </a:xfrm>
            <a:custGeom>
              <a:avLst/>
              <a:gdLst/>
              <a:ahLst/>
              <a:cxnLst>
                <a:cxn ang="0">
                  <a:pos x="0" y="106"/>
                </a:cxn>
                <a:cxn ang="0">
                  <a:pos x="2" y="104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0" y="104"/>
                </a:cxn>
                <a:cxn ang="0">
                  <a:pos x="0" y="106"/>
                </a:cxn>
              </a:cxnLst>
              <a:rect l="0" t="0" r="r" b="b"/>
              <a:pathLst>
                <a:path w="2" h="106">
                  <a:moveTo>
                    <a:pt x="0" y="106"/>
                  </a:moveTo>
                  <a:lnTo>
                    <a:pt x="2" y="104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0" y="104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37" name="Freeform 285"/>
            <p:cNvSpPr>
              <a:spLocks/>
            </p:cNvSpPr>
            <p:nvPr/>
          </p:nvSpPr>
          <p:spPr bwMode="auto">
            <a:xfrm>
              <a:off x="6213475" y="5091113"/>
              <a:ext cx="25400" cy="1588"/>
            </a:xfrm>
            <a:custGeom>
              <a:avLst/>
              <a:gdLst/>
              <a:ahLst/>
              <a:cxnLst>
                <a:cxn ang="0">
                  <a:pos x="16" y="1"/>
                </a:cxn>
                <a:cxn ang="0">
                  <a:pos x="15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15" y="1"/>
                </a:cxn>
                <a:cxn ang="0">
                  <a:pos x="16" y="1"/>
                </a:cxn>
              </a:cxnLst>
              <a:rect l="0" t="0" r="r" b="b"/>
              <a:pathLst>
                <a:path w="16" h="1">
                  <a:moveTo>
                    <a:pt x="16" y="1"/>
                  </a:moveTo>
                  <a:lnTo>
                    <a:pt x="15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15" y="1"/>
                  </a:lnTo>
                  <a:lnTo>
                    <a:pt x="16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38" name="Freeform 286"/>
            <p:cNvSpPr>
              <a:spLocks/>
            </p:cNvSpPr>
            <p:nvPr/>
          </p:nvSpPr>
          <p:spPr bwMode="auto">
            <a:xfrm>
              <a:off x="6311900" y="4926013"/>
              <a:ext cx="92075" cy="165100"/>
            </a:xfrm>
            <a:custGeom>
              <a:avLst/>
              <a:gdLst/>
              <a:ahLst/>
              <a:cxnLst>
                <a:cxn ang="0">
                  <a:pos x="58" y="0"/>
                </a:cxn>
                <a:cxn ang="0">
                  <a:pos x="45" y="0"/>
                </a:cxn>
                <a:cxn ang="0">
                  <a:pos x="0" y="52"/>
                </a:cxn>
                <a:cxn ang="0">
                  <a:pos x="45" y="104"/>
                </a:cxn>
                <a:cxn ang="0">
                  <a:pos x="58" y="104"/>
                </a:cxn>
                <a:cxn ang="0">
                  <a:pos x="58" y="0"/>
                </a:cxn>
              </a:cxnLst>
              <a:rect l="0" t="0" r="r" b="b"/>
              <a:pathLst>
                <a:path w="58" h="104">
                  <a:moveTo>
                    <a:pt x="58" y="0"/>
                  </a:moveTo>
                  <a:lnTo>
                    <a:pt x="45" y="0"/>
                  </a:lnTo>
                  <a:lnTo>
                    <a:pt x="0" y="52"/>
                  </a:lnTo>
                  <a:lnTo>
                    <a:pt x="45" y="104"/>
                  </a:lnTo>
                  <a:lnTo>
                    <a:pt x="58" y="104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605E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39" name="Freeform 287"/>
            <p:cNvSpPr>
              <a:spLocks/>
            </p:cNvSpPr>
            <p:nvPr/>
          </p:nvSpPr>
          <p:spPr bwMode="auto">
            <a:xfrm>
              <a:off x="6381750" y="4924425"/>
              <a:ext cx="22225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14" y="3"/>
                </a:cxn>
                <a:cxn ang="0">
                  <a:pos x="14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4" h="3">
                  <a:moveTo>
                    <a:pt x="0" y="1"/>
                  </a:moveTo>
                  <a:lnTo>
                    <a:pt x="1" y="3"/>
                  </a:lnTo>
                  <a:lnTo>
                    <a:pt x="14" y="3"/>
                  </a:lnTo>
                  <a:lnTo>
                    <a:pt x="14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40" name="Freeform 288"/>
            <p:cNvSpPr>
              <a:spLocks/>
            </p:cNvSpPr>
            <p:nvPr/>
          </p:nvSpPr>
          <p:spPr bwMode="auto">
            <a:xfrm>
              <a:off x="6308725" y="4926013"/>
              <a:ext cx="73025" cy="84138"/>
            </a:xfrm>
            <a:custGeom>
              <a:avLst/>
              <a:gdLst/>
              <a:ahLst/>
              <a:cxnLst>
                <a:cxn ang="0">
                  <a:pos x="1" y="53"/>
                </a:cxn>
                <a:cxn ang="0">
                  <a:pos x="3" y="53"/>
                </a:cxn>
                <a:cxn ang="0">
                  <a:pos x="46" y="2"/>
                </a:cxn>
                <a:cxn ang="0">
                  <a:pos x="45" y="0"/>
                </a:cxn>
                <a:cxn ang="0">
                  <a:pos x="1" y="50"/>
                </a:cxn>
                <a:cxn ang="0">
                  <a:pos x="1" y="53"/>
                </a:cxn>
                <a:cxn ang="0">
                  <a:pos x="1" y="50"/>
                </a:cxn>
                <a:cxn ang="0">
                  <a:pos x="0" y="51"/>
                </a:cxn>
                <a:cxn ang="0">
                  <a:pos x="1" y="53"/>
                </a:cxn>
              </a:cxnLst>
              <a:rect l="0" t="0" r="r" b="b"/>
              <a:pathLst>
                <a:path w="46" h="53">
                  <a:moveTo>
                    <a:pt x="1" y="53"/>
                  </a:moveTo>
                  <a:lnTo>
                    <a:pt x="3" y="53"/>
                  </a:lnTo>
                  <a:lnTo>
                    <a:pt x="46" y="2"/>
                  </a:lnTo>
                  <a:lnTo>
                    <a:pt x="45" y="0"/>
                  </a:lnTo>
                  <a:lnTo>
                    <a:pt x="1" y="50"/>
                  </a:lnTo>
                  <a:lnTo>
                    <a:pt x="1" y="53"/>
                  </a:lnTo>
                  <a:lnTo>
                    <a:pt x="1" y="50"/>
                  </a:lnTo>
                  <a:lnTo>
                    <a:pt x="0" y="51"/>
                  </a:lnTo>
                  <a:lnTo>
                    <a:pt x="1" y="53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41" name="Freeform 289"/>
            <p:cNvSpPr>
              <a:spLocks/>
            </p:cNvSpPr>
            <p:nvPr/>
          </p:nvSpPr>
          <p:spPr bwMode="auto">
            <a:xfrm>
              <a:off x="6311900" y="5005388"/>
              <a:ext cx="71438" cy="88900"/>
            </a:xfrm>
            <a:custGeom>
              <a:avLst/>
              <a:gdLst/>
              <a:ahLst/>
              <a:cxnLst>
                <a:cxn ang="0">
                  <a:pos x="45" y="54"/>
                </a:cxn>
                <a:cxn ang="0">
                  <a:pos x="45" y="54"/>
                </a:cxn>
                <a:cxn ang="0">
                  <a:pos x="1" y="0"/>
                </a:cxn>
                <a:cxn ang="0">
                  <a:pos x="0" y="4"/>
                </a:cxn>
                <a:cxn ang="0">
                  <a:pos x="44" y="56"/>
                </a:cxn>
                <a:cxn ang="0">
                  <a:pos x="45" y="54"/>
                </a:cxn>
              </a:cxnLst>
              <a:rect l="0" t="0" r="r" b="b"/>
              <a:pathLst>
                <a:path w="45" h="56">
                  <a:moveTo>
                    <a:pt x="45" y="54"/>
                  </a:moveTo>
                  <a:lnTo>
                    <a:pt x="45" y="54"/>
                  </a:lnTo>
                  <a:lnTo>
                    <a:pt x="1" y="0"/>
                  </a:lnTo>
                  <a:lnTo>
                    <a:pt x="0" y="4"/>
                  </a:lnTo>
                  <a:lnTo>
                    <a:pt x="44" y="56"/>
                  </a:lnTo>
                  <a:lnTo>
                    <a:pt x="45" y="54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42" name="Freeform 290"/>
            <p:cNvSpPr>
              <a:spLocks/>
            </p:cNvSpPr>
            <p:nvPr/>
          </p:nvSpPr>
          <p:spPr bwMode="auto">
            <a:xfrm>
              <a:off x="6384925" y="5091113"/>
              <a:ext cx="22225" cy="1588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3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13" y="1"/>
                </a:cxn>
                <a:cxn ang="0">
                  <a:pos x="14" y="0"/>
                </a:cxn>
                <a:cxn ang="0">
                  <a:pos x="13" y="1"/>
                </a:cxn>
                <a:cxn ang="0">
                  <a:pos x="14" y="1"/>
                </a:cxn>
                <a:cxn ang="0">
                  <a:pos x="14" y="0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13" y="1"/>
                  </a:lnTo>
                  <a:lnTo>
                    <a:pt x="14" y="0"/>
                  </a:lnTo>
                  <a:lnTo>
                    <a:pt x="13" y="1"/>
                  </a:lnTo>
                  <a:lnTo>
                    <a:pt x="14" y="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43" name="Freeform 291"/>
            <p:cNvSpPr>
              <a:spLocks/>
            </p:cNvSpPr>
            <p:nvPr/>
          </p:nvSpPr>
          <p:spPr bwMode="auto">
            <a:xfrm>
              <a:off x="6403975" y="4924425"/>
              <a:ext cx="3175" cy="1666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105"/>
                </a:cxn>
                <a:cxn ang="0">
                  <a:pos x="2" y="105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 h="105">
                  <a:moveTo>
                    <a:pt x="0" y="0"/>
                  </a:moveTo>
                  <a:lnTo>
                    <a:pt x="0" y="0"/>
                  </a:lnTo>
                  <a:lnTo>
                    <a:pt x="0" y="105"/>
                  </a:lnTo>
                  <a:lnTo>
                    <a:pt x="2" y="105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44" name="Freeform 292"/>
            <p:cNvSpPr>
              <a:spLocks/>
            </p:cNvSpPr>
            <p:nvPr/>
          </p:nvSpPr>
          <p:spPr bwMode="auto">
            <a:xfrm>
              <a:off x="8143875" y="4926013"/>
              <a:ext cx="114300" cy="165100"/>
            </a:xfrm>
            <a:custGeom>
              <a:avLst/>
              <a:gdLst/>
              <a:ahLst/>
              <a:cxnLst>
                <a:cxn ang="0">
                  <a:pos x="21" y="104"/>
                </a:cxn>
                <a:cxn ang="0">
                  <a:pos x="72" y="52"/>
                </a:cxn>
                <a:cxn ang="0">
                  <a:pos x="21" y="0"/>
                </a:cxn>
                <a:cxn ang="0">
                  <a:pos x="20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20" y="104"/>
                </a:cxn>
                <a:cxn ang="0">
                  <a:pos x="21" y="104"/>
                </a:cxn>
              </a:cxnLst>
              <a:rect l="0" t="0" r="r" b="b"/>
              <a:pathLst>
                <a:path w="72" h="104">
                  <a:moveTo>
                    <a:pt x="21" y="104"/>
                  </a:moveTo>
                  <a:lnTo>
                    <a:pt x="72" y="52"/>
                  </a:lnTo>
                  <a:lnTo>
                    <a:pt x="21" y="0"/>
                  </a:lnTo>
                  <a:lnTo>
                    <a:pt x="20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20" y="104"/>
                  </a:lnTo>
                  <a:lnTo>
                    <a:pt x="21" y="10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45" name="Freeform 293"/>
            <p:cNvSpPr>
              <a:spLocks/>
            </p:cNvSpPr>
            <p:nvPr/>
          </p:nvSpPr>
          <p:spPr bwMode="auto">
            <a:xfrm>
              <a:off x="8175625" y="5005388"/>
              <a:ext cx="87313" cy="88900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52" y="0"/>
                </a:cxn>
                <a:cxn ang="0">
                  <a:pos x="0" y="54"/>
                </a:cxn>
                <a:cxn ang="0">
                  <a:pos x="1" y="56"/>
                </a:cxn>
                <a:cxn ang="0">
                  <a:pos x="53" y="4"/>
                </a:cxn>
                <a:cxn ang="0">
                  <a:pos x="53" y="0"/>
                </a:cxn>
                <a:cxn ang="0">
                  <a:pos x="53" y="4"/>
                </a:cxn>
                <a:cxn ang="0">
                  <a:pos x="55" y="2"/>
                </a:cxn>
                <a:cxn ang="0">
                  <a:pos x="53" y="0"/>
                </a:cxn>
              </a:cxnLst>
              <a:rect l="0" t="0" r="r" b="b"/>
              <a:pathLst>
                <a:path w="55" h="56">
                  <a:moveTo>
                    <a:pt x="53" y="0"/>
                  </a:moveTo>
                  <a:lnTo>
                    <a:pt x="52" y="0"/>
                  </a:lnTo>
                  <a:lnTo>
                    <a:pt x="0" y="54"/>
                  </a:lnTo>
                  <a:lnTo>
                    <a:pt x="1" y="56"/>
                  </a:lnTo>
                  <a:lnTo>
                    <a:pt x="53" y="4"/>
                  </a:lnTo>
                  <a:lnTo>
                    <a:pt x="53" y="0"/>
                  </a:lnTo>
                  <a:lnTo>
                    <a:pt x="53" y="4"/>
                  </a:lnTo>
                  <a:lnTo>
                    <a:pt x="55" y="2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46" name="Freeform 294"/>
            <p:cNvSpPr>
              <a:spLocks/>
            </p:cNvSpPr>
            <p:nvPr/>
          </p:nvSpPr>
          <p:spPr bwMode="auto">
            <a:xfrm>
              <a:off x="8175625" y="4926013"/>
              <a:ext cx="84138" cy="841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51" y="53"/>
                </a:cxn>
                <a:cxn ang="0">
                  <a:pos x="53" y="50"/>
                </a:cxn>
                <a:cxn ang="0">
                  <a:pos x="1" y="0"/>
                </a:cxn>
              </a:cxnLst>
              <a:rect l="0" t="0" r="r" b="b"/>
              <a:pathLst>
                <a:path w="53" h="53">
                  <a:moveTo>
                    <a:pt x="1" y="0"/>
                  </a:moveTo>
                  <a:lnTo>
                    <a:pt x="0" y="2"/>
                  </a:lnTo>
                  <a:lnTo>
                    <a:pt x="51" y="53"/>
                  </a:lnTo>
                  <a:lnTo>
                    <a:pt x="53" y="5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47" name="Freeform 295"/>
            <p:cNvSpPr>
              <a:spLocks/>
            </p:cNvSpPr>
            <p:nvPr/>
          </p:nvSpPr>
          <p:spPr bwMode="auto">
            <a:xfrm>
              <a:off x="8175625" y="4924425"/>
              <a:ext cx="3175" cy="47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"/>
                </a:cxn>
                <a:cxn ang="0">
                  <a:pos x="2" y="1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3"/>
                  </a:lnTo>
                  <a:lnTo>
                    <a:pt x="2" y="1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48" name="Freeform 296"/>
            <p:cNvSpPr>
              <a:spLocks/>
            </p:cNvSpPr>
            <p:nvPr/>
          </p:nvSpPr>
          <p:spPr bwMode="auto">
            <a:xfrm>
              <a:off x="8143875" y="4924425"/>
              <a:ext cx="31750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3"/>
                </a:cxn>
                <a:cxn ang="0">
                  <a:pos x="20" y="3"/>
                </a:cxn>
                <a:cxn ang="0">
                  <a:pos x="20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20" h="3">
                  <a:moveTo>
                    <a:pt x="0" y="1"/>
                  </a:moveTo>
                  <a:lnTo>
                    <a:pt x="0" y="3"/>
                  </a:lnTo>
                  <a:lnTo>
                    <a:pt x="20" y="3"/>
                  </a:lnTo>
                  <a:lnTo>
                    <a:pt x="2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49" name="Freeform 297"/>
            <p:cNvSpPr>
              <a:spLocks/>
            </p:cNvSpPr>
            <p:nvPr/>
          </p:nvSpPr>
          <p:spPr bwMode="auto">
            <a:xfrm>
              <a:off x="8143875" y="4926013"/>
              <a:ext cx="3175" cy="168275"/>
            </a:xfrm>
            <a:custGeom>
              <a:avLst/>
              <a:gdLst/>
              <a:ahLst/>
              <a:cxnLst>
                <a:cxn ang="0">
                  <a:pos x="0" y="106"/>
                </a:cxn>
                <a:cxn ang="0">
                  <a:pos x="2" y="104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0" y="104"/>
                </a:cxn>
                <a:cxn ang="0">
                  <a:pos x="0" y="106"/>
                </a:cxn>
              </a:cxnLst>
              <a:rect l="0" t="0" r="r" b="b"/>
              <a:pathLst>
                <a:path w="2" h="106">
                  <a:moveTo>
                    <a:pt x="0" y="106"/>
                  </a:moveTo>
                  <a:lnTo>
                    <a:pt x="2" y="104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0" y="104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50" name="Freeform 298"/>
            <p:cNvSpPr>
              <a:spLocks/>
            </p:cNvSpPr>
            <p:nvPr/>
          </p:nvSpPr>
          <p:spPr bwMode="auto">
            <a:xfrm>
              <a:off x="8143875" y="5091113"/>
              <a:ext cx="31750" cy="1588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0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20" y="1"/>
                </a:cxn>
                <a:cxn ang="0">
                  <a:pos x="20" y="0"/>
                </a:cxn>
              </a:cxnLst>
              <a:rect l="0" t="0" r="r" b="b"/>
              <a:pathLst>
                <a:path w="20" h="1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20" y="1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51" name="Rectangle 299"/>
            <p:cNvSpPr>
              <a:spLocks noChangeArrowheads="1"/>
            </p:cNvSpPr>
            <p:nvPr/>
          </p:nvSpPr>
          <p:spPr bwMode="auto">
            <a:xfrm>
              <a:off x="8175625" y="5091113"/>
              <a:ext cx="3175" cy="1588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52" name="Freeform 300"/>
            <p:cNvSpPr>
              <a:spLocks/>
            </p:cNvSpPr>
            <p:nvPr/>
          </p:nvSpPr>
          <p:spPr bwMode="auto">
            <a:xfrm>
              <a:off x="8040688" y="4926013"/>
              <a:ext cx="101600" cy="165100"/>
            </a:xfrm>
            <a:custGeom>
              <a:avLst/>
              <a:gdLst/>
              <a:ahLst/>
              <a:cxnLst>
                <a:cxn ang="0">
                  <a:pos x="16" y="104"/>
                </a:cxn>
                <a:cxn ang="0">
                  <a:pos x="64" y="52"/>
                </a:cxn>
                <a:cxn ang="0">
                  <a:pos x="16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6" y="104"/>
                </a:cxn>
              </a:cxnLst>
              <a:rect l="0" t="0" r="r" b="b"/>
              <a:pathLst>
                <a:path w="64" h="104">
                  <a:moveTo>
                    <a:pt x="16" y="104"/>
                  </a:moveTo>
                  <a:lnTo>
                    <a:pt x="64" y="52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6" y="104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53" name="Freeform 301"/>
            <p:cNvSpPr>
              <a:spLocks/>
            </p:cNvSpPr>
            <p:nvPr/>
          </p:nvSpPr>
          <p:spPr bwMode="auto">
            <a:xfrm>
              <a:off x="8062913" y="5005388"/>
              <a:ext cx="80963" cy="88900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48" y="0"/>
                </a:cxn>
                <a:cxn ang="0">
                  <a:pos x="0" y="54"/>
                </a:cxn>
                <a:cxn ang="0">
                  <a:pos x="0" y="56"/>
                </a:cxn>
                <a:cxn ang="0">
                  <a:pos x="50" y="4"/>
                </a:cxn>
                <a:cxn ang="0">
                  <a:pos x="50" y="0"/>
                </a:cxn>
                <a:cxn ang="0">
                  <a:pos x="50" y="4"/>
                </a:cxn>
                <a:cxn ang="0">
                  <a:pos x="51" y="2"/>
                </a:cxn>
                <a:cxn ang="0">
                  <a:pos x="50" y="0"/>
                </a:cxn>
              </a:cxnLst>
              <a:rect l="0" t="0" r="r" b="b"/>
              <a:pathLst>
                <a:path w="51" h="56">
                  <a:moveTo>
                    <a:pt x="50" y="0"/>
                  </a:moveTo>
                  <a:lnTo>
                    <a:pt x="48" y="0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50" y="4"/>
                  </a:lnTo>
                  <a:lnTo>
                    <a:pt x="50" y="0"/>
                  </a:lnTo>
                  <a:lnTo>
                    <a:pt x="50" y="4"/>
                  </a:lnTo>
                  <a:lnTo>
                    <a:pt x="51" y="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54" name="Freeform 302"/>
            <p:cNvSpPr>
              <a:spLocks/>
            </p:cNvSpPr>
            <p:nvPr/>
          </p:nvSpPr>
          <p:spPr bwMode="auto">
            <a:xfrm>
              <a:off x="8062913" y="4926013"/>
              <a:ext cx="79375" cy="8413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2"/>
                </a:cxn>
                <a:cxn ang="0">
                  <a:pos x="49" y="53"/>
                </a:cxn>
                <a:cxn ang="0">
                  <a:pos x="50" y="50"/>
                </a:cxn>
                <a:cxn ang="0">
                  <a:pos x="2" y="0"/>
                </a:cxn>
              </a:cxnLst>
              <a:rect l="0" t="0" r="r" b="b"/>
              <a:pathLst>
                <a:path w="50" h="53">
                  <a:moveTo>
                    <a:pt x="2" y="0"/>
                  </a:moveTo>
                  <a:lnTo>
                    <a:pt x="0" y="2"/>
                  </a:lnTo>
                  <a:lnTo>
                    <a:pt x="49" y="53"/>
                  </a:lnTo>
                  <a:lnTo>
                    <a:pt x="50" y="5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55" name="Freeform 303"/>
            <p:cNvSpPr>
              <a:spLocks/>
            </p:cNvSpPr>
            <p:nvPr/>
          </p:nvSpPr>
          <p:spPr bwMode="auto">
            <a:xfrm>
              <a:off x="8062913" y="4924425"/>
              <a:ext cx="3175" cy="4763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3"/>
                </a:cxn>
                <a:cxn ang="0">
                  <a:pos x="1" y="3"/>
                </a:cxn>
                <a:cxn ang="0">
                  <a:pos x="2" y="1"/>
                </a:cxn>
                <a:cxn ang="0">
                  <a:pos x="1" y="0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0" y="3"/>
                  </a:lnTo>
                  <a:lnTo>
                    <a:pt x="1" y="3"/>
                  </a:lnTo>
                  <a:lnTo>
                    <a:pt x="2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56" name="Freeform 304"/>
            <p:cNvSpPr>
              <a:spLocks/>
            </p:cNvSpPr>
            <p:nvPr/>
          </p:nvSpPr>
          <p:spPr bwMode="auto">
            <a:xfrm>
              <a:off x="8040688" y="4924425"/>
              <a:ext cx="23813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3"/>
                </a:cxn>
                <a:cxn ang="0">
                  <a:pos x="15" y="3"/>
                </a:cxn>
                <a:cxn ang="0">
                  <a:pos x="15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5" h="3">
                  <a:moveTo>
                    <a:pt x="0" y="1"/>
                  </a:moveTo>
                  <a:lnTo>
                    <a:pt x="0" y="3"/>
                  </a:lnTo>
                  <a:lnTo>
                    <a:pt x="15" y="3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57" name="Freeform 305"/>
            <p:cNvSpPr>
              <a:spLocks/>
            </p:cNvSpPr>
            <p:nvPr/>
          </p:nvSpPr>
          <p:spPr bwMode="auto">
            <a:xfrm>
              <a:off x="8040688" y="4926013"/>
              <a:ext cx="1588" cy="168275"/>
            </a:xfrm>
            <a:custGeom>
              <a:avLst/>
              <a:gdLst/>
              <a:ahLst/>
              <a:cxnLst>
                <a:cxn ang="0">
                  <a:pos x="0" y="106"/>
                </a:cxn>
                <a:cxn ang="0">
                  <a:pos x="1" y="104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0" y="104"/>
                </a:cxn>
                <a:cxn ang="0">
                  <a:pos x="0" y="106"/>
                </a:cxn>
              </a:cxnLst>
              <a:rect l="0" t="0" r="r" b="b"/>
              <a:pathLst>
                <a:path w="1" h="106">
                  <a:moveTo>
                    <a:pt x="0" y="106"/>
                  </a:moveTo>
                  <a:lnTo>
                    <a:pt x="1" y="104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0" y="104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58" name="Rectangle 306"/>
            <p:cNvSpPr>
              <a:spLocks noChangeArrowheads="1"/>
            </p:cNvSpPr>
            <p:nvPr/>
          </p:nvSpPr>
          <p:spPr bwMode="auto">
            <a:xfrm>
              <a:off x="8040688" y="5091113"/>
              <a:ext cx="23813" cy="1588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59" name="Freeform 307"/>
            <p:cNvSpPr>
              <a:spLocks/>
            </p:cNvSpPr>
            <p:nvPr/>
          </p:nvSpPr>
          <p:spPr bwMode="auto">
            <a:xfrm>
              <a:off x="8062913" y="5091113"/>
              <a:ext cx="3175" cy="158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1" y="0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1"/>
                  </a:lnTo>
                  <a:lnTo>
                    <a:pt x="2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60" name="Rectangle 308"/>
            <p:cNvSpPr>
              <a:spLocks noChangeArrowheads="1"/>
            </p:cNvSpPr>
            <p:nvPr/>
          </p:nvSpPr>
          <p:spPr bwMode="auto">
            <a:xfrm>
              <a:off x="7997825" y="4856163"/>
              <a:ext cx="7938" cy="301625"/>
            </a:xfrm>
            <a:prstGeom prst="rect">
              <a:avLst/>
            </a:prstGeom>
            <a:solidFill>
              <a:srgbClr val="2C1D7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61" name="Rectangle 309"/>
            <p:cNvSpPr>
              <a:spLocks noChangeArrowheads="1"/>
            </p:cNvSpPr>
            <p:nvPr/>
          </p:nvSpPr>
          <p:spPr bwMode="auto">
            <a:xfrm>
              <a:off x="7969250" y="4856163"/>
              <a:ext cx="7938" cy="301625"/>
            </a:xfrm>
            <a:prstGeom prst="rect">
              <a:avLst/>
            </a:prstGeom>
            <a:solidFill>
              <a:srgbClr val="2C1D7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62" name="Freeform 310"/>
            <p:cNvSpPr>
              <a:spLocks/>
            </p:cNvSpPr>
            <p:nvPr/>
          </p:nvSpPr>
          <p:spPr bwMode="auto">
            <a:xfrm>
              <a:off x="7769225" y="5141913"/>
              <a:ext cx="177800" cy="161925"/>
            </a:xfrm>
            <a:custGeom>
              <a:avLst/>
              <a:gdLst/>
              <a:ahLst/>
              <a:cxnLst>
                <a:cxn ang="0">
                  <a:pos x="62" y="102"/>
                </a:cxn>
                <a:cxn ang="0">
                  <a:pos x="112" y="51"/>
                </a:cxn>
                <a:cxn ang="0">
                  <a:pos x="60" y="0"/>
                </a:cxn>
                <a:cxn ang="0">
                  <a:pos x="0" y="0"/>
                </a:cxn>
                <a:cxn ang="0">
                  <a:pos x="0" y="102"/>
                </a:cxn>
                <a:cxn ang="0">
                  <a:pos x="60" y="102"/>
                </a:cxn>
                <a:cxn ang="0">
                  <a:pos x="62" y="102"/>
                </a:cxn>
              </a:cxnLst>
              <a:rect l="0" t="0" r="r" b="b"/>
              <a:pathLst>
                <a:path w="112" h="102">
                  <a:moveTo>
                    <a:pt x="62" y="102"/>
                  </a:moveTo>
                  <a:lnTo>
                    <a:pt x="112" y="51"/>
                  </a:lnTo>
                  <a:lnTo>
                    <a:pt x="60" y="0"/>
                  </a:lnTo>
                  <a:lnTo>
                    <a:pt x="0" y="0"/>
                  </a:lnTo>
                  <a:lnTo>
                    <a:pt x="0" y="102"/>
                  </a:lnTo>
                  <a:lnTo>
                    <a:pt x="60" y="102"/>
                  </a:lnTo>
                  <a:lnTo>
                    <a:pt x="62" y="102"/>
                  </a:lnTo>
                  <a:close/>
                </a:path>
              </a:pathLst>
            </a:custGeom>
            <a:solidFill>
              <a:srgbClr val="DFDFD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63" name="Freeform 311"/>
            <p:cNvSpPr>
              <a:spLocks/>
            </p:cNvSpPr>
            <p:nvPr/>
          </p:nvSpPr>
          <p:spPr bwMode="auto">
            <a:xfrm>
              <a:off x="7866063" y="5222875"/>
              <a:ext cx="82550" cy="82550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50" y="0"/>
                </a:cxn>
                <a:cxn ang="0">
                  <a:pos x="0" y="50"/>
                </a:cxn>
                <a:cxn ang="0">
                  <a:pos x="1" y="52"/>
                </a:cxn>
                <a:cxn ang="0">
                  <a:pos x="51" y="3"/>
                </a:cxn>
                <a:cxn ang="0">
                  <a:pos x="51" y="0"/>
                </a:cxn>
                <a:cxn ang="0">
                  <a:pos x="51" y="3"/>
                </a:cxn>
                <a:cxn ang="0">
                  <a:pos x="52" y="0"/>
                </a:cxn>
                <a:cxn ang="0">
                  <a:pos x="51" y="0"/>
                </a:cxn>
              </a:cxnLst>
              <a:rect l="0" t="0" r="r" b="b"/>
              <a:pathLst>
                <a:path w="52" h="52">
                  <a:moveTo>
                    <a:pt x="51" y="0"/>
                  </a:moveTo>
                  <a:lnTo>
                    <a:pt x="50" y="0"/>
                  </a:lnTo>
                  <a:lnTo>
                    <a:pt x="0" y="50"/>
                  </a:lnTo>
                  <a:lnTo>
                    <a:pt x="1" y="52"/>
                  </a:lnTo>
                  <a:lnTo>
                    <a:pt x="51" y="3"/>
                  </a:lnTo>
                  <a:lnTo>
                    <a:pt x="51" y="0"/>
                  </a:lnTo>
                  <a:lnTo>
                    <a:pt x="51" y="3"/>
                  </a:lnTo>
                  <a:lnTo>
                    <a:pt x="52" y="0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64" name="Freeform 312"/>
            <p:cNvSpPr>
              <a:spLocks/>
            </p:cNvSpPr>
            <p:nvPr/>
          </p:nvSpPr>
          <p:spPr bwMode="auto">
            <a:xfrm>
              <a:off x="7866063" y="5137150"/>
              <a:ext cx="80963" cy="88900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4"/>
                </a:cxn>
                <a:cxn ang="0">
                  <a:pos x="50" y="56"/>
                </a:cxn>
                <a:cxn ang="0">
                  <a:pos x="51" y="54"/>
                </a:cxn>
                <a:cxn ang="0">
                  <a:pos x="1" y="0"/>
                </a:cxn>
                <a:cxn ang="0">
                  <a:pos x="0" y="4"/>
                </a:cxn>
              </a:cxnLst>
              <a:rect l="0" t="0" r="r" b="b"/>
              <a:pathLst>
                <a:path w="51" h="56">
                  <a:moveTo>
                    <a:pt x="0" y="4"/>
                  </a:moveTo>
                  <a:lnTo>
                    <a:pt x="0" y="4"/>
                  </a:lnTo>
                  <a:lnTo>
                    <a:pt x="50" y="56"/>
                  </a:lnTo>
                  <a:lnTo>
                    <a:pt x="51" y="54"/>
                  </a:lnTo>
                  <a:lnTo>
                    <a:pt x="1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65" name="Freeform 313"/>
            <p:cNvSpPr>
              <a:spLocks/>
            </p:cNvSpPr>
            <p:nvPr/>
          </p:nvSpPr>
          <p:spPr bwMode="auto">
            <a:xfrm>
              <a:off x="7862888" y="5137150"/>
              <a:ext cx="4763" cy="635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1" y="4"/>
                </a:cxn>
                <a:cxn ang="0">
                  <a:pos x="3" y="0"/>
                </a:cxn>
                <a:cxn ang="0">
                  <a:pos x="1" y="0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lnTo>
                    <a:pt x="0" y="2"/>
                  </a:lnTo>
                  <a:lnTo>
                    <a:pt x="1" y="4"/>
                  </a:lnTo>
                  <a:lnTo>
                    <a:pt x="3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66" name="Freeform 314"/>
            <p:cNvSpPr>
              <a:spLocks/>
            </p:cNvSpPr>
            <p:nvPr/>
          </p:nvSpPr>
          <p:spPr bwMode="auto">
            <a:xfrm>
              <a:off x="7767638" y="5137150"/>
              <a:ext cx="96838" cy="635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4"/>
                </a:cxn>
                <a:cxn ang="0">
                  <a:pos x="61" y="4"/>
                </a:cxn>
                <a:cxn ang="0">
                  <a:pos x="61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w="61" h="4">
                  <a:moveTo>
                    <a:pt x="0" y="2"/>
                  </a:moveTo>
                  <a:lnTo>
                    <a:pt x="1" y="4"/>
                  </a:lnTo>
                  <a:lnTo>
                    <a:pt x="61" y="4"/>
                  </a:lnTo>
                  <a:lnTo>
                    <a:pt x="61" y="0"/>
                  </a:lnTo>
                  <a:lnTo>
                    <a:pt x="1" y="0"/>
                  </a:lnTo>
                  <a:lnTo>
                    <a:pt x="0" y="2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67" name="Freeform 315"/>
            <p:cNvSpPr>
              <a:spLocks/>
            </p:cNvSpPr>
            <p:nvPr/>
          </p:nvSpPr>
          <p:spPr bwMode="auto">
            <a:xfrm>
              <a:off x="7767638" y="5141913"/>
              <a:ext cx="3175" cy="166688"/>
            </a:xfrm>
            <a:custGeom>
              <a:avLst/>
              <a:gdLst/>
              <a:ahLst/>
              <a:cxnLst>
                <a:cxn ang="0">
                  <a:pos x="1" y="105"/>
                </a:cxn>
                <a:cxn ang="0">
                  <a:pos x="2" y="103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03"/>
                </a:cxn>
                <a:cxn ang="0">
                  <a:pos x="1" y="105"/>
                </a:cxn>
                <a:cxn ang="0">
                  <a:pos x="0" y="103"/>
                </a:cxn>
                <a:cxn ang="0">
                  <a:pos x="0" y="105"/>
                </a:cxn>
                <a:cxn ang="0">
                  <a:pos x="1" y="105"/>
                </a:cxn>
              </a:cxnLst>
              <a:rect l="0" t="0" r="r" b="b"/>
              <a:pathLst>
                <a:path w="2" h="105">
                  <a:moveTo>
                    <a:pt x="1" y="105"/>
                  </a:moveTo>
                  <a:lnTo>
                    <a:pt x="2" y="103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03"/>
                  </a:lnTo>
                  <a:lnTo>
                    <a:pt x="1" y="105"/>
                  </a:lnTo>
                  <a:lnTo>
                    <a:pt x="0" y="103"/>
                  </a:lnTo>
                  <a:lnTo>
                    <a:pt x="0" y="105"/>
                  </a:lnTo>
                  <a:lnTo>
                    <a:pt x="1" y="105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68" name="Rectangle 316"/>
            <p:cNvSpPr>
              <a:spLocks noChangeArrowheads="1"/>
            </p:cNvSpPr>
            <p:nvPr/>
          </p:nvSpPr>
          <p:spPr bwMode="auto">
            <a:xfrm>
              <a:off x="7769225" y="5302250"/>
              <a:ext cx="93663" cy="6350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69" name="Freeform 317"/>
            <p:cNvSpPr>
              <a:spLocks/>
            </p:cNvSpPr>
            <p:nvPr/>
          </p:nvSpPr>
          <p:spPr bwMode="auto">
            <a:xfrm>
              <a:off x="7862888" y="5302250"/>
              <a:ext cx="4763" cy="635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4"/>
                </a:cxn>
                <a:cxn ang="0">
                  <a:pos x="3" y="2"/>
                </a:cxn>
                <a:cxn ang="0">
                  <a:pos x="1" y="0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4"/>
                  </a:lnTo>
                  <a:lnTo>
                    <a:pt x="3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70" name="Freeform 318"/>
            <p:cNvSpPr>
              <a:spLocks/>
            </p:cNvSpPr>
            <p:nvPr/>
          </p:nvSpPr>
          <p:spPr bwMode="auto">
            <a:xfrm>
              <a:off x="7594600" y="4926013"/>
              <a:ext cx="174625" cy="165100"/>
            </a:xfrm>
            <a:custGeom>
              <a:avLst/>
              <a:gdLst/>
              <a:ahLst/>
              <a:cxnLst>
                <a:cxn ang="0">
                  <a:pos x="58" y="104"/>
                </a:cxn>
                <a:cxn ang="0">
                  <a:pos x="110" y="52"/>
                </a:cxn>
                <a:cxn ang="0">
                  <a:pos x="58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58" y="104"/>
                </a:cxn>
              </a:cxnLst>
              <a:rect l="0" t="0" r="r" b="b"/>
              <a:pathLst>
                <a:path w="110" h="104">
                  <a:moveTo>
                    <a:pt x="58" y="104"/>
                  </a:moveTo>
                  <a:lnTo>
                    <a:pt x="110" y="52"/>
                  </a:lnTo>
                  <a:lnTo>
                    <a:pt x="58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58" y="104"/>
                  </a:lnTo>
                  <a:close/>
                </a:path>
              </a:pathLst>
            </a:custGeom>
            <a:solidFill>
              <a:srgbClr val="DFDFD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71" name="Freeform 319"/>
            <p:cNvSpPr>
              <a:spLocks/>
            </p:cNvSpPr>
            <p:nvPr/>
          </p:nvSpPr>
          <p:spPr bwMode="auto">
            <a:xfrm>
              <a:off x="7686675" y="5005388"/>
              <a:ext cx="84138" cy="88900"/>
            </a:xfrm>
            <a:custGeom>
              <a:avLst/>
              <a:gdLst/>
              <a:ahLst/>
              <a:cxnLst>
                <a:cxn ang="0">
                  <a:pos x="52" y="0"/>
                </a:cxn>
                <a:cxn ang="0">
                  <a:pos x="52" y="0"/>
                </a:cxn>
                <a:cxn ang="0">
                  <a:pos x="0" y="54"/>
                </a:cxn>
                <a:cxn ang="0">
                  <a:pos x="1" y="56"/>
                </a:cxn>
                <a:cxn ang="0">
                  <a:pos x="52" y="4"/>
                </a:cxn>
                <a:cxn ang="0">
                  <a:pos x="52" y="0"/>
                </a:cxn>
                <a:cxn ang="0">
                  <a:pos x="52" y="4"/>
                </a:cxn>
                <a:cxn ang="0">
                  <a:pos x="53" y="2"/>
                </a:cxn>
                <a:cxn ang="0">
                  <a:pos x="52" y="0"/>
                </a:cxn>
              </a:cxnLst>
              <a:rect l="0" t="0" r="r" b="b"/>
              <a:pathLst>
                <a:path w="53" h="56">
                  <a:moveTo>
                    <a:pt x="52" y="0"/>
                  </a:moveTo>
                  <a:lnTo>
                    <a:pt x="52" y="0"/>
                  </a:lnTo>
                  <a:lnTo>
                    <a:pt x="0" y="54"/>
                  </a:lnTo>
                  <a:lnTo>
                    <a:pt x="1" y="56"/>
                  </a:lnTo>
                  <a:lnTo>
                    <a:pt x="52" y="4"/>
                  </a:lnTo>
                  <a:lnTo>
                    <a:pt x="52" y="0"/>
                  </a:lnTo>
                  <a:lnTo>
                    <a:pt x="52" y="4"/>
                  </a:lnTo>
                  <a:lnTo>
                    <a:pt x="53" y="2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72" name="Freeform 320"/>
            <p:cNvSpPr>
              <a:spLocks/>
            </p:cNvSpPr>
            <p:nvPr/>
          </p:nvSpPr>
          <p:spPr bwMode="auto">
            <a:xfrm>
              <a:off x="7686675" y="4926013"/>
              <a:ext cx="82550" cy="841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52" y="53"/>
                </a:cxn>
                <a:cxn ang="0">
                  <a:pos x="52" y="50"/>
                </a:cxn>
                <a:cxn ang="0">
                  <a:pos x="1" y="0"/>
                </a:cxn>
              </a:cxnLst>
              <a:rect l="0" t="0" r="r" b="b"/>
              <a:pathLst>
                <a:path w="52" h="53">
                  <a:moveTo>
                    <a:pt x="1" y="0"/>
                  </a:moveTo>
                  <a:lnTo>
                    <a:pt x="0" y="2"/>
                  </a:lnTo>
                  <a:lnTo>
                    <a:pt x="52" y="53"/>
                  </a:lnTo>
                  <a:lnTo>
                    <a:pt x="52" y="5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73" name="Freeform 321"/>
            <p:cNvSpPr>
              <a:spLocks/>
            </p:cNvSpPr>
            <p:nvPr/>
          </p:nvSpPr>
          <p:spPr bwMode="auto">
            <a:xfrm>
              <a:off x="7593013" y="4924425"/>
              <a:ext cx="93663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3"/>
                </a:cxn>
                <a:cxn ang="0">
                  <a:pos x="59" y="3"/>
                </a:cxn>
                <a:cxn ang="0">
                  <a:pos x="59" y="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59" h="3">
                  <a:moveTo>
                    <a:pt x="0" y="1"/>
                  </a:moveTo>
                  <a:lnTo>
                    <a:pt x="2" y="3"/>
                  </a:lnTo>
                  <a:lnTo>
                    <a:pt x="59" y="3"/>
                  </a:lnTo>
                  <a:lnTo>
                    <a:pt x="59" y="0"/>
                  </a:lnTo>
                  <a:lnTo>
                    <a:pt x="2" y="0"/>
                  </a:lnTo>
                  <a:lnTo>
                    <a:pt x="0" y="1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74" name="Freeform 322"/>
            <p:cNvSpPr>
              <a:spLocks/>
            </p:cNvSpPr>
            <p:nvPr/>
          </p:nvSpPr>
          <p:spPr bwMode="auto">
            <a:xfrm>
              <a:off x="7593013" y="4926013"/>
              <a:ext cx="3175" cy="168275"/>
            </a:xfrm>
            <a:custGeom>
              <a:avLst/>
              <a:gdLst/>
              <a:ahLst/>
              <a:cxnLst>
                <a:cxn ang="0">
                  <a:pos x="1" y="106"/>
                </a:cxn>
                <a:cxn ang="0">
                  <a:pos x="2" y="104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6"/>
                </a:cxn>
              </a:cxnLst>
              <a:rect l="0" t="0" r="r" b="b"/>
              <a:pathLst>
                <a:path w="2" h="106">
                  <a:moveTo>
                    <a:pt x="1" y="106"/>
                  </a:moveTo>
                  <a:lnTo>
                    <a:pt x="2" y="104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75" name="Rectangle 323"/>
            <p:cNvSpPr>
              <a:spLocks noChangeArrowheads="1"/>
            </p:cNvSpPr>
            <p:nvPr/>
          </p:nvSpPr>
          <p:spPr bwMode="auto">
            <a:xfrm>
              <a:off x="7594600" y="5091113"/>
              <a:ext cx="90488" cy="1588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76" name="Freeform 324"/>
            <p:cNvSpPr>
              <a:spLocks/>
            </p:cNvSpPr>
            <p:nvPr/>
          </p:nvSpPr>
          <p:spPr bwMode="auto">
            <a:xfrm>
              <a:off x="7685088" y="5091113"/>
              <a:ext cx="3175" cy="158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1" y="0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1"/>
                  </a:lnTo>
                  <a:lnTo>
                    <a:pt x="2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77" name="Freeform 325"/>
            <p:cNvSpPr>
              <a:spLocks/>
            </p:cNvSpPr>
            <p:nvPr/>
          </p:nvSpPr>
          <p:spPr bwMode="auto">
            <a:xfrm>
              <a:off x="7464425" y="4926013"/>
              <a:ext cx="117475" cy="165100"/>
            </a:xfrm>
            <a:custGeom>
              <a:avLst/>
              <a:gdLst/>
              <a:ahLst/>
              <a:cxnLst>
                <a:cxn ang="0">
                  <a:pos x="23" y="104"/>
                </a:cxn>
                <a:cxn ang="0">
                  <a:pos x="74" y="52"/>
                </a:cxn>
                <a:cxn ang="0">
                  <a:pos x="23" y="0"/>
                </a:cxn>
                <a:cxn ang="0">
                  <a:pos x="22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22" y="104"/>
                </a:cxn>
                <a:cxn ang="0">
                  <a:pos x="23" y="104"/>
                </a:cxn>
              </a:cxnLst>
              <a:rect l="0" t="0" r="r" b="b"/>
              <a:pathLst>
                <a:path w="74" h="104">
                  <a:moveTo>
                    <a:pt x="23" y="104"/>
                  </a:moveTo>
                  <a:lnTo>
                    <a:pt x="74" y="52"/>
                  </a:lnTo>
                  <a:lnTo>
                    <a:pt x="23" y="0"/>
                  </a:lnTo>
                  <a:lnTo>
                    <a:pt x="22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22" y="104"/>
                  </a:lnTo>
                  <a:lnTo>
                    <a:pt x="23" y="104"/>
                  </a:lnTo>
                  <a:close/>
                </a:path>
              </a:pathLst>
            </a:custGeom>
            <a:solidFill>
              <a:srgbClr val="DFDFD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78" name="Freeform 326"/>
            <p:cNvSpPr>
              <a:spLocks/>
            </p:cNvSpPr>
            <p:nvPr/>
          </p:nvSpPr>
          <p:spPr bwMode="auto">
            <a:xfrm>
              <a:off x="7497763" y="5005388"/>
              <a:ext cx="85725" cy="88900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52" y="0"/>
                </a:cxn>
                <a:cxn ang="0">
                  <a:pos x="0" y="52"/>
                </a:cxn>
                <a:cxn ang="0">
                  <a:pos x="1" y="56"/>
                </a:cxn>
                <a:cxn ang="0">
                  <a:pos x="53" y="4"/>
                </a:cxn>
                <a:cxn ang="0">
                  <a:pos x="53" y="0"/>
                </a:cxn>
                <a:cxn ang="0">
                  <a:pos x="53" y="4"/>
                </a:cxn>
                <a:cxn ang="0">
                  <a:pos x="54" y="2"/>
                </a:cxn>
                <a:cxn ang="0">
                  <a:pos x="53" y="0"/>
                </a:cxn>
              </a:cxnLst>
              <a:rect l="0" t="0" r="r" b="b"/>
              <a:pathLst>
                <a:path w="54" h="56">
                  <a:moveTo>
                    <a:pt x="53" y="0"/>
                  </a:moveTo>
                  <a:lnTo>
                    <a:pt x="52" y="0"/>
                  </a:lnTo>
                  <a:lnTo>
                    <a:pt x="0" y="52"/>
                  </a:lnTo>
                  <a:lnTo>
                    <a:pt x="1" y="56"/>
                  </a:lnTo>
                  <a:lnTo>
                    <a:pt x="53" y="4"/>
                  </a:lnTo>
                  <a:lnTo>
                    <a:pt x="53" y="0"/>
                  </a:lnTo>
                  <a:lnTo>
                    <a:pt x="53" y="4"/>
                  </a:lnTo>
                  <a:lnTo>
                    <a:pt x="54" y="2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79" name="Freeform 327"/>
            <p:cNvSpPr>
              <a:spLocks/>
            </p:cNvSpPr>
            <p:nvPr/>
          </p:nvSpPr>
          <p:spPr bwMode="auto">
            <a:xfrm>
              <a:off x="7497763" y="4926013"/>
              <a:ext cx="84138" cy="8413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51" y="53"/>
                </a:cxn>
                <a:cxn ang="0">
                  <a:pos x="53" y="50"/>
                </a:cxn>
                <a:cxn ang="0">
                  <a:pos x="1" y="0"/>
                </a:cxn>
                <a:cxn ang="0">
                  <a:pos x="0" y="2"/>
                </a:cxn>
              </a:cxnLst>
              <a:rect l="0" t="0" r="r" b="b"/>
              <a:pathLst>
                <a:path w="53" h="53">
                  <a:moveTo>
                    <a:pt x="0" y="2"/>
                  </a:moveTo>
                  <a:lnTo>
                    <a:pt x="0" y="2"/>
                  </a:lnTo>
                  <a:lnTo>
                    <a:pt x="51" y="53"/>
                  </a:lnTo>
                  <a:lnTo>
                    <a:pt x="53" y="50"/>
                  </a:lnTo>
                  <a:lnTo>
                    <a:pt x="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80" name="Freeform 328"/>
            <p:cNvSpPr>
              <a:spLocks/>
            </p:cNvSpPr>
            <p:nvPr/>
          </p:nvSpPr>
          <p:spPr bwMode="auto">
            <a:xfrm>
              <a:off x="7497763" y="4924425"/>
              <a:ext cx="3175" cy="47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2" y="1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3"/>
                  </a:lnTo>
                  <a:lnTo>
                    <a:pt x="2" y="1"/>
                  </a:lnTo>
                  <a:lnTo>
                    <a:pt x="0" y="0"/>
                  </a:lnTo>
                  <a:lnTo>
                    <a:pt x="2" y="1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81" name="Freeform 329"/>
            <p:cNvSpPr>
              <a:spLocks/>
            </p:cNvSpPr>
            <p:nvPr/>
          </p:nvSpPr>
          <p:spPr bwMode="auto">
            <a:xfrm>
              <a:off x="7462838" y="4924425"/>
              <a:ext cx="34925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22" y="3"/>
                </a:cxn>
                <a:cxn ang="0">
                  <a:pos x="22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22" h="3">
                  <a:moveTo>
                    <a:pt x="0" y="1"/>
                  </a:moveTo>
                  <a:lnTo>
                    <a:pt x="1" y="3"/>
                  </a:lnTo>
                  <a:lnTo>
                    <a:pt x="22" y="3"/>
                  </a:lnTo>
                  <a:lnTo>
                    <a:pt x="2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82" name="Freeform 330"/>
            <p:cNvSpPr>
              <a:spLocks/>
            </p:cNvSpPr>
            <p:nvPr/>
          </p:nvSpPr>
          <p:spPr bwMode="auto">
            <a:xfrm>
              <a:off x="7462838" y="4926013"/>
              <a:ext cx="1588" cy="168275"/>
            </a:xfrm>
            <a:custGeom>
              <a:avLst/>
              <a:gdLst/>
              <a:ahLst/>
              <a:cxnLst>
                <a:cxn ang="0">
                  <a:pos x="1" y="106"/>
                </a:cxn>
                <a:cxn ang="0">
                  <a:pos x="1" y="104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6"/>
                </a:cxn>
              </a:cxnLst>
              <a:rect l="0" t="0" r="r" b="b"/>
              <a:pathLst>
                <a:path w="1" h="106">
                  <a:moveTo>
                    <a:pt x="1" y="106"/>
                  </a:moveTo>
                  <a:lnTo>
                    <a:pt x="1" y="104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83" name="Freeform 331"/>
            <p:cNvSpPr>
              <a:spLocks/>
            </p:cNvSpPr>
            <p:nvPr/>
          </p:nvSpPr>
          <p:spPr bwMode="auto">
            <a:xfrm>
              <a:off x="7464425" y="5091113"/>
              <a:ext cx="36513" cy="1588"/>
            </a:xfrm>
            <a:custGeom>
              <a:avLst/>
              <a:gdLst/>
              <a:ahLst/>
              <a:cxnLst>
                <a:cxn ang="0">
                  <a:pos x="23" y="1"/>
                </a:cxn>
                <a:cxn ang="0">
                  <a:pos x="22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22" y="1"/>
                </a:cxn>
                <a:cxn ang="0">
                  <a:pos x="23" y="1"/>
                </a:cxn>
                <a:cxn ang="0">
                  <a:pos x="22" y="1"/>
                </a:cxn>
                <a:cxn ang="0">
                  <a:pos x="23" y="1"/>
                </a:cxn>
              </a:cxnLst>
              <a:rect l="0" t="0" r="r" b="b"/>
              <a:pathLst>
                <a:path w="23" h="1">
                  <a:moveTo>
                    <a:pt x="23" y="1"/>
                  </a:moveTo>
                  <a:lnTo>
                    <a:pt x="2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22" y="1"/>
                  </a:lnTo>
                  <a:lnTo>
                    <a:pt x="23" y="1"/>
                  </a:lnTo>
                  <a:lnTo>
                    <a:pt x="22" y="1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84" name="Freeform 332"/>
            <p:cNvSpPr>
              <a:spLocks/>
            </p:cNvSpPr>
            <p:nvPr/>
          </p:nvSpPr>
          <p:spPr bwMode="auto">
            <a:xfrm>
              <a:off x="7497763" y="5086350"/>
              <a:ext cx="3175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"/>
                </a:cxn>
                <a:cxn ang="0">
                  <a:pos x="2" y="4"/>
                </a:cxn>
                <a:cxn ang="0">
                  <a:pos x="2" y="3"/>
                </a:cxn>
                <a:cxn ang="0">
                  <a:pos x="0" y="0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3"/>
                  </a:lnTo>
                  <a:lnTo>
                    <a:pt x="2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85" name="Freeform 333"/>
            <p:cNvSpPr>
              <a:spLocks/>
            </p:cNvSpPr>
            <p:nvPr/>
          </p:nvSpPr>
          <p:spPr bwMode="auto">
            <a:xfrm>
              <a:off x="7345363" y="4932363"/>
              <a:ext cx="119063" cy="158750"/>
            </a:xfrm>
            <a:custGeom>
              <a:avLst/>
              <a:gdLst/>
              <a:ahLst/>
              <a:cxnLst>
                <a:cxn ang="0">
                  <a:pos x="23" y="100"/>
                </a:cxn>
                <a:cxn ang="0">
                  <a:pos x="75" y="48"/>
                </a:cxn>
                <a:cxn ang="0">
                  <a:pos x="23" y="0"/>
                </a:cxn>
                <a:cxn ang="0">
                  <a:pos x="0" y="0"/>
                </a:cxn>
                <a:cxn ang="0">
                  <a:pos x="0" y="100"/>
                </a:cxn>
                <a:cxn ang="0">
                  <a:pos x="23" y="100"/>
                </a:cxn>
              </a:cxnLst>
              <a:rect l="0" t="0" r="r" b="b"/>
              <a:pathLst>
                <a:path w="75" h="100">
                  <a:moveTo>
                    <a:pt x="23" y="100"/>
                  </a:moveTo>
                  <a:lnTo>
                    <a:pt x="75" y="48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100"/>
                  </a:lnTo>
                  <a:lnTo>
                    <a:pt x="23" y="100"/>
                  </a:lnTo>
                  <a:close/>
                </a:path>
              </a:pathLst>
            </a:custGeom>
            <a:solidFill>
              <a:srgbClr val="DFDFD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86" name="Freeform 334"/>
            <p:cNvSpPr>
              <a:spLocks/>
            </p:cNvSpPr>
            <p:nvPr/>
          </p:nvSpPr>
          <p:spPr bwMode="auto">
            <a:xfrm>
              <a:off x="7380288" y="5005388"/>
              <a:ext cx="85725" cy="88900"/>
            </a:xfrm>
            <a:custGeom>
              <a:avLst/>
              <a:gdLst/>
              <a:ahLst/>
              <a:cxnLst>
                <a:cxn ang="0">
                  <a:pos x="53" y="0"/>
                </a:cxn>
                <a:cxn ang="0">
                  <a:pos x="51" y="0"/>
                </a:cxn>
                <a:cxn ang="0">
                  <a:pos x="0" y="54"/>
                </a:cxn>
                <a:cxn ang="0">
                  <a:pos x="1" y="56"/>
                </a:cxn>
                <a:cxn ang="0">
                  <a:pos x="53" y="4"/>
                </a:cxn>
                <a:cxn ang="0">
                  <a:pos x="53" y="0"/>
                </a:cxn>
                <a:cxn ang="0">
                  <a:pos x="53" y="4"/>
                </a:cxn>
                <a:cxn ang="0">
                  <a:pos x="54" y="2"/>
                </a:cxn>
                <a:cxn ang="0">
                  <a:pos x="53" y="0"/>
                </a:cxn>
              </a:cxnLst>
              <a:rect l="0" t="0" r="r" b="b"/>
              <a:pathLst>
                <a:path w="54" h="56">
                  <a:moveTo>
                    <a:pt x="53" y="0"/>
                  </a:moveTo>
                  <a:lnTo>
                    <a:pt x="51" y="0"/>
                  </a:lnTo>
                  <a:lnTo>
                    <a:pt x="0" y="54"/>
                  </a:lnTo>
                  <a:lnTo>
                    <a:pt x="1" y="56"/>
                  </a:lnTo>
                  <a:lnTo>
                    <a:pt x="53" y="4"/>
                  </a:lnTo>
                  <a:lnTo>
                    <a:pt x="53" y="0"/>
                  </a:lnTo>
                  <a:lnTo>
                    <a:pt x="53" y="4"/>
                  </a:lnTo>
                  <a:lnTo>
                    <a:pt x="54" y="2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87" name="Freeform 335"/>
            <p:cNvSpPr>
              <a:spLocks/>
            </p:cNvSpPr>
            <p:nvPr/>
          </p:nvSpPr>
          <p:spPr bwMode="auto">
            <a:xfrm>
              <a:off x="7380288" y="4929188"/>
              <a:ext cx="82550" cy="809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51" y="51"/>
                </a:cxn>
                <a:cxn ang="0">
                  <a:pos x="52" y="48"/>
                </a:cxn>
                <a:cxn ang="0">
                  <a:pos x="0" y="0"/>
                </a:cxn>
              </a:cxnLst>
              <a:rect l="0" t="0" r="r" b="b"/>
              <a:pathLst>
                <a:path w="52" h="51">
                  <a:moveTo>
                    <a:pt x="0" y="0"/>
                  </a:moveTo>
                  <a:lnTo>
                    <a:pt x="0" y="2"/>
                  </a:lnTo>
                  <a:lnTo>
                    <a:pt x="51" y="51"/>
                  </a:lnTo>
                  <a:lnTo>
                    <a:pt x="52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88" name="Freeform 336"/>
            <p:cNvSpPr>
              <a:spLocks/>
            </p:cNvSpPr>
            <p:nvPr/>
          </p:nvSpPr>
          <p:spPr bwMode="auto">
            <a:xfrm>
              <a:off x="7340600" y="4929188"/>
              <a:ext cx="39688" cy="317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" y="2"/>
                </a:cxn>
                <a:cxn ang="0">
                  <a:pos x="25" y="2"/>
                </a:cxn>
                <a:cxn ang="0">
                  <a:pos x="25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w="25" h="2">
                  <a:moveTo>
                    <a:pt x="0" y="2"/>
                  </a:moveTo>
                  <a:lnTo>
                    <a:pt x="2" y="2"/>
                  </a:lnTo>
                  <a:lnTo>
                    <a:pt x="25" y="2"/>
                  </a:lnTo>
                  <a:lnTo>
                    <a:pt x="25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89" name="Freeform 337"/>
            <p:cNvSpPr>
              <a:spLocks/>
            </p:cNvSpPr>
            <p:nvPr/>
          </p:nvSpPr>
          <p:spPr bwMode="auto">
            <a:xfrm>
              <a:off x="7340600" y="4932363"/>
              <a:ext cx="4763" cy="161925"/>
            </a:xfrm>
            <a:custGeom>
              <a:avLst/>
              <a:gdLst/>
              <a:ahLst/>
              <a:cxnLst>
                <a:cxn ang="0">
                  <a:pos x="2" y="102"/>
                </a:cxn>
                <a:cxn ang="0">
                  <a:pos x="3" y="100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100"/>
                </a:cxn>
                <a:cxn ang="0">
                  <a:pos x="2" y="102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2" y="102"/>
                </a:cxn>
              </a:cxnLst>
              <a:rect l="0" t="0" r="r" b="b"/>
              <a:pathLst>
                <a:path w="3" h="102">
                  <a:moveTo>
                    <a:pt x="2" y="102"/>
                  </a:moveTo>
                  <a:lnTo>
                    <a:pt x="3" y="10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100"/>
                  </a:lnTo>
                  <a:lnTo>
                    <a:pt x="2" y="102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2" y="10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90" name="Rectangle 338"/>
            <p:cNvSpPr>
              <a:spLocks noChangeArrowheads="1"/>
            </p:cNvSpPr>
            <p:nvPr/>
          </p:nvSpPr>
          <p:spPr bwMode="auto">
            <a:xfrm>
              <a:off x="7345363" y="5091113"/>
              <a:ext cx="36513" cy="1588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91" name="Freeform 339"/>
            <p:cNvSpPr>
              <a:spLocks/>
            </p:cNvSpPr>
            <p:nvPr/>
          </p:nvSpPr>
          <p:spPr bwMode="auto">
            <a:xfrm>
              <a:off x="7186613" y="4926013"/>
              <a:ext cx="147638" cy="165100"/>
            </a:xfrm>
            <a:custGeom>
              <a:avLst/>
              <a:gdLst/>
              <a:ahLst/>
              <a:cxnLst>
                <a:cxn ang="0">
                  <a:pos x="42" y="104"/>
                </a:cxn>
                <a:cxn ang="0">
                  <a:pos x="93" y="52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42" y="104"/>
                </a:cxn>
              </a:cxnLst>
              <a:rect l="0" t="0" r="r" b="b"/>
              <a:pathLst>
                <a:path w="93" h="104">
                  <a:moveTo>
                    <a:pt x="42" y="104"/>
                  </a:moveTo>
                  <a:lnTo>
                    <a:pt x="93" y="52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42" y="104"/>
                  </a:lnTo>
                  <a:close/>
                </a:path>
              </a:pathLst>
            </a:custGeom>
            <a:solidFill>
              <a:srgbClr val="AAA9A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92" name="Freeform 340"/>
            <p:cNvSpPr>
              <a:spLocks/>
            </p:cNvSpPr>
            <p:nvPr/>
          </p:nvSpPr>
          <p:spPr bwMode="auto">
            <a:xfrm>
              <a:off x="7254875" y="5005388"/>
              <a:ext cx="82550" cy="88900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50" y="0"/>
                </a:cxn>
                <a:cxn ang="0">
                  <a:pos x="0" y="54"/>
                </a:cxn>
                <a:cxn ang="0">
                  <a:pos x="0" y="56"/>
                </a:cxn>
                <a:cxn ang="0">
                  <a:pos x="50" y="4"/>
                </a:cxn>
                <a:cxn ang="0">
                  <a:pos x="50" y="0"/>
                </a:cxn>
                <a:cxn ang="0">
                  <a:pos x="50" y="4"/>
                </a:cxn>
                <a:cxn ang="0">
                  <a:pos x="52" y="2"/>
                </a:cxn>
                <a:cxn ang="0">
                  <a:pos x="50" y="0"/>
                </a:cxn>
              </a:cxnLst>
              <a:rect l="0" t="0" r="r" b="b"/>
              <a:pathLst>
                <a:path w="52" h="56">
                  <a:moveTo>
                    <a:pt x="50" y="0"/>
                  </a:moveTo>
                  <a:lnTo>
                    <a:pt x="50" y="0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50" y="4"/>
                  </a:lnTo>
                  <a:lnTo>
                    <a:pt x="50" y="0"/>
                  </a:lnTo>
                  <a:lnTo>
                    <a:pt x="50" y="4"/>
                  </a:lnTo>
                  <a:lnTo>
                    <a:pt x="52" y="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93" name="Freeform 341"/>
            <p:cNvSpPr>
              <a:spLocks/>
            </p:cNvSpPr>
            <p:nvPr/>
          </p:nvSpPr>
          <p:spPr bwMode="auto">
            <a:xfrm>
              <a:off x="7254875" y="4924425"/>
              <a:ext cx="80963" cy="85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51" y="54"/>
                </a:cxn>
                <a:cxn ang="0">
                  <a:pos x="51" y="51"/>
                </a:cxn>
                <a:cxn ang="0">
                  <a:pos x="0" y="0"/>
                </a:cxn>
              </a:cxnLst>
              <a:rect l="0" t="0" r="r" b="b"/>
              <a:pathLst>
                <a:path w="51" h="54">
                  <a:moveTo>
                    <a:pt x="0" y="0"/>
                  </a:moveTo>
                  <a:lnTo>
                    <a:pt x="0" y="2"/>
                  </a:lnTo>
                  <a:lnTo>
                    <a:pt x="51" y="54"/>
                  </a:lnTo>
                  <a:lnTo>
                    <a:pt x="51" y="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94" name="Freeform 342"/>
            <p:cNvSpPr>
              <a:spLocks/>
            </p:cNvSpPr>
            <p:nvPr/>
          </p:nvSpPr>
          <p:spPr bwMode="auto">
            <a:xfrm>
              <a:off x="7186613" y="4924425"/>
              <a:ext cx="66675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42" y="3"/>
                </a:cxn>
                <a:cxn ang="0">
                  <a:pos x="42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42" h="3">
                  <a:moveTo>
                    <a:pt x="0" y="1"/>
                  </a:moveTo>
                  <a:lnTo>
                    <a:pt x="1" y="3"/>
                  </a:lnTo>
                  <a:lnTo>
                    <a:pt x="42" y="3"/>
                  </a:lnTo>
                  <a:lnTo>
                    <a:pt x="4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95" name="Freeform 343"/>
            <p:cNvSpPr>
              <a:spLocks/>
            </p:cNvSpPr>
            <p:nvPr/>
          </p:nvSpPr>
          <p:spPr bwMode="auto">
            <a:xfrm>
              <a:off x="7186613" y="4926013"/>
              <a:ext cx="1588" cy="168275"/>
            </a:xfrm>
            <a:custGeom>
              <a:avLst/>
              <a:gdLst/>
              <a:ahLst/>
              <a:cxnLst>
                <a:cxn ang="0">
                  <a:pos x="1" y="106"/>
                </a:cxn>
                <a:cxn ang="0">
                  <a:pos x="1" y="104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6"/>
                </a:cxn>
              </a:cxnLst>
              <a:rect l="0" t="0" r="r" b="b"/>
              <a:pathLst>
                <a:path w="1" h="106">
                  <a:moveTo>
                    <a:pt x="1" y="106"/>
                  </a:moveTo>
                  <a:lnTo>
                    <a:pt x="1" y="104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96" name="Freeform 344"/>
            <p:cNvSpPr>
              <a:spLocks/>
            </p:cNvSpPr>
            <p:nvPr/>
          </p:nvSpPr>
          <p:spPr bwMode="auto">
            <a:xfrm>
              <a:off x="7186613" y="5091113"/>
              <a:ext cx="65088" cy="1588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41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41" y="1"/>
                </a:cxn>
                <a:cxn ang="0">
                  <a:pos x="41" y="0"/>
                </a:cxn>
              </a:cxnLst>
              <a:rect l="0" t="0" r="r" b="b"/>
              <a:pathLst>
                <a:path w="41" h="1">
                  <a:moveTo>
                    <a:pt x="41" y="0"/>
                  </a:moveTo>
                  <a:lnTo>
                    <a:pt x="41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41" y="1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97" name="Freeform 345"/>
            <p:cNvSpPr>
              <a:spLocks/>
            </p:cNvSpPr>
            <p:nvPr/>
          </p:nvSpPr>
          <p:spPr bwMode="auto">
            <a:xfrm>
              <a:off x="7058025" y="4926013"/>
              <a:ext cx="106363" cy="165100"/>
            </a:xfrm>
            <a:custGeom>
              <a:avLst/>
              <a:gdLst/>
              <a:ahLst/>
              <a:cxnLst>
                <a:cxn ang="0">
                  <a:pos x="17" y="104"/>
                </a:cxn>
                <a:cxn ang="0">
                  <a:pos x="67" y="52"/>
                </a:cxn>
                <a:cxn ang="0">
                  <a:pos x="16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6" y="104"/>
                </a:cxn>
                <a:cxn ang="0">
                  <a:pos x="17" y="104"/>
                </a:cxn>
              </a:cxnLst>
              <a:rect l="0" t="0" r="r" b="b"/>
              <a:pathLst>
                <a:path w="67" h="104">
                  <a:moveTo>
                    <a:pt x="17" y="104"/>
                  </a:moveTo>
                  <a:lnTo>
                    <a:pt x="67" y="52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6" y="104"/>
                  </a:lnTo>
                  <a:lnTo>
                    <a:pt x="17" y="104"/>
                  </a:lnTo>
                  <a:close/>
                </a:path>
              </a:pathLst>
            </a:custGeom>
            <a:solidFill>
              <a:srgbClr val="AAA9A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98" name="Freeform 346"/>
            <p:cNvSpPr>
              <a:spLocks/>
            </p:cNvSpPr>
            <p:nvPr/>
          </p:nvSpPr>
          <p:spPr bwMode="auto">
            <a:xfrm>
              <a:off x="7085013" y="5005388"/>
              <a:ext cx="80963" cy="88900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49" y="0"/>
                </a:cxn>
                <a:cxn ang="0">
                  <a:pos x="0" y="52"/>
                </a:cxn>
                <a:cxn ang="0">
                  <a:pos x="1" y="56"/>
                </a:cxn>
                <a:cxn ang="0">
                  <a:pos x="50" y="4"/>
                </a:cxn>
                <a:cxn ang="0">
                  <a:pos x="50" y="0"/>
                </a:cxn>
                <a:cxn ang="0">
                  <a:pos x="50" y="4"/>
                </a:cxn>
                <a:cxn ang="0">
                  <a:pos x="51" y="2"/>
                </a:cxn>
                <a:cxn ang="0">
                  <a:pos x="50" y="0"/>
                </a:cxn>
              </a:cxnLst>
              <a:rect l="0" t="0" r="r" b="b"/>
              <a:pathLst>
                <a:path w="51" h="56">
                  <a:moveTo>
                    <a:pt x="50" y="0"/>
                  </a:moveTo>
                  <a:lnTo>
                    <a:pt x="49" y="0"/>
                  </a:lnTo>
                  <a:lnTo>
                    <a:pt x="0" y="52"/>
                  </a:lnTo>
                  <a:lnTo>
                    <a:pt x="1" y="56"/>
                  </a:lnTo>
                  <a:lnTo>
                    <a:pt x="50" y="4"/>
                  </a:lnTo>
                  <a:lnTo>
                    <a:pt x="50" y="0"/>
                  </a:lnTo>
                  <a:lnTo>
                    <a:pt x="50" y="4"/>
                  </a:lnTo>
                  <a:lnTo>
                    <a:pt x="51" y="2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299" name="Freeform 347"/>
            <p:cNvSpPr>
              <a:spLocks/>
            </p:cNvSpPr>
            <p:nvPr/>
          </p:nvSpPr>
          <p:spPr bwMode="auto">
            <a:xfrm>
              <a:off x="7085013" y="4926013"/>
              <a:ext cx="80963" cy="8413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50" y="53"/>
                </a:cxn>
                <a:cxn ang="0">
                  <a:pos x="51" y="50"/>
                </a:cxn>
                <a:cxn ang="0">
                  <a:pos x="1" y="0"/>
                </a:cxn>
                <a:cxn ang="0">
                  <a:pos x="0" y="2"/>
                </a:cxn>
              </a:cxnLst>
              <a:rect l="0" t="0" r="r" b="b"/>
              <a:pathLst>
                <a:path w="51" h="53">
                  <a:moveTo>
                    <a:pt x="0" y="2"/>
                  </a:moveTo>
                  <a:lnTo>
                    <a:pt x="0" y="2"/>
                  </a:lnTo>
                  <a:lnTo>
                    <a:pt x="50" y="53"/>
                  </a:lnTo>
                  <a:lnTo>
                    <a:pt x="51" y="50"/>
                  </a:lnTo>
                  <a:lnTo>
                    <a:pt x="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00" name="Freeform 348"/>
            <p:cNvSpPr>
              <a:spLocks/>
            </p:cNvSpPr>
            <p:nvPr/>
          </p:nvSpPr>
          <p:spPr bwMode="auto">
            <a:xfrm>
              <a:off x="7085013" y="4924425"/>
              <a:ext cx="3175" cy="47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2" y="1"/>
                </a:cxn>
                <a:cxn ang="0">
                  <a:pos x="0" y="0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3"/>
                  </a:lnTo>
                  <a:lnTo>
                    <a:pt x="2" y="1"/>
                  </a:lnTo>
                  <a:lnTo>
                    <a:pt x="0" y="0"/>
                  </a:lnTo>
                  <a:lnTo>
                    <a:pt x="2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01" name="Freeform 349"/>
            <p:cNvSpPr>
              <a:spLocks/>
            </p:cNvSpPr>
            <p:nvPr/>
          </p:nvSpPr>
          <p:spPr bwMode="auto">
            <a:xfrm>
              <a:off x="7056438" y="4924425"/>
              <a:ext cx="26988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17" y="3"/>
                </a:cxn>
                <a:cxn ang="0">
                  <a:pos x="17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7" h="3">
                  <a:moveTo>
                    <a:pt x="0" y="1"/>
                  </a:moveTo>
                  <a:lnTo>
                    <a:pt x="1" y="3"/>
                  </a:lnTo>
                  <a:lnTo>
                    <a:pt x="17" y="3"/>
                  </a:lnTo>
                  <a:lnTo>
                    <a:pt x="17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02" name="Freeform 350"/>
            <p:cNvSpPr>
              <a:spLocks/>
            </p:cNvSpPr>
            <p:nvPr/>
          </p:nvSpPr>
          <p:spPr bwMode="auto">
            <a:xfrm>
              <a:off x="7056438" y="4926013"/>
              <a:ext cx="3175" cy="168275"/>
            </a:xfrm>
            <a:custGeom>
              <a:avLst/>
              <a:gdLst/>
              <a:ahLst/>
              <a:cxnLst>
                <a:cxn ang="0">
                  <a:pos x="1" y="106"/>
                </a:cxn>
                <a:cxn ang="0">
                  <a:pos x="2" y="104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6"/>
                </a:cxn>
              </a:cxnLst>
              <a:rect l="0" t="0" r="r" b="b"/>
              <a:pathLst>
                <a:path w="2" h="106">
                  <a:moveTo>
                    <a:pt x="1" y="106"/>
                  </a:moveTo>
                  <a:lnTo>
                    <a:pt x="2" y="104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03" name="Freeform 351"/>
            <p:cNvSpPr>
              <a:spLocks/>
            </p:cNvSpPr>
            <p:nvPr/>
          </p:nvSpPr>
          <p:spPr bwMode="auto">
            <a:xfrm>
              <a:off x="7058025" y="5091113"/>
              <a:ext cx="28575" cy="1588"/>
            </a:xfrm>
            <a:custGeom>
              <a:avLst/>
              <a:gdLst/>
              <a:ahLst/>
              <a:cxnLst>
                <a:cxn ang="0">
                  <a:pos x="18" y="1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17" y="1"/>
                </a:cxn>
                <a:cxn ang="0">
                  <a:pos x="18" y="1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7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18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04" name="Freeform 352"/>
            <p:cNvSpPr>
              <a:spLocks/>
            </p:cNvSpPr>
            <p:nvPr/>
          </p:nvSpPr>
          <p:spPr bwMode="auto">
            <a:xfrm>
              <a:off x="7085013" y="5086350"/>
              <a:ext cx="3175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2" y="4"/>
                </a:cxn>
                <a:cxn ang="0">
                  <a:pos x="0" y="0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05" name="Freeform 353"/>
            <p:cNvSpPr>
              <a:spLocks/>
            </p:cNvSpPr>
            <p:nvPr/>
          </p:nvSpPr>
          <p:spPr bwMode="auto">
            <a:xfrm>
              <a:off x="6846888" y="4926013"/>
              <a:ext cx="185738" cy="165100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52" y="0"/>
                </a:cxn>
                <a:cxn ang="0">
                  <a:pos x="51" y="0"/>
                </a:cxn>
                <a:cxn ang="0">
                  <a:pos x="0" y="52"/>
                </a:cxn>
                <a:cxn ang="0">
                  <a:pos x="51" y="104"/>
                </a:cxn>
                <a:cxn ang="0">
                  <a:pos x="52" y="104"/>
                </a:cxn>
                <a:cxn ang="0">
                  <a:pos x="117" y="104"/>
                </a:cxn>
                <a:cxn ang="0">
                  <a:pos x="117" y="0"/>
                </a:cxn>
              </a:cxnLst>
              <a:rect l="0" t="0" r="r" b="b"/>
              <a:pathLst>
                <a:path w="117" h="104">
                  <a:moveTo>
                    <a:pt x="117" y="0"/>
                  </a:moveTo>
                  <a:lnTo>
                    <a:pt x="52" y="0"/>
                  </a:lnTo>
                  <a:lnTo>
                    <a:pt x="51" y="0"/>
                  </a:lnTo>
                  <a:lnTo>
                    <a:pt x="0" y="52"/>
                  </a:lnTo>
                  <a:lnTo>
                    <a:pt x="51" y="104"/>
                  </a:lnTo>
                  <a:lnTo>
                    <a:pt x="52" y="104"/>
                  </a:lnTo>
                  <a:lnTo>
                    <a:pt x="117" y="104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AAA9A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06" name="Freeform 354"/>
            <p:cNvSpPr>
              <a:spLocks/>
            </p:cNvSpPr>
            <p:nvPr/>
          </p:nvSpPr>
          <p:spPr bwMode="auto">
            <a:xfrm>
              <a:off x="6927850" y="4924425"/>
              <a:ext cx="106363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67" y="3"/>
                </a:cxn>
                <a:cxn ang="0">
                  <a:pos x="67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67" h="3">
                  <a:moveTo>
                    <a:pt x="0" y="1"/>
                  </a:moveTo>
                  <a:lnTo>
                    <a:pt x="1" y="3"/>
                  </a:lnTo>
                  <a:lnTo>
                    <a:pt x="67" y="3"/>
                  </a:lnTo>
                  <a:lnTo>
                    <a:pt x="67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07" name="Freeform 355"/>
            <p:cNvSpPr>
              <a:spLocks/>
            </p:cNvSpPr>
            <p:nvPr/>
          </p:nvSpPr>
          <p:spPr bwMode="auto">
            <a:xfrm>
              <a:off x="6842125" y="4926013"/>
              <a:ext cx="85725" cy="84138"/>
            </a:xfrm>
            <a:custGeom>
              <a:avLst/>
              <a:gdLst/>
              <a:ahLst/>
              <a:cxnLst>
                <a:cxn ang="0">
                  <a:pos x="1" y="53"/>
                </a:cxn>
                <a:cxn ang="0">
                  <a:pos x="2" y="53"/>
                </a:cxn>
                <a:cxn ang="0">
                  <a:pos x="54" y="2"/>
                </a:cxn>
                <a:cxn ang="0">
                  <a:pos x="53" y="0"/>
                </a:cxn>
                <a:cxn ang="0">
                  <a:pos x="1" y="50"/>
                </a:cxn>
                <a:cxn ang="0">
                  <a:pos x="1" y="53"/>
                </a:cxn>
                <a:cxn ang="0">
                  <a:pos x="1" y="50"/>
                </a:cxn>
                <a:cxn ang="0">
                  <a:pos x="0" y="51"/>
                </a:cxn>
                <a:cxn ang="0">
                  <a:pos x="1" y="53"/>
                </a:cxn>
              </a:cxnLst>
              <a:rect l="0" t="0" r="r" b="b"/>
              <a:pathLst>
                <a:path w="54" h="53">
                  <a:moveTo>
                    <a:pt x="1" y="53"/>
                  </a:moveTo>
                  <a:lnTo>
                    <a:pt x="2" y="53"/>
                  </a:lnTo>
                  <a:lnTo>
                    <a:pt x="54" y="2"/>
                  </a:lnTo>
                  <a:lnTo>
                    <a:pt x="53" y="0"/>
                  </a:lnTo>
                  <a:lnTo>
                    <a:pt x="1" y="50"/>
                  </a:lnTo>
                  <a:lnTo>
                    <a:pt x="1" y="53"/>
                  </a:lnTo>
                  <a:lnTo>
                    <a:pt x="1" y="50"/>
                  </a:lnTo>
                  <a:lnTo>
                    <a:pt x="0" y="51"/>
                  </a:lnTo>
                  <a:lnTo>
                    <a:pt x="1" y="53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08" name="Freeform 356"/>
            <p:cNvSpPr>
              <a:spLocks/>
            </p:cNvSpPr>
            <p:nvPr/>
          </p:nvSpPr>
          <p:spPr bwMode="auto">
            <a:xfrm>
              <a:off x="6845300" y="5005388"/>
              <a:ext cx="82550" cy="88900"/>
            </a:xfrm>
            <a:custGeom>
              <a:avLst/>
              <a:gdLst/>
              <a:ahLst/>
              <a:cxnLst>
                <a:cxn ang="0">
                  <a:pos x="52" y="54"/>
                </a:cxn>
                <a:cxn ang="0">
                  <a:pos x="52" y="54"/>
                </a:cxn>
                <a:cxn ang="0">
                  <a:pos x="1" y="0"/>
                </a:cxn>
                <a:cxn ang="0">
                  <a:pos x="0" y="4"/>
                </a:cxn>
                <a:cxn ang="0">
                  <a:pos x="51" y="56"/>
                </a:cxn>
                <a:cxn ang="0">
                  <a:pos x="52" y="54"/>
                </a:cxn>
              </a:cxnLst>
              <a:rect l="0" t="0" r="r" b="b"/>
              <a:pathLst>
                <a:path w="52" h="56">
                  <a:moveTo>
                    <a:pt x="52" y="54"/>
                  </a:moveTo>
                  <a:lnTo>
                    <a:pt x="52" y="54"/>
                  </a:lnTo>
                  <a:lnTo>
                    <a:pt x="1" y="0"/>
                  </a:lnTo>
                  <a:lnTo>
                    <a:pt x="0" y="4"/>
                  </a:lnTo>
                  <a:lnTo>
                    <a:pt x="51" y="56"/>
                  </a:lnTo>
                  <a:lnTo>
                    <a:pt x="52" y="54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09" name="Freeform 357"/>
            <p:cNvSpPr>
              <a:spLocks/>
            </p:cNvSpPr>
            <p:nvPr/>
          </p:nvSpPr>
          <p:spPr bwMode="auto">
            <a:xfrm>
              <a:off x="6929438" y="5091113"/>
              <a:ext cx="106363" cy="1588"/>
            </a:xfrm>
            <a:custGeom>
              <a:avLst/>
              <a:gdLst/>
              <a:ahLst/>
              <a:cxnLst>
                <a:cxn ang="0">
                  <a:pos x="67" y="0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66" y="1"/>
                </a:cxn>
                <a:cxn ang="0">
                  <a:pos x="67" y="0"/>
                </a:cxn>
                <a:cxn ang="0">
                  <a:pos x="66" y="1"/>
                </a:cxn>
                <a:cxn ang="0">
                  <a:pos x="67" y="1"/>
                </a:cxn>
                <a:cxn ang="0">
                  <a:pos x="67" y="0"/>
                </a:cxn>
              </a:cxnLst>
              <a:rect l="0" t="0" r="r" b="b"/>
              <a:pathLst>
                <a:path w="67" h="1">
                  <a:moveTo>
                    <a:pt x="67" y="0"/>
                  </a:moveTo>
                  <a:lnTo>
                    <a:pt x="66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66" y="1"/>
                  </a:lnTo>
                  <a:lnTo>
                    <a:pt x="67" y="0"/>
                  </a:lnTo>
                  <a:lnTo>
                    <a:pt x="66" y="1"/>
                  </a:lnTo>
                  <a:lnTo>
                    <a:pt x="67" y="1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10" name="Freeform 358"/>
            <p:cNvSpPr>
              <a:spLocks/>
            </p:cNvSpPr>
            <p:nvPr/>
          </p:nvSpPr>
          <p:spPr bwMode="auto">
            <a:xfrm>
              <a:off x="7029450" y="4924425"/>
              <a:ext cx="4763" cy="16668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0" y="105"/>
                </a:cxn>
                <a:cxn ang="0">
                  <a:pos x="3" y="105"/>
                </a:cxn>
                <a:cxn ang="0">
                  <a:pos x="3" y="0"/>
                </a:cxn>
                <a:cxn ang="0">
                  <a:pos x="2" y="0"/>
                </a:cxn>
                <a:cxn ang="0">
                  <a:pos x="3" y="0"/>
                </a:cxn>
                <a:cxn ang="0">
                  <a:pos x="3" y="0"/>
                </a:cxn>
                <a:cxn ang="0">
                  <a:pos x="2" y="0"/>
                </a:cxn>
              </a:cxnLst>
              <a:rect l="0" t="0" r="r" b="b"/>
              <a:pathLst>
                <a:path w="3" h="105">
                  <a:moveTo>
                    <a:pt x="2" y="0"/>
                  </a:moveTo>
                  <a:lnTo>
                    <a:pt x="0" y="0"/>
                  </a:lnTo>
                  <a:lnTo>
                    <a:pt x="0" y="105"/>
                  </a:lnTo>
                  <a:lnTo>
                    <a:pt x="3" y="105"/>
                  </a:lnTo>
                  <a:lnTo>
                    <a:pt x="3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11" name="Freeform 359"/>
            <p:cNvSpPr>
              <a:spLocks/>
            </p:cNvSpPr>
            <p:nvPr/>
          </p:nvSpPr>
          <p:spPr bwMode="auto">
            <a:xfrm>
              <a:off x="6735763" y="5156200"/>
              <a:ext cx="150813" cy="160338"/>
            </a:xfrm>
            <a:custGeom>
              <a:avLst/>
              <a:gdLst/>
              <a:ahLst/>
              <a:cxnLst>
                <a:cxn ang="0">
                  <a:pos x="95" y="0"/>
                </a:cxn>
                <a:cxn ang="0">
                  <a:pos x="52" y="0"/>
                </a:cxn>
                <a:cxn ang="0">
                  <a:pos x="51" y="2"/>
                </a:cxn>
                <a:cxn ang="0">
                  <a:pos x="0" y="54"/>
                </a:cxn>
                <a:cxn ang="0">
                  <a:pos x="51" y="101"/>
                </a:cxn>
                <a:cxn ang="0">
                  <a:pos x="52" y="101"/>
                </a:cxn>
                <a:cxn ang="0">
                  <a:pos x="95" y="101"/>
                </a:cxn>
                <a:cxn ang="0">
                  <a:pos x="95" y="0"/>
                </a:cxn>
              </a:cxnLst>
              <a:rect l="0" t="0" r="r" b="b"/>
              <a:pathLst>
                <a:path w="95" h="101">
                  <a:moveTo>
                    <a:pt x="95" y="0"/>
                  </a:moveTo>
                  <a:lnTo>
                    <a:pt x="52" y="0"/>
                  </a:lnTo>
                  <a:lnTo>
                    <a:pt x="51" y="2"/>
                  </a:lnTo>
                  <a:lnTo>
                    <a:pt x="0" y="54"/>
                  </a:lnTo>
                  <a:lnTo>
                    <a:pt x="51" y="101"/>
                  </a:lnTo>
                  <a:lnTo>
                    <a:pt x="52" y="101"/>
                  </a:lnTo>
                  <a:lnTo>
                    <a:pt x="95" y="101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AAA9A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12" name="Freeform 360"/>
            <p:cNvSpPr>
              <a:spLocks/>
            </p:cNvSpPr>
            <p:nvPr/>
          </p:nvSpPr>
          <p:spPr bwMode="auto">
            <a:xfrm>
              <a:off x="6815138" y="5156200"/>
              <a:ext cx="69850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"/>
                </a:cxn>
                <a:cxn ang="0">
                  <a:pos x="44" y="1"/>
                </a:cxn>
                <a:cxn ang="0">
                  <a:pos x="44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44" h="1">
                  <a:moveTo>
                    <a:pt x="0" y="0"/>
                  </a:moveTo>
                  <a:lnTo>
                    <a:pt x="2" y="1"/>
                  </a:lnTo>
                  <a:lnTo>
                    <a:pt x="44" y="1"/>
                  </a:lnTo>
                  <a:lnTo>
                    <a:pt x="4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13" name="Freeform 361"/>
            <p:cNvSpPr>
              <a:spLocks/>
            </p:cNvSpPr>
            <p:nvPr/>
          </p:nvSpPr>
          <p:spPr bwMode="auto">
            <a:xfrm>
              <a:off x="6815138" y="5156200"/>
              <a:ext cx="3175" cy="1588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2" y="1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lnTo>
                    <a:pt x="2" y="1"/>
                  </a:lnTo>
                  <a:lnTo>
                    <a:pt x="0" y="0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14" name="Freeform 362"/>
            <p:cNvSpPr>
              <a:spLocks/>
            </p:cNvSpPr>
            <p:nvPr/>
          </p:nvSpPr>
          <p:spPr bwMode="auto">
            <a:xfrm>
              <a:off x="6731000" y="5156200"/>
              <a:ext cx="85725" cy="85725"/>
            </a:xfrm>
            <a:custGeom>
              <a:avLst/>
              <a:gdLst/>
              <a:ahLst/>
              <a:cxnLst>
                <a:cxn ang="0">
                  <a:pos x="2" y="54"/>
                </a:cxn>
                <a:cxn ang="0">
                  <a:pos x="3" y="54"/>
                </a:cxn>
                <a:cxn ang="0">
                  <a:pos x="54" y="2"/>
                </a:cxn>
                <a:cxn ang="0">
                  <a:pos x="53" y="0"/>
                </a:cxn>
                <a:cxn ang="0">
                  <a:pos x="2" y="52"/>
                </a:cxn>
                <a:cxn ang="0">
                  <a:pos x="2" y="54"/>
                </a:cxn>
                <a:cxn ang="0">
                  <a:pos x="2" y="52"/>
                </a:cxn>
                <a:cxn ang="0">
                  <a:pos x="0" y="54"/>
                </a:cxn>
                <a:cxn ang="0">
                  <a:pos x="2" y="54"/>
                </a:cxn>
              </a:cxnLst>
              <a:rect l="0" t="0" r="r" b="b"/>
              <a:pathLst>
                <a:path w="54" h="54">
                  <a:moveTo>
                    <a:pt x="2" y="54"/>
                  </a:moveTo>
                  <a:lnTo>
                    <a:pt x="3" y="54"/>
                  </a:lnTo>
                  <a:lnTo>
                    <a:pt x="54" y="2"/>
                  </a:lnTo>
                  <a:lnTo>
                    <a:pt x="53" y="0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2" y="52"/>
                  </a:lnTo>
                  <a:lnTo>
                    <a:pt x="0" y="54"/>
                  </a:lnTo>
                  <a:lnTo>
                    <a:pt x="2" y="54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15" name="Freeform 363"/>
            <p:cNvSpPr>
              <a:spLocks/>
            </p:cNvSpPr>
            <p:nvPr/>
          </p:nvSpPr>
          <p:spPr bwMode="auto">
            <a:xfrm>
              <a:off x="6734175" y="5237163"/>
              <a:ext cx="84138" cy="82550"/>
            </a:xfrm>
            <a:custGeom>
              <a:avLst/>
              <a:gdLst/>
              <a:ahLst/>
              <a:cxnLst>
                <a:cxn ang="0">
                  <a:pos x="52" y="52"/>
                </a:cxn>
                <a:cxn ang="0">
                  <a:pos x="53" y="48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52" y="52"/>
                </a:cxn>
              </a:cxnLst>
              <a:rect l="0" t="0" r="r" b="b"/>
              <a:pathLst>
                <a:path w="53" h="52">
                  <a:moveTo>
                    <a:pt x="52" y="52"/>
                  </a:moveTo>
                  <a:lnTo>
                    <a:pt x="53" y="48"/>
                  </a:lnTo>
                  <a:lnTo>
                    <a:pt x="1" y="0"/>
                  </a:lnTo>
                  <a:lnTo>
                    <a:pt x="0" y="2"/>
                  </a:lnTo>
                  <a:lnTo>
                    <a:pt x="52" y="5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16" name="Freeform 364"/>
            <p:cNvSpPr>
              <a:spLocks/>
            </p:cNvSpPr>
            <p:nvPr/>
          </p:nvSpPr>
          <p:spPr bwMode="auto">
            <a:xfrm>
              <a:off x="6815138" y="5314950"/>
              <a:ext cx="3175" cy="4763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2" y="1"/>
                </a:cxn>
                <a:cxn ang="0">
                  <a:pos x="2" y="0"/>
                </a:cxn>
                <a:cxn ang="0">
                  <a:pos x="0" y="3"/>
                </a:cxn>
                <a:cxn ang="0">
                  <a:pos x="2" y="3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2" y="1"/>
                  </a:lnTo>
                  <a:lnTo>
                    <a:pt x="2" y="0"/>
                  </a:lnTo>
                  <a:lnTo>
                    <a:pt x="0" y="3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17" name="Freeform 365"/>
            <p:cNvSpPr>
              <a:spLocks/>
            </p:cNvSpPr>
            <p:nvPr/>
          </p:nvSpPr>
          <p:spPr bwMode="auto">
            <a:xfrm>
              <a:off x="6818313" y="5314950"/>
              <a:ext cx="66675" cy="4763"/>
            </a:xfrm>
            <a:custGeom>
              <a:avLst/>
              <a:gdLst/>
              <a:ahLst/>
              <a:cxnLst>
                <a:cxn ang="0">
                  <a:pos x="42" y="1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42" y="3"/>
                </a:cxn>
                <a:cxn ang="0">
                  <a:pos x="42" y="1"/>
                </a:cxn>
                <a:cxn ang="0">
                  <a:pos x="42" y="3"/>
                </a:cxn>
                <a:cxn ang="0">
                  <a:pos x="42" y="1"/>
                </a:cxn>
              </a:cxnLst>
              <a:rect l="0" t="0" r="r" b="b"/>
              <a:pathLst>
                <a:path w="42" h="3">
                  <a:moveTo>
                    <a:pt x="42" y="1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42" y="3"/>
                  </a:lnTo>
                  <a:lnTo>
                    <a:pt x="42" y="1"/>
                  </a:lnTo>
                  <a:lnTo>
                    <a:pt x="42" y="3"/>
                  </a:lnTo>
                  <a:lnTo>
                    <a:pt x="42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18" name="Rectangle 366"/>
            <p:cNvSpPr>
              <a:spLocks noChangeArrowheads="1"/>
            </p:cNvSpPr>
            <p:nvPr/>
          </p:nvSpPr>
          <p:spPr bwMode="auto">
            <a:xfrm>
              <a:off x="6883400" y="5156200"/>
              <a:ext cx="3175" cy="160338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19" name="Freeform 367"/>
            <p:cNvSpPr>
              <a:spLocks/>
            </p:cNvSpPr>
            <p:nvPr/>
          </p:nvSpPr>
          <p:spPr bwMode="auto">
            <a:xfrm>
              <a:off x="6551613" y="4926013"/>
              <a:ext cx="176213" cy="165100"/>
            </a:xfrm>
            <a:custGeom>
              <a:avLst/>
              <a:gdLst/>
              <a:ahLst/>
              <a:cxnLst>
                <a:cxn ang="0">
                  <a:pos x="111" y="0"/>
                </a:cxn>
                <a:cxn ang="0">
                  <a:pos x="52" y="0"/>
                </a:cxn>
                <a:cxn ang="0">
                  <a:pos x="0" y="52"/>
                </a:cxn>
                <a:cxn ang="0">
                  <a:pos x="51" y="104"/>
                </a:cxn>
                <a:cxn ang="0">
                  <a:pos x="52" y="104"/>
                </a:cxn>
                <a:cxn ang="0">
                  <a:pos x="111" y="104"/>
                </a:cxn>
                <a:cxn ang="0">
                  <a:pos x="111" y="0"/>
                </a:cxn>
              </a:cxnLst>
              <a:rect l="0" t="0" r="r" b="b"/>
              <a:pathLst>
                <a:path w="111" h="104">
                  <a:moveTo>
                    <a:pt x="111" y="0"/>
                  </a:moveTo>
                  <a:lnTo>
                    <a:pt x="52" y="0"/>
                  </a:lnTo>
                  <a:lnTo>
                    <a:pt x="0" y="52"/>
                  </a:lnTo>
                  <a:lnTo>
                    <a:pt x="51" y="104"/>
                  </a:lnTo>
                  <a:lnTo>
                    <a:pt x="52" y="104"/>
                  </a:lnTo>
                  <a:lnTo>
                    <a:pt x="111" y="104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605E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20" name="Freeform 368"/>
            <p:cNvSpPr>
              <a:spLocks/>
            </p:cNvSpPr>
            <p:nvPr/>
          </p:nvSpPr>
          <p:spPr bwMode="auto">
            <a:xfrm>
              <a:off x="6632575" y="4924425"/>
              <a:ext cx="95250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60" y="3"/>
                </a:cxn>
                <a:cxn ang="0">
                  <a:pos x="60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60" h="3">
                  <a:moveTo>
                    <a:pt x="0" y="1"/>
                  </a:moveTo>
                  <a:lnTo>
                    <a:pt x="1" y="3"/>
                  </a:lnTo>
                  <a:lnTo>
                    <a:pt x="60" y="3"/>
                  </a:lnTo>
                  <a:lnTo>
                    <a:pt x="60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21" name="Freeform 369"/>
            <p:cNvSpPr>
              <a:spLocks/>
            </p:cNvSpPr>
            <p:nvPr/>
          </p:nvSpPr>
          <p:spPr bwMode="auto">
            <a:xfrm>
              <a:off x="6632575" y="4926013"/>
              <a:ext cx="1588" cy="3175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1" y="2"/>
                </a:cxn>
                <a:cxn ang="0">
                  <a:pos x="0" y="0"/>
                </a:cxn>
                <a:cxn ang="0">
                  <a:pos x="1" y="2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lnTo>
                    <a:pt x="0" y="0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22" name="Freeform 370"/>
            <p:cNvSpPr>
              <a:spLocks/>
            </p:cNvSpPr>
            <p:nvPr/>
          </p:nvSpPr>
          <p:spPr bwMode="auto">
            <a:xfrm>
              <a:off x="6548438" y="4926013"/>
              <a:ext cx="85725" cy="84138"/>
            </a:xfrm>
            <a:custGeom>
              <a:avLst/>
              <a:gdLst/>
              <a:ahLst/>
              <a:cxnLst>
                <a:cxn ang="0">
                  <a:pos x="1" y="53"/>
                </a:cxn>
                <a:cxn ang="0">
                  <a:pos x="2" y="53"/>
                </a:cxn>
                <a:cxn ang="0">
                  <a:pos x="54" y="2"/>
                </a:cxn>
                <a:cxn ang="0">
                  <a:pos x="53" y="0"/>
                </a:cxn>
                <a:cxn ang="0">
                  <a:pos x="1" y="50"/>
                </a:cxn>
                <a:cxn ang="0">
                  <a:pos x="1" y="53"/>
                </a:cxn>
                <a:cxn ang="0">
                  <a:pos x="1" y="50"/>
                </a:cxn>
                <a:cxn ang="0">
                  <a:pos x="0" y="51"/>
                </a:cxn>
                <a:cxn ang="0">
                  <a:pos x="1" y="53"/>
                </a:cxn>
              </a:cxnLst>
              <a:rect l="0" t="0" r="r" b="b"/>
              <a:pathLst>
                <a:path w="54" h="53">
                  <a:moveTo>
                    <a:pt x="1" y="53"/>
                  </a:moveTo>
                  <a:lnTo>
                    <a:pt x="2" y="53"/>
                  </a:lnTo>
                  <a:lnTo>
                    <a:pt x="54" y="2"/>
                  </a:lnTo>
                  <a:lnTo>
                    <a:pt x="53" y="0"/>
                  </a:lnTo>
                  <a:lnTo>
                    <a:pt x="1" y="50"/>
                  </a:lnTo>
                  <a:lnTo>
                    <a:pt x="1" y="53"/>
                  </a:lnTo>
                  <a:lnTo>
                    <a:pt x="1" y="50"/>
                  </a:lnTo>
                  <a:lnTo>
                    <a:pt x="0" y="51"/>
                  </a:lnTo>
                  <a:lnTo>
                    <a:pt x="1" y="53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23" name="Freeform 371"/>
            <p:cNvSpPr>
              <a:spLocks/>
            </p:cNvSpPr>
            <p:nvPr/>
          </p:nvSpPr>
          <p:spPr bwMode="auto">
            <a:xfrm>
              <a:off x="6550025" y="5005388"/>
              <a:ext cx="82550" cy="88900"/>
            </a:xfrm>
            <a:custGeom>
              <a:avLst/>
              <a:gdLst/>
              <a:ahLst/>
              <a:cxnLst>
                <a:cxn ang="0">
                  <a:pos x="52" y="56"/>
                </a:cxn>
                <a:cxn ang="0">
                  <a:pos x="52" y="54"/>
                </a:cxn>
                <a:cxn ang="0">
                  <a:pos x="1" y="0"/>
                </a:cxn>
                <a:cxn ang="0">
                  <a:pos x="0" y="4"/>
                </a:cxn>
                <a:cxn ang="0">
                  <a:pos x="52" y="56"/>
                </a:cxn>
              </a:cxnLst>
              <a:rect l="0" t="0" r="r" b="b"/>
              <a:pathLst>
                <a:path w="52" h="56">
                  <a:moveTo>
                    <a:pt x="52" y="56"/>
                  </a:moveTo>
                  <a:lnTo>
                    <a:pt x="52" y="54"/>
                  </a:lnTo>
                  <a:lnTo>
                    <a:pt x="1" y="0"/>
                  </a:lnTo>
                  <a:lnTo>
                    <a:pt x="0" y="4"/>
                  </a:lnTo>
                  <a:lnTo>
                    <a:pt x="52" y="5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24" name="Freeform 372"/>
            <p:cNvSpPr>
              <a:spLocks/>
            </p:cNvSpPr>
            <p:nvPr/>
          </p:nvSpPr>
          <p:spPr bwMode="auto">
            <a:xfrm>
              <a:off x="6632575" y="5091113"/>
              <a:ext cx="1588" cy="1588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1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25" name="Freeform 373"/>
            <p:cNvSpPr>
              <a:spLocks/>
            </p:cNvSpPr>
            <p:nvPr/>
          </p:nvSpPr>
          <p:spPr bwMode="auto">
            <a:xfrm>
              <a:off x="6632575" y="5091113"/>
              <a:ext cx="93663" cy="1588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59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59" y="1"/>
                </a:cxn>
                <a:cxn ang="0">
                  <a:pos x="59" y="0"/>
                </a:cxn>
                <a:cxn ang="0">
                  <a:pos x="59" y="1"/>
                </a:cxn>
                <a:cxn ang="0">
                  <a:pos x="59" y="0"/>
                </a:cxn>
              </a:cxnLst>
              <a:rect l="0" t="0" r="r" b="b"/>
              <a:pathLst>
                <a:path w="59" h="1">
                  <a:moveTo>
                    <a:pt x="59" y="0"/>
                  </a:moveTo>
                  <a:lnTo>
                    <a:pt x="59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59" y="1"/>
                  </a:lnTo>
                  <a:lnTo>
                    <a:pt x="59" y="0"/>
                  </a:lnTo>
                  <a:lnTo>
                    <a:pt x="59" y="1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26" name="Freeform 374"/>
            <p:cNvSpPr>
              <a:spLocks/>
            </p:cNvSpPr>
            <p:nvPr/>
          </p:nvSpPr>
          <p:spPr bwMode="auto">
            <a:xfrm>
              <a:off x="6726238" y="4924425"/>
              <a:ext cx="1588" cy="16668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0" y="105"/>
                </a:cxn>
                <a:cxn ang="0">
                  <a:pos x="1" y="105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1" h="105">
                  <a:moveTo>
                    <a:pt x="1" y="0"/>
                  </a:moveTo>
                  <a:lnTo>
                    <a:pt x="0" y="0"/>
                  </a:lnTo>
                  <a:lnTo>
                    <a:pt x="0" y="105"/>
                  </a:lnTo>
                  <a:lnTo>
                    <a:pt x="1" y="105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27" name="Freeform 375"/>
            <p:cNvSpPr>
              <a:spLocks/>
            </p:cNvSpPr>
            <p:nvPr/>
          </p:nvSpPr>
          <p:spPr bwMode="auto">
            <a:xfrm>
              <a:off x="5529263" y="4926013"/>
              <a:ext cx="155575" cy="163513"/>
            </a:xfrm>
            <a:custGeom>
              <a:avLst/>
              <a:gdLst/>
              <a:ahLst/>
              <a:cxnLst>
                <a:cxn ang="0">
                  <a:pos x="45" y="103"/>
                </a:cxn>
                <a:cxn ang="0">
                  <a:pos x="98" y="52"/>
                </a:cxn>
                <a:cxn ang="0">
                  <a:pos x="45" y="0"/>
                </a:cxn>
                <a:cxn ang="0">
                  <a:pos x="0" y="0"/>
                </a:cxn>
                <a:cxn ang="0">
                  <a:pos x="0" y="103"/>
                </a:cxn>
                <a:cxn ang="0">
                  <a:pos x="45" y="103"/>
                </a:cxn>
              </a:cxnLst>
              <a:rect l="0" t="0" r="r" b="b"/>
              <a:pathLst>
                <a:path w="98" h="103">
                  <a:moveTo>
                    <a:pt x="45" y="103"/>
                  </a:moveTo>
                  <a:lnTo>
                    <a:pt x="98" y="52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103"/>
                  </a:lnTo>
                  <a:lnTo>
                    <a:pt x="45" y="10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28" name="Freeform 376"/>
            <p:cNvSpPr>
              <a:spLocks/>
            </p:cNvSpPr>
            <p:nvPr/>
          </p:nvSpPr>
          <p:spPr bwMode="auto">
            <a:xfrm>
              <a:off x="5599113" y="5005388"/>
              <a:ext cx="85725" cy="88900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53" y="0"/>
                </a:cxn>
                <a:cxn ang="0">
                  <a:pos x="0" y="54"/>
                </a:cxn>
                <a:cxn ang="0">
                  <a:pos x="1" y="56"/>
                </a:cxn>
                <a:cxn ang="0">
                  <a:pos x="54" y="4"/>
                </a:cxn>
                <a:cxn ang="0">
                  <a:pos x="54" y="0"/>
                </a:cxn>
                <a:cxn ang="0">
                  <a:pos x="54" y="4"/>
                </a:cxn>
                <a:cxn ang="0">
                  <a:pos x="54" y="2"/>
                </a:cxn>
                <a:cxn ang="0">
                  <a:pos x="54" y="0"/>
                </a:cxn>
              </a:cxnLst>
              <a:rect l="0" t="0" r="r" b="b"/>
              <a:pathLst>
                <a:path w="54" h="56">
                  <a:moveTo>
                    <a:pt x="54" y="0"/>
                  </a:moveTo>
                  <a:lnTo>
                    <a:pt x="53" y="0"/>
                  </a:lnTo>
                  <a:lnTo>
                    <a:pt x="0" y="54"/>
                  </a:lnTo>
                  <a:lnTo>
                    <a:pt x="1" y="56"/>
                  </a:lnTo>
                  <a:lnTo>
                    <a:pt x="54" y="4"/>
                  </a:lnTo>
                  <a:lnTo>
                    <a:pt x="54" y="0"/>
                  </a:lnTo>
                  <a:lnTo>
                    <a:pt x="54" y="4"/>
                  </a:lnTo>
                  <a:lnTo>
                    <a:pt x="54" y="2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29" name="Freeform 377"/>
            <p:cNvSpPr>
              <a:spLocks/>
            </p:cNvSpPr>
            <p:nvPr/>
          </p:nvSpPr>
          <p:spPr bwMode="auto">
            <a:xfrm>
              <a:off x="5599113" y="4924425"/>
              <a:ext cx="85725" cy="8572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52" y="54"/>
                </a:cxn>
                <a:cxn ang="0">
                  <a:pos x="54" y="50"/>
                </a:cxn>
                <a:cxn ang="0">
                  <a:pos x="1" y="0"/>
                </a:cxn>
              </a:cxnLst>
              <a:rect l="0" t="0" r="r" b="b"/>
              <a:pathLst>
                <a:path w="54" h="54">
                  <a:moveTo>
                    <a:pt x="1" y="0"/>
                  </a:moveTo>
                  <a:lnTo>
                    <a:pt x="0" y="2"/>
                  </a:lnTo>
                  <a:lnTo>
                    <a:pt x="52" y="54"/>
                  </a:lnTo>
                  <a:lnTo>
                    <a:pt x="54" y="5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30" name="Freeform 378"/>
            <p:cNvSpPr>
              <a:spLocks/>
            </p:cNvSpPr>
            <p:nvPr/>
          </p:nvSpPr>
          <p:spPr bwMode="auto">
            <a:xfrm>
              <a:off x="5526088" y="4924425"/>
              <a:ext cx="73025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3"/>
                </a:cxn>
                <a:cxn ang="0">
                  <a:pos x="46" y="3"/>
                </a:cxn>
                <a:cxn ang="0">
                  <a:pos x="46" y="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46" h="3">
                  <a:moveTo>
                    <a:pt x="0" y="1"/>
                  </a:moveTo>
                  <a:lnTo>
                    <a:pt x="2" y="3"/>
                  </a:lnTo>
                  <a:lnTo>
                    <a:pt x="46" y="3"/>
                  </a:lnTo>
                  <a:lnTo>
                    <a:pt x="46" y="0"/>
                  </a:lnTo>
                  <a:lnTo>
                    <a:pt x="2" y="0"/>
                  </a:lnTo>
                  <a:lnTo>
                    <a:pt x="0" y="1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31" name="Freeform 379"/>
            <p:cNvSpPr>
              <a:spLocks/>
            </p:cNvSpPr>
            <p:nvPr/>
          </p:nvSpPr>
          <p:spPr bwMode="auto">
            <a:xfrm>
              <a:off x="5526088" y="4926013"/>
              <a:ext cx="4763" cy="168275"/>
            </a:xfrm>
            <a:custGeom>
              <a:avLst/>
              <a:gdLst/>
              <a:ahLst/>
              <a:cxnLst>
                <a:cxn ang="0">
                  <a:pos x="1" y="106"/>
                </a:cxn>
                <a:cxn ang="0">
                  <a:pos x="3" y="104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6"/>
                </a:cxn>
              </a:cxnLst>
              <a:rect l="0" t="0" r="r" b="b"/>
              <a:pathLst>
                <a:path w="3" h="106">
                  <a:moveTo>
                    <a:pt x="1" y="106"/>
                  </a:moveTo>
                  <a:lnTo>
                    <a:pt x="3" y="104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32" name="Freeform 380"/>
            <p:cNvSpPr>
              <a:spLocks/>
            </p:cNvSpPr>
            <p:nvPr/>
          </p:nvSpPr>
          <p:spPr bwMode="auto">
            <a:xfrm>
              <a:off x="5529263" y="5089525"/>
              <a:ext cx="69850" cy="3175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44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44" y="2"/>
                </a:cxn>
                <a:cxn ang="0">
                  <a:pos x="44" y="0"/>
                </a:cxn>
                <a:cxn ang="0">
                  <a:pos x="44" y="2"/>
                </a:cxn>
                <a:cxn ang="0">
                  <a:pos x="44" y="0"/>
                </a:cxn>
              </a:cxnLst>
              <a:rect l="0" t="0" r="r" b="b"/>
              <a:pathLst>
                <a:path w="44" h="2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44" y="2"/>
                  </a:lnTo>
                  <a:lnTo>
                    <a:pt x="44" y="0"/>
                  </a:lnTo>
                  <a:lnTo>
                    <a:pt x="44" y="2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33" name="Freeform 381"/>
            <p:cNvSpPr>
              <a:spLocks/>
            </p:cNvSpPr>
            <p:nvPr/>
          </p:nvSpPr>
          <p:spPr bwMode="auto">
            <a:xfrm>
              <a:off x="5470525" y="4926013"/>
              <a:ext cx="49213" cy="163513"/>
            </a:xfrm>
            <a:custGeom>
              <a:avLst/>
              <a:gdLst/>
              <a:ahLst/>
              <a:cxnLst>
                <a:cxn ang="0">
                  <a:pos x="9" y="103"/>
                </a:cxn>
                <a:cxn ang="0">
                  <a:pos x="31" y="52"/>
                </a:cxn>
                <a:cxn ang="0">
                  <a:pos x="9" y="0"/>
                </a:cxn>
                <a:cxn ang="0">
                  <a:pos x="0" y="0"/>
                </a:cxn>
                <a:cxn ang="0">
                  <a:pos x="0" y="103"/>
                </a:cxn>
                <a:cxn ang="0">
                  <a:pos x="9" y="103"/>
                </a:cxn>
              </a:cxnLst>
              <a:rect l="0" t="0" r="r" b="b"/>
              <a:pathLst>
                <a:path w="31" h="103">
                  <a:moveTo>
                    <a:pt x="9" y="103"/>
                  </a:moveTo>
                  <a:lnTo>
                    <a:pt x="31" y="52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103"/>
                  </a:lnTo>
                  <a:lnTo>
                    <a:pt x="9" y="10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34" name="Freeform 382"/>
            <p:cNvSpPr>
              <a:spLocks/>
            </p:cNvSpPr>
            <p:nvPr/>
          </p:nvSpPr>
          <p:spPr bwMode="auto">
            <a:xfrm>
              <a:off x="5483225" y="5006975"/>
              <a:ext cx="39688" cy="82550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2" y="0"/>
                </a:cxn>
                <a:cxn ang="0">
                  <a:pos x="0" y="52"/>
                </a:cxn>
                <a:cxn ang="0">
                  <a:pos x="2" y="52"/>
                </a:cxn>
                <a:cxn ang="0">
                  <a:pos x="25" y="0"/>
                </a:cxn>
              </a:cxnLst>
              <a:rect l="0" t="0" r="r" b="b"/>
              <a:pathLst>
                <a:path w="25" h="52">
                  <a:moveTo>
                    <a:pt x="25" y="0"/>
                  </a:moveTo>
                  <a:lnTo>
                    <a:pt x="22" y="0"/>
                  </a:lnTo>
                  <a:lnTo>
                    <a:pt x="0" y="52"/>
                  </a:lnTo>
                  <a:lnTo>
                    <a:pt x="2" y="52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35" name="Freeform 383"/>
            <p:cNvSpPr>
              <a:spLocks/>
            </p:cNvSpPr>
            <p:nvPr/>
          </p:nvSpPr>
          <p:spPr bwMode="auto">
            <a:xfrm>
              <a:off x="5483225" y="4926013"/>
              <a:ext cx="38100" cy="8255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2"/>
                </a:cxn>
                <a:cxn ang="0">
                  <a:pos x="21" y="52"/>
                </a:cxn>
                <a:cxn ang="0">
                  <a:pos x="24" y="52"/>
                </a:cxn>
                <a:cxn ang="0">
                  <a:pos x="1" y="0"/>
                </a:cxn>
              </a:cxnLst>
              <a:rect l="0" t="0" r="r" b="b"/>
              <a:pathLst>
                <a:path w="24" h="52">
                  <a:moveTo>
                    <a:pt x="1" y="0"/>
                  </a:moveTo>
                  <a:lnTo>
                    <a:pt x="0" y="2"/>
                  </a:lnTo>
                  <a:lnTo>
                    <a:pt x="21" y="52"/>
                  </a:lnTo>
                  <a:lnTo>
                    <a:pt x="24" y="5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36" name="Freeform 384"/>
            <p:cNvSpPr>
              <a:spLocks/>
            </p:cNvSpPr>
            <p:nvPr/>
          </p:nvSpPr>
          <p:spPr bwMode="auto">
            <a:xfrm>
              <a:off x="5483225" y="4924425"/>
              <a:ext cx="3175" cy="4763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3"/>
                </a:cxn>
                <a:cxn ang="0">
                  <a:pos x="1" y="3"/>
                </a:cxn>
                <a:cxn ang="0">
                  <a:pos x="2" y="1"/>
                </a:cxn>
                <a:cxn ang="0">
                  <a:pos x="1" y="0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0" y="3"/>
                  </a:lnTo>
                  <a:lnTo>
                    <a:pt x="1" y="3"/>
                  </a:lnTo>
                  <a:lnTo>
                    <a:pt x="2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37" name="Freeform 385"/>
            <p:cNvSpPr>
              <a:spLocks/>
            </p:cNvSpPr>
            <p:nvPr/>
          </p:nvSpPr>
          <p:spPr bwMode="auto">
            <a:xfrm>
              <a:off x="5467350" y="4924425"/>
              <a:ext cx="15875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10" y="3"/>
                </a:cxn>
                <a:cxn ang="0">
                  <a:pos x="10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0" h="3">
                  <a:moveTo>
                    <a:pt x="0" y="1"/>
                  </a:moveTo>
                  <a:lnTo>
                    <a:pt x="1" y="3"/>
                  </a:lnTo>
                  <a:lnTo>
                    <a:pt x="10" y="3"/>
                  </a:lnTo>
                  <a:lnTo>
                    <a:pt x="10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38" name="Freeform 386"/>
            <p:cNvSpPr>
              <a:spLocks/>
            </p:cNvSpPr>
            <p:nvPr/>
          </p:nvSpPr>
          <p:spPr bwMode="auto">
            <a:xfrm>
              <a:off x="5467350" y="4926013"/>
              <a:ext cx="4763" cy="168275"/>
            </a:xfrm>
            <a:custGeom>
              <a:avLst/>
              <a:gdLst/>
              <a:ahLst/>
              <a:cxnLst>
                <a:cxn ang="0">
                  <a:pos x="1" y="106"/>
                </a:cxn>
                <a:cxn ang="0">
                  <a:pos x="3" y="104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6"/>
                </a:cxn>
              </a:cxnLst>
              <a:rect l="0" t="0" r="r" b="b"/>
              <a:pathLst>
                <a:path w="3" h="106">
                  <a:moveTo>
                    <a:pt x="1" y="106"/>
                  </a:moveTo>
                  <a:lnTo>
                    <a:pt x="3" y="104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39" name="Rectangle 387"/>
            <p:cNvSpPr>
              <a:spLocks noChangeArrowheads="1"/>
            </p:cNvSpPr>
            <p:nvPr/>
          </p:nvSpPr>
          <p:spPr bwMode="auto">
            <a:xfrm>
              <a:off x="5470525" y="5089525"/>
              <a:ext cx="12700" cy="3175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40" name="Freeform 388"/>
            <p:cNvSpPr>
              <a:spLocks/>
            </p:cNvSpPr>
            <p:nvPr/>
          </p:nvSpPr>
          <p:spPr bwMode="auto">
            <a:xfrm>
              <a:off x="5483225" y="5086350"/>
              <a:ext cx="3175" cy="635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4"/>
                </a:cxn>
                <a:cxn ang="0">
                  <a:pos x="2" y="4"/>
                </a:cxn>
                <a:cxn ang="0">
                  <a:pos x="2" y="2"/>
                </a:cxn>
              </a:cxnLst>
              <a:rect l="0" t="0" r="r" b="b"/>
              <a:pathLst>
                <a:path w="2" h="4">
                  <a:moveTo>
                    <a:pt x="2" y="2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4"/>
                  </a:lnTo>
                  <a:lnTo>
                    <a:pt x="2" y="4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41" name="Freeform 389"/>
            <p:cNvSpPr>
              <a:spLocks/>
            </p:cNvSpPr>
            <p:nvPr/>
          </p:nvSpPr>
          <p:spPr bwMode="auto">
            <a:xfrm>
              <a:off x="5684838" y="4932363"/>
              <a:ext cx="174625" cy="157163"/>
            </a:xfrm>
            <a:custGeom>
              <a:avLst/>
              <a:gdLst/>
              <a:ahLst/>
              <a:cxnLst>
                <a:cxn ang="0">
                  <a:pos x="59" y="99"/>
                </a:cxn>
                <a:cxn ang="0">
                  <a:pos x="110" y="47"/>
                </a:cxn>
                <a:cxn ang="0">
                  <a:pos x="59" y="0"/>
                </a:cxn>
                <a:cxn ang="0">
                  <a:pos x="0" y="0"/>
                </a:cxn>
                <a:cxn ang="0">
                  <a:pos x="0" y="99"/>
                </a:cxn>
                <a:cxn ang="0">
                  <a:pos x="59" y="99"/>
                </a:cxn>
              </a:cxnLst>
              <a:rect l="0" t="0" r="r" b="b"/>
              <a:pathLst>
                <a:path w="110" h="99">
                  <a:moveTo>
                    <a:pt x="59" y="99"/>
                  </a:moveTo>
                  <a:lnTo>
                    <a:pt x="110" y="47"/>
                  </a:lnTo>
                  <a:lnTo>
                    <a:pt x="59" y="0"/>
                  </a:lnTo>
                  <a:lnTo>
                    <a:pt x="0" y="0"/>
                  </a:lnTo>
                  <a:lnTo>
                    <a:pt x="0" y="99"/>
                  </a:lnTo>
                  <a:lnTo>
                    <a:pt x="59" y="9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42" name="Freeform 390"/>
            <p:cNvSpPr>
              <a:spLocks/>
            </p:cNvSpPr>
            <p:nvPr/>
          </p:nvSpPr>
          <p:spPr bwMode="auto">
            <a:xfrm>
              <a:off x="5778500" y="5005388"/>
              <a:ext cx="84138" cy="88900"/>
            </a:xfrm>
            <a:custGeom>
              <a:avLst/>
              <a:gdLst/>
              <a:ahLst/>
              <a:cxnLst>
                <a:cxn ang="0">
                  <a:pos x="52" y="0"/>
                </a:cxn>
                <a:cxn ang="0">
                  <a:pos x="51" y="0"/>
                </a:cxn>
                <a:cxn ang="0">
                  <a:pos x="0" y="54"/>
                </a:cxn>
                <a:cxn ang="0">
                  <a:pos x="1" y="56"/>
                </a:cxn>
                <a:cxn ang="0">
                  <a:pos x="52" y="4"/>
                </a:cxn>
                <a:cxn ang="0">
                  <a:pos x="52" y="0"/>
                </a:cxn>
                <a:cxn ang="0">
                  <a:pos x="52" y="4"/>
                </a:cxn>
                <a:cxn ang="0">
                  <a:pos x="53" y="2"/>
                </a:cxn>
                <a:cxn ang="0">
                  <a:pos x="52" y="0"/>
                </a:cxn>
              </a:cxnLst>
              <a:rect l="0" t="0" r="r" b="b"/>
              <a:pathLst>
                <a:path w="53" h="56">
                  <a:moveTo>
                    <a:pt x="52" y="0"/>
                  </a:moveTo>
                  <a:lnTo>
                    <a:pt x="51" y="0"/>
                  </a:lnTo>
                  <a:lnTo>
                    <a:pt x="0" y="54"/>
                  </a:lnTo>
                  <a:lnTo>
                    <a:pt x="1" y="56"/>
                  </a:lnTo>
                  <a:lnTo>
                    <a:pt x="52" y="4"/>
                  </a:lnTo>
                  <a:lnTo>
                    <a:pt x="52" y="0"/>
                  </a:lnTo>
                  <a:lnTo>
                    <a:pt x="52" y="4"/>
                  </a:lnTo>
                  <a:lnTo>
                    <a:pt x="53" y="2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43" name="Freeform 391"/>
            <p:cNvSpPr>
              <a:spLocks/>
            </p:cNvSpPr>
            <p:nvPr/>
          </p:nvSpPr>
          <p:spPr bwMode="auto">
            <a:xfrm>
              <a:off x="5778500" y="4929188"/>
              <a:ext cx="80963" cy="809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50" y="51"/>
                </a:cxn>
                <a:cxn ang="0">
                  <a:pos x="51" y="47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51" h="51">
                  <a:moveTo>
                    <a:pt x="0" y="0"/>
                  </a:moveTo>
                  <a:lnTo>
                    <a:pt x="0" y="2"/>
                  </a:lnTo>
                  <a:lnTo>
                    <a:pt x="50" y="51"/>
                  </a:lnTo>
                  <a:lnTo>
                    <a:pt x="51" y="47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44" name="Freeform 392"/>
            <p:cNvSpPr>
              <a:spLocks/>
            </p:cNvSpPr>
            <p:nvPr/>
          </p:nvSpPr>
          <p:spPr bwMode="auto">
            <a:xfrm>
              <a:off x="5681663" y="4929188"/>
              <a:ext cx="96838" cy="317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" y="2"/>
                </a:cxn>
                <a:cxn ang="0">
                  <a:pos x="61" y="2"/>
                </a:cxn>
                <a:cxn ang="0">
                  <a:pos x="61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2"/>
                </a:cxn>
              </a:cxnLst>
              <a:rect l="0" t="0" r="r" b="b"/>
              <a:pathLst>
                <a:path w="61" h="2">
                  <a:moveTo>
                    <a:pt x="0" y="2"/>
                  </a:moveTo>
                  <a:lnTo>
                    <a:pt x="1" y="2"/>
                  </a:lnTo>
                  <a:lnTo>
                    <a:pt x="61" y="2"/>
                  </a:lnTo>
                  <a:lnTo>
                    <a:pt x="61" y="0"/>
                  </a:lnTo>
                  <a:lnTo>
                    <a:pt x="1" y="0"/>
                  </a:lnTo>
                  <a:lnTo>
                    <a:pt x="0" y="2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45" name="Freeform 393"/>
            <p:cNvSpPr>
              <a:spLocks/>
            </p:cNvSpPr>
            <p:nvPr/>
          </p:nvSpPr>
          <p:spPr bwMode="auto">
            <a:xfrm>
              <a:off x="5681663" y="4932363"/>
              <a:ext cx="3175" cy="161925"/>
            </a:xfrm>
            <a:custGeom>
              <a:avLst/>
              <a:gdLst/>
              <a:ahLst/>
              <a:cxnLst>
                <a:cxn ang="0">
                  <a:pos x="2" y="102"/>
                </a:cxn>
                <a:cxn ang="0">
                  <a:pos x="2" y="10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00"/>
                </a:cxn>
                <a:cxn ang="0">
                  <a:pos x="2" y="102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2" y="102"/>
                </a:cxn>
              </a:cxnLst>
              <a:rect l="0" t="0" r="r" b="b"/>
              <a:pathLst>
                <a:path w="2" h="102">
                  <a:moveTo>
                    <a:pt x="2" y="102"/>
                  </a:moveTo>
                  <a:lnTo>
                    <a:pt x="2" y="10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00"/>
                  </a:lnTo>
                  <a:lnTo>
                    <a:pt x="2" y="102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2" y="10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46" name="Rectangle 394"/>
            <p:cNvSpPr>
              <a:spLocks noChangeArrowheads="1"/>
            </p:cNvSpPr>
            <p:nvPr/>
          </p:nvSpPr>
          <p:spPr bwMode="auto">
            <a:xfrm>
              <a:off x="5684838" y="5089525"/>
              <a:ext cx="93663" cy="3175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47" name="Freeform 395"/>
            <p:cNvSpPr>
              <a:spLocks/>
            </p:cNvSpPr>
            <p:nvPr/>
          </p:nvSpPr>
          <p:spPr bwMode="auto">
            <a:xfrm>
              <a:off x="5778500" y="5086350"/>
              <a:ext cx="1588" cy="6350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1" y="4"/>
                </a:cxn>
              </a:cxnLst>
              <a:rect l="0" t="0" r="r" b="b"/>
              <a:pathLst>
                <a:path w="1" h="4">
                  <a:moveTo>
                    <a:pt x="1" y="4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4"/>
                  </a:lnTo>
                  <a:lnTo>
                    <a:pt x="1" y="4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48" name="Freeform 396"/>
            <p:cNvSpPr>
              <a:spLocks/>
            </p:cNvSpPr>
            <p:nvPr/>
          </p:nvSpPr>
          <p:spPr bwMode="auto">
            <a:xfrm>
              <a:off x="6410325" y="4926013"/>
              <a:ext cx="144463" cy="161925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52" y="0"/>
                </a:cxn>
                <a:cxn ang="0">
                  <a:pos x="0" y="50"/>
                </a:cxn>
                <a:cxn ang="0">
                  <a:pos x="52" y="102"/>
                </a:cxn>
                <a:cxn ang="0">
                  <a:pos x="91" y="102"/>
                </a:cxn>
                <a:cxn ang="0">
                  <a:pos x="91" y="0"/>
                </a:cxn>
              </a:cxnLst>
              <a:rect l="0" t="0" r="r" b="b"/>
              <a:pathLst>
                <a:path w="91" h="102">
                  <a:moveTo>
                    <a:pt x="91" y="0"/>
                  </a:moveTo>
                  <a:lnTo>
                    <a:pt x="52" y="0"/>
                  </a:lnTo>
                  <a:lnTo>
                    <a:pt x="0" y="50"/>
                  </a:lnTo>
                  <a:lnTo>
                    <a:pt x="52" y="102"/>
                  </a:lnTo>
                  <a:lnTo>
                    <a:pt x="91" y="102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49" name="Rectangle 397"/>
            <p:cNvSpPr>
              <a:spLocks noChangeArrowheads="1"/>
            </p:cNvSpPr>
            <p:nvPr/>
          </p:nvSpPr>
          <p:spPr bwMode="auto">
            <a:xfrm>
              <a:off x="6491288" y="4924425"/>
              <a:ext cx="60325" cy="4763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50" name="Freeform 398"/>
            <p:cNvSpPr>
              <a:spLocks/>
            </p:cNvSpPr>
            <p:nvPr/>
          </p:nvSpPr>
          <p:spPr bwMode="auto">
            <a:xfrm>
              <a:off x="6403975" y="4924425"/>
              <a:ext cx="87313" cy="82550"/>
            </a:xfrm>
            <a:custGeom>
              <a:avLst/>
              <a:gdLst/>
              <a:ahLst/>
              <a:cxnLst>
                <a:cxn ang="0">
                  <a:pos x="1" y="52"/>
                </a:cxn>
                <a:cxn ang="0">
                  <a:pos x="3" y="52"/>
                </a:cxn>
                <a:cxn ang="0">
                  <a:pos x="55" y="2"/>
                </a:cxn>
                <a:cxn ang="0">
                  <a:pos x="53" y="0"/>
                </a:cxn>
                <a:cxn ang="0">
                  <a:pos x="1" y="48"/>
                </a:cxn>
                <a:cxn ang="0">
                  <a:pos x="1" y="52"/>
                </a:cxn>
                <a:cxn ang="0">
                  <a:pos x="1" y="48"/>
                </a:cxn>
                <a:cxn ang="0">
                  <a:pos x="0" y="51"/>
                </a:cxn>
                <a:cxn ang="0">
                  <a:pos x="1" y="52"/>
                </a:cxn>
              </a:cxnLst>
              <a:rect l="0" t="0" r="r" b="b"/>
              <a:pathLst>
                <a:path w="55" h="52">
                  <a:moveTo>
                    <a:pt x="1" y="52"/>
                  </a:moveTo>
                  <a:lnTo>
                    <a:pt x="3" y="52"/>
                  </a:lnTo>
                  <a:lnTo>
                    <a:pt x="55" y="2"/>
                  </a:lnTo>
                  <a:lnTo>
                    <a:pt x="53" y="0"/>
                  </a:lnTo>
                  <a:lnTo>
                    <a:pt x="1" y="48"/>
                  </a:lnTo>
                  <a:lnTo>
                    <a:pt x="1" y="52"/>
                  </a:lnTo>
                  <a:lnTo>
                    <a:pt x="1" y="48"/>
                  </a:lnTo>
                  <a:lnTo>
                    <a:pt x="0" y="51"/>
                  </a:lnTo>
                  <a:lnTo>
                    <a:pt x="1" y="5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51" name="Freeform 399"/>
            <p:cNvSpPr>
              <a:spLocks/>
            </p:cNvSpPr>
            <p:nvPr/>
          </p:nvSpPr>
          <p:spPr bwMode="auto">
            <a:xfrm>
              <a:off x="6407150" y="5000625"/>
              <a:ext cx="84138" cy="90488"/>
            </a:xfrm>
            <a:custGeom>
              <a:avLst/>
              <a:gdLst/>
              <a:ahLst/>
              <a:cxnLst>
                <a:cxn ang="0">
                  <a:pos x="51" y="57"/>
                </a:cxn>
                <a:cxn ang="0">
                  <a:pos x="53" y="52"/>
                </a:cxn>
                <a:cxn ang="0">
                  <a:pos x="1" y="0"/>
                </a:cxn>
                <a:cxn ang="0">
                  <a:pos x="0" y="5"/>
                </a:cxn>
                <a:cxn ang="0">
                  <a:pos x="51" y="54"/>
                </a:cxn>
                <a:cxn ang="0">
                  <a:pos x="51" y="57"/>
                </a:cxn>
              </a:cxnLst>
              <a:rect l="0" t="0" r="r" b="b"/>
              <a:pathLst>
                <a:path w="53" h="57">
                  <a:moveTo>
                    <a:pt x="51" y="57"/>
                  </a:moveTo>
                  <a:lnTo>
                    <a:pt x="53" y="52"/>
                  </a:lnTo>
                  <a:lnTo>
                    <a:pt x="1" y="0"/>
                  </a:lnTo>
                  <a:lnTo>
                    <a:pt x="0" y="5"/>
                  </a:lnTo>
                  <a:lnTo>
                    <a:pt x="51" y="54"/>
                  </a:lnTo>
                  <a:lnTo>
                    <a:pt x="51" y="57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52" name="Freeform 400"/>
            <p:cNvSpPr>
              <a:spLocks/>
            </p:cNvSpPr>
            <p:nvPr/>
          </p:nvSpPr>
          <p:spPr bwMode="auto">
            <a:xfrm>
              <a:off x="6489700" y="5083175"/>
              <a:ext cx="3175" cy="7938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2" y="0"/>
                </a:cxn>
                <a:cxn ang="0">
                  <a:pos x="0" y="5"/>
                </a:cxn>
                <a:cxn ang="0">
                  <a:pos x="2" y="5"/>
                </a:cxn>
              </a:cxnLst>
              <a:rect l="0" t="0" r="r" b="b"/>
              <a:pathLst>
                <a:path w="2" h="5">
                  <a:moveTo>
                    <a:pt x="2" y="5"/>
                  </a:moveTo>
                  <a:lnTo>
                    <a:pt x="2" y="0"/>
                  </a:lnTo>
                  <a:lnTo>
                    <a:pt x="0" y="5"/>
                  </a:lnTo>
                  <a:lnTo>
                    <a:pt x="2" y="5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53" name="Freeform 401"/>
            <p:cNvSpPr>
              <a:spLocks/>
            </p:cNvSpPr>
            <p:nvPr/>
          </p:nvSpPr>
          <p:spPr bwMode="auto">
            <a:xfrm>
              <a:off x="6491288" y="5083175"/>
              <a:ext cx="63500" cy="7938"/>
            </a:xfrm>
            <a:custGeom>
              <a:avLst/>
              <a:gdLst/>
              <a:ahLst/>
              <a:cxnLst>
                <a:cxn ang="0">
                  <a:pos x="40" y="2"/>
                </a:cxn>
                <a:cxn ang="0">
                  <a:pos x="39" y="0"/>
                </a:cxn>
                <a:cxn ang="0">
                  <a:pos x="0" y="0"/>
                </a:cxn>
                <a:cxn ang="0">
                  <a:pos x="0" y="5"/>
                </a:cxn>
                <a:cxn ang="0">
                  <a:pos x="39" y="5"/>
                </a:cxn>
                <a:cxn ang="0">
                  <a:pos x="40" y="2"/>
                </a:cxn>
                <a:cxn ang="0">
                  <a:pos x="39" y="5"/>
                </a:cxn>
                <a:cxn ang="0">
                  <a:pos x="40" y="5"/>
                </a:cxn>
                <a:cxn ang="0">
                  <a:pos x="40" y="2"/>
                </a:cxn>
              </a:cxnLst>
              <a:rect l="0" t="0" r="r" b="b"/>
              <a:pathLst>
                <a:path w="40" h="5">
                  <a:moveTo>
                    <a:pt x="40" y="2"/>
                  </a:moveTo>
                  <a:lnTo>
                    <a:pt x="39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39" y="5"/>
                  </a:lnTo>
                  <a:lnTo>
                    <a:pt x="40" y="2"/>
                  </a:lnTo>
                  <a:lnTo>
                    <a:pt x="39" y="5"/>
                  </a:lnTo>
                  <a:lnTo>
                    <a:pt x="40" y="5"/>
                  </a:lnTo>
                  <a:lnTo>
                    <a:pt x="40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54" name="Freeform 402"/>
            <p:cNvSpPr>
              <a:spLocks/>
            </p:cNvSpPr>
            <p:nvPr/>
          </p:nvSpPr>
          <p:spPr bwMode="auto">
            <a:xfrm>
              <a:off x="6554788" y="4924425"/>
              <a:ext cx="3175" cy="1619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102"/>
                </a:cxn>
                <a:cxn ang="0">
                  <a:pos x="2" y="102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 h="102">
                  <a:moveTo>
                    <a:pt x="0" y="0"/>
                  </a:moveTo>
                  <a:lnTo>
                    <a:pt x="0" y="0"/>
                  </a:lnTo>
                  <a:lnTo>
                    <a:pt x="0" y="102"/>
                  </a:lnTo>
                  <a:lnTo>
                    <a:pt x="2" y="102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55" name="Freeform 403"/>
            <p:cNvSpPr>
              <a:spLocks/>
            </p:cNvSpPr>
            <p:nvPr/>
          </p:nvSpPr>
          <p:spPr bwMode="auto">
            <a:xfrm>
              <a:off x="4795838" y="4926013"/>
              <a:ext cx="74613" cy="163513"/>
            </a:xfrm>
            <a:custGeom>
              <a:avLst/>
              <a:gdLst/>
              <a:ahLst/>
              <a:cxnLst>
                <a:cxn ang="0">
                  <a:pos x="11" y="103"/>
                </a:cxn>
                <a:cxn ang="0">
                  <a:pos x="47" y="52"/>
                </a:cxn>
                <a:cxn ang="0">
                  <a:pos x="11" y="0"/>
                </a:cxn>
                <a:cxn ang="0">
                  <a:pos x="0" y="0"/>
                </a:cxn>
                <a:cxn ang="0">
                  <a:pos x="0" y="103"/>
                </a:cxn>
                <a:cxn ang="0">
                  <a:pos x="11" y="103"/>
                </a:cxn>
              </a:cxnLst>
              <a:rect l="0" t="0" r="r" b="b"/>
              <a:pathLst>
                <a:path w="47" h="103">
                  <a:moveTo>
                    <a:pt x="11" y="103"/>
                  </a:moveTo>
                  <a:lnTo>
                    <a:pt x="47" y="52"/>
                  </a:lnTo>
                  <a:lnTo>
                    <a:pt x="11" y="0"/>
                  </a:lnTo>
                  <a:lnTo>
                    <a:pt x="0" y="0"/>
                  </a:lnTo>
                  <a:lnTo>
                    <a:pt x="0" y="103"/>
                  </a:lnTo>
                  <a:lnTo>
                    <a:pt x="11" y="10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56" name="Freeform 404"/>
            <p:cNvSpPr>
              <a:spLocks/>
            </p:cNvSpPr>
            <p:nvPr/>
          </p:nvSpPr>
          <p:spPr bwMode="auto">
            <a:xfrm>
              <a:off x="4811713" y="5005388"/>
              <a:ext cx="61913" cy="8890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36" y="0"/>
                </a:cxn>
                <a:cxn ang="0">
                  <a:pos x="0" y="54"/>
                </a:cxn>
                <a:cxn ang="0">
                  <a:pos x="2" y="56"/>
                </a:cxn>
                <a:cxn ang="0">
                  <a:pos x="38" y="4"/>
                </a:cxn>
                <a:cxn ang="0">
                  <a:pos x="38" y="0"/>
                </a:cxn>
                <a:cxn ang="0">
                  <a:pos x="38" y="4"/>
                </a:cxn>
                <a:cxn ang="0">
                  <a:pos x="39" y="2"/>
                </a:cxn>
                <a:cxn ang="0">
                  <a:pos x="38" y="0"/>
                </a:cxn>
              </a:cxnLst>
              <a:rect l="0" t="0" r="r" b="b"/>
              <a:pathLst>
                <a:path w="39" h="56">
                  <a:moveTo>
                    <a:pt x="38" y="0"/>
                  </a:moveTo>
                  <a:lnTo>
                    <a:pt x="36" y="0"/>
                  </a:lnTo>
                  <a:lnTo>
                    <a:pt x="0" y="54"/>
                  </a:lnTo>
                  <a:lnTo>
                    <a:pt x="2" y="56"/>
                  </a:lnTo>
                  <a:lnTo>
                    <a:pt x="38" y="4"/>
                  </a:lnTo>
                  <a:lnTo>
                    <a:pt x="38" y="0"/>
                  </a:lnTo>
                  <a:lnTo>
                    <a:pt x="38" y="4"/>
                  </a:lnTo>
                  <a:lnTo>
                    <a:pt x="39" y="2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57" name="Freeform 405"/>
            <p:cNvSpPr>
              <a:spLocks/>
            </p:cNvSpPr>
            <p:nvPr/>
          </p:nvSpPr>
          <p:spPr bwMode="auto">
            <a:xfrm>
              <a:off x="4813300" y="4924425"/>
              <a:ext cx="57150" cy="85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35" y="54"/>
                </a:cxn>
                <a:cxn ang="0">
                  <a:pos x="36" y="5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36" h="54">
                  <a:moveTo>
                    <a:pt x="0" y="0"/>
                  </a:moveTo>
                  <a:lnTo>
                    <a:pt x="0" y="2"/>
                  </a:lnTo>
                  <a:lnTo>
                    <a:pt x="35" y="54"/>
                  </a:lnTo>
                  <a:lnTo>
                    <a:pt x="36" y="5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58" name="Freeform 406"/>
            <p:cNvSpPr>
              <a:spLocks/>
            </p:cNvSpPr>
            <p:nvPr/>
          </p:nvSpPr>
          <p:spPr bwMode="auto">
            <a:xfrm>
              <a:off x="4794250" y="4924425"/>
              <a:ext cx="19050" cy="476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3"/>
                </a:cxn>
                <a:cxn ang="0">
                  <a:pos x="12" y="3"/>
                </a:cxn>
                <a:cxn ang="0">
                  <a:pos x="12" y="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2" h="3">
                  <a:moveTo>
                    <a:pt x="0" y="1"/>
                  </a:moveTo>
                  <a:lnTo>
                    <a:pt x="2" y="3"/>
                  </a:lnTo>
                  <a:lnTo>
                    <a:pt x="12" y="3"/>
                  </a:lnTo>
                  <a:lnTo>
                    <a:pt x="12" y="0"/>
                  </a:lnTo>
                  <a:lnTo>
                    <a:pt x="2" y="0"/>
                  </a:lnTo>
                  <a:lnTo>
                    <a:pt x="0" y="1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59" name="Freeform 407"/>
            <p:cNvSpPr>
              <a:spLocks/>
            </p:cNvSpPr>
            <p:nvPr/>
          </p:nvSpPr>
          <p:spPr bwMode="auto">
            <a:xfrm>
              <a:off x="4794250" y="4926013"/>
              <a:ext cx="4763" cy="168275"/>
            </a:xfrm>
            <a:custGeom>
              <a:avLst/>
              <a:gdLst/>
              <a:ahLst/>
              <a:cxnLst>
                <a:cxn ang="0">
                  <a:pos x="1" y="106"/>
                </a:cxn>
                <a:cxn ang="0">
                  <a:pos x="3" y="104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0" y="104"/>
                </a:cxn>
                <a:cxn ang="0">
                  <a:pos x="1" y="106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6"/>
                </a:cxn>
              </a:cxnLst>
              <a:rect l="0" t="0" r="r" b="b"/>
              <a:pathLst>
                <a:path w="3" h="106">
                  <a:moveTo>
                    <a:pt x="1" y="106"/>
                  </a:moveTo>
                  <a:lnTo>
                    <a:pt x="3" y="104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104"/>
                  </a:lnTo>
                  <a:lnTo>
                    <a:pt x="1" y="106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6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60" name="Rectangle 408"/>
            <p:cNvSpPr>
              <a:spLocks noChangeArrowheads="1"/>
            </p:cNvSpPr>
            <p:nvPr/>
          </p:nvSpPr>
          <p:spPr bwMode="auto">
            <a:xfrm>
              <a:off x="4795838" y="5089525"/>
              <a:ext cx="17463" cy="3175"/>
            </a:xfrm>
            <a:prstGeom prst="rect">
              <a:avLst/>
            </a:prstGeom>
            <a:solidFill>
              <a:srgbClr val="13151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61" name="Freeform 409"/>
            <p:cNvSpPr>
              <a:spLocks/>
            </p:cNvSpPr>
            <p:nvPr/>
          </p:nvSpPr>
          <p:spPr bwMode="auto">
            <a:xfrm>
              <a:off x="4811713" y="5089525"/>
              <a:ext cx="3175" cy="3175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1" y="2"/>
                </a:cxn>
                <a:cxn ang="0">
                  <a:pos x="2" y="2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13151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62" name="Rectangle 410"/>
            <p:cNvSpPr>
              <a:spLocks noChangeArrowheads="1"/>
            </p:cNvSpPr>
            <p:nvPr/>
          </p:nvSpPr>
          <p:spPr bwMode="auto">
            <a:xfrm>
              <a:off x="4754563" y="4719638"/>
              <a:ext cx="184150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pfla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63" name="Rectangle 411"/>
            <p:cNvSpPr>
              <a:spLocks noChangeArrowheads="1"/>
            </p:cNvSpPr>
            <p:nvPr/>
          </p:nvSpPr>
          <p:spPr bwMode="auto">
            <a:xfrm>
              <a:off x="4879975" y="4719638"/>
              <a:ext cx="57150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'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64" name="Rectangle 412"/>
            <p:cNvSpPr>
              <a:spLocks noChangeArrowheads="1"/>
            </p:cNvSpPr>
            <p:nvPr/>
          </p:nvSpPr>
          <p:spPr bwMode="auto">
            <a:xfrm>
              <a:off x="4906963" y="4725988"/>
              <a:ext cx="179388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ack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65" name="Rectangle 413"/>
            <p:cNvSpPr>
              <a:spLocks noChangeArrowheads="1"/>
            </p:cNvSpPr>
            <p:nvPr/>
          </p:nvSpPr>
          <p:spPr bwMode="auto">
            <a:xfrm>
              <a:off x="5083175" y="4719638"/>
              <a:ext cx="163513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pta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66" name="Rectangle 414"/>
            <p:cNvSpPr>
              <a:spLocks noChangeArrowheads="1"/>
            </p:cNvSpPr>
            <p:nvPr/>
          </p:nvSpPr>
          <p:spPr bwMode="auto">
            <a:xfrm>
              <a:off x="5305425" y="4719638"/>
              <a:ext cx="214313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cbiD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67" name="Rectangle 415"/>
            <p:cNvSpPr>
              <a:spLocks noChangeArrowheads="1"/>
            </p:cNvSpPr>
            <p:nvPr/>
          </p:nvSpPr>
          <p:spPr bwMode="auto">
            <a:xfrm>
              <a:off x="5435600" y="4641850"/>
              <a:ext cx="187325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137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68" name="Rectangle 416"/>
            <p:cNvSpPr>
              <a:spLocks noChangeArrowheads="1"/>
            </p:cNvSpPr>
            <p:nvPr/>
          </p:nvSpPr>
          <p:spPr bwMode="auto">
            <a:xfrm>
              <a:off x="5538788" y="4719638"/>
              <a:ext cx="187325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411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69" name="Rectangle 417"/>
            <p:cNvSpPr>
              <a:spLocks noChangeArrowheads="1"/>
            </p:cNvSpPr>
            <p:nvPr/>
          </p:nvSpPr>
          <p:spPr bwMode="auto">
            <a:xfrm>
              <a:off x="5713413" y="4719638"/>
              <a:ext cx="187325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481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70" name="Rectangle 418"/>
            <p:cNvSpPr>
              <a:spLocks noChangeArrowheads="1"/>
            </p:cNvSpPr>
            <p:nvPr/>
          </p:nvSpPr>
          <p:spPr bwMode="auto">
            <a:xfrm>
              <a:off x="5946775" y="4719638"/>
              <a:ext cx="88900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L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71" name="Rectangle 419"/>
            <p:cNvSpPr>
              <a:spLocks noChangeArrowheads="1"/>
            </p:cNvSpPr>
            <p:nvPr/>
          </p:nvSpPr>
          <p:spPr bwMode="auto">
            <a:xfrm>
              <a:off x="6053138" y="4719638"/>
              <a:ext cx="103188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H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72" name="Rectangle 420"/>
            <p:cNvSpPr>
              <a:spLocks noChangeArrowheads="1"/>
            </p:cNvSpPr>
            <p:nvPr/>
          </p:nvSpPr>
          <p:spPr bwMode="auto">
            <a:xfrm>
              <a:off x="6143625" y="4719638"/>
              <a:ext cx="65088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I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73" name="Rectangle 421"/>
            <p:cNvSpPr>
              <a:spLocks noChangeArrowheads="1"/>
            </p:cNvSpPr>
            <p:nvPr/>
          </p:nvSpPr>
          <p:spPr bwMode="auto">
            <a:xfrm>
              <a:off x="6232525" y="4719638"/>
              <a:ext cx="84138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J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74" name="Rectangle 422"/>
            <p:cNvSpPr>
              <a:spLocks noChangeArrowheads="1"/>
            </p:cNvSpPr>
            <p:nvPr/>
          </p:nvSpPr>
          <p:spPr bwMode="auto">
            <a:xfrm>
              <a:off x="6357938" y="4719638"/>
              <a:ext cx="98425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K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75" name="Rectangle 423"/>
            <p:cNvSpPr>
              <a:spLocks noChangeArrowheads="1"/>
            </p:cNvSpPr>
            <p:nvPr/>
          </p:nvSpPr>
          <p:spPr bwMode="auto">
            <a:xfrm>
              <a:off x="6434138" y="4719638"/>
              <a:ext cx="241300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cupB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76" name="Rectangle 424"/>
            <p:cNvSpPr>
              <a:spLocks noChangeArrowheads="1"/>
            </p:cNvSpPr>
            <p:nvPr/>
          </p:nvSpPr>
          <p:spPr bwMode="auto">
            <a:xfrm>
              <a:off x="6597650" y="4719638"/>
              <a:ext cx="241300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cdpA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77" name="Rectangle 425"/>
            <p:cNvSpPr>
              <a:spLocks noChangeArrowheads="1"/>
            </p:cNvSpPr>
            <p:nvPr/>
          </p:nvSpPr>
          <p:spPr bwMode="auto">
            <a:xfrm>
              <a:off x="6845300" y="4719638"/>
              <a:ext cx="103188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C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78" name="Rectangle 426"/>
            <p:cNvSpPr>
              <a:spLocks noChangeArrowheads="1"/>
            </p:cNvSpPr>
            <p:nvPr/>
          </p:nvSpPr>
          <p:spPr bwMode="auto">
            <a:xfrm>
              <a:off x="6972300" y="4719638"/>
              <a:ext cx="103188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D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79" name="Rectangle 427"/>
            <p:cNvSpPr>
              <a:spLocks noChangeArrowheads="1"/>
            </p:cNvSpPr>
            <p:nvPr/>
          </p:nvSpPr>
          <p:spPr bwMode="auto">
            <a:xfrm>
              <a:off x="7078663" y="4719638"/>
              <a:ext cx="98425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E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80" name="Rectangle 428"/>
            <p:cNvSpPr>
              <a:spLocks noChangeArrowheads="1"/>
            </p:cNvSpPr>
            <p:nvPr/>
          </p:nvSpPr>
          <p:spPr bwMode="auto">
            <a:xfrm>
              <a:off x="7213600" y="4719638"/>
              <a:ext cx="93663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F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81" name="Rectangle 429"/>
            <p:cNvSpPr>
              <a:spLocks noChangeArrowheads="1"/>
            </p:cNvSpPr>
            <p:nvPr/>
          </p:nvSpPr>
          <p:spPr bwMode="auto">
            <a:xfrm>
              <a:off x="7377113" y="4719638"/>
              <a:ext cx="103188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C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82" name="Rectangle 430"/>
            <p:cNvSpPr>
              <a:spLocks noChangeArrowheads="1"/>
            </p:cNvSpPr>
            <p:nvPr/>
          </p:nvSpPr>
          <p:spPr bwMode="auto">
            <a:xfrm>
              <a:off x="7502525" y="4719638"/>
              <a:ext cx="98425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X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83" name="Rectangle 431"/>
            <p:cNvSpPr>
              <a:spLocks noChangeArrowheads="1"/>
            </p:cNvSpPr>
            <p:nvPr/>
          </p:nvSpPr>
          <p:spPr bwMode="auto">
            <a:xfrm>
              <a:off x="6608763" y="4813300"/>
              <a:ext cx="241300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cdpA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84" name="Rectangle 432"/>
            <p:cNvSpPr>
              <a:spLocks noChangeArrowheads="1"/>
            </p:cNvSpPr>
            <p:nvPr/>
          </p:nvSpPr>
          <p:spPr bwMode="auto">
            <a:xfrm>
              <a:off x="6858000" y="4813300"/>
              <a:ext cx="103188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C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85" name="Rectangle 433"/>
            <p:cNvSpPr>
              <a:spLocks noChangeArrowheads="1"/>
            </p:cNvSpPr>
            <p:nvPr/>
          </p:nvSpPr>
          <p:spPr bwMode="auto">
            <a:xfrm>
              <a:off x="6983413" y="4813300"/>
              <a:ext cx="103188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D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86" name="Rectangle 434"/>
            <p:cNvSpPr>
              <a:spLocks noChangeArrowheads="1"/>
            </p:cNvSpPr>
            <p:nvPr/>
          </p:nvSpPr>
          <p:spPr bwMode="auto">
            <a:xfrm>
              <a:off x="7089775" y="4813300"/>
              <a:ext cx="98425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E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87" name="Rectangle 435"/>
            <p:cNvSpPr>
              <a:spLocks noChangeArrowheads="1"/>
            </p:cNvSpPr>
            <p:nvPr/>
          </p:nvSpPr>
          <p:spPr bwMode="auto">
            <a:xfrm>
              <a:off x="7224713" y="4813300"/>
              <a:ext cx="93663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F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88" name="Rectangle 436"/>
            <p:cNvSpPr>
              <a:spLocks noChangeArrowheads="1"/>
            </p:cNvSpPr>
            <p:nvPr/>
          </p:nvSpPr>
          <p:spPr bwMode="auto">
            <a:xfrm>
              <a:off x="7386638" y="4813300"/>
              <a:ext cx="103188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C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89" name="Rectangle 437"/>
            <p:cNvSpPr>
              <a:spLocks noChangeArrowheads="1"/>
            </p:cNvSpPr>
            <p:nvPr/>
          </p:nvSpPr>
          <p:spPr bwMode="auto">
            <a:xfrm>
              <a:off x="7513638" y="4813300"/>
              <a:ext cx="98425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X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90" name="Rectangle 438"/>
            <p:cNvSpPr>
              <a:spLocks noChangeArrowheads="1"/>
            </p:cNvSpPr>
            <p:nvPr/>
          </p:nvSpPr>
          <p:spPr bwMode="auto">
            <a:xfrm>
              <a:off x="7654925" y="4813300"/>
              <a:ext cx="98425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Y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91" name="Rectangle 439"/>
            <p:cNvSpPr>
              <a:spLocks noChangeArrowheads="1"/>
            </p:cNvSpPr>
            <p:nvPr/>
          </p:nvSpPr>
          <p:spPr bwMode="auto">
            <a:xfrm>
              <a:off x="7826375" y="4813300"/>
              <a:ext cx="93663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Z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92" name="Rectangle 440"/>
            <p:cNvSpPr>
              <a:spLocks noChangeArrowheads="1"/>
            </p:cNvSpPr>
            <p:nvPr/>
          </p:nvSpPr>
          <p:spPr bwMode="auto">
            <a:xfrm>
              <a:off x="7902575" y="4813300"/>
              <a:ext cx="241300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WBA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93" name="Rectangle 441"/>
            <p:cNvSpPr>
              <a:spLocks noChangeArrowheads="1"/>
            </p:cNvSpPr>
            <p:nvPr/>
          </p:nvSpPr>
          <p:spPr bwMode="auto">
            <a:xfrm>
              <a:off x="8072438" y="4813300"/>
              <a:ext cx="88900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L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94" name="Rectangle 442"/>
            <p:cNvSpPr>
              <a:spLocks noChangeArrowheads="1"/>
            </p:cNvSpPr>
            <p:nvPr/>
          </p:nvSpPr>
          <p:spPr bwMode="auto">
            <a:xfrm>
              <a:off x="8154988" y="4813300"/>
              <a:ext cx="114300" cy="120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600" b="0" i="1" u="none" strike="noStrike" cap="none" normalizeH="0" baseline="0" smtClean="0">
                  <a:ln>
                    <a:noFill/>
                  </a:ln>
                  <a:solidFill>
                    <a:srgbClr val="1F1A17"/>
                  </a:solidFill>
                  <a:effectLst/>
                  <a:latin typeface="Arial" pitchFamily="34" charset="0"/>
                </a:rPr>
                <a:t>M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395" name="Rectangle 443"/>
            <p:cNvSpPr>
              <a:spLocks noChangeArrowheads="1"/>
            </p:cNvSpPr>
            <p:nvPr/>
          </p:nvSpPr>
          <p:spPr bwMode="auto">
            <a:xfrm>
              <a:off x="4773613" y="5021263"/>
              <a:ext cx="47625" cy="1571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96" name="Freeform 444"/>
            <p:cNvSpPr>
              <a:spLocks/>
            </p:cNvSpPr>
            <p:nvPr/>
          </p:nvSpPr>
          <p:spPr bwMode="auto">
            <a:xfrm>
              <a:off x="7459663" y="2525713"/>
              <a:ext cx="874713" cy="144463"/>
            </a:xfrm>
            <a:custGeom>
              <a:avLst/>
              <a:gdLst/>
              <a:ahLst/>
              <a:cxnLst>
                <a:cxn ang="0">
                  <a:pos x="371" y="0"/>
                </a:cxn>
                <a:cxn ang="0">
                  <a:pos x="551" y="91"/>
                </a:cxn>
                <a:cxn ang="0">
                  <a:pos x="364" y="62"/>
                </a:cxn>
                <a:cxn ang="0">
                  <a:pos x="418" y="90"/>
                </a:cxn>
                <a:cxn ang="0">
                  <a:pos x="241" y="62"/>
                </a:cxn>
                <a:cxn ang="0">
                  <a:pos x="287" y="84"/>
                </a:cxn>
                <a:cxn ang="0">
                  <a:pos x="0" y="39"/>
                </a:cxn>
                <a:cxn ang="0">
                  <a:pos x="185" y="35"/>
                </a:cxn>
                <a:cxn ang="0">
                  <a:pos x="146" y="15"/>
                </a:cxn>
                <a:cxn ang="0">
                  <a:pos x="290" y="24"/>
                </a:cxn>
                <a:cxn ang="0">
                  <a:pos x="251" y="6"/>
                </a:cxn>
                <a:cxn ang="0">
                  <a:pos x="371" y="0"/>
                </a:cxn>
              </a:cxnLst>
              <a:rect l="0" t="0" r="r" b="b"/>
              <a:pathLst>
                <a:path w="551" h="91">
                  <a:moveTo>
                    <a:pt x="371" y="0"/>
                  </a:moveTo>
                  <a:lnTo>
                    <a:pt x="551" y="91"/>
                  </a:lnTo>
                  <a:lnTo>
                    <a:pt x="364" y="62"/>
                  </a:lnTo>
                  <a:lnTo>
                    <a:pt x="418" y="90"/>
                  </a:lnTo>
                  <a:lnTo>
                    <a:pt x="241" y="62"/>
                  </a:lnTo>
                  <a:lnTo>
                    <a:pt x="287" y="84"/>
                  </a:lnTo>
                  <a:lnTo>
                    <a:pt x="0" y="39"/>
                  </a:lnTo>
                  <a:lnTo>
                    <a:pt x="185" y="35"/>
                  </a:lnTo>
                  <a:lnTo>
                    <a:pt x="146" y="15"/>
                  </a:lnTo>
                  <a:lnTo>
                    <a:pt x="290" y="24"/>
                  </a:lnTo>
                  <a:lnTo>
                    <a:pt x="251" y="6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97" name="Freeform 445"/>
            <p:cNvSpPr>
              <a:spLocks/>
            </p:cNvSpPr>
            <p:nvPr/>
          </p:nvSpPr>
          <p:spPr bwMode="auto">
            <a:xfrm>
              <a:off x="7459663" y="2525713"/>
              <a:ext cx="874713" cy="144463"/>
            </a:xfrm>
            <a:custGeom>
              <a:avLst/>
              <a:gdLst/>
              <a:ahLst/>
              <a:cxnLst>
                <a:cxn ang="0">
                  <a:pos x="371" y="0"/>
                </a:cxn>
                <a:cxn ang="0">
                  <a:pos x="551" y="91"/>
                </a:cxn>
                <a:cxn ang="0">
                  <a:pos x="364" y="62"/>
                </a:cxn>
                <a:cxn ang="0">
                  <a:pos x="418" y="90"/>
                </a:cxn>
                <a:cxn ang="0">
                  <a:pos x="241" y="62"/>
                </a:cxn>
                <a:cxn ang="0">
                  <a:pos x="287" y="84"/>
                </a:cxn>
                <a:cxn ang="0">
                  <a:pos x="0" y="39"/>
                </a:cxn>
                <a:cxn ang="0">
                  <a:pos x="185" y="35"/>
                </a:cxn>
                <a:cxn ang="0">
                  <a:pos x="146" y="15"/>
                </a:cxn>
                <a:cxn ang="0">
                  <a:pos x="290" y="24"/>
                </a:cxn>
                <a:cxn ang="0">
                  <a:pos x="251" y="6"/>
                </a:cxn>
                <a:cxn ang="0">
                  <a:pos x="371" y="0"/>
                </a:cxn>
              </a:cxnLst>
              <a:rect l="0" t="0" r="r" b="b"/>
              <a:pathLst>
                <a:path w="551" h="91">
                  <a:moveTo>
                    <a:pt x="371" y="0"/>
                  </a:moveTo>
                  <a:lnTo>
                    <a:pt x="551" y="91"/>
                  </a:lnTo>
                  <a:lnTo>
                    <a:pt x="364" y="62"/>
                  </a:lnTo>
                  <a:lnTo>
                    <a:pt x="418" y="90"/>
                  </a:lnTo>
                  <a:lnTo>
                    <a:pt x="241" y="62"/>
                  </a:lnTo>
                  <a:lnTo>
                    <a:pt x="287" y="84"/>
                  </a:lnTo>
                  <a:lnTo>
                    <a:pt x="0" y="39"/>
                  </a:lnTo>
                  <a:lnTo>
                    <a:pt x="185" y="35"/>
                  </a:lnTo>
                  <a:lnTo>
                    <a:pt x="146" y="15"/>
                  </a:lnTo>
                  <a:lnTo>
                    <a:pt x="290" y="24"/>
                  </a:lnTo>
                  <a:lnTo>
                    <a:pt x="251" y="6"/>
                  </a:lnTo>
                  <a:lnTo>
                    <a:pt x="371" y="0"/>
                  </a:lnTo>
                </a:path>
              </a:pathLst>
            </a:custGeom>
            <a:noFill/>
            <a:ln w="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98" name="Freeform 446"/>
            <p:cNvSpPr>
              <a:spLocks/>
            </p:cNvSpPr>
            <p:nvPr/>
          </p:nvSpPr>
          <p:spPr bwMode="auto">
            <a:xfrm>
              <a:off x="4954588" y="2065338"/>
              <a:ext cx="2547938" cy="1525588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0"/>
                </a:cxn>
                <a:cxn ang="0">
                  <a:pos x="0" y="1"/>
                </a:cxn>
                <a:cxn ang="0">
                  <a:pos x="0" y="961"/>
                </a:cxn>
                <a:cxn ang="0">
                  <a:pos x="3" y="961"/>
                </a:cxn>
                <a:cxn ang="0">
                  <a:pos x="1605" y="961"/>
                </a:cxn>
                <a:cxn ang="0">
                  <a:pos x="1605" y="1"/>
                </a:cxn>
                <a:cxn ang="0">
                  <a:pos x="1605" y="0"/>
                </a:cxn>
                <a:cxn ang="0">
                  <a:pos x="3" y="0"/>
                </a:cxn>
              </a:cxnLst>
              <a:rect l="0" t="0" r="r" b="b"/>
              <a:pathLst>
                <a:path w="1605" h="96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lnTo>
                    <a:pt x="0" y="961"/>
                  </a:lnTo>
                  <a:lnTo>
                    <a:pt x="3" y="961"/>
                  </a:lnTo>
                  <a:lnTo>
                    <a:pt x="1605" y="961"/>
                  </a:lnTo>
                  <a:lnTo>
                    <a:pt x="1605" y="1"/>
                  </a:lnTo>
                  <a:lnTo>
                    <a:pt x="1605" y="0"/>
                  </a:lnTo>
                  <a:lnTo>
                    <a:pt x="3" y="0"/>
                  </a:lnTo>
                </a:path>
              </a:pathLst>
            </a:custGeom>
            <a:noFill/>
            <a:ln w="11" cap="flat">
              <a:solidFill>
                <a:srgbClr val="3333CC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399" name="Rectangle 447"/>
            <p:cNvSpPr>
              <a:spLocks noChangeArrowheads="1"/>
            </p:cNvSpPr>
            <p:nvPr/>
          </p:nvSpPr>
          <p:spPr bwMode="auto">
            <a:xfrm>
              <a:off x="6142038" y="1406525"/>
              <a:ext cx="32380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O</a:t>
              </a:r>
              <a:r>
                <a:rPr kumimoji="0" lang="de-DE" sz="2200" b="1" i="0" u="none" strike="noStrike" cap="none" normalizeH="0" baseline="-25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2</a:t>
              </a:r>
              <a:endParaRPr kumimoji="0" lang="de-DE" sz="1800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401" name="Rectangle 449"/>
            <p:cNvSpPr>
              <a:spLocks noChangeArrowheads="1"/>
            </p:cNvSpPr>
            <p:nvPr/>
          </p:nvSpPr>
          <p:spPr bwMode="auto">
            <a:xfrm>
              <a:off x="4918075" y="4470400"/>
              <a:ext cx="2750753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de-DE" sz="1400" b="1" dirty="0" err="1" smtClean="0">
                  <a:solidFill>
                    <a:srgbClr val="000000"/>
                  </a:solidFill>
                </a:rPr>
                <a:t>P</a:t>
              </a:r>
              <a:r>
                <a:rPr kumimoji="0" lang="de-DE" sz="1400" b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hotosynthetic</a:t>
              </a:r>
              <a:r>
                <a:rPr kumimoji="0" lang="de-DE" sz="1400" b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</a:t>
              </a:r>
              <a:r>
                <a:rPr kumimoji="0" lang="de-DE" sz="1400" b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gene</a:t>
              </a:r>
              <a:r>
                <a:rPr kumimoji="0" lang="de-DE" sz="1400" b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 </a:t>
              </a:r>
              <a:r>
                <a:rPr kumimoji="0" lang="de-DE" sz="1400" b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expression</a:t>
              </a:r>
              <a:endParaRPr kumimoji="0" lang="de-DE" sz="18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402" name="Rectangle 450"/>
            <p:cNvSpPr>
              <a:spLocks noChangeArrowheads="1"/>
            </p:cNvSpPr>
            <p:nvPr/>
          </p:nvSpPr>
          <p:spPr bwMode="auto">
            <a:xfrm>
              <a:off x="6724650" y="3032125"/>
              <a:ext cx="165100" cy="238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?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403" name="Freeform 451"/>
            <p:cNvSpPr>
              <a:spLocks noEditPoints="1"/>
            </p:cNvSpPr>
            <p:nvPr/>
          </p:nvSpPr>
          <p:spPr bwMode="auto">
            <a:xfrm>
              <a:off x="4754563" y="2800350"/>
              <a:ext cx="373063" cy="109538"/>
            </a:xfrm>
            <a:custGeom>
              <a:avLst/>
              <a:gdLst/>
              <a:ahLst/>
              <a:cxnLst>
                <a:cxn ang="0">
                  <a:pos x="1" y="32"/>
                </a:cxn>
                <a:cxn ang="0">
                  <a:pos x="206" y="32"/>
                </a:cxn>
                <a:cxn ang="0">
                  <a:pos x="207" y="32"/>
                </a:cxn>
                <a:cxn ang="0">
                  <a:pos x="208" y="32"/>
                </a:cxn>
                <a:cxn ang="0">
                  <a:pos x="208" y="35"/>
                </a:cxn>
                <a:cxn ang="0">
                  <a:pos x="208" y="37"/>
                </a:cxn>
                <a:cxn ang="0">
                  <a:pos x="207" y="37"/>
                </a:cxn>
                <a:cxn ang="0">
                  <a:pos x="207" y="38"/>
                </a:cxn>
                <a:cxn ang="0">
                  <a:pos x="206" y="38"/>
                </a:cxn>
                <a:cxn ang="0">
                  <a:pos x="1" y="38"/>
                </a:cxn>
                <a:cxn ang="0">
                  <a:pos x="0" y="38"/>
                </a:cxn>
                <a:cxn ang="0">
                  <a:pos x="0" y="37"/>
                </a:cxn>
                <a:cxn ang="0">
                  <a:pos x="0" y="37"/>
                </a:cxn>
                <a:cxn ang="0">
                  <a:pos x="0" y="35"/>
                </a:cxn>
                <a:cxn ang="0">
                  <a:pos x="0" y="32"/>
                </a:cxn>
                <a:cxn ang="0">
                  <a:pos x="0" y="32"/>
                </a:cxn>
                <a:cxn ang="0">
                  <a:pos x="1" y="32"/>
                </a:cxn>
                <a:cxn ang="0">
                  <a:pos x="204" y="0"/>
                </a:cxn>
                <a:cxn ang="0">
                  <a:pos x="235" y="35"/>
                </a:cxn>
                <a:cxn ang="0">
                  <a:pos x="204" y="69"/>
                </a:cxn>
                <a:cxn ang="0">
                  <a:pos x="204" y="0"/>
                </a:cxn>
              </a:cxnLst>
              <a:rect l="0" t="0" r="r" b="b"/>
              <a:pathLst>
                <a:path w="235" h="69">
                  <a:moveTo>
                    <a:pt x="1" y="32"/>
                  </a:moveTo>
                  <a:lnTo>
                    <a:pt x="206" y="32"/>
                  </a:lnTo>
                  <a:lnTo>
                    <a:pt x="207" y="32"/>
                  </a:lnTo>
                  <a:lnTo>
                    <a:pt x="208" y="32"/>
                  </a:lnTo>
                  <a:lnTo>
                    <a:pt x="208" y="35"/>
                  </a:lnTo>
                  <a:lnTo>
                    <a:pt x="208" y="37"/>
                  </a:lnTo>
                  <a:lnTo>
                    <a:pt x="207" y="37"/>
                  </a:lnTo>
                  <a:lnTo>
                    <a:pt x="207" y="38"/>
                  </a:lnTo>
                  <a:lnTo>
                    <a:pt x="206" y="38"/>
                  </a:lnTo>
                  <a:lnTo>
                    <a:pt x="1" y="38"/>
                  </a:lnTo>
                  <a:lnTo>
                    <a:pt x="0" y="38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1" y="32"/>
                  </a:lnTo>
                  <a:close/>
                  <a:moveTo>
                    <a:pt x="204" y="0"/>
                  </a:moveTo>
                  <a:lnTo>
                    <a:pt x="235" y="35"/>
                  </a:lnTo>
                  <a:lnTo>
                    <a:pt x="204" y="69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404" name="Freeform 452"/>
            <p:cNvSpPr>
              <a:spLocks/>
            </p:cNvSpPr>
            <p:nvPr/>
          </p:nvSpPr>
          <p:spPr bwMode="auto">
            <a:xfrm>
              <a:off x="4754563" y="2851150"/>
              <a:ext cx="330200" cy="952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206" y="0"/>
                </a:cxn>
                <a:cxn ang="0">
                  <a:pos x="207" y="0"/>
                </a:cxn>
                <a:cxn ang="0">
                  <a:pos x="208" y="1"/>
                </a:cxn>
                <a:cxn ang="0">
                  <a:pos x="208" y="3"/>
                </a:cxn>
                <a:cxn ang="0">
                  <a:pos x="208" y="5"/>
                </a:cxn>
                <a:cxn ang="0">
                  <a:pos x="207" y="5"/>
                </a:cxn>
                <a:cxn ang="0">
                  <a:pos x="207" y="6"/>
                </a:cxn>
                <a:cxn ang="0">
                  <a:pos x="206" y="6"/>
                </a:cxn>
                <a:cxn ang="0">
                  <a:pos x="1" y="6"/>
                </a:cxn>
                <a:cxn ang="0">
                  <a:pos x="0" y="6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208" h="6">
                  <a:moveTo>
                    <a:pt x="1" y="0"/>
                  </a:moveTo>
                  <a:lnTo>
                    <a:pt x="206" y="0"/>
                  </a:lnTo>
                  <a:lnTo>
                    <a:pt x="207" y="0"/>
                  </a:lnTo>
                  <a:lnTo>
                    <a:pt x="208" y="1"/>
                  </a:lnTo>
                  <a:lnTo>
                    <a:pt x="208" y="3"/>
                  </a:lnTo>
                  <a:lnTo>
                    <a:pt x="208" y="5"/>
                  </a:lnTo>
                  <a:lnTo>
                    <a:pt x="207" y="5"/>
                  </a:lnTo>
                  <a:lnTo>
                    <a:pt x="207" y="6"/>
                  </a:lnTo>
                  <a:lnTo>
                    <a:pt x="206" y="6"/>
                  </a:lnTo>
                  <a:lnTo>
                    <a:pt x="1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405" name="Freeform 453"/>
            <p:cNvSpPr>
              <a:spLocks/>
            </p:cNvSpPr>
            <p:nvPr/>
          </p:nvSpPr>
          <p:spPr bwMode="auto">
            <a:xfrm>
              <a:off x="5076825" y="2800350"/>
              <a:ext cx="50800" cy="1095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2" y="35"/>
                </a:cxn>
                <a:cxn ang="0">
                  <a:pos x="0" y="69"/>
                </a:cxn>
                <a:cxn ang="0">
                  <a:pos x="0" y="0"/>
                </a:cxn>
              </a:cxnLst>
              <a:rect l="0" t="0" r="r" b="b"/>
              <a:pathLst>
                <a:path w="32" h="69">
                  <a:moveTo>
                    <a:pt x="0" y="0"/>
                  </a:moveTo>
                  <a:lnTo>
                    <a:pt x="32" y="35"/>
                  </a:lnTo>
                  <a:lnTo>
                    <a:pt x="0" y="69"/>
                  </a:lnTo>
                  <a:lnTo>
                    <a:pt x="0" y="0"/>
                  </a:lnTo>
                </a:path>
              </a:pathLst>
            </a:custGeom>
            <a:noFill/>
            <a:ln w="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413" name="Freeform 461"/>
            <p:cNvSpPr>
              <a:spLocks/>
            </p:cNvSpPr>
            <p:nvPr/>
          </p:nvSpPr>
          <p:spPr bwMode="auto">
            <a:xfrm>
              <a:off x="6148388" y="1785938"/>
              <a:ext cx="212725" cy="227013"/>
            </a:xfrm>
            <a:custGeom>
              <a:avLst/>
              <a:gdLst/>
              <a:ahLst/>
              <a:cxnLst>
                <a:cxn ang="0">
                  <a:pos x="0" y="107"/>
                </a:cxn>
                <a:cxn ang="0">
                  <a:pos x="34" y="107"/>
                </a:cxn>
                <a:cxn ang="0">
                  <a:pos x="34" y="0"/>
                </a:cxn>
                <a:cxn ang="0">
                  <a:pos x="101" y="0"/>
                </a:cxn>
                <a:cxn ang="0">
                  <a:pos x="101" y="107"/>
                </a:cxn>
                <a:cxn ang="0">
                  <a:pos x="134" y="107"/>
                </a:cxn>
                <a:cxn ang="0">
                  <a:pos x="67" y="143"/>
                </a:cxn>
                <a:cxn ang="0">
                  <a:pos x="0" y="107"/>
                </a:cxn>
              </a:cxnLst>
              <a:rect l="0" t="0" r="r" b="b"/>
              <a:pathLst>
                <a:path w="134" h="143">
                  <a:moveTo>
                    <a:pt x="0" y="107"/>
                  </a:moveTo>
                  <a:lnTo>
                    <a:pt x="34" y="107"/>
                  </a:lnTo>
                  <a:lnTo>
                    <a:pt x="34" y="0"/>
                  </a:lnTo>
                  <a:lnTo>
                    <a:pt x="101" y="0"/>
                  </a:lnTo>
                  <a:lnTo>
                    <a:pt x="101" y="107"/>
                  </a:lnTo>
                  <a:lnTo>
                    <a:pt x="134" y="107"/>
                  </a:lnTo>
                  <a:lnTo>
                    <a:pt x="67" y="143"/>
                  </a:lnTo>
                  <a:lnTo>
                    <a:pt x="0" y="107"/>
                  </a:lnTo>
                </a:path>
              </a:pathLst>
            </a:custGeom>
            <a:noFill/>
            <a:ln w="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414" name="Rectangle 462"/>
            <p:cNvSpPr>
              <a:spLocks noChangeArrowheads="1"/>
            </p:cNvSpPr>
            <p:nvPr/>
          </p:nvSpPr>
          <p:spPr bwMode="auto">
            <a:xfrm>
              <a:off x="7677150" y="2281238"/>
              <a:ext cx="441325" cy="177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LIGHT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415" name="Rectangle 463"/>
            <p:cNvSpPr>
              <a:spLocks noChangeArrowheads="1"/>
            </p:cNvSpPr>
            <p:nvPr/>
          </p:nvSpPr>
          <p:spPr bwMode="auto">
            <a:xfrm>
              <a:off x="4162425" y="2693988"/>
              <a:ext cx="649288" cy="177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CARBON 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416" name="Rectangle 464"/>
            <p:cNvSpPr>
              <a:spLocks noChangeArrowheads="1"/>
            </p:cNvSpPr>
            <p:nvPr/>
          </p:nvSpPr>
          <p:spPr bwMode="auto">
            <a:xfrm>
              <a:off x="4162425" y="2838450"/>
              <a:ext cx="603250" cy="177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SOURCE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422" name="Rectangle 470"/>
            <p:cNvSpPr>
              <a:spLocks noChangeArrowheads="1"/>
            </p:cNvSpPr>
            <p:nvPr/>
          </p:nvSpPr>
          <p:spPr bwMode="auto">
            <a:xfrm>
              <a:off x="5713413" y="3925888"/>
              <a:ext cx="625475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400" b="1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Redox</a:t>
              </a:r>
              <a:endParaRPr kumimoji="0" lang="de-D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423" name="Rectangle 471"/>
            <p:cNvSpPr>
              <a:spLocks noChangeArrowheads="1"/>
            </p:cNvSpPr>
            <p:nvPr/>
          </p:nvSpPr>
          <p:spPr bwMode="auto">
            <a:xfrm>
              <a:off x="6303963" y="3925888"/>
              <a:ext cx="909638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</a:rPr>
                <a:t>signalling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424" name="Rectangle 472"/>
            <p:cNvSpPr>
              <a:spLocks noChangeArrowheads="1"/>
            </p:cNvSpPr>
            <p:nvPr/>
          </p:nvSpPr>
          <p:spPr bwMode="auto">
            <a:xfrm>
              <a:off x="6724650" y="3032125"/>
              <a:ext cx="165100" cy="238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?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425" name="Rectangle 473"/>
            <p:cNvSpPr>
              <a:spLocks noChangeArrowheads="1"/>
            </p:cNvSpPr>
            <p:nvPr/>
          </p:nvSpPr>
          <p:spPr bwMode="auto">
            <a:xfrm>
              <a:off x="6718300" y="3589338"/>
              <a:ext cx="315913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?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6426" name="Freeform 474"/>
            <p:cNvSpPr>
              <a:spLocks/>
            </p:cNvSpPr>
            <p:nvPr/>
          </p:nvSpPr>
          <p:spPr bwMode="auto">
            <a:xfrm>
              <a:off x="6202363" y="3638550"/>
              <a:ext cx="174625" cy="231775"/>
            </a:xfrm>
            <a:custGeom>
              <a:avLst/>
              <a:gdLst/>
              <a:ahLst/>
              <a:cxnLst>
                <a:cxn ang="0">
                  <a:pos x="0" y="110"/>
                </a:cxn>
                <a:cxn ang="0">
                  <a:pos x="28" y="110"/>
                </a:cxn>
                <a:cxn ang="0">
                  <a:pos x="28" y="0"/>
                </a:cxn>
                <a:cxn ang="0">
                  <a:pos x="83" y="0"/>
                </a:cxn>
                <a:cxn ang="0">
                  <a:pos x="83" y="110"/>
                </a:cxn>
                <a:cxn ang="0">
                  <a:pos x="110" y="110"/>
                </a:cxn>
                <a:cxn ang="0">
                  <a:pos x="56" y="146"/>
                </a:cxn>
                <a:cxn ang="0">
                  <a:pos x="0" y="110"/>
                </a:cxn>
              </a:cxnLst>
              <a:rect l="0" t="0" r="r" b="b"/>
              <a:pathLst>
                <a:path w="110" h="146">
                  <a:moveTo>
                    <a:pt x="0" y="110"/>
                  </a:moveTo>
                  <a:lnTo>
                    <a:pt x="28" y="110"/>
                  </a:lnTo>
                  <a:lnTo>
                    <a:pt x="28" y="0"/>
                  </a:lnTo>
                  <a:lnTo>
                    <a:pt x="83" y="0"/>
                  </a:lnTo>
                  <a:lnTo>
                    <a:pt x="83" y="110"/>
                  </a:lnTo>
                  <a:lnTo>
                    <a:pt x="110" y="110"/>
                  </a:lnTo>
                  <a:lnTo>
                    <a:pt x="56" y="146"/>
                  </a:lnTo>
                  <a:lnTo>
                    <a:pt x="0" y="110"/>
                  </a:lnTo>
                </a:path>
              </a:pathLst>
            </a:custGeom>
            <a:noFill/>
            <a:ln w="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427" name="Freeform 475"/>
            <p:cNvSpPr>
              <a:spLocks/>
            </p:cNvSpPr>
            <p:nvPr/>
          </p:nvSpPr>
          <p:spPr bwMode="auto">
            <a:xfrm>
              <a:off x="6211888" y="4151313"/>
              <a:ext cx="174625" cy="231775"/>
            </a:xfrm>
            <a:custGeom>
              <a:avLst/>
              <a:gdLst/>
              <a:ahLst/>
              <a:cxnLst>
                <a:cxn ang="0">
                  <a:pos x="0" y="110"/>
                </a:cxn>
                <a:cxn ang="0">
                  <a:pos x="28" y="110"/>
                </a:cxn>
                <a:cxn ang="0">
                  <a:pos x="28" y="0"/>
                </a:cxn>
                <a:cxn ang="0">
                  <a:pos x="82" y="0"/>
                </a:cxn>
                <a:cxn ang="0">
                  <a:pos x="82" y="110"/>
                </a:cxn>
                <a:cxn ang="0">
                  <a:pos x="110" y="110"/>
                </a:cxn>
                <a:cxn ang="0">
                  <a:pos x="55" y="146"/>
                </a:cxn>
                <a:cxn ang="0">
                  <a:pos x="0" y="110"/>
                </a:cxn>
              </a:cxnLst>
              <a:rect l="0" t="0" r="r" b="b"/>
              <a:pathLst>
                <a:path w="110" h="146">
                  <a:moveTo>
                    <a:pt x="0" y="110"/>
                  </a:moveTo>
                  <a:lnTo>
                    <a:pt x="28" y="110"/>
                  </a:lnTo>
                  <a:lnTo>
                    <a:pt x="28" y="0"/>
                  </a:lnTo>
                  <a:lnTo>
                    <a:pt x="82" y="0"/>
                  </a:lnTo>
                  <a:lnTo>
                    <a:pt x="82" y="110"/>
                  </a:lnTo>
                  <a:lnTo>
                    <a:pt x="110" y="110"/>
                  </a:lnTo>
                  <a:lnTo>
                    <a:pt x="55" y="146"/>
                  </a:lnTo>
                  <a:lnTo>
                    <a:pt x="0" y="110"/>
                  </a:lnTo>
                </a:path>
              </a:pathLst>
            </a:custGeom>
            <a:noFill/>
            <a:ln w="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6428" name="Rectangle 476"/>
            <p:cNvSpPr>
              <a:spLocks noChangeArrowheads="1"/>
            </p:cNvSpPr>
            <p:nvPr/>
          </p:nvSpPr>
          <p:spPr bwMode="auto">
            <a:xfrm>
              <a:off x="6624638" y="4156075"/>
              <a:ext cx="315913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2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?</a:t>
              </a: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43015" name="Rectangle 5"/>
          <p:cNvSpPr>
            <a:spLocks noChangeArrowheads="1"/>
          </p:cNvSpPr>
          <p:nvPr/>
        </p:nvSpPr>
        <p:spPr bwMode="auto">
          <a:xfrm>
            <a:off x="4513003" y="5704312"/>
            <a:ext cx="4008126" cy="534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>
              <a:lnSpc>
                <a:spcPct val="130000"/>
              </a:lnSpc>
              <a:buClr>
                <a:srgbClr val="000000"/>
              </a:buClr>
              <a:buSzPct val="100000"/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100" dirty="0" err="1">
                <a:solidFill>
                  <a:srgbClr val="0000CC"/>
                </a:solidFill>
              </a:rPr>
              <a:t>Ghosh</a:t>
            </a:r>
            <a:r>
              <a:rPr lang="en-GB" sz="1100" dirty="0">
                <a:solidFill>
                  <a:srgbClr val="0000CC"/>
                </a:solidFill>
              </a:rPr>
              <a:t> et al. 1994. Appl. </a:t>
            </a:r>
            <a:r>
              <a:rPr lang="en-GB" sz="1100" dirty="0" err="1">
                <a:solidFill>
                  <a:srgbClr val="0000CC"/>
                </a:solidFill>
              </a:rPr>
              <a:t>Env</a:t>
            </a:r>
            <a:r>
              <a:rPr lang="en-GB" sz="1100" dirty="0">
                <a:solidFill>
                  <a:srgbClr val="0000CC"/>
                </a:solidFill>
              </a:rPr>
              <a:t>. </a:t>
            </a:r>
            <a:r>
              <a:rPr lang="en-GB" sz="1100" dirty="0" err="1">
                <a:solidFill>
                  <a:srgbClr val="0000CC"/>
                </a:solidFill>
              </a:rPr>
              <a:t>Microbiol</a:t>
            </a:r>
            <a:r>
              <a:rPr lang="en-GB" sz="1100" dirty="0">
                <a:solidFill>
                  <a:srgbClr val="0000CC"/>
                </a:solidFill>
              </a:rPr>
              <a:t>. 60(5):1698</a:t>
            </a:r>
          </a:p>
          <a:p>
            <a:pPr>
              <a:lnSpc>
                <a:spcPct val="130000"/>
              </a:lnSpc>
              <a:buClr>
                <a:srgbClr val="3333CC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100" dirty="0" err="1">
                <a:solidFill>
                  <a:srgbClr val="3333CC"/>
                </a:solidFill>
              </a:rPr>
              <a:t>Grammel</a:t>
            </a:r>
            <a:r>
              <a:rPr lang="en-GB" sz="1100" dirty="0">
                <a:solidFill>
                  <a:srgbClr val="3333CC"/>
                </a:solidFill>
              </a:rPr>
              <a:t>, H. and R. </a:t>
            </a:r>
            <a:r>
              <a:rPr lang="en-GB" sz="1100" dirty="0" err="1">
                <a:solidFill>
                  <a:srgbClr val="3333CC"/>
                </a:solidFill>
              </a:rPr>
              <a:t>Ghosh</a:t>
            </a:r>
            <a:r>
              <a:rPr lang="en-GB" sz="1100" dirty="0">
                <a:solidFill>
                  <a:srgbClr val="3333CC"/>
                </a:solidFill>
              </a:rPr>
              <a:t> . 2008,  J. </a:t>
            </a:r>
            <a:r>
              <a:rPr lang="en-GB" sz="1100" dirty="0" err="1">
                <a:solidFill>
                  <a:srgbClr val="3333CC"/>
                </a:solidFill>
              </a:rPr>
              <a:t>Bacteriol</a:t>
            </a:r>
            <a:r>
              <a:rPr lang="en-GB" sz="1100" dirty="0">
                <a:solidFill>
                  <a:srgbClr val="3333CC"/>
                </a:solidFill>
              </a:rPr>
              <a:t>. 190 (14):4912-4921</a:t>
            </a:r>
            <a:endParaRPr lang="en-GB" sz="1100" dirty="0">
              <a:solidFill>
                <a:srgbClr val="0000CC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638" y="1298583"/>
            <a:ext cx="2957512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4" name="Rectangle 218"/>
          <p:cNvSpPr>
            <a:spLocks noChangeArrowheads="1"/>
          </p:cNvSpPr>
          <p:nvPr/>
        </p:nvSpPr>
        <p:spPr bwMode="auto">
          <a:xfrm>
            <a:off x="617537" y="3430596"/>
            <a:ext cx="3487738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0"/>
              </a:spcBef>
              <a:buClr>
                <a:srgbClr val="000000"/>
              </a:buClr>
              <a:buSzPct val="100000"/>
              <a:buFont typeface="Arial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200" dirty="0" err="1" smtClean="0">
                <a:solidFill>
                  <a:srgbClr val="000000"/>
                </a:solidFill>
              </a:rPr>
              <a:t>Semiaerobic</a:t>
            </a:r>
            <a:r>
              <a:rPr lang="en-GB" sz="1200" dirty="0" smtClean="0">
                <a:solidFill>
                  <a:srgbClr val="000000"/>
                </a:solidFill>
              </a:rPr>
              <a:t> cultivation </a:t>
            </a:r>
            <a:r>
              <a:rPr lang="en-GB" sz="1200" dirty="0">
                <a:solidFill>
                  <a:srgbClr val="000000"/>
                </a:solidFill>
              </a:rPr>
              <a:t>of </a:t>
            </a:r>
            <a:r>
              <a:rPr lang="en-GB" sz="1200" i="1" dirty="0">
                <a:solidFill>
                  <a:srgbClr val="000000"/>
                </a:solidFill>
              </a:rPr>
              <a:t>R. </a:t>
            </a:r>
            <a:r>
              <a:rPr lang="en-GB" sz="1200" i="1" dirty="0" err="1">
                <a:solidFill>
                  <a:srgbClr val="000000"/>
                </a:solidFill>
              </a:rPr>
              <a:t>rubrum</a:t>
            </a:r>
            <a:r>
              <a:rPr lang="en-GB" sz="1200" i="1" dirty="0">
                <a:solidFill>
                  <a:srgbClr val="000000"/>
                </a:solidFill>
              </a:rPr>
              <a:t> </a:t>
            </a:r>
            <a:r>
              <a:rPr lang="en-GB" sz="1200" dirty="0">
                <a:solidFill>
                  <a:srgbClr val="000000"/>
                </a:solidFill>
              </a:rPr>
              <a:t>in the </a:t>
            </a:r>
            <a:r>
              <a:rPr lang="en-GB" sz="1200" dirty="0" smtClean="0">
                <a:solidFill>
                  <a:srgbClr val="000000"/>
                </a:solidFill>
              </a:rPr>
              <a:t>dark with </a:t>
            </a:r>
            <a:r>
              <a:rPr lang="en-GB" sz="1200" dirty="0">
                <a:solidFill>
                  <a:srgbClr val="000000"/>
                </a:solidFill>
              </a:rPr>
              <a:t>different carbon substrates</a:t>
            </a:r>
          </a:p>
        </p:txBody>
      </p:sp>
      <p:grpSp>
        <p:nvGrpSpPr>
          <p:cNvPr id="6" name="Gruppieren 21"/>
          <p:cNvGrpSpPr/>
          <p:nvPr/>
        </p:nvGrpSpPr>
        <p:grpSpPr>
          <a:xfrm>
            <a:off x="360086" y="2478505"/>
            <a:ext cx="6100871" cy="3618069"/>
            <a:chOff x="360086" y="2478505"/>
            <a:chExt cx="6100871" cy="3618069"/>
          </a:xfrm>
        </p:grpSpPr>
        <p:pic>
          <p:nvPicPr>
            <p:cNvPr id="15" name="Picture 10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2654" y="4066344"/>
              <a:ext cx="1996377" cy="1069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360086" y="5511799"/>
              <a:ext cx="346261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b="1" dirty="0" err="1" smtClean="0"/>
                <a:t>Ubiquinone</a:t>
              </a:r>
              <a:r>
                <a:rPr lang="de-DE" sz="1600" b="1" dirty="0" smtClean="0"/>
                <a:t> (</a:t>
              </a:r>
              <a:r>
                <a:rPr lang="de-DE" sz="1600" b="1" dirty="0" err="1" smtClean="0"/>
                <a:t>Coenzyme</a:t>
              </a:r>
              <a:r>
                <a:rPr lang="de-DE" sz="1600" b="1" dirty="0" smtClean="0"/>
                <a:t> Q10); </a:t>
              </a:r>
            </a:p>
            <a:p>
              <a:r>
                <a:rPr lang="de-DE" sz="1600" b="1" dirty="0" smtClean="0"/>
                <a:t>A </a:t>
              </a:r>
              <a:r>
                <a:rPr lang="de-DE" sz="1600" b="1" dirty="0" err="1" smtClean="0"/>
                <a:t>metabolic</a:t>
              </a:r>
              <a:r>
                <a:rPr lang="de-DE" sz="1600" b="1" dirty="0" smtClean="0"/>
                <a:t> </a:t>
              </a:r>
              <a:r>
                <a:rPr lang="de-DE" sz="1600" b="1" dirty="0" err="1" smtClean="0"/>
                <a:t>signal</a:t>
              </a:r>
              <a:r>
                <a:rPr lang="de-DE" sz="1600" b="1" dirty="0" smtClean="0"/>
                <a:t> in </a:t>
              </a:r>
              <a:r>
                <a:rPr lang="de-DE" sz="1600" b="1" dirty="0" err="1" smtClean="0"/>
                <a:t>gene</a:t>
              </a:r>
              <a:r>
                <a:rPr lang="de-DE" sz="1600" b="1" dirty="0" smtClean="0"/>
                <a:t> </a:t>
              </a:r>
              <a:r>
                <a:rPr lang="de-DE" sz="1600" b="1" dirty="0" err="1" smtClean="0"/>
                <a:t>regulation</a:t>
              </a:r>
              <a:r>
                <a:rPr lang="de-DE" sz="1600" b="1" dirty="0" smtClean="0"/>
                <a:t> ?</a:t>
              </a:r>
            </a:p>
          </p:txBody>
        </p:sp>
        <p:sp>
          <p:nvSpPr>
            <p:cNvPr id="18" name="Ellipse 17"/>
            <p:cNvSpPr/>
            <p:nvPr/>
          </p:nvSpPr>
          <p:spPr bwMode="auto">
            <a:xfrm>
              <a:off x="5558589" y="2478505"/>
              <a:ext cx="902368" cy="685800"/>
            </a:xfrm>
            <a:prstGeom prst="ellipse">
              <a:avLst/>
            </a:prstGeom>
            <a:noFill/>
            <a:ln w="412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1">
                <a:lnSpc>
                  <a:spcPct val="81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cxnSp>
          <p:nvCxnSpPr>
            <p:cNvPr id="20" name="Gerade Verbindung mit Pfeil 19"/>
            <p:cNvCxnSpPr>
              <a:stCxn id="18" idx="3"/>
            </p:cNvCxnSpPr>
            <p:nvPr/>
          </p:nvCxnSpPr>
          <p:spPr bwMode="auto">
            <a:xfrm rot="5400000">
              <a:off x="3877995" y="2542689"/>
              <a:ext cx="1291560" cy="2333927"/>
            </a:xfrm>
            <a:prstGeom prst="straightConnector1">
              <a:avLst/>
            </a:prstGeom>
            <a:solidFill>
              <a:srgbClr val="00B8FF"/>
            </a:solidFill>
            <a:ln w="412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</p:grpSp>
      <p:sp>
        <p:nvSpPr>
          <p:cNvPr id="473" name="Text Box 13"/>
          <p:cNvSpPr txBox="1">
            <a:spLocks noChangeArrowheads="1"/>
          </p:cNvSpPr>
          <p:nvPr/>
        </p:nvSpPr>
        <p:spPr bwMode="auto">
          <a:xfrm>
            <a:off x="1169988" y="343317"/>
            <a:ext cx="6902450" cy="83317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2400" dirty="0">
                <a:solidFill>
                  <a:srgbClr val="000099"/>
                </a:solidFill>
              </a:rPr>
              <a:t>High Level Expression of Photosynthetic Membranes as Model System for </a:t>
            </a:r>
            <a:r>
              <a:rPr lang="en-GB" sz="2400" dirty="0" err="1">
                <a:solidFill>
                  <a:srgbClr val="000099"/>
                </a:solidFill>
              </a:rPr>
              <a:t>Redox</a:t>
            </a:r>
            <a:r>
              <a:rPr lang="en-GB" sz="2400" dirty="0">
                <a:solidFill>
                  <a:srgbClr val="000099"/>
                </a:solidFill>
              </a:rPr>
              <a:t> </a:t>
            </a:r>
            <a:r>
              <a:rPr lang="en-GB" sz="2400" dirty="0" err="1">
                <a:solidFill>
                  <a:srgbClr val="000099"/>
                </a:solidFill>
              </a:rPr>
              <a:t>Signaling</a:t>
            </a:r>
            <a:r>
              <a:rPr lang="en-GB" sz="2400" dirty="0">
                <a:solidFill>
                  <a:srgbClr val="000099"/>
                </a:solidFill>
              </a:rPr>
              <a:t> and Control</a:t>
            </a:r>
          </a:p>
        </p:txBody>
      </p:sp>
    </p:spTree>
    <p:extLst>
      <p:ext uri="{BB962C8B-B14F-4D97-AF65-F5344CB8AC3E}">
        <p14:creationId xmlns:p14="http://schemas.microsoft.com/office/powerpoint/2010/main" val="35068032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3"/>
          <p:cNvSpPr>
            <a:spLocks noChangeArrowheads="1"/>
          </p:cNvSpPr>
          <p:nvPr/>
        </p:nvSpPr>
        <p:spPr bwMode="auto">
          <a:xfrm>
            <a:off x="4379913" y="3717752"/>
            <a:ext cx="2209800" cy="838200"/>
          </a:xfrm>
          <a:prstGeom prst="roundRect">
            <a:avLst>
              <a:gd name="adj" fmla="val 185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None/>
            </a:pPr>
            <a:endParaRPr lang="de-DE"/>
          </a:p>
        </p:txBody>
      </p:sp>
      <p:pic>
        <p:nvPicPr>
          <p:cNvPr id="17411" name="Picture 4" descr="et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820690"/>
            <a:ext cx="6132512" cy="448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Line 5"/>
          <p:cNvSpPr>
            <a:spLocks noChangeShapeType="1"/>
          </p:cNvSpPr>
          <p:nvPr/>
        </p:nvSpPr>
        <p:spPr bwMode="auto">
          <a:xfrm>
            <a:off x="5003800" y="1172990"/>
            <a:ext cx="863600" cy="0"/>
          </a:xfrm>
          <a:prstGeom prst="line">
            <a:avLst/>
          </a:prstGeom>
          <a:noFill/>
          <a:ln w="25400">
            <a:solidFill>
              <a:srgbClr val="3366FF"/>
            </a:solidFill>
            <a:prstDash val="dash"/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7413" name="Text Box 6"/>
          <p:cNvSpPr txBox="1">
            <a:spLocks noChangeArrowheads="1"/>
          </p:cNvSpPr>
          <p:nvPr/>
        </p:nvSpPr>
        <p:spPr bwMode="auto">
          <a:xfrm>
            <a:off x="4643438" y="1166640"/>
            <a:ext cx="16573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ctr" defTabSz="914400"/>
            <a:r>
              <a:rPr lang="en-US" sz="1600">
                <a:solidFill>
                  <a:schemeClr val="accent2"/>
                </a:solidFill>
              </a:rPr>
              <a:t>aerobic </a:t>
            </a:r>
            <a:br>
              <a:rPr lang="en-US" sz="1600">
                <a:solidFill>
                  <a:schemeClr val="accent2"/>
                </a:solidFill>
              </a:rPr>
            </a:br>
            <a:r>
              <a:rPr lang="en-US" sz="1600">
                <a:solidFill>
                  <a:schemeClr val="accent2"/>
                </a:solidFill>
              </a:rPr>
              <a:t>(respiration)</a:t>
            </a:r>
          </a:p>
        </p:txBody>
      </p:sp>
      <p:sp>
        <p:nvSpPr>
          <p:cNvPr id="17414" name="Line 7"/>
          <p:cNvSpPr>
            <a:spLocks noChangeShapeType="1"/>
          </p:cNvSpPr>
          <p:nvPr/>
        </p:nvSpPr>
        <p:spPr bwMode="auto">
          <a:xfrm>
            <a:off x="3276600" y="1172990"/>
            <a:ext cx="647700" cy="0"/>
          </a:xfrm>
          <a:prstGeom prst="line">
            <a:avLst/>
          </a:prstGeom>
          <a:noFill/>
          <a:ln w="25400">
            <a:solidFill>
              <a:srgbClr val="FF0000"/>
            </a:solidFill>
            <a:prstDash val="lgDashDot"/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7415" name="Text Box 8"/>
          <p:cNvSpPr txBox="1">
            <a:spLocks noChangeArrowheads="1"/>
          </p:cNvSpPr>
          <p:nvPr/>
        </p:nvSpPr>
        <p:spPr bwMode="auto">
          <a:xfrm>
            <a:off x="2700338" y="1172990"/>
            <a:ext cx="17176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defTabSz="914400"/>
            <a:r>
              <a:rPr lang="en-US" sz="1600">
                <a:solidFill>
                  <a:srgbClr val="FF0000"/>
                </a:solidFill>
              </a:rPr>
              <a:t>anaerobic in light</a:t>
            </a:r>
            <a:br>
              <a:rPr lang="en-US" sz="1600">
                <a:solidFill>
                  <a:srgbClr val="FF0000"/>
                </a:solidFill>
              </a:rPr>
            </a:br>
            <a:r>
              <a:rPr lang="en-US" sz="1600">
                <a:solidFill>
                  <a:srgbClr val="FF0000"/>
                </a:solidFill>
              </a:rPr>
              <a:t>(photosynthesis)</a:t>
            </a:r>
          </a:p>
        </p:txBody>
      </p:sp>
      <p:sp>
        <p:nvSpPr>
          <p:cNvPr id="17416" name="Text Box 9"/>
          <p:cNvSpPr txBox="1">
            <a:spLocks noChangeArrowheads="1"/>
          </p:cNvSpPr>
          <p:nvPr/>
        </p:nvSpPr>
        <p:spPr bwMode="auto">
          <a:xfrm>
            <a:off x="6372225" y="1172990"/>
            <a:ext cx="27717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defTabSz="914400"/>
            <a:r>
              <a:rPr lang="de-DE" sz="1600"/>
              <a:t>respiration + photosynthesis</a:t>
            </a:r>
            <a:endParaRPr lang="en-US" sz="1600"/>
          </a:p>
        </p:txBody>
      </p:sp>
      <p:sp>
        <p:nvSpPr>
          <p:cNvPr id="17417" name="Line 10"/>
          <p:cNvSpPr>
            <a:spLocks noChangeShapeType="1"/>
          </p:cNvSpPr>
          <p:nvPr/>
        </p:nvSpPr>
        <p:spPr bwMode="auto">
          <a:xfrm>
            <a:off x="7092950" y="1172990"/>
            <a:ext cx="863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72715" name="Text Box 11"/>
          <p:cNvSpPr txBox="1">
            <a:spLocks noChangeArrowheads="1"/>
          </p:cNvSpPr>
          <p:nvPr/>
        </p:nvSpPr>
        <p:spPr bwMode="auto">
          <a:xfrm>
            <a:off x="0" y="950740"/>
            <a:ext cx="2849563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defTabSz="914400" eaLnBrk="1" hangingPunct="1">
              <a:lnSpc>
                <a:spcPct val="120000"/>
              </a:lnSpc>
              <a:spcAft>
                <a:spcPct val="25000"/>
              </a:spcAft>
            </a:pPr>
            <a:r>
              <a:rPr lang="de-DE" sz="1400" b="1" u="sng" dirty="0" err="1"/>
              <a:t>Issues</a:t>
            </a:r>
            <a:r>
              <a:rPr lang="de-DE" sz="1400" b="1" u="sng" dirty="0"/>
              <a:t>:</a:t>
            </a:r>
          </a:p>
          <a:p>
            <a:pPr defTabSz="914400" eaLnBrk="1" hangingPunct="1">
              <a:lnSpc>
                <a:spcPct val="120000"/>
              </a:lnSpc>
              <a:spcAft>
                <a:spcPct val="25000"/>
              </a:spcAft>
              <a:buFontTx/>
              <a:buChar char="-"/>
            </a:pPr>
            <a:r>
              <a:rPr lang="de-DE" sz="1400" b="1" dirty="0" err="1"/>
              <a:t>Stoichiometric</a:t>
            </a:r>
            <a:r>
              <a:rPr lang="de-DE" sz="1400" b="1" dirty="0"/>
              <a:t> </a:t>
            </a:r>
            <a:r>
              <a:rPr lang="de-DE" sz="1400" b="1" dirty="0" err="1"/>
              <a:t>model</a:t>
            </a:r>
            <a:r>
              <a:rPr lang="de-DE" sz="1400" b="1" dirty="0"/>
              <a:t> </a:t>
            </a:r>
            <a:r>
              <a:rPr lang="de-DE" sz="1400" dirty="0"/>
              <a:t>(</a:t>
            </a:r>
            <a:r>
              <a:rPr lang="de-DE" sz="1400" dirty="0" err="1"/>
              <a:t>elementary</a:t>
            </a:r>
            <a:r>
              <a:rPr lang="de-DE" sz="1400" dirty="0"/>
              <a:t> </a:t>
            </a:r>
            <a:r>
              <a:rPr lang="de-DE" sz="1400" dirty="0" err="1"/>
              <a:t>modes</a:t>
            </a:r>
            <a:r>
              <a:rPr lang="de-DE" sz="1400" dirty="0"/>
              <a:t>, etc.) </a:t>
            </a:r>
            <a:br>
              <a:rPr lang="de-DE" sz="1400" dirty="0"/>
            </a:br>
            <a:r>
              <a:rPr lang="de-DE" sz="1400" dirty="0"/>
              <a:t>- </a:t>
            </a:r>
            <a:r>
              <a:rPr lang="de-DE" sz="1400" b="1" dirty="0" err="1"/>
              <a:t>Kinetic</a:t>
            </a:r>
            <a:r>
              <a:rPr lang="de-DE" sz="1400" b="1" dirty="0"/>
              <a:t> </a:t>
            </a:r>
            <a:r>
              <a:rPr lang="de-DE" sz="1400" b="1" dirty="0" err="1"/>
              <a:t>model</a:t>
            </a:r>
            <a:r>
              <a:rPr lang="de-DE" sz="1400" dirty="0"/>
              <a:t> (rate </a:t>
            </a:r>
            <a:r>
              <a:rPr lang="de-DE" sz="1400" dirty="0" err="1"/>
              <a:t>laws</a:t>
            </a:r>
            <a:r>
              <a:rPr lang="de-DE" sz="1400" dirty="0"/>
              <a:t> </a:t>
            </a:r>
            <a:r>
              <a:rPr lang="de-DE" sz="1400" dirty="0" err="1"/>
              <a:t>of</a:t>
            </a:r>
            <a:r>
              <a:rPr lang="de-DE" sz="1400" dirty="0"/>
              <a:t> </a:t>
            </a:r>
            <a:r>
              <a:rPr lang="de-DE" sz="1400" dirty="0" err="1"/>
              <a:t>electron</a:t>
            </a:r>
            <a:r>
              <a:rPr lang="de-DE" sz="1400" dirty="0"/>
              <a:t> </a:t>
            </a:r>
            <a:r>
              <a:rPr lang="de-DE" sz="1400" dirty="0" err="1"/>
              <a:t>transfer</a:t>
            </a:r>
            <a:r>
              <a:rPr lang="de-DE" sz="1400" dirty="0"/>
              <a:t> </a:t>
            </a:r>
            <a:r>
              <a:rPr lang="de-DE" sz="1400" dirty="0" err="1"/>
              <a:t>reactions</a:t>
            </a:r>
            <a:r>
              <a:rPr lang="de-DE" sz="1400" dirty="0"/>
              <a:t> </a:t>
            </a:r>
            <a:r>
              <a:rPr lang="de-DE" sz="1400" dirty="0" err="1"/>
              <a:t>based</a:t>
            </a:r>
            <a:r>
              <a:rPr lang="de-DE" sz="1400" dirty="0"/>
              <a:t> on </a:t>
            </a:r>
            <a:r>
              <a:rPr lang="de-DE" sz="1400" dirty="0" err="1"/>
              <a:t>redox</a:t>
            </a:r>
            <a:r>
              <a:rPr lang="de-DE" sz="1400" dirty="0"/>
              <a:t> </a:t>
            </a:r>
            <a:r>
              <a:rPr lang="de-DE" sz="1400" dirty="0" err="1"/>
              <a:t>potentials</a:t>
            </a:r>
            <a:endParaRPr lang="de-DE" sz="1400" dirty="0"/>
          </a:p>
          <a:p>
            <a:pPr defTabSz="914400" eaLnBrk="1" hangingPunct="1">
              <a:lnSpc>
                <a:spcPct val="120000"/>
              </a:lnSpc>
              <a:spcAft>
                <a:spcPct val="25000"/>
              </a:spcAft>
              <a:buFontTx/>
              <a:buChar char="-"/>
            </a:pPr>
            <a:endParaRPr lang="en-US" sz="1400" dirty="0"/>
          </a:p>
          <a:p>
            <a:pPr defTabSz="914400" eaLnBrk="1" hangingPunct="1">
              <a:lnSpc>
                <a:spcPct val="120000"/>
              </a:lnSpc>
              <a:spcAft>
                <a:spcPct val="25000"/>
              </a:spcAft>
              <a:buFontTx/>
              <a:buChar char="-"/>
            </a:pPr>
            <a:r>
              <a:rPr lang="en-US" sz="1400" dirty="0"/>
              <a:t>QH2 (Ubiquinone-10) as major regulatory signal</a:t>
            </a:r>
          </a:p>
        </p:txBody>
      </p:sp>
      <p:sp>
        <p:nvSpPr>
          <p:cNvPr id="17421" name="Line 9"/>
          <p:cNvSpPr>
            <a:spLocks noChangeShapeType="1"/>
          </p:cNvSpPr>
          <p:nvPr/>
        </p:nvSpPr>
        <p:spPr bwMode="auto">
          <a:xfrm>
            <a:off x="885825" y="133350"/>
            <a:ext cx="7573963" cy="0"/>
          </a:xfrm>
          <a:prstGeom prst="line">
            <a:avLst/>
          </a:prstGeom>
          <a:noFill/>
          <a:ln w="25400">
            <a:solidFill>
              <a:srgbClr val="0033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5" name="Text Box 7"/>
          <p:cNvSpPr txBox="1">
            <a:spLocks noChangeArrowheads="1"/>
          </p:cNvSpPr>
          <p:nvPr/>
        </p:nvSpPr>
        <p:spPr bwMode="auto">
          <a:xfrm>
            <a:off x="683568" y="332656"/>
            <a:ext cx="7804795" cy="400110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>
              <a:buClr>
                <a:srgbClr val="000000"/>
              </a:buClr>
              <a:buSzPct val="100000"/>
              <a:buFont typeface="Arial" pitchFamily="34" charset="0"/>
              <a:buNone/>
            </a:pPr>
            <a:r>
              <a:rPr lang="en-GB" sz="2000" dirty="0" err="1">
                <a:solidFill>
                  <a:srgbClr val="000099"/>
                </a:solidFill>
              </a:rPr>
              <a:t>Modeling</a:t>
            </a:r>
            <a:r>
              <a:rPr lang="en-GB" sz="2000" dirty="0">
                <a:solidFill>
                  <a:srgbClr val="000099"/>
                </a:solidFill>
              </a:rPr>
              <a:t> the Electron Transport Chain (ETC) of </a:t>
            </a:r>
            <a:r>
              <a:rPr lang="en-GB" sz="2000" dirty="0" err="1">
                <a:solidFill>
                  <a:srgbClr val="000099"/>
                </a:solidFill>
              </a:rPr>
              <a:t>Rhodospirillaceae</a:t>
            </a:r>
            <a:r>
              <a:rPr lang="en-GB" sz="2000" dirty="0">
                <a:solidFill>
                  <a:srgbClr val="000099"/>
                </a:solidFill>
              </a:rPr>
              <a:t> </a:t>
            </a:r>
            <a:endParaRPr lang="en-US" sz="2000" dirty="0">
              <a:solidFill>
                <a:srgbClr val="000099"/>
              </a:solidFill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1" y="4318002"/>
            <a:ext cx="25341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err="1" smtClean="0">
                <a:solidFill>
                  <a:srgbClr val="C00000"/>
                </a:solidFill>
              </a:rPr>
              <a:t>Klamt</a:t>
            </a:r>
            <a:r>
              <a:rPr lang="de-DE" sz="1200" dirty="0" smtClean="0">
                <a:solidFill>
                  <a:srgbClr val="C00000"/>
                </a:solidFill>
              </a:rPr>
              <a:t>, S., H. Grammel, R. Straube, R. Ghosh, </a:t>
            </a:r>
            <a:r>
              <a:rPr lang="de-DE" sz="1200" dirty="0" err="1" smtClean="0">
                <a:solidFill>
                  <a:srgbClr val="C00000"/>
                </a:solidFill>
              </a:rPr>
              <a:t>and</a:t>
            </a:r>
            <a:r>
              <a:rPr lang="de-DE" sz="1200" dirty="0" smtClean="0">
                <a:solidFill>
                  <a:srgbClr val="C00000"/>
                </a:solidFill>
              </a:rPr>
              <a:t> E.D. Gilles. </a:t>
            </a:r>
            <a:r>
              <a:rPr lang="en-GB" sz="1200" dirty="0" smtClean="0">
                <a:solidFill>
                  <a:srgbClr val="C00000"/>
                </a:solidFill>
              </a:rPr>
              <a:t>2008. 	        Mol. Syst. Biol. 4:156.</a:t>
            </a:r>
            <a:endParaRPr lang="de-DE" sz="1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1084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4500563" y="3429000"/>
          <a:ext cx="3995737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3" name="Formel" r:id="rId4" imgW="2552700" imgH="254000" progId="Equation.3">
                  <p:embed/>
                </p:oleObj>
              </mc:Choice>
              <mc:Fallback>
                <p:oleObj name="Formel" r:id="rId4" imgW="2552700" imgH="2540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563" y="3429000"/>
                        <a:ext cx="3995737" cy="396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211638" y="2058988"/>
            <a:ext cx="4492625" cy="4249737"/>
            <a:chOff x="2653" y="1297"/>
            <a:chExt cx="2830" cy="2677"/>
          </a:xfrm>
        </p:grpSpPr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2653" y="1343"/>
              <a:ext cx="2830" cy="654"/>
              <a:chOff x="2653" y="1343"/>
              <a:chExt cx="2830" cy="654"/>
            </a:xfrm>
          </p:grpSpPr>
          <p:graphicFrame>
            <p:nvGraphicFramePr>
              <p:cNvPr id="2051" name="Object 7"/>
              <p:cNvGraphicFramePr>
                <a:graphicFrameLocks noChangeAspect="1"/>
              </p:cNvGraphicFramePr>
              <p:nvPr/>
            </p:nvGraphicFramePr>
            <p:xfrm>
              <a:off x="5102" y="1343"/>
              <a:ext cx="271" cy="18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74104" name="Equation" r:id="rId6" imgW="241091" imgH="164957" progId="Equation.3">
                      <p:embed/>
                    </p:oleObj>
                  </mc:Choice>
                  <mc:Fallback>
                    <p:oleObj name="Equation" r:id="rId6" imgW="241091" imgH="164957" progId="Equation.3">
                      <p:embed/>
                      <p:pic>
                        <p:nvPicPr>
                          <p:cNvPr id="0" name="Picture 1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102" y="1343"/>
                            <a:ext cx="271" cy="18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068" name="Text Box 8"/>
              <p:cNvSpPr txBox="1">
                <a:spLocks noChangeArrowheads="1"/>
              </p:cNvSpPr>
              <p:nvPr/>
            </p:nvSpPr>
            <p:spPr bwMode="auto">
              <a:xfrm>
                <a:off x="2653" y="1358"/>
                <a:ext cx="2544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Arial Unicode MS" pitchFamily="34" charset="-128"/>
                    <a:cs typeface="Arial Unicode MS" pitchFamily="34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Arial Unicode MS" pitchFamily="34" charset="-128"/>
                    <a:cs typeface="Arial Unicode MS" pitchFamily="34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Arial Unicode MS" pitchFamily="34" charset="-128"/>
                    <a:cs typeface="Arial Unicode MS" pitchFamily="34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Arial Unicode MS" pitchFamily="34" charset="-128"/>
                    <a:cs typeface="Arial Unicode MS" pitchFamily="34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ea typeface="Arial Unicode MS" pitchFamily="34" charset="-128"/>
                    <a:cs typeface="Arial Unicode MS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Arial Unicode MS" pitchFamily="34" charset="-128"/>
                    <a:cs typeface="Arial Unicode MS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Arial Unicode MS" pitchFamily="34" charset="-128"/>
                    <a:cs typeface="Arial Unicode MS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Arial Unicode MS" pitchFamily="34" charset="-128"/>
                    <a:cs typeface="Arial Unicode MS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ea typeface="Arial Unicode MS" pitchFamily="34" charset="-128"/>
                    <a:cs typeface="Arial Unicode MS" pitchFamily="34" charset="-128"/>
                  </a:defRPr>
                </a:lvl9pPr>
              </a:lstStyle>
              <a:p>
                <a:pPr algn="ctr" defTabSz="914400"/>
                <a:r>
                  <a:rPr lang="en-US" sz="1600" i="1">
                    <a:solidFill>
                      <a:srgbClr val="FF0000"/>
                    </a:solidFill>
                  </a:rPr>
                  <a:t>Driving force: redox potential difference</a:t>
                </a:r>
                <a:endParaRPr lang="en-US" sz="1600"/>
              </a:p>
            </p:txBody>
          </p:sp>
          <p:graphicFrame>
            <p:nvGraphicFramePr>
              <p:cNvPr id="2052" name="Object 9"/>
              <p:cNvGraphicFramePr>
                <a:graphicFrameLocks noChangeAspect="1"/>
              </p:cNvGraphicFramePr>
              <p:nvPr/>
            </p:nvGraphicFramePr>
            <p:xfrm>
              <a:off x="2772" y="1615"/>
              <a:ext cx="2711" cy="3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74105" name="Equation" r:id="rId8" imgW="2971800" imgH="419100" progId="Equation.3">
                      <p:embed/>
                    </p:oleObj>
                  </mc:Choice>
                  <mc:Fallback>
                    <p:oleObj name="Equation" r:id="rId8" imgW="2971800" imgH="419100" progId="Equation.3">
                      <p:embed/>
                      <p:pic>
                        <p:nvPicPr>
                          <p:cNvPr id="0" name="Picture 1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72" y="1615"/>
                            <a:ext cx="2711" cy="38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067" name="Rectangle 10"/>
            <p:cNvSpPr>
              <a:spLocks noChangeArrowheads="1"/>
            </p:cNvSpPr>
            <p:nvPr/>
          </p:nvSpPr>
          <p:spPr bwMode="auto">
            <a:xfrm>
              <a:off x="2743" y="1297"/>
              <a:ext cx="2722" cy="267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>
                <a:lnSpc>
                  <a:spcPct val="93000"/>
                </a:lnSpc>
                <a:buClr>
                  <a:srgbClr val="000000"/>
                </a:buClr>
                <a:buSzPct val="100000"/>
                <a:buFont typeface="Arial" pitchFamily="34" charset="0"/>
                <a:buNone/>
              </a:pPr>
              <a:endParaRPr lang="de-DE"/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4500563" y="5229225"/>
            <a:ext cx="4038600" cy="792163"/>
            <a:chOff x="2925" y="3294"/>
            <a:chExt cx="2544" cy="499"/>
          </a:xfrm>
        </p:grpSpPr>
        <p:sp>
          <p:nvSpPr>
            <p:cNvPr id="2064" name="Text Box 12"/>
            <p:cNvSpPr txBox="1">
              <a:spLocks noChangeArrowheads="1"/>
            </p:cNvSpPr>
            <p:nvPr/>
          </p:nvSpPr>
          <p:spPr bwMode="auto">
            <a:xfrm>
              <a:off x="2925" y="3294"/>
              <a:ext cx="254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algn="ctr" defTabSz="914400"/>
              <a:r>
                <a:rPr lang="en-US" sz="1600" i="1">
                  <a:solidFill>
                    <a:srgbClr val="FF0000"/>
                  </a:solidFill>
                </a:rPr>
                <a:t>Reaction rate  </a:t>
              </a:r>
              <a:r>
                <a:rPr lang="en-US" sz="1600" i="1">
                  <a:latin typeface="Times New Roman" pitchFamily="18" charset="0"/>
                </a:rPr>
                <a:t>r</a:t>
              </a:r>
              <a:r>
                <a:rPr lang="en-US" sz="1600" i="1" baseline="-25000">
                  <a:latin typeface="Times New Roman" pitchFamily="18" charset="0"/>
                </a:rPr>
                <a:t>NADH-DH </a:t>
              </a:r>
              <a:r>
                <a:rPr lang="en-US" sz="1600" i="1"/>
                <a:t>:</a:t>
              </a:r>
            </a:p>
          </p:txBody>
        </p:sp>
        <p:sp>
          <p:nvSpPr>
            <p:cNvPr id="2065" name="Text Box 13"/>
            <p:cNvSpPr txBox="1">
              <a:spLocks noChangeArrowheads="1"/>
            </p:cNvSpPr>
            <p:nvPr/>
          </p:nvSpPr>
          <p:spPr bwMode="auto">
            <a:xfrm>
              <a:off x="3310" y="3581"/>
              <a:ext cx="165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algn="ctr" defTabSz="914400"/>
              <a:r>
                <a:rPr lang="en-US" sz="1600" i="1">
                  <a:latin typeface="Times New Roman" pitchFamily="18" charset="0"/>
                </a:rPr>
                <a:t>r</a:t>
              </a:r>
              <a:r>
                <a:rPr lang="en-US" sz="1600" i="1" baseline="-25000">
                  <a:latin typeface="Times New Roman" pitchFamily="18" charset="0"/>
                </a:rPr>
                <a:t>NADH-DH</a:t>
              </a:r>
              <a:r>
                <a:rPr lang="en-US" sz="1600" i="1">
                  <a:latin typeface="Times New Roman" pitchFamily="18" charset="0"/>
                </a:rPr>
                <a:t>= k</a:t>
              </a:r>
              <a:r>
                <a:rPr lang="en-US" sz="1600" i="1" baseline="-25000">
                  <a:latin typeface="Times New Roman" pitchFamily="18" charset="0"/>
                </a:rPr>
                <a:t>NADH-DH</a:t>
              </a:r>
              <a:r>
                <a:rPr lang="en-US" sz="1600" i="1">
                  <a:latin typeface="Times New Roman" pitchFamily="18" charset="0"/>
                </a:rPr>
                <a:t> ts</a:t>
              </a:r>
              <a:r>
                <a:rPr lang="en-US" sz="1600" i="1" baseline="-25000">
                  <a:latin typeface="Times New Roman" pitchFamily="18" charset="0"/>
                </a:rPr>
                <a:t>NADH-DH</a:t>
              </a:r>
            </a:p>
          </p:txBody>
        </p:sp>
      </p:grpSp>
      <p:pic>
        <p:nvPicPr>
          <p:cNvPr id="2055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837735"/>
            <a:ext cx="2520950" cy="45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4427538" y="4106863"/>
            <a:ext cx="4178300" cy="768350"/>
            <a:chOff x="2789" y="2587"/>
            <a:chExt cx="2632" cy="484"/>
          </a:xfrm>
        </p:grpSpPr>
        <p:sp>
          <p:nvSpPr>
            <p:cNvPr id="2062" name="Text Box 16"/>
            <p:cNvSpPr txBox="1">
              <a:spLocks noChangeArrowheads="1"/>
            </p:cNvSpPr>
            <p:nvPr/>
          </p:nvSpPr>
          <p:spPr bwMode="auto">
            <a:xfrm>
              <a:off x="2797" y="2587"/>
              <a:ext cx="254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algn="ctr" defTabSz="914400"/>
              <a:r>
                <a:rPr lang="en-US" sz="1600" i="1">
                  <a:solidFill>
                    <a:srgbClr val="FF0000"/>
                  </a:solidFill>
                </a:rPr>
                <a:t>Thermodynamic span</a:t>
              </a:r>
              <a:r>
                <a:rPr lang="en-US" sz="1600" i="1"/>
                <a:t>: </a:t>
              </a:r>
              <a:r>
                <a:rPr lang="en-US" sz="2000" i="1">
                  <a:latin typeface="Times New Roman" pitchFamily="18" charset="0"/>
                </a:rPr>
                <a:t>ts</a:t>
              </a:r>
              <a:r>
                <a:rPr lang="en-US" sz="2000"/>
                <a:t> </a:t>
              </a:r>
            </a:p>
          </p:txBody>
        </p:sp>
        <p:sp>
          <p:nvSpPr>
            <p:cNvPr id="2063" name="Text Box 17"/>
            <p:cNvSpPr txBox="1">
              <a:spLocks noChangeArrowheads="1"/>
            </p:cNvSpPr>
            <p:nvPr/>
          </p:nvSpPr>
          <p:spPr bwMode="auto">
            <a:xfrm>
              <a:off x="2789" y="2840"/>
              <a:ext cx="263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Arial Unicode MS" pitchFamily="34" charset="-128"/>
                  <a:cs typeface="Arial Unicode MS" pitchFamily="34" charset="-128"/>
                </a:defRPr>
              </a:lvl9pPr>
            </a:lstStyle>
            <a:p>
              <a:pPr defTabSz="914400" eaLnBrk="1" hangingPunct="1"/>
              <a:r>
                <a:rPr lang="de-DE" i="1">
                  <a:latin typeface="Times New Roman" pitchFamily="18" charset="0"/>
                </a:rPr>
                <a:t>ts</a:t>
              </a:r>
              <a:r>
                <a:rPr lang="de-DE" i="1" baseline="-25000">
                  <a:latin typeface="Times New Roman" pitchFamily="18" charset="0"/>
                </a:rPr>
                <a:t>NADH-DH</a:t>
              </a:r>
              <a:r>
                <a:rPr lang="de-DE" i="1">
                  <a:latin typeface="Times New Roman" pitchFamily="18" charset="0"/>
                </a:rPr>
                <a:t> = </a:t>
              </a:r>
              <a:r>
                <a:rPr lang="el-GR" i="1">
                  <a:latin typeface="Times New Roman" pitchFamily="18" charset="0"/>
                </a:rPr>
                <a:t>–</a:t>
              </a:r>
              <a:r>
                <a:rPr lang="de-DE" i="1">
                  <a:latin typeface="Times New Roman" pitchFamily="18" charset="0"/>
                </a:rPr>
                <a:t> </a:t>
              </a:r>
              <a:r>
                <a:rPr lang="el-GR" i="1">
                  <a:latin typeface="Times New Roman" pitchFamily="18" charset="0"/>
                  <a:cs typeface="Arial" pitchFamily="34" charset="0"/>
                </a:rPr>
                <a:t>Δ</a:t>
              </a:r>
              <a:r>
                <a:rPr lang="de-DE" i="1">
                  <a:latin typeface="Times New Roman" pitchFamily="18" charset="0"/>
                  <a:cs typeface="Arial" pitchFamily="34" charset="0"/>
                </a:rPr>
                <a:t>G= F</a:t>
              </a:r>
              <a:r>
                <a:rPr lang="de-DE">
                  <a:latin typeface="Times New Roman" pitchFamily="18" charset="0"/>
                  <a:cs typeface="Arial" pitchFamily="34" charset="0"/>
                </a:rPr>
                <a:t>(</a:t>
              </a:r>
              <a:r>
                <a:rPr lang="de-DE" i="1">
                  <a:latin typeface="Times New Roman" pitchFamily="18" charset="0"/>
                  <a:cs typeface="Arial" pitchFamily="34" charset="0"/>
                </a:rPr>
                <a:t>2</a:t>
              </a:r>
              <a:r>
                <a:rPr lang="el-GR" i="1">
                  <a:latin typeface="Times New Roman" pitchFamily="18" charset="0"/>
                </a:rPr>
                <a:t>Δ</a:t>
              </a:r>
              <a:r>
                <a:rPr lang="de-DE" i="1">
                  <a:latin typeface="Times New Roman" pitchFamily="18" charset="0"/>
                </a:rPr>
                <a:t>E</a:t>
              </a:r>
              <a:r>
                <a:rPr lang="de-DE" i="1" baseline="-25000">
                  <a:latin typeface="Times New Roman" pitchFamily="18" charset="0"/>
                </a:rPr>
                <a:t>NADH-DH</a:t>
              </a:r>
              <a:r>
                <a:rPr lang="de-DE" i="1">
                  <a:latin typeface="Times New Roman" pitchFamily="18" charset="0"/>
                </a:rPr>
                <a:t> – 4</a:t>
              </a:r>
              <a:r>
                <a:rPr lang="de-DE" i="1">
                  <a:latin typeface="Times New Roman" pitchFamily="18" charset="0"/>
                  <a:sym typeface="Symbol" pitchFamily="18" charset="2"/>
                </a:rPr>
                <a:t> pmf)</a:t>
              </a:r>
              <a:endParaRPr lang="el-GR" i="1">
                <a:latin typeface="Times New Roman" pitchFamily="18" charset="0"/>
                <a:cs typeface="Arial" pitchFamily="34" charset="0"/>
              </a:endParaRPr>
            </a:p>
          </p:txBody>
        </p:sp>
      </p:grpSp>
      <p:sp>
        <p:nvSpPr>
          <p:cNvPr id="2058" name="Line 9"/>
          <p:cNvSpPr>
            <a:spLocks noChangeShapeType="1"/>
          </p:cNvSpPr>
          <p:nvPr/>
        </p:nvSpPr>
        <p:spPr bwMode="auto">
          <a:xfrm>
            <a:off x="885825" y="133350"/>
            <a:ext cx="7573963" cy="0"/>
          </a:xfrm>
          <a:prstGeom prst="line">
            <a:avLst/>
          </a:prstGeom>
          <a:noFill/>
          <a:ln w="25400">
            <a:solidFill>
              <a:srgbClr val="0033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061" name="Rechteck 21"/>
          <p:cNvSpPr>
            <a:spLocks noChangeArrowheads="1"/>
          </p:cNvSpPr>
          <p:nvPr/>
        </p:nvSpPr>
        <p:spPr bwMode="auto">
          <a:xfrm>
            <a:off x="835025" y="1046163"/>
            <a:ext cx="62976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dirty="0" err="1"/>
              <a:t>K</a:t>
            </a:r>
            <a:r>
              <a:rPr lang="de-DE" dirty="0" err="1">
                <a:sym typeface="Wingdings" pitchFamily="2" charset="2"/>
              </a:rPr>
              <a:t>inetic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description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of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the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electron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transfer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processes</a:t>
            </a:r>
            <a:r>
              <a:rPr lang="de-DE" dirty="0">
                <a:sym typeface="Wingdings" pitchFamily="2" charset="2"/>
              </a:rPr>
              <a:t> in </a:t>
            </a:r>
            <a:r>
              <a:rPr lang="de-DE" dirty="0" err="1">
                <a:sym typeface="Wingdings" pitchFamily="2" charset="2"/>
              </a:rPr>
              <a:t>the</a:t>
            </a:r>
            <a:r>
              <a:rPr lang="de-DE" dirty="0">
                <a:sym typeface="Wingdings" pitchFamily="2" charset="2"/>
              </a:rPr>
              <a:t> ETC </a:t>
            </a:r>
            <a:r>
              <a:rPr lang="de-DE" dirty="0" err="1">
                <a:sym typeface="Wingdings" pitchFamily="2" charset="2"/>
              </a:rPr>
              <a:t>based</a:t>
            </a:r>
            <a:r>
              <a:rPr lang="de-DE" dirty="0">
                <a:sym typeface="Wingdings" pitchFamily="2" charset="2"/>
              </a:rPr>
              <a:t> on </a:t>
            </a:r>
            <a:r>
              <a:rPr lang="de-DE" dirty="0" err="1">
                <a:sym typeface="Wingdings" pitchFamily="2" charset="2"/>
              </a:rPr>
              <a:t>the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driving</a:t>
            </a:r>
            <a:r>
              <a:rPr lang="de-DE" dirty="0">
                <a:sym typeface="Wingdings" pitchFamily="2" charset="2"/>
              </a:rPr>
              <a:t> </a:t>
            </a:r>
            <a:r>
              <a:rPr lang="de-DE" dirty="0" err="1">
                <a:sym typeface="Wingdings" pitchFamily="2" charset="2"/>
              </a:rPr>
              <a:t>forces</a:t>
            </a:r>
            <a:r>
              <a:rPr lang="de-DE" dirty="0">
                <a:sym typeface="Wingdings" pitchFamily="2" charset="2"/>
              </a:rPr>
              <a:t>: </a:t>
            </a:r>
            <a:r>
              <a:rPr lang="de-DE" dirty="0" err="1"/>
              <a:t>redox</a:t>
            </a:r>
            <a:r>
              <a:rPr lang="de-DE" dirty="0"/>
              <a:t> potential </a:t>
            </a:r>
            <a:r>
              <a:rPr lang="de-DE" dirty="0" err="1"/>
              <a:t>differences</a:t>
            </a:r>
            <a:r>
              <a:rPr lang="de-DE" dirty="0"/>
              <a:t> </a:t>
            </a:r>
          </a:p>
        </p:txBody>
      </p:sp>
      <p:sp>
        <p:nvSpPr>
          <p:cNvPr id="23" name="Text Box 13"/>
          <p:cNvSpPr txBox="1">
            <a:spLocks noChangeArrowheads="1"/>
          </p:cNvSpPr>
          <p:nvPr/>
        </p:nvSpPr>
        <p:spPr bwMode="auto">
          <a:xfrm>
            <a:off x="1120775" y="332656"/>
            <a:ext cx="6902450" cy="52540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2800" dirty="0">
                <a:solidFill>
                  <a:srgbClr val="000099"/>
                </a:solidFill>
              </a:rPr>
              <a:t>Kinetic Model of the Electron Transport Chain</a:t>
            </a:r>
          </a:p>
        </p:txBody>
      </p:sp>
      <p:sp>
        <p:nvSpPr>
          <p:cNvPr id="19" name="Rechteck 18"/>
          <p:cNvSpPr/>
          <p:nvPr/>
        </p:nvSpPr>
        <p:spPr>
          <a:xfrm>
            <a:off x="953588" y="6303557"/>
            <a:ext cx="59044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err="1" smtClean="0">
                <a:solidFill>
                  <a:srgbClr val="C00000"/>
                </a:solidFill>
              </a:rPr>
              <a:t>Klamt</a:t>
            </a:r>
            <a:r>
              <a:rPr lang="de-DE" sz="1200" dirty="0" smtClean="0">
                <a:solidFill>
                  <a:srgbClr val="C00000"/>
                </a:solidFill>
              </a:rPr>
              <a:t>, S., H. Grammel, R. Straube, R. Ghosh, </a:t>
            </a:r>
            <a:r>
              <a:rPr lang="de-DE" sz="1200" dirty="0" err="1" smtClean="0">
                <a:solidFill>
                  <a:srgbClr val="C00000"/>
                </a:solidFill>
              </a:rPr>
              <a:t>and</a:t>
            </a:r>
            <a:r>
              <a:rPr lang="de-DE" sz="1200" dirty="0" smtClean="0">
                <a:solidFill>
                  <a:srgbClr val="C00000"/>
                </a:solidFill>
              </a:rPr>
              <a:t> E.D. Gilles. </a:t>
            </a:r>
            <a:r>
              <a:rPr lang="en-GB" sz="1200" dirty="0" smtClean="0">
                <a:solidFill>
                  <a:srgbClr val="C00000"/>
                </a:solidFill>
              </a:rPr>
              <a:t>2008. Mol. Syst. Biol. 4:156.</a:t>
            </a:r>
            <a:endParaRPr lang="de-DE" sz="1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3"/>
          <p:cNvSpPr>
            <a:spLocks noChangeArrowheads="1"/>
          </p:cNvSpPr>
          <p:nvPr/>
        </p:nvSpPr>
        <p:spPr bwMode="auto">
          <a:xfrm>
            <a:off x="3505200" y="3962400"/>
            <a:ext cx="2209800" cy="838200"/>
          </a:xfrm>
          <a:prstGeom prst="roundRect">
            <a:avLst>
              <a:gd name="adj" fmla="val 185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60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None/>
            </a:pPr>
            <a:endParaRPr lang="de-DE"/>
          </a:p>
        </p:txBody>
      </p:sp>
      <p:pic>
        <p:nvPicPr>
          <p:cNvPr id="1945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055" y="1258776"/>
            <a:ext cx="7060808" cy="5350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Line 9"/>
          <p:cNvSpPr>
            <a:spLocks noChangeShapeType="1"/>
          </p:cNvSpPr>
          <p:nvPr/>
        </p:nvSpPr>
        <p:spPr bwMode="auto">
          <a:xfrm>
            <a:off x="885825" y="133350"/>
            <a:ext cx="7573963" cy="0"/>
          </a:xfrm>
          <a:prstGeom prst="line">
            <a:avLst/>
          </a:prstGeom>
          <a:noFill/>
          <a:ln w="25400">
            <a:solidFill>
              <a:srgbClr val="0033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9464" name="Rechteck 21"/>
          <p:cNvSpPr>
            <a:spLocks noChangeArrowheads="1"/>
          </p:cNvSpPr>
          <p:nvPr/>
        </p:nvSpPr>
        <p:spPr bwMode="auto">
          <a:xfrm>
            <a:off x="256082" y="846867"/>
            <a:ext cx="84082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de-DE" sz="1200" b="1" dirty="0"/>
              <a:t>Simulation </a:t>
            </a:r>
            <a:r>
              <a:rPr lang="de-DE" sz="1200" b="1" dirty="0" err="1"/>
              <a:t>studies</a:t>
            </a:r>
            <a:r>
              <a:rPr lang="de-DE" sz="1200" b="1" dirty="0"/>
              <a:t>: </a:t>
            </a:r>
            <a:r>
              <a:rPr lang="de-DE" sz="1200" dirty="0" err="1"/>
              <a:t>Steady-state</a:t>
            </a:r>
            <a:r>
              <a:rPr lang="de-DE" sz="1200" dirty="0"/>
              <a:t> </a:t>
            </a:r>
            <a:r>
              <a:rPr lang="de-DE" sz="1200" dirty="0" err="1"/>
              <a:t>response</a:t>
            </a:r>
            <a:r>
              <a:rPr lang="de-DE" sz="1200" dirty="0"/>
              <a:t> </a:t>
            </a:r>
            <a:r>
              <a:rPr lang="de-DE" sz="1200" dirty="0" err="1"/>
              <a:t>curves</a:t>
            </a:r>
            <a:r>
              <a:rPr lang="de-DE" sz="1200" dirty="0"/>
              <a:t> </a:t>
            </a:r>
            <a:r>
              <a:rPr lang="de-DE" sz="1200" dirty="0" err="1"/>
              <a:t>of</a:t>
            </a:r>
            <a:r>
              <a:rPr lang="de-DE" sz="1200" dirty="0"/>
              <a:t> </a:t>
            </a:r>
            <a:r>
              <a:rPr lang="de-DE" sz="1200" dirty="0" err="1"/>
              <a:t>selected</a:t>
            </a:r>
            <a:r>
              <a:rPr lang="de-DE" sz="1200" dirty="0"/>
              <a:t> </a:t>
            </a:r>
            <a:r>
              <a:rPr lang="de-DE" sz="1200" dirty="0" err="1"/>
              <a:t>model</a:t>
            </a:r>
            <a:r>
              <a:rPr lang="de-DE" sz="1200" dirty="0"/>
              <a:t> variables </a:t>
            </a:r>
            <a:r>
              <a:rPr lang="de-DE" sz="1200" dirty="0" err="1"/>
              <a:t>under</a:t>
            </a:r>
            <a:r>
              <a:rPr lang="de-DE" sz="1200" dirty="0"/>
              <a:t> different environmental </a:t>
            </a:r>
            <a:r>
              <a:rPr lang="de-DE" sz="1200" dirty="0" err="1"/>
              <a:t>conditions</a:t>
            </a:r>
            <a:r>
              <a:rPr lang="de-DE" sz="1200" b="1" dirty="0"/>
              <a:t> </a:t>
            </a:r>
            <a:endParaRPr lang="de-DE" sz="1200" dirty="0"/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1120775" y="332656"/>
            <a:ext cx="6902450" cy="52540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2800" dirty="0">
                <a:solidFill>
                  <a:srgbClr val="000099"/>
                </a:solidFill>
              </a:rPr>
              <a:t>Kinetic Model of the Electron Transport Chain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 noChangeArrowheads="1"/>
          </p:cNvPicPr>
          <p:nvPr/>
        </p:nvPicPr>
        <p:blipFill>
          <a:blip r:embed="rId3" cstate="print"/>
          <a:srcRect l="5673" r="14868"/>
          <a:stretch>
            <a:fillRect/>
          </a:stretch>
        </p:blipFill>
        <p:spPr bwMode="auto">
          <a:xfrm>
            <a:off x="373063" y="1419225"/>
            <a:ext cx="3627437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3213" y="2383064"/>
            <a:ext cx="4543933" cy="294367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149" name="AutoShape 1"/>
          <p:cNvSpPr>
            <a:spLocks noChangeArrowheads="1"/>
          </p:cNvSpPr>
          <p:nvPr/>
        </p:nvSpPr>
        <p:spPr bwMode="auto">
          <a:xfrm>
            <a:off x="0" y="6610350"/>
            <a:ext cx="9144000" cy="247650"/>
          </a:xfrm>
          <a:prstGeom prst="roundRect">
            <a:avLst>
              <a:gd name="adj" fmla="val 639"/>
            </a:avLst>
          </a:prstGeom>
          <a:gradFill rotWithShape="0">
            <a:gsLst>
              <a:gs pos="0">
                <a:srgbClr val="0000CC"/>
              </a:gs>
              <a:gs pos="100000">
                <a:srgbClr val="800080"/>
              </a:gs>
            </a:gsLst>
            <a:lin ang="108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defTabSz="449263">
              <a:lnSpc>
                <a:spcPct val="81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de-DE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150" name="Textfeld 14"/>
          <p:cNvSpPr txBox="1">
            <a:spLocks noChangeArrowheads="1"/>
          </p:cNvSpPr>
          <p:nvPr/>
        </p:nvSpPr>
        <p:spPr bwMode="auto">
          <a:xfrm>
            <a:off x="1357313" y="3187700"/>
            <a:ext cx="88817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</a:rPr>
              <a:t>NAD(P)H</a:t>
            </a:r>
          </a:p>
        </p:txBody>
      </p:sp>
      <p:sp>
        <p:nvSpPr>
          <p:cNvPr id="6151" name="Textfeld 15"/>
          <p:cNvSpPr txBox="1">
            <a:spLocks noChangeArrowheads="1"/>
          </p:cNvSpPr>
          <p:nvPr/>
        </p:nvSpPr>
        <p:spPr bwMode="auto">
          <a:xfrm>
            <a:off x="1000125" y="3473450"/>
            <a:ext cx="7792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>
                <a:solidFill>
                  <a:schemeClr val="bg1"/>
                </a:solidFill>
              </a:rPr>
              <a:t>Protein</a:t>
            </a:r>
          </a:p>
        </p:txBody>
      </p:sp>
      <p:sp>
        <p:nvSpPr>
          <p:cNvPr id="6152" name="Textfeld 16"/>
          <p:cNvSpPr txBox="1">
            <a:spLocks noChangeArrowheads="1"/>
          </p:cNvSpPr>
          <p:nvPr/>
        </p:nvSpPr>
        <p:spPr bwMode="auto">
          <a:xfrm>
            <a:off x="1785938" y="2973388"/>
            <a:ext cx="119641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 smtClean="0">
                <a:solidFill>
                  <a:schemeClr val="bg1"/>
                </a:solidFill>
              </a:rPr>
              <a:t>FMN,  FAD</a:t>
            </a:r>
            <a:endParaRPr lang="de-DE" sz="1400" b="1" dirty="0">
              <a:solidFill>
                <a:schemeClr val="bg1"/>
              </a:solidFill>
            </a:endParaRPr>
          </a:p>
        </p:txBody>
      </p:sp>
      <p:sp>
        <p:nvSpPr>
          <p:cNvPr id="6153" name="Text Box 2"/>
          <p:cNvSpPr txBox="1">
            <a:spLocks noChangeArrowheads="1"/>
          </p:cNvSpPr>
          <p:nvPr/>
        </p:nvSpPr>
        <p:spPr bwMode="auto">
          <a:xfrm>
            <a:off x="755635" y="404998"/>
            <a:ext cx="8142516" cy="58695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buClr>
                <a:srgbClr val="000099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200" i="1" dirty="0">
                <a:solidFill>
                  <a:srgbClr val="000099"/>
                </a:solidFill>
              </a:rPr>
              <a:t>In vivo </a:t>
            </a:r>
            <a:r>
              <a:rPr lang="en-GB" sz="3200" dirty="0">
                <a:solidFill>
                  <a:srgbClr val="000099"/>
                </a:solidFill>
              </a:rPr>
              <a:t>Spectroscopy of Cellular Redox Dynamics</a:t>
            </a:r>
            <a:endParaRPr lang="en-GB" sz="3200" i="1" dirty="0">
              <a:solidFill>
                <a:srgbClr val="000099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4423228" y="1364344"/>
            <a:ext cx="41938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NAD(P)H-</a:t>
            </a:r>
            <a:r>
              <a:rPr lang="de-DE" dirty="0" err="1" smtClean="0"/>
              <a:t>fluorescence</a:t>
            </a:r>
            <a:r>
              <a:rPr lang="de-DE" dirty="0" smtClean="0"/>
              <a:t> </a:t>
            </a:r>
            <a:r>
              <a:rPr lang="de-DE" dirty="0" err="1" smtClean="0"/>
              <a:t>during</a:t>
            </a:r>
            <a:r>
              <a:rPr lang="de-DE" dirty="0" smtClean="0"/>
              <a:t> </a:t>
            </a:r>
            <a:r>
              <a:rPr lang="de-DE" dirty="0" err="1" smtClean="0"/>
              <a:t>aerobic-anaerobic</a:t>
            </a:r>
            <a:r>
              <a:rPr lang="de-DE" dirty="0" smtClean="0"/>
              <a:t> </a:t>
            </a:r>
            <a:r>
              <a:rPr lang="de-DE" dirty="0" err="1" smtClean="0"/>
              <a:t>switch</a:t>
            </a:r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348343" y="4860707"/>
            <a:ext cx="345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2D </a:t>
            </a:r>
            <a:r>
              <a:rPr lang="de-DE" dirty="0" err="1" smtClean="0"/>
              <a:t>fluorescence</a:t>
            </a:r>
            <a:r>
              <a:rPr lang="de-DE" dirty="0" smtClean="0"/>
              <a:t> </a:t>
            </a:r>
            <a:r>
              <a:rPr lang="de-DE" dirty="0" err="1" smtClean="0"/>
              <a:t>scan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bioreactor</a:t>
            </a:r>
            <a:r>
              <a:rPr lang="de-DE" dirty="0" smtClean="0"/>
              <a:t> </a:t>
            </a:r>
            <a:r>
              <a:rPr lang="de-DE" dirty="0" err="1" smtClean="0"/>
              <a:t>cultivation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i="1" dirty="0" smtClean="0"/>
              <a:t>R. </a:t>
            </a:r>
            <a:r>
              <a:rPr lang="de-DE" i="1" dirty="0" err="1" smtClean="0"/>
              <a:t>rubrum</a:t>
            </a:r>
            <a:endParaRPr lang="de-DE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2613</Words>
  <Application>Microsoft Office PowerPoint</Application>
  <PresentationFormat>Bildschirmpräsentation (4:3)</PresentationFormat>
  <Paragraphs>1358</Paragraphs>
  <Slides>35</Slides>
  <Notes>24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35</vt:i4>
      </vt:variant>
    </vt:vector>
  </HeadingPairs>
  <TitlesOfParts>
    <vt:vector size="45" baseType="lpstr">
      <vt:lpstr>Arial Unicode MS</vt:lpstr>
      <vt:lpstr>Arial</vt:lpstr>
      <vt:lpstr>Calibri</vt:lpstr>
      <vt:lpstr>Symbol</vt:lpstr>
      <vt:lpstr>Tahoma</vt:lpstr>
      <vt:lpstr>Times New Roman</vt:lpstr>
      <vt:lpstr>Wingdings</vt:lpstr>
      <vt:lpstr>Benutzerdefiniertes Design</vt:lpstr>
      <vt:lpstr>Formel</vt:lpstr>
      <vt:lpstr>Equation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Software Tool: CellNetAnalyzer </vt:lpstr>
      <vt:lpstr>Software Tool: CellNetAnalyzer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rzmaster</dc:creator>
  <cp:lastModifiedBy>Diana Schmid-Grammel</cp:lastModifiedBy>
  <cp:revision>226</cp:revision>
  <dcterms:created xsi:type="dcterms:W3CDTF">2012-07-13T06:10:50Z</dcterms:created>
  <dcterms:modified xsi:type="dcterms:W3CDTF">2015-09-05T11:45:56Z</dcterms:modified>
</cp:coreProperties>
</file>