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6" r:id="rId4"/>
    <p:sldId id="317" r:id="rId5"/>
    <p:sldId id="262" r:id="rId6"/>
    <p:sldId id="263" r:id="rId7"/>
    <p:sldId id="265" r:id="rId8"/>
    <p:sldId id="315" r:id="rId9"/>
    <p:sldId id="266" r:id="rId10"/>
    <p:sldId id="313" r:id="rId11"/>
    <p:sldId id="314" r:id="rId12"/>
    <p:sldId id="308" r:id="rId13"/>
    <p:sldId id="305" r:id="rId14"/>
    <p:sldId id="306" r:id="rId15"/>
    <p:sldId id="307" r:id="rId16"/>
    <p:sldId id="309" r:id="rId17"/>
    <p:sldId id="310" r:id="rId18"/>
    <p:sldId id="311" r:id="rId19"/>
    <p:sldId id="276" r:id="rId20"/>
    <p:sldId id="312" r:id="rId21"/>
    <p:sldId id="325" r:id="rId22"/>
    <p:sldId id="323" r:id="rId23"/>
    <p:sldId id="322" r:id="rId24"/>
    <p:sldId id="326" r:id="rId25"/>
    <p:sldId id="320" r:id="rId26"/>
    <p:sldId id="321" r:id="rId27"/>
    <p:sldId id="342" r:id="rId28"/>
    <p:sldId id="328" r:id="rId29"/>
    <p:sldId id="329" r:id="rId30"/>
    <p:sldId id="333" r:id="rId31"/>
    <p:sldId id="332" r:id="rId32"/>
    <p:sldId id="331" r:id="rId33"/>
    <p:sldId id="330" r:id="rId34"/>
    <p:sldId id="288" r:id="rId35"/>
    <p:sldId id="337" r:id="rId36"/>
    <p:sldId id="336" r:id="rId37"/>
    <p:sldId id="340" r:id="rId38"/>
    <p:sldId id="339" r:id="rId39"/>
    <p:sldId id="335" r:id="rId40"/>
    <p:sldId id="334" r:id="rId41"/>
    <p:sldId id="295" r:id="rId42"/>
    <p:sldId id="296" r:id="rId43"/>
    <p:sldId id="297" r:id="rId44"/>
    <p:sldId id="298" r:id="rId45"/>
    <p:sldId id="341"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588" autoAdjust="0"/>
    <p:restoredTop sz="94660"/>
  </p:normalViewPr>
  <p:slideViewPr>
    <p:cSldViewPr>
      <p:cViewPr>
        <p:scale>
          <a:sx n="66" d="100"/>
          <a:sy n="66" d="100"/>
        </p:scale>
        <p:origin x="-1494"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ELL\Desktop\harsh%20graphs%20in%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ELL\Desktop\harsh%20graphs%20in%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ELL\Desktop\harsh%20graphs%20in%20exc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TUG</a:t>
            </a:r>
            <a:r>
              <a:rPr lang="en-US" baseline="0"/>
              <a:t> TIME</a:t>
            </a:r>
            <a:endParaRPr lang="en-US"/>
          </a:p>
        </c:rich>
      </c:tx>
      <c:layout/>
      <c:spPr>
        <a:noFill/>
        <a:ln>
          <a:noFill/>
        </a:ln>
        <a:effectLst/>
      </c:spPr>
    </c:title>
    <c:plotArea>
      <c:layout/>
      <c:barChart>
        <c:barDir val="col"/>
        <c:grouping val="clustered"/>
        <c:ser>
          <c:idx val="0"/>
          <c:order val="0"/>
          <c:tx>
            <c:strRef>
              <c:f>Sheet1!$B$1:$B$2</c:f>
              <c:strCache>
                <c:ptCount val="2"/>
                <c:pt idx="0">
                  <c:v>GROUP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Lit>
                <c:formatCode>General</c:formatCode>
                <c:ptCount val="1"/>
                <c:pt idx="0">
                  <c:v>1</c:v>
                </c:pt>
              </c:numLit>
            </c:plus>
            <c:minus>
              <c:numRef>
                <c:f>Sheet1!$D$3:$D$5</c:f>
                <c:numCache>
                  <c:formatCode>General</c:formatCode>
                  <c:ptCount val="3"/>
                  <c:pt idx="0">
                    <c:v>1.31</c:v>
                  </c:pt>
                  <c:pt idx="1">
                    <c:v>1.4</c:v>
                  </c:pt>
                  <c:pt idx="2">
                    <c:v>1.4</c:v>
                  </c:pt>
                </c:numCache>
              </c:numRef>
            </c:minus>
            <c:spPr>
              <a:noFill/>
              <a:ln w="9525" cap="flat" cmpd="sng" algn="ctr">
                <a:solidFill>
                  <a:schemeClr val="lt1">
                    <a:lumMod val="95000"/>
                  </a:schemeClr>
                </a:solidFill>
                <a:round/>
              </a:ln>
              <a:effectLst/>
            </c:spPr>
          </c:errBars>
          <c:cat>
            <c:strRef>
              <c:f>Sheet1!$A$3:$A$5</c:f>
              <c:strCache>
                <c:ptCount val="3"/>
                <c:pt idx="0">
                  <c:v>TUGS</c:v>
                </c:pt>
                <c:pt idx="1">
                  <c:v>TUGDT</c:v>
                </c:pt>
                <c:pt idx="2">
                  <c:v>TUGCB</c:v>
                </c:pt>
              </c:strCache>
            </c:strRef>
          </c:cat>
          <c:val>
            <c:numRef>
              <c:f>Sheet1!$B$3:$B$5</c:f>
              <c:numCache>
                <c:formatCode>General</c:formatCode>
                <c:ptCount val="3"/>
                <c:pt idx="0">
                  <c:v>17.21</c:v>
                </c:pt>
                <c:pt idx="1">
                  <c:v>18.52</c:v>
                </c:pt>
                <c:pt idx="2">
                  <c:v>18.52</c:v>
                </c:pt>
              </c:numCache>
            </c:numRef>
          </c:val>
        </c:ser>
        <c:ser>
          <c:idx val="1"/>
          <c:order val="1"/>
          <c:tx>
            <c:strRef>
              <c:f>Sheet1!$C$1:$C$2</c:f>
              <c:strCache>
                <c:ptCount val="2"/>
                <c:pt idx="0">
                  <c:v>GROUP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Ref>
                <c:f>Sheet1!$E$3:$E$5</c:f>
                <c:numCache>
                  <c:formatCode>General</c:formatCode>
                  <c:ptCount val="3"/>
                  <c:pt idx="0">
                    <c:v>3.72</c:v>
                  </c:pt>
                  <c:pt idx="1">
                    <c:v>0.91</c:v>
                  </c:pt>
                  <c:pt idx="2">
                    <c:v>2.0299999999999998</c:v>
                  </c:pt>
                </c:numCache>
              </c:numRef>
            </c:plus>
            <c:minus>
              <c:numRef>
                <c:f>Sheet1!$E$3:$E$5</c:f>
                <c:numCache>
                  <c:formatCode>General</c:formatCode>
                  <c:ptCount val="3"/>
                  <c:pt idx="0">
                    <c:v>3.72</c:v>
                  </c:pt>
                  <c:pt idx="1">
                    <c:v>0.91</c:v>
                  </c:pt>
                  <c:pt idx="2">
                    <c:v>2.0299999999999998</c:v>
                  </c:pt>
                </c:numCache>
              </c:numRef>
            </c:minus>
            <c:spPr>
              <a:noFill/>
              <a:ln w="9525" cap="flat" cmpd="sng" algn="ctr">
                <a:solidFill>
                  <a:schemeClr val="lt1">
                    <a:lumMod val="95000"/>
                  </a:schemeClr>
                </a:solidFill>
                <a:round/>
              </a:ln>
              <a:effectLst/>
            </c:spPr>
          </c:errBars>
          <c:cat>
            <c:strRef>
              <c:f>Sheet1!$A$3:$A$5</c:f>
              <c:strCache>
                <c:ptCount val="3"/>
                <c:pt idx="0">
                  <c:v>TUGS</c:v>
                </c:pt>
                <c:pt idx="1">
                  <c:v>TUGDT</c:v>
                </c:pt>
                <c:pt idx="2">
                  <c:v>TUGCB</c:v>
                </c:pt>
              </c:strCache>
            </c:strRef>
          </c:cat>
          <c:val>
            <c:numRef>
              <c:f>Sheet1!$C$3:$C$5</c:f>
              <c:numCache>
                <c:formatCode>General</c:formatCode>
                <c:ptCount val="3"/>
                <c:pt idx="0">
                  <c:v>13.739999999999998</c:v>
                </c:pt>
                <c:pt idx="1">
                  <c:v>13.68</c:v>
                </c:pt>
                <c:pt idx="2">
                  <c:v>15.739999999999998</c:v>
                </c:pt>
              </c:numCache>
            </c:numRef>
          </c:val>
        </c:ser>
        <c:gapWidth val="100"/>
        <c:overlap val="-24"/>
        <c:axId val="115241728"/>
        <c:axId val="115243264"/>
      </c:barChart>
      <c:catAx>
        <c:axId val="115241728"/>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15243264"/>
        <c:crosses val="autoZero"/>
        <c:auto val="1"/>
        <c:lblAlgn val="ctr"/>
        <c:lblOffset val="100"/>
      </c:catAx>
      <c:valAx>
        <c:axId val="115243264"/>
        <c:scaling>
          <c:orientation val="minMax"/>
        </c:scaling>
        <c:axPos val="l"/>
        <c:majorGridlines>
          <c:spPr>
            <a:ln w="9525" cap="flat" cmpd="sng" algn="ctr">
              <a:solidFill>
                <a:schemeClr val="lt1">
                  <a:lumMod val="95000"/>
                  <a:alpha val="10000"/>
                </a:schemeClr>
              </a:solidFill>
              <a:round/>
            </a:ln>
            <a:effectLst/>
          </c:spPr>
        </c:majorGridlines>
        <c:minorGridlines>
          <c:spPr>
            <a:ln>
              <a:solidFill>
                <a:schemeClr val="lt1">
                  <a:lumMod val="95000"/>
                  <a:alpha val="5000"/>
                </a:schemeClr>
              </a:solidFill>
            </a:ln>
            <a:effectLst/>
          </c:spPr>
        </c:min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15241728"/>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n-US"/>
          </a:p>
        </c:txPr>
      </c:dTable>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NUMBER</a:t>
            </a:r>
            <a:r>
              <a:rPr lang="en-US" baseline="0"/>
              <a:t> OF STEPS</a:t>
            </a:r>
            <a:endParaRPr lang="en-US"/>
          </a:p>
        </c:rich>
      </c:tx>
      <c:layout/>
      <c:spPr>
        <a:noFill/>
        <a:ln>
          <a:noFill/>
        </a:ln>
        <a:effectLst/>
      </c:spPr>
    </c:title>
    <c:plotArea>
      <c:layout>
        <c:manualLayout>
          <c:layoutTarget val="inner"/>
          <c:xMode val="edge"/>
          <c:yMode val="edge"/>
          <c:x val="0.11610870516185477"/>
          <c:y val="0.12282407407407417"/>
          <c:w val="0.88389129483814577"/>
          <c:h val="0.60368802857976145"/>
        </c:manualLayout>
      </c:layout>
      <c:barChart>
        <c:barDir val="col"/>
        <c:grouping val="clustered"/>
        <c:ser>
          <c:idx val="0"/>
          <c:order val="0"/>
          <c:tx>
            <c:strRef>
              <c:f>Sheet1!$B$12:$B$13</c:f>
              <c:strCache>
                <c:ptCount val="2"/>
                <c:pt idx="0">
                  <c:v>GROUP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Lit>
                <c:formatCode>General</c:formatCode>
                <c:ptCount val="1"/>
                <c:pt idx="0">
                  <c:v>1</c:v>
                </c:pt>
              </c:numLit>
            </c:plus>
            <c:minus>
              <c:numRef>
                <c:f>Sheet1!$D$14:$D$16</c:f>
                <c:numCache>
                  <c:formatCode>General</c:formatCode>
                  <c:ptCount val="3"/>
                  <c:pt idx="0">
                    <c:v>1.9400000000000011</c:v>
                  </c:pt>
                  <c:pt idx="1">
                    <c:v>1.9400000000000011</c:v>
                  </c:pt>
                  <c:pt idx="2">
                    <c:v>1.76</c:v>
                  </c:pt>
                </c:numCache>
              </c:numRef>
            </c:minus>
            <c:spPr>
              <a:noFill/>
              <a:ln w="9525" cap="flat" cmpd="sng" algn="ctr">
                <a:solidFill>
                  <a:schemeClr val="lt1">
                    <a:lumMod val="95000"/>
                  </a:schemeClr>
                </a:solidFill>
                <a:round/>
              </a:ln>
              <a:effectLst/>
            </c:spPr>
          </c:errBars>
          <c:cat>
            <c:strRef>
              <c:f>Sheet1!$A$14:$A$16</c:f>
              <c:strCache>
                <c:ptCount val="3"/>
                <c:pt idx="0">
                  <c:v>NSS</c:v>
                </c:pt>
                <c:pt idx="1">
                  <c:v>NSDT</c:v>
                </c:pt>
                <c:pt idx="2">
                  <c:v>NSCB</c:v>
                </c:pt>
              </c:strCache>
            </c:strRef>
          </c:cat>
          <c:val>
            <c:numRef>
              <c:f>Sheet1!$B$14:$B$16</c:f>
              <c:numCache>
                <c:formatCode>General</c:formatCode>
                <c:ptCount val="3"/>
                <c:pt idx="0">
                  <c:v>15.26</c:v>
                </c:pt>
                <c:pt idx="1">
                  <c:v>15.26</c:v>
                </c:pt>
                <c:pt idx="2">
                  <c:v>15.860000000000008</c:v>
                </c:pt>
              </c:numCache>
            </c:numRef>
          </c:val>
        </c:ser>
        <c:ser>
          <c:idx val="1"/>
          <c:order val="1"/>
          <c:tx>
            <c:strRef>
              <c:f>Sheet1!$C$12:$C$13</c:f>
              <c:strCache>
                <c:ptCount val="2"/>
                <c:pt idx="0">
                  <c:v>GROUP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Lit>
                <c:formatCode>General</c:formatCode>
                <c:ptCount val="1"/>
                <c:pt idx="0">
                  <c:v>1</c:v>
                </c:pt>
              </c:numLit>
            </c:plus>
            <c:minus>
              <c:numRef>
                <c:f>Sheet1!$E$14:$E$16</c:f>
                <c:numCache>
                  <c:formatCode>General</c:formatCode>
                  <c:ptCount val="3"/>
                  <c:pt idx="0">
                    <c:v>1.44</c:v>
                  </c:pt>
                  <c:pt idx="1">
                    <c:v>1.36</c:v>
                  </c:pt>
                  <c:pt idx="2">
                    <c:v>1.72</c:v>
                  </c:pt>
                </c:numCache>
              </c:numRef>
            </c:minus>
            <c:spPr>
              <a:noFill/>
              <a:ln w="9525" cap="flat" cmpd="sng" algn="ctr">
                <a:solidFill>
                  <a:schemeClr val="lt1">
                    <a:lumMod val="95000"/>
                  </a:schemeClr>
                </a:solidFill>
                <a:round/>
              </a:ln>
              <a:effectLst/>
            </c:spPr>
          </c:errBars>
          <c:cat>
            <c:strRef>
              <c:f>Sheet1!$A$14:$A$16</c:f>
              <c:strCache>
                <c:ptCount val="3"/>
                <c:pt idx="0">
                  <c:v>NSS</c:v>
                </c:pt>
                <c:pt idx="1">
                  <c:v>NSDT</c:v>
                </c:pt>
                <c:pt idx="2">
                  <c:v>NSCB</c:v>
                </c:pt>
              </c:strCache>
            </c:strRef>
          </c:cat>
          <c:val>
            <c:numRef>
              <c:f>Sheet1!$C$14:$C$16</c:f>
              <c:numCache>
                <c:formatCode>General</c:formatCode>
                <c:ptCount val="3"/>
                <c:pt idx="0">
                  <c:v>13.33</c:v>
                </c:pt>
                <c:pt idx="1">
                  <c:v>14</c:v>
                </c:pt>
                <c:pt idx="2">
                  <c:v>14.860000000000008</c:v>
                </c:pt>
              </c:numCache>
            </c:numRef>
          </c:val>
        </c:ser>
        <c:gapWidth val="100"/>
        <c:overlap val="-24"/>
        <c:axId val="52068736"/>
        <c:axId val="52070656"/>
      </c:barChart>
      <c:catAx>
        <c:axId val="52068736"/>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2070656"/>
        <c:crosses val="autoZero"/>
        <c:auto val="1"/>
        <c:lblAlgn val="ctr"/>
        <c:lblOffset val="100"/>
      </c:catAx>
      <c:valAx>
        <c:axId val="52070656"/>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2068736"/>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n-US"/>
          </a:p>
        </c:txPr>
      </c:dTable>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Walking Velocity</a:t>
            </a:r>
          </a:p>
        </c:rich>
      </c:tx>
      <c:layout/>
      <c:spPr>
        <a:noFill/>
        <a:ln>
          <a:noFill/>
        </a:ln>
        <a:effectLst/>
      </c:spPr>
    </c:title>
    <c:plotArea>
      <c:layout/>
      <c:barChart>
        <c:barDir val="col"/>
        <c:grouping val="clustered"/>
        <c:ser>
          <c:idx val="0"/>
          <c:order val="0"/>
          <c:tx>
            <c:strRef>
              <c:f>Sheet1!$B$26</c:f>
              <c:strCache>
                <c:ptCount val="1"/>
                <c:pt idx="0">
                  <c:v>GROUP 1</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Ref>
                <c:f>Sheet1!$D$27:$D$29</c:f>
                <c:numCache>
                  <c:formatCode>General</c:formatCode>
                  <c:ptCount val="3"/>
                  <c:pt idx="0">
                    <c:v>2.5499999999999998</c:v>
                  </c:pt>
                  <c:pt idx="1">
                    <c:v>2.13</c:v>
                  </c:pt>
                  <c:pt idx="2">
                    <c:v>2.2599999999999998</c:v>
                  </c:pt>
                </c:numCache>
              </c:numRef>
            </c:plus>
            <c:minus>
              <c:numRef>
                <c:f>Sheet1!$D$27:$D$29</c:f>
                <c:numCache>
                  <c:formatCode>General</c:formatCode>
                  <c:ptCount val="3"/>
                  <c:pt idx="0">
                    <c:v>2.5499999999999998</c:v>
                  </c:pt>
                  <c:pt idx="1">
                    <c:v>2.13</c:v>
                  </c:pt>
                  <c:pt idx="2">
                    <c:v>2.2599999999999998</c:v>
                  </c:pt>
                </c:numCache>
              </c:numRef>
            </c:minus>
            <c:spPr>
              <a:noFill/>
              <a:ln w="9525" cap="flat" cmpd="sng" algn="ctr">
                <a:solidFill>
                  <a:schemeClr val="lt1">
                    <a:lumMod val="95000"/>
                  </a:schemeClr>
                </a:solidFill>
                <a:round/>
              </a:ln>
              <a:effectLst/>
            </c:spPr>
          </c:errBars>
          <c:cat>
            <c:strRef>
              <c:f>Sheet1!$A$27:$A$29</c:f>
              <c:strCache>
                <c:ptCount val="3"/>
                <c:pt idx="0">
                  <c:v>WVS</c:v>
                </c:pt>
                <c:pt idx="1">
                  <c:v>WVDT</c:v>
                </c:pt>
                <c:pt idx="2">
                  <c:v>WVCB</c:v>
                </c:pt>
              </c:strCache>
            </c:strRef>
          </c:cat>
          <c:val>
            <c:numRef>
              <c:f>Sheet1!$B$27:$B$29</c:f>
              <c:numCache>
                <c:formatCode>General</c:formatCode>
                <c:ptCount val="3"/>
                <c:pt idx="0">
                  <c:v>35.130000000000003</c:v>
                </c:pt>
                <c:pt idx="1">
                  <c:v>33.53</c:v>
                </c:pt>
                <c:pt idx="2">
                  <c:v>32.53</c:v>
                </c:pt>
              </c:numCache>
            </c:numRef>
          </c:val>
        </c:ser>
        <c:ser>
          <c:idx val="1"/>
          <c:order val="1"/>
          <c:tx>
            <c:strRef>
              <c:f>Sheet1!$C$26</c:f>
              <c:strCache>
                <c:ptCount val="1"/>
                <c:pt idx="0">
                  <c:v>GROUP 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errBars>
            <c:errBarType val="both"/>
            <c:errValType val="cust"/>
            <c:plus>
              <c:numLit>
                <c:formatCode>General</c:formatCode>
                <c:ptCount val="1"/>
                <c:pt idx="0">
                  <c:v>1</c:v>
                </c:pt>
              </c:numLit>
            </c:plus>
            <c:minus>
              <c:numRef>
                <c:f>Sheet1!$E$27:$E$29</c:f>
                <c:numCache>
                  <c:formatCode>General</c:formatCode>
                  <c:ptCount val="3"/>
                  <c:pt idx="0">
                    <c:v>5.56</c:v>
                  </c:pt>
                  <c:pt idx="1">
                    <c:v>2.7800000000000002</c:v>
                  </c:pt>
                  <c:pt idx="2">
                    <c:v>4.71</c:v>
                  </c:pt>
                </c:numCache>
              </c:numRef>
            </c:minus>
            <c:spPr>
              <a:noFill/>
              <a:ln w="9525" cap="flat" cmpd="sng" algn="ctr">
                <a:solidFill>
                  <a:schemeClr val="lt1">
                    <a:lumMod val="95000"/>
                  </a:schemeClr>
                </a:solidFill>
                <a:round/>
              </a:ln>
              <a:effectLst/>
            </c:spPr>
          </c:errBars>
          <c:cat>
            <c:strRef>
              <c:f>Sheet1!$A$27:$A$29</c:f>
              <c:strCache>
                <c:ptCount val="3"/>
                <c:pt idx="0">
                  <c:v>WVS</c:v>
                </c:pt>
                <c:pt idx="1">
                  <c:v>WVDT</c:v>
                </c:pt>
                <c:pt idx="2">
                  <c:v>WVCB</c:v>
                </c:pt>
              </c:strCache>
            </c:strRef>
          </c:cat>
          <c:val>
            <c:numRef>
              <c:f>Sheet1!$C$27:$C$29</c:f>
              <c:numCache>
                <c:formatCode>General</c:formatCode>
                <c:ptCount val="3"/>
                <c:pt idx="0">
                  <c:v>49.4</c:v>
                </c:pt>
                <c:pt idx="1">
                  <c:v>43.93</c:v>
                </c:pt>
                <c:pt idx="2">
                  <c:v>38.53</c:v>
                </c:pt>
              </c:numCache>
            </c:numRef>
          </c:val>
        </c:ser>
        <c:gapWidth val="100"/>
        <c:overlap val="-24"/>
        <c:axId val="53426048"/>
        <c:axId val="53461376"/>
      </c:barChart>
      <c:catAx>
        <c:axId val="53426048"/>
        <c:scaling>
          <c:orientation val="minMax"/>
        </c:scaling>
        <c:axPos val="b"/>
        <c:numFmt formatCode="General" sourceLinked="1"/>
        <c:maj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3461376"/>
        <c:crosses val="autoZero"/>
        <c:auto val="1"/>
        <c:lblAlgn val="ctr"/>
        <c:lblOffset val="100"/>
      </c:catAx>
      <c:valAx>
        <c:axId val="53461376"/>
        <c:scaling>
          <c:orientation val="minMax"/>
        </c:scaling>
        <c:axPos val="l"/>
        <c:majorGridlines>
          <c:spPr>
            <a:ln w="9525" cap="flat" cmpd="sng" algn="ctr">
              <a:solidFill>
                <a:schemeClr val="lt1">
                  <a:lumMod val="95000"/>
                  <a:alpha val="10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3426048"/>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n-US"/>
          </a:p>
        </c:txPr>
      </c:dTable>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E8100-2046-4125-9C34-104FCCCA8DD7}" type="datetimeFigureOut">
              <a:rPr lang="en-US" smtClean="0"/>
              <a:pPr/>
              <a:t>11/21/2017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E261A-15BF-4A88-85B0-C905AD0715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E8100-2046-4125-9C34-104FCCCA8DD7}" type="datetimeFigureOut">
              <a:rPr lang="en-US" smtClean="0"/>
              <a:pPr/>
              <a:t>11/21/2017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E261A-15BF-4A88-85B0-C905AD0715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848600" cy="3067050"/>
          </a:xfrm>
        </p:spPr>
        <p:txBody>
          <a:bodyPr>
            <a:noAutofit/>
          </a:bodyPr>
          <a:lstStyle/>
          <a:p>
            <a:r>
              <a:rPr lang="en-IN" sz="3200" dirty="0"/>
              <a:t>Gait parameters across three attentional loading conditions during Timed Up and Go Test: A comparative study between age- matched healthy individuals and stroke survivors.</a:t>
            </a:r>
            <a:br>
              <a:rPr lang="en-IN" sz="3200" dirty="0"/>
            </a:br>
            <a:r>
              <a:rPr lang="en-IN" sz="3200" dirty="0"/>
              <a:t/>
            </a:r>
            <a:br>
              <a:rPr lang="en-IN" sz="3200" dirty="0"/>
            </a:br>
            <a:endParaRPr lang="en-US" sz="3200" dirty="0"/>
          </a:p>
        </p:txBody>
      </p:sp>
      <p:sp>
        <p:nvSpPr>
          <p:cNvPr id="3" name="Subtitle 2"/>
          <p:cNvSpPr>
            <a:spLocks noGrp="1"/>
          </p:cNvSpPr>
          <p:nvPr>
            <p:ph type="subTitle" idx="1"/>
          </p:nvPr>
        </p:nvSpPr>
        <p:spPr>
          <a:xfrm>
            <a:off x="609600" y="3048000"/>
            <a:ext cx="7848600" cy="3124200"/>
          </a:xfrm>
        </p:spPr>
        <p:txBody>
          <a:bodyPr>
            <a:noAutofit/>
          </a:bodyPr>
          <a:lstStyle/>
          <a:p>
            <a:endParaRPr lang="en-US" sz="4400" b="1" dirty="0" smtClean="0">
              <a:solidFill>
                <a:schemeClr val="tx1"/>
              </a:solidFill>
            </a:endParaRPr>
          </a:p>
          <a:p>
            <a:r>
              <a:rPr lang="en-US" sz="4400" b="1" dirty="0" smtClean="0">
                <a:solidFill>
                  <a:schemeClr val="tx1"/>
                </a:solidFill>
              </a:rPr>
              <a:t>SUBMITTED BY</a:t>
            </a:r>
          </a:p>
          <a:p>
            <a:r>
              <a:rPr lang="en-US" sz="4400" b="1" dirty="0" smtClean="0">
                <a:solidFill>
                  <a:schemeClr val="tx1"/>
                </a:solidFill>
              </a:rPr>
              <a:t>DR. HARSH  AGRAWAL </a:t>
            </a:r>
            <a:r>
              <a:rPr lang="en-US" sz="4400" b="1" dirty="0" smtClean="0">
                <a:solidFill>
                  <a:schemeClr val="tx1"/>
                </a:solidFill>
              </a:rPr>
              <a:t>(PT)</a:t>
            </a:r>
          </a:p>
          <a:p>
            <a:r>
              <a:rPr lang="en-US" b="1" dirty="0" smtClean="0">
                <a:solidFill>
                  <a:schemeClr val="tx1"/>
                </a:solidFill>
              </a:rPr>
              <a:t>INDIAN ASSOCIATION OF PHYSIOTHERAPY</a:t>
            </a:r>
          </a:p>
          <a:p>
            <a:endParaRPr lang="en-US" sz="4400" b="1" dirty="0">
              <a:solidFill>
                <a:schemeClr val="tx1"/>
              </a:solidFill>
            </a:endParaRPr>
          </a:p>
          <a:p>
            <a:pPr algn="l"/>
            <a:r>
              <a:rPr lang="en-US" sz="4400" b="1" dirty="0" smtClean="0">
                <a:solidFill>
                  <a:schemeClr val="tx1"/>
                </a:solidFill>
              </a:rPr>
              <a:t>                                                                                          </a:t>
            </a:r>
            <a:endParaRPr lang="en-US" sz="44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153400" cy="45719"/>
          </a:xfrm>
        </p:spPr>
        <p:txBody>
          <a:bodyPr>
            <a:normAutofit fontScale="90000"/>
          </a:bodyPr>
          <a:lstStyle/>
          <a:p>
            <a:endParaRPr lang="en-US" dirty="0"/>
          </a:p>
        </p:txBody>
      </p:sp>
      <p:sp>
        <p:nvSpPr>
          <p:cNvPr id="3" name="Content Placeholder 2"/>
          <p:cNvSpPr>
            <a:spLocks noGrp="1"/>
          </p:cNvSpPr>
          <p:nvPr>
            <p:ph idx="1"/>
          </p:nvPr>
        </p:nvSpPr>
        <p:spPr>
          <a:xfrm>
            <a:off x="457200" y="228600"/>
            <a:ext cx="8382000" cy="6477000"/>
          </a:xfrm>
        </p:spPr>
        <p:txBody>
          <a:bodyPr>
            <a:noAutofit/>
          </a:bodyPr>
          <a:lstStyle/>
          <a:p>
            <a:pPr>
              <a:buNone/>
            </a:pPr>
            <a:r>
              <a:rPr lang="en-IN" sz="2400" dirty="0" smtClean="0">
                <a:latin typeface="Times New Roman" pitchFamily="18" charset="0"/>
                <a:cs typeface="Times New Roman" pitchFamily="18" charset="0"/>
              </a:rPr>
              <a:t>                     </a:t>
            </a:r>
            <a:r>
              <a:rPr lang="en-IN" sz="4400" b="1" u="sng" dirty="0" smtClean="0">
                <a:latin typeface="Times New Roman" pitchFamily="18" charset="0"/>
                <a:cs typeface="Times New Roman" pitchFamily="18" charset="0"/>
              </a:rPr>
              <a:t>INTRODUCTION</a:t>
            </a:r>
            <a:endParaRPr lang="en-IN" sz="4400" u="sng" dirty="0" smtClean="0">
              <a:latin typeface="Times New Roman" pitchFamily="18" charset="0"/>
              <a:cs typeface="Times New Roman" pitchFamily="18" charset="0"/>
            </a:endParaRPr>
          </a:p>
          <a:p>
            <a:endParaRPr lang="en-IN" sz="2400" dirty="0" smtClean="0">
              <a:latin typeface="Times New Roman" pitchFamily="18" charset="0"/>
              <a:cs typeface="Times New Roman" pitchFamily="18" charset="0"/>
            </a:endParaRPr>
          </a:p>
          <a:p>
            <a:r>
              <a:rPr lang="en-IN" sz="2400" dirty="0"/>
              <a:t>Walking is a complex task whose performance relies not only on the sensorimotor system but also critically depends on cognitive resources, specifically executive function that orchestrates goal directed </a:t>
            </a:r>
            <a:r>
              <a:rPr lang="en-IN" sz="2400" dirty="0" smtClean="0"/>
              <a:t>activities.</a:t>
            </a:r>
            <a:endParaRPr lang="en-IN" sz="2400" baseline="30000" dirty="0" smtClean="0"/>
          </a:p>
          <a:p>
            <a:endParaRPr lang="en-IN" sz="2400" dirty="0" smtClean="0"/>
          </a:p>
          <a:p>
            <a:r>
              <a:rPr lang="en-IN" sz="2400" dirty="0" smtClean="0"/>
              <a:t>Age </a:t>
            </a:r>
            <a:r>
              <a:rPr lang="en-IN" sz="2400" dirty="0"/>
              <a:t>may affect several characteristics of gait including speed, step width and double support phase. These effects of age on gait may be partly due to deterioration in sensory and motor systems that are important for safe walking</a:t>
            </a:r>
            <a:r>
              <a:rPr lang="en-IN" sz="2400" dirty="0" smtClean="0"/>
              <a:t>.</a:t>
            </a:r>
          </a:p>
          <a:p>
            <a:endParaRPr lang="en-IN" sz="2400" dirty="0"/>
          </a:p>
          <a:p>
            <a:r>
              <a:rPr lang="en-IN" sz="2400" dirty="0" smtClean="0"/>
              <a:t> </a:t>
            </a:r>
            <a:r>
              <a:rPr lang="en-IN" sz="2400" dirty="0"/>
              <a:t>The magnitude of gait deterioration is thought to be proportional to the complexity of the motor task being </a:t>
            </a:r>
            <a:r>
              <a:rPr lang="en-IN" sz="2400" dirty="0" smtClean="0"/>
              <a:t>performed.</a:t>
            </a:r>
            <a:endParaRPr lang="en-IN" sz="2400" dirty="0"/>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52400"/>
            <a:ext cx="8229600" cy="5973763"/>
          </a:xfrm>
        </p:spPr>
        <p:txBody>
          <a:bodyPr>
            <a:normAutofit fontScale="92500" lnSpcReduction="10000"/>
          </a:bodyPr>
          <a:lstStyle/>
          <a:p>
            <a:r>
              <a:rPr lang="en-IN" dirty="0"/>
              <a:t>The apparent relationship between increased fall risk when performing an attention demanding task while walking, and the relationship between step kinematic variability and fall risk raises the question of whether attention demanding tasks influence step kinematic </a:t>
            </a:r>
            <a:r>
              <a:rPr lang="en-IN" dirty="0" smtClean="0"/>
              <a:t>variability.</a:t>
            </a:r>
            <a:endParaRPr lang="en-IN" baseline="30000" dirty="0" smtClean="0"/>
          </a:p>
          <a:p>
            <a:pPr marL="0" indent="0">
              <a:buNone/>
            </a:pPr>
            <a:endParaRPr lang="en-IN" sz="3000" baseline="30000" dirty="0" smtClean="0"/>
          </a:p>
          <a:p>
            <a:r>
              <a:rPr lang="en-IN" dirty="0"/>
              <a:t>Attention can be classified into separate functions, including focused or selective, sustained, divided and </a:t>
            </a:r>
            <a:r>
              <a:rPr lang="en-IN" dirty="0" smtClean="0"/>
              <a:t>alternating. </a:t>
            </a:r>
            <a:r>
              <a:rPr lang="en-IN" dirty="0"/>
              <a:t>Dividing attention refers to carry out more than one task at the same time and alternating attention refers to rapid shifting of attention from one task to another.</a:t>
            </a:r>
            <a:endParaRPr lang="en-IN" baseline="30000" dirty="0" smtClean="0"/>
          </a:p>
          <a:p>
            <a:endParaRPr lang="en-IN" baseline="30000" dirty="0"/>
          </a:p>
          <a:p>
            <a:pPr marL="0" indent="0">
              <a:buNone/>
            </a:pPr>
            <a:endParaRPr lang="en-IN" dirty="0"/>
          </a:p>
          <a:p>
            <a:endParaRPr lang="en-IN" dirty="0"/>
          </a:p>
        </p:txBody>
      </p:sp>
    </p:spTree>
    <p:extLst>
      <p:ext uri="{BB962C8B-B14F-4D97-AF65-F5344CB8AC3E}">
        <p14:creationId xmlns="" xmlns:p14="http://schemas.microsoft.com/office/powerpoint/2010/main" val="2443306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IN" dirty="0"/>
          </a:p>
        </p:txBody>
      </p:sp>
      <p:sp>
        <p:nvSpPr>
          <p:cNvPr id="3" name="Content Placeholder 2"/>
          <p:cNvSpPr>
            <a:spLocks noGrp="1"/>
          </p:cNvSpPr>
          <p:nvPr>
            <p:ph idx="1"/>
          </p:nvPr>
        </p:nvSpPr>
        <p:spPr>
          <a:xfrm>
            <a:off x="457200" y="228600"/>
            <a:ext cx="8229600" cy="6324600"/>
          </a:xfrm>
        </p:spPr>
        <p:txBody>
          <a:bodyPr>
            <a:normAutofit fontScale="85000" lnSpcReduction="10000"/>
          </a:bodyPr>
          <a:lstStyle/>
          <a:p>
            <a:endParaRPr lang="en-IN" dirty="0" smtClean="0"/>
          </a:p>
          <a:p>
            <a:r>
              <a:rPr lang="en-IN" sz="3100" dirty="0" smtClean="0"/>
              <a:t>Dual </a:t>
            </a:r>
            <a:r>
              <a:rPr lang="en-IN" sz="3100" dirty="0"/>
              <a:t>task training is also one of the methods of rehabilitation. Dual task training is effective in improving balance control under dual task contexts in elderly individuals with impaired </a:t>
            </a:r>
            <a:r>
              <a:rPr lang="en-IN" sz="3100" dirty="0" smtClean="0"/>
              <a:t>balance.</a:t>
            </a:r>
          </a:p>
          <a:p>
            <a:r>
              <a:rPr lang="en-IN" sz="3100" dirty="0"/>
              <a:t>The TUG test is a simple and quick functional mobility test that requires a subject to stand up, walk 3m, turn, walk back, and sit down</a:t>
            </a:r>
            <a:r>
              <a:rPr lang="en-IN" sz="3100" dirty="0" smtClean="0"/>
              <a:t>.</a:t>
            </a:r>
          </a:p>
          <a:p>
            <a:r>
              <a:rPr lang="en-IN" sz="3100" dirty="0"/>
              <a:t>A</a:t>
            </a:r>
            <a:r>
              <a:rPr lang="en-IN" sz="3100" dirty="0" smtClean="0"/>
              <a:t> </a:t>
            </a:r>
            <a:r>
              <a:rPr lang="en-IN" sz="3100" dirty="0"/>
              <a:t>widely selected instrument to assess functional </a:t>
            </a:r>
            <a:r>
              <a:rPr lang="en-IN" sz="3100" dirty="0" smtClean="0"/>
              <a:t>mobility and balance problems in older people.</a:t>
            </a:r>
            <a:endParaRPr lang="en-IN" sz="3100" dirty="0"/>
          </a:p>
          <a:p>
            <a:r>
              <a:rPr lang="en-IN" sz="3100" dirty="0"/>
              <a:t>Although a number of studies have been done on assessing gait parameters during various types of dual tasks in elderly as well as stroke population, but no study has been done to compare stroke patients and age-matched healthy individuals for gait parameters during various attention loading tasks</a:t>
            </a:r>
            <a:r>
              <a:rPr lang="en-IN" dirty="0"/>
              <a:t>. </a:t>
            </a:r>
          </a:p>
        </p:txBody>
      </p:sp>
    </p:spTree>
    <p:extLst>
      <p:ext uri="{BB962C8B-B14F-4D97-AF65-F5344CB8AC3E}">
        <p14:creationId xmlns="" xmlns:p14="http://schemas.microsoft.com/office/powerpoint/2010/main" val="2823471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5897563"/>
          </a:xfrm>
        </p:spPr>
        <p:txBody>
          <a:bodyPr>
            <a:normAutofit/>
          </a:bodyPr>
          <a:lstStyle/>
          <a:p>
            <a:pPr algn="ctr">
              <a:buNone/>
            </a:pPr>
            <a:r>
              <a:rPr lang="en-IN" sz="2400" dirty="0" smtClean="0">
                <a:latin typeface="Times New Roman" pitchFamily="18" charset="0"/>
                <a:cs typeface="Times New Roman" pitchFamily="18" charset="0"/>
              </a:rPr>
              <a:t> </a:t>
            </a:r>
          </a:p>
          <a:p>
            <a:pPr algn="ctr">
              <a:buNone/>
            </a:pPr>
            <a:r>
              <a:rPr lang="en-IN" sz="2400" dirty="0" smtClean="0">
                <a:latin typeface="Times New Roman" pitchFamily="18" charset="0"/>
                <a:cs typeface="Times New Roman" pitchFamily="18" charset="0"/>
              </a:rPr>
              <a:t>  </a:t>
            </a:r>
            <a:r>
              <a:rPr lang="en-IN" sz="2400" b="1" dirty="0" smtClean="0">
                <a:latin typeface="Times New Roman" pitchFamily="18" charset="0"/>
                <a:cs typeface="Times New Roman" pitchFamily="18" charset="0"/>
              </a:rPr>
              <a:t>Statement of Question</a:t>
            </a:r>
            <a:endParaRPr lang="en-US" sz="2400" b="1" dirty="0" smtClean="0">
              <a:latin typeface="Times New Roman" pitchFamily="18" charset="0"/>
              <a:cs typeface="Times New Roman" pitchFamily="18" charset="0"/>
            </a:endParaRPr>
          </a:p>
          <a:p>
            <a:r>
              <a:rPr lang="en-IN" sz="2400" dirty="0"/>
              <a:t>Whether there is any comparison in gait parameters across three attentional loading conditions during Timed Up and Go Test between age-matched healthy individuals and stroke patients?</a:t>
            </a:r>
          </a:p>
          <a:p>
            <a:pPr marL="0" indent="0">
              <a:buNone/>
            </a:pPr>
            <a:endParaRPr lang="en-US" sz="2400" dirty="0" smtClean="0">
              <a:latin typeface="Times New Roman" pitchFamily="18" charset="0"/>
              <a:cs typeface="Times New Roman" pitchFamily="18" charset="0"/>
            </a:endParaRPr>
          </a:p>
          <a:p>
            <a:pPr>
              <a:buNone/>
            </a:pPr>
            <a:r>
              <a:rPr lang="en-IN" sz="2400" b="1" dirty="0" smtClean="0">
                <a:latin typeface="Times New Roman" pitchFamily="18" charset="0"/>
                <a:cs typeface="Times New Roman" pitchFamily="18" charset="0"/>
              </a:rPr>
              <a:t>                                       Aims and Objectives</a:t>
            </a:r>
          </a:p>
          <a:p>
            <a:r>
              <a:rPr lang="en-IN" sz="2400" dirty="0"/>
              <a:t>To determine </a:t>
            </a:r>
            <a:r>
              <a:rPr lang="en-IN" sz="2400" dirty="0" smtClean="0"/>
              <a:t>the difference and compare the </a:t>
            </a:r>
            <a:r>
              <a:rPr lang="en-IN" sz="2400" dirty="0"/>
              <a:t>effects of  attentional  loading conditions during Timed Up and Go Test on gait parameters in age-matched healthy individuals and stroke patients.</a:t>
            </a:r>
          </a:p>
          <a:p>
            <a:pPr>
              <a:buNone/>
            </a:pPr>
            <a:endParaRPr lang="en-IN" sz="2400" dirty="0" smtClean="0">
              <a:latin typeface="Times New Roman" pitchFamily="18" charset="0"/>
              <a:cs typeface="Times New Roman" pitchFamily="18" charset="0"/>
            </a:endParaRPr>
          </a:p>
          <a:p>
            <a:pPr>
              <a:buNone/>
            </a:pPr>
            <a:endParaRPr lang="en-US" sz="2400" u="sng"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172200"/>
          </a:xfrm>
        </p:spPr>
        <p:txBody>
          <a:bodyPr>
            <a:normAutofit lnSpcReduction="10000"/>
          </a:bodyPr>
          <a:lstStyle/>
          <a:p>
            <a:pPr algn="ctr">
              <a:buNone/>
            </a:pPr>
            <a:r>
              <a:rPr lang="en-IN" sz="2400" dirty="0" smtClean="0">
                <a:latin typeface="Times New Roman" pitchFamily="18" charset="0"/>
                <a:cs typeface="Times New Roman" pitchFamily="18" charset="0"/>
              </a:rPr>
              <a:t>         </a:t>
            </a:r>
            <a:r>
              <a:rPr lang="en-IN" sz="2400" b="1" dirty="0" smtClean="0">
                <a:latin typeface="Times New Roman" pitchFamily="18" charset="0"/>
                <a:cs typeface="Times New Roman" pitchFamily="18" charset="0"/>
              </a:rPr>
              <a:t>Need of the study </a:t>
            </a:r>
          </a:p>
          <a:p>
            <a:endParaRPr lang="en-IN" sz="2400" dirty="0" smtClean="0"/>
          </a:p>
          <a:p>
            <a:r>
              <a:rPr lang="en-IN" sz="2400" dirty="0" smtClean="0"/>
              <a:t>Although </a:t>
            </a:r>
            <a:r>
              <a:rPr lang="en-IN" sz="2400" dirty="0"/>
              <a:t>a lot of researches are being done to see the effect of TUG test on gait parameters within age- matched healthy older adults and stroke survivors individually but no study has been done to compare gait parameters during TUG test between stroke survivors and age- matched healthy individuals during different types of attentional loading demands</a:t>
            </a:r>
            <a:r>
              <a:rPr lang="en-IN" sz="2400" dirty="0" smtClean="0"/>
              <a:t>.</a:t>
            </a:r>
          </a:p>
          <a:p>
            <a:pPr marL="0" indent="0">
              <a:buNone/>
            </a:pPr>
            <a:endParaRPr lang="en-IN" sz="2400" dirty="0"/>
          </a:p>
          <a:p>
            <a:r>
              <a:rPr lang="en-IN" sz="2400" dirty="0"/>
              <a:t>The benefits of the study are that it may improve motor functions along with cognition and activity limitation which occurs with ageing. The results of the study can be used judiciously, in the management of motor function of old adults as well as stroke survivors.</a:t>
            </a:r>
          </a:p>
          <a:p>
            <a:pPr>
              <a:buNone/>
            </a:pPr>
            <a:r>
              <a:rPr lang="en-IN"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a:buNone/>
            </a:pPr>
            <a:r>
              <a:rPr lang="en-IN" sz="2400" b="1" dirty="0" smtClean="0">
                <a:latin typeface="Times New Roman" pitchFamily="18" charset="0"/>
                <a:cs typeface="Times New Roman" pitchFamily="18" charset="0"/>
              </a:rPr>
              <a:t>                                            Hypothesis</a:t>
            </a:r>
          </a:p>
          <a:p>
            <a:pPr>
              <a:buNone/>
            </a:pPr>
            <a:endParaRPr lang="en-US" sz="2400" dirty="0" smtClean="0">
              <a:latin typeface="Times New Roman" pitchFamily="18" charset="0"/>
              <a:cs typeface="Times New Roman" pitchFamily="18" charset="0"/>
            </a:endParaRPr>
          </a:p>
          <a:p>
            <a:pPr>
              <a:buNone/>
            </a:pPr>
            <a:r>
              <a:rPr lang="en-IN" sz="2400" b="1" dirty="0" smtClean="0">
                <a:latin typeface="Times New Roman" pitchFamily="18" charset="0"/>
                <a:cs typeface="Times New Roman" pitchFamily="18" charset="0"/>
              </a:rPr>
              <a:t>       Research Hypothesis</a:t>
            </a:r>
            <a:endParaRPr lang="en-US" sz="2400" b="1" dirty="0" smtClean="0">
              <a:latin typeface="Times New Roman" pitchFamily="18" charset="0"/>
              <a:cs typeface="Times New Roman" pitchFamily="18" charset="0"/>
            </a:endParaRPr>
          </a:p>
          <a:p>
            <a:pPr>
              <a:buNone/>
            </a:pPr>
            <a:r>
              <a:rPr lang="en-IN" sz="2400" dirty="0" smtClean="0"/>
              <a:t>     There </a:t>
            </a:r>
            <a:r>
              <a:rPr lang="en-IN" sz="2400" dirty="0"/>
              <a:t>is significant difference in gait parameter during Timed Up and Go Test across three attentional loading conditions between age-matched healthy individuals and stroke patients.</a:t>
            </a:r>
          </a:p>
          <a:p>
            <a:pPr>
              <a:buNone/>
            </a:pPr>
            <a:endParaRPr lang="en-US" sz="2400" dirty="0" smtClean="0">
              <a:latin typeface="Times New Roman" pitchFamily="18" charset="0"/>
              <a:cs typeface="Times New Roman" pitchFamily="18" charset="0"/>
            </a:endParaRPr>
          </a:p>
          <a:p>
            <a:pPr>
              <a:buNone/>
            </a:pPr>
            <a:r>
              <a:rPr lang="en-IN" sz="2400" b="1" dirty="0" smtClean="0">
                <a:latin typeface="Times New Roman" pitchFamily="18" charset="0"/>
                <a:cs typeface="Times New Roman" pitchFamily="18" charset="0"/>
              </a:rPr>
              <a:t>       Null Hypothesis</a:t>
            </a:r>
            <a:r>
              <a:rPr lang="en-IN" sz="2400" b="1" u="sng" dirty="0" smtClean="0">
                <a:latin typeface="Times New Roman" pitchFamily="18" charset="0"/>
                <a:cs typeface="Times New Roman" pitchFamily="18" charset="0"/>
              </a:rPr>
              <a:t> </a:t>
            </a:r>
          </a:p>
          <a:p>
            <a:pPr>
              <a:buNone/>
            </a:pPr>
            <a:r>
              <a:rPr lang="en-IN" sz="2400" dirty="0" smtClean="0"/>
              <a:t>     There </a:t>
            </a:r>
            <a:r>
              <a:rPr lang="en-IN" sz="2400" dirty="0"/>
              <a:t>is no significant difference in gait parameter during Timed Up and Go Test across three attentional loading conditions between age-matched healthy individuals and stroke patients.</a:t>
            </a:r>
          </a:p>
          <a:p>
            <a:pPr>
              <a:buNone/>
            </a:pP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IN" dirty="0"/>
          </a:p>
        </p:txBody>
      </p:sp>
      <p:sp>
        <p:nvSpPr>
          <p:cNvPr id="3" name="Content Placeholder 2"/>
          <p:cNvSpPr>
            <a:spLocks noGrp="1"/>
          </p:cNvSpPr>
          <p:nvPr>
            <p:ph idx="1"/>
          </p:nvPr>
        </p:nvSpPr>
        <p:spPr>
          <a:xfrm>
            <a:off x="457200" y="228600"/>
            <a:ext cx="8229600" cy="6553200"/>
          </a:xfrm>
        </p:spPr>
        <p:txBody>
          <a:bodyPr>
            <a:normAutofit fontScale="92500" lnSpcReduction="20000"/>
          </a:bodyPr>
          <a:lstStyle/>
          <a:p>
            <a:pPr marL="0" indent="0">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REVIEW </a:t>
            </a:r>
            <a:r>
              <a:rPr lang="en-US" b="1" dirty="0">
                <a:latin typeface="Times New Roman" pitchFamily="18" charset="0"/>
                <a:cs typeface="Times New Roman" pitchFamily="18" charset="0"/>
              </a:rPr>
              <a:t>OF </a:t>
            </a:r>
            <a:r>
              <a:rPr lang="en-US" b="1" dirty="0" smtClean="0">
                <a:latin typeface="Times New Roman" pitchFamily="18" charset="0"/>
                <a:cs typeface="Times New Roman" pitchFamily="18" charset="0"/>
              </a:rPr>
              <a:t>LITERATURE</a:t>
            </a:r>
          </a:p>
          <a:p>
            <a:pPr marL="0" indent="0">
              <a:buNone/>
            </a:pPr>
            <a:endParaRPr lang="en-IN" dirty="0" smtClean="0"/>
          </a:p>
          <a:p>
            <a:r>
              <a:rPr lang="en-IN" dirty="0" err="1" smtClean="0"/>
              <a:t>Pratima</a:t>
            </a:r>
            <a:r>
              <a:rPr lang="en-IN" dirty="0" smtClean="0"/>
              <a:t> </a:t>
            </a:r>
            <a:r>
              <a:rPr lang="en-IN" dirty="0" err="1"/>
              <a:t>Silsupadol</a:t>
            </a:r>
            <a:r>
              <a:rPr lang="en-IN" dirty="0"/>
              <a:t> et al in 2009, conducted a study on older adults in which they proved that dual task training programs were superior to single task training in involving walking under dual task </a:t>
            </a:r>
            <a:r>
              <a:rPr lang="en-IN" dirty="0" smtClean="0"/>
              <a:t>contexts.</a:t>
            </a:r>
            <a:endParaRPr lang="en-IN" baseline="30000" dirty="0" smtClean="0"/>
          </a:p>
          <a:p>
            <a:pPr marL="0" indent="0">
              <a:buNone/>
            </a:pPr>
            <a:endParaRPr lang="en-IN" baseline="30000" dirty="0" smtClean="0"/>
          </a:p>
          <a:p>
            <a:r>
              <a:rPr lang="en-IN" dirty="0" err="1"/>
              <a:t>Coppin</a:t>
            </a:r>
            <a:r>
              <a:rPr lang="en-IN" dirty="0"/>
              <a:t> AK et al did a study in 2009 on association between executive function and performance difference on complex versus usual walking tasks in a sample of non- demented older adults in which he proved that the cost associated with the addition of a challenge to the basic walking task differs by executive function and the nature of the </a:t>
            </a:r>
            <a:r>
              <a:rPr lang="en-IN" dirty="0" smtClean="0"/>
              <a:t>task.</a:t>
            </a:r>
            <a:endParaRPr lang="en-IN" dirty="0"/>
          </a:p>
          <a:p>
            <a:endParaRPr lang="en-IN" dirty="0"/>
          </a:p>
        </p:txBody>
      </p:sp>
    </p:spTree>
    <p:extLst>
      <p:ext uri="{BB962C8B-B14F-4D97-AF65-F5344CB8AC3E}">
        <p14:creationId xmlns="" xmlns:p14="http://schemas.microsoft.com/office/powerpoint/2010/main" val="1684843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
            <a:ext cx="8229600" cy="45719"/>
          </a:xfrm>
        </p:spPr>
        <p:txBody>
          <a:bodyPr>
            <a:normAutofit fontScale="90000"/>
          </a:bodyPr>
          <a:lstStyle/>
          <a:p>
            <a:endParaRPr lang="en-US" dirty="0"/>
          </a:p>
        </p:txBody>
      </p:sp>
      <p:sp>
        <p:nvSpPr>
          <p:cNvPr id="3" name="Content Placeholder 2"/>
          <p:cNvSpPr>
            <a:spLocks noGrp="1"/>
          </p:cNvSpPr>
          <p:nvPr>
            <p:ph idx="1"/>
          </p:nvPr>
        </p:nvSpPr>
        <p:spPr>
          <a:xfrm>
            <a:off x="0" y="0"/>
            <a:ext cx="8991600" cy="6858000"/>
          </a:xfrm>
        </p:spPr>
        <p:txBody>
          <a:bodyPr>
            <a:normAutofit lnSpcReduction="10000"/>
          </a:bodyPr>
          <a:lstStyle/>
          <a:p>
            <a:pPr>
              <a:buNone/>
            </a:pPr>
            <a:r>
              <a:rPr lang="en-US" sz="2800" dirty="0" smtClean="0">
                <a:latin typeface="Times New Roman" pitchFamily="18" charset="0"/>
                <a:cs typeface="Times New Roman" pitchFamily="18" charset="0"/>
              </a:rPr>
              <a:t>         </a:t>
            </a:r>
          </a:p>
          <a:p>
            <a:r>
              <a:rPr lang="en-IN" sz="2800" dirty="0" err="1"/>
              <a:t>Otmar</a:t>
            </a:r>
            <a:r>
              <a:rPr lang="en-IN" sz="2800" dirty="0"/>
              <a:t> Bock in 2008 did an experimental study on healthy young and elderly persons on dual task costs while walking stating that combination of walking and concurrent visual observation which are common in everyday life, may contribute towards distributed gait and falls during daily activities in old age. Prevention and rehabilitation programs for seniors should therefore include training of such </a:t>
            </a:r>
            <a:r>
              <a:rPr lang="en-IN" sz="2800" dirty="0" smtClean="0"/>
              <a:t>combinations.</a:t>
            </a:r>
            <a:endParaRPr lang="en-IN" sz="2800" baseline="30000" dirty="0" smtClean="0"/>
          </a:p>
          <a:p>
            <a:pPr marL="0" indent="0">
              <a:buNone/>
            </a:pPr>
            <a:endParaRPr lang="en-IN" sz="2800" baseline="30000" dirty="0" smtClean="0"/>
          </a:p>
          <a:p>
            <a:r>
              <a:rPr lang="en-IN" sz="2800" dirty="0"/>
              <a:t> In year 2010, a study was done by </a:t>
            </a:r>
            <a:r>
              <a:rPr lang="en-IN" sz="2800" dirty="0" err="1"/>
              <a:t>Neelesh</a:t>
            </a:r>
            <a:r>
              <a:rPr lang="en-IN" sz="2800" dirty="0"/>
              <a:t>. </a:t>
            </a:r>
            <a:r>
              <a:rPr lang="en-IN" sz="2800" dirty="0" err="1"/>
              <a:t>K.Nadkarni</a:t>
            </a:r>
            <a:r>
              <a:rPr lang="en-IN" sz="2800" dirty="0"/>
              <a:t> on effect of working memory and spatial attention tasks on gait in healthy young and older adults concluded that there was a main effect of task condition on gait speed, stride length and double support time independent of the </a:t>
            </a:r>
            <a:r>
              <a:rPr lang="en-IN" sz="2800" dirty="0" smtClean="0"/>
              <a:t>group.</a:t>
            </a:r>
            <a:endParaRPr lang="en-IN" sz="2800" dirty="0"/>
          </a:p>
          <a:p>
            <a:endParaRPr lang="en-IN" sz="2800" baseline="30000" dirty="0" smtClean="0"/>
          </a:p>
          <a:p>
            <a:endParaRPr lang="en-IN" sz="2800" dirty="0"/>
          </a:p>
          <a:p>
            <a:pPr>
              <a:buNone/>
            </a:pPr>
            <a:endParaRPr lang="en-US" sz="28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457200"/>
            <a:ext cx="8229600" cy="304800"/>
          </a:xfrm>
        </p:spPr>
        <p:txBody>
          <a:bodyPr>
            <a:normAutofit fontScale="90000"/>
          </a:bodyPr>
          <a:lstStyle/>
          <a:p>
            <a:endParaRPr lang="en-IN" dirty="0"/>
          </a:p>
        </p:txBody>
      </p:sp>
      <p:sp>
        <p:nvSpPr>
          <p:cNvPr id="3" name="Content Placeholder 2"/>
          <p:cNvSpPr>
            <a:spLocks noGrp="1"/>
          </p:cNvSpPr>
          <p:nvPr>
            <p:ph idx="1"/>
          </p:nvPr>
        </p:nvSpPr>
        <p:spPr>
          <a:xfrm>
            <a:off x="152400" y="76200"/>
            <a:ext cx="8839200" cy="6705600"/>
          </a:xfrm>
        </p:spPr>
        <p:txBody>
          <a:bodyPr>
            <a:normAutofit fontScale="92500"/>
          </a:bodyPr>
          <a:lstStyle/>
          <a:p>
            <a:r>
              <a:rPr lang="en-IN" dirty="0"/>
              <a:t>In the year 2000, a study was done by Shumway- Cook on predicting the probability for falls in community dwelling older adults using TUG concluded that simultaneous programme of a secondary task had a </a:t>
            </a:r>
            <a:r>
              <a:rPr lang="en-IN" dirty="0" err="1"/>
              <a:t>deterious</a:t>
            </a:r>
            <a:r>
              <a:rPr lang="en-IN" dirty="0"/>
              <a:t> effect on functional </a:t>
            </a:r>
            <a:r>
              <a:rPr lang="en-IN" dirty="0" smtClean="0"/>
              <a:t>mobility. </a:t>
            </a:r>
          </a:p>
          <a:p>
            <a:endParaRPr lang="en-IN" dirty="0"/>
          </a:p>
          <a:p>
            <a:r>
              <a:rPr lang="en-IN" dirty="0" err="1" smtClean="0"/>
              <a:t>Shamay</a:t>
            </a:r>
            <a:r>
              <a:rPr lang="en-IN" dirty="0"/>
              <a:t>. S. Ng in year 2005, did a study on reliability of TUG, in which the TUG test showed high degree of test-retest reliability in TUG scorers in elderly subjects with chronic stroke. Subjects with chronic stroke had significantly more spastic and weaker plantar flexors, slower walking speeds and poorer walking endurance when compared with healthy elderly </a:t>
            </a:r>
            <a:r>
              <a:rPr lang="en-IN" dirty="0" smtClean="0"/>
              <a:t>subjects.</a:t>
            </a:r>
            <a:endParaRPr lang="en-IN" dirty="0"/>
          </a:p>
          <a:p>
            <a:endParaRPr lang="en-IN" dirty="0"/>
          </a:p>
        </p:txBody>
      </p:sp>
    </p:spTree>
    <p:extLst>
      <p:ext uri="{BB962C8B-B14F-4D97-AF65-F5344CB8AC3E}">
        <p14:creationId xmlns="" xmlns:p14="http://schemas.microsoft.com/office/powerpoint/2010/main" val="222650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274638"/>
            <a:ext cx="8229600" cy="6202362"/>
          </a:xfrm>
        </p:spPr>
        <p:txBody>
          <a:bodyPr>
            <a:normAutofit fontScale="92500" lnSpcReduction="10000"/>
          </a:bodyPr>
          <a:lstStyle/>
          <a:p>
            <a:r>
              <a:rPr lang="en-IN" dirty="0"/>
              <a:t>A study done by Olivier </a:t>
            </a:r>
            <a:r>
              <a:rPr lang="en-IN" dirty="0" err="1"/>
              <a:t>Beauchet</a:t>
            </a:r>
            <a:r>
              <a:rPr lang="en-IN" dirty="0"/>
              <a:t> on dual task related gait changes in transitionally frail older adults in 2005, concluded that counting backward while walking caused characteristic gait changes that appears to be a marker for decline in gait control, this suggests that the choice of the attention- splitting task in dual task gait assessment must be made </a:t>
            </a:r>
            <a:r>
              <a:rPr lang="en-IN" dirty="0" smtClean="0"/>
              <a:t>carefully.</a:t>
            </a:r>
            <a:endParaRPr lang="en-IN" baseline="30000" dirty="0" smtClean="0"/>
          </a:p>
          <a:p>
            <a:endParaRPr lang="en-IN" baseline="30000" dirty="0"/>
          </a:p>
          <a:p>
            <a:r>
              <a:rPr lang="en-IN" dirty="0" smtClean="0"/>
              <a:t> </a:t>
            </a:r>
            <a:r>
              <a:rPr lang="en-IN" dirty="0"/>
              <a:t>In year 2006, a study done on dual task related gait changes in individuals with stroke by Yea-</a:t>
            </a:r>
            <a:r>
              <a:rPr lang="en-IN" dirty="0" err="1"/>
              <a:t>Ru</a:t>
            </a:r>
            <a:r>
              <a:rPr lang="en-IN" dirty="0"/>
              <a:t> Yang et al stated that subjects with stroke have difficulty performing two motor tasks </a:t>
            </a:r>
            <a:r>
              <a:rPr lang="en-IN" dirty="0" smtClean="0"/>
              <a:t>concurrently.</a:t>
            </a:r>
            <a:endParaRPr lang="en-IN" dirty="0"/>
          </a:p>
          <a:p>
            <a:endParaRPr lang="en-IN" dirty="0"/>
          </a:p>
        </p:txBody>
      </p:sp>
    </p:spTree>
    <p:extLst>
      <p:ext uri="{BB962C8B-B14F-4D97-AF65-F5344CB8AC3E}">
        <p14:creationId xmlns="" xmlns:p14="http://schemas.microsoft.com/office/powerpoint/2010/main" val="2537380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274638"/>
            <a:ext cx="8229600" cy="6430962"/>
          </a:xfrm>
        </p:spPr>
        <p:txBody>
          <a:bodyPr>
            <a:normAutofit fontScale="85000" lnSpcReduction="20000"/>
          </a:bodyPr>
          <a:lstStyle/>
          <a:p>
            <a:pPr marL="0" indent="0" algn="ctr">
              <a:buNone/>
            </a:pPr>
            <a:r>
              <a:rPr lang="en-IN" b="1" i="1" dirty="0" smtClean="0"/>
              <a:t>METHODOLOGY</a:t>
            </a:r>
          </a:p>
          <a:p>
            <a:pPr marL="0" indent="0" algn="ctr">
              <a:buNone/>
            </a:pPr>
            <a:endParaRPr lang="en-IN" b="1" i="1" dirty="0" smtClean="0"/>
          </a:p>
          <a:p>
            <a:pPr marL="0" indent="0" algn="ctr">
              <a:buNone/>
            </a:pPr>
            <a:r>
              <a:rPr lang="en-IN" b="1" i="1" dirty="0" smtClean="0"/>
              <a:t>Sample</a:t>
            </a:r>
          </a:p>
          <a:p>
            <a:pPr marL="0" indent="0" algn="ctr">
              <a:buNone/>
            </a:pPr>
            <a:endParaRPr lang="en-IN" dirty="0"/>
          </a:p>
          <a:p>
            <a:pPr marL="0" indent="0" algn="ctr">
              <a:buNone/>
            </a:pPr>
            <a:r>
              <a:rPr lang="en-IN" b="1" dirty="0"/>
              <a:t>Sample Size</a:t>
            </a:r>
          </a:p>
          <a:p>
            <a:pPr marL="0" indent="0">
              <a:buNone/>
            </a:pPr>
            <a:r>
              <a:rPr lang="en-IN" dirty="0"/>
              <a:t>The subjects were selected only if they met the inclusion criteria. In this study, 30 subjects were selected. The selected subjects were randomly assigned to one of the two groups by chit picking. Group A consisted of 15 stroke subjects who performed attention demanding task along with Timed up and go test. Group B consisted of the 15 age- matched healthy older adults, who performed attention demanding task with Timed up and go test. </a:t>
            </a:r>
          </a:p>
          <a:p>
            <a:pPr marL="0" indent="0" algn="ctr">
              <a:buNone/>
            </a:pPr>
            <a:r>
              <a:rPr lang="en-IN" i="1" dirty="0"/>
              <a:t>                                                                                                                                                                        </a:t>
            </a:r>
            <a:r>
              <a:rPr lang="en-IN" b="1" i="1" dirty="0"/>
              <a:t>Source of subject</a:t>
            </a:r>
            <a:endParaRPr lang="en-IN" b="1" dirty="0"/>
          </a:p>
          <a:p>
            <a:pPr marL="0" indent="0">
              <a:buNone/>
            </a:pPr>
            <a:r>
              <a:rPr lang="en-IN" dirty="0"/>
              <a:t>Senior citizens of I.T.S. Paramedical College and Stroke patients of </a:t>
            </a:r>
            <a:r>
              <a:rPr lang="en-IN" dirty="0" err="1"/>
              <a:t>Indraprastha</a:t>
            </a:r>
            <a:r>
              <a:rPr lang="en-IN" dirty="0"/>
              <a:t> Apollo Hospitals, Delhi.</a:t>
            </a:r>
          </a:p>
          <a:p>
            <a:endParaRPr lang="en-IN" dirty="0"/>
          </a:p>
        </p:txBody>
      </p:sp>
    </p:spTree>
    <p:extLst>
      <p:ext uri="{BB962C8B-B14F-4D97-AF65-F5344CB8AC3E}">
        <p14:creationId xmlns="" xmlns:p14="http://schemas.microsoft.com/office/powerpoint/2010/main" val="1590742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IN" dirty="0"/>
          </a:p>
        </p:txBody>
      </p:sp>
      <p:sp>
        <p:nvSpPr>
          <p:cNvPr id="3" name="Content Placeholder 2"/>
          <p:cNvSpPr>
            <a:spLocks noGrp="1"/>
          </p:cNvSpPr>
          <p:nvPr>
            <p:ph idx="1"/>
          </p:nvPr>
        </p:nvSpPr>
        <p:spPr>
          <a:xfrm>
            <a:off x="457200" y="685800"/>
            <a:ext cx="8229600" cy="5440363"/>
          </a:xfrm>
        </p:spPr>
        <p:txBody>
          <a:bodyPr>
            <a:normAutofit fontScale="77500" lnSpcReduction="20000"/>
          </a:bodyPr>
          <a:lstStyle/>
          <a:p>
            <a:pPr marL="0" indent="0" algn="ctr">
              <a:buNone/>
            </a:pPr>
            <a:r>
              <a:rPr lang="en-IN" sz="3600" b="1" i="1" dirty="0"/>
              <a:t>Inclusion </a:t>
            </a:r>
            <a:r>
              <a:rPr lang="en-IN" sz="3600" b="1" i="1" dirty="0" smtClean="0"/>
              <a:t>Criteria</a:t>
            </a:r>
          </a:p>
          <a:p>
            <a:pPr marL="0" indent="0" algn="ctr">
              <a:buNone/>
            </a:pPr>
            <a:endParaRPr lang="en-IN" dirty="0"/>
          </a:p>
          <a:p>
            <a:pPr lvl="0"/>
            <a:r>
              <a:rPr lang="en-US" sz="3400" dirty="0"/>
              <a:t>At least 6 months post stroke with unilateral hemiparesis as diagnosed by a medical </a:t>
            </a:r>
            <a:endParaRPr lang="en-IN" sz="3400" dirty="0"/>
          </a:p>
          <a:p>
            <a:r>
              <a:rPr lang="en-US" sz="3400" dirty="0"/>
              <a:t>physician.</a:t>
            </a:r>
            <a:endParaRPr lang="en-IN" sz="3400" dirty="0"/>
          </a:p>
          <a:p>
            <a:pPr lvl="0"/>
            <a:r>
              <a:rPr lang="en-US" sz="3400" dirty="0"/>
              <a:t>All stroke patients should be MCA Stroke.</a:t>
            </a:r>
            <a:endParaRPr lang="en-IN" sz="3400" dirty="0"/>
          </a:p>
          <a:p>
            <a:pPr lvl="0"/>
            <a:r>
              <a:rPr lang="en-US" sz="3400" dirty="0"/>
              <a:t>All subjects should be male.</a:t>
            </a:r>
            <a:endParaRPr lang="en-IN" sz="3400" dirty="0"/>
          </a:p>
          <a:p>
            <a:pPr lvl="0"/>
            <a:r>
              <a:rPr lang="en-US" sz="3400" dirty="0"/>
              <a:t>Age range between 40 to 70 years old.</a:t>
            </a:r>
            <a:endParaRPr lang="en-IN" sz="3400" dirty="0"/>
          </a:p>
          <a:p>
            <a:pPr lvl="0"/>
            <a:r>
              <a:rPr lang="en-US" sz="3400" dirty="0"/>
              <a:t>Able to walk continuously for 10 meters independently without walking aid.</a:t>
            </a:r>
            <a:endParaRPr lang="en-IN" sz="3400" dirty="0"/>
          </a:p>
          <a:p>
            <a:pPr lvl="0"/>
            <a:r>
              <a:rPr lang="en-US" sz="3400" dirty="0"/>
              <a:t>Able to hold a glass full of water with the non- affected hand.</a:t>
            </a:r>
            <a:endParaRPr lang="en-IN" sz="3400" dirty="0"/>
          </a:p>
          <a:p>
            <a:pPr lvl="0"/>
            <a:r>
              <a:rPr lang="en-US" sz="3400" dirty="0"/>
              <a:t>Able to follow one step commands.</a:t>
            </a:r>
            <a:endParaRPr lang="en-IN" sz="3400" dirty="0"/>
          </a:p>
          <a:p>
            <a:pPr lvl="0"/>
            <a:r>
              <a:rPr lang="en-US" sz="3400" dirty="0"/>
              <a:t>MMSE should be greater or equal to 24.</a:t>
            </a:r>
            <a:endParaRPr lang="en-IN" sz="3400" dirty="0"/>
          </a:p>
          <a:p>
            <a:endParaRPr lang="en-IN" sz="3400" dirty="0"/>
          </a:p>
          <a:p>
            <a:endParaRPr lang="en-IN" sz="3400" dirty="0"/>
          </a:p>
        </p:txBody>
      </p:sp>
    </p:spTree>
    <p:extLst>
      <p:ext uri="{BB962C8B-B14F-4D97-AF65-F5344CB8AC3E}">
        <p14:creationId xmlns="" xmlns:p14="http://schemas.microsoft.com/office/powerpoint/2010/main" val="2875490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IN" dirty="0"/>
          </a:p>
        </p:txBody>
      </p:sp>
      <p:sp>
        <p:nvSpPr>
          <p:cNvPr id="3" name="Content Placeholder 2"/>
          <p:cNvSpPr>
            <a:spLocks noGrp="1"/>
          </p:cNvSpPr>
          <p:nvPr>
            <p:ph idx="1"/>
          </p:nvPr>
        </p:nvSpPr>
        <p:spPr>
          <a:xfrm>
            <a:off x="457200" y="609600"/>
            <a:ext cx="8229600" cy="5516563"/>
          </a:xfrm>
        </p:spPr>
        <p:txBody>
          <a:bodyPr>
            <a:normAutofit lnSpcReduction="10000"/>
          </a:bodyPr>
          <a:lstStyle/>
          <a:p>
            <a:pPr marL="0" indent="0" algn="ctr">
              <a:buNone/>
            </a:pPr>
            <a:r>
              <a:rPr lang="en-IN" sz="3000" b="1" i="1" dirty="0" smtClean="0"/>
              <a:t>Exclusion Criteria</a:t>
            </a:r>
          </a:p>
          <a:p>
            <a:pPr marL="0" indent="0" algn="ctr">
              <a:buNone/>
            </a:pPr>
            <a:endParaRPr lang="en-IN" dirty="0" smtClean="0"/>
          </a:p>
          <a:p>
            <a:pPr lvl="0"/>
            <a:r>
              <a:rPr lang="en-US" sz="2800" dirty="0" smtClean="0"/>
              <a:t>Any </a:t>
            </a:r>
            <a:r>
              <a:rPr lang="en-US" sz="2800" dirty="0"/>
              <a:t>musculoskeletal and cardiopulmonary diagnosis.</a:t>
            </a:r>
            <a:endParaRPr lang="en-IN" sz="2800" dirty="0"/>
          </a:p>
          <a:p>
            <a:pPr lvl="0"/>
            <a:r>
              <a:rPr lang="en-US" sz="2800" dirty="0"/>
              <a:t>Significant visual or auditory impairments.</a:t>
            </a:r>
            <a:endParaRPr lang="en-IN" sz="2800" dirty="0"/>
          </a:p>
          <a:p>
            <a:pPr lvl="0"/>
            <a:r>
              <a:rPr lang="en-US" sz="2800" dirty="0"/>
              <a:t>More than one stroke episode in last 6 months.</a:t>
            </a:r>
            <a:endParaRPr lang="en-IN" sz="2800" dirty="0"/>
          </a:p>
          <a:p>
            <a:pPr lvl="0"/>
            <a:r>
              <a:rPr lang="en-US" sz="2800" dirty="0"/>
              <a:t>Recent history of loss of consciousness or hip or knee surgery</a:t>
            </a:r>
            <a:endParaRPr lang="en-IN" sz="2800" dirty="0"/>
          </a:p>
          <a:p>
            <a:pPr lvl="0"/>
            <a:r>
              <a:rPr lang="en-US" sz="2800" dirty="0" err="1"/>
              <a:t>Colour</a:t>
            </a:r>
            <a:r>
              <a:rPr lang="en-US" sz="2800" dirty="0"/>
              <a:t> blindness</a:t>
            </a:r>
            <a:endParaRPr lang="en-IN" sz="2800" dirty="0"/>
          </a:p>
          <a:p>
            <a:pPr lvl="0"/>
            <a:r>
              <a:rPr lang="en-US" sz="2800" dirty="0"/>
              <a:t>Fracture or lower limb deformity</a:t>
            </a:r>
            <a:endParaRPr lang="en-IN" sz="2800" dirty="0"/>
          </a:p>
          <a:p>
            <a:pPr lvl="0"/>
            <a:r>
              <a:rPr lang="en-US" sz="2800" dirty="0"/>
              <a:t>Amputation of lower limb.</a:t>
            </a:r>
            <a:endParaRPr lang="en-IN" sz="2800" dirty="0"/>
          </a:p>
          <a:p>
            <a:pPr lvl="0"/>
            <a:r>
              <a:rPr lang="en-US" sz="2800" dirty="0"/>
              <a:t>MMSE less than 24.</a:t>
            </a:r>
            <a:endParaRPr lang="en-IN" sz="2800" dirty="0"/>
          </a:p>
          <a:p>
            <a:pPr marL="0" indent="0">
              <a:buNone/>
            </a:pPr>
            <a:endParaRPr lang="en-IN" sz="2800" dirty="0"/>
          </a:p>
          <a:p>
            <a:endParaRPr lang="en-IN" sz="2800" dirty="0"/>
          </a:p>
        </p:txBody>
      </p:sp>
    </p:spTree>
    <p:extLst>
      <p:ext uri="{BB962C8B-B14F-4D97-AF65-F5344CB8AC3E}">
        <p14:creationId xmlns="" xmlns:p14="http://schemas.microsoft.com/office/powerpoint/2010/main" val="19403159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228600"/>
            <a:ext cx="8229600" cy="7315200"/>
          </a:xfrm>
        </p:spPr>
        <p:txBody>
          <a:bodyPr>
            <a:normAutofit fontScale="85000" lnSpcReduction="20000"/>
          </a:bodyPr>
          <a:lstStyle/>
          <a:p>
            <a:pPr marL="0" indent="0" algn="ctr">
              <a:buNone/>
            </a:pPr>
            <a:r>
              <a:rPr lang="en-US" dirty="0"/>
              <a:t> </a:t>
            </a:r>
            <a:endParaRPr lang="en-IN" dirty="0"/>
          </a:p>
          <a:p>
            <a:pPr marL="0" indent="0" algn="ctr">
              <a:buNone/>
            </a:pPr>
            <a:r>
              <a:rPr lang="en-US" sz="3300" b="1" i="1" dirty="0"/>
              <a:t>Study </a:t>
            </a:r>
            <a:r>
              <a:rPr lang="en-US" sz="3300" b="1" i="1" dirty="0" smtClean="0"/>
              <a:t>Design </a:t>
            </a:r>
            <a:endParaRPr lang="en-IN" sz="3300" b="1" dirty="0" smtClean="0"/>
          </a:p>
          <a:p>
            <a:pPr marL="0" indent="0" algn="ctr">
              <a:buNone/>
            </a:pPr>
            <a:r>
              <a:rPr lang="en-US" dirty="0" smtClean="0"/>
              <a:t>The </a:t>
            </a:r>
            <a:r>
              <a:rPr lang="en-US" dirty="0"/>
              <a:t>study was a quasi- experimental study design.</a:t>
            </a:r>
            <a:endParaRPr lang="en-IN" dirty="0"/>
          </a:p>
          <a:p>
            <a:pPr marL="0" indent="0" algn="ctr">
              <a:buNone/>
            </a:pPr>
            <a:r>
              <a:rPr lang="en-US" dirty="0"/>
              <a:t> </a:t>
            </a:r>
            <a:endParaRPr lang="en-IN" dirty="0"/>
          </a:p>
          <a:p>
            <a:pPr marL="0" indent="0" algn="ctr">
              <a:buNone/>
            </a:pPr>
            <a:r>
              <a:rPr lang="en-US" sz="3300" b="1" i="1" dirty="0" smtClean="0"/>
              <a:t>Duration </a:t>
            </a:r>
            <a:r>
              <a:rPr lang="en-US" sz="3300" b="1" i="1" dirty="0"/>
              <a:t>of study</a:t>
            </a:r>
            <a:endParaRPr lang="en-IN" sz="3300" b="1" dirty="0"/>
          </a:p>
          <a:p>
            <a:pPr marL="0" indent="0" algn="ctr">
              <a:buNone/>
            </a:pPr>
            <a:r>
              <a:rPr lang="en-US" dirty="0"/>
              <a:t>1 year </a:t>
            </a:r>
            <a:r>
              <a:rPr lang="en-US" dirty="0" smtClean="0"/>
              <a:t>duration</a:t>
            </a:r>
          </a:p>
          <a:p>
            <a:pPr marL="0" indent="0" algn="ctr">
              <a:buNone/>
            </a:pPr>
            <a:endParaRPr lang="en-US" dirty="0" smtClean="0"/>
          </a:p>
          <a:p>
            <a:pPr marL="0" indent="0" algn="ctr">
              <a:buNone/>
            </a:pPr>
            <a:r>
              <a:rPr lang="en-US" sz="3300" b="1" dirty="0"/>
              <a:t>Dependent </a:t>
            </a:r>
            <a:r>
              <a:rPr lang="en-US" sz="3300" b="1" dirty="0" smtClean="0"/>
              <a:t>Variables</a:t>
            </a:r>
            <a:endParaRPr lang="en-IN" sz="3300" b="1" dirty="0"/>
          </a:p>
          <a:p>
            <a:pPr marL="0" indent="0">
              <a:buNone/>
            </a:pPr>
            <a:r>
              <a:rPr lang="en-US" dirty="0"/>
              <a:t>Gait parameters: - Number of Steps and Walking Velocity during TUG test, time taken to perform TUG test </a:t>
            </a:r>
            <a:r>
              <a:rPr lang="en-US" dirty="0" smtClean="0"/>
              <a:t>.</a:t>
            </a:r>
            <a:endParaRPr lang="en-IN" dirty="0" smtClean="0"/>
          </a:p>
          <a:p>
            <a:pPr marL="0" indent="0">
              <a:buNone/>
            </a:pPr>
            <a:r>
              <a:rPr lang="en-US" dirty="0" smtClean="0"/>
              <a:t> </a:t>
            </a:r>
            <a:endParaRPr lang="en-IN" dirty="0" smtClean="0"/>
          </a:p>
          <a:p>
            <a:pPr marL="0" indent="0" algn="ctr">
              <a:buNone/>
            </a:pPr>
            <a:r>
              <a:rPr lang="en-US" sz="3300" b="1" dirty="0" smtClean="0"/>
              <a:t>Independent Variables</a:t>
            </a:r>
            <a:endParaRPr lang="en-IN" sz="3300" b="1" dirty="0"/>
          </a:p>
          <a:p>
            <a:pPr marL="0" indent="0">
              <a:buNone/>
            </a:pPr>
            <a:r>
              <a:rPr lang="en-US" dirty="0"/>
              <a:t>Attention demanding task and Timed up and go test in experimental group (stroke patients), attention demanding task and Timed up and go test in control group(age matched </a:t>
            </a:r>
            <a:r>
              <a:rPr lang="en-US" dirty="0" smtClean="0"/>
              <a:t>healthy individuals)</a:t>
            </a:r>
            <a:r>
              <a:rPr lang="en-US" i="1" dirty="0" smtClean="0"/>
              <a:t>.</a:t>
            </a:r>
            <a:endParaRPr lang="en-IN" dirty="0"/>
          </a:p>
          <a:p>
            <a:pPr marL="0" indent="0">
              <a:buNone/>
            </a:pPr>
            <a:r>
              <a:rPr lang="en-US" dirty="0"/>
              <a:t> </a:t>
            </a:r>
            <a:endParaRPr lang="en-IN" dirty="0"/>
          </a:p>
          <a:p>
            <a:endParaRPr lang="en-IN" dirty="0"/>
          </a:p>
          <a:p>
            <a:pPr marL="0" indent="0" algn="ctr">
              <a:buNone/>
            </a:pPr>
            <a:endParaRPr lang="en-IN" dirty="0"/>
          </a:p>
        </p:txBody>
      </p:sp>
    </p:spTree>
    <p:extLst>
      <p:ext uri="{BB962C8B-B14F-4D97-AF65-F5344CB8AC3E}">
        <p14:creationId xmlns="" xmlns:p14="http://schemas.microsoft.com/office/powerpoint/2010/main" val="757960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274638"/>
            <a:ext cx="8229600" cy="6354762"/>
          </a:xfrm>
        </p:spPr>
        <p:txBody>
          <a:bodyPr>
            <a:noAutofit/>
          </a:bodyPr>
          <a:lstStyle/>
          <a:p>
            <a:pPr marL="0" indent="0">
              <a:buNone/>
            </a:pPr>
            <a:r>
              <a:rPr lang="en-US" sz="2400" i="1" dirty="0"/>
              <a:t> </a:t>
            </a:r>
            <a:endParaRPr lang="en-IN" sz="2400" dirty="0"/>
          </a:p>
          <a:p>
            <a:pPr marL="0" indent="0" algn="ctr">
              <a:buNone/>
            </a:pPr>
            <a:r>
              <a:rPr lang="en-US" sz="3000" b="1" i="1" dirty="0"/>
              <a:t>Procedure</a:t>
            </a:r>
            <a:endParaRPr lang="en-IN" sz="3000" b="1" dirty="0"/>
          </a:p>
          <a:p>
            <a:pPr marL="0" indent="0">
              <a:buNone/>
            </a:pPr>
            <a:r>
              <a:rPr lang="en-US" sz="2400" i="1" dirty="0"/>
              <a:t> </a:t>
            </a:r>
            <a:endParaRPr lang="en-IN" sz="2400" dirty="0"/>
          </a:p>
          <a:p>
            <a:r>
              <a:rPr lang="en-US" sz="2400" dirty="0"/>
              <a:t>A sample of 30 subjects was recruited on the basis of inclusion and exclusion criteria. </a:t>
            </a:r>
            <a:endParaRPr lang="en-US" sz="2400" dirty="0" smtClean="0"/>
          </a:p>
          <a:p>
            <a:r>
              <a:rPr lang="en-US" sz="2400" dirty="0" smtClean="0"/>
              <a:t>A </a:t>
            </a:r>
            <a:r>
              <a:rPr lang="en-US" sz="2400" dirty="0"/>
              <a:t>brief description was given to all the subjects about the protocol and the procedure which was to be followed. </a:t>
            </a:r>
            <a:endParaRPr lang="en-US" sz="2400" dirty="0" smtClean="0"/>
          </a:p>
          <a:p>
            <a:r>
              <a:rPr lang="en-US" sz="2400" dirty="0" smtClean="0"/>
              <a:t>An </a:t>
            </a:r>
            <a:r>
              <a:rPr lang="en-US" sz="2400" dirty="0"/>
              <a:t>informed consent was obtained from the subjects who wanted to participate in the </a:t>
            </a:r>
            <a:r>
              <a:rPr lang="en-US" sz="2400" dirty="0" smtClean="0"/>
              <a:t>study.</a:t>
            </a:r>
          </a:p>
          <a:p>
            <a:r>
              <a:rPr lang="en-US" sz="2400" dirty="0" smtClean="0"/>
              <a:t>The </a:t>
            </a:r>
            <a:r>
              <a:rPr lang="en-US" sz="2400" dirty="0"/>
              <a:t>demographic details of all the subjects were taken using the data collection form. Gait parameters i.e. number of steps, time taken to perform Timed Up and Go Test and walking velocity were calculated for both groups using Timed Up and Go Test during 3m paper walk way method. </a:t>
            </a:r>
            <a:endParaRPr lang="en-US" sz="2400" dirty="0" smtClean="0"/>
          </a:p>
        </p:txBody>
      </p:sp>
    </p:spTree>
    <p:extLst>
      <p:ext uri="{BB962C8B-B14F-4D97-AF65-F5344CB8AC3E}">
        <p14:creationId xmlns="" xmlns:p14="http://schemas.microsoft.com/office/powerpoint/2010/main" val="1473626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503238"/>
          </a:xfrm>
        </p:spPr>
        <p:txBody>
          <a:bodyPr>
            <a:normAutofit fontScale="90000"/>
          </a:bodyPr>
          <a:lstStyle/>
          <a:p>
            <a:endParaRPr lang="en-IN" dirty="0"/>
          </a:p>
        </p:txBody>
      </p:sp>
      <p:sp>
        <p:nvSpPr>
          <p:cNvPr id="3" name="Content Placeholder 2"/>
          <p:cNvSpPr>
            <a:spLocks noGrp="1"/>
          </p:cNvSpPr>
          <p:nvPr>
            <p:ph idx="1"/>
          </p:nvPr>
        </p:nvSpPr>
        <p:spPr>
          <a:xfrm>
            <a:off x="457200" y="274638"/>
            <a:ext cx="8229600" cy="6278562"/>
          </a:xfrm>
        </p:spPr>
        <p:txBody>
          <a:bodyPr>
            <a:noAutofit/>
          </a:bodyPr>
          <a:lstStyle/>
          <a:p>
            <a:r>
              <a:rPr lang="en-US" sz="2600" dirty="0"/>
              <a:t>Subjects ambulated 3 meters on a paper walk way with ink patches on their shoes which left behind a foot print. The readings were taken as the subject stands up from the chair and according to the placement of foot on the paper walk way during 3m forward walking followed by turning 180 degrees and the returning back to the starting position and sitting back on the chair</a:t>
            </a:r>
            <a:r>
              <a:rPr lang="en-US" sz="2600" dirty="0" smtClean="0"/>
              <a:t>.</a:t>
            </a:r>
          </a:p>
          <a:p>
            <a:pPr marL="0" indent="0">
              <a:buNone/>
            </a:pPr>
            <a:endParaRPr lang="en-US" sz="2600" dirty="0" smtClean="0"/>
          </a:p>
          <a:p>
            <a:r>
              <a:rPr lang="en-US" sz="2600" dirty="0" smtClean="0"/>
              <a:t> </a:t>
            </a:r>
            <a:r>
              <a:rPr lang="en-US" sz="2600" dirty="0"/>
              <a:t>Whole of the procedure was done while performing Timed Up and Go Test along with attentional demanding tasks. </a:t>
            </a:r>
            <a:endParaRPr lang="en-US" sz="2600" dirty="0" smtClean="0"/>
          </a:p>
          <a:p>
            <a:endParaRPr lang="en-US" sz="2600" dirty="0"/>
          </a:p>
          <a:p>
            <a:r>
              <a:rPr lang="en-US" sz="2600" dirty="0" smtClean="0"/>
              <a:t>A </a:t>
            </a:r>
            <a:r>
              <a:rPr lang="en-US" sz="2600" dirty="0"/>
              <a:t>cone was placed at a distance of 3 meters and the subjects were instructed </a:t>
            </a:r>
            <a:r>
              <a:rPr lang="en-US" sz="2600" dirty="0" smtClean="0"/>
              <a:t>to </a:t>
            </a:r>
            <a:r>
              <a:rPr lang="en-US" sz="2600" dirty="0"/>
              <a:t>walk and turn around the cone and then return back to the staring position.</a:t>
            </a:r>
            <a:endParaRPr lang="en-IN" sz="2600" dirty="0"/>
          </a:p>
          <a:p>
            <a:pPr marL="0" indent="0">
              <a:buNone/>
            </a:pPr>
            <a:r>
              <a:rPr lang="en-US" sz="2600" dirty="0"/>
              <a:t> </a:t>
            </a:r>
            <a:endParaRPr lang="en-IN" sz="2600" dirty="0"/>
          </a:p>
        </p:txBody>
      </p:sp>
    </p:spTree>
    <p:extLst>
      <p:ext uri="{BB962C8B-B14F-4D97-AF65-F5344CB8AC3E}">
        <p14:creationId xmlns="" xmlns:p14="http://schemas.microsoft.com/office/powerpoint/2010/main" val="2967454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IN" dirty="0"/>
          </a:p>
        </p:txBody>
      </p:sp>
      <p:sp>
        <p:nvSpPr>
          <p:cNvPr id="3" name="Content Placeholder 2"/>
          <p:cNvSpPr>
            <a:spLocks noGrp="1"/>
          </p:cNvSpPr>
          <p:nvPr>
            <p:ph idx="1"/>
          </p:nvPr>
        </p:nvSpPr>
        <p:spPr>
          <a:xfrm>
            <a:off x="457200" y="609600"/>
            <a:ext cx="8229600" cy="5516563"/>
          </a:xfrm>
        </p:spPr>
        <p:txBody>
          <a:bodyPr/>
          <a:lstStyle/>
          <a:p>
            <a:r>
              <a:rPr lang="en-IN" dirty="0"/>
              <a:t>Ambulation time was recorded using a stopwatch and the walking velocity was calculated as the total distance travelled/time taken and accordingly number of steps were calculated taken by the subjects to complete TUG test </a:t>
            </a:r>
            <a:r>
              <a:rPr lang="en-IN" dirty="0" smtClean="0"/>
              <a:t>.</a:t>
            </a:r>
          </a:p>
          <a:p>
            <a:r>
              <a:rPr lang="en-IN" dirty="0" smtClean="0"/>
              <a:t> </a:t>
            </a:r>
            <a:r>
              <a:rPr lang="en-IN" dirty="0"/>
              <a:t>Attention demanding task during Timed Up and Go Test was given to stroke patients in experimental group and age-matched healthy individuals in control group.</a:t>
            </a:r>
          </a:p>
          <a:p>
            <a:endParaRPr lang="en-IN" dirty="0"/>
          </a:p>
          <a:p>
            <a:endParaRPr lang="en-IN" dirty="0"/>
          </a:p>
          <a:p>
            <a:endParaRPr lang="en-IN" dirty="0"/>
          </a:p>
        </p:txBody>
      </p:sp>
    </p:spTree>
    <p:extLst>
      <p:ext uri="{BB962C8B-B14F-4D97-AF65-F5344CB8AC3E}">
        <p14:creationId xmlns="" xmlns:p14="http://schemas.microsoft.com/office/powerpoint/2010/main" val="1527417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DATA ANALYSIS</a:t>
            </a:r>
            <a:endParaRPr lang="en-US" b="1" u="sng" dirty="0"/>
          </a:p>
        </p:txBody>
      </p:sp>
      <p:sp>
        <p:nvSpPr>
          <p:cNvPr id="3" name="Content Placeholder 2"/>
          <p:cNvSpPr>
            <a:spLocks noGrp="1"/>
          </p:cNvSpPr>
          <p:nvPr>
            <p:ph idx="1"/>
          </p:nvPr>
        </p:nvSpPr>
        <p:spPr>
          <a:xfrm>
            <a:off x="457200" y="1219200"/>
            <a:ext cx="8229600" cy="5334000"/>
          </a:xfrm>
        </p:spPr>
        <p:txBody>
          <a:bodyPr>
            <a:noAutofit/>
          </a:bodyPr>
          <a:lstStyle/>
          <a:p>
            <a:pPr marL="0" indent="0">
              <a:buNone/>
            </a:pPr>
            <a:endParaRPr lang="en-IN" sz="2400" dirty="0"/>
          </a:p>
          <a:p>
            <a:r>
              <a:rPr lang="en-IN" sz="2600" dirty="0"/>
              <a:t>From the recorded video, we obtained our primary outcomes, which were time, number of steps and walking velocity taken to complete the TUG test. The data were </a:t>
            </a:r>
            <a:r>
              <a:rPr lang="en-IN" sz="2600" dirty="0" err="1"/>
              <a:t>analyzed</a:t>
            </a:r>
            <a:r>
              <a:rPr lang="en-IN" sz="2600" dirty="0"/>
              <a:t> using the IBM SPSS statistical software version 15.5 (IBM, Armonk, NY) and Microsoft Excel 2007. </a:t>
            </a:r>
            <a:endParaRPr lang="en-IN" sz="2600" dirty="0" smtClean="0"/>
          </a:p>
          <a:p>
            <a:endParaRPr lang="en-IN" sz="2600" dirty="0"/>
          </a:p>
          <a:p>
            <a:r>
              <a:rPr lang="en-IN" sz="2600" dirty="0"/>
              <a:t>Independent t test was used to find differences in gait parameters during TUG test between Group 1 and Group 2 . Descriptive statistics and tests for normality were carried out for all outcome variables.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274638"/>
            <a:ext cx="8229600" cy="5851525"/>
          </a:xfrm>
        </p:spPr>
        <p:txBody>
          <a:bodyPr/>
          <a:lstStyle/>
          <a:p>
            <a:r>
              <a:rPr lang="en-IN" dirty="0"/>
              <a:t>Repeated measures analysis of variance (ANOVA) was used to </a:t>
            </a:r>
            <a:r>
              <a:rPr lang="en-IN" dirty="0" err="1"/>
              <a:t>analyze</a:t>
            </a:r>
            <a:r>
              <a:rPr lang="en-IN" dirty="0"/>
              <a:t> gait parameters across 3 attentional loading conditions (single-, dual-motor, and dual- cognitive task conditions) within groups individually . A post hoc </a:t>
            </a:r>
            <a:r>
              <a:rPr lang="en-IN" dirty="0" err="1"/>
              <a:t>Bonferroni</a:t>
            </a:r>
            <a:r>
              <a:rPr lang="en-IN" dirty="0"/>
              <a:t> comparison was performed when the repeated measure ANOVA test revealed a significant difference (P &lt; .05).</a:t>
            </a:r>
          </a:p>
          <a:p>
            <a:pPr>
              <a:buNone/>
            </a:pPr>
            <a:endParaRPr lang="en-US" dirty="0">
              <a:latin typeface="Times New Roman" pitchFamily="18" charset="0"/>
              <a:cs typeface="Times New Roman" pitchFamily="18" charset="0"/>
            </a:endParaRPr>
          </a:p>
          <a:p>
            <a:endParaRPr lang="en-IN" dirty="0"/>
          </a:p>
        </p:txBody>
      </p:sp>
    </p:spTree>
    <p:extLst>
      <p:ext uri="{BB962C8B-B14F-4D97-AF65-F5344CB8AC3E}">
        <p14:creationId xmlns="" xmlns:p14="http://schemas.microsoft.com/office/powerpoint/2010/main" val="4202319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3" name="Content Placeholder 2"/>
          <p:cNvSpPr>
            <a:spLocks noGrp="1"/>
          </p:cNvSpPr>
          <p:nvPr>
            <p:ph idx="1"/>
          </p:nvPr>
        </p:nvSpPr>
        <p:spPr>
          <a:xfrm>
            <a:off x="457200" y="152400"/>
            <a:ext cx="8229600" cy="5973763"/>
          </a:xfrm>
        </p:spPr>
        <p:txBody>
          <a:bodyPr>
            <a:normAutofit/>
          </a:bodyPr>
          <a:lstStyle/>
          <a:p>
            <a:pPr marL="0" indent="0" algn="ctr">
              <a:buNone/>
            </a:pPr>
            <a:r>
              <a:rPr lang="en-US" sz="3600" b="1" dirty="0" smtClean="0"/>
              <a:t>RESULTS</a:t>
            </a:r>
          </a:p>
          <a:p>
            <a:endParaRPr lang="en-IN" sz="2800" dirty="0" smtClean="0"/>
          </a:p>
          <a:p>
            <a:r>
              <a:rPr lang="en-IN" sz="2800" dirty="0" smtClean="0"/>
              <a:t>MEAN±SD </a:t>
            </a:r>
            <a:r>
              <a:rPr lang="en-IN" sz="2800" dirty="0"/>
              <a:t>values of age, weight  and height across group 1 and group 2 were 53.53±8.91  and 51.60±7.10, 61.44±6.70 and 63.58±9.86, 161.26±6.12 and 163.86±3.33 respectively.  Hence, it was also found that “t” and “p” value for age is 0.656 and 0.517 respectively, for height is 0.697 and 0.492 respectively and for weight is 1.444 and 0.160 respectively</a:t>
            </a:r>
            <a:r>
              <a:rPr lang="en-IN" sz="2800" dirty="0" smtClean="0"/>
              <a:t>.</a:t>
            </a:r>
            <a:endParaRPr lang="en-US" sz="2800" dirty="0"/>
          </a:p>
          <a:p>
            <a:pPr marL="0" indent="0">
              <a:buNone/>
            </a:pPr>
            <a:endParaRPr lang="en-US" sz="2600" b="1" dirty="0"/>
          </a:p>
        </p:txBody>
      </p:sp>
    </p:spTree>
    <p:extLst>
      <p:ext uri="{BB962C8B-B14F-4D97-AF65-F5344CB8AC3E}">
        <p14:creationId xmlns="" xmlns:p14="http://schemas.microsoft.com/office/powerpoint/2010/main" val="433221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152400"/>
            <a:ext cx="8229600" cy="122238"/>
          </a:xfrm>
        </p:spPr>
        <p:txBody>
          <a:bodyPr>
            <a:normAutofit fontScale="90000"/>
          </a:bodyPr>
          <a:lstStyle/>
          <a:p>
            <a:endParaRPr lang="en-US" dirty="0"/>
          </a:p>
        </p:txBody>
      </p:sp>
      <p:sp>
        <p:nvSpPr>
          <p:cNvPr id="3" name="Content Placeholder 2"/>
          <p:cNvSpPr>
            <a:spLocks noGrp="1"/>
          </p:cNvSpPr>
          <p:nvPr>
            <p:ph idx="1"/>
          </p:nvPr>
        </p:nvSpPr>
        <p:spPr>
          <a:xfrm>
            <a:off x="457200" y="152400"/>
            <a:ext cx="8229600" cy="6553200"/>
          </a:xfrm>
        </p:spPr>
        <p:txBody>
          <a:bodyPr>
            <a:normAutofit fontScale="85000" lnSpcReduction="20000"/>
          </a:bodyPr>
          <a:lstStyle/>
          <a:p>
            <a:endParaRPr lang="en-IN" dirty="0" smtClean="0"/>
          </a:p>
          <a:p>
            <a:r>
              <a:rPr lang="en-IN" dirty="0" smtClean="0"/>
              <a:t>TUG </a:t>
            </a:r>
            <a:r>
              <a:rPr lang="en-IN" dirty="0"/>
              <a:t>TIME comparison between group 1 and group 2 showing MEAN±SD of TUGS, TUGDT and TUGCB as 17.21±1.31 and 13.74±3.72,   18.52±1.40 and 13.68±0.91 ,  18.52±1.40  and 15.74±2.03 respectively.</a:t>
            </a:r>
            <a:endParaRPr lang="en-US" dirty="0"/>
          </a:p>
          <a:p>
            <a:r>
              <a:rPr lang="en-IN" dirty="0"/>
              <a:t>Comparison of TUG TIME data between Group 1 and Group2 On comparison of Mean TUGS of group 1 and group 2, ‘t’ value was 3.40 and ’p’ value was 0.002. Hence there was significant difference in Mean TUGS between group 1 and group 2. </a:t>
            </a:r>
            <a:endParaRPr lang="en-US" dirty="0"/>
          </a:p>
          <a:p>
            <a:r>
              <a:rPr lang="en-IN" dirty="0"/>
              <a:t>On comparison of Mean TUGDT of group 1 and group 2, ‘t’ value was 11.14 and ’p’ value was 0.001. Hence there was significant difference in Mean TUGDT between group 1 and group 2.</a:t>
            </a:r>
            <a:endParaRPr lang="en-US" dirty="0"/>
          </a:p>
          <a:p>
            <a:r>
              <a:rPr lang="en-IN" dirty="0"/>
              <a:t> On comparison of Mean TUGCB of group 1 and group 2, ‘t’ value was 4.34 and ’p’ value was 0.001. Hence there was significant difference in Mean TUGCB between group 1 and group 2</a:t>
            </a:r>
            <a:r>
              <a:rPr lang="en-IN" dirty="0" smtClean="0"/>
              <a:t>.</a:t>
            </a:r>
            <a:endParaRPr lang="en-US" dirty="0"/>
          </a:p>
          <a:p>
            <a:endParaRPr lang="en-US" dirty="0"/>
          </a:p>
        </p:txBody>
      </p:sp>
    </p:spTree>
    <p:extLst>
      <p:ext uri="{BB962C8B-B14F-4D97-AF65-F5344CB8AC3E}">
        <p14:creationId xmlns="" xmlns:p14="http://schemas.microsoft.com/office/powerpoint/2010/main" val="310883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H="1" flipV="1">
            <a:off x="1371600" y="0"/>
            <a:ext cx="6629400" cy="990600"/>
          </a:xfrm>
        </p:spPr>
        <p:txBody>
          <a:bodyPr>
            <a:noAutofit/>
          </a:bodyPr>
          <a:lstStyle/>
          <a:p>
            <a:r>
              <a:rPr lang="en-IN" sz="2000" dirty="0" smtClean="0"/>
              <a:t/>
            </a:r>
            <a:br>
              <a:rPr lang="en-IN" sz="2000" dirty="0" smtClean="0"/>
            </a:br>
            <a:r>
              <a:rPr lang="en-IN" sz="2000" dirty="0" smtClean="0"/>
              <a:t/>
            </a:r>
            <a:br>
              <a:rPr lang="en-IN" sz="2000" dirty="0" smtClean="0"/>
            </a:br>
            <a:r>
              <a:rPr lang="en-IN" sz="2000" dirty="0" smtClean="0"/>
              <a:t/>
            </a:r>
            <a:br>
              <a:rPr lang="en-IN" sz="2000" dirty="0" smtClean="0"/>
            </a:br>
            <a:r>
              <a:rPr lang="en-IN" sz="2000" dirty="0" smtClean="0"/>
              <a:t>Graphical </a:t>
            </a:r>
            <a:r>
              <a:rPr lang="en-IN" sz="2000" dirty="0" smtClean="0"/>
              <a:t>representation of TUG TIME across group 1 and group 2.</a:t>
            </a:r>
            <a:r>
              <a:rPr lang="en-US" sz="2000" dirty="0" smtClean="0"/>
              <a:t/>
            </a:r>
            <a:br>
              <a:rPr lang="en-US" sz="2000" dirty="0" smtClean="0"/>
            </a:br>
            <a:r>
              <a:rPr lang="en-IN" sz="2000" dirty="0" smtClean="0"/>
              <a:t> </a:t>
            </a:r>
            <a:r>
              <a:rPr lang="en-US" sz="2000" dirty="0" smtClean="0"/>
              <a:t/>
            </a:r>
            <a:br>
              <a:rPr lang="en-US" sz="2000" dirty="0" smtClean="0"/>
            </a:br>
            <a:endParaRPr lang="en-US" sz="2000" dirty="0"/>
          </a:p>
        </p:txBody>
      </p:sp>
      <p:sp>
        <p:nvSpPr>
          <p:cNvPr id="3" name="Subtitle 2"/>
          <p:cNvSpPr>
            <a:spLocks noGrp="1"/>
          </p:cNvSpPr>
          <p:nvPr>
            <p:ph type="subTitle" idx="1"/>
          </p:nvPr>
        </p:nvSpPr>
        <p:spPr/>
        <p:txBody>
          <a:bodyPr/>
          <a:lstStyle/>
          <a:p>
            <a:endParaRPr lang="en-US" dirty="0"/>
          </a:p>
        </p:txBody>
      </p:sp>
      <p:graphicFrame>
        <p:nvGraphicFramePr>
          <p:cNvPr id="4" name="Chart 3"/>
          <p:cNvGraphicFramePr/>
          <p:nvPr/>
        </p:nvGraphicFramePr>
        <p:xfrm>
          <a:off x="762000" y="1295400"/>
          <a:ext cx="7772400" cy="4343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553200"/>
          </a:xfrm>
        </p:spPr>
        <p:txBody>
          <a:bodyPr>
            <a:noAutofit/>
          </a:bodyPr>
          <a:lstStyle/>
          <a:p>
            <a:r>
              <a:rPr lang="en-IN" sz="2500" dirty="0"/>
              <a:t>Number of steps comparison between group 1 and group 2 showing MEAN±SD of NSS, NSDT and NSCB as 15.26±1.94 and 13.33±1.44, 15.26±1.94  and 14.00±1.36 , 15.86±1.76and 14.86±1.72 respectively.</a:t>
            </a:r>
            <a:endParaRPr lang="en-US" sz="2500" dirty="0"/>
          </a:p>
          <a:p>
            <a:r>
              <a:rPr lang="en-IN" sz="2500" dirty="0" smtClean="0"/>
              <a:t>On </a:t>
            </a:r>
            <a:r>
              <a:rPr lang="en-IN" sz="2500" dirty="0"/>
              <a:t>comparison of Mean NSS of group 1 and group 2, ‘t’ value was 3.08 and ’p’ value was 0.005. Hence there was significant difference in Mean NSS between group 1 and group 2. </a:t>
            </a:r>
            <a:endParaRPr lang="en-US" sz="2500" dirty="0"/>
          </a:p>
          <a:p>
            <a:r>
              <a:rPr lang="en-IN" sz="2500" dirty="0"/>
              <a:t>On comparison of Mean NSDT of group 1 and group 2, ‘t’ value was 2.066 and ’p’ value was  0.048. Hence there was significant difference in Mean NSDT between group 1 and group 2.</a:t>
            </a:r>
            <a:endParaRPr lang="en-US" sz="2500" dirty="0"/>
          </a:p>
          <a:p>
            <a:r>
              <a:rPr lang="en-IN" sz="2500" dirty="0"/>
              <a:t>On comparison of Mean NSCB of group 1 and group 2, ‘t’ value was 1.56 and ’p’ value was 0.128. Hence there was no significant difference in Mean NSCB between group 1 and group 2. </a:t>
            </a:r>
            <a:endParaRPr lang="en-US" sz="2500" dirty="0"/>
          </a:p>
          <a:p>
            <a:endParaRPr lang="en-US" sz="2500" dirty="0"/>
          </a:p>
        </p:txBody>
      </p:sp>
    </p:spTree>
    <p:extLst>
      <p:ext uri="{BB962C8B-B14F-4D97-AF65-F5344CB8AC3E}">
        <p14:creationId xmlns="" xmlns:p14="http://schemas.microsoft.com/office/powerpoint/2010/main" val="2620615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772400" cy="1066800"/>
          </a:xfrm>
        </p:spPr>
        <p:txBody>
          <a:bodyPr>
            <a:normAutofit fontScale="90000"/>
          </a:bodyPr>
          <a:lstStyle/>
          <a:p>
            <a:r>
              <a:rPr lang="en-IN" sz="2000" dirty="0" smtClean="0"/>
              <a:t>G</a:t>
            </a:r>
            <a:r>
              <a:rPr lang="en-IN" sz="2000" dirty="0" smtClean="0"/>
              <a:t>raphical </a:t>
            </a:r>
            <a:r>
              <a:rPr lang="en-IN" sz="2000" dirty="0" smtClean="0"/>
              <a:t>representation of Number of steps taken to perform TUG across </a:t>
            </a:r>
            <a:r>
              <a:rPr lang="en-US" sz="2000" dirty="0" smtClean="0"/>
              <a:t/>
            </a:r>
            <a:br>
              <a:rPr lang="en-US" sz="2000" dirty="0" smtClean="0"/>
            </a:br>
            <a:r>
              <a:rPr lang="en-IN" sz="2000" dirty="0" smtClean="0"/>
              <a:t>group 1 and group 2.</a:t>
            </a:r>
            <a:r>
              <a:rPr lang="en-US" sz="2000" dirty="0" smtClean="0"/>
              <a:t/>
            </a:r>
            <a:br>
              <a:rPr lang="en-US" sz="2000" dirty="0" smtClean="0"/>
            </a:br>
            <a:endParaRPr lang="en-US" sz="2000" dirty="0"/>
          </a:p>
        </p:txBody>
      </p:sp>
      <p:sp>
        <p:nvSpPr>
          <p:cNvPr id="3" name="Subtitle 2"/>
          <p:cNvSpPr>
            <a:spLocks noGrp="1"/>
          </p:cNvSpPr>
          <p:nvPr>
            <p:ph type="subTitle" idx="1"/>
          </p:nvPr>
        </p:nvSpPr>
        <p:spPr/>
        <p:txBody>
          <a:bodyPr>
            <a:normAutofit/>
          </a:bodyPr>
          <a:lstStyle/>
          <a:p>
            <a:endParaRPr lang="en-US" dirty="0" smtClean="0"/>
          </a:p>
        </p:txBody>
      </p:sp>
      <p:graphicFrame>
        <p:nvGraphicFramePr>
          <p:cNvPr id="4" name="Chart 3"/>
          <p:cNvGraphicFramePr/>
          <p:nvPr/>
        </p:nvGraphicFramePr>
        <p:xfrm>
          <a:off x="609600" y="1752600"/>
          <a:ext cx="8229600" cy="360089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400800"/>
          </a:xfrm>
        </p:spPr>
        <p:txBody>
          <a:bodyPr>
            <a:normAutofit fontScale="85000" lnSpcReduction="20000"/>
          </a:bodyPr>
          <a:lstStyle/>
          <a:p>
            <a:r>
              <a:rPr lang="en-IN" dirty="0"/>
              <a:t>WALKING VELOCITY comparison between group 1 and group 2 showing MEAN±SD of WVS, WVDT and WVCB as 35.13±2.55 and 49.40±5.56, 33.53±2.13 and 43.93±2.78,  32.53±2.26 and 38.53±4.71 respectively</a:t>
            </a:r>
            <a:r>
              <a:rPr lang="en-IN" dirty="0" smtClean="0"/>
              <a:t>.</a:t>
            </a:r>
          </a:p>
          <a:p>
            <a:pPr marL="0" indent="0">
              <a:buNone/>
            </a:pPr>
            <a:endParaRPr lang="en-US" sz="2900" dirty="0"/>
          </a:p>
          <a:p>
            <a:r>
              <a:rPr lang="en-IN" dirty="0"/>
              <a:t>Comparison of Walking Velocity Data during TUG test between Group 1 and Group2 On comparison of Mean WVS of group 1 and group 2, ‘t’ value was 9.02 and ’p’ value was 0.001. Hence there was significant difference in Mean WVS between group 1 and group 2. </a:t>
            </a:r>
            <a:endParaRPr lang="en-US" dirty="0"/>
          </a:p>
          <a:p>
            <a:r>
              <a:rPr lang="en-IN" dirty="0"/>
              <a:t>On comparison of Mean WVDT of group 1 and group 2, ‘t’ value was 11.46 and ’p’ value was 0.001. Hence there was significant difference in Mean WVDT between group 1 and group 2.</a:t>
            </a:r>
            <a:endParaRPr lang="en-US" dirty="0"/>
          </a:p>
          <a:p>
            <a:r>
              <a:rPr lang="en-IN" dirty="0"/>
              <a:t>On comparison of Mean WVCB of group 1and group 2, ‘t’ value was 4.44 and ’p’ value was 0.001. Hence there was no significant difference in Mean WVCB between group 1 and group 2.</a:t>
            </a:r>
            <a:endParaRPr lang="en-US" dirty="0"/>
          </a:p>
          <a:p>
            <a:endParaRPr lang="en-US" dirty="0"/>
          </a:p>
        </p:txBody>
      </p:sp>
    </p:spTree>
    <p:extLst>
      <p:ext uri="{BB962C8B-B14F-4D97-AF65-F5344CB8AC3E}">
        <p14:creationId xmlns="" xmlns:p14="http://schemas.microsoft.com/office/powerpoint/2010/main" val="613060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000" dirty="0" smtClean="0"/>
              <a:t/>
            </a:r>
            <a:br>
              <a:rPr lang="en-IN" sz="2000" dirty="0" smtClean="0"/>
            </a:br>
            <a:r>
              <a:rPr lang="en-IN" sz="2000" dirty="0" smtClean="0"/>
              <a:t/>
            </a:r>
            <a:br>
              <a:rPr lang="en-IN" sz="2000" dirty="0" smtClean="0"/>
            </a:br>
            <a:r>
              <a:rPr lang="en-IN" sz="2000" dirty="0" smtClean="0"/>
              <a:t>Graphical </a:t>
            </a:r>
            <a:r>
              <a:rPr lang="en-IN" sz="2000" dirty="0" smtClean="0"/>
              <a:t>representation of Walking Velocity during  TUG test  across group </a:t>
            </a:r>
            <a:r>
              <a:rPr lang="en-US" sz="2000" dirty="0" smtClean="0"/>
              <a:t/>
            </a:r>
            <a:br>
              <a:rPr lang="en-US" sz="2000" dirty="0" smtClean="0"/>
            </a:br>
            <a:r>
              <a:rPr lang="en-IN" sz="2000" dirty="0" smtClean="0"/>
              <a:t>1 and group 2.</a:t>
            </a:r>
            <a:r>
              <a:rPr lang="en-US" sz="2000" dirty="0" smtClean="0"/>
              <a:t/>
            </a:r>
            <a:br>
              <a:rPr lang="en-US" sz="2000" dirty="0" smtClean="0"/>
            </a:br>
            <a:endParaRPr lang="en-US" sz="2000"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7331"/>
            <a:ext cx="3008313" cy="45719"/>
          </a:xfrm>
        </p:spPr>
        <p:txBody>
          <a:bodyPr>
            <a:normAutofit fontScale="90000"/>
          </a:bodyPr>
          <a:lstStyle/>
          <a:p>
            <a:endParaRPr lang="en-US" dirty="0"/>
          </a:p>
        </p:txBody>
      </p:sp>
      <p:sp>
        <p:nvSpPr>
          <p:cNvPr id="4" name="Text Placeholder 3"/>
          <p:cNvSpPr>
            <a:spLocks noGrp="1"/>
          </p:cNvSpPr>
          <p:nvPr>
            <p:ph type="body" sz="half" idx="2"/>
          </p:nvPr>
        </p:nvSpPr>
        <p:spPr>
          <a:xfrm>
            <a:off x="457200" y="304800"/>
            <a:ext cx="3733800" cy="6400800"/>
          </a:xfrm>
        </p:spPr>
        <p:txBody>
          <a:bodyPr>
            <a:normAutofit fontScale="92500" lnSpcReduction="20000"/>
          </a:bodyPr>
          <a:lstStyle/>
          <a:p>
            <a:pPr marL="285750" indent="-285750">
              <a:lnSpc>
                <a:spcPct val="200000"/>
              </a:lnSpc>
              <a:spcBef>
                <a:spcPts val="0"/>
              </a:spcBef>
              <a:spcAft>
                <a:spcPts val="1000"/>
              </a:spcAft>
              <a:buFont typeface="Arial" pitchFamily="34" charset="0"/>
              <a:buChar char="•"/>
            </a:pPr>
            <a:r>
              <a:rPr lang="en-US" sz="1800" dirty="0">
                <a:solidFill>
                  <a:srgbClr val="000000"/>
                </a:solidFill>
                <a:latin typeface="Times New Roman"/>
                <a:ea typeface="Calibri"/>
                <a:cs typeface="Mangal"/>
              </a:rPr>
              <a:t>TUG time across three </a:t>
            </a:r>
            <a:r>
              <a:rPr lang="en-US" sz="1800" dirty="0" err="1">
                <a:solidFill>
                  <a:srgbClr val="000000"/>
                </a:solidFill>
                <a:latin typeface="Times New Roman"/>
                <a:ea typeface="Calibri"/>
                <a:cs typeface="Mangal"/>
              </a:rPr>
              <a:t>attentional</a:t>
            </a:r>
            <a:r>
              <a:rPr lang="en-US" sz="1800" dirty="0">
                <a:solidFill>
                  <a:srgbClr val="000000"/>
                </a:solidFill>
                <a:latin typeface="Times New Roman"/>
                <a:ea typeface="Calibri"/>
                <a:cs typeface="Mangal"/>
              </a:rPr>
              <a:t> loading tasks within group 1 is significant with p ≥ 0.05.</a:t>
            </a:r>
            <a:endParaRPr lang="en-IN" sz="1800" dirty="0" smtClean="0">
              <a:solidFill>
                <a:srgbClr val="000000"/>
              </a:solidFill>
              <a:latin typeface="Times New Roman"/>
              <a:ea typeface="Calibri"/>
              <a:cs typeface="Mangal"/>
            </a:endParaRPr>
          </a:p>
          <a:p>
            <a:pPr marL="285750" indent="-285750">
              <a:lnSpc>
                <a:spcPct val="200000"/>
              </a:lnSpc>
              <a:spcBef>
                <a:spcPts val="0"/>
              </a:spcBef>
              <a:spcAft>
                <a:spcPts val="1000"/>
              </a:spcAft>
              <a:buFont typeface="Arial" pitchFamily="34" charset="0"/>
              <a:buChar char="•"/>
            </a:pPr>
            <a:r>
              <a:rPr lang="en-IN" sz="1800" dirty="0" smtClean="0">
                <a:solidFill>
                  <a:srgbClr val="000000"/>
                </a:solidFill>
                <a:latin typeface="Times New Roman"/>
                <a:ea typeface="Calibri"/>
                <a:cs typeface="Mangal"/>
              </a:rPr>
              <a:t>The </a:t>
            </a:r>
            <a:r>
              <a:rPr lang="en-IN" sz="1800" dirty="0">
                <a:solidFill>
                  <a:srgbClr val="000000"/>
                </a:solidFill>
                <a:latin typeface="Times New Roman"/>
                <a:ea typeface="Calibri"/>
                <a:cs typeface="Mangal"/>
              </a:rPr>
              <a:t>POST HOC analysis of TUGS and TUGDT within group 1 is significant with p≥0.05.</a:t>
            </a:r>
            <a:endParaRPr lang="en-US" sz="1800" dirty="0">
              <a:ea typeface="Calibri"/>
              <a:cs typeface="Mangal"/>
            </a:endParaRPr>
          </a:p>
          <a:p>
            <a:pPr marL="285750" indent="-285750">
              <a:lnSpc>
                <a:spcPct val="200000"/>
              </a:lnSpc>
              <a:spcBef>
                <a:spcPts val="0"/>
              </a:spcBef>
              <a:spcAft>
                <a:spcPts val="1000"/>
              </a:spcAft>
              <a:buFont typeface="Arial" pitchFamily="34" charset="0"/>
              <a:buChar char="•"/>
            </a:pPr>
            <a:r>
              <a:rPr lang="en-IN" sz="1800" dirty="0">
                <a:solidFill>
                  <a:srgbClr val="000000"/>
                </a:solidFill>
                <a:latin typeface="Times New Roman"/>
                <a:ea typeface="Calibri"/>
                <a:cs typeface="Mangal"/>
              </a:rPr>
              <a:t>The POST HOC analysis of TUGS and TUGCB within group 1 is significant with p≥0.05.</a:t>
            </a:r>
            <a:endParaRPr lang="en-US" sz="1800" dirty="0">
              <a:ea typeface="Calibri"/>
              <a:cs typeface="Mangal"/>
            </a:endParaRPr>
          </a:p>
          <a:p>
            <a:pPr marL="285750" indent="-285750">
              <a:lnSpc>
                <a:spcPct val="200000"/>
              </a:lnSpc>
              <a:spcBef>
                <a:spcPts val="0"/>
              </a:spcBef>
              <a:spcAft>
                <a:spcPts val="1000"/>
              </a:spcAft>
              <a:buFont typeface="Arial" pitchFamily="34" charset="0"/>
              <a:buChar char="•"/>
            </a:pPr>
            <a:r>
              <a:rPr lang="en-IN" sz="1800" dirty="0">
                <a:solidFill>
                  <a:srgbClr val="000000"/>
                </a:solidFill>
                <a:latin typeface="Times New Roman"/>
                <a:ea typeface="Calibri"/>
                <a:cs typeface="Mangal"/>
              </a:rPr>
              <a:t>The POST HOC analysis of TUGDT and TUGCB within group 1 is non-significant with p≤0.05.</a:t>
            </a:r>
            <a:endParaRPr lang="en-US" sz="1800" dirty="0">
              <a:ea typeface="Calibri"/>
              <a:cs typeface="Mangal"/>
            </a:endParaRPr>
          </a:p>
          <a:p>
            <a:pPr marL="285750" indent="-285750">
              <a:buFont typeface="Arial" pitchFamily="34" charset="0"/>
              <a:buChar char="•"/>
            </a:pPr>
            <a:endParaRPr lang="en-US" sz="1800" dirty="0"/>
          </a:p>
        </p:txBody>
      </p:sp>
      <p:pic>
        <p:nvPicPr>
          <p:cNvPr id="102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343400" y="1828800"/>
            <a:ext cx="4572396" cy="2743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87140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a:xfrm>
            <a:off x="457200" y="76200"/>
            <a:ext cx="3276600" cy="6477000"/>
          </a:xfrm>
        </p:spPr>
        <p:txBody>
          <a:bodyPr>
            <a:normAutofit fontScale="92500" lnSpcReduction="10000"/>
          </a:bodyPr>
          <a:lstStyle/>
          <a:p>
            <a:pPr marL="342900" indent="-342900">
              <a:buFont typeface="Arial" pitchFamily="34" charset="0"/>
              <a:buChar char="•"/>
            </a:pPr>
            <a:endParaRPr lang="en-US" sz="2000" dirty="0" smtClean="0"/>
          </a:p>
          <a:p>
            <a:pPr marL="342900" indent="-342900">
              <a:buFont typeface="Arial" pitchFamily="34" charset="0"/>
              <a:buChar char="•"/>
            </a:pPr>
            <a:endParaRPr lang="en-US" sz="2000" dirty="0"/>
          </a:p>
          <a:p>
            <a:pPr marL="342900" indent="-342900">
              <a:buFont typeface="Arial" pitchFamily="34" charset="0"/>
              <a:buChar char="•"/>
            </a:pPr>
            <a:r>
              <a:rPr lang="en-IN" sz="2000" dirty="0"/>
              <a:t>Number of steps taken to perform TUG across three </a:t>
            </a:r>
            <a:r>
              <a:rPr lang="en-IN" sz="2000" dirty="0" err="1"/>
              <a:t>attentional</a:t>
            </a:r>
            <a:r>
              <a:rPr lang="en-IN" sz="2000" dirty="0"/>
              <a:t> loading tasks in group 1 is significant with p ≥ 0.05</a:t>
            </a:r>
            <a:r>
              <a:rPr lang="en-IN" sz="2000" dirty="0" smtClean="0"/>
              <a:t>.</a:t>
            </a:r>
          </a:p>
          <a:p>
            <a:pPr marL="342900" indent="-342900">
              <a:buFont typeface="Arial" pitchFamily="34" charset="0"/>
              <a:buChar char="•"/>
            </a:pPr>
            <a:endParaRPr lang="en-US" sz="2000" dirty="0" smtClean="0"/>
          </a:p>
          <a:p>
            <a:pPr marL="342900" indent="-342900">
              <a:buFont typeface="Arial" pitchFamily="34" charset="0"/>
              <a:buChar char="•"/>
            </a:pPr>
            <a:r>
              <a:rPr lang="en-US" sz="2000" dirty="0" smtClean="0"/>
              <a:t>The </a:t>
            </a:r>
            <a:r>
              <a:rPr lang="en-US" sz="2000" dirty="0"/>
              <a:t>POST HOC analysis of NSS and NSDT within group 1 is non-significant with p≤0.05</a:t>
            </a:r>
            <a:r>
              <a:rPr lang="en-US" sz="2000" dirty="0" smtClean="0"/>
              <a:t>.</a:t>
            </a:r>
          </a:p>
          <a:p>
            <a:endParaRPr lang="en-US" sz="2000" dirty="0"/>
          </a:p>
          <a:p>
            <a:pPr marL="342900" indent="-342900">
              <a:buFont typeface="Arial" pitchFamily="34" charset="0"/>
              <a:buChar char="•"/>
            </a:pPr>
            <a:r>
              <a:rPr lang="en-US" sz="2000" dirty="0"/>
              <a:t>The POST HOC analysis of NSS and NSCB within group 1 is non-significant with p≤0.05</a:t>
            </a:r>
            <a:r>
              <a:rPr lang="en-US" sz="2000" dirty="0" smtClean="0"/>
              <a:t>.</a:t>
            </a:r>
          </a:p>
          <a:p>
            <a:endParaRPr lang="en-US" sz="2000" dirty="0"/>
          </a:p>
          <a:p>
            <a:pPr marL="342900" indent="-342900">
              <a:buFont typeface="Arial" pitchFamily="34" charset="0"/>
              <a:buChar char="•"/>
            </a:pPr>
            <a:r>
              <a:rPr lang="en-US" sz="2000" dirty="0"/>
              <a:t>The POST HOC analysis of NSDT and NSCB within group 1 is non-significant with p≤0.05.</a:t>
            </a:r>
          </a:p>
          <a:p>
            <a:endParaRPr lang="en-US" sz="2000" dirty="0"/>
          </a:p>
        </p:txBody>
      </p:sp>
      <p:pic>
        <p:nvPicPr>
          <p:cNvPr id="2050"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3810000" y="1676400"/>
            <a:ext cx="5111750" cy="30252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889816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733800" cy="260350"/>
          </a:xfrm>
        </p:spPr>
        <p:txBody>
          <a:bodyPr>
            <a:normAutofit fontScale="90000"/>
          </a:bodyPr>
          <a:lstStyle/>
          <a:p>
            <a:endParaRPr lang="en-US" dirty="0"/>
          </a:p>
        </p:txBody>
      </p:sp>
      <p:sp>
        <p:nvSpPr>
          <p:cNvPr id="4" name="Text Placeholder 3"/>
          <p:cNvSpPr>
            <a:spLocks noGrp="1"/>
          </p:cNvSpPr>
          <p:nvPr>
            <p:ph type="body" sz="half" idx="2"/>
          </p:nvPr>
        </p:nvSpPr>
        <p:spPr>
          <a:xfrm>
            <a:off x="457200" y="228600"/>
            <a:ext cx="3657600" cy="6324600"/>
          </a:xfrm>
        </p:spPr>
        <p:txBody>
          <a:bodyPr>
            <a:normAutofit fontScale="77500" lnSpcReduction="20000"/>
          </a:bodyPr>
          <a:lstStyle/>
          <a:p>
            <a:pPr marL="285750" indent="-285750">
              <a:lnSpc>
                <a:spcPct val="200000"/>
              </a:lnSpc>
              <a:spcBef>
                <a:spcPts val="0"/>
              </a:spcBef>
              <a:spcAft>
                <a:spcPts val="1000"/>
              </a:spcAft>
              <a:buFont typeface="Arial" pitchFamily="34" charset="0"/>
              <a:buChar char="•"/>
            </a:pPr>
            <a:r>
              <a:rPr lang="en-IN" sz="2000" dirty="0"/>
              <a:t>WALKING VELOCITY taken to perform TUG across three </a:t>
            </a:r>
            <a:r>
              <a:rPr lang="en-IN" sz="2000" dirty="0" err="1"/>
              <a:t>attentional</a:t>
            </a:r>
            <a:r>
              <a:rPr lang="en-IN" sz="2000" dirty="0"/>
              <a:t> loading tasks in group 1 is significant with p ≥ 0.05</a:t>
            </a:r>
            <a:r>
              <a:rPr lang="en-IN" sz="2000" dirty="0" smtClean="0"/>
              <a:t>.</a:t>
            </a:r>
            <a:endParaRPr lang="en-IN" sz="2000" dirty="0" smtClean="0">
              <a:solidFill>
                <a:srgbClr val="000000"/>
              </a:solidFill>
              <a:latin typeface="Times New Roman"/>
              <a:ea typeface="Calibri"/>
              <a:cs typeface="Mangal"/>
            </a:endParaRPr>
          </a:p>
          <a:p>
            <a:pPr marL="285750" indent="-285750">
              <a:lnSpc>
                <a:spcPct val="200000"/>
              </a:lnSpc>
              <a:spcBef>
                <a:spcPts val="0"/>
              </a:spcBef>
              <a:spcAft>
                <a:spcPts val="1000"/>
              </a:spcAft>
              <a:buFont typeface="Arial" pitchFamily="34" charset="0"/>
              <a:buChar char="•"/>
            </a:pPr>
            <a:r>
              <a:rPr lang="en-IN" sz="2000" dirty="0" smtClean="0">
                <a:solidFill>
                  <a:srgbClr val="000000"/>
                </a:solidFill>
                <a:latin typeface="Times New Roman"/>
                <a:ea typeface="Calibri"/>
                <a:cs typeface="Mangal"/>
              </a:rPr>
              <a:t>The </a:t>
            </a:r>
            <a:r>
              <a:rPr lang="en-IN" sz="2000" dirty="0">
                <a:solidFill>
                  <a:srgbClr val="000000"/>
                </a:solidFill>
                <a:latin typeface="Times New Roman"/>
                <a:ea typeface="Calibri"/>
                <a:cs typeface="Mangal"/>
              </a:rPr>
              <a:t>POST HOC analysis of WVS and WVDT within group 1 is significant as p≥0.05.</a:t>
            </a:r>
            <a:endParaRPr lang="en-US" sz="2000" dirty="0">
              <a:ea typeface="Calibri"/>
              <a:cs typeface="Mangal"/>
            </a:endParaRPr>
          </a:p>
          <a:p>
            <a:pPr marL="285750" indent="-285750">
              <a:lnSpc>
                <a:spcPct val="200000"/>
              </a:lnSpc>
              <a:spcBef>
                <a:spcPts val="0"/>
              </a:spcBef>
              <a:spcAft>
                <a:spcPts val="1000"/>
              </a:spcAft>
              <a:buFont typeface="Arial" pitchFamily="34" charset="0"/>
              <a:buChar char="•"/>
            </a:pPr>
            <a:r>
              <a:rPr lang="en-IN" sz="2000" dirty="0">
                <a:solidFill>
                  <a:srgbClr val="000000"/>
                </a:solidFill>
                <a:latin typeface="Times New Roman"/>
                <a:ea typeface="Calibri"/>
                <a:cs typeface="Mangal"/>
              </a:rPr>
              <a:t>The POST HOC analysis of WVS and WVCB within group 1 is significant as p≥0.05.</a:t>
            </a:r>
            <a:endParaRPr lang="en-US" sz="2000" dirty="0">
              <a:ea typeface="Calibri"/>
              <a:cs typeface="Mangal"/>
            </a:endParaRPr>
          </a:p>
          <a:p>
            <a:pPr marL="285750" indent="-285750">
              <a:lnSpc>
                <a:spcPct val="200000"/>
              </a:lnSpc>
              <a:spcBef>
                <a:spcPts val="0"/>
              </a:spcBef>
              <a:spcAft>
                <a:spcPts val="1000"/>
              </a:spcAft>
              <a:buFont typeface="Arial" pitchFamily="34" charset="0"/>
              <a:buChar char="•"/>
            </a:pPr>
            <a:r>
              <a:rPr lang="en-IN" sz="2000" dirty="0">
                <a:solidFill>
                  <a:srgbClr val="000000"/>
                </a:solidFill>
                <a:latin typeface="Times New Roman"/>
                <a:ea typeface="Calibri"/>
                <a:cs typeface="Mangal"/>
              </a:rPr>
              <a:t>The POST HOC analysis of WVDT and WVCB within group 1 is significant as p≥0.05.</a:t>
            </a:r>
            <a:endParaRPr lang="en-US" sz="2000" dirty="0">
              <a:ea typeface="Calibri"/>
              <a:cs typeface="Mangal"/>
            </a:endParaRPr>
          </a:p>
          <a:p>
            <a:pPr marL="285750" indent="-285750">
              <a:buFont typeface="Arial" pitchFamily="34" charset="0"/>
              <a:buChar char="•"/>
            </a:pPr>
            <a:endParaRPr lang="en-US" sz="1800" dirty="0"/>
          </a:p>
        </p:txBody>
      </p:sp>
      <p:pic>
        <p:nvPicPr>
          <p:cNvPr id="3074"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267200" y="1752600"/>
            <a:ext cx="4572396" cy="2743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879766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07950"/>
          </a:xfrm>
        </p:spPr>
        <p:txBody>
          <a:bodyPr>
            <a:normAutofit fontScale="90000"/>
          </a:bodyPr>
          <a:lstStyle/>
          <a:p>
            <a:endParaRPr lang="en-US" dirty="0"/>
          </a:p>
        </p:txBody>
      </p:sp>
      <p:sp>
        <p:nvSpPr>
          <p:cNvPr id="4" name="Text Placeholder 3"/>
          <p:cNvSpPr>
            <a:spLocks noGrp="1"/>
          </p:cNvSpPr>
          <p:nvPr>
            <p:ph type="body" sz="half" idx="2"/>
          </p:nvPr>
        </p:nvSpPr>
        <p:spPr>
          <a:xfrm>
            <a:off x="457200" y="457200"/>
            <a:ext cx="3657600" cy="5668963"/>
          </a:xfrm>
        </p:spPr>
        <p:txBody>
          <a:bodyPr>
            <a:normAutofit fontScale="85000" lnSpcReduction="20000"/>
          </a:bodyPr>
          <a:lstStyle/>
          <a:p>
            <a:pPr marL="342900" indent="-342900">
              <a:buFont typeface="Arial" pitchFamily="34" charset="0"/>
              <a:buChar char="•"/>
            </a:pPr>
            <a:r>
              <a:rPr lang="en-IN" sz="2400" dirty="0" smtClean="0"/>
              <a:t>TUG </a:t>
            </a:r>
            <a:r>
              <a:rPr lang="en-IN" sz="2400" dirty="0"/>
              <a:t>time across three  </a:t>
            </a:r>
            <a:r>
              <a:rPr lang="en-IN" sz="2400" dirty="0" err="1"/>
              <a:t>attentional</a:t>
            </a:r>
            <a:r>
              <a:rPr lang="en-IN" sz="2400" dirty="0"/>
              <a:t> loading tasks within group 2 is significant with p ≥ 0.05.</a:t>
            </a:r>
            <a:endParaRPr lang="en-US" sz="2400" dirty="0"/>
          </a:p>
          <a:p>
            <a:pPr marL="342900" indent="-342900">
              <a:buFont typeface="Arial" pitchFamily="34" charset="0"/>
              <a:buChar char="•"/>
            </a:pPr>
            <a:endParaRPr lang="en-US" sz="2400" dirty="0" smtClean="0"/>
          </a:p>
          <a:p>
            <a:pPr marL="342900" indent="-342900">
              <a:buFont typeface="Arial" pitchFamily="34" charset="0"/>
              <a:buChar char="•"/>
            </a:pPr>
            <a:r>
              <a:rPr lang="en-US" sz="2400" dirty="0" smtClean="0"/>
              <a:t>The </a:t>
            </a:r>
            <a:r>
              <a:rPr lang="en-US" sz="2400" dirty="0"/>
              <a:t>POST HOC analysis of TUGS and TUGDT within group 2 is non-significant as p≤0.05</a:t>
            </a:r>
            <a:r>
              <a:rPr lang="en-US" sz="2400" dirty="0" smtClean="0"/>
              <a:t>.</a:t>
            </a:r>
          </a:p>
          <a:p>
            <a:pPr marL="342900" indent="-342900">
              <a:buFont typeface="Arial" pitchFamily="34" charset="0"/>
              <a:buChar char="•"/>
            </a:pPr>
            <a:endParaRPr lang="en-US" sz="2400" dirty="0"/>
          </a:p>
          <a:p>
            <a:pPr marL="342900" indent="-342900">
              <a:buFont typeface="Arial" pitchFamily="34" charset="0"/>
              <a:buChar char="•"/>
            </a:pPr>
            <a:r>
              <a:rPr lang="en-US" sz="2400" dirty="0"/>
              <a:t>The POST HOC analysis of TUGS and TUGCB within group 2 is significant as p≥0.05</a:t>
            </a:r>
            <a:r>
              <a:rPr lang="en-US" sz="2400" dirty="0" smtClean="0"/>
              <a:t>.</a:t>
            </a:r>
          </a:p>
          <a:p>
            <a:pPr marL="342900" indent="-342900">
              <a:buFont typeface="Arial" pitchFamily="34" charset="0"/>
              <a:buChar char="•"/>
            </a:pPr>
            <a:endParaRPr lang="en-US" sz="2400" dirty="0"/>
          </a:p>
          <a:p>
            <a:pPr marL="342900" indent="-342900">
              <a:buFont typeface="Arial" pitchFamily="34" charset="0"/>
              <a:buChar char="•"/>
            </a:pPr>
            <a:r>
              <a:rPr lang="en-US" sz="2400" dirty="0"/>
              <a:t>The POST HOC analysis of TUGDT and TUGCB within group 2 is significant as p≥0.05.</a:t>
            </a:r>
          </a:p>
          <a:p>
            <a:pPr marL="342900" indent="-342900">
              <a:buFont typeface="Arial" pitchFamily="34" charset="0"/>
              <a:buChar char="•"/>
            </a:pPr>
            <a:endParaRPr lang="en-US" sz="2400" dirty="0"/>
          </a:p>
          <a:p>
            <a:pPr marL="342900" indent="-342900">
              <a:buFont typeface="Arial" pitchFamily="34" charset="0"/>
              <a:buChar char="•"/>
            </a:pPr>
            <a:endParaRPr lang="en-US" sz="2400" dirty="0"/>
          </a:p>
        </p:txBody>
      </p:sp>
      <p:pic>
        <p:nvPicPr>
          <p:cNvPr id="409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343400" y="1828800"/>
            <a:ext cx="4572396" cy="2743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972543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a:xfrm>
            <a:off x="457200" y="152400"/>
            <a:ext cx="3657600" cy="5973763"/>
          </a:xfrm>
        </p:spPr>
        <p:txBody>
          <a:bodyPr>
            <a:normAutofit fontScale="92500" lnSpcReduction="20000"/>
          </a:bodyPr>
          <a:lstStyle/>
          <a:p>
            <a:pPr marL="342900" indent="-342900">
              <a:buFont typeface="Arial" pitchFamily="34" charset="0"/>
              <a:buChar char="•"/>
            </a:pPr>
            <a:endParaRPr lang="en-US" sz="2400" dirty="0" smtClean="0"/>
          </a:p>
          <a:p>
            <a:pPr marL="342900" indent="-342900">
              <a:buFont typeface="Arial" pitchFamily="34" charset="0"/>
              <a:buChar char="•"/>
            </a:pPr>
            <a:r>
              <a:rPr lang="en-IN" sz="2400" dirty="0"/>
              <a:t>Number of steps taken to perform TUG across three </a:t>
            </a:r>
            <a:r>
              <a:rPr lang="en-IN" sz="2400" dirty="0" err="1"/>
              <a:t>attentional</a:t>
            </a:r>
            <a:r>
              <a:rPr lang="en-IN" sz="2400" dirty="0"/>
              <a:t> loading tasks in group 2 is significant with p ≥ 0.05.</a:t>
            </a:r>
            <a:endParaRPr lang="en-US" sz="2400" dirty="0"/>
          </a:p>
          <a:p>
            <a:pPr marL="342900" indent="-342900">
              <a:buFont typeface="Arial" pitchFamily="34" charset="0"/>
              <a:buChar char="•"/>
            </a:pPr>
            <a:endParaRPr lang="en-US" sz="2400" dirty="0" smtClean="0"/>
          </a:p>
          <a:p>
            <a:pPr marL="342900" indent="-342900">
              <a:buFont typeface="Arial" pitchFamily="34" charset="0"/>
              <a:buChar char="•"/>
            </a:pPr>
            <a:r>
              <a:rPr lang="en-US" sz="2400" dirty="0" smtClean="0"/>
              <a:t>The </a:t>
            </a:r>
            <a:r>
              <a:rPr lang="en-US" sz="2400" dirty="0"/>
              <a:t>POST HOC analysis of NSS and NSDT within group 2 is non-significant as p≤0.05</a:t>
            </a:r>
            <a:r>
              <a:rPr lang="en-US" sz="2400" dirty="0" smtClean="0"/>
              <a:t>.</a:t>
            </a:r>
          </a:p>
          <a:p>
            <a:pPr marL="342900" indent="-342900">
              <a:buFont typeface="Arial" pitchFamily="34" charset="0"/>
              <a:buChar char="•"/>
            </a:pPr>
            <a:endParaRPr lang="en-US" sz="2400" dirty="0"/>
          </a:p>
          <a:p>
            <a:pPr marL="342900" indent="-342900">
              <a:buFont typeface="Arial" pitchFamily="34" charset="0"/>
              <a:buChar char="•"/>
            </a:pPr>
            <a:r>
              <a:rPr lang="en-US" sz="2400" dirty="0"/>
              <a:t>The POST HOC analysis of NSS and NSCB within group 2 is significant as p≥0.05</a:t>
            </a:r>
            <a:r>
              <a:rPr lang="en-US" sz="2400" dirty="0" smtClean="0"/>
              <a:t>.</a:t>
            </a:r>
          </a:p>
          <a:p>
            <a:pPr marL="342900" indent="-342900">
              <a:buFont typeface="Arial" pitchFamily="34" charset="0"/>
              <a:buChar char="•"/>
            </a:pPr>
            <a:endParaRPr lang="en-US" sz="2400" dirty="0"/>
          </a:p>
          <a:p>
            <a:pPr marL="342900" indent="-342900">
              <a:buFont typeface="Arial" pitchFamily="34" charset="0"/>
              <a:buChar char="•"/>
            </a:pPr>
            <a:r>
              <a:rPr lang="en-US" sz="2400" dirty="0"/>
              <a:t>The POST HOC between NSDT and NSCB within group 2 is non-significant as p≤0.05.</a:t>
            </a:r>
          </a:p>
          <a:p>
            <a:pPr marL="342900" indent="-342900">
              <a:buFont typeface="Arial" pitchFamily="34" charset="0"/>
              <a:buChar char="•"/>
            </a:pPr>
            <a:endParaRPr lang="en-US" sz="2400" dirty="0"/>
          </a:p>
          <a:p>
            <a:pPr marL="342900" indent="-342900">
              <a:buFont typeface="Arial" pitchFamily="34" charset="0"/>
              <a:buChar char="•"/>
            </a:pPr>
            <a:endParaRPr lang="en-US" sz="2400" dirty="0"/>
          </a:p>
          <a:p>
            <a:pPr marL="342900" indent="-342900">
              <a:buFont typeface="Arial" pitchFamily="34" charset="0"/>
              <a:buChar char="•"/>
            </a:pPr>
            <a:endParaRPr lang="en-US" sz="2400" dirty="0"/>
          </a:p>
          <a:p>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343400" y="1600200"/>
            <a:ext cx="4572396" cy="2743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119825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a:xfrm>
            <a:off x="457200" y="228600"/>
            <a:ext cx="3733800" cy="6324600"/>
          </a:xfrm>
        </p:spPr>
        <p:txBody>
          <a:bodyPr>
            <a:normAutofit/>
          </a:bodyPr>
          <a:lstStyle/>
          <a:p>
            <a:pPr marL="285750" indent="-285750">
              <a:buFont typeface="Arial" pitchFamily="34" charset="0"/>
              <a:buChar char="•"/>
            </a:pPr>
            <a:r>
              <a:rPr lang="en-US" sz="2000" dirty="0"/>
              <a:t>WALKING VELOCITY  taken to perform TUG across three </a:t>
            </a:r>
            <a:r>
              <a:rPr lang="en-US" sz="2000" dirty="0" err="1"/>
              <a:t>attentional</a:t>
            </a:r>
            <a:r>
              <a:rPr lang="en-US" sz="2000" dirty="0"/>
              <a:t> loading tasks in group 2 is significant with p ≥ 0.05.</a:t>
            </a:r>
            <a:endParaRPr lang="en-US" sz="2000" dirty="0" smtClean="0"/>
          </a:p>
          <a:p>
            <a:pPr marL="285750" indent="-285750">
              <a:buFont typeface="Arial" pitchFamily="34" charset="0"/>
              <a:buChar char="•"/>
            </a:pPr>
            <a:endParaRPr lang="en-US" sz="2000" dirty="0"/>
          </a:p>
          <a:p>
            <a:pPr marL="285750" indent="-285750">
              <a:buFont typeface="Arial" pitchFamily="34" charset="0"/>
              <a:buChar char="•"/>
            </a:pPr>
            <a:r>
              <a:rPr lang="en-US" sz="2000" dirty="0" smtClean="0"/>
              <a:t>The </a:t>
            </a:r>
            <a:r>
              <a:rPr lang="en-US" sz="2000" dirty="0"/>
              <a:t>POST HOC analysis of WVS and WVDT within group 2 is significant as p≥0.05.</a:t>
            </a:r>
          </a:p>
          <a:p>
            <a:pPr marL="285750" indent="-285750">
              <a:buFont typeface="Arial" pitchFamily="34" charset="0"/>
              <a:buChar char="•"/>
            </a:pPr>
            <a:endParaRPr lang="en-US" sz="2000" dirty="0"/>
          </a:p>
          <a:p>
            <a:pPr marL="285750" indent="-285750">
              <a:buFont typeface="Arial" pitchFamily="34" charset="0"/>
              <a:buChar char="•"/>
            </a:pPr>
            <a:r>
              <a:rPr lang="en-US" sz="2000" dirty="0"/>
              <a:t>The POST HOC analysis of WVS and WVCB within group 2 is significant as p≥0.05.</a:t>
            </a:r>
          </a:p>
          <a:p>
            <a:pPr marL="285750" indent="-285750">
              <a:buFont typeface="Arial" pitchFamily="34" charset="0"/>
              <a:buChar char="•"/>
            </a:pPr>
            <a:endParaRPr lang="en-US" sz="2000" dirty="0"/>
          </a:p>
          <a:p>
            <a:pPr marL="285750" indent="-285750">
              <a:buFont typeface="Arial" pitchFamily="34" charset="0"/>
              <a:buChar char="•"/>
            </a:pPr>
            <a:r>
              <a:rPr lang="en-US" sz="2000" dirty="0"/>
              <a:t>The POST HOC analysis of WVDT and WVCB within group 2 is significant as p≥0.05.</a:t>
            </a:r>
          </a:p>
          <a:p>
            <a:pPr marL="285750" indent="-285750">
              <a:buFont typeface="Arial" pitchFamily="34" charset="0"/>
              <a:buChar char="•"/>
            </a:pPr>
            <a:endParaRPr lang="en-US" sz="2000" dirty="0"/>
          </a:p>
          <a:p>
            <a:pPr marL="285750" indent="-285750">
              <a:buFont typeface="Arial" pitchFamily="34" charset="0"/>
              <a:buChar char="•"/>
            </a:pPr>
            <a:endParaRPr lang="en-US" sz="2000" dirty="0"/>
          </a:p>
        </p:txBody>
      </p:sp>
      <p:pic>
        <p:nvPicPr>
          <p:cNvPr id="614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343400" y="1752600"/>
            <a:ext cx="4572396" cy="2743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826861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
            </a:r>
            <a:br>
              <a:rPr lang="en-US" b="1" u="sng" dirty="0" smtClean="0"/>
            </a:br>
            <a:r>
              <a:rPr lang="en-US" b="1" u="sng" dirty="0" smtClean="0"/>
              <a:t>DISCUSSION</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4" name="Content Placeholder 3"/>
          <p:cNvSpPr>
            <a:spLocks noGrp="1"/>
          </p:cNvSpPr>
          <p:nvPr>
            <p:ph idx="1"/>
          </p:nvPr>
        </p:nvSpPr>
        <p:spPr>
          <a:xfrm>
            <a:off x="457200" y="152400"/>
            <a:ext cx="8229600" cy="6705600"/>
          </a:xfrm>
        </p:spPr>
        <p:txBody>
          <a:bodyPr>
            <a:noAutofit/>
          </a:bodyPr>
          <a:lstStyle/>
          <a:p>
            <a:pPr>
              <a:buNone/>
            </a:pPr>
            <a:r>
              <a:rPr lang="en-IN" sz="2400" b="1" dirty="0" smtClean="0"/>
              <a:t>     Within </a:t>
            </a:r>
            <a:r>
              <a:rPr lang="en-IN" sz="2400" b="1" dirty="0"/>
              <a:t>group comparison of TUG Time across three </a:t>
            </a:r>
            <a:r>
              <a:rPr lang="en-IN" sz="2400" b="1" dirty="0" err="1"/>
              <a:t>attentional</a:t>
            </a:r>
            <a:r>
              <a:rPr lang="en-IN" sz="2400" b="1" dirty="0"/>
              <a:t> loading conditions in Stroke Survivors    </a:t>
            </a:r>
            <a:endParaRPr lang="en-US" sz="2400" b="1" dirty="0"/>
          </a:p>
          <a:p>
            <a:r>
              <a:rPr lang="en-IN" sz="2400" dirty="0"/>
              <a:t>On comparison of mean TUG time (Single Task) with mean TUG Time (Dual Motor Task) statistically significant difference was found. (p≥0.05</a:t>
            </a:r>
            <a:r>
              <a:rPr lang="en-IN" sz="2400" dirty="0" smtClean="0"/>
              <a:t>).</a:t>
            </a:r>
          </a:p>
          <a:p>
            <a:r>
              <a:rPr lang="en-IN" sz="2400" dirty="0" smtClean="0"/>
              <a:t> This </a:t>
            </a:r>
            <a:r>
              <a:rPr lang="en-IN" sz="2400" dirty="0"/>
              <a:t>may possibly be due to a combination of various factors including deficits in executive  function,  impaired divided attention and gait impairments in stroke survivors</a:t>
            </a:r>
            <a:r>
              <a:rPr lang="en-IN" sz="2400" dirty="0" smtClean="0"/>
              <a:t>.</a:t>
            </a:r>
          </a:p>
          <a:p>
            <a:endParaRPr lang="en-US" sz="2400" dirty="0"/>
          </a:p>
          <a:p>
            <a:r>
              <a:rPr lang="en-IN" sz="2400" dirty="0"/>
              <a:t>On comparison of mean TUG time (Single Task) with mean TUG Time (Dual Cognitive Task )  statistically significant difference was found (p≥0.05</a:t>
            </a:r>
            <a:r>
              <a:rPr lang="en-IN" sz="2400" dirty="0" smtClean="0"/>
              <a:t>).</a:t>
            </a:r>
          </a:p>
          <a:p>
            <a:r>
              <a:rPr lang="en-IN" sz="2400" dirty="0" smtClean="0"/>
              <a:t>According </a:t>
            </a:r>
            <a:r>
              <a:rPr lang="en-IN" sz="2400" dirty="0"/>
              <a:t>to the capacity- sharing model, dual task  interference will depend on several factors including task complexity,  familiarity and  importance and will occur only if the available resource capacity is exceeded,  resulting in a  decline in performance on one or both the </a:t>
            </a:r>
            <a:r>
              <a:rPr lang="en-IN" sz="2400" dirty="0" smtClean="0"/>
              <a:t>tasks.</a:t>
            </a:r>
            <a:endParaRPr lang="en-US" sz="2400" dirty="0"/>
          </a:p>
        </p:txBody>
      </p:sp>
    </p:spTree>
    <p:extLst>
      <p:ext uri="{BB962C8B-B14F-4D97-AF65-F5344CB8AC3E}">
        <p14:creationId xmlns="" xmlns:p14="http://schemas.microsoft.com/office/powerpoint/2010/main" val="12806085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
        <p:nvSpPr>
          <p:cNvPr id="3" name="Content Placeholder 2"/>
          <p:cNvSpPr>
            <a:spLocks noGrp="1"/>
          </p:cNvSpPr>
          <p:nvPr>
            <p:ph idx="1"/>
          </p:nvPr>
        </p:nvSpPr>
        <p:spPr>
          <a:xfrm>
            <a:off x="457200" y="152400"/>
            <a:ext cx="8229600" cy="6477000"/>
          </a:xfrm>
        </p:spPr>
        <p:txBody>
          <a:bodyPr>
            <a:normAutofit/>
          </a:bodyPr>
          <a:lstStyle/>
          <a:p>
            <a:pPr marL="0" indent="0">
              <a:buNone/>
            </a:pPr>
            <a:endParaRPr lang="en-IN" sz="2400" b="1" dirty="0" smtClean="0"/>
          </a:p>
          <a:p>
            <a:pPr marL="0" indent="0">
              <a:buNone/>
            </a:pPr>
            <a:r>
              <a:rPr lang="en-IN" sz="2400" b="1" dirty="0" smtClean="0"/>
              <a:t>Within </a:t>
            </a:r>
            <a:r>
              <a:rPr lang="en-IN" sz="2400" b="1" dirty="0"/>
              <a:t>group comparison of Walking Velocity during TUG test across three </a:t>
            </a:r>
            <a:r>
              <a:rPr lang="en-IN" sz="2400" b="1" dirty="0" err="1"/>
              <a:t>attentional</a:t>
            </a:r>
            <a:r>
              <a:rPr lang="en-IN" sz="2400" b="1" dirty="0"/>
              <a:t> loading conditions in Stroke Survivors  </a:t>
            </a:r>
            <a:endParaRPr lang="en-IN" sz="2400" b="1" dirty="0" smtClean="0"/>
          </a:p>
          <a:p>
            <a:endParaRPr lang="en-IN" sz="2400" b="1" dirty="0" smtClean="0"/>
          </a:p>
          <a:p>
            <a:r>
              <a:rPr lang="en-IN" sz="2400" dirty="0" smtClean="0"/>
              <a:t>Significant Difference with p </a:t>
            </a:r>
            <a:r>
              <a:rPr lang="en-IN" sz="2400" dirty="0"/>
              <a:t>≥</a:t>
            </a:r>
            <a:r>
              <a:rPr lang="en-IN" sz="2400" dirty="0" smtClean="0"/>
              <a:t>0.05.</a:t>
            </a:r>
          </a:p>
          <a:p>
            <a:endParaRPr lang="en-IN" sz="2400" dirty="0" smtClean="0"/>
          </a:p>
          <a:p>
            <a:r>
              <a:rPr lang="en-IN" sz="2400" dirty="0"/>
              <a:t>Prudence Plummer- D Amato did a study on Interactions between cognitive tasks and gait  after stroke in year 2008 which states that gait speed declines if walking is performed in  addition to any other cognitive </a:t>
            </a:r>
            <a:r>
              <a:rPr lang="en-IN" sz="2400" dirty="0" smtClean="0"/>
              <a:t>tasks.</a:t>
            </a:r>
            <a:endParaRPr lang="en-US" sz="2400" dirty="0"/>
          </a:p>
          <a:p>
            <a:endParaRPr lang="en-US" sz="2400" dirty="0"/>
          </a:p>
          <a:p>
            <a:endParaRPr lang="en-US" sz="2400" dirty="0"/>
          </a:p>
        </p:txBody>
      </p:sp>
    </p:spTree>
    <p:extLst>
      <p:ext uri="{BB962C8B-B14F-4D97-AF65-F5344CB8AC3E}">
        <p14:creationId xmlns="" xmlns:p14="http://schemas.microsoft.com/office/powerpoint/2010/main" val="27260116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sz="2400" b="1" dirty="0"/>
              <a:t>Within group comparison of TUG Time across three </a:t>
            </a:r>
            <a:r>
              <a:rPr lang="en-US" sz="2400" b="1" dirty="0" err="1"/>
              <a:t>attentional</a:t>
            </a:r>
            <a:r>
              <a:rPr lang="en-US" sz="2400" b="1" dirty="0"/>
              <a:t> loading conditions in age-matched healthy older </a:t>
            </a:r>
            <a:r>
              <a:rPr lang="en-US" sz="2400" b="1" dirty="0" smtClean="0"/>
              <a:t>adults</a:t>
            </a:r>
          </a:p>
          <a:p>
            <a:r>
              <a:rPr lang="en-US" sz="2400" dirty="0"/>
              <a:t>On comparison of mean TUG time (Single Task) with mean TUG Time (Dual Motor Task )  statistically no significant difference was found. (p≤0.05</a:t>
            </a:r>
            <a:r>
              <a:rPr lang="en-US" sz="2400" dirty="0" smtClean="0"/>
              <a:t>).</a:t>
            </a:r>
          </a:p>
          <a:p>
            <a:endParaRPr lang="en-US" sz="2400" dirty="0" smtClean="0"/>
          </a:p>
          <a:p>
            <a:r>
              <a:rPr lang="en-US" sz="2400" dirty="0" smtClean="0"/>
              <a:t> </a:t>
            </a:r>
            <a:r>
              <a:rPr lang="en-US" sz="2400" dirty="0"/>
              <a:t>This may possibly due to the fact  that,  neuromuscular coordination and dynamic balance of the patients is intact, suggesting  that patient will not feel much difficulty in holding a cup of water in hand while walking</a:t>
            </a:r>
            <a:r>
              <a:rPr lang="en-US" sz="2400" b="1" dirty="0"/>
              <a:t>. </a:t>
            </a:r>
            <a:endParaRPr lang="en-US" sz="2400" b="1" dirty="0" smtClean="0"/>
          </a:p>
          <a:p>
            <a:endParaRPr lang="en-US" sz="2400" b="1" dirty="0" smtClean="0"/>
          </a:p>
          <a:p>
            <a:r>
              <a:rPr lang="en-IN" sz="2400" dirty="0"/>
              <a:t>On comparison of mean TUG time (Single Task) with mean TUG Time (Dual Cognitive Task )  Statistically significant difference was found with p≥0.05 </a:t>
            </a:r>
            <a:endParaRPr lang="en-US" sz="2400" b="1" dirty="0"/>
          </a:p>
        </p:txBody>
      </p:sp>
    </p:spTree>
    <p:extLst>
      <p:ext uri="{BB962C8B-B14F-4D97-AF65-F5344CB8AC3E}">
        <p14:creationId xmlns="" xmlns:p14="http://schemas.microsoft.com/office/powerpoint/2010/main" val="2997732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600" b="1" dirty="0"/>
              <a:t>Within group comparison of Walking Velocity across three </a:t>
            </a:r>
            <a:r>
              <a:rPr lang="en-US" sz="2600" b="1" dirty="0" err="1"/>
              <a:t>attentional</a:t>
            </a:r>
            <a:r>
              <a:rPr lang="en-US" sz="2600" b="1" dirty="0"/>
              <a:t> loading conditions in age-matched healthy older adults</a:t>
            </a:r>
          </a:p>
        </p:txBody>
      </p:sp>
      <p:sp>
        <p:nvSpPr>
          <p:cNvPr id="3" name="Content Placeholder 2"/>
          <p:cNvSpPr>
            <a:spLocks noGrp="1"/>
          </p:cNvSpPr>
          <p:nvPr>
            <p:ph idx="1"/>
          </p:nvPr>
        </p:nvSpPr>
        <p:spPr>
          <a:xfrm>
            <a:off x="457200" y="1447800"/>
            <a:ext cx="8229600" cy="5105400"/>
          </a:xfrm>
        </p:spPr>
        <p:txBody>
          <a:bodyPr>
            <a:normAutofit fontScale="92500" lnSpcReduction="10000"/>
          </a:bodyPr>
          <a:lstStyle/>
          <a:p>
            <a:endParaRPr lang="en-IN" sz="2500" dirty="0" smtClean="0"/>
          </a:p>
          <a:p>
            <a:r>
              <a:rPr lang="en-IN" sz="2500" dirty="0" smtClean="0"/>
              <a:t>Significant </a:t>
            </a:r>
            <a:r>
              <a:rPr lang="en-IN" sz="2500" dirty="0"/>
              <a:t>difference was  found (p≥0.05) </a:t>
            </a:r>
            <a:endParaRPr lang="en-IN" sz="2500" dirty="0" smtClean="0"/>
          </a:p>
          <a:p>
            <a:endParaRPr lang="en-IN" sz="2500" dirty="0" smtClean="0"/>
          </a:p>
          <a:p>
            <a:r>
              <a:rPr lang="en-IN" sz="2500" dirty="0" smtClean="0"/>
              <a:t>N.L </a:t>
            </a:r>
            <a:r>
              <a:rPr lang="en-IN" sz="2500" dirty="0"/>
              <a:t>Watson et al in year  2010 </a:t>
            </a:r>
            <a:r>
              <a:rPr lang="en-IN" sz="2500" dirty="0" smtClean="0"/>
              <a:t> stated </a:t>
            </a:r>
            <a:r>
              <a:rPr lang="en-IN" sz="2500" dirty="0"/>
              <a:t>that considering evidence of cerebral small- vessel injury,  white  matter </a:t>
            </a:r>
            <a:r>
              <a:rPr lang="en-IN" sz="2500" dirty="0" err="1"/>
              <a:t>hyperintensities</a:t>
            </a:r>
            <a:r>
              <a:rPr lang="en-IN" sz="2500" dirty="0"/>
              <a:t> on brain magnetic resonance imaging preferentially inﬂuence  executive and motor functions, although associations with memory have been reported. </a:t>
            </a:r>
            <a:endParaRPr lang="en-IN" sz="2500" dirty="0" smtClean="0"/>
          </a:p>
          <a:p>
            <a:endParaRPr lang="en-IN" sz="2500" dirty="0" smtClean="0"/>
          </a:p>
          <a:p>
            <a:r>
              <a:rPr lang="en-IN" sz="2500" dirty="0" smtClean="0"/>
              <a:t> </a:t>
            </a:r>
            <a:r>
              <a:rPr lang="en-IN" sz="2500" dirty="0"/>
              <a:t>These common cerebrovascular alterations in aging and hypertension predict gait speed  decline, disability, and dementia, suggesting that underlying </a:t>
            </a:r>
            <a:r>
              <a:rPr lang="en-IN" sz="2500" dirty="0" err="1"/>
              <a:t>microvascular</a:t>
            </a:r>
            <a:r>
              <a:rPr lang="en-IN" sz="2500" dirty="0"/>
              <a:t> disease may in  part explain associations of cognitive and gait performance in older </a:t>
            </a:r>
            <a:r>
              <a:rPr lang="en-IN" sz="2500" dirty="0" smtClean="0"/>
              <a:t>adults.</a:t>
            </a:r>
            <a:endParaRPr lang="en-US" sz="2500" dirty="0"/>
          </a:p>
          <a:p>
            <a:endParaRPr lang="en-US" sz="2500" dirty="0"/>
          </a:p>
        </p:txBody>
      </p:sp>
    </p:spTree>
    <p:extLst>
      <p:ext uri="{BB962C8B-B14F-4D97-AF65-F5344CB8AC3E}">
        <p14:creationId xmlns="" xmlns:p14="http://schemas.microsoft.com/office/powerpoint/2010/main" val="5950487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600" dirty="0" smtClean="0"/>
              <a:t/>
            </a:r>
            <a:br>
              <a:rPr lang="en-IN" sz="2600" dirty="0" smtClean="0"/>
            </a:br>
            <a:r>
              <a:rPr lang="en-IN" sz="2600" b="1" dirty="0" smtClean="0"/>
              <a:t>Comparison </a:t>
            </a:r>
            <a:r>
              <a:rPr lang="en-IN" sz="2600" b="1" dirty="0"/>
              <a:t>of Number Of Steps during TUG test across three </a:t>
            </a:r>
            <a:r>
              <a:rPr lang="en-IN" sz="2600" b="1" dirty="0" err="1"/>
              <a:t>attentional</a:t>
            </a:r>
            <a:r>
              <a:rPr lang="en-IN" sz="2600" b="1" dirty="0"/>
              <a:t> loading conditions in stroke survivors and age-matched healthy older adults.</a:t>
            </a:r>
            <a:r>
              <a:rPr lang="en-US" sz="2600" b="1" dirty="0"/>
              <a:t/>
            </a:r>
            <a:br>
              <a:rPr lang="en-US" sz="2600" b="1" dirty="0"/>
            </a:br>
            <a:endParaRPr lang="en-US" sz="2600" b="1" dirty="0"/>
          </a:p>
        </p:txBody>
      </p:sp>
      <p:sp>
        <p:nvSpPr>
          <p:cNvPr id="3" name="Content Placeholder 2"/>
          <p:cNvSpPr>
            <a:spLocks noGrp="1"/>
          </p:cNvSpPr>
          <p:nvPr>
            <p:ph idx="1"/>
          </p:nvPr>
        </p:nvSpPr>
        <p:spPr>
          <a:xfrm>
            <a:off x="457200" y="1371600"/>
            <a:ext cx="8229600" cy="4754563"/>
          </a:xfrm>
        </p:spPr>
        <p:txBody>
          <a:bodyPr/>
          <a:lstStyle/>
          <a:p>
            <a:endParaRPr lang="en-IN" dirty="0" smtClean="0"/>
          </a:p>
          <a:p>
            <a:r>
              <a:rPr lang="en-IN" sz="2800" dirty="0" smtClean="0"/>
              <a:t>N</a:t>
            </a:r>
            <a:r>
              <a:rPr lang="en-IN" sz="2800" dirty="0" smtClean="0"/>
              <a:t>on- </a:t>
            </a:r>
            <a:r>
              <a:rPr lang="en-IN" sz="2800" dirty="0"/>
              <a:t>significant difference </a:t>
            </a:r>
            <a:r>
              <a:rPr lang="en-IN" sz="2800" dirty="0" smtClean="0"/>
              <a:t>,with </a:t>
            </a:r>
            <a:r>
              <a:rPr lang="en-IN" sz="2800" dirty="0"/>
              <a:t>p≤</a:t>
            </a:r>
            <a:r>
              <a:rPr lang="en-IN" sz="2800" dirty="0" smtClean="0"/>
              <a:t>0.05</a:t>
            </a:r>
          </a:p>
          <a:p>
            <a:endParaRPr lang="en-IN" sz="2800" dirty="0" smtClean="0"/>
          </a:p>
          <a:p>
            <a:r>
              <a:rPr lang="en-IN" sz="2800" dirty="0" smtClean="0"/>
              <a:t>A study done </a:t>
            </a:r>
            <a:r>
              <a:rPr lang="en-IN" sz="2800" dirty="0"/>
              <a:t>by  </a:t>
            </a:r>
            <a:r>
              <a:rPr lang="en-IN" sz="2800" dirty="0" err="1"/>
              <a:t>Haidzir</a:t>
            </a:r>
            <a:r>
              <a:rPr lang="en-IN" sz="2800" dirty="0"/>
              <a:t> </a:t>
            </a:r>
            <a:r>
              <a:rPr lang="en-IN" sz="2800" dirty="0" err="1"/>
              <a:t>Manaf</a:t>
            </a:r>
            <a:r>
              <a:rPr lang="en-IN" sz="2800" dirty="0"/>
              <a:t> et al </a:t>
            </a:r>
            <a:r>
              <a:rPr lang="en-IN" sz="2800" dirty="0" smtClean="0"/>
              <a:t>stating </a:t>
            </a:r>
            <a:r>
              <a:rPr lang="en-IN" sz="2800" dirty="0"/>
              <a:t>that number of steps required to  perform dual-motor and dual- cognitive task were more affected than single task during  TUG </a:t>
            </a:r>
            <a:r>
              <a:rPr lang="en-IN" sz="2800" dirty="0" smtClean="0"/>
              <a:t>test.</a:t>
            </a:r>
            <a:endParaRPr lang="en-US" sz="2800" dirty="0"/>
          </a:p>
          <a:p>
            <a:endParaRPr lang="en-US" dirty="0"/>
          </a:p>
        </p:txBody>
      </p:sp>
    </p:spTree>
    <p:extLst>
      <p:ext uri="{BB962C8B-B14F-4D97-AF65-F5344CB8AC3E}">
        <p14:creationId xmlns="" xmlns:p14="http://schemas.microsoft.com/office/powerpoint/2010/main" val="386670871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600" b="1" dirty="0"/>
              <a:t>Between group comparison among stroke survivors and age-matched healthy older adults </a:t>
            </a:r>
            <a:r>
              <a:rPr lang="en-US" sz="2600" b="1" dirty="0"/>
              <a:t/>
            </a:r>
            <a:br>
              <a:rPr lang="en-US" sz="2600" b="1" dirty="0"/>
            </a:br>
            <a:endParaRPr lang="en-US" sz="2600" b="1" dirty="0"/>
          </a:p>
        </p:txBody>
      </p:sp>
      <p:sp>
        <p:nvSpPr>
          <p:cNvPr id="3" name="Content Placeholder 2"/>
          <p:cNvSpPr>
            <a:spLocks noGrp="1"/>
          </p:cNvSpPr>
          <p:nvPr>
            <p:ph idx="1"/>
          </p:nvPr>
        </p:nvSpPr>
        <p:spPr>
          <a:xfrm>
            <a:off x="457200" y="1295400"/>
            <a:ext cx="8229600" cy="5105400"/>
          </a:xfrm>
        </p:spPr>
        <p:txBody>
          <a:bodyPr>
            <a:normAutofit lnSpcReduction="10000"/>
          </a:bodyPr>
          <a:lstStyle/>
          <a:p>
            <a:endParaRPr lang="en-IN" sz="2800" dirty="0" smtClean="0"/>
          </a:p>
          <a:p>
            <a:r>
              <a:rPr lang="en-IN" sz="2800" dirty="0" smtClean="0"/>
              <a:t>S</a:t>
            </a:r>
            <a:r>
              <a:rPr lang="en-IN" sz="2800" dirty="0" smtClean="0"/>
              <a:t>ignificant </a:t>
            </a:r>
            <a:r>
              <a:rPr lang="en-IN" sz="2800" dirty="0"/>
              <a:t>difference in TUG time, Number of Steps and Walking Velocity during TUG </a:t>
            </a:r>
            <a:r>
              <a:rPr lang="en-IN" sz="2800" dirty="0" smtClean="0"/>
              <a:t>test.</a:t>
            </a:r>
          </a:p>
          <a:p>
            <a:endParaRPr lang="en-IN" sz="2800" dirty="0" smtClean="0"/>
          </a:p>
          <a:p>
            <a:r>
              <a:rPr lang="en-IN" sz="2800" dirty="0"/>
              <a:t>F</a:t>
            </a:r>
            <a:r>
              <a:rPr lang="en-IN" sz="2800" dirty="0" smtClean="0"/>
              <a:t>irst </a:t>
            </a:r>
            <a:r>
              <a:rPr lang="en-IN" sz="2800" dirty="0"/>
              <a:t>study comparing the  Timed Up and Go test gait parameters amongst  stroke survivors and age matched healthy individuals</a:t>
            </a:r>
            <a:r>
              <a:rPr lang="en-IN" sz="2800" dirty="0" smtClean="0"/>
              <a:t>.</a:t>
            </a:r>
          </a:p>
          <a:p>
            <a:endParaRPr lang="en-IN" sz="2800" dirty="0" smtClean="0"/>
          </a:p>
          <a:p>
            <a:r>
              <a:rPr lang="en-IN" sz="2800" dirty="0"/>
              <a:t>Hence the finding of this study shows that gait parameters and significantly affected in  stroke survivors in comparison to healthy older adults.</a:t>
            </a:r>
            <a:endParaRPr lang="en-US" sz="2800" dirty="0"/>
          </a:p>
        </p:txBody>
      </p:sp>
    </p:spTree>
    <p:extLst>
      <p:ext uri="{BB962C8B-B14F-4D97-AF65-F5344CB8AC3E}">
        <p14:creationId xmlns="" xmlns:p14="http://schemas.microsoft.com/office/powerpoint/2010/main" val="3058878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6019800"/>
          </a:xfrm>
        </p:spPr>
        <p:txBody>
          <a:bodyPr>
            <a:normAutofit/>
          </a:bodyPr>
          <a:lstStyle/>
          <a:p>
            <a:pPr>
              <a:buNone/>
            </a:pPr>
            <a:r>
              <a:rPr lang="en-IN" sz="2800" b="1" dirty="0" smtClean="0">
                <a:latin typeface="Times New Roman" pitchFamily="18" charset="0"/>
                <a:cs typeface="Times New Roman" pitchFamily="18" charset="0"/>
              </a:rPr>
              <a:t>                                     Limitations</a:t>
            </a:r>
          </a:p>
          <a:p>
            <a:pPr marL="0" indent="0">
              <a:buNone/>
            </a:pPr>
            <a:endParaRPr lang="en-IN" sz="2400" dirty="0"/>
          </a:p>
          <a:p>
            <a:pPr lvl="0"/>
            <a:r>
              <a:rPr lang="en-US" sz="2600" dirty="0"/>
              <a:t>Small sample </a:t>
            </a:r>
            <a:r>
              <a:rPr lang="en-US" sz="2600" dirty="0" smtClean="0"/>
              <a:t>size</a:t>
            </a:r>
          </a:p>
          <a:p>
            <a:pPr marL="0" lvl="0" indent="0">
              <a:buNone/>
            </a:pPr>
            <a:endParaRPr lang="en-IN" sz="2600" dirty="0"/>
          </a:p>
          <a:p>
            <a:pPr lvl="0"/>
            <a:r>
              <a:rPr lang="en-US" sz="2600" dirty="0"/>
              <a:t>No female subjects were included.</a:t>
            </a:r>
            <a:endParaRPr lang="en-IN" sz="2600" dirty="0"/>
          </a:p>
          <a:p>
            <a:pPr marL="0" indent="0">
              <a:buNone/>
            </a:pPr>
            <a:endParaRPr lang="en-IN" sz="2600" dirty="0"/>
          </a:p>
          <a:p>
            <a:pPr lvl="0"/>
            <a:r>
              <a:rPr lang="en-US" sz="2600" dirty="0"/>
              <a:t>Reading and understanding language was necessary.</a:t>
            </a:r>
            <a:endParaRPr lang="en-IN" sz="2600" dirty="0"/>
          </a:p>
          <a:p>
            <a:pPr marL="0" indent="0">
              <a:buNone/>
            </a:pPr>
            <a:endParaRPr lang="en-IN" sz="2600" dirty="0"/>
          </a:p>
          <a:p>
            <a:pPr>
              <a:buNone/>
            </a:pPr>
            <a:endParaRPr lang="en-US" sz="2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a:bodyPr>
          <a:lstStyle/>
          <a:p>
            <a:pPr>
              <a:buNone/>
            </a:pPr>
            <a:r>
              <a:rPr lang="en-IN" sz="2800" b="1" dirty="0" smtClean="0">
                <a:latin typeface="Times New Roman" pitchFamily="18" charset="0"/>
                <a:cs typeface="Times New Roman" pitchFamily="18" charset="0"/>
              </a:rPr>
              <a:t>                               Future Research </a:t>
            </a:r>
          </a:p>
          <a:p>
            <a:pPr>
              <a:buNone/>
            </a:pPr>
            <a:endParaRPr lang="en-IN" sz="2400" dirty="0">
              <a:latin typeface="Times New Roman" pitchFamily="18" charset="0"/>
              <a:cs typeface="Times New Roman" pitchFamily="18" charset="0"/>
            </a:endParaRPr>
          </a:p>
          <a:p>
            <a:pPr>
              <a:buNone/>
            </a:pPr>
            <a:endParaRPr lang="en-IN" sz="2400" dirty="0" smtClean="0">
              <a:latin typeface="Times New Roman" pitchFamily="18" charset="0"/>
              <a:cs typeface="Times New Roman" pitchFamily="18" charset="0"/>
            </a:endParaRPr>
          </a:p>
          <a:p>
            <a:pPr marL="0" indent="0">
              <a:buNone/>
            </a:pPr>
            <a:r>
              <a:rPr lang="en-US" sz="2600" dirty="0"/>
              <a:t>It is recommended that future studies compare female stroke survivors to healthy age matched control group . In addition, the procedure was conducted with a leveled walking surface that might not be representative of a regular environment encountered by the participants on a daily basis.</a:t>
            </a:r>
            <a:endParaRPr lang="en-IN" sz="2600" dirty="0"/>
          </a:p>
          <a:p>
            <a:pPr marL="0" indent="0">
              <a:buNone/>
            </a:pPr>
            <a:endParaRPr lang="en-IN" sz="2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sz="2600" dirty="0"/>
              <a:t>In the results of the present study, we accept our experimental hypothesis stating that there is significant difference in gait </a:t>
            </a:r>
            <a:r>
              <a:rPr lang="en-US" sz="2600" dirty="0" smtClean="0"/>
              <a:t>parameters </a:t>
            </a:r>
            <a:r>
              <a:rPr lang="en-US" sz="2600" dirty="0"/>
              <a:t>during Timed Up and Go Test across three attentional  loading conditions between age-matched healthy individuals and stroke patients.</a:t>
            </a:r>
            <a:endParaRPr lang="en-IN" sz="2600" dirty="0"/>
          </a:p>
          <a:p>
            <a:endParaRPr lang="en-US"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a:xfrm>
            <a:off x="457200" y="1143000"/>
            <a:ext cx="8229600" cy="5334000"/>
          </a:xfrm>
        </p:spPr>
        <p:txBody>
          <a:bodyPr>
            <a:noAutofit/>
          </a:bodyPr>
          <a:lstStyle/>
          <a:p>
            <a:pPr lvl="0"/>
            <a:r>
              <a:rPr lang="en-US" sz="2000" dirty="0"/>
              <a:t>Decker LM, </a:t>
            </a:r>
            <a:r>
              <a:rPr lang="en-US" sz="2000" dirty="0" err="1"/>
              <a:t>Cignetti</a:t>
            </a:r>
            <a:r>
              <a:rPr lang="en-US" sz="2000" dirty="0"/>
              <a:t> F, Potter JF, </a:t>
            </a:r>
            <a:r>
              <a:rPr lang="en-US" sz="2000" dirty="0" err="1"/>
              <a:t>Studenski</a:t>
            </a:r>
            <a:r>
              <a:rPr lang="en-US" sz="2000" dirty="0"/>
              <a:t> SA, </a:t>
            </a:r>
            <a:r>
              <a:rPr lang="en-US" sz="2000" dirty="0" err="1"/>
              <a:t>Stergiou</a:t>
            </a:r>
            <a:r>
              <a:rPr lang="en-US" sz="2000" dirty="0"/>
              <a:t> N. Use of motor abundance in young and older adults during dual-task treadmill </a:t>
            </a:r>
            <a:r>
              <a:rPr lang="en-US" sz="2000" dirty="0" err="1"/>
              <a:t>training.OLoS</a:t>
            </a:r>
            <a:r>
              <a:rPr lang="en-US" sz="2000" dirty="0"/>
              <a:t> One. 2012 July20; 7(7): e41306.</a:t>
            </a:r>
          </a:p>
          <a:p>
            <a:pPr lvl="0"/>
            <a:r>
              <a:rPr lang="en-US" sz="2000" dirty="0" smtClean="0"/>
              <a:t>Harold </a:t>
            </a:r>
            <a:r>
              <a:rPr lang="en-US" sz="2000" dirty="0" err="1"/>
              <a:t>Pashler</a:t>
            </a:r>
            <a:r>
              <a:rPr lang="en-US" sz="2000" dirty="0"/>
              <a:t>. Dual-Task Interference in Simple Tasks: Data and Theory. Psychological Bulletin 1994. Vol. 116. No. 2. 220-244.</a:t>
            </a:r>
          </a:p>
          <a:p>
            <a:pPr lvl="0"/>
            <a:r>
              <a:rPr lang="en-US" sz="2000" dirty="0"/>
              <a:t>Mark D </a:t>
            </a:r>
            <a:r>
              <a:rPr lang="en-US" sz="2000" dirty="0" err="1"/>
              <a:t>Grabiner</a:t>
            </a:r>
            <a:r>
              <a:rPr lang="en-US" sz="2000" dirty="0"/>
              <a:t> and Karen L Troy. Attention demanding tasks during treadmill walking reduce step width variability in young adults. Journal of </a:t>
            </a:r>
            <a:r>
              <a:rPr lang="en-US" sz="2000" dirty="0" err="1"/>
              <a:t>Neuro</a:t>
            </a:r>
            <a:r>
              <a:rPr lang="en-US" sz="2000" dirty="0"/>
              <a:t> Engineering and Rehabilitation 2005, 2:25</a:t>
            </a:r>
            <a:r>
              <a:rPr lang="en-US" sz="2000" dirty="0" smtClean="0"/>
              <a:t>.</a:t>
            </a:r>
          </a:p>
          <a:p>
            <a:pPr lvl="0"/>
            <a:r>
              <a:rPr lang="en-US" sz="2000" dirty="0" err="1"/>
              <a:t>Patima</a:t>
            </a:r>
            <a:r>
              <a:rPr lang="en-US" sz="2000" dirty="0"/>
              <a:t> </a:t>
            </a:r>
            <a:r>
              <a:rPr lang="en-US" sz="2000" dirty="0" err="1"/>
              <a:t>Silsupadol</a:t>
            </a:r>
            <a:r>
              <a:rPr lang="en-US" sz="2000" dirty="0"/>
              <a:t>, Anne Shumway-Cook et al. Effects of Single-Task Versus Dual-Task Training on Balance Performance in Older Adults: A Double-Blind, Randomized Controlled Trial. Arch </a:t>
            </a:r>
            <a:r>
              <a:rPr lang="en-US" sz="2000" dirty="0" err="1"/>
              <a:t>Phys</a:t>
            </a:r>
            <a:r>
              <a:rPr lang="en-US" sz="2000" dirty="0"/>
              <a:t> Med </a:t>
            </a:r>
            <a:r>
              <a:rPr lang="en-US" sz="2000" dirty="0" err="1"/>
              <a:t>Rehabil</a:t>
            </a:r>
            <a:r>
              <a:rPr lang="en-US" sz="2000" dirty="0"/>
              <a:t>. 2009 March ; 90(3): 381–387</a:t>
            </a:r>
            <a:r>
              <a:rPr lang="en-US" sz="2000" dirty="0" smtClean="0"/>
              <a:t>.</a:t>
            </a:r>
            <a:endParaRPr lang="en-US" sz="2000" dirty="0"/>
          </a:p>
          <a:p>
            <a:pPr lvl="0"/>
            <a:r>
              <a:rPr lang="en-US" sz="2000" dirty="0"/>
              <a:t>Prudence Plummer- D Amato. Interactions between cognitive tasks and gait after stroke: A dual task </a:t>
            </a:r>
            <a:r>
              <a:rPr lang="en-US" sz="2000" dirty="0" err="1"/>
              <a:t>study.Gait</a:t>
            </a:r>
            <a:r>
              <a:rPr lang="en-US" sz="2000" dirty="0"/>
              <a:t> and Posture 2008 May; 27(4): 683-688.</a:t>
            </a:r>
          </a:p>
          <a:p>
            <a:pPr lvl="0"/>
            <a:endParaRPr lang="en-US"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6172200"/>
          </a:xfrm>
        </p:spPr>
        <p:txBody>
          <a:bodyPr>
            <a:noAutofit/>
          </a:bodyPr>
          <a:lstStyle/>
          <a:p>
            <a:pPr lvl="0"/>
            <a:r>
              <a:rPr lang="en-US" sz="2400" dirty="0"/>
              <a:t>Sheridan PL, </a:t>
            </a:r>
            <a:r>
              <a:rPr lang="en-US" sz="2400" dirty="0" err="1"/>
              <a:t>Solomont</a:t>
            </a:r>
            <a:r>
              <a:rPr lang="en-US" sz="2400" dirty="0"/>
              <a:t> J, </a:t>
            </a:r>
            <a:r>
              <a:rPr lang="en-US" sz="2400" dirty="0" err="1"/>
              <a:t>Kowall</a:t>
            </a:r>
            <a:r>
              <a:rPr lang="en-US" sz="2400" dirty="0"/>
              <a:t> N, </a:t>
            </a:r>
            <a:r>
              <a:rPr lang="en-US" sz="2400" dirty="0" err="1"/>
              <a:t>Hausdorff</a:t>
            </a:r>
            <a:r>
              <a:rPr lang="en-US" sz="2400" dirty="0"/>
              <a:t> JM: Influence of executive function on </a:t>
            </a:r>
            <a:r>
              <a:rPr lang="en-US" sz="2400" dirty="0" err="1"/>
              <a:t>locomotor</a:t>
            </a:r>
            <a:r>
              <a:rPr lang="en-US" sz="2400" dirty="0"/>
              <a:t> function: divided attention. increases gait variability in Alzheimer's disease. J Am </a:t>
            </a:r>
            <a:r>
              <a:rPr lang="en-US" sz="2400" dirty="0" err="1"/>
              <a:t>Geriatr</a:t>
            </a:r>
            <a:r>
              <a:rPr lang="en-US" sz="2400" dirty="0"/>
              <a:t> </a:t>
            </a:r>
            <a:r>
              <a:rPr lang="en-US" sz="2400" dirty="0" err="1"/>
              <a:t>Soc</a:t>
            </a:r>
            <a:r>
              <a:rPr lang="en-US" sz="2400" dirty="0"/>
              <a:t> 2003, 51:1653-1637.</a:t>
            </a:r>
          </a:p>
          <a:p>
            <a:pPr lvl="0"/>
            <a:r>
              <a:rPr lang="en-US" sz="2400" dirty="0"/>
              <a:t>Olivier </a:t>
            </a:r>
            <a:r>
              <a:rPr lang="en-US" sz="2400" dirty="0" err="1"/>
              <a:t>Beauchet</a:t>
            </a:r>
            <a:r>
              <a:rPr lang="en-US" sz="2400" dirty="0"/>
              <a:t>, </a:t>
            </a:r>
            <a:r>
              <a:rPr lang="en-US" sz="2400" dirty="0" err="1"/>
              <a:t>Véronique</a:t>
            </a:r>
            <a:r>
              <a:rPr lang="en-US" sz="2400" dirty="0"/>
              <a:t> </a:t>
            </a:r>
            <a:r>
              <a:rPr lang="en-US" sz="2400" dirty="0" err="1"/>
              <a:t>Dubost</a:t>
            </a:r>
            <a:r>
              <a:rPr lang="en-US" sz="2400" dirty="0"/>
              <a:t>, </a:t>
            </a:r>
            <a:r>
              <a:rPr lang="en-US" sz="2400" dirty="0" err="1"/>
              <a:t>Régis</a:t>
            </a:r>
            <a:r>
              <a:rPr lang="en-US" sz="2400" dirty="0"/>
              <a:t> </a:t>
            </a:r>
            <a:r>
              <a:rPr lang="en-US" sz="2400" dirty="0" err="1"/>
              <a:t>Gonthier</a:t>
            </a:r>
            <a:r>
              <a:rPr lang="en-US" sz="2400" dirty="0"/>
              <a:t>, </a:t>
            </a:r>
            <a:r>
              <a:rPr lang="en-US" sz="2400" dirty="0" err="1"/>
              <a:t>Reto</a:t>
            </a:r>
            <a:r>
              <a:rPr lang="en-US" sz="2400" dirty="0"/>
              <a:t> W. </a:t>
            </a:r>
            <a:r>
              <a:rPr lang="en-US" sz="2400" dirty="0" err="1"/>
              <a:t>Kressig</a:t>
            </a:r>
            <a:r>
              <a:rPr lang="en-US" sz="2400" dirty="0"/>
              <a:t>. Dual-Task-Related Gait Changes in Transitionally Frail Older Adults: The Type of the Walking-Associated Cognitive Task Matters. Gerontology 2005;51:48–52.</a:t>
            </a:r>
          </a:p>
          <a:p>
            <a:pPr lvl="0"/>
            <a:r>
              <a:rPr lang="en-US" sz="2400" dirty="0" err="1" smtClean="0"/>
              <a:t>Galit</a:t>
            </a:r>
            <a:r>
              <a:rPr lang="en-US" sz="2400" dirty="0" smtClean="0"/>
              <a:t> </a:t>
            </a:r>
            <a:r>
              <a:rPr lang="en-US" sz="2400" dirty="0" err="1"/>
              <a:t>Yogev</a:t>
            </a:r>
            <a:r>
              <a:rPr lang="en-US" sz="2400" dirty="0"/>
              <a:t>, Jeffrey M. </a:t>
            </a:r>
            <a:r>
              <a:rPr lang="en-US" sz="2400" dirty="0" err="1"/>
              <a:t>Hausdorff</a:t>
            </a:r>
            <a:r>
              <a:rPr lang="en-US" sz="2400" dirty="0"/>
              <a:t> and </a:t>
            </a:r>
            <a:r>
              <a:rPr lang="en-US" sz="2400" dirty="0" err="1"/>
              <a:t>Nir</a:t>
            </a:r>
            <a:r>
              <a:rPr lang="en-US" sz="2400" dirty="0"/>
              <a:t> </a:t>
            </a:r>
            <a:r>
              <a:rPr lang="en-US" sz="2400" dirty="0" err="1"/>
              <a:t>Giladi</a:t>
            </a:r>
            <a:r>
              <a:rPr lang="en-US" sz="2400" dirty="0"/>
              <a:t>. The Role of Executive Function and Attention in Gait. </a:t>
            </a:r>
            <a:r>
              <a:rPr lang="en-US" sz="2400" dirty="0" err="1"/>
              <a:t>Mov</a:t>
            </a:r>
            <a:r>
              <a:rPr lang="en-US" sz="2400" dirty="0"/>
              <a:t> </a:t>
            </a:r>
            <a:r>
              <a:rPr lang="en-US" sz="2400" dirty="0" err="1"/>
              <a:t>Disord</a:t>
            </a:r>
            <a:r>
              <a:rPr lang="en-US" sz="2400" dirty="0"/>
              <a:t>. 2008 February 15; 23(3): 329–472.</a:t>
            </a:r>
          </a:p>
          <a:p>
            <a:pPr lvl="0"/>
            <a:r>
              <a:rPr lang="en-US" sz="2400" dirty="0" err="1" smtClean="0"/>
              <a:t>Otmar</a:t>
            </a:r>
            <a:r>
              <a:rPr lang="en-US" sz="2400" dirty="0" smtClean="0"/>
              <a:t> </a:t>
            </a:r>
            <a:r>
              <a:rPr lang="en-US" sz="2400" dirty="0"/>
              <a:t>Bock. Dual-task costs while walking increase in old age for some, but not for other tasks: an experimental study of healthy young and elderly persons. Journal of </a:t>
            </a:r>
            <a:r>
              <a:rPr lang="en-US" sz="2400" dirty="0" err="1"/>
              <a:t>NeuroEngineering</a:t>
            </a:r>
            <a:r>
              <a:rPr lang="en-US" sz="2400" dirty="0"/>
              <a:t> and Rehabilitation 2008, 5:27.</a:t>
            </a:r>
          </a:p>
          <a:p>
            <a:endParaRPr lang="en-US" sz="2400" dirty="0"/>
          </a:p>
          <a:p>
            <a:endParaRPr lang="en-US" sz="2400" dirty="0"/>
          </a:p>
        </p:txBody>
      </p:sp>
    </p:spTree>
    <p:extLst>
      <p:ext uri="{BB962C8B-B14F-4D97-AF65-F5344CB8AC3E}">
        <p14:creationId xmlns="" xmlns:p14="http://schemas.microsoft.com/office/powerpoint/2010/main" val="23932095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buNone/>
            </a:pPr>
            <a:endParaRPr lang="en-US" sz="9600" dirty="0" smtClean="0">
              <a:latin typeface="Times New Roman" pitchFamily="18" charset="0"/>
              <a:cs typeface="Times New Roman" pitchFamily="18" charset="0"/>
            </a:endParaRPr>
          </a:p>
          <a:p>
            <a:pPr>
              <a:buNone/>
            </a:pPr>
            <a:r>
              <a:rPr lang="en-US" sz="9600" smtClean="0">
                <a:latin typeface="Times New Roman" pitchFamily="18" charset="0"/>
                <a:cs typeface="Times New Roman" pitchFamily="18" charset="0"/>
              </a:rPr>
              <a:t> THANK </a:t>
            </a:r>
            <a:r>
              <a:rPr lang="en-US" sz="9600" dirty="0" smtClean="0">
                <a:latin typeface="Times New Roman" pitchFamily="18" charset="0"/>
                <a:cs typeface="Times New Roman" pitchFamily="18" charset="0"/>
              </a:rPr>
              <a:t>YOU</a:t>
            </a:r>
            <a:endParaRPr lang="en-IN" sz="9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TotalTime>
  <Words>3550</Words>
  <Application>Microsoft Office PowerPoint</Application>
  <PresentationFormat>On-screen Show (4:3)</PresentationFormat>
  <Paragraphs>249</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Gait parameters across three attentional loading conditions during Timed Up and Go Test: A comparative study between age- matched healthy individuals and stroke survivors.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DATA ANALYSIS</vt:lpstr>
      <vt:lpstr>Slide 20</vt:lpstr>
      <vt:lpstr>Slide 21</vt:lpstr>
      <vt:lpstr>Slide 22</vt:lpstr>
      <vt:lpstr>   Graphical representation of TUG TIME across group 1 and group 2.   </vt:lpstr>
      <vt:lpstr>Slide 24</vt:lpstr>
      <vt:lpstr>Graphical representation of Number of steps taken to perform TUG across  group 1 and group 2. </vt:lpstr>
      <vt:lpstr>Slide 26</vt:lpstr>
      <vt:lpstr>  Graphical representation of Walking Velocity during  TUG test  across group  1 and group 2. </vt:lpstr>
      <vt:lpstr>Slide 28</vt:lpstr>
      <vt:lpstr>Slide 29</vt:lpstr>
      <vt:lpstr>Slide 30</vt:lpstr>
      <vt:lpstr>Slide 31</vt:lpstr>
      <vt:lpstr>Slide 32</vt:lpstr>
      <vt:lpstr>Slide 33</vt:lpstr>
      <vt:lpstr>        DISCUSSION </vt:lpstr>
      <vt:lpstr>Slide 35</vt:lpstr>
      <vt:lpstr>Slide 36</vt:lpstr>
      <vt:lpstr>Slide 37</vt:lpstr>
      <vt:lpstr>Within group comparison of Walking Velocity across three attentional loading conditions in age-matched healthy older adults</vt:lpstr>
      <vt:lpstr> Comparison of Number Of Steps during TUG test across three attentional loading conditions in stroke survivors and age-matched healthy older adults. </vt:lpstr>
      <vt:lpstr>Between group comparison among stroke survivors and age-matched healthy older adults  </vt:lpstr>
      <vt:lpstr>Slide 41</vt:lpstr>
      <vt:lpstr>Slide 42</vt:lpstr>
      <vt:lpstr>CONCLUSION</vt:lpstr>
      <vt:lpstr>REFERENCES</vt:lpstr>
      <vt:lpstr>Slide 45</vt:lpstr>
      <vt:lpstr>Slide 46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TO OBSERVE THE INFLUENCE OF EXERCISE IN BRIEF ILLNESS PERCEPTION IN CARDIAC SURGERY PATIENTS</dc:title>
  <dc:creator>Administrator</dc:creator>
  <cp:lastModifiedBy>Dell</cp:lastModifiedBy>
  <cp:revision>200</cp:revision>
  <dcterms:created xsi:type="dcterms:W3CDTF">2014-07-20T15:37:38Z</dcterms:created>
  <dcterms:modified xsi:type="dcterms:W3CDTF">2017-11-20T20:32:05Z</dcterms:modified>
</cp:coreProperties>
</file>