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9" r:id="rId1"/>
  </p:sldMasterIdLst>
  <p:sldIdLst>
    <p:sldId id="256" r:id="rId2"/>
    <p:sldId id="258" r:id="rId3"/>
    <p:sldId id="257" r:id="rId4"/>
    <p:sldId id="259" r:id="rId5"/>
    <p:sldId id="260" r:id="rId6"/>
    <p:sldId id="268" r:id="rId7"/>
    <p:sldId id="262" r:id="rId8"/>
    <p:sldId id="269" r:id="rId9"/>
    <p:sldId id="270" r:id="rId10"/>
    <p:sldId id="265" r:id="rId11"/>
    <p:sldId id="266" r:id="rId12"/>
    <p:sldId id="267"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1886913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4090121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1436182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FD24F7-1B1C-4F4A-9C66-834732192E05}"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2029571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FD24F7-1B1C-4F4A-9C66-834732192E05}" type="datetimeFigureOut">
              <a:rPr lang="en-GB" smtClean="0"/>
              <a:t>29/06/2016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3758124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FD24F7-1B1C-4F4A-9C66-834732192E05}" type="datetimeFigureOut">
              <a:rPr lang="en-GB" smtClean="0"/>
              <a:t>29/06/2016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2561033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FD24F7-1B1C-4F4A-9C66-834732192E05}" type="datetimeFigureOut">
              <a:rPr lang="en-GB" smtClean="0"/>
              <a:t>29/06/2016</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203847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5FD24F7-1B1C-4F4A-9C66-834732192E05}"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1928288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5FD24F7-1B1C-4F4A-9C66-834732192E05}"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3427055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5FD24F7-1B1C-4F4A-9C66-834732192E05}" type="datetimeFigureOut">
              <a:rPr lang="en-GB" smtClean="0"/>
              <a:t>29/06/2016</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262146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3056261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3835446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633811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5FD24F7-1B1C-4F4A-9C66-834732192E05}" type="datetimeFigureOut">
              <a:rPr lang="en-GB" smtClean="0"/>
              <a:t>29/06/2016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2772391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85FD24F7-1B1C-4F4A-9C66-834732192E05}" type="datetimeFigureOut">
              <a:rPr lang="en-GB" smtClean="0"/>
              <a:t>29/06/2016</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115504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32152054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85FD24F7-1B1C-4F4A-9C66-834732192E05}" type="datetimeFigureOut">
              <a:rPr lang="en-GB" smtClean="0"/>
              <a:t>29/06/2016</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3C0319C-0656-4213-B3E3-15BF1E5F9B5D}" type="slidenum">
              <a:rPr lang="en-GB" smtClean="0"/>
              <a:t>‹#›</a:t>
            </a:fld>
            <a:endParaRPr lang="en-GB"/>
          </a:p>
        </p:txBody>
      </p:sp>
    </p:spTree>
    <p:extLst>
      <p:ext uri="{BB962C8B-B14F-4D97-AF65-F5344CB8AC3E}">
        <p14:creationId xmlns:p14="http://schemas.microsoft.com/office/powerpoint/2010/main" val="2942890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5FD24F7-1B1C-4F4A-9C66-834732192E05}" type="datetimeFigureOut">
              <a:rPr lang="en-GB" smtClean="0"/>
              <a:t>29/06/2016</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3C0319C-0656-4213-B3E3-15BF1E5F9B5D}" type="slidenum">
              <a:rPr lang="en-GB" smtClean="0"/>
              <a:t>‹#›</a:t>
            </a:fld>
            <a:endParaRPr lang="en-GB"/>
          </a:p>
        </p:txBody>
      </p:sp>
    </p:spTree>
    <p:extLst>
      <p:ext uri="{BB962C8B-B14F-4D97-AF65-F5344CB8AC3E}">
        <p14:creationId xmlns:p14="http://schemas.microsoft.com/office/powerpoint/2010/main" val="3157621448"/>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hkaur2429@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6922" y="1073426"/>
            <a:ext cx="8933691" cy="3703955"/>
          </a:xfrm>
        </p:spPr>
        <p:txBody>
          <a:bodyPr/>
          <a:lstStyle/>
          <a:p>
            <a:r>
              <a:rPr lang="en-GB" sz="4800" dirty="0"/>
              <a:t>Diagnosing Vascular Dementia in South Asian Communities: The importance of a culturally appropriate assessment tool</a:t>
            </a:r>
          </a:p>
        </p:txBody>
      </p:sp>
      <p:sp>
        <p:nvSpPr>
          <p:cNvPr id="3" name="Subtitle 2"/>
          <p:cNvSpPr>
            <a:spLocks noGrp="1"/>
          </p:cNvSpPr>
          <p:nvPr>
            <p:ph type="subTitle" idx="1"/>
          </p:nvPr>
        </p:nvSpPr>
        <p:spPr/>
        <p:txBody>
          <a:bodyPr/>
          <a:lstStyle/>
          <a:p>
            <a:r>
              <a:rPr lang="en-GB" dirty="0"/>
              <a:t>Harjinder Kaur</a:t>
            </a:r>
          </a:p>
          <a:p>
            <a:r>
              <a:rPr lang="en-GB" dirty="0"/>
              <a:t>Community psychiatric nurse manager – Asian link </a:t>
            </a:r>
          </a:p>
        </p:txBody>
      </p:sp>
    </p:spTree>
    <p:extLst>
      <p:ext uri="{BB962C8B-B14F-4D97-AF65-F5344CB8AC3E}">
        <p14:creationId xmlns:p14="http://schemas.microsoft.com/office/powerpoint/2010/main" val="2257836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 </a:t>
            </a:r>
          </a:p>
        </p:txBody>
      </p:sp>
      <p:sp>
        <p:nvSpPr>
          <p:cNvPr id="3" name="Content Placeholder 2"/>
          <p:cNvSpPr>
            <a:spLocks noGrp="1"/>
          </p:cNvSpPr>
          <p:nvPr>
            <p:ph idx="1"/>
          </p:nvPr>
        </p:nvSpPr>
        <p:spPr/>
        <p:txBody>
          <a:bodyPr>
            <a:normAutofit lnSpcReduction="10000"/>
          </a:bodyPr>
          <a:lstStyle/>
          <a:p>
            <a:r>
              <a:rPr lang="en-GB" dirty="0"/>
              <a:t>In 1999, health and social care agencies in Wolverhampton (West Midlands, UK) became aware of the large numbers of people from Black, Asian and Minority Ethnic (BAME) communities and their under-representation in mental health services. </a:t>
            </a:r>
          </a:p>
          <a:p>
            <a:r>
              <a:rPr lang="en-GB" dirty="0"/>
              <a:t>Consequently, </a:t>
            </a:r>
            <a:r>
              <a:rPr lang="en-GB" dirty="0" err="1"/>
              <a:t>Fordementia</a:t>
            </a:r>
            <a:r>
              <a:rPr lang="en-GB" dirty="0"/>
              <a:t> (now Dementia UK) commissioned a research project which reviewed the relevant literature, engaged with local community leaders and organisations, and identified and interviewed people with suspected dementia and their carers from South Asian and African Caribbean communities (Twice a Child, 2001).</a:t>
            </a:r>
          </a:p>
          <a:p>
            <a:r>
              <a:rPr lang="en-GB" dirty="0"/>
              <a:t>The findings led to wide ranging recommendations in several areas and a policy decision was made to appoint a CPN – Asian Link Team Leader, to help implement these recommendations.</a:t>
            </a:r>
          </a:p>
        </p:txBody>
      </p:sp>
    </p:spTree>
    <p:extLst>
      <p:ext uri="{BB962C8B-B14F-4D97-AF65-F5344CB8AC3E}">
        <p14:creationId xmlns:p14="http://schemas.microsoft.com/office/powerpoint/2010/main" val="531772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My role </a:t>
            </a:r>
          </a:p>
        </p:txBody>
      </p:sp>
      <p:sp>
        <p:nvSpPr>
          <p:cNvPr id="3" name="Content Placeholder 2"/>
          <p:cNvSpPr>
            <a:spLocks noGrp="1"/>
          </p:cNvSpPr>
          <p:nvPr>
            <p:ph idx="1"/>
          </p:nvPr>
        </p:nvSpPr>
        <p:spPr/>
        <p:txBody>
          <a:bodyPr/>
          <a:lstStyle/>
          <a:p>
            <a:r>
              <a:rPr lang="en-GB" dirty="0"/>
              <a:t>Promote knowledge, understanding and sensitivity of cultures within services</a:t>
            </a:r>
          </a:p>
          <a:p>
            <a:r>
              <a:rPr lang="en-GB" dirty="0"/>
              <a:t>Provide outreach within communities</a:t>
            </a:r>
          </a:p>
          <a:p>
            <a:r>
              <a:rPr lang="en-GB" dirty="0"/>
              <a:t>Improve and increase access to services </a:t>
            </a:r>
          </a:p>
          <a:p>
            <a:r>
              <a:rPr lang="en-GB" dirty="0"/>
              <a:t>Involve communities in the planning process </a:t>
            </a:r>
          </a:p>
          <a:p>
            <a:r>
              <a:rPr lang="en-GB" dirty="0"/>
              <a:t>Initial assessments </a:t>
            </a:r>
          </a:p>
          <a:p>
            <a:r>
              <a:rPr lang="en-GB" dirty="0"/>
              <a:t>Supporting consultants with diagnosis </a:t>
            </a:r>
          </a:p>
        </p:txBody>
      </p:sp>
    </p:spTree>
    <p:extLst>
      <p:ext uri="{BB962C8B-B14F-4D97-AF65-F5344CB8AC3E}">
        <p14:creationId xmlns:p14="http://schemas.microsoft.com/office/powerpoint/2010/main" val="68846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Wolverhampton City (2011 census)</a:t>
            </a:r>
          </a:p>
        </p:txBody>
      </p:sp>
      <p:sp>
        <p:nvSpPr>
          <p:cNvPr id="3" name="Content Placeholder 2"/>
          <p:cNvSpPr>
            <a:spLocks noGrp="1"/>
          </p:cNvSpPr>
          <p:nvPr>
            <p:ph idx="1"/>
          </p:nvPr>
        </p:nvSpPr>
        <p:spPr>
          <a:xfrm>
            <a:off x="1154954" y="2603499"/>
            <a:ext cx="10520211" cy="4009335"/>
          </a:xfrm>
        </p:spPr>
        <p:txBody>
          <a:bodyPr>
            <a:normAutofit/>
          </a:bodyPr>
          <a:lstStyle/>
          <a:p>
            <a:r>
              <a:rPr lang="en-GB" b="1" dirty="0"/>
              <a:t>Ethnicity</a:t>
            </a:r>
            <a:r>
              <a:rPr lang="en-GB" dirty="0"/>
              <a:t> - Based on Census 2011 data, the majority of residents in the city belong to the White ethnic group (64.5%), whilst the percentage of Black, Asian and Minority Ethnic (BAME) residents has risen since 2001 by 11% to 35.5%. The percentage of Asian residents has risen from 14% to 18%. Mixed ethnic group residents has increased from 3% to 5% and the percentage of Black residents has risen from 5% to 7%. </a:t>
            </a:r>
          </a:p>
          <a:p>
            <a:r>
              <a:rPr lang="en-GB" b="1" dirty="0"/>
              <a:t>Country of Birth</a:t>
            </a:r>
            <a:r>
              <a:rPr lang="en-GB" dirty="0"/>
              <a:t> - According to the Census 2011, of the 16% of residents in the city who were born outside of the UK, 6% were born in India, 3% European Union, 2% Africa, 1% Poland, 1% Pakistan, 1% Zimbabwe, 1% Irish Republic, 1% Poland. </a:t>
            </a:r>
          </a:p>
          <a:p>
            <a:r>
              <a:rPr lang="en-GB" b="1" dirty="0"/>
              <a:t>Religion</a:t>
            </a:r>
            <a:r>
              <a:rPr lang="en-GB" dirty="0"/>
              <a:t> - Wolverhampton now has the 2nd highest percentage of Sikh residents in England. Sikh residents account for 9% of the city’s population (England = 0.8%). Christian residents continue to account for the majority of the population at 56%, however, this group has seen an 11% decrease since 2001. Those residents who stated that they had no religious affiliation increased by almost 9% to 20%. This trend mirrors the national picture. </a:t>
            </a:r>
          </a:p>
          <a:p>
            <a:endParaRPr lang="en-GB" dirty="0"/>
          </a:p>
        </p:txBody>
      </p:sp>
    </p:spTree>
    <p:extLst>
      <p:ext uri="{BB962C8B-B14F-4D97-AF65-F5344CB8AC3E}">
        <p14:creationId xmlns:p14="http://schemas.microsoft.com/office/powerpoint/2010/main" val="2219602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Dementia in ethnic minorities</a:t>
            </a:r>
          </a:p>
        </p:txBody>
      </p:sp>
      <p:sp>
        <p:nvSpPr>
          <p:cNvPr id="3" name="Content Placeholder 2"/>
          <p:cNvSpPr>
            <a:spLocks noGrp="1"/>
          </p:cNvSpPr>
          <p:nvPr>
            <p:ph idx="1"/>
          </p:nvPr>
        </p:nvSpPr>
        <p:spPr/>
        <p:txBody>
          <a:bodyPr/>
          <a:lstStyle/>
          <a:p>
            <a:r>
              <a:rPr lang="en-GB" dirty="0"/>
              <a:t>Low dementia diagnosis </a:t>
            </a:r>
          </a:p>
          <a:p>
            <a:r>
              <a:rPr lang="en-GB" dirty="0"/>
              <a:t>Need for early intervention</a:t>
            </a:r>
          </a:p>
          <a:p>
            <a:r>
              <a:rPr lang="en-GB" dirty="0"/>
              <a:t>Avoid crisis</a:t>
            </a:r>
          </a:p>
          <a:p>
            <a:r>
              <a:rPr lang="en-GB" dirty="0"/>
              <a:t>Vascular dementia is most common in South Asian and African Caribbean communities</a:t>
            </a:r>
          </a:p>
          <a:p>
            <a:pPr lvl="1"/>
            <a:r>
              <a:rPr lang="en-GB" dirty="0"/>
              <a:t>High incidences of hypertension and diabetes</a:t>
            </a:r>
          </a:p>
          <a:p>
            <a:pPr lvl="1"/>
            <a:r>
              <a:rPr lang="en-GB" dirty="0"/>
              <a:t>Diet </a:t>
            </a:r>
          </a:p>
          <a:p>
            <a:r>
              <a:rPr lang="en-GB" dirty="0"/>
              <a:t>Misdiagnosis </a:t>
            </a:r>
          </a:p>
          <a:p>
            <a:endParaRPr lang="en-GB" dirty="0"/>
          </a:p>
        </p:txBody>
      </p:sp>
    </p:spTree>
    <p:extLst>
      <p:ext uri="{BB962C8B-B14F-4D97-AF65-F5344CB8AC3E}">
        <p14:creationId xmlns:p14="http://schemas.microsoft.com/office/powerpoint/2010/main" val="3766907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Challenges for diagnosis</a:t>
            </a:r>
          </a:p>
        </p:txBody>
      </p:sp>
      <p:sp>
        <p:nvSpPr>
          <p:cNvPr id="3" name="Content Placeholder 2"/>
          <p:cNvSpPr>
            <a:spLocks noGrp="1"/>
          </p:cNvSpPr>
          <p:nvPr>
            <p:ph idx="1"/>
          </p:nvPr>
        </p:nvSpPr>
        <p:spPr/>
        <p:txBody>
          <a:bodyPr/>
          <a:lstStyle/>
          <a:p>
            <a:r>
              <a:rPr lang="en-GB" dirty="0"/>
              <a:t>Differences in…. </a:t>
            </a:r>
          </a:p>
          <a:p>
            <a:endParaRPr lang="en-GB" dirty="0"/>
          </a:p>
          <a:p>
            <a:r>
              <a:rPr lang="en-GB" dirty="0"/>
              <a:t>Language </a:t>
            </a:r>
          </a:p>
          <a:p>
            <a:r>
              <a:rPr lang="en-GB" dirty="0"/>
              <a:t>Migration </a:t>
            </a:r>
          </a:p>
          <a:p>
            <a:r>
              <a:rPr lang="en-GB" dirty="0"/>
              <a:t>Culture </a:t>
            </a:r>
          </a:p>
          <a:p>
            <a:r>
              <a:rPr lang="en-GB" dirty="0"/>
              <a:t>Value and Beliefs </a:t>
            </a:r>
          </a:p>
        </p:txBody>
      </p:sp>
    </p:spTree>
    <p:extLst>
      <p:ext uri="{BB962C8B-B14F-4D97-AF65-F5344CB8AC3E}">
        <p14:creationId xmlns:p14="http://schemas.microsoft.com/office/powerpoint/2010/main" val="3064142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Standardised Mini Mental State Examination (SMMSE)</a:t>
            </a:r>
          </a:p>
        </p:txBody>
      </p:sp>
      <p:sp>
        <p:nvSpPr>
          <p:cNvPr id="3" name="Content Placeholder 2"/>
          <p:cNvSpPr>
            <a:spLocks noGrp="1"/>
          </p:cNvSpPr>
          <p:nvPr>
            <p:ph idx="1"/>
          </p:nvPr>
        </p:nvSpPr>
        <p:spPr/>
        <p:txBody>
          <a:bodyPr>
            <a:normAutofit/>
          </a:bodyPr>
          <a:lstStyle/>
          <a:p>
            <a:r>
              <a:rPr lang="en-GB" dirty="0"/>
              <a:t>SMMSE was developed in 1975 in New York and is a brief measure of cognitive functioning and its change taking about 10 minutes by a trained interviewer to complete. It has high test-retest reliability, internal consistency and high inter-observer reliability</a:t>
            </a:r>
            <a:endParaRPr lang="en-GB" b="1" dirty="0"/>
          </a:p>
          <a:p>
            <a:endParaRPr lang="en-GB" b="1" dirty="0"/>
          </a:p>
        </p:txBody>
      </p:sp>
    </p:spTree>
    <p:extLst>
      <p:ext uri="{BB962C8B-B14F-4D97-AF65-F5344CB8AC3E}">
        <p14:creationId xmlns:p14="http://schemas.microsoft.com/office/powerpoint/2010/main" val="1215979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Addenbrooke’s</a:t>
            </a:r>
            <a:r>
              <a:rPr lang="en-GB" dirty="0"/>
              <a:t> Cognitive Examination ACE-III</a:t>
            </a:r>
            <a:br>
              <a:rPr lang="en-GB" b="1" dirty="0"/>
            </a:br>
            <a:endParaRPr lang="en-GB" dirty="0"/>
          </a:p>
        </p:txBody>
      </p:sp>
      <p:sp>
        <p:nvSpPr>
          <p:cNvPr id="3" name="Content Placeholder 2"/>
          <p:cNvSpPr>
            <a:spLocks noGrp="1"/>
          </p:cNvSpPr>
          <p:nvPr>
            <p:ph idx="1"/>
          </p:nvPr>
        </p:nvSpPr>
        <p:spPr/>
        <p:txBody>
          <a:bodyPr>
            <a:normAutofit fontScale="92500" lnSpcReduction="20000"/>
          </a:bodyPr>
          <a:lstStyle/>
          <a:p>
            <a:r>
              <a:rPr lang="en-GB" dirty="0"/>
              <a:t>The </a:t>
            </a:r>
            <a:r>
              <a:rPr lang="en-GB" dirty="0" err="1"/>
              <a:t>Addenbrooke’s</a:t>
            </a:r>
            <a:r>
              <a:rPr lang="en-GB" dirty="0"/>
              <a:t> Cognitive Examination-III (ACE-III) is a screening test used to assess cognitive performance. It is often used in conjunction with the Standardised Mini Mental State Examination (SMMSE) to provide more detailed screening of cognitive abilities on later life and is helpful in the diagnosis of dementia.</a:t>
            </a:r>
          </a:p>
          <a:p>
            <a:r>
              <a:rPr lang="en-GB" dirty="0"/>
              <a:t>The assessment focusses on the five cognitive domains in more detail:</a:t>
            </a:r>
          </a:p>
          <a:p>
            <a:r>
              <a:rPr lang="en-GB" dirty="0"/>
              <a:t>attention</a:t>
            </a:r>
          </a:p>
          <a:p>
            <a:r>
              <a:rPr lang="en-GB" dirty="0"/>
              <a:t>memory</a:t>
            </a:r>
          </a:p>
          <a:p>
            <a:r>
              <a:rPr lang="en-GB" dirty="0"/>
              <a:t>verbal fluency</a:t>
            </a:r>
          </a:p>
          <a:p>
            <a:r>
              <a:rPr lang="en-GB" dirty="0"/>
              <a:t>language</a:t>
            </a:r>
          </a:p>
          <a:p>
            <a:r>
              <a:rPr lang="en-GB" dirty="0"/>
              <a:t>visuospatial abilities</a:t>
            </a:r>
          </a:p>
          <a:p>
            <a:endParaRPr lang="en-GB" dirty="0"/>
          </a:p>
        </p:txBody>
      </p:sp>
    </p:spTree>
    <p:extLst>
      <p:ext uri="{BB962C8B-B14F-4D97-AF65-F5344CB8AC3E}">
        <p14:creationId xmlns:p14="http://schemas.microsoft.com/office/powerpoint/2010/main" val="13245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Rowland Universal Dementia Scale (RUDAS)</a:t>
            </a:r>
          </a:p>
        </p:txBody>
      </p:sp>
      <p:sp>
        <p:nvSpPr>
          <p:cNvPr id="3" name="Content Placeholder 2"/>
          <p:cNvSpPr>
            <a:spLocks noGrp="1"/>
          </p:cNvSpPr>
          <p:nvPr>
            <p:ph idx="1"/>
          </p:nvPr>
        </p:nvSpPr>
        <p:spPr/>
        <p:txBody>
          <a:bodyPr/>
          <a:lstStyle/>
          <a:p>
            <a:r>
              <a:rPr lang="en-GB" b="1" dirty="0"/>
              <a:t>RUDAS</a:t>
            </a:r>
            <a:r>
              <a:rPr lang="en-GB" dirty="0"/>
              <a:t> is a relatively new tool in comparison to the MMSE. RUDAS was developed in a multicultural setting in Australia. It is a brief six item screening test which is short and easy to administer and so far, is the most effective tool for diagnosing dementia in ethnic minorities. </a:t>
            </a:r>
          </a:p>
          <a:p>
            <a:endParaRPr lang="en-GB" dirty="0"/>
          </a:p>
        </p:txBody>
      </p:sp>
    </p:spTree>
    <p:extLst>
      <p:ext uri="{BB962C8B-B14F-4D97-AF65-F5344CB8AC3E}">
        <p14:creationId xmlns:p14="http://schemas.microsoft.com/office/powerpoint/2010/main" val="5119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does the RUDAS involve?</a:t>
            </a:r>
          </a:p>
        </p:txBody>
      </p:sp>
      <p:sp>
        <p:nvSpPr>
          <p:cNvPr id="3" name="Content Placeholder 2"/>
          <p:cNvSpPr>
            <a:spLocks noGrp="1"/>
          </p:cNvSpPr>
          <p:nvPr>
            <p:ph idx="1"/>
          </p:nvPr>
        </p:nvSpPr>
        <p:spPr>
          <a:xfrm>
            <a:off x="1154954" y="2603500"/>
            <a:ext cx="8825659" cy="3545510"/>
          </a:xfrm>
        </p:spPr>
        <p:txBody>
          <a:bodyPr>
            <a:normAutofit lnSpcReduction="10000"/>
          </a:bodyPr>
          <a:lstStyle/>
          <a:p>
            <a:r>
              <a:rPr lang="en-GB" dirty="0"/>
              <a:t>Functional, practical tests </a:t>
            </a:r>
          </a:p>
          <a:p>
            <a:r>
              <a:rPr lang="en-GB" dirty="0"/>
              <a:t>Relies on verbal communication  </a:t>
            </a:r>
          </a:p>
          <a:p>
            <a:pPr lvl="1"/>
            <a:endParaRPr lang="en-GB" dirty="0"/>
          </a:p>
          <a:p>
            <a:r>
              <a:rPr lang="en-GB" dirty="0"/>
              <a:t>Memory recall; a story </a:t>
            </a:r>
          </a:p>
          <a:p>
            <a:r>
              <a:rPr lang="en-GB" dirty="0"/>
              <a:t>Movement and co-ordination </a:t>
            </a:r>
          </a:p>
          <a:p>
            <a:r>
              <a:rPr lang="en-GB" dirty="0"/>
              <a:t>Memory recall; the story</a:t>
            </a:r>
          </a:p>
          <a:p>
            <a:r>
              <a:rPr lang="en-GB" dirty="0"/>
              <a:t>Visual </a:t>
            </a:r>
          </a:p>
          <a:p>
            <a:r>
              <a:rPr lang="en-GB" dirty="0"/>
              <a:t>Planning and judgement </a:t>
            </a:r>
          </a:p>
          <a:p>
            <a:r>
              <a:rPr lang="en-GB" dirty="0"/>
              <a:t>1 minute test </a:t>
            </a:r>
          </a:p>
        </p:txBody>
      </p:sp>
    </p:spTree>
    <p:extLst>
      <p:ext uri="{BB962C8B-B14F-4D97-AF65-F5344CB8AC3E}">
        <p14:creationId xmlns:p14="http://schemas.microsoft.com/office/powerpoint/2010/main" val="4072682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 I like this tool… </a:t>
            </a:r>
          </a:p>
        </p:txBody>
      </p:sp>
      <p:sp>
        <p:nvSpPr>
          <p:cNvPr id="3" name="Content Placeholder 2"/>
          <p:cNvSpPr>
            <a:spLocks noGrp="1"/>
          </p:cNvSpPr>
          <p:nvPr>
            <p:ph idx="1"/>
          </p:nvPr>
        </p:nvSpPr>
        <p:spPr/>
        <p:txBody>
          <a:bodyPr/>
          <a:lstStyle/>
          <a:p>
            <a:r>
              <a:rPr lang="en-GB" dirty="0"/>
              <a:t>It’s friendly and fun </a:t>
            </a:r>
          </a:p>
          <a:p>
            <a:r>
              <a:rPr lang="en-GB" dirty="0"/>
              <a:t>Takes away the fear of having an assessment done </a:t>
            </a:r>
          </a:p>
          <a:p>
            <a:r>
              <a:rPr lang="en-GB" dirty="0"/>
              <a:t>They do not have to admit that they cannot read or write </a:t>
            </a:r>
          </a:p>
          <a:p>
            <a:r>
              <a:rPr lang="en-GB" dirty="0"/>
              <a:t>You can use information from the initial assessment to assist with the tool</a:t>
            </a:r>
          </a:p>
          <a:p>
            <a:endParaRPr lang="en-GB" dirty="0"/>
          </a:p>
          <a:p>
            <a:r>
              <a:rPr lang="en-GB" dirty="0"/>
              <a:t>You still have to be able speak their language and dialogues </a:t>
            </a:r>
          </a:p>
          <a:p>
            <a:r>
              <a:rPr lang="en-GB" dirty="0"/>
              <a:t>They have to hear you (and understand) and see you</a:t>
            </a:r>
          </a:p>
        </p:txBody>
      </p:sp>
    </p:spTree>
    <p:extLst>
      <p:ext uri="{BB962C8B-B14F-4D97-AF65-F5344CB8AC3E}">
        <p14:creationId xmlns:p14="http://schemas.microsoft.com/office/powerpoint/2010/main" val="1038223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Dementia in South Asian communities now… </a:t>
            </a:r>
          </a:p>
        </p:txBody>
      </p:sp>
      <p:sp>
        <p:nvSpPr>
          <p:cNvPr id="3" name="Content Placeholder 2"/>
          <p:cNvSpPr>
            <a:spLocks noGrp="1"/>
          </p:cNvSpPr>
          <p:nvPr>
            <p:ph idx="1"/>
          </p:nvPr>
        </p:nvSpPr>
        <p:spPr/>
        <p:txBody>
          <a:bodyPr/>
          <a:lstStyle/>
          <a:p>
            <a:pPr marL="0" indent="0">
              <a:buNone/>
            </a:pPr>
            <a:r>
              <a:rPr lang="en-GB" dirty="0"/>
              <a:t>Improved dementia diagnosis rates </a:t>
            </a:r>
          </a:p>
          <a:p>
            <a:r>
              <a:rPr lang="en-GB" dirty="0"/>
              <a:t>Started in 2001…</a:t>
            </a:r>
          </a:p>
          <a:p>
            <a:r>
              <a:rPr lang="en-GB" dirty="0"/>
              <a:t>By 2006, 88 clients </a:t>
            </a:r>
          </a:p>
          <a:p>
            <a:r>
              <a:rPr lang="en-GB" dirty="0"/>
              <a:t>By 2011, 135 clients </a:t>
            </a:r>
          </a:p>
          <a:p>
            <a:r>
              <a:rPr lang="en-GB" dirty="0"/>
              <a:t>By 2012 an additional CPN was employed FT, Asian Link PT</a:t>
            </a:r>
          </a:p>
          <a:p>
            <a:r>
              <a:rPr lang="en-GB" dirty="0"/>
              <a:t>Now, a total of 368 clients, with approximately 60 from memory clinic referrals. </a:t>
            </a:r>
          </a:p>
        </p:txBody>
      </p:sp>
    </p:spTree>
    <p:extLst>
      <p:ext uri="{BB962C8B-B14F-4D97-AF65-F5344CB8AC3E}">
        <p14:creationId xmlns:p14="http://schemas.microsoft.com/office/powerpoint/2010/main" val="277962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 &amp; any questions? </a:t>
            </a:r>
          </a:p>
        </p:txBody>
      </p:sp>
      <p:sp>
        <p:nvSpPr>
          <p:cNvPr id="3" name="Content Placeholder 2"/>
          <p:cNvSpPr>
            <a:spLocks noGrp="1"/>
          </p:cNvSpPr>
          <p:nvPr>
            <p:ph idx="1"/>
          </p:nvPr>
        </p:nvSpPr>
        <p:spPr/>
        <p:txBody>
          <a:bodyPr/>
          <a:lstStyle/>
          <a:p>
            <a:pPr algn="ctr"/>
            <a:r>
              <a:rPr lang="en-GB" dirty="0"/>
              <a:t>Contact details </a:t>
            </a:r>
          </a:p>
          <a:p>
            <a:pPr algn="ctr"/>
            <a:r>
              <a:rPr lang="en-GB" dirty="0"/>
              <a:t>Harjinder Kaur: </a:t>
            </a:r>
            <a:r>
              <a:rPr lang="en-GB" dirty="0">
                <a:hlinkClick r:id="rId2"/>
              </a:rPr>
              <a:t>hkaur2429@gmail.com</a:t>
            </a:r>
            <a:r>
              <a:rPr lang="en-GB" dirty="0"/>
              <a:t> </a:t>
            </a:r>
          </a:p>
        </p:txBody>
      </p:sp>
    </p:spTree>
    <p:extLst>
      <p:ext uri="{BB962C8B-B14F-4D97-AF65-F5344CB8AC3E}">
        <p14:creationId xmlns:p14="http://schemas.microsoft.com/office/powerpoint/2010/main" val="18269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313</TotalTime>
  <Words>822</Words>
  <Application>Microsoft Office PowerPoint</Application>
  <PresentationFormat>Widescreen</PresentationFormat>
  <Paragraphs>73</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Wingdings 3</vt:lpstr>
      <vt:lpstr>Ion Boardroom</vt:lpstr>
      <vt:lpstr>Diagnosing Vascular Dementia in South Asian Communities: The importance of a culturally appropriate assessment tool</vt:lpstr>
      <vt:lpstr>Background </vt:lpstr>
      <vt:lpstr>My role </vt:lpstr>
      <vt:lpstr>Wolverhampton City (2011 census)</vt:lpstr>
      <vt:lpstr>Dementia in ethnic minorities</vt:lpstr>
      <vt:lpstr>Challenges for diagnosis</vt:lpstr>
      <vt:lpstr>Standardised Mini Mental State Examination (SMMSE)</vt:lpstr>
      <vt:lpstr>Addenbrooke’s Cognitive Examination ACE-III </vt:lpstr>
      <vt:lpstr>Rowland Universal Dementia Scale (RUDAS)</vt:lpstr>
      <vt:lpstr>What does the RUDAS involve?</vt:lpstr>
      <vt:lpstr>Why I like this tool… </vt:lpstr>
      <vt:lpstr>Dementia in South Asian communities now… </vt:lpstr>
      <vt:lpstr>Thank you &amp;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Diagnosing Vascular Dementia in South Asian Communities: The importance of a culturally appropriate assessment tool</dc:title>
  <dc:creator>laptop</dc:creator>
  <cp:lastModifiedBy>laptop</cp:lastModifiedBy>
  <cp:revision>34</cp:revision>
  <dcterms:created xsi:type="dcterms:W3CDTF">2016-06-26T18:08:58Z</dcterms:created>
  <dcterms:modified xsi:type="dcterms:W3CDTF">2016-06-29T17:16:11Z</dcterms:modified>
</cp:coreProperties>
</file>